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wmf" ContentType="image/x-w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7" r:id="rId3"/>
    <p:sldId id="275" r:id="rId4"/>
    <p:sldId id="258" r:id="rId5"/>
    <p:sldId id="256" r:id="rId6"/>
    <p:sldId id="276" r:id="rId7"/>
    <p:sldId id="262" r:id="rId8"/>
    <p:sldId id="263" r:id="rId9"/>
    <p:sldId id="266" r:id="rId11"/>
    <p:sldId id="278" r:id="rId12"/>
    <p:sldId id="260" r:id="rId13"/>
    <p:sldId id="261" r:id="rId14"/>
    <p:sldId id="285" r:id="rId15"/>
    <p:sldId id="286" r:id="rId16"/>
    <p:sldId id="28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10.wmf"/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7FCCA6-5657-4F62-B7A2-A1F8919663DE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61B1F-BBBD-40D4-A198-1D96ACC578C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638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 eaLnBrk="1" hangingPunct="1"/>
            <a:r>
              <a:rPr dirty="0"/>
              <a:t>Trần quang Đức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17411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7412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 eaLnBrk="1" hangingPunct="1"/>
            <a:r>
              <a:rPr dirty="0"/>
              <a:t>   Quan sát thí ngbhiệm ,rút ra nhận xét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ACC6-04CA-4BB0-B0C0-5D366560496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01F8-9763-4355-BDE3-91ED0A32A63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ACC6-04CA-4BB0-B0C0-5D366560496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01F8-9763-4355-BDE3-91ED0A32A63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ACC6-04CA-4BB0-B0C0-5D366560496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01F8-9763-4355-BDE3-91ED0A32A63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>
              <a:buNone/>
            </a:pPr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>
              <a:buNone/>
            </a:pPr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x-none" dirty="0">
                <a:latin typeface="Arial" panose="020B0604020202020204" pitchFamily="34" charset="0"/>
              </a:rPr>
            </a:fld>
            <a:endParaRPr lang="vi-VN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>
              <a:buNone/>
            </a:pPr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>
              <a:buNone/>
            </a:pPr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x-none" dirty="0">
                <a:latin typeface="Arial" panose="020B0604020202020204" pitchFamily="34" charset="0"/>
              </a:rPr>
            </a:fld>
            <a:endParaRPr lang="vi-VN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ACC6-04CA-4BB0-B0C0-5D366560496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01F8-9763-4355-BDE3-91ED0A32A63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ACC6-04CA-4BB0-B0C0-5D366560496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01F8-9763-4355-BDE3-91ED0A32A63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ACC6-04CA-4BB0-B0C0-5D366560496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01F8-9763-4355-BDE3-91ED0A32A63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ACC6-04CA-4BB0-B0C0-5D366560496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01F8-9763-4355-BDE3-91ED0A32A63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ACC6-04CA-4BB0-B0C0-5D366560496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01F8-9763-4355-BDE3-91ED0A32A63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ACC6-04CA-4BB0-B0C0-5D366560496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01F8-9763-4355-BDE3-91ED0A32A63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ACC6-04CA-4BB0-B0C0-5D366560496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01F8-9763-4355-BDE3-91ED0A32A63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ACC6-04CA-4BB0-B0C0-5D366560496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01F8-9763-4355-BDE3-91ED0A32A63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6ACC6-04CA-4BB0-B0C0-5D366560496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401F8-9763-4355-BDE3-91ED0A32A63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6.png"/><Relationship Id="rId1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9.GIF"/><Relationship Id="rId2" Type="http://schemas.openxmlformats.org/officeDocument/2006/relationships/image" Target="../media/image28.png"/><Relationship Id="rId1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1.jpeg"/><Relationship Id="rId1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.bin"/><Relationship Id="rId8" Type="http://schemas.openxmlformats.org/officeDocument/2006/relationships/oleObject" Target="../embeddings/oleObject6.bin"/><Relationship Id="rId7" Type="http://schemas.openxmlformats.org/officeDocument/2006/relationships/oleObject" Target="../embeddings/oleObject5.bin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23" Type="http://schemas.openxmlformats.org/officeDocument/2006/relationships/vmlDrawing" Target="../drawings/vmlDrawing1.vml"/><Relationship Id="rId22" Type="http://schemas.openxmlformats.org/officeDocument/2006/relationships/slideLayout" Target="../slideLayouts/slideLayout1.xml"/><Relationship Id="rId21" Type="http://schemas.openxmlformats.org/officeDocument/2006/relationships/image" Target="../media/image12.png"/><Relationship Id="rId20" Type="http://schemas.openxmlformats.org/officeDocument/2006/relationships/image" Target="../media/image11.GIF"/><Relationship Id="rId2" Type="http://schemas.openxmlformats.org/officeDocument/2006/relationships/image" Target="../media/image7.wmf"/><Relationship Id="rId19" Type="http://schemas.openxmlformats.org/officeDocument/2006/relationships/image" Target="../media/image10.wmf"/><Relationship Id="rId18" Type="http://schemas.openxmlformats.org/officeDocument/2006/relationships/oleObject" Target="../embeddings/oleObject15.bin"/><Relationship Id="rId17" Type="http://schemas.openxmlformats.org/officeDocument/2006/relationships/oleObject" Target="../embeddings/oleObject14.bin"/><Relationship Id="rId16" Type="http://schemas.openxmlformats.org/officeDocument/2006/relationships/oleObject" Target="../embeddings/oleObject13.bin"/><Relationship Id="rId15" Type="http://schemas.openxmlformats.org/officeDocument/2006/relationships/oleObject" Target="../embeddings/oleObject12.bin"/><Relationship Id="rId14" Type="http://schemas.openxmlformats.org/officeDocument/2006/relationships/image" Target="../media/image9.wmf"/><Relationship Id="rId13" Type="http://schemas.openxmlformats.org/officeDocument/2006/relationships/oleObject" Target="../embeddings/oleObject11.bin"/><Relationship Id="rId12" Type="http://schemas.openxmlformats.org/officeDocument/2006/relationships/oleObject" Target="../embeddings/oleObject10.bin"/><Relationship Id="rId11" Type="http://schemas.openxmlformats.org/officeDocument/2006/relationships/oleObject" Target="../embeddings/oleObject9.bin"/><Relationship Id="rId10" Type="http://schemas.openxmlformats.org/officeDocument/2006/relationships/oleObject" Target="../embeddings/oleObject8.bin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1.GIF"/><Relationship Id="rId2" Type="http://schemas.openxmlformats.org/officeDocument/2006/relationships/image" Target="../media/image13.wmf"/><Relationship Id="rId1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image" Target="../media/image11.GIF"/><Relationship Id="rId4" Type="http://schemas.openxmlformats.org/officeDocument/2006/relationships/image" Target="../media/image15.wmf"/><Relationship Id="rId3" Type="http://schemas.openxmlformats.org/officeDocument/2006/relationships/oleObject" Target="../embeddings/oleObject18.bin"/><Relationship Id="rId2" Type="http://schemas.openxmlformats.org/officeDocument/2006/relationships/image" Target="../media/image14.wmf"/><Relationship Id="rId1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vmlDrawing" Target="../drawings/vmlDrawing4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1.GIF"/><Relationship Id="rId2" Type="http://schemas.openxmlformats.org/officeDocument/2006/relationships/image" Target="../media/image16.wmf"/><Relationship Id="rId1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4.bin"/><Relationship Id="rId8" Type="http://schemas.openxmlformats.org/officeDocument/2006/relationships/image" Target="../media/image20.wmf"/><Relationship Id="rId7" Type="http://schemas.openxmlformats.org/officeDocument/2006/relationships/oleObject" Target="../embeddings/oleObject23.bin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18.wmf"/><Relationship Id="rId3" Type="http://schemas.openxmlformats.org/officeDocument/2006/relationships/oleObject" Target="../embeddings/oleObject21.bin"/><Relationship Id="rId2" Type="http://schemas.openxmlformats.org/officeDocument/2006/relationships/image" Target="../media/image17.wmf"/><Relationship Id="rId12" Type="http://schemas.openxmlformats.org/officeDocument/2006/relationships/vmlDrawing" Target="../drawings/vmlDrawing5.vml"/><Relationship Id="rId11" Type="http://schemas.openxmlformats.org/officeDocument/2006/relationships/slideLayout" Target="../slideLayouts/slideLayout13.xml"/><Relationship Id="rId10" Type="http://schemas.openxmlformats.org/officeDocument/2006/relationships/image" Target="../media/image21.wmf"/><Relationship Id="rId1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544" y="121084"/>
            <a:ext cx="11550456" cy="2301126"/>
          </a:xfrm>
          <a:prstGeom prst="rect">
            <a:avLst/>
          </a:prstGeom>
        </p:spPr>
      </p:pic>
      <p:pic>
        <p:nvPicPr>
          <p:cNvPr id="1026" name="Picture 2" descr="Không quân, công binh VN diễn tập cứu nạn quy mô lớ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38425"/>
            <a:ext cx="6191250" cy="421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Kỹ thuật đẩy tạ lưng, tạ vai hướng ném chuẩn nhấ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638425"/>
            <a:ext cx="5715000" cy="421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1"/>
          <a:stretch>
            <a:fillRect/>
          </a:stretch>
        </p:blipFill>
        <p:spPr>
          <a:xfrm>
            <a:off x="7186295" y="1250950"/>
            <a:ext cx="5187315" cy="590804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" name="Picture 1" descr="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290185" cy="1443355"/>
          </a:xfrm>
          <a:prstGeom prst="rect">
            <a:avLst/>
          </a:prstGeom>
        </p:spPr>
      </p:pic>
      <p:pic>
        <p:nvPicPr>
          <p:cNvPr id="3" name="Picture 2" descr="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" y="1562100"/>
            <a:ext cx="6630035" cy="87503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17475"/>
            <a:ext cx="8157210" cy="6623050"/>
          </a:xfrm>
          <a:prstGeom prst="rect">
            <a:avLst/>
          </a:prstGeom>
        </p:spPr>
      </p:pic>
      <p:pic>
        <p:nvPicPr>
          <p:cNvPr id="3" name="Picture 2" descr="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3200" y="0"/>
            <a:ext cx="4368800" cy="516509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5795" y="384175"/>
            <a:ext cx="1876425" cy="657225"/>
          </a:xfrm>
          <a:prstGeom prst="rect">
            <a:avLst/>
          </a:prstGeom>
        </p:spPr>
      </p:pic>
      <p:pic>
        <p:nvPicPr>
          <p:cNvPr id="3" name="Picture 2" descr="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795" y="1041400"/>
            <a:ext cx="11355070" cy="3246120"/>
          </a:xfrm>
          <a:prstGeom prst="rect">
            <a:avLst/>
          </a:prstGeom>
        </p:spPr>
      </p:pic>
      <p:pic>
        <p:nvPicPr>
          <p:cNvPr id="101" name="Picture 100"/>
          <p:cNvPicPr/>
          <p:nvPr/>
        </p:nvPicPr>
        <p:blipFill>
          <a:blip r:embed="rId3"/>
          <a:stretch>
            <a:fillRect/>
          </a:stretch>
        </p:blipFill>
        <p:spPr>
          <a:xfrm>
            <a:off x="5492115" y="2887980"/>
            <a:ext cx="6699885" cy="39700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5735" y="0"/>
            <a:ext cx="8248015" cy="5916295"/>
          </a:xfrm>
          <a:prstGeom prst="rect">
            <a:avLst/>
          </a:prstGeom>
        </p:spPr>
      </p:pic>
      <p:pic>
        <p:nvPicPr>
          <p:cNvPr id="102" name="Picture 101"/>
          <p:cNvPicPr/>
          <p:nvPr/>
        </p:nvPicPr>
        <p:blipFill>
          <a:blip r:embed="rId2"/>
          <a:stretch>
            <a:fillRect/>
          </a:stretch>
        </p:blipFill>
        <p:spPr>
          <a:xfrm>
            <a:off x="8413750" y="852805"/>
            <a:ext cx="3778250" cy="600456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mbay4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1524000" y="133350"/>
            <a:ext cx="8763000" cy="6572250"/>
          </a:xfrm>
        </p:spPr>
      </p:pic>
      <p:pic>
        <p:nvPicPr>
          <p:cNvPr id="2051" name="Picture 3" descr="mbay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136525"/>
            <a:ext cx="8763000" cy="6572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Rectangle 4"/>
          <p:cNvSpPr/>
          <p:nvPr/>
        </p:nvSpPr>
        <p:spPr>
          <a:xfrm>
            <a:off x="1524000" y="1782763"/>
            <a:ext cx="9067800" cy="4525962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har char="•"/>
            </a:pPr>
            <a:r>
              <a:rPr sz="4000" dirty="0">
                <a:solidFill>
                  <a:schemeClr val="folHlink"/>
                </a:solidFill>
                <a:latin typeface="Arial" panose="020B0604020202020204" pitchFamily="34" charset="0"/>
              </a:rPr>
              <a:t>Máy bay phải thả hàng cứu trợ từ vị trí nào để hàng rơi đúng mục tiêu?</a:t>
            </a:r>
            <a:endParaRPr sz="4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 with medium confidence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33" y="112585"/>
            <a:ext cx="5218221" cy="803233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3190803" y="1617790"/>
            <a:ext cx="4646612" cy="5127625"/>
            <a:chOff x="435" y="816"/>
            <a:chExt cx="3042" cy="3326"/>
          </a:xfrm>
        </p:grpSpPr>
        <p:grpSp>
          <p:nvGrpSpPr>
            <p:cNvPr id="7" name="Group 6"/>
            <p:cNvGrpSpPr/>
            <p:nvPr/>
          </p:nvGrpSpPr>
          <p:grpSpPr>
            <a:xfrm>
              <a:off x="435" y="816"/>
              <a:ext cx="3042" cy="3190"/>
              <a:chOff x="2334" y="1702"/>
              <a:chExt cx="3042" cy="3190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2334" y="1702"/>
                <a:ext cx="3042" cy="3190"/>
                <a:chOff x="1710" y="912"/>
                <a:chExt cx="3042" cy="3190"/>
              </a:xfrm>
            </p:grpSpPr>
            <p:sp>
              <p:nvSpPr>
                <p:cNvPr id="11" name="Rectangle 10"/>
                <p:cNvSpPr/>
                <p:nvPr/>
              </p:nvSpPr>
              <p:spPr>
                <a:xfrm>
                  <a:off x="1710" y="912"/>
                  <a:ext cx="3042" cy="3179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defPPr>
                    <a:defRPr lang="en-US"/>
                  </a:defPPr>
                  <a:lvl1pPr marL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1pPr>
                  <a:lvl2pPr marL="457200" lvl="1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2pPr>
                  <a:lvl3pPr marL="914400" lvl="2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3pPr>
                  <a:lvl4pPr marL="1371600" lvl="3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4pPr>
                  <a:lvl5pPr marL="1828800" lvl="4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5pPr>
                  <a:lvl6pPr marL="2286000" lvl="5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6pPr>
                  <a:lvl7pPr marL="2743200" lvl="6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7pPr>
                  <a:lvl8pPr marL="3200400" lvl="7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8pPr>
                  <a:lvl9pPr marL="3657600" lvl="8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None/>
                    <a:defRPr b="0" i="0" u="non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9pPr>
                </a:lstStyle>
                <a:p>
                  <a:endParaRPr lang="vi-VN" altLang="x-none" dirty="0">
                    <a:latin typeface="Arial" panose="020B0604020202020204" pitchFamily="34" charset="0"/>
                  </a:endParaRPr>
                </a:p>
              </p:txBody>
            </p:sp>
            <p:grpSp>
              <p:nvGrpSpPr>
                <p:cNvPr id="12" name="Group 11"/>
                <p:cNvGrpSpPr/>
                <p:nvPr/>
              </p:nvGrpSpPr>
              <p:grpSpPr>
                <a:xfrm>
                  <a:off x="2094" y="1121"/>
                  <a:ext cx="2583" cy="2981"/>
                  <a:chOff x="2094" y="1121"/>
                  <a:chExt cx="2583" cy="2981"/>
                </a:xfrm>
              </p:grpSpPr>
              <p:grpSp>
                <p:nvGrpSpPr>
                  <p:cNvPr id="13" name="Group 12"/>
                  <p:cNvGrpSpPr/>
                  <p:nvPr/>
                </p:nvGrpSpPr>
                <p:grpSpPr>
                  <a:xfrm>
                    <a:off x="2094" y="1121"/>
                    <a:ext cx="2583" cy="2981"/>
                    <a:chOff x="2094" y="1121"/>
                    <a:chExt cx="2583" cy="2981"/>
                  </a:xfrm>
                </p:grpSpPr>
                <p:sp>
                  <p:nvSpPr>
                    <p:cNvPr id="15" name="Oval 14"/>
                    <p:cNvSpPr/>
                    <p:nvPr/>
                  </p:nvSpPr>
                  <p:spPr>
                    <a:xfrm>
                      <a:off x="2107" y="1121"/>
                      <a:ext cx="162" cy="152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lstStyle>
                      <a:defPPr>
                        <a:defRPr lang="en-US"/>
                      </a:defPPr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  <a:lvl6pPr marL="2286000" lvl="5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6pPr>
                      <a:lvl7pPr marL="2743200" lvl="6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7pPr>
                      <a:lvl8pPr marL="3200400" lvl="7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8pPr>
                      <a:lvl9pPr marL="3657600" lvl="8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9pPr>
                    </a:lstStyle>
                    <a:p>
                      <a:endParaRPr lang="vi-VN" altLang="x-none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6" name="Oval 15"/>
                    <p:cNvSpPr/>
                    <p:nvPr/>
                  </p:nvSpPr>
                  <p:spPr>
                    <a:xfrm>
                      <a:off x="2107" y="1310"/>
                      <a:ext cx="162" cy="152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lstStyle>
                      <a:defPPr>
                        <a:defRPr lang="en-US"/>
                      </a:defPPr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  <a:lvl6pPr marL="2286000" lvl="5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6pPr>
                      <a:lvl7pPr marL="2743200" lvl="6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7pPr>
                      <a:lvl8pPr marL="3200400" lvl="7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8pPr>
                      <a:lvl9pPr marL="3657600" lvl="8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9pPr>
                    </a:lstStyle>
                    <a:p>
                      <a:endParaRPr lang="vi-VN" altLang="x-none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7" name="Oval 16"/>
                    <p:cNvSpPr/>
                    <p:nvPr/>
                  </p:nvSpPr>
                  <p:spPr>
                    <a:xfrm>
                      <a:off x="2107" y="1870"/>
                      <a:ext cx="162" cy="153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lstStyle>
                      <a:defPPr>
                        <a:defRPr lang="en-US"/>
                      </a:defPPr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  <a:lvl6pPr marL="2286000" lvl="5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6pPr>
                      <a:lvl7pPr marL="2743200" lvl="6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7pPr>
                      <a:lvl8pPr marL="3200400" lvl="7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8pPr>
                      <a:lvl9pPr marL="3657600" lvl="8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9pPr>
                    </a:lstStyle>
                    <a:p>
                      <a:endParaRPr lang="vi-VN" altLang="x-none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8" name="Oval 17"/>
                    <p:cNvSpPr/>
                    <p:nvPr/>
                  </p:nvSpPr>
                  <p:spPr>
                    <a:xfrm>
                      <a:off x="2810" y="1280"/>
                      <a:ext cx="163" cy="153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lstStyle>
                      <a:defPPr>
                        <a:defRPr lang="en-US"/>
                      </a:defPPr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  <a:lvl6pPr marL="2286000" lvl="5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6pPr>
                      <a:lvl7pPr marL="2743200" lvl="6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7pPr>
                      <a:lvl8pPr marL="3200400" lvl="7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8pPr>
                      <a:lvl9pPr marL="3657600" lvl="8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9pPr>
                    </a:lstStyle>
                    <a:p>
                      <a:endParaRPr lang="vi-VN" altLang="x-none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9" name="Oval 18"/>
                    <p:cNvSpPr/>
                    <p:nvPr/>
                  </p:nvSpPr>
                  <p:spPr>
                    <a:xfrm>
                      <a:off x="2269" y="1121"/>
                      <a:ext cx="162" cy="152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lstStyle>
                      <a:defPPr>
                        <a:defRPr lang="en-US"/>
                      </a:defPPr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  <a:lvl6pPr marL="2286000" lvl="5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6pPr>
                      <a:lvl7pPr marL="2743200" lvl="6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7pPr>
                      <a:lvl8pPr marL="3200400" lvl="7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8pPr>
                      <a:lvl9pPr marL="3657600" lvl="8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9pPr>
                    </a:lstStyle>
                    <a:p>
                      <a:endParaRPr lang="vi-VN" altLang="x-none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20" name="Oval 19"/>
                    <p:cNvSpPr/>
                    <p:nvPr/>
                  </p:nvSpPr>
                  <p:spPr>
                    <a:xfrm>
                      <a:off x="3405" y="1870"/>
                      <a:ext cx="163" cy="153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lstStyle>
                      <a:defPPr>
                        <a:defRPr lang="en-US"/>
                      </a:defPPr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  <a:lvl6pPr marL="2286000" lvl="5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6pPr>
                      <a:lvl7pPr marL="2743200" lvl="6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7pPr>
                      <a:lvl8pPr marL="3200400" lvl="7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8pPr>
                      <a:lvl9pPr marL="3657600" lvl="8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9pPr>
                    </a:lstStyle>
                    <a:p>
                      <a:endParaRPr lang="vi-VN" altLang="x-none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21" name="Oval 20"/>
                    <p:cNvSpPr/>
                    <p:nvPr/>
                  </p:nvSpPr>
                  <p:spPr>
                    <a:xfrm>
                      <a:off x="3974" y="2719"/>
                      <a:ext cx="162" cy="152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lstStyle>
                      <a:defPPr>
                        <a:defRPr lang="en-US"/>
                      </a:defPPr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  <a:lvl6pPr marL="2286000" lvl="5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6pPr>
                      <a:lvl7pPr marL="2743200" lvl="6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7pPr>
                      <a:lvl8pPr marL="3200400" lvl="7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8pPr>
                      <a:lvl9pPr marL="3657600" lvl="8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9pPr>
                    </a:lstStyle>
                    <a:p>
                      <a:endParaRPr lang="vi-VN" altLang="x-none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22" name="Oval 21"/>
                    <p:cNvSpPr/>
                    <p:nvPr/>
                  </p:nvSpPr>
                  <p:spPr>
                    <a:xfrm>
                      <a:off x="4515" y="3939"/>
                      <a:ext cx="162" cy="152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lstStyle>
                      <a:defPPr>
                        <a:defRPr lang="en-US"/>
                      </a:defPPr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  <a:lvl6pPr marL="2286000" lvl="5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6pPr>
                      <a:lvl7pPr marL="2743200" lvl="6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7pPr>
                      <a:lvl8pPr marL="3200400" lvl="7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8pPr>
                      <a:lvl9pPr marL="3657600" lvl="8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9pPr>
                    </a:lstStyle>
                    <a:p>
                      <a:endParaRPr lang="vi-VN" altLang="x-none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23" name="Line 36"/>
                    <p:cNvSpPr/>
                    <p:nvPr/>
                  </p:nvSpPr>
                  <p:spPr>
                    <a:xfrm>
                      <a:off x="2269" y="1933"/>
                      <a:ext cx="1136" cy="0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4" name="Line 37"/>
                    <p:cNvSpPr/>
                    <p:nvPr/>
                  </p:nvSpPr>
                  <p:spPr>
                    <a:xfrm>
                      <a:off x="2864" y="1433"/>
                      <a:ext cx="0" cy="2658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5" name="Line 38"/>
                    <p:cNvSpPr/>
                    <p:nvPr/>
                  </p:nvSpPr>
                  <p:spPr>
                    <a:xfrm>
                      <a:off x="2269" y="2801"/>
                      <a:ext cx="1705" cy="0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6" name="Line 39"/>
                    <p:cNvSpPr/>
                    <p:nvPr/>
                  </p:nvSpPr>
                  <p:spPr>
                    <a:xfrm>
                      <a:off x="3514" y="2023"/>
                      <a:ext cx="0" cy="2068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7" name="Line 40"/>
                    <p:cNvSpPr/>
                    <p:nvPr/>
                  </p:nvSpPr>
                  <p:spPr>
                    <a:xfrm>
                      <a:off x="4055" y="2871"/>
                      <a:ext cx="0" cy="1220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8" name="Line 41"/>
                    <p:cNvSpPr/>
                    <p:nvPr/>
                  </p:nvSpPr>
                  <p:spPr>
                    <a:xfrm>
                      <a:off x="2350" y="1280"/>
                      <a:ext cx="0" cy="2811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29" name="Line 42"/>
                    <p:cNvSpPr/>
                    <p:nvPr/>
                  </p:nvSpPr>
                  <p:spPr>
                    <a:xfrm>
                      <a:off x="2183" y="2005"/>
                      <a:ext cx="0" cy="1934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30" name="Line 43"/>
                    <p:cNvSpPr/>
                    <p:nvPr/>
                  </p:nvSpPr>
                  <p:spPr>
                    <a:xfrm>
                      <a:off x="2183" y="1450"/>
                      <a:ext cx="0" cy="408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31" name="Oval 30"/>
                    <p:cNvSpPr/>
                    <p:nvPr/>
                  </p:nvSpPr>
                  <p:spPr>
                    <a:xfrm>
                      <a:off x="2094" y="3950"/>
                      <a:ext cx="162" cy="152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lstStyle>
                      <a:defPPr>
                        <a:defRPr lang="en-US"/>
                      </a:defPPr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  <a:lvl6pPr marL="2286000" lvl="5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6pPr>
                      <a:lvl7pPr marL="2743200" lvl="6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7pPr>
                      <a:lvl8pPr marL="3200400" lvl="7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8pPr>
                      <a:lvl9pPr marL="3657600" lvl="8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9pPr>
                    </a:lstStyle>
                    <a:p>
                      <a:endParaRPr lang="vi-VN" altLang="x-none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32" name="Oval 31"/>
                    <p:cNvSpPr/>
                    <p:nvPr/>
                  </p:nvSpPr>
                  <p:spPr>
                    <a:xfrm>
                      <a:off x="2094" y="2688"/>
                      <a:ext cx="162" cy="152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lstStyle>
                      <a:defPPr>
                        <a:defRPr lang="en-US"/>
                      </a:defPPr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  <a:lvl6pPr marL="2286000" lvl="5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6pPr>
                      <a:lvl7pPr marL="2743200" lvl="6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7pPr>
                      <a:lvl8pPr marL="3200400" lvl="7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8pPr>
                      <a:lvl9pPr marL="3657600" lvl="8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9pPr>
                    </a:lstStyle>
                    <a:p>
                      <a:endParaRPr lang="vi-VN" altLang="x-none" dirty="0">
                        <a:latin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14" name="Line 46"/>
                  <p:cNvSpPr/>
                  <p:nvPr/>
                </p:nvSpPr>
                <p:spPr>
                  <a:xfrm>
                    <a:off x="2183" y="1273"/>
                    <a:ext cx="0" cy="37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</p:grpSp>
          <p:sp>
            <p:nvSpPr>
              <p:cNvPr id="10" name="Line 47"/>
              <p:cNvSpPr/>
              <p:nvPr/>
            </p:nvSpPr>
            <p:spPr>
              <a:xfrm>
                <a:off x="2893" y="2160"/>
                <a:ext cx="541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8" name="Freeform 48"/>
            <p:cNvSpPr/>
            <p:nvPr/>
          </p:nvSpPr>
          <p:spPr>
            <a:xfrm>
              <a:off x="1056" y="1104"/>
              <a:ext cx="2363" cy="30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4" y="158"/>
                </a:cxn>
                <a:cxn ang="0">
                  <a:pos x="1056" y="576"/>
                </a:cxn>
                <a:cxn ang="0">
                  <a:pos x="1705" y="1566"/>
                </a:cxn>
                <a:cxn ang="0">
                  <a:pos x="2263" y="2827"/>
                </a:cxn>
                <a:cxn ang="0">
                  <a:pos x="2304" y="2832"/>
                </a:cxn>
              </a:cxnLst>
              <a:rect l="0" t="0" r="0" b="0"/>
              <a:pathLst>
                <a:path w="2363" h="3038">
                  <a:moveTo>
                    <a:pt x="0" y="0"/>
                  </a:moveTo>
                  <a:cubicBezTo>
                    <a:pt x="91" y="26"/>
                    <a:pt x="368" y="62"/>
                    <a:pt x="544" y="158"/>
                  </a:cubicBezTo>
                  <a:cubicBezTo>
                    <a:pt x="720" y="254"/>
                    <a:pt x="863" y="341"/>
                    <a:pt x="1056" y="576"/>
                  </a:cubicBezTo>
                  <a:cubicBezTo>
                    <a:pt x="1249" y="811"/>
                    <a:pt x="1504" y="1191"/>
                    <a:pt x="1705" y="1566"/>
                  </a:cubicBezTo>
                  <a:cubicBezTo>
                    <a:pt x="1906" y="1941"/>
                    <a:pt x="2163" y="2616"/>
                    <a:pt x="2263" y="2827"/>
                  </a:cubicBezTo>
                  <a:cubicBezTo>
                    <a:pt x="2363" y="3038"/>
                    <a:pt x="2296" y="2831"/>
                    <a:pt x="2304" y="2832"/>
                  </a:cubicBezTo>
                </a:path>
              </a:pathLst>
            </a:custGeom>
            <a:noFill/>
            <a:ln w="9525" cap="flat" cmpd="sng">
              <a:solidFill>
                <a:schemeClr val="tx1">
                  <a:alpha val="100000"/>
                </a:schemeClr>
              </a:solidFill>
              <a:prstDash val="dashDot"/>
              <a:round/>
              <a:headEnd type="none" w="med" len="med"/>
              <a:tailEnd type="none" w="med" len="med"/>
            </a:ln>
          </p:spPr>
          <p:txBody>
            <a:bodyPr/>
            <a:lstStyle>
              <a:defPPr>
                <a:defRPr lang="en-US"/>
              </a:defPPr>
              <a:lvl1pPr marL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lvl="5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lvl="6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lvl="7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lvl="8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pic>
        <p:nvPicPr>
          <p:cNvPr id="34" name="Pictur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990" y="703804"/>
            <a:ext cx="4935358" cy="7670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/>
          </p:cNvSpPr>
          <p:nvPr>
            <p:ph type="subTitle" idx="1"/>
          </p:nvPr>
        </p:nvSpPr>
        <p:spPr>
          <a:xfrm>
            <a:off x="5791200" y="1752600"/>
            <a:ext cx="3657600" cy="762000"/>
          </a:xfrm>
        </p:spPr>
        <p:txBody>
          <a:bodyPr vert="horz" wrap="square" lIns="91440" tIns="45720" rIns="91440" bIns="45720" rtlCol="0" anchor="t" anchorCtr="0">
            <a:normAutofit/>
          </a:bodyPr>
          <a:lstStyle/>
          <a:p>
            <a:pPr eaLnBrk="1" hangingPunct="1">
              <a:buClrTx/>
              <a:buSzTx/>
              <a:buFontTx/>
            </a:pPr>
            <a:r>
              <a:rPr lang="vi-VN" sz="3600" dirty="0">
                <a:solidFill>
                  <a:srgbClr val="000099"/>
                </a:solidFill>
              </a:rPr>
              <a:t>a.</a:t>
            </a:r>
            <a:r>
              <a:rPr sz="3600" dirty="0" err="1">
                <a:solidFill>
                  <a:srgbClr val="000099"/>
                </a:solidFill>
              </a:rPr>
              <a:t>Ch</a:t>
            </a:r>
            <a:r>
              <a:rPr dirty="0" err="1">
                <a:solidFill>
                  <a:srgbClr val="000099"/>
                </a:solidFill>
                <a:latin typeface="+mn-lt"/>
                <a:ea typeface="+mn-ea"/>
                <a:cs typeface="+mn-cs"/>
              </a:rPr>
              <a:t>ọn</a:t>
            </a:r>
            <a:r>
              <a:rPr dirty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 hệ tọa độ</a:t>
            </a:r>
            <a:endParaRPr dirty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7172" name="Group 4"/>
          <p:cNvGrpSpPr/>
          <p:nvPr/>
        </p:nvGrpSpPr>
        <p:grpSpPr>
          <a:xfrm>
            <a:off x="2743200" y="990600"/>
            <a:ext cx="3886200" cy="381000"/>
            <a:chOff x="1488" y="624"/>
            <a:chExt cx="2784" cy="240"/>
          </a:xfrm>
        </p:grpSpPr>
        <p:sp>
          <p:nvSpPr>
            <p:cNvPr id="5212" name="Line 5"/>
            <p:cNvSpPr/>
            <p:nvPr/>
          </p:nvSpPr>
          <p:spPr>
            <a:xfrm>
              <a:off x="1488" y="864"/>
              <a:ext cx="2784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213" name="Text Box 6"/>
            <p:cNvSpPr txBox="1"/>
            <p:nvPr/>
          </p:nvSpPr>
          <p:spPr>
            <a:xfrm>
              <a:off x="3888" y="624"/>
              <a:ext cx="240" cy="231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b="1" dirty="0">
                  <a:latin typeface="Arial" panose="020B0604020202020204" pitchFamily="34" charset="0"/>
                </a:rPr>
                <a:t>x</a:t>
              </a:r>
              <a:endParaRPr b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7175" name="Group 7"/>
          <p:cNvGrpSpPr/>
          <p:nvPr/>
        </p:nvGrpSpPr>
        <p:grpSpPr>
          <a:xfrm>
            <a:off x="2438400" y="1371600"/>
            <a:ext cx="533400" cy="3657600"/>
            <a:chOff x="1296" y="864"/>
            <a:chExt cx="336" cy="2304"/>
          </a:xfrm>
        </p:grpSpPr>
        <p:sp>
          <p:nvSpPr>
            <p:cNvPr id="5210" name="Line 8"/>
            <p:cNvSpPr/>
            <p:nvPr/>
          </p:nvSpPr>
          <p:spPr>
            <a:xfrm>
              <a:off x="1488" y="864"/>
              <a:ext cx="0" cy="230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211" name="Text Box 9"/>
            <p:cNvSpPr txBox="1"/>
            <p:nvPr/>
          </p:nvSpPr>
          <p:spPr>
            <a:xfrm>
              <a:off x="1296" y="2928"/>
              <a:ext cx="336" cy="231"/>
            </a:xfrm>
            <a:prstGeom prst="rect">
              <a:avLst/>
            </a:prstGeom>
            <a:noFill/>
            <a:ln w="2857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b="1" dirty="0">
                  <a:latin typeface="Arial" panose="020B0604020202020204" pitchFamily="34" charset="0"/>
                </a:rPr>
                <a:t>y</a:t>
              </a:r>
              <a:endParaRPr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7178" name="Text Box 10"/>
          <p:cNvSpPr txBox="1"/>
          <p:nvPr/>
        </p:nvSpPr>
        <p:spPr>
          <a:xfrm>
            <a:off x="1524000" y="5105401"/>
            <a:ext cx="5715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latin typeface="Arial" panose="020B0604020202020204" pitchFamily="34" charset="0"/>
              </a:rPr>
              <a:t>M</a:t>
            </a:r>
            <a:r>
              <a:rPr b="1" baseline="-25000" dirty="0">
                <a:latin typeface="Arial" panose="020B0604020202020204" pitchFamily="34" charset="0"/>
              </a:rPr>
              <a:t>y</a:t>
            </a:r>
            <a:endParaRPr b="1" dirty="0">
              <a:latin typeface="Arial" panose="020B0604020202020204" pitchFamily="34" charset="0"/>
            </a:endParaRPr>
          </a:p>
        </p:txBody>
      </p:sp>
      <p:sp>
        <p:nvSpPr>
          <p:cNvPr id="7179" name="Text Box 11"/>
          <p:cNvSpPr txBox="1"/>
          <p:nvPr/>
        </p:nvSpPr>
        <p:spPr>
          <a:xfrm>
            <a:off x="1828800" y="5334001"/>
            <a:ext cx="6096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latin typeface="Arial" panose="020B0604020202020204" pitchFamily="34" charset="0"/>
              </a:rPr>
              <a:t>M</a:t>
            </a:r>
            <a:r>
              <a:rPr b="1" baseline="-25000" dirty="0">
                <a:latin typeface="Arial" panose="020B0604020202020204" pitchFamily="34" charset="0"/>
              </a:rPr>
              <a:t>x</a:t>
            </a:r>
            <a:endParaRPr b="1" dirty="0">
              <a:latin typeface="Arial" panose="020B0604020202020204" pitchFamily="34" charset="0"/>
            </a:endParaRPr>
          </a:p>
        </p:txBody>
      </p:sp>
      <p:sp>
        <p:nvSpPr>
          <p:cNvPr id="5128" name="Text Box 12"/>
          <p:cNvSpPr txBox="1"/>
          <p:nvPr/>
        </p:nvSpPr>
        <p:spPr>
          <a:xfrm>
            <a:off x="2362200" y="9144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b="1" dirty="0">
                <a:latin typeface="Times New Roman" panose="02020603050405020304" pitchFamily="18" charset="0"/>
              </a:rPr>
              <a:t>O</a:t>
            </a:r>
            <a:endParaRPr sz="2400" b="1" dirty="0">
              <a:latin typeface="Times New Roman" panose="02020603050405020304" pitchFamily="18" charset="0"/>
            </a:endParaRPr>
          </a:p>
        </p:txBody>
      </p:sp>
      <p:grpSp>
        <p:nvGrpSpPr>
          <p:cNvPr id="5129" name="Group 13"/>
          <p:cNvGrpSpPr/>
          <p:nvPr/>
        </p:nvGrpSpPr>
        <p:grpSpPr>
          <a:xfrm>
            <a:off x="1752600" y="1371600"/>
            <a:ext cx="0" cy="3657600"/>
            <a:chOff x="960" y="864"/>
            <a:chExt cx="0" cy="2304"/>
          </a:xfrm>
        </p:grpSpPr>
        <p:sp>
          <p:nvSpPr>
            <p:cNvPr id="5208" name="Line 14"/>
            <p:cNvSpPr/>
            <p:nvPr/>
          </p:nvSpPr>
          <p:spPr>
            <a:xfrm flipV="1">
              <a:off x="960" y="864"/>
              <a:ext cx="0" cy="1296"/>
            </a:xfrm>
            <a:prstGeom prst="line">
              <a:avLst/>
            </a:prstGeom>
            <a:ln w="19050" cap="flat" cmpd="sng">
              <a:solidFill>
                <a:srgbClr val="000099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209" name="Line 15"/>
            <p:cNvSpPr/>
            <p:nvPr/>
          </p:nvSpPr>
          <p:spPr>
            <a:xfrm>
              <a:off x="960" y="2160"/>
              <a:ext cx="0" cy="1008"/>
            </a:xfrm>
            <a:prstGeom prst="line">
              <a:avLst/>
            </a:prstGeom>
            <a:ln w="19050" cap="flat" cmpd="sng">
              <a:solidFill>
                <a:srgbClr val="000099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5130" name="Text Box 16"/>
          <p:cNvSpPr txBox="1"/>
          <p:nvPr/>
        </p:nvSpPr>
        <p:spPr>
          <a:xfrm>
            <a:off x="1752600" y="3062288"/>
            <a:ext cx="685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600" b="1" dirty="0">
                <a:latin typeface="Times New Roman" panose="02020603050405020304" pitchFamily="18" charset="0"/>
              </a:rPr>
              <a:t>h</a:t>
            </a:r>
            <a:endParaRPr sz="3600" b="1" dirty="0">
              <a:latin typeface="Times New Roman" panose="02020603050405020304" pitchFamily="18" charset="0"/>
            </a:endParaRPr>
          </a:p>
        </p:txBody>
      </p:sp>
      <p:sp>
        <p:nvSpPr>
          <p:cNvPr id="7185" name="Oval 17"/>
          <p:cNvSpPr/>
          <p:nvPr/>
        </p:nvSpPr>
        <p:spPr>
          <a:xfrm>
            <a:off x="2133600" y="5638800"/>
            <a:ext cx="152400" cy="152400"/>
          </a:xfrm>
          <a:prstGeom prst="ellipse">
            <a:avLst/>
          </a:prstGeom>
          <a:solidFill>
            <a:schemeClr val="bg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5132" name="Oval 18"/>
          <p:cNvSpPr/>
          <p:nvPr/>
        </p:nvSpPr>
        <p:spPr>
          <a:xfrm>
            <a:off x="2133600" y="6477000"/>
            <a:ext cx="152400" cy="152400"/>
          </a:xfrm>
          <a:prstGeom prst="ellipse">
            <a:avLst/>
          </a:prstGeom>
          <a:solidFill>
            <a:schemeClr val="tx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7187" name="Oval 19"/>
          <p:cNvSpPr/>
          <p:nvPr/>
        </p:nvSpPr>
        <p:spPr>
          <a:xfrm flipV="1">
            <a:off x="1981200" y="5334000"/>
            <a:ext cx="152400" cy="152400"/>
          </a:xfrm>
          <a:prstGeom prst="ellipse">
            <a:avLst/>
          </a:prstGeom>
          <a:solidFill>
            <a:schemeClr val="bg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7188" name="Freeform 20"/>
          <p:cNvSpPr/>
          <p:nvPr/>
        </p:nvSpPr>
        <p:spPr>
          <a:xfrm>
            <a:off x="2743200" y="1371600"/>
            <a:ext cx="2819400" cy="3581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1680" h="2016">
                <a:moveTo>
                  <a:pt x="0" y="0"/>
                </a:moveTo>
                <a:cubicBezTo>
                  <a:pt x="316" y="24"/>
                  <a:pt x="632" y="48"/>
                  <a:pt x="912" y="384"/>
                </a:cubicBezTo>
                <a:cubicBezTo>
                  <a:pt x="1192" y="720"/>
                  <a:pt x="1436" y="1368"/>
                  <a:pt x="1680" y="2016"/>
                </a:cubicBezTo>
              </a:path>
            </a:pathLst>
          </a:custGeom>
          <a:noFill/>
          <a:ln w="28575" cap="flat" cmpd="sng">
            <a:solidFill>
              <a:srgbClr val="000099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9" name="Oval 21"/>
          <p:cNvSpPr/>
          <p:nvPr/>
        </p:nvSpPr>
        <p:spPr>
          <a:xfrm>
            <a:off x="2667000" y="1295400"/>
            <a:ext cx="152400" cy="152400"/>
          </a:xfrm>
          <a:prstGeom prst="ellipse">
            <a:avLst/>
          </a:prstGeom>
          <a:solidFill>
            <a:schemeClr val="tx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5136" name="Oval 22"/>
          <p:cNvSpPr/>
          <p:nvPr/>
        </p:nvSpPr>
        <p:spPr>
          <a:xfrm>
            <a:off x="1981200" y="6705600"/>
            <a:ext cx="152400" cy="152400"/>
          </a:xfrm>
          <a:prstGeom prst="ellipse">
            <a:avLst/>
          </a:prstGeom>
          <a:solidFill>
            <a:schemeClr val="tx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5137" name="Oval 23"/>
          <p:cNvSpPr/>
          <p:nvPr/>
        </p:nvSpPr>
        <p:spPr>
          <a:xfrm>
            <a:off x="1828800" y="6477000"/>
            <a:ext cx="152400" cy="152400"/>
          </a:xfrm>
          <a:prstGeom prst="ellipse">
            <a:avLst/>
          </a:prstGeom>
          <a:solidFill>
            <a:schemeClr val="bg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Arial" panose="020B0604020202020204" pitchFamily="34" charset="0"/>
            </a:endParaRPr>
          </a:p>
        </p:txBody>
      </p:sp>
      <p:grpSp>
        <p:nvGrpSpPr>
          <p:cNvPr id="7192" name="Group 24"/>
          <p:cNvGrpSpPr/>
          <p:nvPr/>
        </p:nvGrpSpPr>
        <p:grpSpPr>
          <a:xfrm>
            <a:off x="2819401" y="685800"/>
            <a:ext cx="906463" cy="685800"/>
            <a:chOff x="1536" y="432"/>
            <a:chExt cx="571" cy="432"/>
          </a:xfrm>
        </p:grpSpPr>
        <p:graphicFrame>
          <p:nvGraphicFramePr>
            <p:cNvPr id="5206" name="Object 25"/>
            <p:cNvGraphicFramePr>
              <a:graphicFrameLocks noChangeAspect="1"/>
            </p:cNvGraphicFramePr>
            <p:nvPr/>
          </p:nvGraphicFramePr>
          <p:xfrm>
            <a:off x="1872" y="432"/>
            <a:ext cx="235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0" name="" r:id="rId1" imgW="419100" imgH="673100" progId="Equation.3">
                    <p:embed/>
                  </p:oleObj>
                </mc:Choice>
                <mc:Fallback>
                  <p:oleObj name="" r:id="rId1" imgW="419100" imgH="673100" progId="Equation.3">
                    <p:embed/>
                    <p:pic>
                      <p:nvPicPr>
                        <p:cNvPr id="0" name="Object 25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872" y="432"/>
                          <a:ext cx="235" cy="33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07" name="Line 26"/>
            <p:cNvSpPr/>
            <p:nvPr/>
          </p:nvSpPr>
          <p:spPr>
            <a:xfrm>
              <a:off x="1536" y="864"/>
              <a:ext cx="432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</p:grpSp>
      <p:grpSp>
        <p:nvGrpSpPr>
          <p:cNvPr id="7195" name="Group 27"/>
          <p:cNvGrpSpPr/>
          <p:nvPr/>
        </p:nvGrpSpPr>
        <p:grpSpPr>
          <a:xfrm>
            <a:off x="2362200" y="1447800"/>
            <a:ext cx="381000" cy="1079500"/>
            <a:chOff x="1248" y="912"/>
            <a:chExt cx="240" cy="680"/>
          </a:xfrm>
        </p:grpSpPr>
        <p:sp>
          <p:nvSpPr>
            <p:cNvPr id="5204" name="Line 28"/>
            <p:cNvSpPr/>
            <p:nvPr/>
          </p:nvSpPr>
          <p:spPr>
            <a:xfrm>
              <a:off x="1488" y="912"/>
              <a:ext cx="0" cy="576"/>
            </a:xfrm>
            <a:prstGeom prst="line">
              <a:avLst/>
            </a:prstGeom>
            <a:ln w="38100" cap="flat" cmpd="sng">
              <a:solidFill>
                <a:srgbClr val="000099"/>
              </a:solidFill>
              <a:prstDash val="solid"/>
              <a:headEnd type="none" w="med" len="med"/>
              <a:tailEnd type="triangle" w="med" len="med"/>
            </a:ln>
          </p:spPr>
        </p:sp>
        <p:graphicFrame>
          <p:nvGraphicFramePr>
            <p:cNvPr id="5205" name="Object 29"/>
            <p:cNvGraphicFramePr>
              <a:graphicFrameLocks noChangeAspect="1"/>
            </p:cNvGraphicFramePr>
            <p:nvPr/>
          </p:nvGraphicFramePr>
          <p:xfrm>
            <a:off x="1248" y="1344"/>
            <a:ext cx="12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" name="" r:id="rId3" imgW="190500" imgH="393700" progId="Equation.3">
                    <p:embed/>
                  </p:oleObj>
                </mc:Choice>
                <mc:Fallback>
                  <p:oleObj name="" r:id="rId3" imgW="190500" imgH="393700" progId="Equation.3">
                    <p:embed/>
                    <p:pic>
                      <p:nvPicPr>
                        <p:cNvPr id="0" name="Object 29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248" y="1344"/>
                          <a:ext cx="120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198" name="Text Box 30"/>
          <p:cNvSpPr txBox="1"/>
          <p:nvPr/>
        </p:nvSpPr>
        <p:spPr>
          <a:xfrm>
            <a:off x="6324600" y="2879726"/>
            <a:ext cx="4343400" cy="1200329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400" dirty="0">
                <a:latin typeface="Times New Roman" panose="02020603050405020304" pitchFamily="18" charset="0"/>
              </a:rPr>
              <a:t>Cần phải chọn hệ trục toạ độ như thế nào để xác định chuyển động của vật ?</a:t>
            </a:r>
            <a:endParaRPr sz="2400" dirty="0">
              <a:latin typeface="Times New Roman" panose="02020603050405020304" pitchFamily="18" charset="0"/>
            </a:endParaRPr>
          </a:p>
        </p:txBody>
      </p:sp>
      <p:grpSp>
        <p:nvGrpSpPr>
          <p:cNvPr id="7199" name="Group 31"/>
          <p:cNvGrpSpPr/>
          <p:nvPr/>
        </p:nvGrpSpPr>
        <p:grpSpPr>
          <a:xfrm>
            <a:off x="2362200" y="762000"/>
            <a:ext cx="1371600" cy="1689100"/>
            <a:chOff x="-48" y="1680"/>
            <a:chExt cx="864" cy="1064"/>
          </a:xfrm>
        </p:grpSpPr>
        <p:graphicFrame>
          <p:nvGraphicFramePr>
            <p:cNvPr id="5197" name="Object 32"/>
            <p:cNvGraphicFramePr>
              <a:graphicFrameLocks noChangeAspect="1"/>
            </p:cNvGraphicFramePr>
            <p:nvPr/>
          </p:nvGraphicFramePr>
          <p:xfrm>
            <a:off x="581" y="1680"/>
            <a:ext cx="235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" name="" r:id="rId5" imgW="419100" imgH="673100" progId="Equation.3">
                    <p:embed/>
                  </p:oleObj>
                </mc:Choice>
                <mc:Fallback>
                  <p:oleObj name="" r:id="rId5" imgW="419100" imgH="673100" progId="Equation.3">
                    <p:embed/>
                    <p:pic>
                      <p:nvPicPr>
                        <p:cNvPr id="0" name="Object 32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581" y="1680"/>
                          <a:ext cx="235" cy="33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198" name="Group 33"/>
            <p:cNvGrpSpPr/>
            <p:nvPr/>
          </p:nvGrpSpPr>
          <p:grpSpPr>
            <a:xfrm>
              <a:off x="144" y="2016"/>
              <a:ext cx="528" cy="624"/>
              <a:chOff x="96" y="864"/>
              <a:chExt cx="480" cy="528"/>
            </a:xfrm>
          </p:grpSpPr>
          <p:sp>
            <p:nvSpPr>
              <p:cNvPr id="5200" name="Oval 34"/>
              <p:cNvSpPr/>
              <p:nvPr/>
            </p:nvSpPr>
            <p:spPr>
              <a:xfrm>
                <a:off x="96" y="864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/>
              <a:p>
                <a:endParaRPr lang="vi-VN" altLang="x-none" dirty="0">
                  <a:latin typeface="Arial" panose="020B0604020202020204" pitchFamily="34" charset="0"/>
                </a:endParaRPr>
              </a:p>
            </p:txBody>
          </p:sp>
          <p:grpSp>
            <p:nvGrpSpPr>
              <p:cNvPr id="5201" name="Group 35"/>
              <p:cNvGrpSpPr/>
              <p:nvPr/>
            </p:nvGrpSpPr>
            <p:grpSpPr>
              <a:xfrm>
                <a:off x="144" y="912"/>
                <a:ext cx="432" cy="480"/>
                <a:chOff x="1488" y="864"/>
                <a:chExt cx="480" cy="576"/>
              </a:xfrm>
            </p:grpSpPr>
            <p:sp>
              <p:nvSpPr>
                <p:cNvPr id="5202" name="Line 36"/>
                <p:cNvSpPr/>
                <p:nvPr/>
              </p:nvSpPr>
              <p:spPr>
                <a:xfrm>
                  <a:off x="1536" y="864"/>
                  <a:ext cx="432" cy="0"/>
                </a:xfrm>
                <a:prstGeom prst="line">
                  <a:avLst/>
                </a:prstGeom>
                <a:ln w="38100" cap="flat" cmpd="sng">
                  <a:solidFill>
                    <a:srgbClr val="FF0000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5203" name="Line 37"/>
                <p:cNvSpPr/>
                <p:nvPr/>
              </p:nvSpPr>
              <p:spPr>
                <a:xfrm>
                  <a:off x="1488" y="864"/>
                  <a:ext cx="0" cy="576"/>
                </a:xfrm>
                <a:prstGeom prst="line">
                  <a:avLst/>
                </a:prstGeom>
                <a:ln w="38100" cap="flat" cmpd="sng">
                  <a:solidFill>
                    <a:srgbClr val="000099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</p:grpSp>
        </p:grpSp>
        <p:graphicFrame>
          <p:nvGraphicFramePr>
            <p:cNvPr id="5199" name="Object 38"/>
            <p:cNvGraphicFramePr>
              <a:graphicFrameLocks noChangeAspect="1"/>
            </p:cNvGraphicFramePr>
            <p:nvPr/>
          </p:nvGraphicFramePr>
          <p:xfrm>
            <a:off x="-48" y="2496"/>
            <a:ext cx="12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" name="" r:id="rId6" imgW="190500" imgH="393700" progId="Equation.3">
                    <p:embed/>
                  </p:oleObj>
                </mc:Choice>
                <mc:Fallback>
                  <p:oleObj name="" r:id="rId6" imgW="190500" imgH="393700" progId="Equation.3">
                    <p:embed/>
                    <p:pic>
                      <p:nvPicPr>
                        <p:cNvPr id="0" name="Object 38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-48" y="2496"/>
                          <a:ext cx="120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207" name="Group 39"/>
          <p:cNvGrpSpPr/>
          <p:nvPr/>
        </p:nvGrpSpPr>
        <p:grpSpPr>
          <a:xfrm>
            <a:off x="2362200" y="762000"/>
            <a:ext cx="1371600" cy="1689100"/>
            <a:chOff x="-48" y="1680"/>
            <a:chExt cx="864" cy="1064"/>
          </a:xfrm>
        </p:grpSpPr>
        <p:graphicFrame>
          <p:nvGraphicFramePr>
            <p:cNvPr id="5190" name="Object 40"/>
            <p:cNvGraphicFramePr>
              <a:graphicFrameLocks noChangeAspect="1"/>
            </p:cNvGraphicFramePr>
            <p:nvPr/>
          </p:nvGraphicFramePr>
          <p:xfrm>
            <a:off x="581" y="1680"/>
            <a:ext cx="235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" name="" r:id="rId7" imgW="419100" imgH="673100" progId="Equation.3">
                    <p:embed/>
                  </p:oleObj>
                </mc:Choice>
                <mc:Fallback>
                  <p:oleObj name="" r:id="rId7" imgW="419100" imgH="673100" progId="Equation.3">
                    <p:embed/>
                    <p:pic>
                      <p:nvPicPr>
                        <p:cNvPr id="0" name="Object 40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581" y="1680"/>
                          <a:ext cx="235" cy="33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191" name="Group 41"/>
            <p:cNvGrpSpPr/>
            <p:nvPr/>
          </p:nvGrpSpPr>
          <p:grpSpPr>
            <a:xfrm>
              <a:off x="144" y="2016"/>
              <a:ext cx="528" cy="624"/>
              <a:chOff x="96" y="864"/>
              <a:chExt cx="480" cy="528"/>
            </a:xfrm>
          </p:grpSpPr>
          <p:sp>
            <p:nvSpPr>
              <p:cNvPr id="5193" name="Oval 42"/>
              <p:cNvSpPr/>
              <p:nvPr/>
            </p:nvSpPr>
            <p:spPr>
              <a:xfrm>
                <a:off x="96" y="864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/>
              <a:p>
                <a:endParaRPr lang="vi-VN" altLang="x-none" dirty="0">
                  <a:latin typeface="Arial" panose="020B0604020202020204" pitchFamily="34" charset="0"/>
                </a:endParaRPr>
              </a:p>
            </p:txBody>
          </p:sp>
          <p:grpSp>
            <p:nvGrpSpPr>
              <p:cNvPr id="5194" name="Group 43"/>
              <p:cNvGrpSpPr/>
              <p:nvPr/>
            </p:nvGrpSpPr>
            <p:grpSpPr>
              <a:xfrm>
                <a:off x="144" y="912"/>
                <a:ext cx="432" cy="480"/>
                <a:chOff x="1488" y="864"/>
                <a:chExt cx="480" cy="576"/>
              </a:xfrm>
            </p:grpSpPr>
            <p:sp>
              <p:nvSpPr>
                <p:cNvPr id="5195" name="Line 44"/>
                <p:cNvSpPr/>
                <p:nvPr/>
              </p:nvSpPr>
              <p:spPr>
                <a:xfrm>
                  <a:off x="1536" y="864"/>
                  <a:ext cx="432" cy="0"/>
                </a:xfrm>
                <a:prstGeom prst="line">
                  <a:avLst/>
                </a:prstGeom>
                <a:ln w="38100" cap="flat" cmpd="sng">
                  <a:solidFill>
                    <a:srgbClr val="FF0000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5196" name="Line 45"/>
                <p:cNvSpPr/>
                <p:nvPr/>
              </p:nvSpPr>
              <p:spPr>
                <a:xfrm>
                  <a:off x="1488" y="864"/>
                  <a:ext cx="0" cy="576"/>
                </a:xfrm>
                <a:prstGeom prst="line">
                  <a:avLst/>
                </a:prstGeom>
                <a:ln w="38100" cap="flat" cmpd="sng">
                  <a:solidFill>
                    <a:srgbClr val="000099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</p:grpSp>
        </p:grpSp>
        <p:graphicFrame>
          <p:nvGraphicFramePr>
            <p:cNvPr id="5192" name="Object 46"/>
            <p:cNvGraphicFramePr>
              <a:graphicFrameLocks noChangeAspect="1"/>
            </p:cNvGraphicFramePr>
            <p:nvPr/>
          </p:nvGraphicFramePr>
          <p:xfrm>
            <a:off x="-48" y="2496"/>
            <a:ext cx="12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" name="" r:id="rId8" imgW="190500" imgH="393700" progId="Equation.3">
                    <p:embed/>
                  </p:oleObj>
                </mc:Choice>
                <mc:Fallback>
                  <p:oleObj name="" r:id="rId8" imgW="190500" imgH="393700" progId="Equation.3">
                    <p:embed/>
                    <p:pic>
                      <p:nvPicPr>
                        <p:cNvPr id="0" name="Object 46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-48" y="2496"/>
                          <a:ext cx="120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215" name="Group 47"/>
          <p:cNvGrpSpPr/>
          <p:nvPr/>
        </p:nvGrpSpPr>
        <p:grpSpPr>
          <a:xfrm>
            <a:off x="2362200" y="762000"/>
            <a:ext cx="1371600" cy="1689100"/>
            <a:chOff x="-48" y="1680"/>
            <a:chExt cx="864" cy="1064"/>
          </a:xfrm>
        </p:grpSpPr>
        <p:graphicFrame>
          <p:nvGraphicFramePr>
            <p:cNvPr id="5183" name="Object 48"/>
            <p:cNvGraphicFramePr>
              <a:graphicFrameLocks noChangeAspect="1"/>
            </p:cNvGraphicFramePr>
            <p:nvPr/>
          </p:nvGraphicFramePr>
          <p:xfrm>
            <a:off x="581" y="1680"/>
            <a:ext cx="235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" name="" r:id="rId9" imgW="419100" imgH="673100" progId="Equation.3">
                    <p:embed/>
                  </p:oleObj>
                </mc:Choice>
                <mc:Fallback>
                  <p:oleObj name="" r:id="rId9" imgW="419100" imgH="673100" progId="Equation.3">
                    <p:embed/>
                    <p:pic>
                      <p:nvPicPr>
                        <p:cNvPr id="0" name="Object 48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581" y="1680"/>
                          <a:ext cx="235" cy="33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184" name="Group 49"/>
            <p:cNvGrpSpPr/>
            <p:nvPr/>
          </p:nvGrpSpPr>
          <p:grpSpPr>
            <a:xfrm>
              <a:off x="144" y="2016"/>
              <a:ext cx="528" cy="624"/>
              <a:chOff x="96" y="864"/>
              <a:chExt cx="480" cy="528"/>
            </a:xfrm>
          </p:grpSpPr>
          <p:sp>
            <p:nvSpPr>
              <p:cNvPr id="5186" name="Oval 50"/>
              <p:cNvSpPr/>
              <p:nvPr/>
            </p:nvSpPr>
            <p:spPr>
              <a:xfrm>
                <a:off x="96" y="864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/>
              <a:p>
                <a:endParaRPr lang="vi-VN" altLang="x-none" dirty="0">
                  <a:latin typeface="Arial" panose="020B0604020202020204" pitchFamily="34" charset="0"/>
                </a:endParaRPr>
              </a:p>
            </p:txBody>
          </p:sp>
          <p:grpSp>
            <p:nvGrpSpPr>
              <p:cNvPr id="5187" name="Group 51"/>
              <p:cNvGrpSpPr/>
              <p:nvPr/>
            </p:nvGrpSpPr>
            <p:grpSpPr>
              <a:xfrm>
                <a:off x="144" y="912"/>
                <a:ext cx="432" cy="480"/>
                <a:chOff x="1488" y="864"/>
                <a:chExt cx="480" cy="576"/>
              </a:xfrm>
            </p:grpSpPr>
            <p:sp>
              <p:nvSpPr>
                <p:cNvPr id="5188" name="Line 52"/>
                <p:cNvSpPr/>
                <p:nvPr/>
              </p:nvSpPr>
              <p:spPr>
                <a:xfrm>
                  <a:off x="1536" y="864"/>
                  <a:ext cx="432" cy="0"/>
                </a:xfrm>
                <a:prstGeom prst="line">
                  <a:avLst/>
                </a:prstGeom>
                <a:ln w="38100" cap="flat" cmpd="sng">
                  <a:solidFill>
                    <a:srgbClr val="FF0000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5189" name="Line 53"/>
                <p:cNvSpPr/>
                <p:nvPr/>
              </p:nvSpPr>
              <p:spPr>
                <a:xfrm>
                  <a:off x="1488" y="864"/>
                  <a:ext cx="0" cy="576"/>
                </a:xfrm>
                <a:prstGeom prst="line">
                  <a:avLst/>
                </a:prstGeom>
                <a:ln w="38100" cap="flat" cmpd="sng">
                  <a:solidFill>
                    <a:srgbClr val="000099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</p:grpSp>
        </p:grpSp>
        <p:graphicFrame>
          <p:nvGraphicFramePr>
            <p:cNvPr id="5185" name="Object 54"/>
            <p:cNvGraphicFramePr>
              <a:graphicFrameLocks noChangeAspect="1"/>
            </p:cNvGraphicFramePr>
            <p:nvPr/>
          </p:nvGraphicFramePr>
          <p:xfrm>
            <a:off x="-48" y="2496"/>
            <a:ext cx="12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" name="" r:id="rId10" imgW="190500" imgH="393700" progId="Equation.3">
                    <p:embed/>
                  </p:oleObj>
                </mc:Choice>
                <mc:Fallback>
                  <p:oleObj name="" r:id="rId10" imgW="190500" imgH="393700" progId="Equation.3">
                    <p:embed/>
                    <p:pic>
                      <p:nvPicPr>
                        <p:cNvPr id="0" name="Object 54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-48" y="2496"/>
                          <a:ext cx="120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44" name="Group 55"/>
          <p:cNvGrpSpPr/>
          <p:nvPr/>
        </p:nvGrpSpPr>
        <p:grpSpPr>
          <a:xfrm>
            <a:off x="1143000" y="6248400"/>
            <a:ext cx="1371600" cy="1689100"/>
            <a:chOff x="-48" y="1680"/>
            <a:chExt cx="864" cy="1064"/>
          </a:xfrm>
        </p:grpSpPr>
        <p:graphicFrame>
          <p:nvGraphicFramePr>
            <p:cNvPr id="5176" name="Object 56"/>
            <p:cNvGraphicFramePr>
              <a:graphicFrameLocks noChangeAspect="1"/>
            </p:cNvGraphicFramePr>
            <p:nvPr/>
          </p:nvGraphicFramePr>
          <p:xfrm>
            <a:off x="581" y="1680"/>
            <a:ext cx="235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" name="" r:id="rId11" imgW="419100" imgH="673100" progId="Equation.3">
                    <p:embed/>
                  </p:oleObj>
                </mc:Choice>
                <mc:Fallback>
                  <p:oleObj name="" r:id="rId11" imgW="419100" imgH="673100" progId="Equation.3">
                    <p:embed/>
                    <p:pic>
                      <p:nvPicPr>
                        <p:cNvPr id="0" name="Object 56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581" y="1680"/>
                          <a:ext cx="235" cy="33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177" name="Group 57"/>
            <p:cNvGrpSpPr/>
            <p:nvPr/>
          </p:nvGrpSpPr>
          <p:grpSpPr>
            <a:xfrm>
              <a:off x="144" y="2016"/>
              <a:ext cx="528" cy="624"/>
              <a:chOff x="96" y="864"/>
              <a:chExt cx="480" cy="528"/>
            </a:xfrm>
          </p:grpSpPr>
          <p:sp>
            <p:nvSpPr>
              <p:cNvPr id="5179" name="Oval 58"/>
              <p:cNvSpPr/>
              <p:nvPr/>
            </p:nvSpPr>
            <p:spPr>
              <a:xfrm>
                <a:off x="96" y="864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lstStyle/>
              <a:p>
                <a:endParaRPr lang="vi-VN" altLang="x-none" dirty="0">
                  <a:latin typeface="Arial" panose="020B0604020202020204" pitchFamily="34" charset="0"/>
                </a:endParaRPr>
              </a:p>
            </p:txBody>
          </p:sp>
          <p:grpSp>
            <p:nvGrpSpPr>
              <p:cNvPr id="5180" name="Group 59"/>
              <p:cNvGrpSpPr/>
              <p:nvPr/>
            </p:nvGrpSpPr>
            <p:grpSpPr>
              <a:xfrm>
                <a:off x="144" y="912"/>
                <a:ext cx="432" cy="480"/>
                <a:chOff x="1488" y="864"/>
                <a:chExt cx="480" cy="576"/>
              </a:xfrm>
            </p:grpSpPr>
            <p:sp>
              <p:nvSpPr>
                <p:cNvPr id="5181" name="Line 60"/>
                <p:cNvSpPr/>
                <p:nvPr/>
              </p:nvSpPr>
              <p:spPr>
                <a:xfrm>
                  <a:off x="1536" y="864"/>
                  <a:ext cx="432" cy="0"/>
                </a:xfrm>
                <a:prstGeom prst="line">
                  <a:avLst/>
                </a:prstGeom>
                <a:ln w="38100" cap="flat" cmpd="sng">
                  <a:solidFill>
                    <a:srgbClr val="FF0000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5182" name="Line 61"/>
                <p:cNvSpPr/>
                <p:nvPr/>
              </p:nvSpPr>
              <p:spPr>
                <a:xfrm>
                  <a:off x="1488" y="864"/>
                  <a:ext cx="0" cy="576"/>
                </a:xfrm>
                <a:prstGeom prst="line">
                  <a:avLst/>
                </a:prstGeom>
                <a:ln w="38100" cap="flat" cmpd="sng">
                  <a:solidFill>
                    <a:srgbClr val="000099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</p:grpSp>
        </p:grpSp>
        <p:graphicFrame>
          <p:nvGraphicFramePr>
            <p:cNvPr id="5178" name="Object 62"/>
            <p:cNvGraphicFramePr>
              <a:graphicFrameLocks noChangeAspect="1"/>
            </p:cNvGraphicFramePr>
            <p:nvPr/>
          </p:nvGraphicFramePr>
          <p:xfrm>
            <a:off x="-48" y="2496"/>
            <a:ext cx="12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" name="" r:id="rId12" imgW="190500" imgH="393700" progId="Equation.3">
                    <p:embed/>
                  </p:oleObj>
                </mc:Choice>
                <mc:Fallback>
                  <p:oleObj name="" r:id="rId12" imgW="190500" imgH="393700" progId="Equation.3">
                    <p:embed/>
                    <p:pic>
                      <p:nvPicPr>
                        <p:cNvPr id="0" name="Object 62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-48" y="2496"/>
                          <a:ext cx="120" cy="24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231" name="Text Box 63"/>
          <p:cNvSpPr txBox="1"/>
          <p:nvPr/>
        </p:nvSpPr>
        <p:spPr>
          <a:xfrm>
            <a:off x="3962400" y="3244851"/>
            <a:ext cx="571500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800" dirty="0">
                <a:latin typeface="Times New Roman" panose="02020603050405020304" pitchFamily="18" charset="0"/>
              </a:rPr>
              <a:t>Chuyển động của vật được phân tích thành những</a:t>
            </a:r>
            <a:r>
              <a:rPr sz="3200" dirty="0">
                <a:latin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</a:rPr>
              <a:t>chuyển động nào?</a:t>
            </a:r>
            <a:endParaRPr sz="2800" dirty="0">
              <a:latin typeface="Times New Roman" panose="02020603050405020304" pitchFamily="18" charset="0"/>
            </a:endParaRPr>
          </a:p>
        </p:txBody>
      </p:sp>
      <p:grpSp>
        <p:nvGrpSpPr>
          <p:cNvPr id="7232" name="Group 64"/>
          <p:cNvGrpSpPr/>
          <p:nvPr/>
        </p:nvGrpSpPr>
        <p:grpSpPr>
          <a:xfrm>
            <a:off x="5956300" y="2149475"/>
            <a:ext cx="4711700" cy="573088"/>
            <a:chOff x="2352" y="3159"/>
            <a:chExt cx="1798" cy="284"/>
          </a:xfrm>
        </p:grpSpPr>
        <p:graphicFrame>
          <p:nvGraphicFramePr>
            <p:cNvPr id="5174" name="Object 65"/>
            <p:cNvGraphicFramePr>
              <a:graphicFrameLocks noChangeAspect="1"/>
            </p:cNvGraphicFramePr>
            <p:nvPr/>
          </p:nvGraphicFramePr>
          <p:xfrm>
            <a:off x="3959" y="3159"/>
            <a:ext cx="191" cy="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" name="" r:id="rId13" imgW="342900" imgH="520700" progId="Equation.DSMT4">
                    <p:embed/>
                  </p:oleObj>
                </mc:Choice>
                <mc:Fallback>
                  <p:oleObj name="" r:id="rId13" imgW="342900" imgH="520700" progId="Equation.DSMT4">
                    <p:embed/>
                    <p:pic>
                      <p:nvPicPr>
                        <p:cNvPr id="0" name="Object 65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959" y="3159"/>
                          <a:ext cx="191" cy="26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75" name="Text Box 66"/>
            <p:cNvSpPr txBox="1"/>
            <p:nvPr/>
          </p:nvSpPr>
          <p:spPr>
            <a:xfrm>
              <a:off x="2352" y="3216"/>
              <a:ext cx="1776" cy="2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sz="24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-</a:t>
              </a:r>
              <a:r>
                <a:rPr sz="24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Chọn trục Ox hướng theo</a:t>
              </a:r>
              <a:endParaRPr sz="24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5147" name="Object 67"/>
          <p:cNvGraphicFramePr>
            <a:graphicFrameLocks noChangeAspect="1"/>
          </p:cNvGraphicFramePr>
          <p:nvPr/>
        </p:nvGraphicFramePr>
        <p:xfrm>
          <a:off x="2209801" y="6324600"/>
          <a:ext cx="3730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" name="" r:id="rId15" imgW="419100" imgH="673100" progId="Equation.3">
                  <p:embed/>
                </p:oleObj>
              </mc:Choice>
              <mc:Fallback>
                <p:oleObj name="" r:id="rId15" imgW="419100" imgH="673100" progId="Equation.3">
                  <p:embed/>
                  <p:pic>
                    <p:nvPicPr>
                      <p:cNvPr id="0" name="Object 6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209801" y="6324600"/>
                        <a:ext cx="373063" cy="533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8" name="Object 68"/>
          <p:cNvGraphicFramePr>
            <a:graphicFrameLocks noChangeAspect="1"/>
          </p:cNvGraphicFramePr>
          <p:nvPr/>
        </p:nvGraphicFramePr>
        <p:xfrm>
          <a:off x="2133600" y="6324600"/>
          <a:ext cx="5207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" name="" r:id="rId16" imgW="419100" imgH="673100" progId="Equation.3">
                  <p:embed/>
                </p:oleObj>
              </mc:Choice>
              <mc:Fallback>
                <p:oleObj name="" r:id="rId16" imgW="419100" imgH="673100" progId="Equation.3">
                  <p:embed/>
                  <p:pic>
                    <p:nvPicPr>
                      <p:cNvPr id="0" name="Object 6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133600" y="6324600"/>
                        <a:ext cx="520700" cy="533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9" name="Object 69"/>
          <p:cNvGraphicFramePr>
            <a:graphicFrameLocks noChangeAspect="1"/>
          </p:cNvGraphicFramePr>
          <p:nvPr/>
        </p:nvGraphicFramePr>
        <p:xfrm>
          <a:off x="2209801" y="6324600"/>
          <a:ext cx="3730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17" imgW="419100" imgH="673100" progId="Equation.3">
                  <p:embed/>
                </p:oleObj>
              </mc:Choice>
              <mc:Fallback>
                <p:oleObj name="" r:id="rId17" imgW="419100" imgH="673100" progId="Equation.3">
                  <p:embed/>
                  <p:pic>
                    <p:nvPicPr>
                      <p:cNvPr id="0" name="Object 6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209801" y="6324600"/>
                        <a:ext cx="373063" cy="533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50" name="Group 70"/>
          <p:cNvGrpSpPr/>
          <p:nvPr/>
        </p:nvGrpSpPr>
        <p:grpSpPr>
          <a:xfrm>
            <a:off x="1524000" y="5867400"/>
            <a:ext cx="838200" cy="990600"/>
            <a:chOff x="96" y="864"/>
            <a:chExt cx="480" cy="528"/>
          </a:xfrm>
        </p:grpSpPr>
        <p:sp>
          <p:nvSpPr>
            <p:cNvPr id="5170" name="Oval 71"/>
            <p:cNvSpPr/>
            <p:nvPr/>
          </p:nvSpPr>
          <p:spPr>
            <a:xfrm>
              <a:off x="96" y="864"/>
              <a:ext cx="96" cy="96"/>
            </a:xfrm>
            <a:prstGeom prst="ellipse">
              <a:avLst/>
            </a:prstGeom>
            <a:solidFill>
              <a:schemeClr val="tx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dirty="0">
                <a:latin typeface="Arial" panose="020B0604020202020204" pitchFamily="34" charset="0"/>
              </a:endParaRPr>
            </a:p>
          </p:txBody>
        </p:sp>
        <p:grpSp>
          <p:nvGrpSpPr>
            <p:cNvPr id="5171" name="Group 72"/>
            <p:cNvGrpSpPr/>
            <p:nvPr/>
          </p:nvGrpSpPr>
          <p:grpSpPr>
            <a:xfrm>
              <a:off x="144" y="912"/>
              <a:ext cx="432" cy="480"/>
              <a:chOff x="1488" y="864"/>
              <a:chExt cx="480" cy="576"/>
            </a:xfrm>
          </p:grpSpPr>
          <p:sp>
            <p:nvSpPr>
              <p:cNvPr id="5172" name="Line 73"/>
              <p:cNvSpPr/>
              <p:nvPr/>
            </p:nvSpPr>
            <p:spPr>
              <a:xfrm>
                <a:off x="1536" y="864"/>
                <a:ext cx="432" cy="0"/>
              </a:xfrm>
              <a:prstGeom prst="line">
                <a:avLst/>
              </a:prstGeom>
              <a:ln w="38100" cap="flat" cmpd="sng">
                <a:solidFill>
                  <a:srgbClr val="FF0000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5173" name="Line 74"/>
              <p:cNvSpPr/>
              <p:nvPr/>
            </p:nvSpPr>
            <p:spPr>
              <a:xfrm>
                <a:off x="1488" y="864"/>
                <a:ext cx="0" cy="576"/>
              </a:xfrm>
              <a:prstGeom prst="line">
                <a:avLst/>
              </a:prstGeom>
              <a:ln w="38100" cap="flat" cmpd="sng">
                <a:solidFill>
                  <a:srgbClr val="000099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</p:grpSp>
      <p:grpSp>
        <p:nvGrpSpPr>
          <p:cNvPr id="7243" name="Group 75"/>
          <p:cNvGrpSpPr/>
          <p:nvPr/>
        </p:nvGrpSpPr>
        <p:grpSpPr>
          <a:xfrm>
            <a:off x="6003925" y="2606675"/>
            <a:ext cx="4776788" cy="520700"/>
            <a:chOff x="2016" y="3464"/>
            <a:chExt cx="2848" cy="328"/>
          </a:xfrm>
        </p:grpSpPr>
        <p:sp>
          <p:nvSpPr>
            <p:cNvPr id="5168" name="Text Box 76"/>
            <p:cNvSpPr txBox="1"/>
            <p:nvPr/>
          </p:nvSpPr>
          <p:spPr>
            <a:xfrm>
              <a:off x="2016" y="3504"/>
              <a:ext cx="2479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sz="24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- Chọn trục Oy hướng theo  </a:t>
              </a:r>
              <a:endParaRPr sz="24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5169" name="Object 77"/>
            <p:cNvGraphicFramePr>
              <a:graphicFrameLocks noChangeAspect="1"/>
            </p:cNvGraphicFramePr>
            <p:nvPr/>
          </p:nvGraphicFramePr>
          <p:xfrm>
            <a:off x="3921" y="3464"/>
            <a:ext cx="943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" name="" r:id="rId18" imgW="533400" imgH="520700" progId="Equation.DSMT4">
                    <p:embed/>
                  </p:oleObj>
                </mc:Choice>
                <mc:Fallback>
                  <p:oleObj name="" r:id="rId18" imgW="533400" imgH="520700" progId="Equation.DSMT4">
                    <p:embed/>
                    <p:pic>
                      <p:nvPicPr>
                        <p:cNvPr id="0" name="Object 77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3921" y="3464"/>
                          <a:ext cx="943" cy="32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246" name="Text Box 78"/>
          <p:cNvSpPr txBox="1"/>
          <p:nvPr/>
        </p:nvSpPr>
        <p:spPr>
          <a:xfrm>
            <a:off x="5703888" y="2497139"/>
            <a:ext cx="4953000" cy="1774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lnSpc>
                <a:spcPct val="55000"/>
              </a:lnSpc>
              <a:spcBef>
                <a:spcPct val="50000"/>
              </a:spcBef>
            </a:pPr>
            <a:endParaRPr sz="3200" b="1" dirty="0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  </a:t>
            </a:r>
            <a:r>
              <a:rPr lang="vi-VN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b.</a:t>
            </a:r>
            <a:r>
              <a:rPr sz="3200" dirty="0">
                <a:solidFill>
                  <a:srgbClr val="000099"/>
                </a:solidFill>
                <a:latin typeface="Times New Roman" panose="02020603050405020304" pitchFamily="18" charset="0"/>
              </a:rPr>
              <a:t>.Phân tích </a:t>
            </a:r>
            <a:r>
              <a:rPr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C</a:t>
            </a:r>
            <a:r>
              <a:rPr sz="3200" dirty="0">
                <a:solidFill>
                  <a:srgbClr val="000099"/>
                </a:solidFill>
                <a:latin typeface="Times New Roman" panose="02020603050405020304" pitchFamily="18" charset="0"/>
              </a:rPr>
              <a:t>Đ ném ngang</a:t>
            </a:r>
            <a:endParaRPr sz="3200" dirty="0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sz="3200" dirty="0">
                <a:solidFill>
                  <a:srgbClr val="000099"/>
                </a:solidFill>
                <a:latin typeface="Times New Roman" panose="02020603050405020304" pitchFamily="18" charset="0"/>
              </a:rPr>
              <a:t>     </a:t>
            </a:r>
            <a:endParaRPr sz="3200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47" name="Text Box 79"/>
          <p:cNvSpPr txBox="1"/>
          <p:nvPr/>
        </p:nvSpPr>
        <p:spPr>
          <a:xfrm>
            <a:off x="1828800" y="5486401"/>
            <a:ext cx="5334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latin typeface="Arial" panose="020B0604020202020204" pitchFamily="34" charset="0"/>
              </a:rPr>
              <a:t>M</a:t>
            </a:r>
            <a:endParaRPr b="1" dirty="0">
              <a:latin typeface="Arial" panose="020B0604020202020204" pitchFamily="34" charset="0"/>
            </a:endParaRPr>
          </a:p>
        </p:txBody>
      </p:sp>
      <p:sp>
        <p:nvSpPr>
          <p:cNvPr id="7248" name="Text Box 80"/>
          <p:cNvSpPr txBox="1"/>
          <p:nvPr/>
        </p:nvSpPr>
        <p:spPr>
          <a:xfrm>
            <a:off x="5638800" y="3752851"/>
            <a:ext cx="5105400" cy="9048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40000"/>
              </a:spcBef>
            </a:pP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Chuyển động của M</a:t>
            </a:r>
            <a:r>
              <a:rPr sz="2400" baseline="-25000" dirty="0">
                <a:solidFill>
                  <a:srgbClr val="0000FF"/>
                </a:solidFill>
                <a:latin typeface="Times New Roman" panose="02020603050405020304" pitchFamily="18" charset="0"/>
              </a:rPr>
              <a:t>x </a:t>
            </a: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, M</a:t>
            </a:r>
            <a:r>
              <a:rPr sz="2400" baseline="-25000" dirty="0">
                <a:solidFill>
                  <a:srgbClr val="0000FF"/>
                </a:solidFill>
                <a:latin typeface="Times New Roman" panose="02020603050405020304" pitchFamily="18" charset="0"/>
              </a:rPr>
              <a:t>y </a:t>
            </a: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gọi là </a:t>
            </a:r>
            <a:endParaRPr sz="24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eaLnBrk="0" hangingPunct="0">
              <a:lnSpc>
                <a:spcPct val="90000"/>
              </a:lnSpc>
              <a:spcBef>
                <a:spcPct val="40000"/>
              </a:spcBef>
            </a:pP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các cđ thành phần của vật M</a:t>
            </a:r>
            <a:endParaRPr sz="24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49" name="Text Box 81"/>
          <p:cNvSpPr txBox="1"/>
          <p:nvPr/>
        </p:nvSpPr>
        <p:spPr>
          <a:xfrm>
            <a:off x="2667000" y="2286000"/>
            <a:ext cx="2286000" cy="457200"/>
          </a:xfrm>
          <a:prstGeom prst="rect">
            <a:avLst/>
          </a:prstGeom>
          <a:noFill/>
          <a:ln w="57150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------------------</a:t>
            </a:r>
            <a:endParaRPr sz="2400" b="1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50" name="Text Box 82"/>
          <p:cNvSpPr txBox="1"/>
          <p:nvPr/>
        </p:nvSpPr>
        <p:spPr>
          <a:xfrm rot="16200000">
            <a:off x="3429001" y="1217613"/>
            <a:ext cx="2284413" cy="457200"/>
          </a:xfrm>
          <a:prstGeom prst="rect">
            <a:avLst/>
          </a:prstGeom>
          <a:noFill/>
          <a:ln w="57150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-----------</a:t>
            </a:r>
            <a:endParaRPr sz="2400" b="1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7251" name="Group 83"/>
          <p:cNvGrpSpPr/>
          <p:nvPr/>
        </p:nvGrpSpPr>
        <p:grpSpPr>
          <a:xfrm>
            <a:off x="4419600" y="685800"/>
            <a:ext cx="838200" cy="762000"/>
            <a:chOff x="2688" y="3648"/>
            <a:chExt cx="432" cy="432"/>
          </a:xfrm>
        </p:grpSpPr>
        <p:sp>
          <p:nvSpPr>
            <p:cNvPr id="5166" name="Oval 84"/>
            <p:cNvSpPr/>
            <p:nvPr/>
          </p:nvSpPr>
          <p:spPr>
            <a:xfrm>
              <a:off x="2736" y="3984"/>
              <a:ext cx="96" cy="96"/>
            </a:xfrm>
            <a:prstGeom prst="ellipse">
              <a:avLst/>
            </a:pr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5167" name="Text Box 85"/>
            <p:cNvSpPr txBox="1"/>
            <p:nvPr/>
          </p:nvSpPr>
          <p:spPr>
            <a:xfrm>
              <a:off x="2688" y="3648"/>
              <a:ext cx="432" cy="26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sz="2400" dirty="0">
                  <a:latin typeface="Times New Roman" panose="02020603050405020304" pitchFamily="18" charset="0"/>
                </a:rPr>
                <a:t>M</a:t>
              </a:r>
              <a:r>
                <a:rPr sz="2400" baseline="-25000" dirty="0">
                  <a:latin typeface="Times New Roman" panose="02020603050405020304" pitchFamily="18" charset="0"/>
                </a:rPr>
                <a:t>x</a:t>
              </a:r>
              <a:endParaRPr sz="24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254" name="Group 86"/>
          <p:cNvGrpSpPr/>
          <p:nvPr/>
        </p:nvGrpSpPr>
        <p:grpSpPr>
          <a:xfrm>
            <a:off x="1981200" y="2209800"/>
            <a:ext cx="838200" cy="457200"/>
            <a:chOff x="3216" y="3792"/>
            <a:chExt cx="528" cy="288"/>
          </a:xfrm>
        </p:grpSpPr>
        <p:sp>
          <p:nvSpPr>
            <p:cNvPr id="5164" name="Oval 87"/>
            <p:cNvSpPr/>
            <p:nvPr/>
          </p:nvSpPr>
          <p:spPr>
            <a:xfrm>
              <a:off x="3648" y="3936"/>
              <a:ext cx="96" cy="96"/>
            </a:xfrm>
            <a:prstGeom prst="ellipse">
              <a:avLst/>
            </a:prstGeom>
            <a:solidFill>
              <a:schemeClr val="bg2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5165" name="Text Box 88"/>
            <p:cNvSpPr txBox="1"/>
            <p:nvPr/>
          </p:nvSpPr>
          <p:spPr>
            <a:xfrm>
              <a:off x="3216" y="3792"/>
              <a:ext cx="43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sz="2400" dirty="0">
                  <a:latin typeface="Times New Roman" panose="02020603050405020304" pitchFamily="18" charset="0"/>
                </a:rPr>
                <a:t>M</a:t>
              </a:r>
              <a:r>
                <a:rPr sz="2400" baseline="-25000" dirty="0">
                  <a:latin typeface="Times New Roman" panose="02020603050405020304" pitchFamily="18" charset="0"/>
                </a:rPr>
                <a:t>y</a:t>
              </a:r>
              <a:endParaRPr sz="240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7257" name="Text Box 89"/>
          <p:cNvSpPr txBox="1"/>
          <p:nvPr/>
        </p:nvSpPr>
        <p:spPr>
          <a:xfrm>
            <a:off x="2743200" y="4724401"/>
            <a:ext cx="42672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dirty="0">
                <a:latin typeface="Times New Roman" panose="02020603050405020304" pitchFamily="18" charset="0"/>
              </a:rPr>
              <a:t>------------------------------------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5160" name="Text Box 90"/>
          <p:cNvSpPr txBox="1"/>
          <p:nvPr/>
        </p:nvSpPr>
        <p:spPr>
          <a:xfrm>
            <a:off x="1524000" y="6019801"/>
            <a:ext cx="838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000" b="1" dirty="0">
                <a:latin typeface="Times New Roman" panose="02020603050405020304" pitchFamily="18" charset="0"/>
              </a:rPr>
              <a:t>M</a:t>
            </a:r>
            <a:r>
              <a:rPr sz="2000" b="1" baseline="-25000" dirty="0">
                <a:latin typeface="Times New Roman" panose="02020603050405020304" pitchFamily="18" charset="0"/>
              </a:rPr>
              <a:t>y</a:t>
            </a:r>
            <a:endParaRPr sz="2000" b="1" dirty="0">
              <a:latin typeface="Times New Roman" panose="02020603050405020304" pitchFamily="18" charset="0"/>
            </a:endParaRPr>
          </a:p>
        </p:txBody>
      </p:sp>
      <p:sp>
        <p:nvSpPr>
          <p:cNvPr id="7259" name="Text Box 91"/>
          <p:cNvSpPr txBox="1"/>
          <p:nvPr/>
        </p:nvSpPr>
        <p:spPr>
          <a:xfrm rot="16200000">
            <a:off x="3549650" y="2863851"/>
            <a:ext cx="39624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dirty="0">
                <a:latin typeface="Times New Roman" panose="02020603050405020304" pitchFamily="18" charset="0"/>
              </a:rPr>
              <a:t>----------------------------------------------</a:t>
            </a: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5162" name="Rectangle 92"/>
          <p:cNvSpPr/>
          <p:nvPr/>
        </p:nvSpPr>
        <p:spPr>
          <a:xfrm>
            <a:off x="1524000" y="5029200"/>
            <a:ext cx="9144000" cy="1931988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0" hangingPunct="0"/>
            <a:r>
              <a:rPr sz="4000" dirty="0">
                <a:latin typeface="Times New Roman" panose="02020603050405020304" pitchFamily="18" charset="0"/>
              </a:rPr>
              <a:t>Mặt đất</a:t>
            </a:r>
            <a:endParaRPr sz="4000" dirty="0">
              <a:latin typeface="Times New Roman" panose="02020603050405020304" pitchFamily="18" charset="0"/>
            </a:endParaRPr>
          </a:p>
        </p:txBody>
      </p:sp>
      <p:pic>
        <p:nvPicPr>
          <p:cNvPr id="5163" name="Picture 94" descr="HQUAGD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107363" y="411163"/>
            <a:ext cx="1905000" cy="1511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13" y="-17491"/>
            <a:ext cx="5817054" cy="65479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21387E-6 C 0.05503 0.00347 0.11024 0.00717 0.16111 0.09248 C 0.21198 0.1778 0.2585 0.34497 0.30521 0.51237 " pathEditMode="relative" rAng="0" ptsTypes="aaA">
                                      <p:cBhvr>
                                        <p:cTn id="30" dur="20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00" y="2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10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3000"/>
                                        <p:tgtEl>
                                          <p:spTgt spid="7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3000"/>
                                        <p:tgtEl>
                                          <p:spTgt spid="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44509E-6 C 0.05902 0.00555 0.11805 0.01133 0.16944 0.09919 C 0.22083 0.18705 0.26458 0.35745 0.3085 0.52809 " pathEditMode="relative" ptsTypes="aaA">
                                      <p:cBhvr>
                                        <p:cTn id="74" dur="10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1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 -0.58821 L 0.38334 -0.58821 " pathEditMode="relative" rAng="0" ptsTypes="AA">
                                      <p:cBhvr>
                                        <p:cTn id="79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00" y="0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666 -0.6659 L 0.35833 -0.67029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00" y="-20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833 -0.6326 L 0.05833 -0.12208 " pathEditMode="relative" rAng="0" ptsTypes="AA">
                                      <p:cBhvr>
                                        <p:cTn id="83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500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042 -0.5482 L 0.06042 -0.07098 " pathEditMode="relative" rAng="0" ptsTypes="AA">
                                      <p:cBhvr>
                                        <p:cTn id="85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900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083 -0.61479 C 0.18038 -0.60739 0.23993 -0.6 0.29028 -0.51768 C 0.34063 -0.43537 0.40035 -0.18635 0.42257 -0.12046 " pathEditMode="relative" rAng="0" ptsTypes="aaA">
                                      <p:cBhvr>
                                        <p:cTn id="87" dur="1000" fill="hold"/>
                                        <p:tgtEl>
                                          <p:spTgt spid="7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00" y="2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800" decel="100000"/>
                                        <p:tgtEl>
                                          <p:spTgt spid="72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1" dur="500"/>
                                        <p:tgtEl>
                                          <p:spTgt spid="7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800" decel="100000"/>
                                        <p:tgtEl>
                                          <p:spTgt spid="7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7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7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7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5" dur="500"/>
                                        <p:tgtEl>
                                          <p:spTgt spid="7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9" dur="5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2" dur="500"/>
                                        <p:tgtEl>
                                          <p:spTgt spid="7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5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8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6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90751E-6 C 0.04341 0.00578 0.08681 0.01179 0.12049 0.03838 C 0.15417 0.06497 0.17796 0.1126 0.20174 0.16023 " pathEditMode="relative" rAng="0" ptsTypes="aaA">
                                      <p:cBhvr>
                                        <p:cTn id="140" dur="20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00" y="8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5" dur="3000"/>
                                        <p:tgtEl>
                                          <p:spTgt spid="7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8" dur="500"/>
                                        <p:tgtEl>
                                          <p:spTgt spid="7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1" dur="3000"/>
                                        <p:tgtEl>
                                          <p:spTgt spid="7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4" dur="500"/>
                                        <p:tgtEl>
                                          <p:spTgt spid="7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174 0.16023 C 0.2198 0.20717 0.23802 0.25433 0.25573 0.31237 C 0.27344 0.3704 0.29862 0.47607 0.30816 0.50913 " pathEditMode="relative" rAng="0" ptsTypes="aaA">
                                      <p:cBhvr>
                                        <p:cTn id="158" dur="20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00" y="17400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4.16185E-6 C 5.27778E-6 0.14613 5.27778E-6 0.29225 5.27778E-6 0.35075 " pathEditMode="relative" ptsTypes="aA">
                                      <p:cBhvr>
                                        <p:cTn id="160" dur="2000" fill="hold"/>
                                        <p:tgtEl>
                                          <p:spTgt spid="72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27746E-6 L 0.10417 4.27746E-6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7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0" y="0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1" dur="2000"/>
                                        <p:tgtEl>
                                          <p:spTgt spid="7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4" dur="2000"/>
                                        <p:tgtEl>
                                          <p:spTgt spid="7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/>
      <p:bldP spid="7178" grpId="1"/>
      <p:bldP spid="7179" grpId="0"/>
      <p:bldP spid="7179" grpId="1"/>
      <p:bldP spid="7185" grpId="0" animBg="1"/>
      <p:bldP spid="7185" grpId="1" animBg="1"/>
      <p:bldP spid="7187" grpId="0" animBg="1"/>
      <p:bldP spid="7187" grpId="1" animBg="1"/>
      <p:bldP spid="7189" grpId="0" animBg="1"/>
      <p:bldP spid="7189" grpId="1" animBg="1"/>
      <p:bldP spid="7198" grpId="0" build="allAtOnce"/>
      <p:bldP spid="7231" grpId="0"/>
      <p:bldP spid="7231" grpId="1"/>
      <p:bldP spid="7246" grpId="0"/>
      <p:bldP spid="7247" grpId="0"/>
      <p:bldP spid="7247" grpId="1"/>
      <p:bldP spid="7248" grpId="0"/>
      <p:bldP spid="7249" grpId="0"/>
      <p:bldP spid="7249" grpId="1"/>
      <p:bldP spid="7250" grpId="0" build="allAtOnce"/>
      <p:bldP spid="72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rtlCol="0" anchor="ctr" anchorCtr="0">
            <a:normAutofit/>
          </a:bodyPr>
          <a:lstStyle/>
          <a:p>
            <a:pPr eaLnBrk="1" hangingPunct="1"/>
            <a:endParaRPr lang="vi-VN" altLang="x-none" dirty="0"/>
          </a:p>
        </p:txBody>
      </p:sp>
      <p:sp>
        <p:nvSpPr>
          <p:cNvPr id="8195" name="Rectangle 3"/>
          <p:cNvSpPr/>
          <p:nvPr/>
        </p:nvSpPr>
        <p:spPr>
          <a:xfrm>
            <a:off x="838200" y="0"/>
            <a:ext cx="9829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algn="ctr"/>
            <a:r>
              <a:rPr lang="vi-VN" sz="4000" dirty="0">
                <a:solidFill>
                  <a:srgbClr val="0000FF"/>
                </a:solidFill>
                <a:latin typeface="Arial" panose="020B0604020202020204" pitchFamily="34" charset="0"/>
              </a:rPr>
              <a:t>c</a:t>
            </a:r>
            <a:r>
              <a:rPr sz="4000" dirty="0">
                <a:solidFill>
                  <a:srgbClr val="0000FF"/>
                </a:solidFill>
                <a:latin typeface="Arial" panose="020B0604020202020204" pitchFamily="34" charset="0"/>
              </a:rPr>
              <a:t>.Xác định các chuyển động thành phần</a:t>
            </a:r>
            <a:endParaRPr sz="4000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8196" name="Rectangle 4">
            <a:hlinkClick r:id="" action="ppaction://noaction"/>
          </p:cNvPr>
          <p:cNvSpPr/>
          <p:nvPr/>
        </p:nvSpPr>
        <p:spPr>
          <a:xfrm>
            <a:off x="1371601" y="1371600"/>
            <a:ext cx="4379913" cy="114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vi-VN" sz="3600" dirty="0">
                <a:latin typeface="Times New Roman" panose="02020603050405020304" pitchFamily="18" charset="0"/>
              </a:rPr>
              <a:t>*</a:t>
            </a:r>
            <a:r>
              <a:rPr sz="3600" dirty="0">
                <a:latin typeface="Times New Roman" panose="02020603050405020304" pitchFamily="18" charset="0"/>
              </a:rPr>
              <a:t>Theo trục O</a:t>
            </a:r>
            <a:r>
              <a:rPr sz="3600" i="1" dirty="0">
                <a:latin typeface="Times New Roman" panose="02020603050405020304" pitchFamily="18" charset="0"/>
              </a:rPr>
              <a:t>x </a:t>
            </a:r>
            <a:r>
              <a:rPr sz="3600" dirty="0">
                <a:latin typeface="Times New Roman" panose="02020603050405020304" pitchFamily="18" charset="0"/>
              </a:rPr>
              <a:t>là:</a:t>
            </a:r>
            <a:endParaRPr sz="3600" dirty="0">
              <a:latin typeface="Times New Roman" panose="02020603050405020304" pitchFamily="18" charset="0"/>
            </a:endParaRPr>
          </a:p>
        </p:txBody>
      </p:sp>
      <p:sp>
        <p:nvSpPr>
          <p:cNvPr id="8197" name="Text Box 5">
            <a:hlinkClick r:id="" action="ppaction://noaction"/>
          </p:cNvPr>
          <p:cNvSpPr txBox="1"/>
          <p:nvPr/>
        </p:nvSpPr>
        <p:spPr>
          <a:xfrm>
            <a:off x="5562600" y="1231901"/>
            <a:ext cx="54102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3600" dirty="0">
                <a:latin typeface="Times New Roman" panose="02020603050405020304" pitchFamily="18" charset="0"/>
              </a:rPr>
              <a:t>*</a:t>
            </a:r>
            <a:r>
              <a:rPr sz="3600" dirty="0">
                <a:latin typeface="Times New Roman" panose="02020603050405020304" pitchFamily="18" charset="0"/>
              </a:rPr>
              <a:t>Theo trục O</a:t>
            </a:r>
            <a:r>
              <a:rPr sz="3600" i="1" dirty="0">
                <a:latin typeface="Times New Roman" panose="02020603050405020304" pitchFamily="18" charset="0"/>
              </a:rPr>
              <a:t>y </a:t>
            </a:r>
            <a:r>
              <a:rPr sz="3600" dirty="0">
                <a:latin typeface="Times New Roman" panose="02020603050405020304" pitchFamily="18" charset="0"/>
              </a:rPr>
              <a:t>là : </a:t>
            </a:r>
            <a:endParaRPr sz="3600" dirty="0">
              <a:latin typeface="Times New Roman" panose="02020603050405020304" pitchFamily="18" charset="0"/>
            </a:endParaRPr>
          </a:p>
        </p:txBody>
      </p:sp>
      <p:sp>
        <p:nvSpPr>
          <p:cNvPr id="8199" name="Text Box 7"/>
          <p:cNvSpPr txBox="1"/>
          <p:nvPr/>
        </p:nvSpPr>
        <p:spPr>
          <a:xfrm>
            <a:off x="2514600" y="2695575"/>
            <a:ext cx="2971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sz="3600" dirty="0">
                <a:latin typeface="Arial" panose="020B0604020202020204" pitchFamily="34" charset="0"/>
              </a:rPr>
              <a:t>a</a:t>
            </a:r>
            <a:r>
              <a:rPr sz="3600" baseline="-25000" dirty="0">
                <a:latin typeface="Arial" panose="020B0604020202020204" pitchFamily="34" charset="0"/>
              </a:rPr>
              <a:t>x   </a:t>
            </a:r>
            <a:r>
              <a:rPr sz="3600" dirty="0">
                <a:latin typeface="Arial" panose="020B0604020202020204" pitchFamily="34" charset="0"/>
              </a:rPr>
              <a:t>=   0</a:t>
            </a:r>
            <a:endParaRPr sz="3600" dirty="0">
              <a:latin typeface="Arial" panose="020B0604020202020204" pitchFamily="34" charset="0"/>
            </a:endParaRPr>
          </a:p>
        </p:txBody>
      </p:sp>
      <p:sp>
        <p:nvSpPr>
          <p:cNvPr id="8200" name="Text Box 8"/>
          <p:cNvSpPr txBox="1"/>
          <p:nvPr/>
        </p:nvSpPr>
        <p:spPr>
          <a:xfrm>
            <a:off x="6781800" y="2590800"/>
            <a:ext cx="2895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sz="3600" dirty="0">
                <a:latin typeface="Arial" panose="020B0604020202020204" pitchFamily="34" charset="0"/>
              </a:rPr>
              <a:t>a</a:t>
            </a:r>
            <a:r>
              <a:rPr sz="3600" baseline="-25000" dirty="0">
                <a:latin typeface="Arial" panose="020B0604020202020204" pitchFamily="34" charset="0"/>
              </a:rPr>
              <a:t>y   </a:t>
            </a:r>
            <a:r>
              <a:rPr sz="3600" dirty="0">
                <a:latin typeface="Arial" panose="020B0604020202020204" pitchFamily="34" charset="0"/>
              </a:rPr>
              <a:t>=   g</a:t>
            </a:r>
            <a:endParaRPr sz="3600" dirty="0">
              <a:latin typeface="Arial" panose="020B0604020202020204" pitchFamily="34" charset="0"/>
            </a:endParaRPr>
          </a:p>
        </p:txBody>
      </p:sp>
      <p:sp>
        <p:nvSpPr>
          <p:cNvPr id="8202" name="Text Box 10"/>
          <p:cNvSpPr txBox="1"/>
          <p:nvPr/>
        </p:nvSpPr>
        <p:spPr>
          <a:xfrm>
            <a:off x="2590800" y="3244850"/>
            <a:ext cx="2895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sz="3600" dirty="0">
                <a:latin typeface="Arial" panose="020B0604020202020204" pitchFamily="34" charset="0"/>
              </a:rPr>
              <a:t>v</a:t>
            </a:r>
            <a:r>
              <a:rPr sz="3600" i="1" baseline="-25000" dirty="0">
                <a:latin typeface="Arial" panose="020B0604020202020204" pitchFamily="34" charset="0"/>
              </a:rPr>
              <a:t>x   </a:t>
            </a:r>
            <a:r>
              <a:rPr sz="3600" dirty="0">
                <a:latin typeface="Arial" panose="020B0604020202020204" pitchFamily="34" charset="0"/>
              </a:rPr>
              <a:t>=  v</a:t>
            </a:r>
            <a:r>
              <a:rPr sz="3600" i="1" baseline="-25000" dirty="0">
                <a:latin typeface="Arial" panose="020B0604020202020204" pitchFamily="34" charset="0"/>
              </a:rPr>
              <a:t>0</a:t>
            </a:r>
            <a:endParaRPr sz="3600" i="1" dirty="0">
              <a:latin typeface="Arial" panose="020B0604020202020204" pitchFamily="34" charset="0"/>
            </a:endParaRPr>
          </a:p>
        </p:txBody>
      </p:sp>
      <p:sp>
        <p:nvSpPr>
          <p:cNvPr id="6153" name="Rectangle 11"/>
          <p:cNvSpPr/>
          <p:nvPr/>
        </p:nvSpPr>
        <p:spPr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vi-VN" altLang="x-none" sz="3600" dirty="0">
              <a:latin typeface="Arial" panose="020B0604020202020204" pitchFamily="34" charset="0"/>
            </a:endParaRPr>
          </a:p>
        </p:txBody>
      </p:sp>
      <p:sp>
        <p:nvSpPr>
          <p:cNvPr id="8204" name="Text Box 12"/>
          <p:cNvSpPr txBox="1"/>
          <p:nvPr/>
        </p:nvSpPr>
        <p:spPr>
          <a:xfrm>
            <a:off x="6738938" y="3063875"/>
            <a:ext cx="2895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sz="3600" dirty="0">
                <a:latin typeface="Arial" panose="020B0604020202020204" pitchFamily="34" charset="0"/>
              </a:rPr>
              <a:t>v</a:t>
            </a:r>
            <a:r>
              <a:rPr sz="3600" i="1" baseline="-25000" dirty="0">
                <a:latin typeface="Arial" panose="020B0604020202020204" pitchFamily="34" charset="0"/>
              </a:rPr>
              <a:t>y   </a:t>
            </a:r>
            <a:r>
              <a:rPr sz="3600" dirty="0">
                <a:latin typeface="Arial" panose="020B0604020202020204" pitchFamily="34" charset="0"/>
              </a:rPr>
              <a:t>=  gt    </a:t>
            </a:r>
            <a:endParaRPr sz="3600" dirty="0">
              <a:latin typeface="Arial" panose="020B0604020202020204" pitchFamily="34" charset="0"/>
            </a:endParaRPr>
          </a:p>
        </p:txBody>
      </p:sp>
      <p:sp>
        <p:nvSpPr>
          <p:cNvPr id="8206" name="Text Box 14"/>
          <p:cNvSpPr txBox="1"/>
          <p:nvPr/>
        </p:nvSpPr>
        <p:spPr>
          <a:xfrm>
            <a:off x="2620963" y="3978276"/>
            <a:ext cx="289560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sz="4800" i="1" dirty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r>
              <a:rPr sz="4800" dirty="0">
                <a:solidFill>
                  <a:srgbClr val="000000"/>
                </a:solidFill>
                <a:latin typeface="Arial" panose="020B0604020202020204" pitchFamily="34" charset="0"/>
              </a:rPr>
              <a:t>  =  </a:t>
            </a:r>
            <a:r>
              <a:rPr sz="4800" i="1" dirty="0">
                <a:solidFill>
                  <a:srgbClr val="000000"/>
                </a:solidFill>
                <a:latin typeface="Arial" panose="020B0604020202020204" pitchFamily="34" charset="0"/>
              </a:rPr>
              <a:t>v</a:t>
            </a:r>
            <a:r>
              <a:rPr sz="4800" i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r>
              <a:rPr sz="4800" dirty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endParaRPr sz="4800" i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8207" name="Group 15"/>
          <p:cNvGrpSpPr/>
          <p:nvPr/>
        </p:nvGrpSpPr>
        <p:grpSpPr>
          <a:xfrm>
            <a:off x="6003925" y="3978276"/>
            <a:ext cx="4389438" cy="823913"/>
            <a:chOff x="-438342" y="2352"/>
            <a:chExt cx="878764" cy="40235"/>
          </a:xfrm>
        </p:grpSpPr>
        <p:sp>
          <p:nvSpPr>
            <p:cNvPr id="6158" name="Text Box 16"/>
            <p:cNvSpPr txBox="1"/>
            <p:nvPr/>
          </p:nvSpPr>
          <p:spPr>
            <a:xfrm>
              <a:off x="-438342" y="2352"/>
              <a:ext cx="878764" cy="4023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sz="4800" i="1" dirty="0">
                  <a:solidFill>
                    <a:srgbClr val="000000"/>
                  </a:solidFill>
                  <a:latin typeface="Arial" panose="020B0604020202020204" pitchFamily="34" charset="0"/>
                </a:rPr>
                <a:t>y</a:t>
              </a:r>
              <a:r>
                <a:rPr sz="4800" dirty="0">
                  <a:solidFill>
                    <a:srgbClr val="000000"/>
                  </a:solidFill>
                  <a:latin typeface="Arial" panose="020B0604020202020204" pitchFamily="34" charset="0"/>
                </a:rPr>
                <a:t>   = 1/2  gt</a:t>
              </a:r>
              <a:r>
                <a:rPr sz="4800" baseline="30000" dirty="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sz="4800" i="1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6159" name="Object 17"/>
            <p:cNvGraphicFramePr>
              <a:graphicFrameLocks noChangeAspect="1"/>
            </p:cNvGraphicFramePr>
            <p:nvPr/>
          </p:nvGraphicFramePr>
          <p:xfrm>
            <a:off x="4848" y="2352"/>
            <a:ext cx="288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0" name="" r:id="rId1" imgW="215900" imgH="723900" progId="Equation.3">
                    <p:embed/>
                  </p:oleObj>
                </mc:Choice>
                <mc:Fallback>
                  <p:oleObj name="" r:id="rId1" imgW="215900" imgH="723900" progId="Equation.3">
                    <p:embed/>
                    <p:pic>
                      <p:nvPicPr>
                        <p:cNvPr id="0" name="Object 17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4848" y="2352"/>
                          <a:ext cx="288" cy="52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6157" name="Picture 22" descr="HQUAG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3438" y="5257800"/>
            <a:ext cx="1409700" cy="11191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800" decel="100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800" decel="100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/>
      <p:bldP spid="8197" grpId="0"/>
      <p:bldP spid="8199" grpId="0"/>
      <p:bldP spid="8200" grpId="0"/>
      <p:bldP spid="8202" grpId="0"/>
      <p:bldP spid="8204" grpId="0"/>
      <p:bldP spid="82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/>
          </p:cNvSpPr>
          <p:nvPr>
            <p:ph type="body" sz="half" idx="1"/>
          </p:nvPr>
        </p:nvSpPr>
        <p:spPr/>
        <p:txBody>
          <a:bodyPr vert="horz" wrap="square" lIns="91440" tIns="45720" rIns="91440" bIns="45720" rtlCol="0" anchor="t" anchorCtr="0">
            <a:normAutofit/>
          </a:bodyPr>
          <a:lstStyle/>
          <a:p>
            <a:pPr marL="0" indent="0" eaLnBrk="1" hangingPunct="1">
              <a:buClrTx/>
              <a:buSzTx/>
              <a:buNone/>
            </a:pPr>
            <a:r>
              <a:rPr lang="vi-VN" dirty="0">
                <a:solidFill>
                  <a:srgbClr val="0000FF"/>
                </a:solidFill>
              </a:rPr>
              <a:t>*</a:t>
            </a:r>
            <a:r>
              <a:rPr dirty="0" err="1">
                <a:solidFill>
                  <a:srgbClr val="0000FF"/>
                </a:solidFill>
              </a:rPr>
              <a:t>Dạng</a:t>
            </a:r>
            <a:r>
              <a:rPr dirty="0">
                <a:solidFill>
                  <a:srgbClr val="0000FF"/>
                </a:solidFill>
              </a:rPr>
              <a:t> của quỹ đạo</a:t>
            </a:r>
            <a:endParaRPr dirty="0">
              <a:solidFill>
                <a:srgbClr val="0000FF"/>
              </a:solidFill>
            </a:endParaRPr>
          </a:p>
        </p:txBody>
      </p:sp>
      <p:graphicFrame>
        <p:nvGraphicFramePr>
          <p:cNvPr id="1126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895600" y="2149475"/>
          <a:ext cx="19177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0" name="" r:id="rId1" imgW="914400" imgH="520700" progId="Equation.DSMT4">
                  <p:embed/>
                </p:oleObj>
              </mc:Choice>
              <mc:Fallback>
                <p:oleObj name="" r:id="rId1" imgW="914400" imgH="520700" progId="Equation.DSMT4">
                  <p:embed/>
                  <p:pic>
                    <p:nvPicPr>
                      <p:cNvPr id="0" name="Object 4"/>
                      <p:cNvPicPr/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>
                      <a:xfrm>
                        <a:off x="2895600" y="2149475"/>
                        <a:ext cx="1917700" cy="1092200"/>
                      </a:xfrm>
                      <a:prstGeom prst="rect">
                        <a:avLst/>
                      </a:prstGeom>
                      <a:solidFill>
                        <a:schemeClr val="tx1">
                          <a:alpha val="100000"/>
                        </a:schemeClr>
                      </a:solidFill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73" name="Group 5"/>
          <p:cNvGrpSpPr/>
          <p:nvPr/>
        </p:nvGrpSpPr>
        <p:grpSpPr>
          <a:xfrm>
            <a:off x="7086600" y="2514600"/>
            <a:ext cx="3124200" cy="3657600"/>
            <a:chOff x="3456" y="1584"/>
            <a:chExt cx="1968" cy="2304"/>
          </a:xfrm>
        </p:grpSpPr>
        <p:sp>
          <p:nvSpPr>
            <p:cNvPr id="7193" name="Line 6"/>
            <p:cNvSpPr/>
            <p:nvPr/>
          </p:nvSpPr>
          <p:spPr>
            <a:xfrm>
              <a:off x="3456" y="1584"/>
              <a:ext cx="0" cy="2304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7194" name="Line 7"/>
            <p:cNvSpPr/>
            <p:nvPr/>
          </p:nvSpPr>
          <p:spPr>
            <a:xfrm>
              <a:off x="3456" y="1584"/>
              <a:ext cx="1968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11272" name="Freeform 8"/>
          <p:cNvSpPr/>
          <p:nvPr/>
        </p:nvSpPr>
        <p:spPr>
          <a:xfrm>
            <a:off x="7086600" y="2514600"/>
            <a:ext cx="2514600" cy="2667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1584" h="1680">
                <a:moveTo>
                  <a:pt x="0" y="0"/>
                </a:moveTo>
                <a:cubicBezTo>
                  <a:pt x="300" y="4"/>
                  <a:pt x="600" y="8"/>
                  <a:pt x="864" y="288"/>
                </a:cubicBezTo>
                <a:cubicBezTo>
                  <a:pt x="1128" y="568"/>
                  <a:pt x="1356" y="1124"/>
                  <a:pt x="1584" y="1680"/>
                </a:cubicBezTo>
              </a:path>
            </a:pathLst>
          </a:custGeom>
          <a:noFill/>
          <a:ln w="28575" cap="flat" cmpd="sng">
            <a:solidFill>
              <a:srgbClr val="FF00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5" name="Text Box 9"/>
          <p:cNvSpPr txBox="1"/>
          <p:nvPr/>
        </p:nvSpPr>
        <p:spPr>
          <a:xfrm>
            <a:off x="9525000" y="1981200"/>
            <a:ext cx="1066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400" dirty="0">
                <a:latin typeface="Times New Roman" panose="02020603050405020304" pitchFamily="18" charset="0"/>
              </a:rPr>
              <a:t>x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7176" name="Text Box 10"/>
          <p:cNvSpPr txBox="1"/>
          <p:nvPr/>
        </p:nvSpPr>
        <p:spPr>
          <a:xfrm>
            <a:off x="6477000" y="55626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400" dirty="0">
                <a:latin typeface="Times New Roman" panose="02020603050405020304" pitchFamily="18" charset="0"/>
              </a:rPr>
              <a:t>y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1275" name="Text Box 11"/>
          <p:cNvSpPr txBox="1"/>
          <p:nvPr/>
        </p:nvSpPr>
        <p:spPr>
          <a:xfrm>
            <a:off x="2438400" y="3429001"/>
            <a:ext cx="381000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Quỹ đạo của vật có dạng một nửa đường Parabol</a:t>
            </a:r>
            <a:endParaRPr sz="24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6" name="Oval 12"/>
          <p:cNvSpPr/>
          <p:nvPr/>
        </p:nvSpPr>
        <p:spPr>
          <a:xfrm>
            <a:off x="6934200" y="2362200"/>
            <a:ext cx="304800" cy="3048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7179" name="Rectangle 13"/>
          <p:cNvSpPr/>
          <p:nvPr/>
        </p:nvSpPr>
        <p:spPr>
          <a:xfrm>
            <a:off x="7162800" y="5257800"/>
            <a:ext cx="3581400" cy="16002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0" hangingPunct="0"/>
            <a:r>
              <a:rPr dirty="0">
                <a:solidFill>
                  <a:srgbClr val="FF0000"/>
                </a:solidFill>
                <a:latin typeface="Times New Roman" panose="02020603050405020304" pitchFamily="18" charset="0"/>
              </a:rPr>
              <a:t>Mặt đất</a:t>
            </a:r>
            <a:endParaRPr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8" name="Text Box 14"/>
          <p:cNvSpPr txBox="1"/>
          <p:nvPr/>
        </p:nvSpPr>
        <p:spPr>
          <a:xfrm>
            <a:off x="1524000" y="3611564"/>
            <a:ext cx="6324600" cy="1189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3200" dirty="0">
                <a:solidFill>
                  <a:srgbClr val="DA0000"/>
                </a:solidFill>
                <a:latin typeface="Times New Roman" panose="02020603050405020304" pitchFamily="18" charset="0"/>
              </a:rPr>
              <a:t>Từ pt  </a:t>
            </a:r>
            <a:r>
              <a:rPr sz="3200" dirty="0">
                <a:solidFill>
                  <a:srgbClr val="1408B0"/>
                </a:solidFill>
                <a:latin typeface="Times New Roman" panose="02020603050405020304" pitchFamily="18" charset="0"/>
              </a:rPr>
              <a:t>x =  v</a:t>
            </a:r>
            <a:r>
              <a:rPr sz="3200" baseline="-25000" dirty="0">
                <a:solidFill>
                  <a:srgbClr val="1408B0"/>
                </a:solidFill>
                <a:latin typeface="Times New Roman" panose="02020603050405020304" pitchFamily="18" charset="0"/>
              </a:rPr>
              <a:t>0</a:t>
            </a:r>
            <a:r>
              <a:rPr sz="3200" dirty="0">
                <a:solidFill>
                  <a:srgbClr val="1408B0"/>
                </a:solidFill>
                <a:latin typeface="Times New Roman" panose="02020603050405020304" pitchFamily="18" charset="0"/>
              </a:rPr>
              <a:t>t</a:t>
            </a:r>
            <a:r>
              <a:rPr sz="3200" dirty="0">
                <a:solidFill>
                  <a:srgbClr val="DA0000"/>
                </a:solidFill>
                <a:latin typeface="Times New Roman" panose="02020603050405020304" pitchFamily="18" charset="0"/>
              </a:rPr>
              <a:t> và  pt  </a:t>
            </a:r>
            <a:r>
              <a:rPr sz="3200" dirty="0">
                <a:solidFill>
                  <a:srgbClr val="1408B0"/>
                </a:solidFill>
                <a:latin typeface="Times New Roman" panose="02020603050405020304" pitchFamily="18" charset="0"/>
              </a:rPr>
              <a:t>y = 1/2gt</a:t>
            </a:r>
            <a:r>
              <a:rPr sz="3200" baseline="30000" dirty="0">
                <a:solidFill>
                  <a:srgbClr val="1408B0"/>
                </a:solidFill>
                <a:latin typeface="Times New Roman" panose="02020603050405020304" pitchFamily="18" charset="0"/>
              </a:rPr>
              <a:t>2</a:t>
            </a:r>
            <a:r>
              <a:rPr sz="3200" baseline="30000" dirty="0">
                <a:solidFill>
                  <a:srgbClr val="DA0000"/>
                </a:solidFill>
                <a:latin typeface="Times New Roman" panose="02020603050405020304" pitchFamily="18" charset="0"/>
              </a:rPr>
              <a:t> </a:t>
            </a:r>
            <a:endParaRPr sz="3200" baseline="30000" dirty="0">
              <a:solidFill>
                <a:srgbClr val="DA0000"/>
              </a:solidFill>
              <a:latin typeface="Times New Roman" panose="02020603050405020304" pitchFamily="18" charset="0"/>
            </a:endParaRPr>
          </a:p>
          <a:p>
            <a:pPr eaLnBrk="0" hangingPunct="0">
              <a:spcBef>
                <a:spcPct val="25000"/>
              </a:spcBef>
            </a:pPr>
            <a:r>
              <a:rPr sz="3200" baseline="30000" dirty="0">
                <a:solidFill>
                  <a:srgbClr val="DA0000"/>
                </a:solidFill>
                <a:latin typeface="Times New Roman" panose="02020603050405020304" pitchFamily="18" charset="0"/>
              </a:rPr>
              <a:t> </a:t>
            </a:r>
            <a:r>
              <a:rPr sz="3200" dirty="0">
                <a:solidFill>
                  <a:srgbClr val="DA0000"/>
                </a:solidFill>
                <a:latin typeface="Times New Roman" panose="02020603050405020304" pitchFamily="18" charset="0"/>
              </a:rPr>
              <a:t>hãy xác định pt quỹ đạo của vật ?</a:t>
            </a:r>
            <a:endParaRPr sz="3200" dirty="0">
              <a:solidFill>
                <a:srgbClr val="DA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9" name="Text Box 15"/>
          <p:cNvSpPr txBox="1"/>
          <p:nvPr/>
        </p:nvSpPr>
        <p:spPr>
          <a:xfrm>
            <a:off x="1524000" y="2422525"/>
            <a:ext cx="5943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3600" dirty="0">
                <a:solidFill>
                  <a:srgbClr val="000099"/>
                </a:solidFill>
                <a:latin typeface="Times New Roman" panose="02020603050405020304" pitchFamily="18" charset="0"/>
              </a:rPr>
              <a:t>Gợi </a:t>
            </a:r>
            <a:r>
              <a:rPr sz="3600" dirty="0">
                <a:solidFill>
                  <a:srgbClr val="1408B0"/>
                </a:solidFill>
                <a:latin typeface="Times New Roman" panose="02020603050405020304" pitchFamily="18" charset="0"/>
              </a:rPr>
              <a:t>ý 2</a:t>
            </a:r>
            <a:r>
              <a:rPr sz="3600" dirty="0">
                <a:solidFill>
                  <a:srgbClr val="01C701"/>
                </a:solidFill>
                <a:latin typeface="Times New Roman" panose="02020603050405020304" pitchFamily="18" charset="0"/>
              </a:rPr>
              <a:t>:từ pt x = v</a:t>
            </a:r>
            <a:r>
              <a:rPr sz="3600" baseline="-25000" dirty="0">
                <a:solidFill>
                  <a:srgbClr val="01C701"/>
                </a:solidFill>
                <a:latin typeface="Times New Roman" panose="02020603050405020304" pitchFamily="18" charset="0"/>
              </a:rPr>
              <a:t>0</a:t>
            </a:r>
            <a:r>
              <a:rPr sz="3600" dirty="0">
                <a:solidFill>
                  <a:srgbClr val="01C701"/>
                </a:solidFill>
                <a:latin typeface="Times New Roman" panose="02020603050405020304" pitchFamily="18" charset="0"/>
              </a:rPr>
              <a:t>t</a:t>
            </a:r>
            <a:r>
              <a:rPr sz="3600" dirty="0">
                <a:solidFill>
                  <a:srgbClr val="01C701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sz="3600" dirty="0">
                <a:solidFill>
                  <a:srgbClr val="01C701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 t = x/v</a:t>
            </a:r>
            <a:r>
              <a:rPr sz="3600" baseline="-25000" dirty="0">
                <a:solidFill>
                  <a:srgbClr val="01C701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0</a:t>
            </a:r>
            <a:endParaRPr sz="3600" dirty="0">
              <a:solidFill>
                <a:srgbClr val="01C701"/>
              </a:solidFill>
              <a:latin typeface="Times New Roman" panose="02020603050405020304" pitchFamily="18" charset="0"/>
              <a:sym typeface="Wingdings 3" panose="05040102010807070707" pitchFamily="18" charset="2"/>
            </a:endParaRPr>
          </a:p>
        </p:txBody>
      </p:sp>
      <p:sp>
        <p:nvSpPr>
          <p:cNvPr id="11280" name="Text Box 16"/>
          <p:cNvSpPr txBox="1"/>
          <p:nvPr/>
        </p:nvSpPr>
        <p:spPr>
          <a:xfrm>
            <a:off x="609599" y="4095751"/>
            <a:ext cx="4953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*</a:t>
            </a:r>
            <a:r>
              <a:rPr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Thời</a:t>
            </a:r>
            <a:r>
              <a:rPr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gian chuyển động</a:t>
            </a:r>
            <a:endParaRPr sz="36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81" name="Text Box 17"/>
          <p:cNvSpPr txBox="1"/>
          <p:nvPr/>
        </p:nvSpPr>
        <p:spPr>
          <a:xfrm>
            <a:off x="3810000" y="4892675"/>
            <a:ext cx="5029200" cy="1739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3600" dirty="0">
                <a:solidFill>
                  <a:srgbClr val="1408B0"/>
                </a:solidFill>
                <a:latin typeface="Times New Roman" panose="02020603050405020304" pitchFamily="18" charset="0"/>
              </a:rPr>
              <a:t>Gợi ý 1</a:t>
            </a:r>
            <a:r>
              <a:rPr sz="3600" dirty="0">
                <a:latin typeface="Times New Roman" panose="02020603050405020304" pitchFamily="18" charset="0"/>
              </a:rPr>
              <a:t>: </a:t>
            </a:r>
            <a:r>
              <a:rPr sz="3600" dirty="0">
                <a:solidFill>
                  <a:srgbClr val="01C701"/>
                </a:solidFill>
                <a:latin typeface="Times New Roman" panose="02020603050405020304" pitchFamily="18" charset="0"/>
              </a:rPr>
              <a:t>Pt quỹ đạo là phương trình biểu diễn sự phụ thuộc của y vào x</a:t>
            </a:r>
            <a:endParaRPr sz="3600" dirty="0">
              <a:solidFill>
                <a:srgbClr val="01C70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82" name="Text Box 18"/>
          <p:cNvSpPr txBox="1"/>
          <p:nvPr/>
        </p:nvSpPr>
        <p:spPr>
          <a:xfrm>
            <a:off x="1524000" y="4816476"/>
            <a:ext cx="5715000" cy="206210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3200" dirty="0">
                <a:solidFill>
                  <a:srgbClr val="1408B0"/>
                </a:solidFill>
                <a:latin typeface="Times New Roman" panose="02020603050405020304" pitchFamily="18" charset="0"/>
              </a:rPr>
              <a:t>Khi vật M chạm đất thì M</a:t>
            </a:r>
            <a:r>
              <a:rPr sz="3200" baseline="-25000" dirty="0">
                <a:solidFill>
                  <a:srgbClr val="1408B0"/>
                </a:solidFill>
                <a:latin typeface="Times New Roman" panose="02020603050405020304" pitchFamily="18" charset="0"/>
              </a:rPr>
              <a:t>x</a:t>
            </a:r>
            <a:r>
              <a:rPr sz="3200" dirty="0">
                <a:solidFill>
                  <a:srgbClr val="1408B0"/>
                </a:solidFill>
                <a:latin typeface="Times New Roman" panose="02020603050405020304" pitchFamily="18" charset="0"/>
              </a:rPr>
              <a:t>  , M</a:t>
            </a:r>
            <a:r>
              <a:rPr sz="3200" baseline="-25000" dirty="0">
                <a:solidFill>
                  <a:srgbClr val="1408B0"/>
                </a:solidFill>
                <a:latin typeface="Times New Roman" panose="02020603050405020304" pitchFamily="18" charset="0"/>
              </a:rPr>
              <a:t>y </a:t>
            </a:r>
            <a:r>
              <a:rPr sz="3200" dirty="0">
                <a:solidFill>
                  <a:srgbClr val="1408B0"/>
                </a:solidFill>
                <a:latin typeface="Times New Roman" panose="02020603050405020304" pitchFamily="18" charset="0"/>
              </a:rPr>
              <a:t> ngừng chuyển động </a:t>
            </a:r>
            <a:r>
              <a:rPr sz="3200" dirty="0">
                <a:solidFill>
                  <a:srgbClr val="1408B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 thời gian cđ của vật bằng thời gian một vật rơi tự do ở cùng độ cao.</a:t>
            </a:r>
            <a:endParaRPr sz="3200" dirty="0">
              <a:solidFill>
                <a:srgbClr val="1408B0"/>
              </a:solidFill>
              <a:latin typeface="Times New Roman" panose="02020603050405020304" pitchFamily="18" charset="0"/>
              <a:sym typeface="Wingdings 3" panose="05040102010807070707" pitchFamily="18" charset="2"/>
            </a:endParaRPr>
          </a:p>
        </p:txBody>
      </p:sp>
      <p:sp>
        <p:nvSpPr>
          <p:cNvPr id="11283" name="Text Box 19"/>
          <p:cNvSpPr txBox="1"/>
          <p:nvPr/>
        </p:nvSpPr>
        <p:spPr>
          <a:xfrm>
            <a:off x="1676400" y="4800600"/>
            <a:ext cx="48768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Hãy xác định thời gian chuyển động của vật ?</a:t>
            </a:r>
            <a:endParaRPr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84" name="Text Box 20"/>
          <p:cNvSpPr txBox="1"/>
          <p:nvPr/>
        </p:nvSpPr>
        <p:spPr>
          <a:xfrm>
            <a:off x="1600200" y="4876800"/>
            <a:ext cx="5410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3200" dirty="0">
                <a:solidFill>
                  <a:srgbClr val="1408B0"/>
                </a:solidFill>
                <a:latin typeface="Times New Roman" panose="02020603050405020304" pitchFamily="18" charset="0"/>
              </a:rPr>
              <a:t>Gợi Ý</a:t>
            </a:r>
            <a:r>
              <a:rPr sz="3200" dirty="0">
                <a:latin typeface="Times New Roman" panose="02020603050405020304" pitchFamily="18" charset="0"/>
              </a:rPr>
              <a:t> : </a:t>
            </a:r>
            <a:r>
              <a:rPr sz="3200" dirty="0">
                <a:solidFill>
                  <a:srgbClr val="01C701"/>
                </a:solidFill>
                <a:latin typeface="Times New Roman" panose="02020603050405020304" pitchFamily="18" charset="0"/>
              </a:rPr>
              <a:t>khi vật chạm đất y = h</a:t>
            </a:r>
            <a:endParaRPr sz="3200" dirty="0">
              <a:solidFill>
                <a:srgbClr val="01C701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1285" name="Object 2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170239" y="4629150"/>
          <a:ext cx="1582737" cy="122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" r:id="rId3" imgW="622300" imgH="482600" progId="Equation.DSMT4">
                  <p:embed/>
                </p:oleObj>
              </mc:Choice>
              <mc:Fallback>
                <p:oleObj name="" r:id="rId3" imgW="622300" imgH="482600" progId="Equation.DSMT4">
                  <p:embed/>
                  <p:pic>
                    <p:nvPicPr>
                      <p:cNvPr id="0" name="Object 21"/>
                      <p:cNvPicPr/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>
                      <a:xfrm>
                        <a:off x="3170239" y="4629150"/>
                        <a:ext cx="1582737" cy="1227138"/>
                      </a:xfrm>
                      <a:prstGeom prst="rect">
                        <a:avLst/>
                      </a:prstGeom>
                      <a:solidFill>
                        <a:schemeClr val="tx1">
                          <a:alpha val="100000"/>
                        </a:schemeClr>
                      </a:solidFill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8" name="Text Box 22">
            <a:hlinkClick r:id="" action="ppaction://noaction"/>
          </p:cNvPr>
          <p:cNvSpPr txBox="1"/>
          <p:nvPr/>
        </p:nvSpPr>
        <p:spPr>
          <a:xfrm>
            <a:off x="9034464" y="6248400"/>
            <a:ext cx="163353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3200" dirty="0">
                <a:latin typeface="Times New Roman" panose="02020603050405020304" pitchFamily="18" charset="0"/>
              </a:rPr>
              <a:t>Slide 5</a:t>
            </a:r>
            <a:endParaRPr sz="3200" dirty="0">
              <a:latin typeface="Times New Roman" panose="02020603050405020304" pitchFamily="18" charset="0"/>
            </a:endParaRPr>
          </a:p>
        </p:txBody>
      </p:sp>
      <p:sp>
        <p:nvSpPr>
          <p:cNvPr id="7191" name="Text Box 25"/>
          <p:cNvSpPr txBox="1"/>
          <p:nvPr/>
        </p:nvSpPr>
        <p:spPr>
          <a:xfrm>
            <a:off x="6645275" y="1782763"/>
            <a:ext cx="838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3600" dirty="0">
                <a:latin typeface="Times New Roman" panose="02020603050405020304" pitchFamily="18" charset="0"/>
              </a:rPr>
              <a:t>O</a:t>
            </a:r>
            <a:endParaRPr sz="3600" dirty="0">
              <a:latin typeface="Times New Roman" panose="02020603050405020304" pitchFamily="18" charset="0"/>
            </a:endParaRPr>
          </a:p>
        </p:txBody>
      </p:sp>
      <p:pic>
        <p:nvPicPr>
          <p:cNvPr id="7192" name="Picture 26" descr="HQUAGD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43801" y="1166814"/>
            <a:ext cx="1490663" cy="11826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98 -2.77457E-6 C 0.06545 0.00139 0.1191 0.00278 0.16441 0.06544 C 0.20973 0.1281 0.24653 0.25203 0.28334 0.37619 " pathEditMode="relative" rAng="0" ptsTypes="aaA">
                                      <p:cBhvr>
                                        <p:cTn id="16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00" y="188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800" decel="100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800" decel="100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800" decel="100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800" decel="100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800" decel="100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9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800" decel="100000"/>
                                        <p:tgtEl>
                                          <p:spTgt spid="1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1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00" decel="100000" fill="hold"/>
                                        <p:tgtEl>
                                          <p:spTgt spid="1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800" decel="100000" fill="hold"/>
                                        <p:tgtEl>
                                          <p:spTgt spid="1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800" decel="100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800" decel="100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800" decel="100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800" decel="100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5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5" grpId="0"/>
      <p:bldP spid="11276" grpId="0" animBg="1"/>
      <p:bldP spid="11278" grpId="0" build="allAtOnce"/>
      <p:bldP spid="11278" grpId="1" build="allAtOnce"/>
      <p:bldP spid="11279" grpId="0"/>
      <p:bldP spid="11279" grpId="1"/>
      <p:bldP spid="11280" grpId="0"/>
      <p:bldP spid="11281" grpId="0"/>
      <p:bldP spid="11281" grpId="1"/>
      <p:bldP spid="11282" grpId="0"/>
      <p:bldP spid="11282" grpId="1"/>
      <p:bldP spid="11283" grpId="0" build="allAtOnce"/>
      <p:bldP spid="11283" grpId="1" build="allAtOnce"/>
      <p:bldP spid="11284" grpId="0"/>
      <p:bldP spid="1128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4114800" cy="1143000"/>
          </a:xfrm>
        </p:spPr>
        <p:txBody>
          <a:bodyPr vert="horz" wrap="square" lIns="91440" tIns="45720" rIns="91440" bIns="45720" rtlCol="0" anchor="ctr" anchorCtr="0">
            <a:normAutofit/>
          </a:bodyPr>
          <a:lstStyle/>
          <a:p>
            <a:pPr eaLnBrk="1" hangingPunct="1"/>
            <a:r>
              <a:rPr lang="vi-VN" dirty="0">
                <a:solidFill>
                  <a:srgbClr val="0000FF"/>
                </a:solidFill>
              </a:rPr>
              <a:t>*</a:t>
            </a:r>
            <a:r>
              <a:rPr dirty="0">
                <a:solidFill>
                  <a:srgbClr val="0000FF"/>
                </a:solidFill>
              </a:rPr>
              <a:t> Tầm ném xa</a:t>
            </a:r>
            <a:endParaRPr dirty="0">
              <a:solidFill>
                <a:srgbClr val="0000FF"/>
              </a:solidFill>
            </a:endParaRPr>
          </a:p>
        </p:txBody>
      </p:sp>
      <p:grpSp>
        <p:nvGrpSpPr>
          <p:cNvPr id="12291" name="Group 3"/>
          <p:cNvGrpSpPr/>
          <p:nvPr/>
        </p:nvGrpSpPr>
        <p:grpSpPr>
          <a:xfrm>
            <a:off x="6827838" y="1325563"/>
            <a:ext cx="457200" cy="1143000"/>
            <a:chOff x="2784" y="912"/>
            <a:chExt cx="384" cy="720"/>
          </a:xfrm>
        </p:grpSpPr>
        <p:sp>
          <p:nvSpPr>
            <p:cNvPr id="8220" name="Rectangle 4"/>
            <p:cNvSpPr/>
            <p:nvPr/>
          </p:nvSpPr>
          <p:spPr>
            <a:xfrm>
              <a:off x="2784" y="1488"/>
              <a:ext cx="384" cy="144"/>
            </a:xfrm>
            <a:prstGeom prst="rect">
              <a:avLst/>
            </a:prstGeom>
            <a:solidFill>
              <a:srgbClr val="1408B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8221" name="Rectangle 5"/>
            <p:cNvSpPr/>
            <p:nvPr/>
          </p:nvSpPr>
          <p:spPr>
            <a:xfrm rot="5400000">
              <a:off x="2664" y="1176"/>
              <a:ext cx="576" cy="48"/>
            </a:xfrm>
            <a:prstGeom prst="rect">
              <a:avLst/>
            </a:prstGeom>
            <a:solidFill>
              <a:srgbClr val="1408B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8196" name="Group 6"/>
          <p:cNvGrpSpPr/>
          <p:nvPr/>
        </p:nvGrpSpPr>
        <p:grpSpPr>
          <a:xfrm>
            <a:off x="6477000" y="2819400"/>
            <a:ext cx="533400" cy="381000"/>
            <a:chOff x="2544" y="1680"/>
            <a:chExt cx="432" cy="240"/>
          </a:xfrm>
        </p:grpSpPr>
        <p:sp>
          <p:nvSpPr>
            <p:cNvPr id="8218" name="Rectangle 7"/>
            <p:cNvSpPr/>
            <p:nvPr/>
          </p:nvSpPr>
          <p:spPr>
            <a:xfrm>
              <a:off x="2544" y="1824"/>
              <a:ext cx="432" cy="96"/>
            </a:xfrm>
            <a:prstGeom prst="rect">
              <a:avLst/>
            </a:prstGeom>
            <a:solidFill>
              <a:srgbClr val="01C70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8219" name="Rectangle 8"/>
            <p:cNvSpPr/>
            <p:nvPr/>
          </p:nvSpPr>
          <p:spPr>
            <a:xfrm>
              <a:off x="2880" y="1680"/>
              <a:ext cx="96" cy="144"/>
            </a:xfrm>
            <a:prstGeom prst="rect">
              <a:avLst/>
            </a:prstGeom>
            <a:solidFill>
              <a:srgbClr val="01C70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dirty="0">
                <a:latin typeface="Arial" panose="020B0604020202020204" pitchFamily="34" charset="0"/>
              </a:endParaRPr>
            </a:p>
          </p:txBody>
        </p:sp>
      </p:grpSp>
      <p:sp>
        <p:nvSpPr>
          <p:cNvPr id="12297" name="Oval 9"/>
          <p:cNvSpPr/>
          <p:nvPr/>
        </p:nvSpPr>
        <p:spPr>
          <a:xfrm>
            <a:off x="7010400" y="2743200"/>
            <a:ext cx="304800" cy="304800"/>
          </a:xfrm>
          <a:prstGeom prst="ellipse">
            <a:avLst/>
          </a:prstGeom>
          <a:solidFill>
            <a:srgbClr val="1408B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12298" name="Oval 10"/>
          <p:cNvSpPr/>
          <p:nvPr/>
        </p:nvSpPr>
        <p:spPr>
          <a:xfrm>
            <a:off x="7391400" y="2743200"/>
            <a:ext cx="304800" cy="304800"/>
          </a:xfrm>
          <a:prstGeom prst="ellipse">
            <a:avLst/>
          </a:prstGeom>
          <a:solidFill>
            <a:srgbClr val="1408B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12299" name="Freeform 11"/>
          <p:cNvSpPr/>
          <p:nvPr/>
        </p:nvSpPr>
        <p:spPr>
          <a:xfrm>
            <a:off x="7696200" y="2895600"/>
            <a:ext cx="2209800" cy="2819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1392" h="1776">
                <a:moveTo>
                  <a:pt x="0" y="0"/>
                </a:moveTo>
                <a:cubicBezTo>
                  <a:pt x="268" y="20"/>
                  <a:pt x="536" y="40"/>
                  <a:pt x="768" y="336"/>
                </a:cubicBezTo>
                <a:cubicBezTo>
                  <a:pt x="1000" y="632"/>
                  <a:pt x="1196" y="1204"/>
                  <a:pt x="1392" y="1776"/>
                </a:cubicBezTo>
              </a:path>
            </a:pathLst>
          </a:custGeom>
          <a:noFill/>
          <a:ln w="28575" cap="flat" cmpd="sng">
            <a:solidFill>
              <a:schemeClr val="tx1">
                <a:alpha val="100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0" name="Line 12"/>
          <p:cNvSpPr/>
          <p:nvPr/>
        </p:nvSpPr>
        <p:spPr>
          <a:xfrm>
            <a:off x="7162800" y="3048000"/>
            <a:ext cx="0" cy="2667000"/>
          </a:xfrm>
          <a:prstGeom prst="line">
            <a:avLst/>
          </a:prstGeom>
          <a:ln w="28575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  <p:grpSp>
        <p:nvGrpSpPr>
          <p:cNvPr id="8201" name="Group 13"/>
          <p:cNvGrpSpPr/>
          <p:nvPr/>
        </p:nvGrpSpPr>
        <p:grpSpPr>
          <a:xfrm>
            <a:off x="7315200" y="1524000"/>
            <a:ext cx="304800" cy="1676400"/>
            <a:chOff x="3264" y="864"/>
            <a:chExt cx="192" cy="1056"/>
          </a:xfrm>
        </p:grpSpPr>
        <p:grpSp>
          <p:nvGrpSpPr>
            <p:cNvPr id="8212" name="Group 14"/>
            <p:cNvGrpSpPr/>
            <p:nvPr/>
          </p:nvGrpSpPr>
          <p:grpSpPr>
            <a:xfrm>
              <a:off x="3264" y="864"/>
              <a:ext cx="192" cy="1056"/>
              <a:chOff x="3264" y="864"/>
              <a:chExt cx="192" cy="1056"/>
            </a:xfrm>
          </p:grpSpPr>
          <p:grpSp>
            <p:nvGrpSpPr>
              <p:cNvPr id="8214" name="Group 15"/>
              <p:cNvGrpSpPr/>
              <p:nvPr/>
            </p:nvGrpSpPr>
            <p:grpSpPr>
              <a:xfrm>
                <a:off x="3264" y="864"/>
                <a:ext cx="144" cy="822"/>
                <a:chOff x="2592" y="1152"/>
                <a:chExt cx="48" cy="672"/>
              </a:xfrm>
            </p:grpSpPr>
            <p:sp>
              <p:nvSpPr>
                <p:cNvPr id="8216" name="Rectangle 16"/>
                <p:cNvSpPr/>
                <p:nvPr/>
              </p:nvSpPr>
              <p:spPr>
                <a:xfrm>
                  <a:off x="2592" y="1152"/>
                  <a:ext cx="48" cy="240"/>
                </a:xfrm>
                <a:prstGeom prst="rect">
                  <a:avLst/>
                </a:prstGeom>
                <a:solidFill>
                  <a:srgbClr val="01C701"/>
                </a:solidFill>
                <a:ln w="190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/>
                <a:p>
                  <a:endParaRPr lang="vi-VN" altLang="x-none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17" name="Line 17"/>
                <p:cNvSpPr/>
                <p:nvPr/>
              </p:nvSpPr>
              <p:spPr>
                <a:xfrm>
                  <a:off x="2592" y="1392"/>
                  <a:ext cx="0" cy="432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8215" name="Rectangle 18"/>
              <p:cNvSpPr/>
              <p:nvPr/>
            </p:nvSpPr>
            <p:spPr>
              <a:xfrm>
                <a:off x="3264" y="1830"/>
                <a:ext cx="192" cy="90"/>
              </a:xfrm>
              <a:prstGeom prst="rect">
                <a:avLst/>
              </a:prstGeom>
              <a:solidFill>
                <a:srgbClr val="01C701"/>
              </a:solidFill>
              <a:ln w="190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/>
              <a:p>
                <a:endParaRPr lang="vi-VN" altLang="x-none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213" name="Rectangle 19"/>
            <p:cNvSpPr/>
            <p:nvPr/>
          </p:nvSpPr>
          <p:spPr>
            <a:xfrm>
              <a:off x="3264" y="1680"/>
              <a:ext cx="48" cy="144"/>
            </a:xfrm>
            <a:prstGeom prst="rect">
              <a:avLst/>
            </a:prstGeom>
            <a:solidFill>
              <a:srgbClr val="0000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dirty="0">
                <a:latin typeface="Arial" panose="020B0604020202020204" pitchFamily="34" charset="0"/>
              </a:endParaRPr>
            </a:p>
          </p:txBody>
        </p:sp>
      </p:grpSp>
      <p:sp>
        <p:nvSpPr>
          <p:cNvPr id="12308" name="Line 20"/>
          <p:cNvSpPr/>
          <p:nvPr/>
        </p:nvSpPr>
        <p:spPr>
          <a:xfrm>
            <a:off x="7162800" y="5715000"/>
            <a:ext cx="27432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12309" name="Text Box 21"/>
          <p:cNvSpPr txBox="1"/>
          <p:nvPr/>
        </p:nvSpPr>
        <p:spPr>
          <a:xfrm>
            <a:off x="7543800" y="5105400"/>
            <a:ext cx="1981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3600" dirty="0">
                <a:solidFill>
                  <a:srgbClr val="1408B0"/>
                </a:solidFill>
                <a:latin typeface="Times New Roman" panose="02020603050405020304" pitchFamily="18" charset="0"/>
              </a:rPr>
              <a:t>Tầm xa L</a:t>
            </a:r>
            <a:endParaRPr sz="3600" dirty="0">
              <a:solidFill>
                <a:srgbClr val="1408B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11" name="Rectangle 23"/>
          <p:cNvSpPr/>
          <p:nvPr/>
        </p:nvSpPr>
        <p:spPr>
          <a:xfrm>
            <a:off x="1616075" y="2697164"/>
            <a:ext cx="4846638" cy="119062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sz="3600" dirty="0">
                <a:solidFill>
                  <a:srgbClr val="DA0000"/>
                </a:solidFill>
                <a:latin typeface="Times New Roman" panose="02020603050405020304" pitchFamily="18" charset="0"/>
              </a:rPr>
              <a:t>Hãy xác định tầm ném xa của vật ?</a:t>
            </a:r>
            <a:endParaRPr sz="3600" dirty="0">
              <a:solidFill>
                <a:srgbClr val="DA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2312" name="Group 24"/>
          <p:cNvGrpSpPr/>
          <p:nvPr/>
        </p:nvGrpSpPr>
        <p:grpSpPr>
          <a:xfrm>
            <a:off x="1524001" y="1325563"/>
            <a:ext cx="4741863" cy="1371600"/>
            <a:chOff x="0" y="864"/>
            <a:chExt cx="2987" cy="864"/>
          </a:xfrm>
        </p:grpSpPr>
        <p:grpSp>
          <p:nvGrpSpPr>
            <p:cNvPr id="8207" name="Group 25"/>
            <p:cNvGrpSpPr/>
            <p:nvPr/>
          </p:nvGrpSpPr>
          <p:grpSpPr>
            <a:xfrm>
              <a:off x="0" y="864"/>
              <a:ext cx="2987" cy="864"/>
              <a:chOff x="0" y="864"/>
              <a:chExt cx="2894" cy="816"/>
            </a:xfrm>
          </p:grpSpPr>
          <p:sp>
            <p:nvSpPr>
              <p:cNvPr id="8210" name="Text Box 26"/>
              <p:cNvSpPr txBox="1"/>
              <p:nvPr/>
            </p:nvSpPr>
            <p:spPr>
              <a:xfrm>
                <a:off x="0" y="1104"/>
                <a:ext cx="2688" cy="38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sz="3600" i="1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L</a:t>
                </a:r>
                <a:r>
                  <a:rPr sz="36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 = </a:t>
                </a:r>
                <a:r>
                  <a:rPr sz="3600" i="1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x</a:t>
                </a:r>
                <a:r>
                  <a:rPr sz="3600" i="1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max</a:t>
                </a:r>
                <a:r>
                  <a:rPr sz="36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 =  </a:t>
                </a:r>
                <a:r>
                  <a:rPr sz="3600" i="1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v</a:t>
                </a:r>
                <a:r>
                  <a:rPr sz="3600" i="1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0</a:t>
                </a:r>
                <a:r>
                  <a:rPr sz="36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t  =  </a:t>
                </a:r>
                <a:r>
                  <a:rPr sz="3600" i="1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v</a:t>
                </a:r>
                <a:r>
                  <a:rPr sz="3600" i="1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0  </a:t>
                </a:r>
                <a:endParaRPr sz="3600" i="1" dirty="0">
                  <a:solidFill>
                    <a:srgbClr val="0000FF"/>
                  </a:solidFill>
                  <a:latin typeface="Times New Roman" panose="02020603050405020304" pitchFamily="18" charset="0"/>
                </a:endParaRPr>
              </a:p>
            </p:txBody>
          </p:sp>
          <p:graphicFrame>
            <p:nvGraphicFramePr>
              <p:cNvPr id="8211" name="Object 27"/>
              <p:cNvGraphicFramePr>
                <a:graphicFrameLocks noChangeAspect="1"/>
              </p:cNvGraphicFramePr>
              <p:nvPr/>
            </p:nvGraphicFramePr>
            <p:xfrm>
              <a:off x="2283" y="864"/>
              <a:ext cx="611" cy="8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0" name="" r:id="rId1" imgW="342900" imgH="469900" progId="Equation.DSMT4">
                      <p:embed/>
                    </p:oleObj>
                  </mc:Choice>
                  <mc:Fallback>
                    <p:oleObj name="" r:id="rId1" imgW="342900" imgH="469900" progId="Equation.DSMT4">
                      <p:embed/>
                      <p:pic>
                        <p:nvPicPr>
                          <p:cNvPr id="0" name="Object 27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2283" y="864"/>
                            <a:ext cx="611" cy="816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8208" name="Text Box 28"/>
            <p:cNvSpPr txBox="1"/>
            <p:nvPr/>
          </p:nvSpPr>
          <p:spPr>
            <a:xfrm>
              <a:off x="0" y="1497"/>
              <a:ext cx="2304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vi-VN" altLang="x-none" dirty="0">
                <a:latin typeface="Times New Roman" panose="02020603050405020304" pitchFamily="18" charset="0"/>
              </a:endParaRPr>
            </a:p>
          </p:txBody>
        </p:sp>
        <p:sp>
          <p:nvSpPr>
            <p:cNvPr id="8209" name="Text Box 29"/>
            <p:cNvSpPr txBox="1"/>
            <p:nvPr/>
          </p:nvSpPr>
          <p:spPr>
            <a:xfrm>
              <a:off x="0" y="864"/>
              <a:ext cx="2304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vi-VN" altLang="x-none" sz="2400" dirty="0">
                <a:latin typeface="Times New Roman" panose="02020603050405020304" pitchFamily="18" charset="0"/>
              </a:endParaRPr>
            </a:p>
          </p:txBody>
        </p:sp>
      </p:grpSp>
      <p:pic>
        <p:nvPicPr>
          <p:cNvPr id="8206" name="Picture 32" descr="HQUAG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3463" y="838200"/>
            <a:ext cx="1905000" cy="15113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-0.01665 L -3.33333E-6 -0.01665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36994E-6 L 3.33333E-6 0.4106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5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22222E-6 9.24855E-7 C 0.04913 -0.00208 0.09843 -0.00393 0.14131 0.06335 C 0.1842 0.13063 0.22065 0.26705 0.25711 0.4037 " pathEditMode="relative" ptsTypes="aaA">
                                      <p:cBhvr>
                                        <p:cTn id="11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2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 animBg="1"/>
      <p:bldP spid="12298" grpId="0" animBg="1"/>
      <p:bldP spid="12309" grpId="0"/>
      <p:bldP spid="12311" grpId="0" animBg="1"/>
      <p:bldP spid="1231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idx="1"/>
          </p:nvPr>
        </p:nvSpPr>
        <p:spPr>
          <a:xfrm>
            <a:off x="1752600" y="1600200"/>
            <a:ext cx="6248400" cy="1828800"/>
          </a:xfrm>
        </p:spPr>
        <p:txBody>
          <a:bodyPr vert="horz" wrap="square" lIns="91440" tIns="45720" rIns="91440" bIns="45720" rtlCol="0" anchor="t" anchorCtr="0">
            <a:normAutofit/>
          </a:bodyPr>
          <a:lstStyle/>
          <a:p>
            <a:pPr eaLnBrk="1" hangingPunct="1">
              <a:lnSpc>
                <a:spcPct val="80000"/>
              </a:lnSpc>
              <a:buNone/>
            </a:pPr>
            <a:r>
              <a:rPr sz="4000" dirty="0"/>
              <a:t>Có nhận xét gì về chuyển động của các vật trong thí nghiệm?</a:t>
            </a:r>
            <a:endParaRPr sz="4000" dirty="0"/>
          </a:p>
        </p:txBody>
      </p:sp>
      <p:grpSp>
        <p:nvGrpSpPr>
          <p:cNvPr id="16387" name="Group 3"/>
          <p:cNvGrpSpPr/>
          <p:nvPr/>
        </p:nvGrpSpPr>
        <p:grpSpPr>
          <a:xfrm>
            <a:off x="7391400" y="1447800"/>
            <a:ext cx="457200" cy="1143000"/>
            <a:chOff x="2784" y="912"/>
            <a:chExt cx="384" cy="720"/>
          </a:xfrm>
        </p:grpSpPr>
        <p:sp>
          <p:nvSpPr>
            <p:cNvPr id="9264" name="Rectangle 4"/>
            <p:cNvSpPr/>
            <p:nvPr/>
          </p:nvSpPr>
          <p:spPr>
            <a:xfrm>
              <a:off x="2784" y="1488"/>
              <a:ext cx="384" cy="144"/>
            </a:xfrm>
            <a:prstGeom prst="rect">
              <a:avLst/>
            </a:prstGeom>
            <a:solidFill>
              <a:srgbClr val="1408B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9265" name="Rectangle 5"/>
            <p:cNvSpPr/>
            <p:nvPr/>
          </p:nvSpPr>
          <p:spPr>
            <a:xfrm rot="5400000">
              <a:off x="2664" y="1176"/>
              <a:ext cx="576" cy="48"/>
            </a:xfrm>
            <a:prstGeom prst="rect">
              <a:avLst/>
            </a:prstGeom>
            <a:solidFill>
              <a:srgbClr val="1408B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9220" name="Group 6"/>
          <p:cNvGrpSpPr/>
          <p:nvPr/>
        </p:nvGrpSpPr>
        <p:grpSpPr>
          <a:xfrm>
            <a:off x="7010400" y="2971800"/>
            <a:ext cx="533400" cy="381000"/>
            <a:chOff x="2544" y="1680"/>
            <a:chExt cx="432" cy="240"/>
          </a:xfrm>
        </p:grpSpPr>
        <p:sp>
          <p:nvSpPr>
            <p:cNvPr id="9262" name="Rectangle 7"/>
            <p:cNvSpPr/>
            <p:nvPr/>
          </p:nvSpPr>
          <p:spPr>
            <a:xfrm>
              <a:off x="2544" y="1824"/>
              <a:ext cx="432" cy="96"/>
            </a:xfrm>
            <a:prstGeom prst="rect">
              <a:avLst/>
            </a:prstGeom>
            <a:solidFill>
              <a:srgbClr val="01C70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9263" name="Rectangle 8"/>
            <p:cNvSpPr/>
            <p:nvPr/>
          </p:nvSpPr>
          <p:spPr>
            <a:xfrm>
              <a:off x="2880" y="1680"/>
              <a:ext cx="96" cy="144"/>
            </a:xfrm>
            <a:prstGeom prst="rect">
              <a:avLst/>
            </a:prstGeom>
            <a:solidFill>
              <a:srgbClr val="01C70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dirty="0">
                <a:latin typeface="Arial" panose="020B0604020202020204" pitchFamily="34" charset="0"/>
              </a:endParaRPr>
            </a:p>
          </p:txBody>
        </p:sp>
      </p:grpSp>
      <p:sp>
        <p:nvSpPr>
          <p:cNvPr id="16393" name="Oval 9"/>
          <p:cNvSpPr/>
          <p:nvPr/>
        </p:nvSpPr>
        <p:spPr>
          <a:xfrm>
            <a:off x="7543800" y="2895600"/>
            <a:ext cx="304800" cy="304800"/>
          </a:xfrm>
          <a:prstGeom prst="ellipse">
            <a:avLst/>
          </a:prstGeom>
          <a:solidFill>
            <a:srgbClr val="1408B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16394" name="Oval 10"/>
          <p:cNvSpPr/>
          <p:nvPr/>
        </p:nvSpPr>
        <p:spPr>
          <a:xfrm>
            <a:off x="7924800" y="2895600"/>
            <a:ext cx="304800" cy="304800"/>
          </a:xfrm>
          <a:prstGeom prst="ellipse">
            <a:avLst/>
          </a:prstGeom>
          <a:solidFill>
            <a:srgbClr val="1408B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Arial" panose="020B0604020202020204" pitchFamily="34" charset="0"/>
            </a:endParaRPr>
          </a:p>
        </p:txBody>
      </p:sp>
      <p:grpSp>
        <p:nvGrpSpPr>
          <p:cNvPr id="9223" name="Group 11"/>
          <p:cNvGrpSpPr/>
          <p:nvPr/>
        </p:nvGrpSpPr>
        <p:grpSpPr>
          <a:xfrm>
            <a:off x="7848600" y="1676400"/>
            <a:ext cx="304800" cy="1676400"/>
            <a:chOff x="3264" y="864"/>
            <a:chExt cx="192" cy="1056"/>
          </a:xfrm>
        </p:grpSpPr>
        <p:grpSp>
          <p:nvGrpSpPr>
            <p:cNvPr id="9256" name="Group 12"/>
            <p:cNvGrpSpPr/>
            <p:nvPr/>
          </p:nvGrpSpPr>
          <p:grpSpPr>
            <a:xfrm>
              <a:off x="3264" y="864"/>
              <a:ext cx="192" cy="1056"/>
              <a:chOff x="3264" y="864"/>
              <a:chExt cx="192" cy="1056"/>
            </a:xfrm>
          </p:grpSpPr>
          <p:grpSp>
            <p:nvGrpSpPr>
              <p:cNvPr id="9258" name="Group 13"/>
              <p:cNvGrpSpPr/>
              <p:nvPr/>
            </p:nvGrpSpPr>
            <p:grpSpPr>
              <a:xfrm>
                <a:off x="3264" y="864"/>
                <a:ext cx="144" cy="822"/>
                <a:chOff x="2592" y="1152"/>
                <a:chExt cx="48" cy="672"/>
              </a:xfrm>
            </p:grpSpPr>
            <p:sp>
              <p:nvSpPr>
                <p:cNvPr id="9260" name="Rectangle 14"/>
                <p:cNvSpPr/>
                <p:nvPr/>
              </p:nvSpPr>
              <p:spPr>
                <a:xfrm>
                  <a:off x="2592" y="1152"/>
                  <a:ext cx="48" cy="240"/>
                </a:xfrm>
                <a:prstGeom prst="rect">
                  <a:avLst/>
                </a:prstGeom>
                <a:solidFill>
                  <a:srgbClr val="01C701"/>
                </a:solidFill>
                <a:ln w="19050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/>
                <a:p>
                  <a:endParaRPr lang="vi-VN" altLang="x-none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261" name="Line 15"/>
                <p:cNvSpPr/>
                <p:nvPr/>
              </p:nvSpPr>
              <p:spPr>
                <a:xfrm>
                  <a:off x="2592" y="1392"/>
                  <a:ext cx="0" cy="432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9259" name="Rectangle 16"/>
              <p:cNvSpPr/>
              <p:nvPr/>
            </p:nvSpPr>
            <p:spPr>
              <a:xfrm>
                <a:off x="3264" y="1830"/>
                <a:ext cx="192" cy="90"/>
              </a:xfrm>
              <a:prstGeom prst="rect">
                <a:avLst/>
              </a:prstGeom>
              <a:solidFill>
                <a:srgbClr val="01C701"/>
              </a:solidFill>
              <a:ln w="1905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/>
              <a:p>
                <a:endParaRPr lang="vi-VN" altLang="x-none" dirty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9257" name="Rectangle 17"/>
            <p:cNvSpPr/>
            <p:nvPr/>
          </p:nvSpPr>
          <p:spPr>
            <a:xfrm>
              <a:off x="3264" y="1680"/>
              <a:ext cx="48" cy="144"/>
            </a:xfrm>
            <a:prstGeom prst="rect">
              <a:avLst/>
            </a:prstGeom>
            <a:solidFill>
              <a:srgbClr val="0000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endParaRPr lang="vi-VN" altLang="x-none" dirty="0">
                <a:latin typeface="Arial" panose="020B0604020202020204" pitchFamily="34" charset="0"/>
              </a:endParaRPr>
            </a:p>
          </p:txBody>
        </p:sp>
      </p:grpSp>
      <p:sp>
        <p:nvSpPr>
          <p:cNvPr id="16402" name="Freeform 18"/>
          <p:cNvSpPr/>
          <p:nvPr/>
        </p:nvSpPr>
        <p:spPr>
          <a:xfrm>
            <a:off x="8229600" y="3048000"/>
            <a:ext cx="2209800" cy="2819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0" t="0" r="0" b="0"/>
            <a:pathLst>
              <a:path w="1392" h="1776">
                <a:moveTo>
                  <a:pt x="0" y="0"/>
                </a:moveTo>
                <a:cubicBezTo>
                  <a:pt x="268" y="20"/>
                  <a:pt x="536" y="40"/>
                  <a:pt x="768" y="336"/>
                </a:cubicBezTo>
                <a:cubicBezTo>
                  <a:pt x="1000" y="632"/>
                  <a:pt x="1196" y="1204"/>
                  <a:pt x="1392" y="1776"/>
                </a:cubicBezTo>
              </a:path>
            </a:pathLst>
          </a:custGeom>
          <a:noFill/>
          <a:ln w="28575" cap="flat" cmpd="sng">
            <a:solidFill>
              <a:schemeClr val="tx1">
                <a:alpha val="100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/>
          <p:nvPr/>
        </p:nvSpPr>
        <p:spPr>
          <a:xfrm>
            <a:off x="7696200" y="3200400"/>
            <a:ext cx="0" cy="2667000"/>
          </a:xfrm>
          <a:prstGeom prst="line">
            <a:avLst/>
          </a:prstGeom>
          <a:ln w="28575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9226" name="Text Box 20"/>
          <p:cNvSpPr>
            <a:spLocks noGrp="1"/>
          </p:cNvSpPr>
          <p:nvPr>
            <p:ph type="title"/>
          </p:nvPr>
        </p:nvSpPr>
        <p:spPr>
          <a:xfrm>
            <a:off x="1981200" y="-304800"/>
            <a:ext cx="8229600" cy="1371600"/>
          </a:xfrm>
        </p:spPr>
        <p:txBody>
          <a:bodyPr vert="horz" wrap="square" lIns="91440" tIns="45720" rIns="91440" bIns="45720" rtlCol="0" anchor="ctr" anchorCtr="0">
            <a:normAutofit/>
          </a:bodyPr>
          <a:lstStyle/>
          <a:p>
            <a:pPr algn="l">
              <a:spcBef>
                <a:spcPct val="50000"/>
              </a:spcBef>
            </a:pPr>
            <a:r>
              <a:rPr lang="vi-VN" b="1" dirty="0">
                <a:solidFill>
                  <a:srgbClr val="0000FF"/>
                </a:solidFill>
              </a:rPr>
              <a:t>d.</a:t>
            </a:r>
            <a:r>
              <a:rPr b="1" dirty="0" err="1">
                <a:solidFill>
                  <a:srgbClr val="0000FF"/>
                </a:solidFill>
              </a:rPr>
              <a:t>Thí</a:t>
            </a:r>
            <a:r>
              <a:rPr b="1" dirty="0">
                <a:solidFill>
                  <a:srgbClr val="0000FF"/>
                </a:solidFill>
              </a:rPr>
              <a:t> nghiệm kiểm chứng</a:t>
            </a:r>
            <a:endParaRPr b="1" dirty="0">
              <a:solidFill>
                <a:srgbClr val="0000FF"/>
              </a:solidFill>
            </a:endParaRPr>
          </a:p>
        </p:txBody>
      </p:sp>
      <p:sp>
        <p:nvSpPr>
          <p:cNvPr id="16405" name="Text Box 21"/>
          <p:cNvSpPr txBox="1"/>
          <p:nvPr/>
        </p:nvSpPr>
        <p:spPr>
          <a:xfrm>
            <a:off x="1833564" y="654050"/>
            <a:ext cx="837723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sz="3600" dirty="0">
                <a:latin typeface="Times New Roman" panose="02020603050405020304" pitchFamily="18" charset="0"/>
              </a:rPr>
              <a:t>Thời gian chuyển động của 2 vật như nhau</a:t>
            </a:r>
            <a:endParaRPr sz="3600" dirty="0">
              <a:latin typeface="Times New Roman" panose="02020603050405020304" pitchFamily="18" charset="0"/>
            </a:endParaRPr>
          </a:p>
        </p:txBody>
      </p:sp>
      <p:grpSp>
        <p:nvGrpSpPr>
          <p:cNvPr id="16406" name="Group 22"/>
          <p:cNvGrpSpPr/>
          <p:nvPr/>
        </p:nvGrpSpPr>
        <p:grpSpPr>
          <a:xfrm>
            <a:off x="2255838" y="1417639"/>
            <a:ext cx="4646612" cy="5127625"/>
            <a:chOff x="435" y="816"/>
            <a:chExt cx="3042" cy="3326"/>
          </a:xfrm>
        </p:grpSpPr>
        <p:grpSp>
          <p:nvGrpSpPr>
            <p:cNvPr id="9230" name="Group 23"/>
            <p:cNvGrpSpPr/>
            <p:nvPr/>
          </p:nvGrpSpPr>
          <p:grpSpPr>
            <a:xfrm>
              <a:off x="435" y="816"/>
              <a:ext cx="3042" cy="3190"/>
              <a:chOff x="2334" y="1702"/>
              <a:chExt cx="3042" cy="3190"/>
            </a:xfrm>
          </p:grpSpPr>
          <p:grpSp>
            <p:nvGrpSpPr>
              <p:cNvPr id="9232" name="Group 24"/>
              <p:cNvGrpSpPr/>
              <p:nvPr/>
            </p:nvGrpSpPr>
            <p:grpSpPr>
              <a:xfrm>
                <a:off x="2334" y="1702"/>
                <a:ext cx="3042" cy="3190"/>
                <a:chOff x="1710" y="912"/>
                <a:chExt cx="3042" cy="3190"/>
              </a:xfrm>
            </p:grpSpPr>
            <p:sp>
              <p:nvSpPr>
                <p:cNvPr id="9234" name="Rectangle 25"/>
                <p:cNvSpPr/>
                <p:nvPr/>
              </p:nvSpPr>
              <p:spPr>
                <a:xfrm>
                  <a:off x="1710" y="912"/>
                  <a:ext cx="3042" cy="3179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/>
                <a:p>
                  <a:endParaRPr lang="vi-VN" altLang="x-none" dirty="0">
                    <a:latin typeface="Arial" panose="020B0604020202020204" pitchFamily="34" charset="0"/>
                  </a:endParaRPr>
                </a:p>
              </p:txBody>
            </p:sp>
            <p:grpSp>
              <p:nvGrpSpPr>
                <p:cNvPr id="9235" name="Group 26"/>
                <p:cNvGrpSpPr/>
                <p:nvPr/>
              </p:nvGrpSpPr>
              <p:grpSpPr>
                <a:xfrm>
                  <a:off x="2094" y="1121"/>
                  <a:ext cx="2583" cy="2981"/>
                  <a:chOff x="2094" y="1121"/>
                  <a:chExt cx="2583" cy="2981"/>
                </a:xfrm>
              </p:grpSpPr>
              <p:grpSp>
                <p:nvGrpSpPr>
                  <p:cNvPr id="9236" name="Group 27"/>
                  <p:cNvGrpSpPr/>
                  <p:nvPr/>
                </p:nvGrpSpPr>
                <p:grpSpPr>
                  <a:xfrm>
                    <a:off x="2094" y="1121"/>
                    <a:ext cx="2583" cy="2981"/>
                    <a:chOff x="2094" y="1121"/>
                    <a:chExt cx="2583" cy="2981"/>
                  </a:xfrm>
                </p:grpSpPr>
                <p:sp>
                  <p:nvSpPr>
                    <p:cNvPr id="9238" name="Oval 28"/>
                    <p:cNvSpPr/>
                    <p:nvPr/>
                  </p:nvSpPr>
                  <p:spPr>
                    <a:xfrm>
                      <a:off x="2107" y="1121"/>
                      <a:ext cx="162" cy="152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lstStyle/>
                    <a:p>
                      <a:endParaRPr lang="vi-VN" altLang="x-none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9239" name="Oval 29"/>
                    <p:cNvSpPr/>
                    <p:nvPr/>
                  </p:nvSpPr>
                  <p:spPr>
                    <a:xfrm>
                      <a:off x="2107" y="1310"/>
                      <a:ext cx="162" cy="152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lstStyle/>
                    <a:p>
                      <a:endParaRPr lang="vi-VN" altLang="x-none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9240" name="Oval 30"/>
                    <p:cNvSpPr/>
                    <p:nvPr/>
                  </p:nvSpPr>
                  <p:spPr>
                    <a:xfrm>
                      <a:off x="2107" y="1870"/>
                      <a:ext cx="162" cy="153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lstStyle/>
                    <a:p>
                      <a:endParaRPr lang="vi-VN" altLang="x-none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9241" name="Oval 31"/>
                    <p:cNvSpPr/>
                    <p:nvPr/>
                  </p:nvSpPr>
                  <p:spPr>
                    <a:xfrm>
                      <a:off x="2810" y="1280"/>
                      <a:ext cx="163" cy="153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lstStyle/>
                    <a:p>
                      <a:endParaRPr lang="vi-VN" altLang="x-none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9242" name="Oval 32"/>
                    <p:cNvSpPr/>
                    <p:nvPr/>
                  </p:nvSpPr>
                  <p:spPr>
                    <a:xfrm>
                      <a:off x="2269" y="1121"/>
                      <a:ext cx="162" cy="152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lstStyle/>
                    <a:p>
                      <a:endParaRPr lang="vi-VN" altLang="x-none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9243" name="Oval 33"/>
                    <p:cNvSpPr/>
                    <p:nvPr/>
                  </p:nvSpPr>
                  <p:spPr>
                    <a:xfrm>
                      <a:off x="3405" y="1870"/>
                      <a:ext cx="163" cy="153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lstStyle/>
                    <a:p>
                      <a:endParaRPr lang="vi-VN" altLang="x-none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9244" name="Oval 34"/>
                    <p:cNvSpPr/>
                    <p:nvPr/>
                  </p:nvSpPr>
                  <p:spPr>
                    <a:xfrm>
                      <a:off x="3974" y="2719"/>
                      <a:ext cx="162" cy="152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lstStyle/>
                    <a:p>
                      <a:endParaRPr lang="vi-VN" altLang="x-none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9245" name="Oval 35"/>
                    <p:cNvSpPr/>
                    <p:nvPr/>
                  </p:nvSpPr>
                  <p:spPr>
                    <a:xfrm>
                      <a:off x="4515" y="3939"/>
                      <a:ext cx="162" cy="152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lstStyle/>
                    <a:p>
                      <a:endParaRPr lang="vi-VN" altLang="x-none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9246" name="Line 36"/>
                    <p:cNvSpPr/>
                    <p:nvPr/>
                  </p:nvSpPr>
                  <p:spPr>
                    <a:xfrm>
                      <a:off x="2269" y="1933"/>
                      <a:ext cx="1136" cy="0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9247" name="Line 37"/>
                    <p:cNvSpPr/>
                    <p:nvPr/>
                  </p:nvSpPr>
                  <p:spPr>
                    <a:xfrm>
                      <a:off x="2864" y="1433"/>
                      <a:ext cx="0" cy="2658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9248" name="Line 38"/>
                    <p:cNvSpPr/>
                    <p:nvPr/>
                  </p:nvSpPr>
                  <p:spPr>
                    <a:xfrm>
                      <a:off x="2269" y="2801"/>
                      <a:ext cx="1705" cy="0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9249" name="Line 39"/>
                    <p:cNvSpPr/>
                    <p:nvPr/>
                  </p:nvSpPr>
                  <p:spPr>
                    <a:xfrm>
                      <a:off x="3514" y="2023"/>
                      <a:ext cx="0" cy="2068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9250" name="Line 40"/>
                    <p:cNvSpPr/>
                    <p:nvPr/>
                  </p:nvSpPr>
                  <p:spPr>
                    <a:xfrm>
                      <a:off x="4055" y="2871"/>
                      <a:ext cx="0" cy="1220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9251" name="Line 41"/>
                    <p:cNvSpPr/>
                    <p:nvPr/>
                  </p:nvSpPr>
                  <p:spPr>
                    <a:xfrm>
                      <a:off x="2350" y="1280"/>
                      <a:ext cx="0" cy="2811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9252" name="Line 42"/>
                    <p:cNvSpPr/>
                    <p:nvPr/>
                  </p:nvSpPr>
                  <p:spPr>
                    <a:xfrm>
                      <a:off x="2183" y="2005"/>
                      <a:ext cx="0" cy="1934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9253" name="Line 43"/>
                    <p:cNvSpPr/>
                    <p:nvPr/>
                  </p:nvSpPr>
                  <p:spPr>
                    <a:xfrm>
                      <a:off x="2183" y="1450"/>
                      <a:ext cx="0" cy="408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9254" name="Oval 44"/>
                    <p:cNvSpPr/>
                    <p:nvPr/>
                  </p:nvSpPr>
                  <p:spPr>
                    <a:xfrm>
                      <a:off x="2094" y="3950"/>
                      <a:ext cx="162" cy="152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lstStyle/>
                    <a:p>
                      <a:endParaRPr lang="vi-VN" altLang="x-none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9255" name="Oval 45"/>
                    <p:cNvSpPr/>
                    <p:nvPr/>
                  </p:nvSpPr>
                  <p:spPr>
                    <a:xfrm>
                      <a:off x="2094" y="2688"/>
                      <a:ext cx="162" cy="152"/>
                    </a:xfrm>
                    <a:prstGeom prst="ellipse">
                      <a:avLst/>
                    </a:prstGeom>
                    <a:solidFill>
                      <a:schemeClr val="tx2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wrap="none" anchor="ctr" anchorCtr="0"/>
                    <a:lstStyle/>
                    <a:p>
                      <a:endParaRPr lang="vi-VN" altLang="x-none" dirty="0">
                        <a:latin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9237" name="Line 46"/>
                  <p:cNvSpPr/>
                  <p:nvPr/>
                </p:nvSpPr>
                <p:spPr>
                  <a:xfrm>
                    <a:off x="2183" y="1273"/>
                    <a:ext cx="0" cy="37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</p:grpSp>
          <p:sp>
            <p:nvSpPr>
              <p:cNvPr id="9233" name="Line 47"/>
              <p:cNvSpPr/>
              <p:nvPr/>
            </p:nvSpPr>
            <p:spPr>
              <a:xfrm>
                <a:off x="2893" y="2160"/>
                <a:ext cx="541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9231" name="Freeform 48"/>
            <p:cNvSpPr/>
            <p:nvPr/>
          </p:nvSpPr>
          <p:spPr>
            <a:xfrm>
              <a:off x="1056" y="1104"/>
              <a:ext cx="2363" cy="30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4" y="158"/>
                </a:cxn>
                <a:cxn ang="0">
                  <a:pos x="1056" y="576"/>
                </a:cxn>
                <a:cxn ang="0">
                  <a:pos x="1705" y="1566"/>
                </a:cxn>
                <a:cxn ang="0">
                  <a:pos x="2263" y="2827"/>
                </a:cxn>
                <a:cxn ang="0">
                  <a:pos x="2304" y="2832"/>
                </a:cxn>
              </a:cxnLst>
              <a:rect l="0" t="0" r="0" b="0"/>
              <a:pathLst>
                <a:path w="2363" h="3038">
                  <a:moveTo>
                    <a:pt x="0" y="0"/>
                  </a:moveTo>
                  <a:cubicBezTo>
                    <a:pt x="91" y="26"/>
                    <a:pt x="368" y="62"/>
                    <a:pt x="544" y="158"/>
                  </a:cubicBezTo>
                  <a:cubicBezTo>
                    <a:pt x="720" y="254"/>
                    <a:pt x="863" y="341"/>
                    <a:pt x="1056" y="576"/>
                  </a:cubicBezTo>
                  <a:cubicBezTo>
                    <a:pt x="1249" y="811"/>
                    <a:pt x="1504" y="1191"/>
                    <a:pt x="1705" y="1566"/>
                  </a:cubicBezTo>
                  <a:cubicBezTo>
                    <a:pt x="1906" y="1941"/>
                    <a:pt x="2163" y="2616"/>
                    <a:pt x="2263" y="2827"/>
                  </a:cubicBezTo>
                  <a:cubicBezTo>
                    <a:pt x="2363" y="3038"/>
                    <a:pt x="2296" y="2831"/>
                    <a:pt x="2304" y="2832"/>
                  </a:cubicBezTo>
                </a:path>
              </a:pathLst>
            </a:custGeom>
            <a:noFill/>
            <a:ln w="9525" cap="flat" cmpd="sng">
              <a:solidFill>
                <a:schemeClr val="tx1">
                  <a:alpha val="100000"/>
                </a:schemeClr>
              </a:solidFill>
              <a:prstDash val="dash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9" name="Rectangle 49"/>
          <p:cNvSpPr/>
          <p:nvPr/>
        </p:nvSpPr>
        <p:spPr>
          <a:xfrm>
            <a:off x="7577138" y="5989639"/>
            <a:ext cx="3090862" cy="498475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dirty="0">
                <a:latin typeface="Tahoma" panose="020B0604030504040204" pitchFamily="34" charset="0"/>
              </a:rPr>
              <a:t>Mặt đất</a:t>
            </a:r>
            <a:endParaRPr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 -0.00555 L 1.11022E-16 -4.04624E-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300"/>
                                    </p:animMotion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6.35838E-7 L -3.33333E-6 0.41064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5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C 0.04914 -0.00254 0.09844 -0.00393 0.14132 0.06405 C 0.1842 0.13249 0.22066 0.27145 0.25712 0.41064 " pathEditMode="relative" rAng="0" ptsTypes="aaA">
                                      <p:cBhvr>
                                        <p:cTn id="11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00" y="203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3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  <p:bldP spid="16386" grpId="1" build="p"/>
      <p:bldP spid="16393" grpId="0" animBg="1"/>
      <p:bldP spid="16394" grpId="0" animBg="1"/>
      <p:bldP spid="1640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/>
          <p:nvPr/>
        </p:nvSpPr>
        <p:spPr>
          <a:xfrm>
            <a:off x="1524000" y="76200"/>
            <a:ext cx="8686800" cy="636588"/>
          </a:xfrm>
          <a:prstGeom prst="rect">
            <a:avLst/>
          </a:prstGeom>
          <a:noFill/>
          <a:ln w="9525">
            <a:noFill/>
          </a:ln>
        </p:spPr>
        <p:txBody>
          <a:bodyPr anchor="ctr" anchorCtr="1"/>
          <a:lstStyle/>
          <a:p>
            <a:pPr marL="631825" indent="-631825"/>
            <a:r>
              <a:rPr sz="4400" dirty="0">
                <a:latin typeface="Arial" panose="020B0604020202020204" pitchFamily="34" charset="0"/>
              </a:rPr>
              <a:t>CỦNG CỐ</a:t>
            </a:r>
            <a:endParaRPr sz="4400" dirty="0">
              <a:latin typeface="Arial" panose="020B0604020202020204" pitchFamily="34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1828800" y="1905000"/>
            <a:ext cx="40386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/>
          <a:lstStyle/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•"/>
            </a:pPr>
            <a:r>
              <a:rPr sz="28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sz="24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Gia tốc bằng 0: a</a:t>
            </a:r>
            <a:r>
              <a:rPr sz="2400" baseline="-250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x</a:t>
            </a:r>
            <a:r>
              <a:rPr sz="24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= 0</a:t>
            </a:r>
            <a:endParaRPr sz="2400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•"/>
            </a:pPr>
            <a:r>
              <a:rPr sz="24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v</a:t>
            </a:r>
            <a:r>
              <a:rPr sz="2400" baseline="-250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x</a:t>
            </a:r>
            <a:r>
              <a:rPr sz="24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= v</a:t>
            </a:r>
            <a:r>
              <a:rPr sz="2400" baseline="-250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0</a:t>
            </a:r>
            <a:endParaRPr sz="2400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•"/>
            </a:pPr>
            <a:r>
              <a:rPr sz="24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x = v</a:t>
            </a:r>
            <a:r>
              <a:rPr sz="2400" baseline="-250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0</a:t>
            </a:r>
            <a:r>
              <a:rPr sz="24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.t</a:t>
            </a:r>
            <a:endParaRPr sz="2400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0244" name="TextBox 17"/>
          <p:cNvSpPr txBox="1"/>
          <p:nvPr/>
        </p:nvSpPr>
        <p:spPr>
          <a:xfrm>
            <a:off x="1828800" y="685801"/>
            <a:ext cx="4419600" cy="1200329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/>
            <a:r>
              <a:rPr sz="2400" dirty="0">
                <a:latin typeface="Arial" panose="020B0604020202020204" pitchFamily="34" charset="0"/>
              </a:rPr>
              <a:t>a) M</a:t>
            </a:r>
            <a:r>
              <a:rPr sz="2400" baseline="-25000" dirty="0">
                <a:latin typeface="Arial" panose="020B0604020202020204" pitchFamily="34" charset="0"/>
              </a:rPr>
              <a:t>x</a:t>
            </a:r>
            <a:r>
              <a:rPr sz="2400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sz="2400" dirty="0">
                <a:solidFill>
                  <a:srgbClr val="0000FF"/>
                </a:solidFill>
                <a:latin typeface="Arial" panose="020B0604020202020204" pitchFamily="34" charset="0"/>
              </a:rPr>
              <a:t>chuyển động thẳng đều theo Ox</a:t>
            </a:r>
            <a:r>
              <a:rPr sz="2400" dirty="0">
                <a:latin typeface="Arial" panose="020B0604020202020204" pitchFamily="34" charset="0"/>
              </a:rPr>
              <a:t> do quán tính vì không có lực tác dụng :</a:t>
            </a:r>
            <a:endParaRPr sz="2400" dirty="0">
              <a:latin typeface="Tahoma" panose="020B0604030504040204" pitchFamily="34" charset="0"/>
            </a:endParaRPr>
          </a:p>
        </p:txBody>
      </p:sp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6370638" y="1874838"/>
            <a:ext cx="37338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a</a:t>
            </a:r>
            <a:r>
              <a:rPr lang="en-US" sz="2400" baseline="-250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y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= g 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  <a:p>
            <a:pPr algn="just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v</a:t>
            </a:r>
            <a:r>
              <a:rPr lang="en-US" sz="2400" baseline="-250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y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 = g.t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10246" name="TextBox 17"/>
          <p:cNvSpPr txBox="1"/>
          <p:nvPr/>
        </p:nvSpPr>
        <p:spPr>
          <a:xfrm>
            <a:off x="6248400" y="714376"/>
            <a:ext cx="4419600" cy="1200329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0" hangingPunct="0"/>
            <a:r>
              <a:rPr sz="2400" dirty="0">
                <a:latin typeface="Arial" panose="020B0604020202020204" pitchFamily="34" charset="0"/>
              </a:rPr>
              <a:t>b) M</a:t>
            </a:r>
            <a:r>
              <a:rPr sz="2400" baseline="-25000" dirty="0">
                <a:latin typeface="Arial" panose="020B0604020202020204" pitchFamily="34" charset="0"/>
              </a:rPr>
              <a:t>y</a:t>
            </a:r>
            <a:r>
              <a:rPr sz="2400" dirty="0">
                <a:latin typeface="Arial" panose="020B0604020202020204" pitchFamily="34" charset="0"/>
              </a:rPr>
              <a:t> </a:t>
            </a:r>
            <a:r>
              <a:rPr sz="2400" dirty="0">
                <a:solidFill>
                  <a:srgbClr val="0000FF"/>
                </a:solidFill>
                <a:latin typeface="Arial" panose="020B0604020202020204" pitchFamily="34" charset="0"/>
              </a:rPr>
              <a:t>chuyển động thẳng nhanh dần đều theo Oy</a:t>
            </a:r>
            <a:r>
              <a:rPr sz="2400" dirty="0">
                <a:latin typeface="Arial" panose="020B0604020202020204" pitchFamily="34" charset="0"/>
              </a:rPr>
              <a:t> dưới tác dụng cuả trọng lực:</a:t>
            </a:r>
            <a:endParaRPr sz="2400" dirty="0">
              <a:latin typeface="Tahoma" panose="020B0604030504040204" pitchFamily="34" charset="0"/>
            </a:endParaRPr>
          </a:p>
        </p:txBody>
      </p:sp>
      <p:graphicFrame>
        <p:nvGraphicFramePr>
          <p:cNvPr id="10247" name="Object 7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6461125" y="2697163"/>
          <a:ext cx="1371600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0" name="" r:id="rId1" imgW="558800" imgH="330200" progId="Equation.DSMT4">
                  <p:embed/>
                </p:oleObj>
              </mc:Choice>
              <mc:Fallback>
                <p:oleObj name="" r:id="rId1" imgW="558800" imgH="330200" progId="Equation.DSMT4">
                  <p:embed/>
                  <p:pic>
                    <p:nvPicPr>
                      <p:cNvPr id="0" name="Object 7"/>
                      <p:cNvPicPr/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>
                      <a:xfrm>
                        <a:off x="6461125" y="2697163"/>
                        <a:ext cx="1371600" cy="811212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181601" y="3703638"/>
          <a:ext cx="1285875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" r:id="rId3" imgW="736600" imgH="431800" progId="Equation.DSMT4">
                  <p:embed/>
                </p:oleObj>
              </mc:Choice>
              <mc:Fallback>
                <p:oleObj name="" r:id="rId3" imgW="736600" imgH="431800" progId="Equation.DSMT4">
                  <p:embed/>
                  <p:pic>
                    <p:nvPicPr>
                      <p:cNvPr id="0" name="Object 5"/>
                      <p:cNvPicPr/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>
                      <a:xfrm>
                        <a:off x="5181601" y="3703638"/>
                        <a:ext cx="1285875" cy="830262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>
                            <a:alpha val="100000"/>
                          </a:schemeClr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7102475" y="4030663"/>
          <a:ext cx="2122488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" r:id="rId5" imgW="914400" imgH="292100" progId="Equation.DSMT4">
                  <p:embed/>
                </p:oleObj>
              </mc:Choice>
              <mc:Fallback>
                <p:oleObj name="" r:id="rId5" imgW="914400" imgH="292100" progId="Equation.DSMT4">
                  <p:embed/>
                  <p:pic>
                    <p:nvPicPr>
                      <p:cNvPr id="0" name="Object 8"/>
                      <p:cNvPicPr/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>
                      <a:xfrm>
                        <a:off x="7102475" y="4030663"/>
                        <a:ext cx="2122488" cy="677862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>
                            <a:alpha val="100000"/>
                          </a:schemeClr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" name="Line 10"/>
          <p:cNvSpPr/>
          <p:nvPr/>
        </p:nvSpPr>
        <p:spPr>
          <a:xfrm>
            <a:off x="6096000" y="838200"/>
            <a:ext cx="0" cy="2743200"/>
          </a:xfrm>
          <a:prstGeom prst="line">
            <a:avLst/>
          </a:prstGeom>
          <a:ln w="28575" cap="flat" cmpd="sng">
            <a:solidFill>
              <a:srgbClr val="FFFF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51" name="Text Box 11"/>
          <p:cNvSpPr txBox="1"/>
          <p:nvPr/>
        </p:nvSpPr>
        <p:spPr>
          <a:xfrm>
            <a:off x="1524000" y="3597276"/>
            <a:ext cx="5739072" cy="3293209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sz="2400" dirty="0">
                <a:latin typeface="Tahoma" panose="020B0604030504040204" pitchFamily="34" charset="0"/>
              </a:rPr>
              <a:t>Phương trình quỹ đạo :</a:t>
            </a:r>
            <a:endParaRPr sz="2400" dirty="0"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</a:pPr>
            <a:endParaRPr sz="2800" dirty="0"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sz="2400" dirty="0">
                <a:latin typeface="Tahoma" panose="020B0604030504040204" pitchFamily="34" charset="0"/>
              </a:rPr>
              <a:t>Vận tốc tại một điểm trên quỹ đạo là : </a:t>
            </a:r>
            <a:endParaRPr sz="2400" dirty="0"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</a:pPr>
            <a:endParaRPr sz="2800" dirty="0"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sz="2400" dirty="0">
                <a:latin typeface="Tahoma" panose="020B0604030504040204" pitchFamily="34" charset="0"/>
              </a:rPr>
              <a:t>Thời gian chuyển động : </a:t>
            </a:r>
            <a:endParaRPr sz="2400" dirty="0"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</a:pPr>
            <a:endParaRPr sz="2800" dirty="0">
              <a:latin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sz="2400" dirty="0">
                <a:latin typeface="Tahoma" panose="020B0604030504040204" pitchFamily="34" charset="0"/>
              </a:rPr>
              <a:t>Tầm xa : </a:t>
            </a:r>
            <a:endParaRPr sz="2400" dirty="0">
              <a:latin typeface="Tahoma" panose="020B0604030504040204" pitchFamily="34" charset="0"/>
            </a:endParaRPr>
          </a:p>
          <a:p>
            <a:r>
              <a:rPr sz="2800" dirty="0">
                <a:latin typeface="Tahoma" panose="020B0604030504040204" pitchFamily="34" charset="0"/>
              </a:rPr>
              <a:t> </a:t>
            </a:r>
            <a:endParaRPr sz="2800" dirty="0">
              <a:latin typeface="Tahoma" panose="020B0604030504040204" pitchFamily="34" charset="0"/>
            </a:endParaRPr>
          </a:p>
        </p:txBody>
      </p:sp>
      <p:graphicFrame>
        <p:nvGraphicFramePr>
          <p:cNvPr id="10252" name="Object 7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5181601" y="4892675"/>
          <a:ext cx="1039813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7" imgW="546100" imgH="469900" progId="Equation.DSMT4">
                  <p:embed/>
                </p:oleObj>
              </mc:Choice>
              <mc:Fallback>
                <p:oleObj name="" r:id="rId7" imgW="546100" imgH="469900" progId="Equation.DSMT4">
                  <p:embed/>
                  <p:pic>
                    <p:nvPicPr>
                      <p:cNvPr id="0" name="Object 7"/>
                      <p:cNvPicPr/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>
                      <a:xfrm>
                        <a:off x="5181601" y="4892675"/>
                        <a:ext cx="1039813" cy="89535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>
                            <a:alpha val="100000"/>
                          </a:schemeClr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3" name="Object 7"/>
          <p:cNvGraphicFramePr>
            <a:graphicFrameLocks noChangeAspect="1"/>
          </p:cNvGraphicFramePr>
          <p:nvPr/>
        </p:nvGraphicFramePr>
        <p:xfrm>
          <a:off x="3170238" y="5807076"/>
          <a:ext cx="175260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9" imgW="711200" imgH="469900" progId="Equation.DSMT4">
                  <p:embed/>
                </p:oleObj>
              </mc:Choice>
              <mc:Fallback>
                <p:oleObj name="" r:id="rId9" imgW="711200" imgH="469900" progId="Equation.DSMT4">
                  <p:embed/>
                  <p:pic>
                    <p:nvPicPr>
                      <p:cNvPr id="0" name="Object 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170238" y="5807076"/>
                        <a:ext cx="1752600" cy="803275"/>
                      </a:xfrm>
                      <a:prstGeom prst="rect">
                        <a:avLst/>
                      </a:prstGeom>
                      <a:noFill/>
                      <a:ln w="6350" cap="flat" cmpd="sng">
                        <a:solidFill>
                          <a:schemeClr val="tx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1619</Words>
  <PresentationFormat>Widescreen</PresentationFormat>
  <Paragraphs>133</Paragraphs>
  <Slides>14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24</vt:i4>
      </vt:variant>
      <vt:variant>
        <vt:lpstr>幻灯片标题</vt:lpstr>
      </vt:variant>
      <vt:variant>
        <vt:i4>14</vt:i4>
      </vt:variant>
    </vt:vector>
  </HeadingPairs>
  <TitlesOfParts>
    <vt:vector size="49" baseType="lpstr">
      <vt:lpstr>Arial</vt:lpstr>
      <vt:lpstr>SimSun</vt:lpstr>
      <vt:lpstr>Wingdings</vt:lpstr>
      <vt:lpstr>Times New Roman</vt:lpstr>
      <vt:lpstr>Wingdings 3</vt:lpstr>
      <vt:lpstr>Tahoma</vt:lpstr>
      <vt:lpstr>Microsoft YaHei</vt:lpstr>
      <vt:lpstr>Arial Unicode MS</vt:lpstr>
      <vt:lpstr>Calibri Light</vt:lpstr>
      <vt:lpstr>Calibri</vt:lpstr>
      <vt:lpstr>Office Theme</vt:lpstr>
      <vt:lpstr>Equation.3</vt:lpstr>
      <vt:lpstr>Equation.3</vt:lpstr>
      <vt:lpstr>Equation.DSMT4</vt:lpstr>
      <vt:lpstr>Equation.3</vt:lpstr>
      <vt:lpstr>Equation.3</vt:lpstr>
      <vt:lpstr>Equation.3</vt:lpstr>
      <vt:lpstr>Equation.DSMT4</vt:lpstr>
      <vt:lpstr>Equation.3</vt:lpstr>
      <vt:lpstr>Equation.DSMT4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* Tầm ném xa</vt:lpstr>
      <vt:lpstr>d.Thí nghiệm kiểm chứng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2022-06-19T00:35:00Z</dcterms:created>
  <dcterms:modified xsi:type="dcterms:W3CDTF">2022-06-19T01:42:46Z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19764BFDDE564C58B2B41D503BB07716</vt:lpwstr>
  </property>
  <property fmtid="{D5CDD505-2E9C-101B-9397-08002B2CF9AE}" pid="3" name="KSOProductBuildVer">
    <vt:lpwstr>1033-11.2.0.11156</vt:lpwstr>
  </property>
</Properties>
</file>