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3" r:id="rId3"/>
    <p:sldId id="294" r:id="rId4"/>
    <p:sldId id="260" r:id="rId5"/>
    <p:sldId id="262" r:id="rId6"/>
    <p:sldId id="270" r:id="rId7"/>
    <p:sldId id="271" r:id="rId8"/>
    <p:sldId id="263" r:id="rId9"/>
    <p:sldId id="268" r:id="rId10"/>
    <p:sldId id="264" r:id="rId11"/>
    <p:sldId id="272" r:id="rId12"/>
    <p:sldId id="273" r:id="rId13"/>
    <p:sldId id="266" r:id="rId14"/>
    <p:sldId id="275" r:id="rId15"/>
    <p:sldId id="274" r:id="rId16"/>
    <p:sldId id="277" r:id="rId17"/>
    <p:sldId id="278" r:id="rId18"/>
    <p:sldId id="289" r:id="rId19"/>
    <p:sldId id="288" r:id="rId20"/>
    <p:sldId id="259" r:id="rId21"/>
    <p:sldId id="287" r:id="rId22"/>
    <p:sldId id="282" r:id="rId23"/>
    <p:sldId id="283" r:id="rId24"/>
    <p:sldId id="286" r:id="rId25"/>
    <p:sldId id="281" r:id="rId26"/>
    <p:sldId id="290" r:id="rId27"/>
  </p:sldIdLst>
  <p:sldSz cx="24385588" cy="13717588"/>
  <p:notesSz cx="6797675" cy="9928225"/>
  <p:embeddedFontLst>
    <p:embeddedFont>
      <p:font typeface="Trebuchet MS" pitchFamily="34" charset="0"/>
      <p:regular r:id="rId29"/>
      <p:bold r:id="rId30"/>
      <p:italic r:id="rId31"/>
      <p:boldItalic r:id="rId32"/>
    </p:embeddedFont>
    <p:embeddedFont>
      <p:font typeface="Microsoft YaHei" pitchFamily="34" charset="-122"/>
      <p:regular r:id="rId33"/>
      <p:bold r:id="rId34"/>
    </p:embeddedFont>
    <p:embeddedFont>
      <p:font typeface="SimSun" pitchFamily="2" charset="-122"/>
      <p:regular r:id="rId35"/>
    </p:embeddedFont>
    <p:embeddedFont>
      <p:font typeface="Verdana" pitchFamily="34" charset="0"/>
      <p:regular r:id="rId36"/>
      <p:bold r:id="rId37"/>
      <p:italic r:id="rId38"/>
      <p:boldItalic r:id="rId39"/>
    </p:embeddedFont>
    <p:embeddedFont>
      <p:font typeface="Cambria Math" pitchFamily="18" charset="0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.VnArial Narrow" pitchFamily="34" charset="0"/>
      <p:regular r:id="rId45"/>
    </p:embeddedFont>
    <p:embeddedFont>
      <p:font typeface="Garamond" pitchFamily="18" charset="0"/>
      <p:regular r:id="rId46"/>
      <p:bold r:id="rId47"/>
      <p:italic r:id="rId48"/>
    </p:embeddedFont>
    <p:embeddedFont>
      <p:font typeface="Tahoma" pitchFamily="34" charset="0"/>
      <p:regular r:id="rId49"/>
      <p:bold r:id="rId50"/>
    </p:embeddedFont>
    <p:embeddedFont>
      <p:font typeface="Papyrus" pitchFamily="66" charset="0"/>
      <p:regular r:id="rId51"/>
    </p:embeddedFont>
    <p:embeddedFont>
      <p:font typeface="Questrial" charset="0"/>
      <p:regular r:id="rId52"/>
    </p:embeddedFont>
    <p:embeddedFont>
      <p:font typeface=".VnTime" pitchFamily="34" charset="0"/>
      <p:regular r:id="rId53"/>
      <p:bold r:id="rId54"/>
      <p:italic r:id="rId55"/>
      <p:boldItalic r:id="rId56"/>
    </p:embeddedFont>
    <p:embeddedFont>
      <p:font typeface="VNI-Times" pitchFamily="2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3399FF"/>
    <a:srgbClr val="FF33CC"/>
    <a:srgbClr val="959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-558" y="-228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font" Target="fonts/font3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font" Target="fonts/font32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font" Target="fonts/font3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7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5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1063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3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71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5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95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F1DAB-521A-46CE-A122-68C42F220F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4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1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76" y="880208"/>
            <a:ext cx="21761545" cy="14331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64189"/>
            <a:ext cx="24385588" cy="18533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30965" y="0"/>
            <a:ext cx="3454625" cy="35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5588" cy="137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1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24385588" cy="137175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zh-CN" altLang="en-US" sz="4800"/>
          </a:p>
        </p:txBody>
      </p:sp>
    </p:spTree>
    <p:extLst>
      <p:ext uri="{BB962C8B-B14F-4D97-AF65-F5344CB8AC3E}">
        <p14:creationId xmlns:p14="http://schemas.microsoft.com/office/powerpoint/2010/main" val="67234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7">
            <a:alphaModFix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ALCOHOL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lang="en-US" sz="3600" b="1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r>
            <a:endParaRPr sz="3600" b="1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</a:t>
            </a:r>
            <a:r>
              <a:rPr lang="en-US" sz="3600" b="1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20</a:t>
            </a:r>
            <a:endParaRPr sz="36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xmlns="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123DCCC5-92F3-382A-378C-3537A9FB4D8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226266" y="-337799"/>
            <a:ext cx="2260877" cy="226087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20.xml"/><Relationship Id="rId7" Type="http://schemas.openxmlformats.org/officeDocument/2006/relationships/image" Target="../media/image32.wmf"/><Relationship Id="rId2" Type="http://schemas.openxmlformats.org/officeDocument/2006/relationships/tags" Target="../tags/tag1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1.bin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1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61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61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png"/><Relationship Id="rId11" Type="http://schemas.openxmlformats.org/officeDocument/2006/relationships/image" Target="../media/image42.wmf"/><Relationship Id="rId5" Type="http://schemas.openxmlformats.org/officeDocument/2006/relationships/audio" Target="../media/audio2.wav"/><Relationship Id="rId10" Type="http://schemas.openxmlformats.org/officeDocument/2006/relationships/slide" Target="slide19.xml"/><Relationship Id="rId4" Type="http://schemas.openxmlformats.org/officeDocument/2006/relationships/audio" Target="../media/audio1.wav"/><Relationship Id="rId9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1.png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slide" Target="slide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png"/><Relationship Id="rId11" Type="http://schemas.openxmlformats.org/officeDocument/2006/relationships/image" Target="../media/image48.wmf"/><Relationship Id="rId5" Type="http://schemas.openxmlformats.org/officeDocument/2006/relationships/audio" Target="../media/audio2.wav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25.bin"/><Relationship Id="rId4" Type="http://schemas.openxmlformats.org/officeDocument/2006/relationships/audio" Target="../media/audio1.wav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3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5.xml"/><Relationship Id="rId7" Type="http://schemas.openxmlformats.org/officeDocument/2006/relationships/image" Target="../media/image24.emf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/>
          <p:nvPr/>
        </p:nvSpPr>
        <p:spPr>
          <a:xfrm>
            <a:off x="295753" y="3540716"/>
            <a:ext cx="23037213" cy="10470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FFFF00"/>
                </a:solidFill>
                <a:latin typeface=".VnArial Narrow" pitchFamily="34" charset="0"/>
                <a:ea typeface="Tahoma"/>
                <a:cs typeface="Tahoma"/>
                <a:sym typeface="Tahoma"/>
              </a:rPr>
              <a:t>Chương </a:t>
            </a:r>
            <a:r>
              <a:rPr lang="en-US" sz="6600" b="1" smtClean="0">
                <a:solidFill>
                  <a:srgbClr val="FFFF00"/>
                </a:solidFill>
                <a:latin typeface=".VnArial Narrow" pitchFamily="34" charset="0"/>
                <a:ea typeface="Tahoma"/>
                <a:cs typeface="Tahoma"/>
                <a:sym typeface="Tahoma"/>
              </a:rPr>
              <a:t>5: DẪN XUẤT HALOGEN – ALCOHOL- PHENOL</a:t>
            </a:r>
            <a:endParaRPr sz="6600">
              <a:solidFill>
                <a:srgbClr val="FFFF00"/>
              </a:solidFill>
              <a:latin typeface=".VnArial Narrow" pitchFamily="34" charset="0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2326826" y="6227460"/>
            <a:ext cx="18975066" cy="17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FF0000"/>
                </a:solidFill>
                <a:latin typeface="Papyrus" pitchFamily="66" charset="0"/>
                <a:ea typeface="Questrial"/>
                <a:cs typeface="Questrial"/>
                <a:sym typeface="Questrial"/>
              </a:rPr>
              <a:t>Bài </a:t>
            </a:r>
            <a:r>
              <a:rPr lang="en-US" sz="12000" b="1" smtClean="0">
                <a:solidFill>
                  <a:srgbClr val="FF0000"/>
                </a:solidFill>
                <a:latin typeface="Papyrus" pitchFamily="66" charset="0"/>
                <a:ea typeface="Questrial"/>
                <a:cs typeface="Questrial"/>
                <a:sym typeface="Questrial"/>
              </a:rPr>
              <a:t>20: ALCOHOL</a:t>
            </a:r>
            <a:endParaRPr sz="12000" b="1">
              <a:solidFill>
                <a:srgbClr val="FF0000"/>
              </a:solidFill>
              <a:latin typeface="Papyrus" pitchFamily="66" charset="0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s_2">
            <a:extLst>
              <a:ext uri="{FF2B5EF4-FFF2-40B4-BE49-F238E27FC236}">
                <a16:creationId xmlns="" xmlns:a16="http://schemas.microsoft.com/office/drawing/2014/main" id="{0642330F-86A5-36A0-5029-890DB5523D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2789485"/>
            <a:ext cx="23616745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5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b/ Alcohol đa chức (polyalcohol)</a:t>
            </a:r>
            <a:r>
              <a:rPr lang="en-US" altLang="zh-CN" sz="54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: trong phân tử có từ 2 nhóm OH trở lên</a:t>
            </a:r>
            <a:endParaRPr lang="zh-CN" altLang="en-US" sz="5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27174" y="5432163"/>
            <a:ext cx="6358078" cy="3097832"/>
            <a:chOff x="1103516" y="9972632"/>
            <a:chExt cx="6358078" cy="3097832"/>
          </a:xfrm>
        </p:grpSpPr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1103516" y="9972632"/>
              <a:ext cx="6358078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7200" smtClean="0">
                  <a:latin typeface="Times New Roman" pitchFamily="18" charset="0"/>
                  <a:cs typeface="Times New Roman" pitchFamily="18" charset="0"/>
                </a:rPr>
                <a:t>        CH</a:t>
              </a:r>
              <a:r>
                <a:rPr lang="en-US" altLang="en-US" sz="7200" baseline="-25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sz="72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7200">
                  <a:latin typeface="Times New Roman" pitchFamily="18" charset="0"/>
                  <a:cs typeface="Times New Roman" pitchFamily="18" charset="0"/>
                </a:rPr>
                <a:t>- CH</a:t>
              </a:r>
              <a:r>
                <a:rPr lang="en-US" altLang="en-US" sz="72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sz="72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2764280" y="11075807"/>
              <a:ext cx="1518275" cy="1990251"/>
              <a:chOff x="-414" y="0"/>
              <a:chExt cx="2390" cy="3133"/>
            </a:xfrm>
          </p:grpSpPr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1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7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 Box 13"/>
              <p:cNvSpPr txBox="1">
                <a:spLocks noChangeArrowheads="1"/>
              </p:cNvSpPr>
              <p:nvPr/>
            </p:nvSpPr>
            <p:spPr bwMode="auto">
              <a:xfrm>
                <a:off x="-414" y="1243"/>
                <a:ext cx="2390" cy="1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200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</p:grpSp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4906213" y="11172961"/>
              <a:ext cx="1518315" cy="1897503"/>
              <a:chOff x="-415" y="0"/>
              <a:chExt cx="2395" cy="2987"/>
            </a:xfrm>
          </p:grpSpPr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10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7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 Box 16"/>
              <p:cNvSpPr txBox="1">
                <a:spLocks noChangeArrowheads="1"/>
              </p:cNvSpPr>
              <p:nvPr/>
            </p:nvSpPr>
            <p:spPr bwMode="auto">
              <a:xfrm>
                <a:off x="-415" y="1097"/>
                <a:ext cx="2395" cy="1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200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0713519" y="5394572"/>
            <a:ext cx="9024908" cy="3097832"/>
            <a:chOff x="1103516" y="9972632"/>
            <a:chExt cx="9024908" cy="3097832"/>
          </a:xfrm>
        </p:grpSpPr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1103516" y="9972632"/>
              <a:ext cx="9024908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7200" smtClean="0">
                  <a:latin typeface="Times New Roman" pitchFamily="18" charset="0"/>
                  <a:cs typeface="Times New Roman" pitchFamily="18" charset="0"/>
                </a:rPr>
                <a:t>        CH</a:t>
              </a:r>
              <a:r>
                <a:rPr lang="en-US" altLang="en-US" sz="7200" baseline="-25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sz="72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720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en-US" sz="7200" smtClean="0">
                  <a:latin typeface="Times New Roman" pitchFamily="18" charset="0"/>
                  <a:cs typeface="Times New Roman" pitchFamily="18" charset="0"/>
                </a:rPr>
                <a:t>CH - CH</a:t>
              </a:r>
              <a:r>
                <a:rPr lang="en-US" altLang="en-US" sz="7200" baseline="-2500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en-US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Group 11"/>
            <p:cNvGrpSpPr>
              <a:grpSpLocks/>
            </p:cNvGrpSpPr>
            <p:nvPr/>
          </p:nvGrpSpPr>
          <p:grpSpPr bwMode="auto">
            <a:xfrm>
              <a:off x="2764280" y="11075807"/>
              <a:ext cx="1518275" cy="1990251"/>
              <a:chOff x="-414" y="0"/>
              <a:chExt cx="2390" cy="3133"/>
            </a:xfrm>
          </p:grpSpPr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1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7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-414" y="1243"/>
                <a:ext cx="2390" cy="1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200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</p:grpSp>
        <p:grpSp>
          <p:nvGrpSpPr>
            <p:cNvPr id="29" name="Group 14"/>
            <p:cNvGrpSpPr>
              <a:grpSpLocks/>
            </p:cNvGrpSpPr>
            <p:nvPr/>
          </p:nvGrpSpPr>
          <p:grpSpPr bwMode="auto">
            <a:xfrm>
              <a:off x="5126828" y="11168514"/>
              <a:ext cx="3599579" cy="1901950"/>
              <a:chOff x="-67" y="-7"/>
              <a:chExt cx="5678" cy="2994"/>
            </a:xfrm>
          </p:grpSpPr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705" y="0"/>
                <a:ext cx="0" cy="10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7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-67" y="1097"/>
                <a:ext cx="2395" cy="1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200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  <p:sp>
            <p:nvSpPr>
              <p:cNvPr id="34" name="Line 15"/>
              <p:cNvSpPr>
                <a:spLocks noChangeShapeType="1"/>
              </p:cNvSpPr>
              <p:nvPr/>
            </p:nvSpPr>
            <p:spPr bwMode="auto">
              <a:xfrm>
                <a:off x="3971" y="-7"/>
                <a:ext cx="0" cy="10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7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 Box 16"/>
              <p:cNvSpPr txBox="1">
                <a:spLocks noChangeArrowheads="1"/>
              </p:cNvSpPr>
              <p:nvPr/>
            </p:nvSpPr>
            <p:spPr bwMode="auto">
              <a:xfrm>
                <a:off x="3216" y="1090"/>
                <a:ext cx="2395" cy="1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200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</p:grpSp>
      </p:grpSp>
      <p:sp>
        <p:nvSpPr>
          <p:cNvPr id="36" name="MH_Others_2">
            <a:extLst>
              <a:ext uri="{FF2B5EF4-FFF2-40B4-BE49-F238E27FC236}">
                <a16:creationId xmlns="" xmlns:a16="http://schemas.microsoft.com/office/drawing/2014/main" id="{0642330F-86A5-36A0-5029-890DB5523DF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44897" y="9531530"/>
            <a:ext cx="8099103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5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Ethylene glycol</a:t>
            </a:r>
            <a:endParaRPr lang="zh-CN" altLang="en-US" sz="5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7" name="MH_Others_2">
            <a:extLst>
              <a:ext uri="{FF2B5EF4-FFF2-40B4-BE49-F238E27FC236}">
                <a16:creationId xmlns="" xmlns:a16="http://schemas.microsoft.com/office/drawing/2014/main" id="{0642330F-86A5-36A0-5029-890DB5523DF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176421" y="9531531"/>
            <a:ext cx="8099103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5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Glycerol</a:t>
            </a:r>
            <a:endParaRPr lang="zh-CN" altLang="en-US" sz="5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0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69CAED0-CDF9-745B-C785-310756F680DA}"/>
              </a:ext>
            </a:extLst>
          </p:cNvPr>
          <p:cNvSpPr txBox="1"/>
          <p:nvPr/>
        </p:nvSpPr>
        <p:spPr>
          <a:xfrm>
            <a:off x="795182" y="2381019"/>
            <a:ext cx="22768719" cy="273922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lIns="182889" tIns="91445" rIns="182889" bIns="91445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64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Bài 1: </a:t>
            </a:r>
            <a:r>
              <a:rPr lang="en-US" altLang="zh-CN" sz="6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Viết đồng phân cấu tạo của alcohol </a:t>
            </a:r>
            <a:r>
              <a:rPr lang="en-US" altLang="en-US" sz="66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6600" b="1" baseline="-2500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66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6600" b="1" baseline="-2500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66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en-US" altLang="en-US" sz="66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6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và xác định bậc của các alcohol đó</a:t>
            </a:r>
            <a:endParaRPr lang="zh-CN" altLang="en-US" sz="6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7B1BF2-06F1-C25A-A7C4-1F1B9762C733}"/>
              </a:ext>
            </a:extLst>
          </p:cNvPr>
          <p:cNvSpPr txBox="1"/>
          <p:nvPr/>
        </p:nvSpPr>
        <p:spPr>
          <a:xfrm>
            <a:off x="795182" y="5297739"/>
            <a:ext cx="21665825" cy="10156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82889" tIns="91445" rIns="182889" bIns="91445">
            <a:spAutoFit/>
          </a:bodyPr>
          <a:lstStyle/>
          <a:p>
            <a:pPr marL="685834" indent="-685834">
              <a:buFont typeface="Arial" panose="020B0604020202020204" pitchFamily="34" charset="0"/>
              <a:buChar char="•"/>
            </a:pP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Đồng phân mạch 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7AFCFA0-CFD6-EA14-AE2D-C37ABD8607BE}"/>
              </a:ext>
            </a:extLst>
          </p:cNvPr>
          <p:cNvSpPr txBox="1"/>
          <p:nvPr/>
        </p:nvSpPr>
        <p:spPr>
          <a:xfrm>
            <a:off x="795182" y="6221177"/>
            <a:ext cx="23276898" cy="10156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82889" tIns="91445" rIns="182889" bIns="91445">
            <a:spAutoFit/>
          </a:bodyPr>
          <a:lstStyle/>
          <a:p>
            <a:pPr marL="685834" indent="-685834">
              <a:buFont typeface="Arial" panose="020B0604020202020204" pitchFamily="34" charset="0"/>
              <a:buChar char="•"/>
            </a:pPr>
            <a:r>
              <a:rPr lang="en-US" sz="54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Đồng phân vị trí nhóm -OH</a:t>
            </a:r>
            <a:r>
              <a:rPr lang="en-US" sz="5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2" name="Group 101">
            <a:extLst>
              <a:ext uri="{FF2B5EF4-FFF2-40B4-BE49-F238E27FC236}">
                <a16:creationId xmlns:a16="http://schemas.microsoft.com/office/drawing/2014/main" xmlns="" id="{552259C1-52E8-0282-A4CF-6194AF106405}"/>
              </a:ext>
            </a:extLst>
          </p:cNvPr>
          <p:cNvGrpSpPr/>
          <p:nvPr/>
        </p:nvGrpSpPr>
        <p:grpSpPr>
          <a:xfrm>
            <a:off x="751560" y="7144517"/>
            <a:ext cx="22812341" cy="6350766"/>
            <a:chOff x="1270511" y="5884230"/>
            <a:chExt cx="22812341" cy="4886568"/>
          </a:xfrm>
        </p:grpSpPr>
        <p:sp>
          <p:nvSpPr>
            <p:cNvPr id="14" name="Rounded Rectangle 181">
              <a:extLst>
                <a:ext uri="{FF2B5EF4-FFF2-40B4-BE49-F238E27FC236}">
                  <a16:creationId xmlns:a16="http://schemas.microsoft.com/office/drawing/2014/main" xmlns="" id="{6F3CB19B-40CA-09CF-83D0-2B8708DFA1CB}"/>
                </a:ext>
              </a:extLst>
            </p:cNvPr>
            <p:cNvSpPr/>
            <p:nvPr/>
          </p:nvSpPr>
          <p:spPr>
            <a:xfrm>
              <a:off x="1272210" y="6712862"/>
              <a:ext cx="22810642" cy="40579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60">
              <a:extLst>
                <a:ext uri="{FF2B5EF4-FFF2-40B4-BE49-F238E27FC236}">
                  <a16:creationId xmlns:a16="http://schemas.microsoft.com/office/drawing/2014/main" xmlns="" id="{A246C890-2649-CC5B-E470-BFD65516E562}"/>
                </a:ext>
              </a:extLst>
            </p:cNvPr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xmlns="" id="{50C9C828-B9BB-F19B-4698-C4083EBECB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ound Diagonal Corner Rectangle 185">
                <a:extLst>
                  <a:ext uri="{FF2B5EF4-FFF2-40B4-BE49-F238E27FC236}">
                    <a16:creationId xmlns:a16="http://schemas.microsoft.com/office/drawing/2014/main" xmlns="" id="{483FCE9A-B4ED-DE82-5D4C-AA239DB90E4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xmlns="" id="{F1E9CF19-9425-DC81-6C01-E0E1E2DE6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98653"/>
              </p:ext>
            </p:extLst>
          </p:nvPr>
        </p:nvGraphicFramePr>
        <p:xfrm>
          <a:off x="1452067" y="8769241"/>
          <a:ext cx="7308414" cy="84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CS ChemDraw Drawing" r:id="rId4" imgW="3504895" imgH="331927" progId="ChemDraw.Document.6.0">
                  <p:embed/>
                </p:oleObj>
              </mc:Choice>
              <mc:Fallback>
                <p:oleObj name="CS ChemDraw Drawing" r:id="rId4" imgW="3504895" imgH="331927" progId="ChemDraw.Document.6.0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067" y="8769241"/>
                        <a:ext cx="7308414" cy="847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285131"/>
              </p:ext>
            </p:extLst>
          </p:nvPr>
        </p:nvGraphicFramePr>
        <p:xfrm>
          <a:off x="1323274" y="10901575"/>
          <a:ext cx="6912227" cy="1533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CS ChemDraw Drawing" r:id="rId6" imgW="2820619" imgH="693115" progId="ChemDraw.Document.6.0">
                  <p:embed/>
                </p:oleObj>
              </mc:Choice>
              <mc:Fallback>
                <p:oleObj name="CS ChemDraw Drawing" r:id="rId6" imgW="2820619" imgH="693115" progId="ChemDraw.Document.6.0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274" y="10901575"/>
                        <a:ext cx="6912227" cy="1533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367523"/>
              </p:ext>
            </p:extLst>
          </p:nvPr>
        </p:nvGraphicFramePr>
        <p:xfrm>
          <a:off x="12738466" y="8562865"/>
          <a:ext cx="6884748" cy="18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CS ChemDraw Drawing" r:id="rId8" imgW="2712415" imgH="793699" progId="ChemDraw.Document.6.0">
                  <p:embed/>
                </p:oleObj>
              </mc:Choice>
              <mc:Fallback>
                <p:oleObj name="CS ChemDraw Drawing" r:id="rId8" imgW="2712415" imgH="793699" progId="ChemDraw.Document.6.0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8466" y="8562865"/>
                        <a:ext cx="6884748" cy="1873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632865"/>
              </p:ext>
            </p:extLst>
          </p:nvPr>
        </p:nvGraphicFramePr>
        <p:xfrm>
          <a:off x="12715093" y="10858360"/>
          <a:ext cx="5383722" cy="2227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CS ChemDraw Drawing" r:id="rId10" imgW="1935175" imgH="1081735" progId="ChemDraw.Document.6.0">
                  <p:embed/>
                </p:oleObj>
              </mc:Choice>
              <mc:Fallback>
                <p:oleObj name="CS ChemDraw Drawing" r:id="rId10" imgW="1935175" imgH="1081735" progId="ChemDraw.Document.6.0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093" y="10858360"/>
                        <a:ext cx="5383722" cy="2227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821477" y="9566557"/>
            <a:ext cx="38607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Ancol bậc I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389884" y="12278225"/>
            <a:ext cx="38607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Ancol </a:t>
            </a:r>
            <a:r>
              <a:rPr lang="en-US" altLang="en-US"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bậc </a:t>
            </a:r>
            <a:r>
              <a:rPr lang="en-US" altLang="en-US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II</a:t>
            </a:r>
            <a:endParaRPr lang="en-US" altLang="en-US" sz="540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9703158" y="8718942"/>
            <a:ext cx="38607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Ancol </a:t>
            </a:r>
            <a:r>
              <a:rPr lang="en-US" altLang="en-US"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bậc </a:t>
            </a:r>
            <a:r>
              <a:rPr lang="en-US" altLang="en-US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I</a:t>
            </a:r>
            <a:endParaRPr lang="en-US" altLang="en-US" sz="540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8600264" y="11816560"/>
            <a:ext cx="38607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Ancol </a:t>
            </a:r>
            <a:r>
              <a:rPr lang="en-US" altLang="en-US"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bậc </a:t>
            </a:r>
            <a:r>
              <a:rPr lang="en-US" altLang="en-US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III</a:t>
            </a:r>
            <a:endParaRPr lang="en-US" altLang="en-US" sz="540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82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8" grpId="0" animBg="1"/>
      <p:bldP spid="22" grpId="0" bldLvl="0" autoUpdateAnimBg="0"/>
      <p:bldP spid="23" grpId="0" bldLvl="0" autoUpdateAnimBg="0"/>
      <p:bldP spid="24" grpId="0" bldLvl="0" autoUpdateAnimBg="0"/>
      <p:bldP spid="26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829" name="Group 3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98196"/>
              </p:ext>
            </p:extLst>
          </p:nvPr>
        </p:nvGraphicFramePr>
        <p:xfrm>
          <a:off x="2659582" y="2627334"/>
          <a:ext cx="16917504" cy="4833597"/>
        </p:xfrm>
        <a:graphic>
          <a:graphicData uri="http://schemas.openxmlformats.org/drawingml/2006/table">
            <a:tbl>
              <a:tblPr/>
              <a:tblGrid>
                <a:gridCol w="3236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4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06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94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</a:t>
                      </a: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C </a:t>
                      </a:r>
                    </a:p>
                  </a:txBody>
                  <a:tcPr marL="182892" marR="182892" marT="91323" marB="913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6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thức</a:t>
                      </a: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6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cấu</a:t>
                      </a: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6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tạo</a:t>
                      </a: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82892" marR="182892" marT="91323" marB="913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6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6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thường</a:t>
                      </a:r>
                      <a:endParaRPr kumimoji="0" lang="en-US" sz="6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2" marR="182892" marT="91323" marB="913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9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82892" marR="182892" marT="91323" marB="913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n-US" sz="6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–OH</a:t>
                      </a:r>
                    </a:p>
                  </a:txBody>
                  <a:tcPr marL="182892" marR="182892" marT="91323" marB="913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6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92" marR="182892" marT="91323" marB="913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9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82892" marR="182892" marT="91323" marB="913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n-US" sz="6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–CH</a:t>
                      </a:r>
                      <a:r>
                        <a:rPr kumimoji="0" lang="en-US" sz="6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–OH</a:t>
                      </a:r>
                    </a:p>
                  </a:txBody>
                  <a:tcPr marL="182892" marR="182892" marT="91323" marB="913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6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92" marR="182892" marT="91323" marB="913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1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182892" marR="182892" marT="91323" marB="913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n-US" sz="6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–CH</a:t>
                      </a:r>
                      <a:r>
                        <a:rPr kumimoji="0" lang="en-US" sz="6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–CH</a:t>
                      </a:r>
                      <a:r>
                        <a:rPr kumimoji="0" lang="en-US" sz="6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–OH</a:t>
                      </a:r>
                      <a:endParaRPr kumimoji="0" lang="en-US" sz="6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82892" marR="182892" marT="91323" marB="913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6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82892" marR="182892" marT="91323" marB="913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9823" name="Rectangle 319"/>
          <p:cNvSpPr>
            <a:spLocks noChangeArrowheads="1"/>
          </p:cNvSpPr>
          <p:nvPr/>
        </p:nvSpPr>
        <p:spPr bwMode="auto">
          <a:xfrm>
            <a:off x="13886569" y="4733037"/>
            <a:ext cx="4490671" cy="203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smtClean="0">
                <a:solidFill>
                  <a:srgbClr val="FF3399"/>
                </a:solidFill>
                <a:latin typeface="Times New Roman" panose="02020603050405020304" pitchFamily="18" charset="0"/>
              </a:rPr>
              <a:t>Ethyl </a:t>
            </a:r>
            <a:r>
              <a:rPr lang="en-US" altLang="en-US" sz="6000">
                <a:solidFill>
                  <a:srgbClr val="0000FF"/>
                </a:solidFill>
                <a:latin typeface="Times New Roman" panose="02020603050405020304" pitchFamily="18" charset="0"/>
              </a:rPr>
              <a:t>alcohol</a:t>
            </a:r>
          </a:p>
          <a:p>
            <a:endParaRPr lang="en-US" altLang="en-US" sz="6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824" name="Rectangle 320"/>
          <p:cNvSpPr>
            <a:spLocks noChangeArrowheads="1"/>
          </p:cNvSpPr>
          <p:nvPr/>
        </p:nvSpPr>
        <p:spPr bwMode="auto">
          <a:xfrm>
            <a:off x="13615773" y="3625031"/>
            <a:ext cx="5046913" cy="110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smtClean="0">
                <a:solidFill>
                  <a:srgbClr val="FF3399"/>
                </a:solidFill>
                <a:latin typeface="Times New Roman" panose="02020603050405020304" pitchFamily="18" charset="0"/>
              </a:rPr>
              <a:t>Methyl</a:t>
            </a:r>
            <a:r>
              <a:rPr lang="en-US" altLang="en-US" sz="6000" smtClean="0">
                <a:solidFill>
                  <a:srgbClr val="0000FF"/>
                </a:solidFill>
                <a:latin typeface="Times New Roman" panose="02020603050405020304" pitchFamily="18" charset="0"/>
              </a:rPr>
              <a:t> alcohol</a:t>
            </a:r>
            <a:endParaRPr lang="en-US" altLang="en-US" sz="6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826" name="Rectangle 322"/>
          <p:cNvSpPr>
            <a:spLocks noChangeArrowheads="1"/>
          </p:cNvSpPr>
          <p:nvPr/>
        </p:nvSpPr>
        <p:spPr bwMode="auto">
          <a:xfrm>
            <a:off x="13886569" y="6003075"/>
            <a:ext cx="4876994" cy="110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smtClean="0">
                <a:solidFill>
                  <a:srgbClr val="FF3399"/>
                </a:solidFill>
                <a:latin typeface="Times New Roman" panose="02020603050405020304" pitchFamily="18" charset="0"/>
              </a:rPr>
              <a:t>Propyl </a:t>
            </a:r>
            <a:r>
              <a:rPr lang="en-US" altLang="en-US" sz="6000" smtClean="0">
                <a:solidFill>
                  <a:srgbClr val="0000FF"/>
                </a:solidFill>
                <a:latin typeface="Times New Roman" panose="02020603050405020304" pitchFamily="18" charset="0"/>
              </a:rPr>
              <a:t>alcohol</a:t>
            </a:r>
            <a:endParaRPr lang="en-US" altLang="en-US" sz="6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7459"/>
              </p:ext>
            </p:extLst>
          </p:nvPr>
        </p:nvGraphicFramePr>
        <p:xfrm>
          <a:off x="2711669" y="7472997"/>
          <a:ext cx="16755138" cy="1127802"/>
        </p:xfrm>
        <a:graphic>
          <a:graphicData uri="http://schemas.openxmlformats.org/drawingml/2006/table">
            <a:tbl>
              <a:tblPr/>
              <a:tblGrid>
                <a:gridCol w="3184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9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0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1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182892" marR="182892" marT="91461" marB="914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n-US" sz="6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6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–CH(OH)–CH</a:t>
                      </a:r>
                      <a:r>
                        <a:rPr kumimoji="0" lang="en-US" sz="6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6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82892" marR="182892" marT="91461" marB="914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en-US" sz="6200" dirty="0">
                        <a:solidFill>
                          <a:srgbClr val="0000FF"/>
                        </a:solidFill>
                        <a:latin typeface="Times New Roman" pitchFamily="18" charset="0"/>
                      </a:endParaRPr>
                    </a:p>
                  </a:txBody>
                  <a:tcPr marL="182892" marR="182892" marT="91461" marB="914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Rectangle 322"/>
          <p:cNvSpPr>
            <a:spLocks noChangeArrowheads="1"/>
          </p:cNvSpPr>
          <p:nvPr/>
        </p:nvSpPr>
        <p:spPr bwMode="auto">
          <a:xfrm>
            <a:off x="13244566" y="7416175"/>
            <a:ext cx="5774676" cy="110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smtClean="0">
                <a:solidFill>
                  <a:srgbClr val="FF3399"/>
                </a:solidFill>
                <a:latin typeface="Times New Roman" panose="02020603050405020304" pitchFamily="18" charset="0"/>
              </a:rPr>
              <a:t>Isopropyl</a:t>
            </a:r>
            <a:r>
              <a:rPr lang="en-US" altLang="en-US" sz="6000" smtClean="0">
                <a:solidFill>
                  <a:srgbClr val="0000FF"/>
                </a:solidFill>
                <a:latin typeface="Times New Roman" panose="02020603050405020304" pitchFamily="18" charset="0"/>
              </a:rPr>
              <a:t> alcohol</a:t>
            </a:r>
            <a:endParaRPr lang="en-US" altLang="en-US" sz="6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322"/>
          <p:cNvSpPr>
            <a:spLocks noChangeArrowheads="1"/>
          </p:cNvSpPr>
          <p:nvPr/>
        </p:nvSpPr>
        <p:spPr bwMode="auto">
          <a:xfrm>
            <a:off x="13604234" y="8598045"/>
            <a:ext cx="5055339" cy="104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9" tIns="91445" rIns="182889" bIns="91445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5600" smtClean="0">
                <a:solidFill>
                  <a:srgbClr val="FF3399"/>
                </a:solidFill>
                <a:latin typeface="Times New Roman" panose="02020603050405020304" pitchFamily="18" charset="0"/>
              </a:rPr>
              <a:t>Benzyl</a:t>
            </a:r>
            <a:r>
              <a:rPr lang="en-US" altLang="en-US" sz="56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smtClean="0">
                <a:solidFill>
                  <a:srgbClr val="0000FF"/>
                </a:solidFill>
                <a:latin typeface="Times New Roman" panose="02020603050405020304" pitchFamily="18" charset="0"/>
              </a:rPr>
              <a:t>alcohol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8573"/>
              </p:ext>
            </p:extLst>
          </p:nvPr>
        </p:nvGraphicFramePr>
        <p:xfrm>
          <a:off x="13244566" y="10099232"/>
          <a:ext cx="3314918" cy="2375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6" imgW="771525" imgH="485775" progId="ChemWindow.Document">
                  <p:embed/>
                </p:oleObj>
              </mc:Choice>
              <mc:Fallback>
                <p:oleObj name="Document" r:id="rId6" imgW="771525" imgH="48577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4566" y="10099232"/>
                        <a:ext cx="3314918" cy="23751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22"/>
          <p:cNvSpPr>
            <a:spLocks noChangeArrowheads="1"/>
          </p:cNvSpPr>
          <p:nvPr/>
        </p:nvSpPr>
        <p:spPr bwMode="auto">
          <a:xfrm>
            <a:off x="12191999" y="12578805"/>
            <a:ext cx="5221993" cy="11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2889" tIns="91445" rIns="182889" bIns="91445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200" smtClean="0">
                <a:solidFill>
                  <a:srgbClr val="FF0000"/>
                </a:solidFill>
                <a:latin typeface="Times New Roman" panose="02020603050405020304" pitchFamily="18" charset="0"/>
              </a:rPr>
              <a:t>ethylene glycol</a:t>
            </a:r>
            <a:endParaRPr lang="en-US" altLang="en-US" sz="6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220977"/>
              </p:ext>
            </p:extLst>
          </p:nvPr>
        </p:nvGraphicFramePr>
        <p:xfrm>
          <a:off x="3235405" y="10098416"/>
          <a:ext cx="5601071" cy="2375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Document" r:id="rId8" imgW="1123950" imgH="485775" progId="ChemWindow.Document">
                  <p:embed/>
                </p:oleObj>
              </mc:Choice>
              <mc:Fallback>
                <p:oleObj name="Document" r:id="rId8" imgW="1123950" imgH="48577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405" y="10098416"/>
                        <a:ext cx="5601071" cy="23759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22"/>
          <p:cNvSpPr>
            <a:spLocks noChangeArrowheads="1"/>
          </p:cNvSpPr>
          <p:nvPr/>
        </p:nvSpPr>
        <p:spPr bwMode="auto">
          <a:xfrm>
            <a:off x="4253721" y="12405463"/>
            <a:ext cx="3434498" cy="1292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182889" tIns="91445" rIns="182889" bIns="91445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glixerol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MH_Others_2">
            <a:extLst>
              <a:ext uri="{FF2B5EF4-FFF2-40B4-BE49-F238E27FC236}">
                <a16:creationId xmlns="" xmlns:a16="http://schemas.microsoft.com/office/drawing/2014/main" id="{CBA5EDAB-A5C5-E54F-C92D-5ECB59E8761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2521" y="1437973"/>
            <a:ext cx="6858801" cy="8618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56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3. Danh pháp</a:t>
            </a:r>
            <a:endParaRPr lang="zh-CN" altLang="en-US" sz="5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MH_Others_2">
            <a:extLst>
              <a:ext uri="{FF2B5EF4-FFF2-40B4-BE49-F238E27FC236}">
                <a16:creationId xmlns="" xmlns:a16="http://schemas.microsoft.com/office/drawing/2014/main" id="{CBA5EDAB-A5C5-E54F-C92D-5ECB59E8761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52700" y="1551642"/>
            <a:ext cx="6858801" cy="8618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56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a. Tên thông thường</a:t>
            </a:r>
            <a:endParaRPr lang="zh-CN" altLang="en-US" sz="5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947571"/>
              </p:ext>
            </p:extLst>
          </p:nvPr>
        </p:nvGraphicFramePr>
        <p:xfrm>
          <a:off x="2711669" y="8524181"/>
          <a:ext cx="16755138" cy="1127802"/>
        </p:xfrm>
        <a:graphic>
          <a:graphicData uri="http://schemas.openxmlformats.org/drawingml/2006/table">
            <a:tbl>
              <a:tblPr/>
              <a:tblGrid>
                <a:gridCol w="3184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9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0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1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en-US" sz="6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92" marR="182892" marT="91461" marB="914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20000"/>
                        </a:spcBef>
                      </a:pPr>
                      <a:r>
                        <a:rPr lang="en-US" altLang="en-US" sz="6000" smtClean="0"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6000" baseline="-25000" smtClean="0"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en-US" altLang="en-US" sz="6000" smtClean="0"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altLang="en-US" sz="6000" baseline="-25000" smtClean="0"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en-US" altLang="en-US" sz="6000" smtClean="0"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6000" baseline="-25000" smtClean="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altLang="en-US" sz="6000" smtClean="0">
                          <a:latin typeface="Times New Roman" panose="02020603050405020304" pitchFamily="18" charset="0"/>
                        </a:rPr>
                        <a:t>OH</a:t>
                      </a:r>
                      <a:endParaRPr lang="en-US" altLang="en-US" sz="6000" dirty="0">
                        <a:latin typeface="Verdana" panose="020B0604030504040204" pitchFamily="34" charset="0"/>
                      </a:endParaRPr>
                    </a:p>
                  </a:txBody>
                  <a:tcPr marL="182892" marR="182892" marT="91461" marB="914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en-US" sz="6200" dirty="0">
                        <a:solidFill>
                          <a:srgbClr val="0000FF"/>
                        </a:solidFill>
                        <a:latin typeface="Times New Roman" pitchFamily="18" charset="0"/>
                      </a:endParaRPr>
                    </a:p>
                  </a:txBody>
                  <a:tcPr marL="182892" marR="182892" marT="91461" marB="914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7391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823" grpId="0"/>
      <p:bldP spid="149824" grpId="0"/>
      <p:bldP spid="149826" grpId="0"/>
      <p:bldP spid="12" grpId="0"/>
      <p:bldP spid="17" grpId="0" animBg="1"/>
      <p:bldP spid="21" grpId="0" animBg="1"/>
      <p:bldP spid="25" grpId="0" animBg="1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s_2">
            <a:extLst>
              <a:ext uri="{FF2B5EF4-FFF2-40B4-BE49-F238E27FC236}">
                <a16:creationId xmlns="" xmlns:a16="http://schemas.microsoft.com/office/drawing/2014/main" id="{CBA5EDAB-A5C5-E54F-C92D-5ECB59E8761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2523" y="2730745"/>
            <a:ext cx="6858801" cy="8618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56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b. Tên thay thế </a:t>
            </a:r>
            <a:endParaRPr lang="zh-CN" altLang="en-US" sz="5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MH_Others_2">
            <a:extLst>
              <a:ext uri="{FF2B5EF4-FFF2-40B4-BE49-F238E27FC236}">
                <a16:creationId xmlns="" xmlns:a16="http://schemas.microsoft.com/office/drawing/2014/main" id="{CBA5EDAB-A5C5-E54F-C92D-5ECB59E8761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2523" y="1848855"/>
            <a:ext cx="6858801" cy="8618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56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3. Danh pháp</a:t>
            </a:r>
            <a:endParaRPr lang="zh-CN" altLang="en-US" sz="5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5450" y="3643239"/>
            <a:ext cx="64932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en-US" sz="6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Lưu ý:</a:t>
            </a:r>
            <a:endParaRPr lang="en-US" altLang="en-US" sz="6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2523" y="4839380"/>
            <a:ext cx="23538718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600" smtClean="0">
                <a:latin typeface="Times New Roman" pitchFamily="18" charset="0"/>
                <a:cs typeface="Times New Roman" pitchFamily="18" charset="0"/>
              </a:rPr>
              <a:t>B1. Chọn </a:t>
            </a:r>
            <a:r>
              <a:rPr lang="en-US" altLang="en-US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 chính </a:t>
            </a:r>
            <a:r>
              <a:rPr lang="en-US" altLang="en-US" sz="6600">
                <a:latin typeface="Times New Roman" pitchFamily="18" charset="0"/>
                <a:cs typeface="Times New Roman" pitchFamily="18" charset="0"/>
              </a:rPr>
              <a:t>là mạch </a:t>
            </a:r>
            <a:r>
              <a:rPr lang="en-US" altLang="en-US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 nhất </a:t>
            </a:r>
            <a:r>
              <a:rPr lang="en-US" altLang="en-US" sz="6600">
                <a:latin typeface="Times New Roman" pitchFamily="18" charset="0"/>
                <a:cs typeface="Times New Roman" pitchFamily="18" charset="0"/>
              </a:rPr>
              <a:t>và chứa nguyên tử C liên kết với </a:t>
            </a:r>
            <a:r>
              <a:rPr lang="en-US" altLang="en-US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–OH.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2523" y="6876952"/>
            <a:ext cx="23538718" cy="21236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600" smtClean="0">
                <a:latin typeface="Times New Roman" pitchFamily="18" charset="0"/>
                <a:cs typeface="Times New Roman" pitchFamily="18" charset="0"/>
              </a:rPr>
              <a:t>B2. </a:t>
            </a:r>
            <a:r>
              <a:rPr lang="en-US" alt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số </a:t>
            </a:r>
            <a:r>
              <a:rPr lang="en-US" altLang="en-US" sz="6600" smtClean="0">
                <a:latin typeface="Times New Roman" pitchFamily="18" charset="0"/>
                <a:cs typeface="Times New Roman" pitchFamily="18" charset="0"/>
              </a:rPr>
              <a:t>mạch chính</a:t>
            </a:r>
            <a:r>
              <a:rPr lang="en-US" alt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ưu tiên </a:t>
            </a:r>
            <a:r>
              <a:rPr lang="en-US" altLang="en-US" sz="6600" smtClean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altLang="en-US" sz="6600">
                <a:latin typeface="Times New Roman" pitchFamily="18" charset="0"/>
                <a:cs typeface="Times New Roman" pitchFamily="18" charset="0"/>
              </a:rPr>
              <a:t>phía </a:t>
            </a:r>
            <a:r>
              <a:rPr lang="en-US" altLang="en-US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 nhóm –OH </a:t>
            </a:r>
            <a:r>
              <a:rPr lang="en-US" altLang="en-US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6600" smtClean="0">
                <a:latin typeface="Times New Roman" pitchFamily="18" charset="0"/>
                <a:cs typeface="Times New Roman" pitchFamily="18" charset="0"/>
              </a:rPr>
              <a:t>Nếu nhóm OH chỉ có 1 vị trí thì không cần đánh số vị trí nhóm -OH</a:t>
            </a:r>
            <a:endParaRPr lang="en-US" altLang="en-US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2522" y="9598518"/>
            <a:ext cx="2275044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6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 nhóm OH </a:t>
            </a:r>
            <a:r>
              <a:rPr lang="en-US" altLang="en-US" sz="6600" smtClean="0">
                <a:latin typeface="Times New Roman" pitchFamily="18" charset="0"/>
                <a:cs typeface="Times New Roman" pitchFamily="18" charset="0"/>
              </a:rPr>
              <a:t>thì thêm độ bội (</a:t>
            </a:r>
            <a:r>
              <a:rPr lang="en-US" alt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di, tri, </a:t>
            </a:r>
            <a:r>
              <a:rPr lang="en-US" altLang="en-US" sz="6600" smtClean="0">
                <a:latin typeface="Times New Roman" pitchFamily="18" charset="0"/>
                <a:cs typeface="Times New Roman" pitchFamily="18" charset="0"/>
              </a:rPr>
              <a:t>…) trước “ol” và giữ nguyên tên hydrocarbon.</a:t>
            </a:r>
            <a:endParaRPr lang="en-US" altLang="en-US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2523" y="11823183"/>
            <a:ext cx="22750443" cy="11079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600" smtClean="0">
                <a:latin typeface="Times New Roman" pitchFamily="18" charset="0"/>
                <a:cs typeface="Times New Roman" pitchFamily="18" charset="0"/>
              </a:rPr>
              <a:t>B3. Gọi tên</a:t>
            </a:r>
            <a:endParaRPr lang="en-US" alt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97C086A-733C-49CA-3598-B7A29F08940F}"/>
              </a:ext>
            </a:extLst>
          </p:cNvPr>
          <p:cNvSpPr/>
          <p:nvPr/>
        </p:nvSpPr>
        <p:spPr>
          <a:xfrm>
            <a:off x="361155" y="4007321"/>
            <a:ext cx="5119506" cy="230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 chỉ vị trí nhánh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21B7A8-76AD-014F-19EE-9FFD5FD6F3A9}"/>
              </a:ext>
            </a:extLst>
          </p:cNvPr>
          <p:cNvSpPr txBox="1"/>
          <p:nvPr/>
        </p:nvSpPr>
        <p:spPr>
          <a:xfrm>
            <a:off x="1155170" y="2671857"/>
            <a:ext cx="4488885" cy="923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9" tIns="91445" rIns="182889" bIns="91445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Monoalcohol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97C086A-733C-49CA-3598-B7A29F08940F}"/>
              </a:ext>
            </a:extLst>
          </p:cNvPr>
          <p:cNvSpPr/>
          <p:nvPr/>
        </p:nvSpPr>
        <p:spPr>
          <a:xfrm>
            <a:off x="6274677" y="4070383"/>
            <a:ext cx="3972909" cy="230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Tên nhánh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5202" y="4699852"/>
            <a:ext cx="719475" cy="851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</a:rPr>
              <a:t>-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97C086A-733C-49CA-3598-B7A29F08940F}"/>
              </a:ext>
            </a:extLst>
          </p:cNvPr>
          <p:cNvSpPr/>
          <p:nvPr/>
        </p:nvSpPr>
        <p:spPr>
          <a:xfrm>
            <a:off x="10228949" y="4104218"/>
            <a:ext cx="4831447" cy="230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Tên hydrocarbon  </a:t>
            </a:r>
          </a:p>
          <a:p>
            <a:pPr algn="ctr"/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(bỏ e ở cuối)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93023"/>
              </p:ext>
            </p:extLst>
          </p:nvPr>
        </p:nvGraphicFramePr>
        <p:xfrm>
          <a:off x="4176035" y="7173311"/>
          <a:ext cx="6544517" cy="241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r:id="rId5" imgW="1701670" imgH="624846" progId="ChemDraw.Document.6.0">
                  <p:embed/>
                </p:oleObj>
              </mc:Choice>
              <mc:Fallback>
                <p:oleObj r:id="rId5" imgW="1701670" imgH="624846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035" y="7173311"/>
                        <a:ext cx="6544517" cy="2412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692050" y="6337738"/>
            <a:ext cx="1707562" cy="851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gray">
          <a:xfrm>
            <a:off x="7787429" y="6861573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gray">
          <a:xfrm>
            <a:off x="6179346" y="6798511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gray">
          <a:xfrm>
            <a:off x="4224422" y="6881101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653270" y="9343314"/>
            <a:ext cx="59554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5400" smtClean="0">
                <a:solidFill>
                  <a:srgbClr val="0070C0"/>
                </a:solidFill>
                <a:latin typeface="Times New Roman" pitchFamily="18" charset="0"/>
                <a:sym typeface="Arial" pitchFamily="34" charset="0"/>
              </a:rPr>
              <a:t>2</a:t>
            </a:r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sym typeface="Arial" pitchFamily="34" charset="0"/>
              </a:rPr>
              <a:t>-methylpropan-</a:t>
            </a:r>
            <a:r>
              <a:rPr lang="en-US" altLang="en-US" sz="5400" smtClean="0">
                <a:solidFill>
                  <a:srgbClr val="0070C0"/>
                </a:solidFill>
                <a:latin typeface="Times New Roman" pitchFamily="18" charset="0"/>
                <a:sym typeface="Arial" pitchFamily="34" charset="0"/>
              </a:rPr>
              <a:t>1</a:t>
            </a:r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sym typeface="Arial" pitchFamily="34" charset="0"/>
              </a:rPr>
              <a:t>-ol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sym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97C086A-733C-49CA-3598-B7A29F08940F}"/>
              </a:ext>
            </a:extLst>
          </p:cNvPr>
          <p:cNvSpPr/>
          <p:nvPr/>
        </p:nvSpPr>
        <p:spPr>
          <a:xfrm>
            <a:off x="15779871" y="4104218"/>
            <a:ext cx="3895863" cy="230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 trí nhóm </a:t>
            </a:r>
          </a:p>
          <a:p>
            <a:pPr algn="ctr"/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-OH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060397" y="4828856"/>
            <a:ext cx="719475" cy="851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</a:rPr>
              <a:t>-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769959" y="4828856"/>
            <a:ext cx="719475" cy="851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</a:rPr>
              <a:t>-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97C086A-733C-49CA-3598-B7A29F08940F}"/>
              </a:ext>
            </a:extLst>
          </p:cNvPr>
          <p:cNvSpPr/>
          <p:nvPr/>
        </p:nvSpPr>
        <p:spPr>
          <a:xfrm>
            <a:off x="20489434" y="4103642"/>
            <a:ext cx="2981094" cy="230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ol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742399"/>
              </p:ext>
            </p:extLst>
          </p:nvPr>
        </p:nvGraphicFramePr>
        <p:xfrm>
          <a:off x="15779871" y="7235277"/>
          <a:ext cx="6919693" cy="220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r:id="rId7" imgW="1758212" imgH="579108" progId="ChemDraw.Document.6.0">
                  <p:embed/>
                </p:oleObj>
              </mc:Choice>
              <mc:Fallback>
                <p:oleObj r:id="rId7" imgW="1758212" imgH="579108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871" y="7235277"/>
                        <a:ext cx="6919693" cy="2209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gray">
          <a:xfrm>
            <a:off x="21316392" y="6847175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gray">
          <a:xfrm>
            <a:off x="19676042" y="6847175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gray">
          <a:xfrm>
            <a:off x="17825347" y="6881101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gray">
          <a:xfrm>
            <a:off x="15880059" y="6953770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5779871" y="9357816"/>
            <a:ext cx="31854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sym typeface="Arial" pitchFamily="34" charset="0"/>
              </a:rPr>
              <a:t>Butan-</a:t>
            </a:r>
            <a:r>
              <a:rPr lang="en-US" altLang="en-US" sz="5400" smtClean="0">
                <a:solidFill>
                  <a:srgbClr val="0070C0"/>
                </a:solidFill>
                <a:latin typeface="Times New Roman" pitchFamily="18" charset="0"/>
                <a:sym typeface="Arial" pitchFamily="34" charset="0"/>
              </a:rPr>
              <a:t>2</a:t>
            </a:r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sym typeface="Arial" pitchFamily="34" charset="0"/>
              </a:rPr>
              <a:t>-ol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sym typeface="Arial" pitchFamily="34" charset="0"/>
            </a:endParaRPr>
          </a:p>
        </p:txBody>
      </p:sp>
      <p:sp>
        <p:nvSpPr>
          <p:cNvPr id="38" name="MH_Others_2">
            <a:extLst>
              <a:ext uri="{FF2B5EF4-FFF2-40B4-BE49-F238E27FC236}">
                <a16:creationId xmlns="" xmlns:a16="http://schemas.microsoft.com/office/drawing/2014/main" id="{CBA5EDAB-A5C5-E54F-C92D-5ECB59E8761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49945" y="1374910"/>
            <a:ext cx="6858801" cy="8618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56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b. Tên thay thế </a:t>
            </a:r>
            <a:endParaRPr lang="zh-CN" altLang="en-US" sz="5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6179345" y="10972754"/>
            <a:ext cx="75009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5800" b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5800" b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5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800" b="1">
                <a:latin typeface="Times New Roman" pitchFamily="18" charset="0"/>
                <a:cs typeface="Times New Roman" pitchFamily="18" charset="0"/>
              </a:rPr>
              <a:t>= CH - CH</a:t>
            </a:r>
            <a:r>
              <a:rPr lang="en-US" altLang="en-US" sz="58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5800" b="1">
                <a:latin typeface="Times New Roman" pitchFamily="18" charset="0"/>
                <a:cs typeface="Times New Roman" pitchFamily="18" charset="0"/>
              </a:rPr>
              <a:t> - OH</a:t>
            </a: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gray">
          <a:xfrm>
            <a:off x="10228949" y="10662384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gray">
          <a:xfrm>
            <a:off x="8589336" y="10601671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gray">
          <a:xfrm>
            <a:off x="6371791" y="10724081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0574993" y="12227140"/>
            <a:ext cx="43011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sym typeface="Arial" pitchFamily="34" charset="0"/>
              </a:rPr>
              <a:t>Prop-</a:t>
            </a:r>
            <a:r>
              <a:rPr lang="en-US" altLang="en-US" sz="5400" smtClean="0">
                <a:solidFill>
                  <a:srgbClr val="0070C0"/>
                </a:solidFill>
                <a:latin typeface="Times New Roman" pitchFamily="18" charset="0"/>
                <a:sym typeface="Arial" pitchFamily="34" charset="0"/>
              </a:rPr>
              <a:t>2</a:t>
            </a:r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sym typeface="Arial" pitchFamily="34" charset="0"/>
              </a:rPr>
              <a:t>-en-</a:t>
            </a:r>
            <a:r>
              <a:rPr lang="en-US" altLang="en-US" sz="5400" smtClean="0">
                <a:solidFill>
                  <a:srgbClr val="0070C0"/>
                </a:solidFill>
                <a:latin typeface="Times New Roman" pitchFamily="18" charset="0"/>
                <a:sym typeface="Arial" pitchFamily="34" charset="0"/>
              </a:rPr>
              <a:t>1</a:t>
            </a:r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sym typeface="Arial" pitchFamily="34" charset="0"/>
              </a:rPr>
              <a:t>-ol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65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18" grpId="0" animBg="1"/>
      <p:bldP spid="3" grpId="0" animBg="1"/>
      <p:bldP spid="20" grpId="0" animBg="1"/>
      <p:bldP spid="21" grpId="0" animBg="1"/>
      <p:bldP spid="22" grpId="0"/>
      <p:bldP spid="25" grpId="0"/>
      <p:bldP spid="26" grpId="0"/>
      <p:bldP spid="27" grpId="0" bldLvl="0" autoUpdateAnimBg="0"/>
      <p:bldP spid="28" grpId="0" animBg="1"/>
      <p:bldP spid="29" grpId="0" animBg="1"/>
      <p:bldP spid="30" grpId="0" animBg="1"/>
      <p:bldP spid="31" grpId="0" animBg="1"/>
      <p:bldP spid="33" grpId="0"/>
      <p:bldP spid="34" grpId="0"/>
      <p:bldP spid="35" grpId="0"/>
      <p:bldP spid="36" grpId="0"/>
      <p:bldP spid="37" grpId="0" bldLvl="0" autoUpdateAnimBg="0"/>
      <p:bldP spid="38" grpId="0"/>
      <p:bldP spid="40" grpId="0"/>
      <p:bldP spid="41" grpId="0"/>
      <p:bldP spid="42" grpId="0"/>
      <p:bldP spid="43" grpId="0"/>
      <p:bldP spid="44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s_2">
            <a:extLst>
              <a:ext uri="{FF2B5EF4-FFF2-40B4-BE49-F238E27FC236}">
                <a16:creationId xmlns="" xmlns:a16="http://schemas.microsoft.com/office/drawing/2014/main" id="{CBA5EDAB-A5C5-E54F-C92D-5ECB59E8761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49945" y="1374910"/>
            <a:ext cx="6858801" cy="8618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56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b. Tên thay thế </a:t>
            </a:r>
            <a:endParaRPr lang="zh-CN" altLang="en-US" sz="5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21B7A8-76AD-014F-19EE-9FFD5FD6F3A9}"/>
              </a:ext>
            </a:extLst>
          </p:cNvPr>
          <p:cNvSpPr txBox="1"/>
          <p:nvPr/>
        </p:nvSpPr>
        <p:spPr>
          <a:xfrm>
            <a:off x="1155170" y="2671857"/>
            <a:ext cx="4488885" cy="923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9" tIns="91445" rIns="182889" bIns="91445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Polyalcohol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97C086A-733C-49CA-3598-B7A29F08940F}"/>
              </a:ext>
            </a:extLst>
          </p:cNvPr>
          <p:cNvSpPr/>
          <p:nvPr/>
        </p:nvSpPr>
        <p:spPr>
          <a:xfrm>
            <a:off x="2749945" y="4140933"/>
            <a:ext cx="6103104" cy="230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Tên </a:t>
            </a:r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hydrocarbon  </a:t>
            </a:r>
            <a:endParaRPr lang="en-US" sz="5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97C086A-733C-49CA-3598-B7A29F08940F}"/>
              </a:ext>
            </a:extLst>
          </p:cNvPr>
          <p:cNvSpPr/>
          <p:nvPr/>
        </p:nvSpPr>
        <p:spPr>
          <a:xfrm>
            <a:off x="9608746" y="4182256"/>
            <a:ext cx="4958592" cy="230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 trí nhóm </a:t>
            </a:r>
          </a:p>
          <a:p>
            <a:pPr algn="ctr"/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-OH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53049" y="4906894"/>
            <a:ext cx="719475" cy="851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</a:rPr>
              <a:t>-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67338" y="4906894"/>
            <a:ext cx="719475" cy="851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</a:rPr>
              <a:t>-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7C086A-733C-49CA-3598-B7A29F08940F}"/>
              </a:ext>
            </a:extLst>
          </p:cNvPr>
          <p:cNvSpPr/>
          <p:nvPr/>
        </p:nvSpPr>
        <p:spPr>
          <a:xfrm>
            <a:off x="15303605" y="4192623"/>
            <a:ext cx="5786881" cy="230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 bội nhóm –OH</a:t>
            </a:r>
          </a:p>
          <a:p>
            <a:pPr algn="ctr"/>
            <a:r>
              <a:rPr lang="en-US" sz="5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(đi, tri,..)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97C086A-733C-49CA-3598-B7A29F08940F}"/>
              </a:ext>
            </a:extLst>
          </p:cNvPr>
          <p:cNvSpPr/>
          <p:nvPr/>
        </p:nvSpPr>
        <p:spPr>
          <a:xfrm>
            <a:off x="21090487" y="4201839"/>
            <a:ext cx="2981094" cy="230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ol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9893" y="6731876"/>
            <a:ext cx="1707562" cy="851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600649"/>
              </p:ext>
            </p:extLst>
          </p:nvPr>
        </p:nvGraphicFramePr>
        <p:xfrm>
          <a:off x="3612086" y="8017040"/>
          <a:ext cx="5600700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cument" r:id="rId4" imgW="1123950" imgH="485775" progId="ChemWindow.Document">
                  <p:embed/>
                </p:oleObj>
              </mc:Choice>
              <mc:Fallback>
                <p:oleObj name="Document" r:id="rId4" imgW="1123950" imgH="485775" progId="ChemWindow.Document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086" y="8017040"/>
                        <a:ext cx="5600700" cy="2376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5"/>
          <p:cNvSpPr>
            <a:spLocks noChangeArrowheads="1"/>
          </p:cNvSpPr>
          <p:nvPr/>
        </p:nvSpPr>
        <p:spPr bwMode="gray">
          <a:xfrm>
            <a:off x="3891211" y="7801621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gray">
          <a:xfrm>
            <a:off x="5969001" y="7744679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gray">
          <a:xfrm>
            <a:off x="7766270" y="7776210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101555" y="10663610"/>
            <a:ext cx="54553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sym typeface="Arial" pitchFamily="34" charset="0"/>
              </a:rPr>
              <a:t>Propane-</a:t>
            </a:r>
            <a:r>
              <a:rPr lang="en-US" altLang="en-US" sz="5400" smtClean="0">
                <a:solidFill>
                  <a:srgbClr val="0070C0"/>
                </a:solidFill>
                <a:latin typeface="Times New Roman" pitchFamily="18" charset="0"/>
                <a:sym typeface="Arial" pitchFamily="34" charset="0"/>
              </a:rPr>
              <a:t>1,2,3</a:t>
            </a:r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sym typeface="Arial" pitchFamily="34" charset="0"/>
              </a:rPr>
              <a:t>-triol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sym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090123" y="8194009"/>
            <a:ext cx="9490911" cy="2908567"/>
            <a:chOff x="1103515" y="9972632"/>
            <a:chExt cx="9490911" cy="2908567"/>
          </a:xfrm>
        </p:grpSpPr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103515" y="9972632"/>
              <a:ext cx="9490911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000" smtClean="0">
                  <a:latin typeface="Times New Roman" pitchFamily="18" charset="0"/>
                  <a:cs typeface="Times New Roman" pitchFamily="18" charset="0"/>
                </a:rPr>
                <a:t>        CH</a:t>
              </a:r>
              <a:r>
                <a:rPr lang="en-US" altLang="en-US" sz="6000" baseline="-25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sz="6000" smtClean="0">
                  <a:latin typeface="Times New Roman" pitchFamily="18" charset="0"/>
                  <a:cs typeface="Times New Roman" pitchFamily="18" charset="0"/>
                </a:rPr>
                <a:t> – CH</a:t>
              </a:r>
              <a:r>
                <a:rPr lang="en-US" altLang="en-US" sz="6000" baseline="-25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sz="6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600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altLang="en-US" sz="6000" smtClean="0">
                  <a:latin typeface="Times New Roman" pitchFamily="18" charset="0"/>
                  <a:cs typeface="Times New Roman" pitchFamily="18" charset="0"/>
                </a:rPr>
                <a:t>CH– CH</a:t>
              </a:r>
              <a:r>
                <a:rPr lang="en-US" altLang="en-US" sz="6000" baseline="-2500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en-US" sz="600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en-US" sz="6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2764280" y="11075807"/>
              <a:ext cx="1297204" cy="1805392"/>
              <a:chOff x="-414" y="0"/>
              <a:chExt cx="2042" cy="2842"/>
            </a:xfrm>
          </p:grpSpPr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1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-414" y="1243"/>
                <a:ext cx="2042" cy="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6000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</p:grpSp>
        <p:grpSp>
          <p:nvGrpSpPr>
            <p:cNvPr id="22" name="Group 14"/>
            <p:cNvGrpSpPr>
              <a:grpSpLocks/>
            </p:cNvGrpSpPr>
            <p:nvPr/>
          </p:nvGrpSpPr>
          <p:grpSpPr bwMode="auto">
            <a:xfrm>
              <a:off x="6813775" y="10988102"/>
              <a:ext cx="1297066" cy="1741231"/>
              <a:chOff x="2594" y="-291"/>
              <a:chExt cx="2046" cy="2741"/>
            </a:xfrm>
          </p:grpSpPr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3073" y="-291"/>
                <a:ext cx="0" cy="10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2594" y="851"/>
                <a:ext cx="2046" cy="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6000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</p:grpSp>
      </p:grpSp>
      <p:sp>
        <p:nvSpPr>
          <p:cNvPr id="27" name="Rectangle 25"/>
          <p:cNvSpPr>
            <a:spLocks noChangeArrowheads="1"/>
          </p:cNvSpPr>
          <p:nvPr/>
        </p:nvSpPr>
        <p:spPr bwMode="gray">
          <a:xfrm>
            <a:off x="14750888" y="7955608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gray">
          <a:xfrm>
            <a:off x="16737343" y="8037030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gray">
          <a:xfrm>
            <a:off x="18847436" y="8015286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gray">
          <a:xfrm>
            <a:off x="20423988" y="8015286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5406067" y="11171856"/>
            <a:ext cx="455124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sym typeface="Arial" pitchFamily="34" charset="0"/>
              </a:rPr>
              <a:t>Butane-</a:t>
            </a:r>
            <a:r>
              <a:rPr lang="en-US" altLang="en-US" sz="5400" smtClean="0">
                <a:solidFill>
                  <a:srgbClr val="0070C0"/>
                </a:solidFill>
                <a:latin typeface="Times New Roman" pitchFamily="18" charset="0"/>
                <a:sym typeface="Arial" pitchFamily="34" charset="0"/>
              </a:rPr>
              <a:t>1,3</a:t>
            </a:r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sym typeface="Arial" pitchFamily="34" charset="0"/>
              </a:rPr>
              <a:t>-điol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8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 bldLvl="0" autoUpdateAnimBg="0"/>
      <p:bldP spid="27" grpId="0"/>
      <p:bldP spid="28" grpId="0"/>
      <p:bldP spid="29" grpId="0"/>
      <p:bldP spid="30" grpId="0"/>
      <p:bldP spid="31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s_2">
            <a:extLst>
              <a:ext uri="{FF2B5EF4-FFF2-40B4-BE49-F238E27FC236}">
                <a16:creationId xmlns="" xmlns:a16="http://schemas.microsoft.com/office/drawing/2014/main" id="{861E63FF-FDC0-3D80-C02D-3778F388AF4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49606" y="250809"/>
            <a:ext cx="16686371" cy="1723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5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2. TÍNH BIẾN THIÊN ENTHALPY CỦA PHẢN ỨNG THEO NHIỆT TẠO THÀNH</a:t>
            </a:r>
            <a:endParaRPr lang="zh-CN" altLang="en-US" sz="5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17C52C-1CE6-4F49-A5E1-164034CA4D55}"/>
              </a:ext>
            </a:extLst>
          </p:cNvPr>
          <p:cNvSpPr txBox="1"/>
          <p:nvPr/>
        </p:nvSpPr>
        <p:spPr>
          <a:xfrm>
            <a:off x="371084" y="2771612"/>
            <a:ext cx="23643416" cy="11695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9" tIns="91445" rIns="182889" bIns="91445">
            <a:spAutoFit/>
          </a:bodyPr>
          <a:lstStyle/>
          <a:p>
            <a:r>
              <a:rPr lang="en-US" sz="6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3/SGK 121 </a:t>
            </a:r>
            <a:r>
              <a:rPr lang="en-US" sz="6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công thức cấu tạo của các alcohol có tên gọi sau</a:t>
            </a:r>
            <a:endParaRPr 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EC13ABA-966D-B248-53A2-F7F5CB9E803E}"/>
              </a:ext>
            </a:extLst>
          </p:cNvPr>
          <p:cNvSpPr txBox="1"/>
          <p:nvPr/>
        </p:nvSpPr>
        <p:spPr>
          <a:xfrm>
            <a:off x="2709844" y="4987859"/>
            <a:ext cx="16452861" cy="1169685"/>
          </a:xfrm>
          <a:prstGeom prst="rect">
            <a:avLst/>
          </a:prstGeom>
          <a:noFill/>
        </p:spPr>
        <p:txBody>
          <a:bodyPr wrap="square" lIns="182889" tIns="91445" rIns="182889" bIns="91445">
            <a:spAutoFit/>
          </a:bodyPr>
          <a:lstStyle/>
          <a:p>
            <a:r>
              <a:rPr lang="en-US" altLang="zh-CN" sz="6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r>
              <a:rPr lang="en-US" altLang="zh-CN" sz="64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6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</a:t>
            </a:r>
            <a:r>
              <a:rPr lang="en-US" altLang="zh-CN" sz="64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altLang="zh-CN" sz="6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(g) + 7/2O</a:t>
            </a:r>
            <a:r>
              <a:rPr lang="en-US" altLang="zh-CN" sz="64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6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(g) </a:t>
            </a:r>
            <a:r>
              <a:rPr lang="en-US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altLang="zh-CN" sz="6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2CO</a:t>
            </a:r>
            <a:r>
              <a:rPr lang="en-US" altLang="zh-CN" sz="64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6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(g) + 3H</a:t>
            </a:r>
            <a:r>
              <a:rPr lang="en-US" altLang="zh-CN" sz="64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6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O(l)</a:t>
            </a:r>
            <a:endParaRPr lang="en-US" sz="64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4B5D84E-B81A-CEE5-0707-4EC8CF3A5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44" y="7456722"/>
            <a:ext cx="12318032" cy="1305077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C4FD5BB-2A8A-4426-A811-6F820CFB1138}"/>
              </a:ext>
            </a:extLst>
          </p:cNvPr>
          <p:cNvSpPr txBox="1"/>
          <p:nvPr/>
        </p:nvSpPr>
        <p:spPr>
          <a:xfrm>
            <a:off x="2518763" y="9209969"/>
            <a:ext cx="18527457" cy="1169685"/>
          </a:xfrm>
          <a:prstGeom prst="rect">
            <a:avLst/>
          </a:prstGeom>
          <a:noFill/>
        </p:spPr>
        <p:txBody>
          <a:bodyPr wrap="square" lIns="182889" tIns="91445" rIns="182889" bIns="91445">
            <a:spAutoFit/>
          </a:bodyPr>
          <a:lstStyle/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 (-393,5) + 3. (-285,8) - [-84,7+0] = - 1559,7 kJ.</a:t>
            </a:r>
          </a:p>
        </p:txBody>
      </p:sp>
    </p:spTree>
    <p:extLst>
      <p:ext uri="{BB962C8B-B14F-4D97-AF65-F5344CB8AC3E}">
        <p14:creationId xmlns:p14="http://schemas.microsoft.com/office/powerpoint/2010/main" val="29112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8165" y="8242125"/>
            <a:ext cx="16869103" cy="54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xmlns="" id="{6A3EA2FF-6D29-F63E-A7AB-7C8988CFB3E3}"/>
              </a:ext>
            </a:extLst>
          </p:cNvPr>
          <p:cNvGrpSpPr/>
          <p:nvPr/>
        </p:nvGrpSpPr>
        <p:grpSpPr>
          <a:xfrm>
            <a:off x="783258" y="2302604"/>
            <a:ext cx="23602329" cy="4205314"/>
            <a:chOff x="17159062" y="2589121"/>
            <a:chExt cx="23602329" cy="3380321"/>
          </a:xfrm>
        </p:grpSpPr>
        <p:sp>
          <p:nvSpPr>
            <p:cNvPr id="4" name="Right Triangle 109">
              <a:extLst>
                <a:ext uri="{FF2B5EF4-FFF2-40B4-BE49-F238E27FC236}">
                  <a16:creationId xmlns:a16="http://schemas.microsoft.com/office/drawing/2014/main" xmlns="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ounded Rectangle 110">
              <a:extLst>
                <a:ext uri="{FF2B5EF4-FFF2-40B4-BE49-F238E27FC236}">
                  <a16:creationId xmlns:a16="http://schemas.microsoft.com/office/drawing/2014/main" xmlns="" id="{C868E6E6-6821-DDA4-DAA6-32D53C65E7A7}"/>
                </a:ext>
              </a:extLst>
            </p:cNvPr>
            <p:cNvSpPr/>
            <p:nvPr/>
          </p:nvSpPr>
          <p:spPr>
            <a:xfrm>
              <a:off x="17159062" y="3445980"/>
              <a:ext cx="23602329" cy="2523462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xmlns="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0837352" y="-1040108"/>
              <a:ext cx="769441" cy="8027900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112">
              <a:extLst>
                <a:ext uri="{FF2B5EF4-FFF2-40B4-BE49-F238E27FC236}">
                  <a16:creationId xmlns:a16="http://schemas.microsoft.com/office/drawing/2014/main" xmlns="" id="{24B3A259-8848-90BA-D5E5-841041DB744C}"/>
                </a:ext>
              </a:extLst>
            </p:cNvPr>
            <p:cNvSpPr txBox="1"/>
            <p:nvPr/>
          </p:nvSpPr>
          <p:spPr>
            <a:xfrm>
              <a:off x="17244099" y="2589121"/>
              <a:ext cx="7991925" cy="61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II/ ĐẶC ĐIỂM CẤU TẠO</a:t>
              </a: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517C52C-1CE6-4F49-A5E1-164034CA4D55}"/>
              </a:ext>
            </a:extLst>
          </p:cNvPr>
          <p:cNvSpPr txBox="1"/>
          <p:nvPr/>
        </p:nvSpPr>
        <p:spPr>
          <a:xfrm>
            <a:off x="783258" y="3368586"/>
            <a:ext cx="23643416" cy="3139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9" tIns="91445" rIns="182889" bIns="91445">
            <a:spAutoFit/>
          </a:bodyPr>
          <a:lstStyle/>
          <a:p>
            <a:r>
              <a:rPr lang="en-US" sz="6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phân tử alcohol, các liên kết C-O và O-H đều là liên kết cộng hóa trị phân cực ( do oxygen có độ âm điện lớn hơn)</a:t>
            </a:r>
          </a:p>
          <a:p>
            <a:r>
              <a:rPr lang="en-US" sz="6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6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 O – H và C – O </a:t>
            </a:r>
            <a:r>
              <a:rPr lang="en-US" sz="6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 bị </a:t>
            </a:r>
            <a:r>
              <a:rPr lang="en-US" sz="6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cắt </a:t>
            </a:r>
            <a:r>
              <a:rPr lang="en-US" sz="6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tham gia phản ứng.</a:t>
            </a:r>
            <a:endParaRPr 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219" y="6507918"/>
            <a:ext cx="5801711" cy="1734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8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" y="0"/>
            <a:ext cx="24389766" cy="13717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1616" y="5218463"/>
            <a:ext cx="15681235" cy="2646889"/>
          </a:xfrm>
          <a:prstGeom prst="rect">
            <a:avLst/>
          </a:prstGeom>
          <a:noFill/>
        </p:spPr>
        <p:txBody>
          <a:bodyPr wrap="none" lIns="182889" tIns="91445" rIns="182889" bIns="91445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1828891">
              <a:buClrTx/>
              <a:defRPr/>
            </a:pPr>
            <a:r>
              <a:rPr lang="en-US" sz="16000" b="1" kern="1200" smtClean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HƠN</a:t>
            </a:r>
            <a:endParaRPr lang="en-US" sz="16000" b="1" kern="1200" dirty="0">
              <a:ln w="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19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ổng hợp Tranh Vẽ Đã Uống Rượu Bia Không Lái Xe giá rẻ, bán chạy tháng  5/2023 - BeeCost"/>
          <p:cNvSpPr>
            <a:spLocks noChangeAspect="1" noChangeArrowheads="1"/>
          </p:cNvSpPr>
          <p:nvPr/>
        </p:nvSpPr>
        <p:spPr bwMode="auto">
          <a:xfrm>
            <a:off x="155575" y="-84307"/>
            <a:ext cx="304800" cy="3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ổng hợp Tranh Vẽ Đã Uống Rượu Bia Không Lái Xe giá rẻ, bán chạy tháng  5/2023 - BeeCost"/>
          <p:cNvSpPr>
            <a:spLocks noChangeAspect="1" noChangeArrowheads="1"/>
          </p:cNvSpPr>
          <p:nvPr/>
        </p:nvSpPr>
        <p:spPr bwMode="auto">
          <a:xfrm>
            <a:off x="307975" y="68093"/>
            <a:ext cx="304800" cy="3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48" b="108"/>
          <a:stretch/>
        </p:blipFill>
        <p:spPr bwMode="auto">
          <a:xfrm>
            <a:off x="5597192" y="1708399"/>
            <a:ext cx="11776407" cy="916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684421" y="372893"/>
            <a:ext cx="7267074" cy="5919538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8951495" y="372893"/>
            <a:ext cx="7267074" cy="5919537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6218569" y="372893"/>
            <a:ext cx="7267074" cy="5919537"/>
          </a:xfrm>
          <a:prstGeom prst="rect">
            <a:avLst/>
          </a:prstGeom>
          <a:solidFill>
            <a:srgbClr val="CCFF3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 descr="Tổng hợp Tranh Vẽ Đã Uống Rượu Bia Không Lái Xe giá rẻ, bán chạy tháng  5/2023 - BeeCost"/>
          <p:cNvSpPr>
            <a:spLocks noChangeAspect="1" noChangeArrowheads="1"/>
          </p:cNvSpPr>
          <p:nvPr/>
        </p:nvSpPr>
        <p:spPr bwMode="auto">
          <a:xfrm>
            <a:off x="0" y="5041229"/>
            <a:ext cx="304800" cy="3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Tổng hợp Tranh Vẽ Đã Uống Rượu Bia Không Lái Xe giá rẻ, bán chạy tháng  5/2023 - BeeCost"/>
          <p:cNvSpPr>
            <a:spLocks noChangeAspect="1" noChangeArrowheads="1"/>
          </p:cNvSpPr>
          <p:nvPr/>
        </p:nvSpPr>
        <p:spPr bwMode="auto">
          <a:xfrm>
            <a:off x="152400" y="5193629"/>
            <a:ext cx="304800" cy="3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684421" y="6292431"/>
            <a:ext cx="7267074" cy="5919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smtClean="0">
                <a:solidFill>
                  <a:srgbClr val="C00000"/>
                </a:solidFill>
                <a:latin typeface=".VnTifani Heavy" pitchFamily="34" charset="0"/>
              </a:rPr>
              <a:t>4</a:t>
            </a:r>
            <a:endParaRPr lang="en-US" sz="9600" dirty="0">
              <a:solidFill>
                <a:srgbClr val="C00000"/>
              </a:solidFill>
              <a:latin typeface=".VnTifani Heavy" pitchFamily="34" charset="0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8951495" y="6292428"/>
            <a:ext cx="7267074" cy="5919537"/>
          </a:xfrm>
          <a:prstGeom prst="rect">
            <a:avLst/>
          </a:prstGeom>
          <a:solidFill>
            <a:srgbClr val="FF33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smtClean="0">
                <a:solidFill>
                  <a:srgbClr val="C00000"/>
                </a:solidFill>
                <a:latin typeface=".VnTifani Heavy" pitchFamily="34" charset="0"/>
              </a:rPr>
              <a:t>5</a:t>
            </a:r>
            <a:endParaRPr lang="en-US" sz="9600" dirty="0">
              <a:solidFill>
                <a:srgbClr val="C00000"/>
              </a:solidFill>
              <a:latin typeface=".VnTifani Heavy" pitchFamily="34" charset="0"/>
            </a:endParaRPr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16218569" y="6292429"/>
            <a:ext cx="7267074" cy="5919537"/>
          </a:xfrm>
          <a:prstGeom prst="rect">
            <a:avLst/>
          </a:prstGeom>
          <a:solidFill>
            <a:srgbClr val="3399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684421" y="6292435"/>
            <a:ext cx="7267074" cy="5919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8951495" y="6292432"/>
            <a:ext cx="7267074" cy="5919537"/>
          </a:xfrm>
          <a:prstGeom prst="rect">
            <a:avLst/>
          </a:prstGeom>
          <a:solidFill>
            <a:srgbClr val="FF33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7698"/>
            <a:ext cx="24385588" cy="5328521"/>
          </a:xfrm>
          <a:prstGeom prst="rect">
            <a:avLst/>
          </a:prstGeom>
        </p:spPr>
      </p:pic>
      <p:sp>
        <p:nvSpPr>
          <p:cNvPr id="3" name="MH_Others_2"/>
          <p:cNvSpPr txBox="1"/>
          <p:nvPr>
            <p:custDataLst>
              <p:tags r:id="rId1"/>
            </p:custDataLst>
          </p:nvPr>
        </p:nvSpPr>
        <p:spPr>
          <a:xfrm>
            <a:off x="10761473" y="1535114"/>
            <a:ext cx="6256849" cy="1284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83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NỘI DUNG</a:t>
            </a:r>
            <a:endParaRPr lang="zh-CN" altLang="en-US" sz="83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MH_Number_1"/>
          <p:cNvSpPr/>
          <p:nvPr>
            <p:custDataLst>
              <p:tags r:id="rId2"/>
            </p:custDataLst>
          </p:nvPr>
        </p:nvSpPr>
        <p:spPr>
          <a:xfrm>
            <a:off x="3651598" y="2707383"/>
            <a:ext cx="1235512" cy="1276292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60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60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MH_Number_2"/>
          <p:cNvSpPr/>
          <p:nvPr>
            <p:custDataLst>
              <p:tags r:id="rId3"/>
            </p:custDataLst>
          </p:nvPr>
        </p:nvSpPr>
        <p:spPr>
          <a:xfrm>
            <a:off x="3620428" y="4678362"/>
            <a:ext cx="1175222" cy="1190966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60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60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MH_Others_2">
            <a:extLst>
              <a:ext uri="{FF2B5EF4-FFF2-40B4-BE49-F238E27FC236}">
                <a16:creationId xmlns="" xmlns:a16="http://schemas.microsoft.com/office/drawing/2014/main" id="{F69328D7-2393-641F-069F-03DAE4E2711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54042" y="2819333"/>
            <a:ext cx="10181305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60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KHÁI NIỆM, DANH PHÁP</a:t>
            </a:r>
            <a:endParaRPr lang="zh-CN" altLang="en-US" sz="6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MH_Others_2">
            <a:extLst>
              <a:ext uri="{FF2B5EF4-FFF2-40B4-BE49-F238E27FC236}">
                <a16:creationId xmlns="" xmlns:a16="http://schemas.microsoft.com/office/drawing/2014/main" id="{621F107A-C01C-1ADC-C9EC-5BC94A716E6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19548" y="4875548"/>
            <a:ext cx="1266039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buClr>
                <a:srgbClr val="135F82"/>
              </a:buClr>
              <a:buSzPts val="4800"/>
            </a:pPr>
            <a:r>
              <a:rPr lang="en-US" sz="6000" b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ĐẶC ĐIỂM CẤU TẠO</a:t>
            </a:r>
            <a:endParaRPr lang="en-US" sz="6000" b="1">
              <a:solidFill>
                <a:schemeClr val="tx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8" name="MH_Number_1">
            <a:extLst>
              <a:ext uri="{FF2B5EF4-FFF2-40B4-BE49-F238E27FC236}">
                <a16:creationId xmlns="" xmlns:a16="http://schemas.microsoft.com/office/drawing/2014/main" id="{45622D3C-E3AE-24D4-71C1-2DC0A6F66BE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530583" y="6564283"/>
            <a:ext cx="1175222" cy="1190966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60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60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MH_Others_2">
            <a:extLst>
              <a:ext uri="{FF2B5EF4-FFF2-40B4-BE49-F238E27FC236}">
                <a16:creationId xmlns="" xmlns:a16="http://schemas.microsoft.com/office/drawing/2014/main" id="{EB3E81A4-5995-DEBD-95AC-FCF02FCF77E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441623" y="6716567"/>
            <a:ext cx="10593724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60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TÍNH CHẤT VẬT LÝ</a:t>
            </a:r>
            <a:endParaRPr lang="zh-CN" altLang="en-US" sz="6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MH_Others_2">
            <a:extLst>
              <a:ext uri="{FF2B5EF4-FFF2-40B4-BE49-F238E27FC236}">
                <a16:creationId xmlns="" xmlns:a16="http://schemas.microsoft.com/office/drawing/2014/main" id="{6B8EC10A-1DBD-DD8A-BA57-443B993C8B3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045039" y="8547698"/>
            <a:ext cx="10395632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60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TÍNH </a:t>
            </a:r>
            <a:r>
              <a:rPr lang="en-US" altLang="zh-CN" sz="60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CHẤT HÓA HỌC</a:t>
            </a:r>
            <a:endParaRPr lang="zh-CN" altLang="en-US" sz="6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MH_Number_2">
            <a:extLst>
              <a:ext uri="{FF2B5EF4-FFF2-40B4-BE49-F238E27FC236}">
                <a16:creationId xmlns="" xmlns:a16="http://schemas.microsoft.com/office/drawing/2014/main" id="{39779B25-A9A7-5BB7-2F2F-B2712FF27C0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506987" y="8243129"/>
            <a:ext cx="1175222" cy="1190966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60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zh-CN" altLang="en-US" sz="60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MH_Number_1">
            <a:extLst>
              <a:ext uri="{FF2B5EF4-FFF2-40B4-BE49-F238E27FC236}">
                <a16:creationId xmlns="" xmlns:a16="http://schemas.microsoft.com/office/drawing/2014/main" id="{45622D3C-E3AE-24D4-71C1-2DC0A6F66BE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433888" y="9928096"/>
            <a:ext cx="1175222" cy="1190966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6000" b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endParaRPr lang="zh-CN" altLang="en-US" sz="60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MH_Number_2">
            <a:extLst>
              <a:ext uri="{FF2B5EF4-FFF2-40B4-BE49-F238E27FC236}">
                <a16:creationId xmlns="" xmlns:a16="http://schemas.microsoft.com/office/drawing/2014/main" id="{39779B25-A9A7-5BB7-2F2F-B2712FF27C0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393728" y="11657176"/>
            <a:ext cx="1175222" cy="1190966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6000" b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endParaRPr lang="zh-CN" altLang="en-US" sz="60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MH_Others_2">
            <a:extLst>
              <a:ext uri="{FF2B5EF4-FFF2-40B4-BE49-F238E27FC236}">
                <a16:creationId xmlns="" xmlns:a16="http://schemas.microsoft.com/office/drawing/2014/main" id="{6B8EC10A-1DBD-DD8A-BA57-443B993C8B3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045039" y="10133624"/>
            <a:ext cx="10395632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60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ỨNG DỤNG</a:t>
            </a:r>
            <a:endParaRPr lang="zh-CN" altLang="en-US" sz="6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MH_Others_2">
            <a:extLst>
              <a:ext uri="{FF2B5EF4-FFF2-40B4-BE49-F238E27FC236}">
                <a16:creationId xmlns="" xmlns:a16="http://schemas.microsoft.com/office/drawing/2014/main" id="{6B8EC10A-1DBD-DD8A-BA57-443B993C8B3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988462" y="11966672"/>
            <a:ext cx="10395632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60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ĐIỀU CHẾ</a:t>
            </a:r>
            <a:endParaRPr lang="zh-CN" altLang="en-US" sz="6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>
            <a:extLst>
              <a:ext uri="{FF2B5EF4-FFF2-40B4-BE49-F238E27FC236}">
                <a16:creationId xmlns:a16="http://schemas.microsoft.com/office/drawing/2014/main" xmlns="" id="{2C69E716-EF34-8C4B-BB20-977BAF7C5DC0}"/>
              </a:ext>
            </a:extLst>
          </p:cNvPr>
          <p:cNvGrpSpPr/>
          <p:nvPr/>
        </p:nvGrpSpPr>
        <p:grpSpPr>
          <a:xfrm>
            <a:off x="1480203" y="5505473"/>
            <a:ext cx="20583355" cy="5278145"/>
            <a:chOff x="-7402" y="2237392"/>
            <a:chExt cx="10892078" cy="2793395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xmlns="" id="{EFEB930C-77FB-5562-B961-FAFAF5944BC4}"/>
                </a:ext>
              </a:extLst>
            </p:cNvPr>
            <p:cNvGrpSpPr/>
            <p:nvPr/>
          </p:nvGrpSpPr>
          <p:grpSpPr>
            <a:xfrm>
              <a:off x="247183" y="2237392"/>
              <a:ext cx="4001083" cy="1124650"/>
              <a:chOff x="5537206" y="1704231"/>
              <a:chExt cx="3987518" cy="1045522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xmlns="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3696974" cy="1045522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xmlns="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5EF6D73A-9E3C-AFDB-0239-F9E7ED65BE8A}"/>
                </a:ext>
              </a:extLst>
            </p:cNvPr>
            <p:cNvGrpSpPr/>
            <p:nvPr/>
          </p:nvGrpSpPr>
          <p:grpSpPr>
            <a:xfrm>
              <a:off x="5903703" y="2237392"/>
              <a:ext cx="4190705" cy="1124649"/>
              <a:chOff x="8268516" y="1704227"/>
              <a:chExt cx="4176497" cy="1045520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xmlns="" id="{FF959755-E133-FE71-E1C7-4B3BA1BC6AED}"/>
                  </a:ext>
                </a:extLst>
              </p:cNvPr>
              <p:cNvSpPr/>
              <p:nvPr/>
            </p:nvSpPr>
            <p:spPr>
              <a:xfrm>
                <a:off x="8559062" y="1704227"/>
                <a:ext cx="3885951" cy="104552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xmlns="" id="{C0363CC1-7F6C-7E56-E134-1D234DC70FD9}"/>
                  </a:ext>
                </a:extLst>
              </p:cNvPr>
              <p:cNvSpPr/>
              <p:nvPr/>
            </p:nvSpPr>
            <p:spPr>
              <a:xfrm>
                <a:off x="8268516" y="1940237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xmlns="" id="{CF23B054-DF48-39BF-9EDE-56B2CF1B7F5C}"/>
                </a:ext>
              </a:extLst>
            </p:cNvPr>
            <p:cNvGrpSpPr/>
            <p:nvPr/>
          </p:nvGrpSpPr>
          <p:grpSpPr>
            <a:xfrm>
              <a:off x="-7402" y="3989578"/>
              <a:ext cx="4255668" cy="1041209"/>
              <a:chOff x="-528583" y="3333126"/>
              <a:chExt cx="4241240" cy="967949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xmlns="" id="{0C377D84-C468-2881-D511-7FFA9904A78A}"/>
                  </a:ext>
                </a:extLst>
              </p:cNvPr>
              <p:cNvSpPr/>
              <p:nvPr/>
            </p:nvSpPr>
            <p:spPr>
              <a:xfrm>
                <a:off x="-152442" y="3333126"/>
                <a:ext cx="3865099" cy="967949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xmlns="" id="{84C7C448-F332-F28D-0098-E96FCA975070}"/>
                  </a:ext>
                </a:extLst>
              </p:cNvPr>
              <p:cNvSpPr/>
              <p:nvPr/>
            </p:nvSpPr>
            <p:spPr>
              <a:xfrm>
                <a:off x="-528583" y="3466416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xmlns="" id="{C75660C5-1795-45E7-2459-CDF6F0A3AC00}"/>
                </a:ext>
              </a:extLst>
            </p:cNvPr>
            <p:cNvGrpSpPr/>
            <p:nvPr/>
          </p:nvGrpSpPr>
          <p:grpSpPr>
            <a:xfrm>
              <a:off x="5988316" y="2432527"/>
              <a:ext cx="4896360" cy="2598260"/>
              <a:chOff x="2540772" y="1885631"/>
              <a:chExt cx="4879760" cy="2415446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xmlns="" id="{858BB183-9700-382C-438C-460288C678C2}"/>
                  </a:ext>
                </a:extLst>
              </p:cNvPr>
              <p:cNvSpPr/>
              <p:nvPr/>
            </p:nvSpPr>
            <p:spPr>
              <a:xfrm>
                <a:off x="2831316" y="3221215"/>
                <a:ext cx="3788583" cy="1079862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xmlns="" id="{2BD16B99-D6A9-0455-38D3-7C63D9743A38}"/>
                  </a:ext>
                </a:extLst>
              </p:cNvPr>
              <p:cNvSpPr/>
              <p:nvPr/>
            </p:nvSpPr>
            <p:spPr>
              <a:xfrm>
                <a:off x="2540772" y="3328179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xmlns="" id="{4DFD408E-6A9A-A4DD-BCD5-C821B53A4850}"/>
                      </a:ext>
                    </a:extLst>
                  </p:cNvPr>
                  <p:cNvSpPr txBox="1"/>
                  <p:nvPr/>
                </p:nvSpPr>
                <p:spPr>
                  <a:xfrm>
                    <a:off x="5975686" y="1885631"/>
                    <a:ext cx="1444846" cy="4088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marR="0" lvl="0" indent="0" algn="ctr" defTabSz="217706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oMath>
                      </m:oMathPara>
                    </a14:m>
                    <a:endPara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id="{4DFD408E-6A9A-A4DD-BCD5-C821B53A48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5686" y="1885631"/>
                    <a:ext cx="1444846" cy="40885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xmlns="" id="{891E4DE8-704B-39F9-984C-2F7D8B0A34D3}"/>
              </a:ext>
            </a:extLst>
          </p:cNvPr>
          <p:cNvSpPr/>
          <p:nvPr/>
        </p:nvSpPr>
        <p:spPr>
          <a:xfrm>
            <a:off x="1480203" y="9068967"/>
            <a:ext cx="1024847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3" name="Group 11">
            <a:extLst>
              <a:ext uri="{FF2B5EF4-FFF2-40B4-BE49-F238E27FC236}">
                <a16:creationId xmlns:a16="http://schemas.microsoft.com/office/drawing/2014/main" xmlns="" id="{519A3A9B-06D2-AAB5-842E-BA68BBE5F223}"/>
              </a:ext>
            </a:extLst>
          </p:cNvPr>
          <p:cNvGrpSpPr/>
          <p:nvPr/>
        </p:nvGrpSpPr>
        <p:grpSpPr>
          <a:xfrm>
            <a:off x="-37823" y="3296778"/>
            <a:ext cx="23825350" cy="1856444"/>
            <a:chOff x="226013" y="2034258"/>
            <a:chExt cx="23825350" cy="1856444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xmlns="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xmlns="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xmlns="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xmlns="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xmlns="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xmlns="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xmlns="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xmlns="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xmlns="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xmlns="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xmlns="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xmlns="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xmlns="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xmlns="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xmlns="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xmlns="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9552" y="2131187"/>
                  <a:ext cx="18931907" cy="134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Trong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đâ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ancol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altLang="en-US" sz="7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9552" y="2131187"/>
                  <a:ext cx="18931907" cy="134911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955" b="-3303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3017805" y="5781848"/>
            <a:ext cx="5965095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</a:t>
            </a:r>
            <a:r>
              <a:rPr lang="en-US" sz="60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=CH-CH</a:t>
            </a:r>
            <a:r>
              <a:rPr lang="en-US" sz="60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-OH</a:t>
            </a:r>
            <a:endParaRPr lang="en-US" sz="6000"/>
          </a:p>
        </p:txBody>
      </p:sp>
      <p:sp>
        <p:nvSpPr>
          <p:cNvPr id="74" name="Rectangle 73"/>
          <p:cNvSpPr/>
          <p:nvPr/>
        </p:nvSpPr>
        <p:spPr>
          <a:xfrm>
            <a:off x="2512231" y="9029934"/>
            <a:ext cx="533289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6000">
                <a:latin typeface="Times New Roman" panose="02020603050405020304" pitchFamily="18" charset="0"/>
              </a:rPr>
              <a:t>CH</a:t>
            </a:r>
            <a:r>
              <a:rPr lang="en-US" altLang="en-US" sz="6000" baseline="-25000">
                <a:latin typeface="Times New Roman" panose="02020603050405020304" pitchFamily="18" charset="0"/>
              </a:rPr>
              <a:t>3</a:t>
            </a:r>
            <a:r>
              <a:rPr lang="en-US" altLang="en-US" sz="6000">
                <a:latin typeface="Times New Roman" panose="02020603050405020304" pitchFamily="18" charset="0"/>
              </a:rPr>
              <a:t>CH</a:t>
            </a:r>
            <a:r>
              <a:rPr lang="en-US" altLang="en-US" sz="6000" baseline="-25000">
                <a:latin typeface="Times New Roman" panose="02020603050405020304" pitchFamily="18" charset="0"/>
              </a:rPr>
              <a:t>2</a:t>
            </a:r>
            <a:r>
              <a:rPr lang="en-US" altLang="en-US" sz="6000">
                <a:latin typeface="Times New Roman" panose="02020603050405020304" pitchFamily="18" charset="0"/>
              </a:rPr>
              <a:t>CH</a:t>
            </a:r>
            <a:r>
              <a:rPr lang="en-US" altLang="en-US" sz="6000" baseline="-25000">
                <a:latin typeface="Times New Roman" panose="02020603050405020304" pitchFamily="18" charset="0"/>
              </a:rPr>
              <a:t>2</a:t>
            </a:r>
            <a:r>
              <a:rPr lang="en-US" altLang="en-US" sz="6000">
                <a:latin typeface="Times New Roman" panose="02020603050405020304" pitchFamily="18" charset="0"/>
              </a:rPr>
              <a:t>OH</a:t>
            </a:r>
            <a:endParaRPr lang="en-US" sz="6000"/>
          </a:p>
        </p:txBody>
      </p:sp>
      <p:sp>
        <p:nvSpPr>
          <p:cNvPr id="75" name="Rectangle 74"/>
          <p:cNvSpPr/>
          <p:nvPr/>
        </p:nvSpPr>
        <p:spPr>
          <a:xfrm>
            <a:off x="14219461" y="5938184"/>
            <a:ext cx="533289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6000">
                <a:latin typeface="Times New Roman" panose="02020603050405020304" pitchFamily="18" charset="0"/>
              </a:rPr>
              <a:t>CH</a:t>
            </a:r>
            <a:r>
              <a:rPr lang="en-US" altLang="en-US" sz="6000" baseline="-25000">
                <a:latin typeface="Times New Roman" panose="02020603050405020304" pitchFamily="18" charset="0"/>
              </a:rPr>
              <a:t>3</a:t>
            </a:r>
            <a:r>
              <a:rPr lang="en-US" altLang="en-US" sz="6000">
                <a:latin typeface="Times New Roman" panose="02020603050405020304" pitchFamily="18" charset="0"/>
              </a:rPr>
              <a:t>OCH</a:t>
            </a:r>
            <a:r>
              <a:rPr lang="en-US" altLang="en-US" sz="6000" baseline="-25000">
                <a:latin typeface="Times New Roman" panose="02020603050405020304" pitchFamily="18" charset="0"/>
              </a:rPr>
              <a:t>3</a:t>
            </a:r>
            <a:endParaRPr lang="en-US" sz="6000"/>
          </a:p>
        </p:txBody>
      </p:sp>
      <p:sp>
        <p:nvSpPr>
          <p:cNvPr id="76" name="Rectangle 75"/>
          <p:cNvSpPr/>
          <p:nvPr/>
        </p:nvSpPr>
        <p:spPr>
          <a:xfrm>
            <a:off x="13951275" y="8806186"/>
            <a:ext cx="659413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6000">
                <a:latin typeface="Times New Roman" panose="02020603050405020304" pitchFamily="18" charset="0"/>
              </a:rPr>
              <a:t>CH</a:t>
            </a:r>
            <a:r>
              <a:rPr lang="en-US" altLang="en-US" sz="6000" baseline="-25000">
                <a:latin typeface="Times New Roman" panose="02020603050405020304" pitchFamily="18" charset="0"/>
              </a:rPr>
              <a:t>2</a:t>
            </a:r>
            <a:r>
              <a:rPr lang="en-US" altLang="en-US" sz="6000">
                <a:latin typeface="Times New Roman" panose="02020603050405020304" pitchFamily="18" charset="0"/>
              </a:rPr>
              <a:t>=C(OH)-CH</a:t>
            </a:r>
            <a:r>
              <a:rPr lang="en-US" altLang="en-US" sz="6000" baseline="-25000">
                <a:latin typeface="Times New Roman" panose="02020603050405020304" pitchFamily="18" charset="0"/>
              </a:rPr>
              <a:t>3</a:t>
            </a:r>
            <a:endParaRPr lang="en-US" sz="6000"/>
          </a:p>
        </p:txBody>
      </p:sp>
      <p:sp>
        <p:nvSpPr>
          <p:cNvPr id="3" name="5-Point Star 2">
            <a:hlinkClick r:id="rId7" action="ppaction://hlinksldjump"/>
          </p:cNvPr>
          <p:cNvSpPr/>
          <p:nvPr/>
        </p:nvSpPr>
        <p:spPr>
          <a:xfrm>
            <a:off x="22063558" y="12391697"/>
            <a:ext cx="1364001" cy="10405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115" descr="ALRMCLO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110" y="162122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262" grpId="0" animBg="1"/>
      <p:bldP spid="2" grpId="0" animBg="1"/>
      <p:bldP spid="74" grpId="0" animBg="1"/>
      <p:bldP spid="75" grpId="0" animBg="1"/>
      <p:bldP spid="76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>
            <a:extLst>
              <a:ext uri="{FF2B5EF4-FFF2-40B4-BE49-F238E27FC236}">
                <a16:creationId xmlns:a16="http://schemas.microsoft.com/office/drawing/2014/main" xmlns="" id="{2C69E716-EF34-8C4B-BB20-977BAF7C5DC0}"/>
              </a:ext>
            </a:extLst>
          </p:cNvPr>
          <p:cNvGrpSpPr/>
          <p:nvPr/>
        </p:nvGrpSpPr>
        <p:grpSpPr>
          <a:xfrm>
            <a:off x="1480203" y="5505473"/>
            <a:ext cx="20583355" cy="5278145"/>
            <a:chOff x="-7402" y="2237392"/>
            <a:chExt cx="10892078" cy="2793395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xmlns="" id="{EFEB930C-77FB-5562-B961-FAFAF5944BC4}"/>
                </a:ext>
              </a:extLst>
            </p:cNvPr>
            <p:cNvGrpSpPr/>
            <p:nvPr/>
          </p:nvGrpSpPr>
          <p:grpSpPr>
            <a:xfrm>
              <a:off x="247183" y="2237392"/>
              <a:ext cx="4001083" cy="1124650"/>
              <a:chOff x="5537206" y="1704231"/>
              <a:chExt cx="3987518" cy="1045522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xmlns="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3696974" cy="1045522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xmlns="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5EF6D73A-9E3C-AFDB-0239-F9E7ED65BE8A}"/>
                </a:ext>
              </a:extLst>
            </p:cNvPr>
            <p:cNvGrpSpPr/>
            <p:nvPr/>
          </p:nvGrpSpPr>
          <p:grpSpPr>
            <a:xfrm>
              <a:off x="5903703" y="2237392"/>
              <a:ext cx="4190705" cy="1124649"/>
              <a:chOff x="8268516" y="1704227"/>
              <a:chExt cx="4176497" cy="1045520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xmlns="" id="{FF959755-E133-FE71-E1C7-4B3BA1BC6AED}"/>
                  </a:ext>
                </a:extLst>
              </p:cNvPr>
              <p:cNvSpPr/>
              <p:nvPr/>
            </p:nvSpPr>
            <p:spPr>
              <a:xfrm>
                <a:off x="8559062" y="1704227"/>
                <a:ext cx="3885951" cy="104552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xmlns="" id="{C0363CC1-7F6C-7E56-E134-1D234DC70FD9}"/>
                  </a:ext>
                </a:extLst>
              </p:cNvPr>
              <p:cNvSpPr/>
              <p:nvPr/>
            </p:nvSpPr>
            <p:spPr>
              <a:xfrm>
                <a:off x="8268516" y="1940237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xmlns="" id="{CF23B054-DF48-39BF-9EDE-56B2CF1B7F5C}"/>
                </a:ext>
              </a:extLst>
            </p:cNvPr>
            <p:cNvGrpSpPr/>
            <p:nvPr/>
          </p:nvGrpSpPr>
          <p:grpSpPr>
            <a:xfrm>
              <a:off x="-7402" y="3989578"/>
              <a:ext cx="4255668" cy="1041209"/>
              <a:chOff x="-528583" y="3333126"/>
              <a:chExt cx="4241240" cy="967949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xmlns="" id="{0C377D84-C468-2881-D511-7FFA9904A78A}"/>
                  </a:ext>
                </a:extLst>
              </p:cNvPr>
              <p:cNvSpPr/>
              <p:nvPr/>
            </p:nvSpPr>
            <p:spPr>
              <a:xfrm>
                <a:off x="-152442" y="3333126"/>
                <a:ext cx="3865099" cy="967949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xmlns="" id="{84C7C448-F332-F28D-0098-E96FCA975070}"/>
                  </a:ext>
                </a:extLst>
              </p:cNvPr>
              <p:cNvSpPr/>
              <p:nvPr/>
            </p:nvSpPr>
            <p:spPr>
              <a:xfrm>
                <a:off x="-528583" y="3466416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xmlns="" id="{C75660C5-1795-45E7-2459-CDF6F0A3AC00}"/>
                </a:ext>
              </a:extLst>
            </p:cNvPr>
            <p:cNvGrpSpPr/>
            <p:nvPr/>
          </p:nvGrpSpPr>
          <p:grpSpPr>
            <a:xfrm>
              <a:off x="5988316" y="2432527"/>
              <a:ext cx="4896360" cy="2598260"/>
              <a:chOff x="2540772" y="1885631"/>
              <a:chExt cx="4879760" cy="2415446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xmlns="" id="{858BB183-9700-382C-438C-460288C678C2}"/>
                  </a:ext>
                </a:extLst>
              </p:cNvPr>
              <p:cNvSpPr/>
              <p:nvPr/>
            </p:nvSpPr>
            <p:spPr>
              <a:xfrm>
                <a:off x="2831316" y="3221215"/>
                <a:ext cx="3788583" cy="1079862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xmlns="" id="{2BD16B99-D6A9-0455-38D3-7C63D9743A38}"/>
                  </a:ext>
                </a:extLst>
              </p:cNvPr>
              <p:cNvSpPr/>
              <p:nvPr/>
            </p:nvSpPr>
            <p:spPr>
              <a:xfrm>
                <a:off x="2540772" y="3328179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xmlns="" id="{4DFD408E-6A9A-A4DD-BCD5-C821B53A4850}"/>
                      </a:ext>
                    </a:extLst>
                  </p:cNvPr>
                  <p:cNvSpPr txBox="1"/>
                  <p:nvPr/>
                </p:nvSpPr>
                <p:spPr>
                  <a:xfrm>
                    <a:off x="5975686" y="1885631"/>
                    <a:ext cx="1444846" cy="4088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marR="0" lvl="0" indent="0" algn="ctr" defTabSz="217706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oMath>
                      </m:oMathPara>
                    </a14:m>
                    <a:endPara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id="{4DFD408E-6A9A-A4DD-BCD5-C821B53A48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5686" y="1885631"/>
                    <a:ext cx="1444846" cy="40885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xmlns="" id="{891E4DE8-704B-39F9-984C-2F7D8B0A34D3}"/>
              </a:ext>
            </a:extLst>
          </p:cNvPr>
          <p:cNvSpPr/>
          <p:nvPr/>
        </p:nvSpPr>
        <p:spPr>
          <a:xfrm>
            <a:off x="12810639" y="8816244"/>
            <a:ext cx="1024847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3" name="Group 11">
            <a:extLst>
              <a:ext uri="{FF2B5EF4-FFF2-40B4-BE49-F238E27FC236}">
                <a16:creationId xmlns:a16="http://schemas.microsoft.com/office/drawing/2014/main" xmlns="" id="{519A3A9B-06D2-AAB5-842E-BA68BBE5F223}"/>
              </a:ext>
            </a:extLst>
          </p:cNvPr>
          <p:cNvGrpSpPr/>
          <p:nvPr/>
        </p:nvGrpSpPr>
        <p:grpSpPr>
          <a:xfrm>
            <a:off x="-37823" y="2396360"/>
            <a:ext cx="23825350" cy="2597937"/>
            <a:chOff x="226013" y="2034258"/>
            <a:chExt cx="23825350" cy="1856444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xmlns="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xmlns="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xmlns="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xmlns="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xmlns="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xmlns="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xmlns="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xmlns="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xmlns="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xmlns="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xmlns="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xmlns="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xmlns="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xmlns="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xmlns="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69" cy="4980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2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xmlns="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9552" y="2131187"/>
                  <a:ext cx="18931907" cy="154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lnSpc>
                      <a:spcPct val="9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CTTQ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 đâ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CT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ancol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no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, đơ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</a:rPr>
                          <m:t>ở ?</m:t>
                        </m:r>
                      </m:oMath>
                    </m:oMathPara>
                  </a14:m>
                  <a:endParaRPr lang="en-US" altLang="en-US" sz="7200">
                    <a:latin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9552" y="2131187"/>
                  <a:ext cx="18931907" cy="15416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2033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3017805" y="5781848"/>
            <a:ext cx="5099473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6000" b="1">
                <a:latin typeface="VNI-Times" pitchFamily="2" charset="0"/>
              </a:rPr>
              <a:t>C</a:t>
            </a:r>
            <a:r>
              <a:rPr lang="en-US" altLang="en-US" sz="6000" b="1" baseline="-25000">
                <a:latin typeface="VNI-Times" pitchFamily="2" charset="0"/>
              </a:rPr>
              <a:t>n</a:t>
            </a:r>
            <a:r>
              <a:rPr lang="en-US" altLang="en-US" sz="6000" b="1">
                <a:latin typeface="VNI-Times" pitchFamily="2" charset="0"/>
              </a:rPr>
              <a:t>H</a:t>
            </a:r>
            <a:r>
              <a:rPr lang="en-US" altLang="en-US" sz="6000" b="1" baseline="-25000">
                <a:latin typeface="VNI-Times" pitchFamily="2" charset="0"/>
              </a:rPr>
              <a:t>2n+2-x</a:t>
            </a:r>
            <a:r>
              <a:rPr lang="en-US" altLang="en-US" sz="6000" b="1">
                <a:latin typeface="VNI-Times" pitchFamily="2" charset="0"/>
              </a:rPr>
              <a:t>(OH)</a:t>
            </a:r>
            <a:r>
              <a:rPr lang="en-US" altLang="en-US" sz="6000" b="1" baseline="-25000">
                <a:latin typeface="VNI-Times" pitchFamily="2" charset="0"/>
              </a:rPr>
              <a:t>x</a:t>
            </a:r>
            <a:endParaRPr lang="en-US" sz="6000"/>
          </a:p>
        </p:txBody>
      </p:sp>
      <p:sp>
        <p:nvSpPr>
          <p:cNvPr id="74" name="Rectangle 73"/>
          <p:cNvSpPr/>
          <p:nvPr/>
        </p:nvSpPr>
        <p:spPr>
          <a:xfrm>
            <a:off x="2512231" y="9029934"/>
            <a:ext cx="533289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6000" b="1" smtClean="0">
                <a:latin typeface="VNI-Times" pitchFamily="2" charset="0"/>
              </a:rPr>
              <a:t>C</a:t>
            </a:r>
            <a:r>
              <a:rPr lang="en-US" altLang="en-US" sz="6000" b="1" baseline="-25000" smtClean="0">
                <a:latin typeface="VNI-Times" pitchFamily="2" charset="0"/>
              </a:rPr>
              <a:t>n</a:t>
            </a:r>
            <a:r>
              <a:rPr lang="en-US" altLang="en-US" sz="6000" b="1" smtClean="0">
                <a:latin typeface="VNI-Times" pitchFamily="2" charset="0"/>
              </a:rPr>
              <a:t>H</a:t>
            </a:r>
            <a:r>
              <a:rPr lang="en-US" altLang="en-US" sz="6000" b="1" baseline="-25000" smtClean="0">
                <a:latin typeface="VNI-Times" pitchFamily="2" charset="0"/>
              </a:rPr>
              <a:t>2n</a:t>
            </a:r>
            <a:r>
              <a:rPr lang="en-US" altLang="en-US" sz="6000" b="1" smtClean="0">
                <a:latin typeface="VNI-Times" pitchFamily="2" charset="0"/>
              </a:rPr>
              <a:t>O</a:t>
            </a:r>
            <a:r>
              <a:rPr lang="en-US" altLang="en-US" sz="6000" b="1" baseline="-25000">
                <a:latin typeface="VNI-Times" pitchFamily="2" charset="0"/>
              </a:rPr>
              <a:t>2</a:t>
            </a:r>
            <a:endParaRPr lang="en-US" sz="6000"/>
          </a:p>
        </p:txBody>
      </p:sp>
      <p:sp>
        <p:nvSpPr>
          <p:cNvPr id="75" name="Rectangle 74"/>
          <p:cNvSpPr/>
          <p:nvPr/>
        </p:nvSpPr>
        <p:spPr>
          <a:xfrm>
            <a:off x="14219461" y="5938184"/>
            <a:ext cx="533289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6000" b="1" smtClean="0">
                <a:latin typeface="VNI-Times" pitchFamily="2" charset="0"/>
              </a:rPr>
              <a:t>C</a:t>
            </a:r>
            <a:r>
              <a:rPr lang="en-US" altLang="en-US" sz="6000" b="1" baseline="-25000" smtClean="0">
                <a:latin typeface="VNI-Times" pitchFamily="2" charset="0"/>
              </a:rPr>
              <a:t>n</a:t>
            </a:r>
            <a:r>
              <a:rPr lang="en-US" altLang="en-US" sz="6000" b="1" smtClean="0">
                <a:latin typeface="VNI-Times" pitchFamily="2" charset="0"/>
              </a:rPr>
              <a:t>H</a:t>
            </a:r>
            <a:r>
              <a:rPr lang="en-US" altLang="en-US" sz="6000" b="1" baseline="-25000" smtClean="0">
                <a:latin typeface="VNI-Times" pitchFamily="2" charset="0"/>
              </a:rPr>
              <a:t>2n+2</a:t>
            </a:r>
            <a:r>
              <a:rPr lang="en-US" altLang="en-US" sz="6000" b="1" smtClean="0">
                <a:latin typeface="VNI-Times" pitchFamily="2" charset="0"/>
              </a:rPr>
              <a:t>O</a:t>
            </a:r>
            <a:endParaRPr lang="en-US" altLang="en-US" sz="6000" b="1" baseline="-25000">
              <a:latin typeface="VNI-Times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3951275" y="8806186"/>
            <a:ext cx="659413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6000" b="1">
                <a:latin typeface="VNI-Times" pitchFamily="2" charset="0"/>
              </a:rPr>
              <a:t>C</a:t>
            </a:r>
            <a:r>
              <a:rPr lang="en-US" altLang="en-US" sz="6000" b="1" baseline="-25000">
                <a:latin typeface="VNI-Times" pitchFamily="2" charset="0"/>
              </a:rPr>
              <a:t>n</a:t>
            </a:r>
            <a:r>
              <a:rPr lang="en-US" altLang="en-US" sz="6000" b="1">
                <a:latin typeface="VNI-Times" pitchFamily="2" charset="0"/>
              </a:rPr>
              <a:t>H</a:t>
            </a:r>
            <a:r>
              <a:rPr lang="en-US" altLang="en-US" sz="6000" b="1" baseline="-25000">
                <a:latin typeface="VNI-Times" pitchFamily="2" charset="0"/>
              </a:rPr>
              <a:t>2n+1</a:t>
            </a:r>
            <a:r>
              <a:rPr lang="en-US" altLang="en-US" sz="6000" b="1">
                <a:latin typeface="VNI-Times" pitchFamily="2" charset="0"/>
              </a:rPr>
              <a:t>OH</a:t>
            </a:r>
            <a:endParaRPr lang="en-US" altLang="en-US" sz="6000" b="1">
              <a:latin typeface="VNI-Times" pitchFamily="2" charset="0"/>
            </a:endParaRPr>
          </a:p>
        </p:txBody>
      </p:sp>
      <p:sp>
        <p:nvSpPr>
          <p:cNvPr id="38" name="5-Point Star 37">
            <a:hlinkClick r:id="rId7" action="ppaction://hlinksldjump"/>
          </p:cNvPr>
          <p:cNvSpPr/>
          <p:nvPr/>
        </p:nvSpPr>
        <p:spPr>
          <a:xfrm>
            <a:off x="22063558" y="12391697"/>
            <a:ext cx="1364001" cy="10405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115" descr="ALRMCLO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078" y="6095579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23021678" y="647657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175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62" grpId="0" animBg="1"/>
      <p:bldP spid="2" grpId="0" animBg="1"/>
      <p:bldP spid="74" grpId="0" animBg="1"/>
      <p:bldP spid="75" grpId="0" animBg="1"/>
      <p:bldP spid="7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3" grpId="0" animBg="1"/>
      <p:bldP spid="64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>
            <a:extLst>
              <a:ext uri="{FF2B5EF4-FFF2-40B4-BE49-F238E27FC236}">
                <a16:creationId xmlns:a16="http://schemas.microsoft.com/office/drawing/2014/main" xmlns="" id="{2C69E716-EF34-8C4B-BB20-977BAF7C5DC0}"/>
              </a:ext>
            </a:extLst>
          </p:cNvPr>
          <p:cNvGrpSpPr/>
          <p:nvPr/>
        </p:nvGrpSpPr>
        <p:grpSpPr>
          <a:xfrm>
            <a:off x="1544084" y="5443223"/>
            <a:ext cx="20583353" cy="6462109"/>
            <a:chOff x="-7402" y="2237390"/>
            <a:chExt cx="10892077" cy="2625157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xmlns="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1"/>
              <a:ext cx="3367043" cy="1224775"/>
              <a:chOff x="5537206" y="1704231"/>
              <a:chExt cx="3355628" cy="1138603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xmlns="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3065084" cy="1138603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xmlns="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5EF6D73A-9E3C-AFDB-0239-F9E7ED65BE8A}"/>
                </a:ext>
              </a:extLst>
            </p:cNvPr>
            <p:cNvGrpSpPr/>
            <p:nvPr/>
          </p:nvGrpSpPr>
          <p:grpSpPr>
            <a:xfrm>
              <a:off x="4909742" y="2237390"/>
              <a:ext cx="4190704" cy="1224775"/>
              <a:chOff x="7277925" y="1704226"/>
              <a:chExt cx="4176496" cy="1138602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xmlns="" id="{FF959755-E133-FE71-E1C7-4B3BA1BC6AED}"/>
                  </a:ext>
                </a:extLst>
              </p:cNvPr>
              <p:cNvSpPr/>
              <p:nvPr/>
            </p:nvSpPr>
            <p:spPr>
              <a:xfrm>
                <a:off x="7568470" y="1704226"/>
                <a:ext cx="3885951" cy="1138602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xmlns="" id="{C0363CC1-7F6C-7E56-E134-1D234DC70FD9}"/>
                  </a:ext>
                </a:extLst>
              </p:cNvPr>
              <p:cNvSpPr/>
              <p:nvPr/>
            </p:nvSpPr>
            <p:spPr>
              <a:xfrm>
                <a:off x="7277925" y="1918153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xmlns="" id="{CF23B054-DF48-39BF-9EDE-56B2CF1B7F5C}"/>
                </a:ext>
              </a:extLst>
            </p:cNvPr>
            <p:cNvGrpSpPr/>
            <p:nvPr/>
          </p:nvGrpSpPr>
          <p:grpSpPr>
            <a:xfrm>
              <a:off x="-7402" y="3829291"/>
              <a:ext cx="3621629" cy="1033255"/>
              <a:chOff x="-528583" y="3184119"/>
              <a:chExt cx="3609351" cy="960555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xmlns="" id="{0C377D84-C468-2881-D511-7FFA9904A78A}"/>
                  </a:ext>
                </a:extLst>
              </p:cNvPr>
              <p:cNvSpPr/>
              <p:nvPr/>
            </p:nvSpPr>
            <p:spPr>
              <a:xfrm>
                <a:off x="-152442" y="3184119"/>
                <a:ext cx="3233210" cy="96055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xmlns="" id="{84C7C448-F332-F28D-0098-E96FCA975070}"/>
                  </a:ext>
                </a:extLst>
              </p:cNvPr>
              <p:cNvSpPr/>
              <p:nvPr/>
            </p:nvSpPr>
            <p:spPr>
              <a:xfrm>
                <a:off x="-528583" y="3466416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xmlns="" id="{C75660C5-1795-45E7-2459-CDF6F0A3AC00}"/>
                </a:ext>
              </a:extLst>
            </p:cNvPr>
            <p:cNvGrpSpPr/>
            <p:nvPr/>
          </p:nvGrpSpPr>
          <p:grpSpPr>
            <a:xfrm>
              <a:off x="5007442" y="2432527"/>
              <a:ext cx="5877233" cy="2430020"/>
              <a:chOff x="1563224" y="1885631"/>
              <a:chExt cx="5857308" cy="2259044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xmlns="" id="{858BB183-9700-382C-438C-460288C678C2}"/>
                  </a:ext>
                </a:extLst>
              </p:cNvPr>
              <p:cNvSpPr/>
              <p:nvPr/>
            </p:nvSpPr>
            <p:spPr>
              <a:xfrm>
                <a:off x="1853769" y="3184120"/>
                <a:ext cx="3788583" cy="96055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xmlns="" id="{2BD16B99-D6A9-0455-38D3-7C63D9743A38}"/>
                  </a:ext>
                </a:extLst>
              </p:cNvPr>
              <p:cNvSpPr/>
              <p:nvPr/>
            </p:nvSpPr>
            <p:spPr>
              <a:xfrm>
                <a:off x="1563224" y="343770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xmlns="" id="{4DFD408E-6A9A-A4DD-BCD5-C821B53A4850}"/>
                      </a:ext>
                    </a:extLst>
                  </p:cNvPr>
                  <p:cNvSpPr txBox="1"/>
                  <p:nvPr/>
                </p:nvSpPr>
                <p:spPr>
                  <a:xfrm>
                    <a:off x="5975686" y="1885631"/>
                    <a:ext cx="1444846" cy="4088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marR="0" lvl="0" indent="0" algn="ctr" defTabSz="217706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oMath>
                      </m:oMathPara>
                    </a14:m>
                    <a:endPara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id="{4DFD408E-6A9A-A4DD-BCD5-C821B53A48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5686" y="1885631"/>
                    <a:ext cx="1444846" cy="40885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xmlns="" id="{891E4DE8-704B-39F9-984C-2F7D8B0A34D3}"/>
              </a:ext>
            </a:extLst>
          </p:cNvPr>
          <p:cNvSpPr/>
          <p:nvPr/>
        </p:nvSpPr>
        <p:spPr>
          <a:xfrm>
            <a:off x="10874783" y="6009683"/>
            <a:ext cx="1024847" cy="1276975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3" name="Group 11">
            <a:extLst>
              <a:ext uri="{FF2B5EF4-FFF2-40B4-BE49-F238E27FC236}">
                <a16:creationId xmlns:a16="http://schemas.microsoft.com/office/drawing/2014/main" xmlns="" id="{519A3A9B-06D2-AAB5-842E-BA68BBE5F223}"/>
              </a:ext>
            </a:extLst>
          </p:cNvPr>
          <p:cNvGrpSpPr/>
          <p:nvPr/>
        </p:nvGrpSpPr>
        <p:grpSpPr>
          <a:xfrm>
            <a:off x="-37823" y="2234579"/>
            <a:ext cx="23596947" cy="2836893"/>
            <a:chOff x="226013" y="972059"/>
            <a:chExt cx="23596947" cy="3270893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xmlns="" id="{3610751E-E89B-16A3-0727-666AB97FA645}"/>
                </a:ext>
              </a:extLst>
            </p:cNvPr>
            <p:cNvGrpSpPr/>
            <p:nvPr/>
          </p:nvGrpSpPr>
          <p:grpSpPr>
            <a:xfrm>
              <a:off x="226013" y="972059"/>
              <a:ext cx="23596947" cy="3270893"/>
              <a:chOff x="534987" y="757057"/>
              <a:chExt cx="22797286" cy="2743121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xmlns="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534987" y="757057"/>
                <a:ext cx="22797286" cy="2743121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xmlns="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xmlns="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xmlns="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xmlns="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xmlns="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xmlns="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xmlns="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xmlns="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xmlns="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xmlns="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xmlns="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xmlns="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xmlns="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69" cy="8035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3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xmlns="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2308" y="1351845"/>
                  <a:ext cx="18931907" cy="2457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Trong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đồ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sau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đồ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ancol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no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đơ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en-US" sz="7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ở?</m:t>
                        </m:r>
                      </m:oMath>
                    </m:oMathPara>
                  </a14:m>
                  <a:endParaRPr lang="en-US" altLang="en-US" sz="7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2308" y="1351845"/>
                  <a:ext cx="18931907" cy="245710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58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3247517" y="6289679"/>
            <a:ext cx="4461478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6000">
                <a:latin typeface="Times New Roman" panose="02020603050405020304" pitchFamily="18" charset="0"/>
              </a:rPr>
              <a:t>CH</a:t>
            </a:r>
            <a:r>
              <a:rPr lang="en-US" altLang="en-US" sz="6000" baseline="-25000">
                <a:latin typeface="Times New Roman" panose="02020603050405020304" pitchFamily="18" charset="0"/>
              </a:rPr>
              <a:t>3</a:t>
            </a:r>
            <a:r>
              <a:rPr lang="en-US" altLang="en-US" sz="6000">
                <a:latin typeface="Times New Roman" panose="02020603050405020304" pitchFamily="18" charset="0"/>
              </a:rPr>
              <a:t>CH</a:t>
            </a:r>
            <a:r>
              <a:rPr lang="en-US" altLang="en-US" sz="6000" baseline="-25000">
                <a:latin typeface="Times New Roman" panose="02020603050405020304" pitchFamily="18" charset="0"/>
              </a:rPr>
              <a:t>2</a:t>
            </a:r>
            <a:r>
              <a:rPr lang="en-US" altLang="en-US" sz="6000">
                <a:latin typeface="Times New Roman" panose="02020603050405020304" pitchFamily="18" charset="0"/>
              </a:rPr>
              <a:t>CHO</a:t>
            </a:r>
            <a:endParaRPr lang="en-US" sz="6000"/>
          </a:p>
        </p:txBody>
      </p:sp>
      <p:sp>
        <p:nvSpPr>
          <p:cNvPr id="74" name="Rectangle 73"/>
          <p:cNvSpPr/>
          <p:nvPr/>
        </p:nvSpPr>
        <p:spPr>
          <a:xfrm>
            <a:off x="12764425" y="6226429"/>
            <a:ext cx="533289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60000"/>
              <a:defRPr/>
            </a:pP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</a:t>
            </a:r>
            <a:r>
              <a:rPr lang="en-US" sz="60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-CH</a:t>
            </a:r>
            <a:r>
              <a:rPr lang="en-US" sz="60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-OH</a:t>
            </a:r>
            <a:endParaRPr lang="en-US" sz="6000" dirty="0">
              <a:latin typeface="Times New Roman" pitchFamily="18" charset="0"/>
            </a:endParaRPr>
          </a:p>
        </p:txBody>
      </p:sp>
      <p:grpSp>
        <p:nvGrpSpPr>
          <p:cNvPr id="38" name="Group 219"/>
          <p:cNvGrpSpPr>
            <a:grpSpLocks/>
          </p:cNvGrpSpPr>
          <p:nvPr/>
        </p:nvGrpSpPr>
        <p:grpSpPr bwMode="auto">
          <a:xfrm>
            <a:off x="3195930" y="9896067"/>
            <a:ext cx="4283353" cy="1524178"/>
            <a:chOff x="564" y="2016"/>
            <a:chExt cx="1349" cy="480"/>
          </a:xfrm>
        </p:grpSpPr>
        <p:grpSp>
          <p:nvGrpSpPr>
            <p:cNvPr id="39" name="Group 220"/>
            <p:cNvGrpSpPr>
              <a:grpSpLocks/>
            </p:cNvGrpSpPr>
            <p:nvPr/>
          </p:nvGrpSpPr>
          <p:grpSpPr bwMode="auto">
            <a:xfrm>
              <a:off x="564" y="2056"/>
              <a:ext cx="539" cy="440"/>
              <a:chOff x="432" y="2064"/>
              <a:chExt cx="576" cy="528"/>
            </a:xfrm>
          </p:grpSpPr>
          <p:grpSp>
            <p:nvGrpSpPr>
              <p:cNvPr id="42" name="Group 221"/>
              <p:cNvGrpSpPr>
                <a:grpSpLocks/>
              </p:cNvGrpSpPr>
              <p:nvPr/>
            </p:nvGrpSpPr>
            <p:grpSpPr bwMode="auto">
              <a:xfrm>
                <a:off x="432" y="2064"/>
                <a:ext cx="384" cy="528"/>
                <a:chOff x="336" y="1152"/>
                <a:chExt cx="384" cy="528"/>
              </a:xfrm>
            </p:grpSpPr>
            <p:sp>
              <p:nvSpPr>
                <p:cNvPr id="44" name="Line 222"/>
                <p:cNvSpPr>
                  <a:spLocks noChangeShapeType="1"/>
                </p:cNvSpPr>
                <p:nvPr/>
              </p:nvSpPr>
              <p:spPr bwMode="auto">
                <a:xfrm flipH="1">
                  <a:off x="336" y="1152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.VnTime" panose="020B7200000000000000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Line 223"/>
                <p:cNvSpPr>
                  <a:spLocks noChangeShapeType="1"/>
                </p:cNvSpPr>
                <p:nvPr/>
              </p:nvSpPr>
              <p:spPr bwMode="auto">
                <a:xfrm>
                  <a:off x="528" y="1152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.VnTime" panose="020B7200000000000000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Line 224"/>
                <p:cNvSpPr>
                  <a:spLocks noChangeShapeType="1"/>
                </p:cNvSpPr>
                <p:nvPr/>
              </p:nvSpPr>
              <p:spPr bwMode="auto">
                <a:xfrm>
                  <a:off x="336" y="1296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.VnTime" panose="020B7200000000000000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Line 225"/>
                <p:cNvSpPr>
                  <a:spLocks noChangeShapeType="1"/>
                </p:cNvSpPr>
                <p:nvPr/>
              </p:nvSpPr>
              <p:spPr bwMode="auto">
                <a:xfrm>
                  <a:off x="720" y="1296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.VnTime" panose="020B7200000000000000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528" y="1536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.VnTime" panose="020B7200000000000000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Line 227"/>
                <p:cNvSpPr>
                  <a:spLocks noChangeShapeType="1"/>
                </p:cNvSpPr>
                <p:nvPr/>
              </p:nvSpPr>
              <p:spPr bwMode="auto">
                <a:xfrm>
                  <a:off x="336" y="1536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.VnTime" panose="020B7200000000000000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Oval 228"/>
                <p:cNvSpPr>
                  <a:spLocks noChangeArrowheads="1"/>
                </p:cNvSpPr>
                <p:nvPr/>
              </p:nvSpPr>
              <p:spPr bwMode="auto">
                <a:xfrm>
                  <a:off x="384" y="1248"/>
                  <a:ext cx="288" cy="336"/>
                </a:xfrm>
                <a:prstGeom prst="ellips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3" name="Line 229"/>
              <p:cNvSpPr>
                <a:spLocks noChangeShapeType="1"/>
              </p:cNvSpPr>
              <p:nvPr/>
            </p:nvSpPr>
            <p:spPr bwMode="auto">
              <a:xfrm flipV="1">
                <a:off x="816" y="220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.VnTime" panose="020B7200000000000000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Text Box 230"/>
            <p:cNvSpPr txBox="1">
              <a:spLocks noChangeArrowheads="1"/>
            </p:cNvSpPr>
            <p:nvPr/>
          </p:nvSpPr>
          <p:spPr bwMode="auto">
            <a:xfrm>
              <a:off x="1033" y="2016"/>
              <a:ext cx="880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CH</a:t>
              </a:r>
              <a:r>
                <a:rPr lang="en-US" sz="50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  </a:t>
              </a:r>
              <a:r>
                <a:rPr lang="en-US" sz="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41" name="Line 231"/>
            <p:cNvSpPr>
              <a:spLocks noChangeShapeType="1"/>
            </p:cNvSpPr>
            <p:nvPr/>
          </p:nvSpPr>
          <p:spPr bwMode="auto">
            <a:xfrm>
              <a:off x="1410" y="2172"/>
              <a:ext cx="9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242"/>
          <p:cNvGrpSpPr>
            <a:grpSpLocks/>
          </p:cNvGrpSpPr>
          <p:nvPr/>
        </p:nvGrpSpPr>
        <p:grpSpPr bwMode="auto">
          <a:xfrm>
            <a:off x="14070295" y="9361863"/>
            <a:ext cx="2721151" cy="2543468"/>
            <a:chOff x="5405" y="179"/>
            <a:chExt cx="968" cy="922"/>
          </a:xfrm>
        </p:grpSpPr>
        <p:sp>
          <p:nvSpPr>
            <p:cNvPr id="52" name="Text Box 243"/>
            <p:cNvSpPr txBox="1">
              <a:spLocks noChangeArrowheads="1"/>
            </p:cNvSpPr>
            <p:nvPr/>
          </p:nvSpPr>
          <p:spPr bwMode="auto">
            <a:xfrm>
              <a:off x="5461" y="179"/>
              <a:ext cx="91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000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</a:p>
          </p:txBody>
        </p:sp>
        <p:sp>
          <p:nvSpPr>
            <p:cNvPr id="63" name="AutoShape 244"/>
            <p:cNvSpPr>
              <a:spLocks noChangeArrowheads="1"/>
            </p:cNvSpPr>
            <p:nvPr/>
          </p:nvSpPr>
          <p:spPr bwMode="auto">
            <a:xfrm rot="-5400000">
              <a:off x="5405" y="621"/>
              <a:ext cx="480" cy="48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Line 245"/>
            <p:cNvSpPr>
              <a:spLocks noChangeShapeType="1"/>
            </p:cNvSpPr>
            <p:nvPr/>
          </p:nvSpPr>
          <p:spPr bwMode="auto">
            <a:xfrm flipV="1">
              <a:off x="5614" y="42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5-Point Star 64">
            <a:hlinkClick r:id="rId7" action="ppaction://hlinksldjump"/>
          </p:cNvPr>
          <p:cNvSpPr/>
          <p:nvPr/>
        </p:nvSpPr>
        <p:spPr>
          <a:xfrm>
            <a:off x="22063558" y="12391697"/>
            <a:ext cx="1364001" cy="10405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115" descr="ALRMCLO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110" y="304028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22763710" y="34212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837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62" grpId="0" animBg="1"/>
      <p:bldP spid="2" grpId="0" animBg="1"/>
      <p:bldP spid="7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>
            <a:extLst>
              <a:ext uri="{FF2B5EF4-FFF2-40B4-BE49-F238E27FC236}">
                <a16:creationId xmlns:a16="http://schemas.microsoft.com/office/drawing/2014/main" xmlns="" id="{2C69E716-EF34-8C4B-BB20-977BAF7C5DC0}"/>
              </a:ext>
            </a:extLst>
          </p:cNvPr>
          <p:cNvGrpSpPr/>
          <p:nvPr/>
        </p:nvGrpSpPr>
        <p:grpSpPr>
          <a:xfrm>
            <a:off x="1630324" y="8457371"/>
            <a:ext cx="20583353" cy="4854218"/>
            <a:chOff x="-7402" y="2237390"/>
            <a:chExt cx="10892077" cy="2625156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xmlns="" id="{EFEB930C-77FB-5562-B961-FAFAF5944BC4}"/>
                </a:ext>
              </a:extLst>
            </p:cNvPr>
            <p:cNvGrpSpPr/>
            <p:nvPr/>
          </p:nvGrpSpPr>
          <p:grpSpPr>
            <a:xfrm>
              <a:off x="247183" y="2237391"/>
              <a:ext cx="4537645" cy="1224775"/>
              <a:chOff x="5537206" y="1704231"/>
              <a:chExt cx="4522261" cy="1138603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xmlns="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4231717" cy="1138603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xmlns="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5EF6D73A-9E3C-AFDB-0239-F9E7ED65BE8A}"/>
                </a:ext>
              </a:extLst>
            </p:cNvPr>
            <p:cNvGrpSpPr/>
            <p:nvPr/>
          </p:nvGrpSpPr>
          <p:grpSpPr>
            <a:xfrm>
              <a:off x="4909742" y="2237390"/>
              <a:ext cx="4646534" cy="1224776"/>
              <a:chOff x="7277925" y="1704226"/>
              <a:chExt cx="4630781" cy="1138603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xmlns="" id="{FF959755-E133-FE71-E1C7-4B3BA1BC6AED}"/>
                  </a:ext>
                </a:extLst>
              </p:cNvPr>
              <p:cNvSpPr/>
              <p:nvPr/>
            </p:nvSpPr>
            <p:spPr>
              <a:xfrm>
                <a:off x="7568470" y="1704226"/>
                <a:ext cx="4340236" cy="1138603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xmlns="" id="{C0363CC1-7F6C-7E56-E134-1D234DC70FD9}"/>
                  </a:ext>
                </a:extLst>
              </p:cNvPr>
              <p:cNvSpPr/>
              <p:nvPr/>
            </p:nvSpPr>
            <p:spPr>
              <a:xfrm>
                <a:off x="7277925" y="1918153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xmlns="" id="{CF23B054-DF48-39BF-9EDE-56B2CF1B7F5C}"/>
                </a:ext>
              </a:extLst>
            </p:cNvPr>
            <p:cNvGrpSpPr/>
            <p:nvPr/>
          </p:nvGrpSpPr>
          <p:grpSpPr>
            <a:xfrm>
              <a:off x="-7402" y="3829291"/>
              <a:ext cx="4810269" cy="1033255"/>
              <a:chOff x="-528583" y="3184119"/>
              <a:chExt cx="4793961" cy="960555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xmlns="" id="{0C377D84-C468-2881-D511-7FFA9904A78A}"/>
                  </a:ext>
                </a:extLst>
              </p:cNvPr>
              <p:cNvSpPr/>
              <p:nvPr/>
            </p:nvSpPr>
            <p:spPr>
              <a:xfrm>
                <a:off x="-152442" y="3184119"/>
                <a:ext cx="4417820" cy="96055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xmlns="" id="{84C7C448-F332-F28D-0098-E96FCA975070}"/>
                  </a:ext>
                </a:extLst>
              </p:cNvPr>
              <p:cNvSpPr/>
              <p:nvPr/>
            </p:nvSpPr>
            <p:spPr>
              <a:xfrm>
                <a:off x="-528583" y="3466416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xmlns="" id="{C75660C5-1795-45E7-2459-CDF6F0A3AC00}"/>
                </a:ext>
              </a:extLst>
            </p:cNvPr>
            <p:cNvGrpSpPr/>
            <p:nvPr/>
          </p:nvGrpSpPr>
          <p:grpSpPr>
            <a:xfrm>
              <a:off x="5007442" y="2432527"/>
              <a:ext cx="5877233" cy="2430019"/>
              <a:chOff x="1563224" y="1885631"/>
              <a:chExt cx="5857308" cy="2259043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xmlns="" id="{858BB183-9700-382C-438C-460288C678C2}"/>
                  </a:ext>
                </a:extLst>
              </p:cNvPr>
              <p:cNvSpPr/>
              <p:nvPr/>
            </p:nvSpPr>
            <p:spPr>
              <a:xfrm>
                <a:off x="1853769" y="3184120"/>
                <a:ext cx="4242868" cy="960554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xmlns="" id="{2BD16B99-D6A9-0455-38D3-7C63D9743A38}"/>
                  </a:ext>
                </a:extLst>
              </p:cNvPr>
              <p:cNvSpPr/>
              <p:nvPr/>
            </p:nvSpPr>
            <p:spPr>
              <a:xfrm>
                <a:off x="1563224" y="343770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xmlns="" id="{4DFD408E-6A9A-A4DD-BCD5-C821B53A4850}"/>
                      </a:ext>
                    </a:extLst>
                  </p:cNvPr>
                  <p:cNvSpPr txBox="1"/>
                  <p:nvPr/>
                </p:nvSpPr>
                <p:spPr>
                  <a:xfrm>
                    <a:off x="5975686" y="1885631"/>
                    <a:ext cx="1444846" cy="4088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marR="0" lvl="0" indent="0" algn="ctr" defTabSz="217706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oMath>
                      </m:oMathPara>
                    </a14:m>
                    <a:endPara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id="{4DFD408E-6A9A-A4DD-BCD5-C821B53A48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5686" y="1885631"/>
                    <a:ext cx="1444846" cy="40885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xmlns="" id="{891E4DE8-704B-39F9-984C-2F7D8B0A34D3}"/>
              </a:ext>
            </a:extLst>
          </p:cNvPr>
          <p:cNvSpPr/>
          <p:nvPr/>
        </p:nvSpPr>
        <p:spPr>
          <a:xfrm>
            <a:off x="11145651" y="11905381"/>
            <a:ext cx="1024847" cy="959241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3" name="Group 11">
            <a:extLst>
              <a:ext uri="{FF2B5EF4-FFF2-40B4-BE49-F238E27FC236}">
                <a16:creationId xmlns:a16="http://schemas.microsoft.com/office/drawing/2014/main" xmlns="" id="{519A3A9B-06D2-AAB5-842E-BA68BBE5F223}"/>
              </a:ext>
            </a:extLst>
          </p:cNvPr>
          <p:cNvGrpSpPr/>
          <p:nvPr/>
        </p:nvGrpSpPr>
        <p:grpSpPr>
          <a:xfrm>
            <a:off x="-140399" y="1737393"/>
            <a:ext cx="23596947" cy="2836893"/>
            <a:chOff x="226013" y="972059"/>
            <a:chExt cx="23596947" cy="3270893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xmlns="" id="{3610751E-E89B-16A3-0727-666AB97FA645}"/>
                </a:ext>
              </a:extLst>
            </p:cNvPr>
            <p:cNvGrpSpPr/>
            <p:nvPr/>
          </p:nvGrpSpPr>
          <p:grpSpPr>
            <a:xfrm>
              <a:off x="226013" y="972059"/>
              <a:ext cx="23596947" cy="3270893"/>
              <a:chOff x="534987" y="757057"/>
              <a:chExt cx="22797286" cy="2743121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xmlns="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534987" y="757057"/>
                <a:ext cx="22797286" cy="2743121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xmlns="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xmlns="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xmlns="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xmlns="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xmlns="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xmlns="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xmlns="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xmlns="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xmlns="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xmlns="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xmlns="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xmlns="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xmlns="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69" cy="8035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4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xmlns="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2308" y="1351845"/>
                  <a:ext cx="19908369" cy="1555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thay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ế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ancol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sau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à:</m:t>
                        </m:r>
                      </m:oMath>
                    </m:oMathPara>
                  </a14:m>
                  <a:endParaRPr lang="en-US" altLang="en-US" sz="7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2308" y="1351845"/>
                  <a:ext cx="19908369" cy="155550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9502" r="-184" b="-3348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3502885" y="9219871"/>
            <a:ext cx="6835526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6000">
                <a:latin typeface="Times New Roman" panose="02020603050405020304" pitchFamily="18" charset="0"/>
              </a:rPr>
              <a:t>3-metylpentan-2-ol</a:t>
            </a:r>
            <a:r>
              <a:rPr lang="en-US" altLang="en-US" sz="6000">
                <a:latin typeface="VNarial" pitchFamily="2" charset="0"/>
              </a:rPr>
              <a:t>	 </a:t>
            </a:r>
            <a:endParaRPr lang="en-US" altLang="en-US" sz="6000">
              <a:latin typeface="VNarial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491238" y="8882885"/>
            <a:ext cx="533289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latin typeface="Times New Roman" panose="02020603050405020304" pitchFamily="18" charset="0"/>
              </a:rPr>
              <a:t>3-etylbutan-2-ol </a:t>
            </a:r>
            <a:endParaRPr lang="en-US" altLang="en-US" sz="6000"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105732"/>
              </p:ext>
            </p:extLst>
          </p:nvPr>
        </p:nvGraphicFramePr>
        <p:xfrm>
          <a:off x="6254465" y="4578435"/>
          <a:ext cx="9984018" cy="387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Document" r:id="rId8" imgW="1743075" imgH="762000" progId="ChemWindow.Document">
                  <p:embed/>
                </p:oleObj>
              </mc:Choice>
              <mc:Fallback>
                <p:oleObj name="Document" r:id="rId8" imgW="1743075" imgH="762000" progId="ChemWindow.Document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465" y="4578435"/>
                        <a:ext cx="9984018" cy="387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25"/>
          <p:cNvSpPr>
            <a:spLocks noChangeArrowheads="1"/>
          </p:cNvSpPr>
          <p:nvPr/>
        </p:nvSpPr>
        <p:spPr bwMode="gray">
          <a:xfrm>
            <a:off x="12729392" y="5670539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gray">
          <a:xfrm>
            <a:off x="10686461" y="5603999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gray">
          <a:xfrm>
            <a:off x="8474314" y="5603999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gray">
          <a:xfrm>
            <a:off x="6519390" y="5595474"/>
            <a:ext cx="420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70498" y="11830080"/>
            <a:ext cx="75328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>
                <a:latin typeface="Times New Roman" panose="02020603050405020304" pitchFamily="18" charset="0"/>
              </a:rPr>
              <a:t>1,2- </a:t>
            </a:r>
            <a:r>
              <a:rPr lang="en-US" altLang="en-US" sz="6000" smtClean="0">
                <a:latin typeface="Times New Roman" panose="02020603050405020304" pitchFamily="18" charset="0"/>
              </a:rPr>
              <a:t>đimethylbutan-1-ol</a:t>
            </a:r>
            <a:endParaRPr lang="en-US" sz="6000"/>
          </a:p>
        </p:txBody>
      </p:sp>
      <p:sp>
        <p:nvSpPr>
          <p:cNvPr id="69" name="Rectangle 68"/>
          <p:cNvSpPr/>
          <p:nvPr/>
        </p:nvSpPr>
        <p:spPr>
          <a:xfrm>
            <a:off x="3141422" y="11962489"/>
            <a:ext cx="691697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latin typeface="Times New Roman" panose="02020603050405020304" pitchFamily="18" charset="0"/>
              </a:rPr>
              <a:t>3,4-đimetylbutan-4-ol</a:t>
            </a:r>
            <a:endParaRPr lang="en-US" altLang="en-US" sz="6000">
              <a:latin typeface="Times New Roman" panose="02020603050405020304" pitchFamily="18" charset="0"/>
            </a:endParaRPr>
          </a:p>
        </p:txBody>
      </p:sp>
      <p:sp>
        <p:nvSpPr>
          <p:cNvPr id="70" name="5-Point Star 69">
            <a:hlinkClick r:id="rId10" action="ppaction://hlinksldjump"/>
          </p:cNvPr>
          <p:cNvSpPr/>
          <p:nvPr/>
        </p:nvSpPr>
        <p:spPr>
          <a:xfrm>
            <a:off x="22063558" y="12391697"/>
            <a:ext cx="1364001" cy="10405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115" descr="ALRMCLO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141" y="4985874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23267741" y="5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74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62" grpId="0" animBg="1"/>
      <p:bldP spid="2" grpId="0" animBg="1"/>
      <p:bldP spid="74" grpId="0" animBg="1"/>
      <p:bldP spid="65" grpId="0"/>
      <p:bldP spid="66" grpId="0"/>
      <p:bldP spid="67" grpId="0"/>
      <p:bldP spid="68" grpId="0"/>
      <p:bldP spid="4" grpId="0"/>
      <p:bldP spid="69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>
            <a:extLst>
              <a:ext uri="{FF2B5EF4-FFF2-40B4-BE49-F238E27FC236}">
                <a16:creationId xmlns:a16="http://schemas.microsoft.com/office/drawing/2014/main" xmlns="" id="{2C69E716-EF34-8C4B-BB20-977BAF7C5DC0}"/>
              </a:ext>
            </a:extLst>
          </p:cNvPr>
          <p:cNvGrpSpPr/>
          <p:nvPr/>
        </p:nvGrpSpPr>
        <p:grpSpPr>
          <a:xfrm>
            <a:off x="1630324" y="5171090"/>
            <a:ext cx="22755264" cy="8140499"/>
            <a:chOff x="-7402" y="2237390"/>
            <a:chExt cx="10892077" cy="2625156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xmlns="" id="{EFEB930C-77FB-5562-B961-FAFAF5944BC4}"/>
                </a:ext>
              </a:extLst>
            </p:cNvPr>
            <p:cNvGrpSpPr/>
            <p:nvPr/>
          </p:nvGrpSpPr>
          <p:grpSpPr>
            <a:xfrm>
              <a:off x="247183" y="2237391"/>
              <a:ext cx="4537645" cy="1224775"/>
              <a:chOff x="5537206" y="1704231"/>
              <a:chExt cx="4522261" cy="1138603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xmlns="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4231717" cy="1138603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xmlns="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5EF6D73A-9E3C-AFDB-0239-F9E7ED65BE8A}"/>
                </a:ext>
              </a:extLst>
            </p:cNvPr>
            <p:cNvGrpSpPr/>
            <p:nvPr/>
          </p:nvGrpSpPr>
          <p:grpSpPr>
            <a:xfrm>
              <a:off x="4909742" y="2237390"/>
              <a:ext cx="4646534" cy="1224776"/>
              <a:chOff x="7277925" y="1704226"/>
              <a:chExt cx="4630781" cy="1138603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xmlns="" id="{FF959755-E133-FE71-E1C7-4B3BA1BC6AED}"/>
                  </a:ext>
                </a:extLst>
              </p:cNvPr>
              <p:cNvSpPr/>
              <p:nvPr/>
            </p:nvSpPr>
            <p:spPr>
              <a:xfrm>
                <a:off x="7568470" y="1704226"/>
                <a:ext cx="4340236" cy="1138603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xmlns="" id="{C0363CC1-7F6C-7E56-E134-1D234DC70FD9}"/>
                  </a:ext>
                </a:extLst>
              </p:cNvPr>
              <p:cNvSpPr/>
              <p:nvPr/>
            </p:nvSpPr>
            <p:spPr>
              <a:xfrm>
                <a:off x="7277925" y="1918153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xmlns="" id="{CF23B054-DF48-39BF-9EDE-56B2CF1B7F5C}"/>
                </a:ext>
              </a:extLst>
            </p:cNvPr>
            <p:cNvGrpSpPr/>
            <p:nvPr/>
          </p:nvGrpSpPr>
          <p:grpSpPr>
            <a:xfrm>
              <a:off x="-7402" y="3829291"/>
              <a:ext cx="4810269" cy="1033255"/>
              <a:chOff x="-528583" y="3184119"/>
              <a:chExt cx="4793961" cy="960555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xmlns="" id="{0C377D84-C468-2881-D511-7FFA9904A78A}"/>
                  </a:ext>
                </a:extLst>
              </p:cNvPr>
              <p:cNvSpPr/>
              <p:nvPr/>
            </p:nvSpPr>
            <p:spPr>
              <a:xfrm>
                <a:off x="-152442" y="3184119"/>
                <a:ext cx="4417820" cy="96055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xmlns="" id="{84C7C448-F332-F28D-0098-E96FCA975070}"/>
                  </a:ext>
                </a:extLst>
              </p:cNvPr>
              <p:cNvSpPr/>
              <p:nvPr/>
            </p:nvSpPr>
            <p:spPr>
              <a:xfrm>
                <a:off x="-528583" y="3466416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xmlns="" id="{C75660C5-1795-45E7-2459-CDF6F0A3AC00}"/>
                </a:ext>
              </a:extLst>
            </p:cNvPr>
            <p:cNvGrpSpPr/>
            <p:nvPr/>
          </p:nvGrpSpPr>
          <p:grpSpPr>
            <a:xfrm>
              <a:off x="5007442" y="2432527"/>
              <a:ext cx="5877233" cy="2430019"/>
              <a:chOff x="1563224" y="1885631"/>
              <a:chExt cx="5857308" cy="2259043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xmlns="" id="{858BB183-9700-382C-438C-460288C678C2}"/>
                  </a:ext>
                </a:extLst>
              </p:cNvPr>
              <p:cNvSpPr/>
              <p:nvPr/>
            </p:nvSpPr>
            <p:spPr>
              <a:xfrm>
                <a:off x="1853769" y="3184120"/>
                <a:ext cx="4242868" cy="960554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xmlns="" id="{2BD16B99-D6A9-0455-38D3-7C63D9743A38}"/>
                  </a:ext>
                </a:extLst>
              </p:cNvPr>
              <p:cNvSpPr/>
              <p:nvPr/>
            </p:nvSpPr>
            <p:spPr>
              <a:xfrm>
                <a:off x="1563224" y="343770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xmlns="" id="{4DFD408E-6A9A-A4DD-BCD5-C821B53A4850}"/>
                      </a:ext>
                    </a:extLst>
                  </p:cNvPr>
                  <p:cNvSpPr txBox="1"/>
                  <p:nvPr/>
                </p:nvSpPr>
                <p:spPr>
                  <a:xfrm>
                    <a:off x="5975686" y="1885631"/>
                    <a:ext cx="1444846" cy="4088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marR="0" lvl="0" indent="0" algn="ctr" defTabSz="217706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oMath>
                      </m:oMathPara>
                    </a14:m>
                    <a:endPara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id="{4DFD408E-6A9A-A4DD-BCD5-C821B53A48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5686" y="1885631"/>
                    <a:ext cx="1444846" cy="40885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xmlns="" id="{891E4DE8-704B-39F9-984C-2F7D8B0A34D3}"/>
              </a:ext>
            </a:extLst>
          </p:cNvPr>
          <p:cNvSpPr/>
          <p:nvPr/>
        </p:nvSpPr>
        <p:spPr>
          <a:xfrm>
            <a:off x="11887293" y="5944744"/>
            <a:ext cx="1132987" cy="160864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3" name="Group 11">
            <a:extLst>
              <a:ext uri="{FF2B5EF4-FFF2-40B4-BE49-F238E27FC236}">
                <a16:creationId xmlns:a16="http://schemas.microsoft.com/office/drawing/2014/main" xmlns="" id="{519A3A9B-06D2-AAB5-842E-BA68BBE5F223}"/>
              </a:ext>
            </a:extLst>
          </p:cNvPr>
          <p:cNvGrpSpPr/>
          <p:nvPr/>
        </p:nvGrpSpPr>
        <p:grpSpPr>
          <a:xfrm>
            <a:off x="-140399" y="1737394"/>
            <a:ext cx="23596947" cy="2137810"/>
            <a:chOff x="226013" y="972059"/>
            <a:chExt cx="23596947" cy="3270893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xmlns="" id="{3610751E-E89B-16A3-0727-666AB97FA645}"/>
                </a:ext>
              </a:extLst>
            </p:cNvPr>
            <p:cNvGrpSpPr/>
            <p:nvPr/>
          </p:nvGrpSpPr>
          <p:grpSpPr>
            <a:xfrm>
              <a:off x="226013" y="972059"/>
              <a:ext cx="23596947" cy="3270893"/>
              <a:chOff x="534987" y="757057"/>
              <a:chExt cx="22797286" cy="2743121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xmlns="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534987" y="757057"/>
                <a:ext cx="22797286" cy="2743121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xmlns="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82319"/>
                <a:chOff x="534987" y="1647866"/>
                <a:chExt cx="3223234" cy="1182319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xmlns="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xmlns="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xmlns="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xmlns="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xmlns="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xmlns="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xmlns="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xmlns="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xmlns="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xmlns="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xmlns="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xmlns="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6"/>
                  <a:ext cx="1866469" cy="1066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5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xmlns="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2308" y="1552878"/>
                  <a:ext cx="19908369" cy="19797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CTCT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2,3-đ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imethylbutan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-1-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ol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en-US" sz="7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à:</m:t>
                        </m:r>
                      </m:oMath>
                    </m:oMathPara>
                  </a14:m>
                  <a:endParaRPr lang="en-US" altLang="en-US" sz="7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2308" y="1552878"/>
                  <a:ext cx="19908369" cy="197979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4085" b="-3427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897465"/>
              </p:ext>
            </p:extLst>
          </p:nvPr>
        </p:nvGraphicFramePr>
        <p:xfrm>
          <a:off x="3815255" y="5624984"/>
          <a:ext cx="7062951" cy="2604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Document" r:id="rId8" imgW="1476375" imgH="523875" progId="ChemWindow.Document">
                  <p:embed/>
                </p:oleObj>
              </mc:Choice>
              <mc:Fallback>
                <p:oleObj name="Document" r:id="rId8" imgW="1476375" imgH="52387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255" y="5624984"/>
                        <a:ext cx="7062951" cy="2604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10137"/>
              </p:ext>
            </p:extLst>
          </p:nvPr>
        </p:nvGraphicFramePr>
        <p:xfrm>
          <a:off x="13627449" y="5846114"/>
          <a:ext cx="7729360" cy="2383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Document" r:id="rId10" imgW="1790700" imgH="504825" progId="ChemWindow.Document">
                  <p:embed/>
                </p:oleObj>
              </mc:Choice>
              <mc:Fallback>
                <p:oleObj name="Document" r:id="rId10" imgW="1790700" imgH="504825" progId="ChemWindow.Document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7449" y="5846114"/>
                        <a:ext cx="7729360" cy="2383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315571"/>
              </p:ext>
            </p:extLst>
          </p:nvPr>
        </p:nvGraphicFramePr>
        <p:xfrm>
          <a:off x="3303115" y="10125090"/>
          <a:ext cx="7512030" cy="359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Document" r:id="rId12" imgW="1743075" imgH="762000" progId="ChemWindow.Document">
                  <p:embed/>
                </p:oleObj>
              </mc:Choice>
              <mc:Fallback>
                <p:oleObj name="Document" r:id="rId12" imgW="1743075" imgH="7620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115" y="10125090"/>
                        <a:ext cx="7512030" cy="3592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351944"/>
              </p:ext>
            </p:extLst>
          </p:nvPr>
        </p:nvGraphicFramePr>
        <p:xfrm>
          <a:off x="13678479" y="10594427"/>
          <a:ext cx="7678330" cy="249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Document" r:id="rId14" imgW="1790700" imgH="504825" progId="ChemWindow.Document">
                  <p:embed/>
                </p:oleObj>
              </mc:Choice>
              <mc:Fallback>
                <p:oleObj name="Document" r:id="rId14" imgW="1790700" imgH="50482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8479" y="10594427"/>
                        <a:ext cx="7678330" cy="2490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5-Point Star 46">
            <a:hlinkClick r:id="rId16" action="ppaction://hlinksldjump"/>
          </p:cNvPr>
          <p:cNvSpPr/>
          <p:nvPr/>
        </p:nvSpPr>
        <p:spPr>
          <a:xfrm>
            <a:off x="22063558" y="12391697"/>
            <a:ext cx="1364001" cy="10405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115" descr="ALRMCLOK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265" y="3951893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23332865" y="43328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967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62" grpId="0" animBg="1"/>
      <p:bldP spid="49" grpId="0" animBg="1"/>
      <p:bldP spid="50" grpId="0" animBg="1"/>
      <p:bldP spid="51" grpId="0" animBg="1"/>
      <p:bldP spid="5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88">
            <a:extLst>
              <a:ext uri="{FF2B5EF4-FFF2-40B4-BE49-F238E27FC236}">
                <a16:creationId xmlns:a16="http://schemas.microsoft.com/office/drawing/2014/main" xmlns="" id="{89949DF0-2360-0822-0451-B3D43DBDEE77}"/>
              </a:ext>
            </a:extLst>
          </p:cNvPr>
          <p:cNvGrpSpPr/>
          <p:nvPr/>
        </p:nvGrpSpPr>
        <p:grpSpPr>
          <a:xfrm>
            <a:off x="162398" y="8280650"/>
            <a:ext cx="23671341" cy="4893758"/>
            <a:chOff x="184495" y="3682144"/>
            <a:chExt cx="11834900" cy="1443493"/>
          </a:xfrm>
        </p:grpSpPr>
        <p:sp>
          <p:nvSpPr>
            <p:cNvPr id="47" name="Rounded Rectangle 4">
              <a:extLst>
                <a:ext uri="{FF2B5EF4-FFF2-40B4-BE49-F238E27FC236}">
                  <a16:creationId xmlns:a16="http://schemas.microsoft.com/office/drawing/2014/main" xmlns="" id="{533A3AF6-CB17-E64A-7561-8A4709C06959}"/>
                </a:ext>
              </a:extLst>
            </p:cNvPr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0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xmlns="" id="{B51634C0-3A58-16D0-A779-09F3E36371C5}"/>
                </a:ext>
              </a:extLst>
            </p:cNvPr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xmlns="" id="{CB2C6447-F10A-85B5-351E-1368979AA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xmlns="" id="{7DBB913B-8810-03CA-0284-DFEEA75DF4A7}"/>
                  </a:ext>
                </a:extLst>
              </p:cNvPr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8">
                <a:extLst>
                  <a:ext uri="{FF2B5EF4-FFF2-40B4-BE49-F238E27FC236}">
                    <a16:creationId xmlns:a16="http://schemas.microsoft.com/office/drawing/2014/main" xmlns="" id="{C8F2E8D7-6263-EA9F-860C-FFD8DF7C34FF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xmlns="" id="{0C11A332-74F2-211E-5420-721D195E6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oup 1">
            <a:extLst>
              <a:ext uri="{FF2B5EF4-FFF2-40B4-BE49-F238E27FC236}">
                <a16:creationId xmlns:a16="http://schemas.microsoft.com/office/drawing/2014/main" xmlns="" id="{2C69E716-EF34-8C4B-BB20-977BAF7C5DC0}"/>
              </a:ext>
            </a:extLst>
          </p:cNvPr>
          <p:cNvGrpSpPr/>
          <p:nvPr/>
        </p:nvGrpSpPr>
        <p:grpSpPr>
          <a:xfrm>
            <a:off x="1682404" y="5228857"/>
            <a:ext cx="20382767" cy="1515188"/>
            <a:chOff x="247182" y="2237392"/>
            <a:chExt cx="10785933" cy="801895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xmlns="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xmlns="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xmlns="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:a16="http://schemas.microsoft.com/office/drawing/2014/main" xmlns="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xmlns="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xmlns="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:a16="http://schemas.microsoft.com/office/drawing/2014/main" xmlns="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827319" y="1903244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xmlns="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801889"/>
              <a:chOff x="5537206" y="1704231"/>
              <a:chExt cx="2031264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xmlns="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xmlns="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:a16="http://schemas.microsoft.com/office/drawing/2014/main" xmlns="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8" y="1903245"/>
                <a:ext cx="1490412" cy="408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xmlns="" id="{C75660C5-1795-45E7-2459-CDF6F0A3AC00}"/>
                </a:ext>
              </a:extLst>
            </p:cNvPr>
            <p:cNvGrpSpPr/>
            <p:nvPr/>
          </p:nvGrpSpPr>
          <p:grpSpPr>
            <a:xfrm>
              <a:off x="8994942" y="2237398"/>
              <a:ext cx="2038173" cy="801889"/>
              <a:chOff x="5537206" y="1704231"/>
              <a:chExt cx="2031263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xmlns="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xmlns="" id="{2BD16B99-D6A9-0455-38D3-7C63D9743A38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xmlns="" id="{4DFD408E-6A9A-A4DD-BCD5-C821B53A4850}"/>
                      </a:ext>
                    </a:extLst>
                  </p:cNvPr>
                  <p:cNvSpPr txBox="1"/>
                  <p:nvPr/>
                </p:nvSpPr>
                <p:spPr>
                  <a:xfrm>
                    <a:off x="5975686" y="1885631"/>
                    <a:ext cx="1444846" cy="4088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marR="0" lvl="0" indent="0" algn="ctr" defTabSz="217706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oMath>
                      </m:oMathPara>
                    </a14:m>
                    <a:endPara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4DFD408E-6A9A-A4DD-BCD5-C821B53A48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5686" y="1885631"/>
                    <a:ext cx="1444846" cy="40885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7518" b="-364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63" name="Group 11">
            <a:extLst>
              <a:ext uri="{FF2B5EF4-FFF2-40B4-BE49-F238E27FC236}">
                <a16:creationId xmlns:a16="http://schemas.microsoft.com/office/drawing/2014/main" xmlns="" id="{519A3A9B-06D2-AAB5-842E-BA68BBE5F223}"/>
              </a:ext>
            </a:extLst>
          </p:cNvPr>
          <p:cNvGrpSpPr/>
          <p:nvPr/>
        </p:nvGrpSpPr>
        <p:grpSpPr>
          <a:xfrm>
            <a:off x="85393" y="3085421"/>
            <a:ext cx="23825350" cy="1856444"/>
            <a:chOff x="226013" y="2034258"/>
            <a:chExt cx="23825350" cy="1856444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xmlns="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xmlns="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xmlns="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xmlns="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xmlns="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xmlns="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xmlns="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xmlns="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xmlns="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xmlns="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xmlns="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xmlns="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xmlns="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xmlns="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xmlns="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6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xmlns="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2308" y="2131187"/>
                  <a:ext cx="20489053" cy="1429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buClr>
                      <a:srgbClr val="CC0000"/>
                    </a:buClr>
                    <a:buNone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 baseline="-250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en-US" sz="7200" baseline="-250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bao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nhi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  	đồ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72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?</m:t>
                        </m:r>
                      </m:oMath>
                    </m:oMathPara>
                  </a14:m>
                  <a:endParaRPr lang="en-US" altLang="en-US" sz="6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2308" y="2131187"/>
                  <a:ext cx="20489053" cy="142919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3419" r="-1964" b="-3162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4424048" y="8783912"/>
            <a:ext cx="6385421" cy="120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6600">
                <a:solidFill>
                  <a:srgbClr val="000000"/>
                </a:solidFill>
                <a:latin typeface="Times New Roman" panose="02020603050405020304" pitchFamily="18" charset="0"/>
              </a:rPr>
              <a:t>Đồng phân ancol: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4307116" y="10071374"/>
            <a:ext cx="8078192" cy="120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660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CH</a:t>
            </a:r>
            <a:r>
              <a:rPr lang="en-US" altLang="en-US" sz="66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660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–CH</a:t>
            </a:r>
            <a:r>
              <a:rPr lang="en-US" altLang="en-US" sz="66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>
                <a:solidFill>
                  <a:srgbClr val="000000"/>
                </a:solidFill>
                <a:latin typeface="Times New Roman" panose="02020603050405020304" pitchFamily="18" charset="0"/>
              </a:rPr>
              <a:t>(OH)–CH</a:t>
            </a:r>
            <a:r>
              <a:rPr lang="en-US" altLang="en-US" sz="6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6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4363579" y="11919065"/>
            <a:ext cx="7866595" cy="120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6600" smtClean="0">
                <a:solidFill>
                  <a:srgbClr val="000000"/>
                </a:solidFill>
                <a:latin typeface="Times New Roman" panose="02020603050405020304" pitchFamily="18" charset="0"/>
              </a:rPr>
              <a:t>2.CH</a:t>
            </a:r>
            <a:r>
              <a:rPr lang="en-US" altLang="en-US" sz="66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660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–CH</a:t>
            </a:r>
            <a:r>
              <a:rPr lang="en-US" altLang="en-US" sz="66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660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–CH</a:t>
            </a:r>
            <a:r>
              <a:rPr lang="en-US" altLang="en-US" sz="66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660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–OH</a:t>
            </a:r>
            <a:endParaRPr lang="en-US" altLang="en-US" sz="6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6" name="Oval 49">
            <a:extLst>
              <a:ext uri="{FF2B5EF4-FFF2-40B4-BE49-F238E27FC236}">
                <a16:creationId xmlns:a16="http://schemas.microsoft.com/office/drawing/2014/main" xmlns="" id="{891E4DE8-704B-39F9-984C-2F7D8B0A34D3}"/>
              </a:ext>
            </a:extLst>
          </p:cNvPr>
          <p:cNvSpPr/>
          <p:nvPr/>
        </p:nvSpPr>
        <p:spPr>
          <a:xfrm>
            <a:off x="1678071" y="5418840"/>
            <a:ext cx="1024847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5-Point Star 76">
            <a:hlinkClick r:id="rId7" action="ppaction://hlinksldjump"/>
          </p:cNvPr>
          <p:cNvSpPr/>
          <p:nvPr/>
        </p:nvSpPr>
        <p:spPr>
          <a:xfrm>
            <a:off x="22063558" y="12391697"/>
            <a:ext cx="1364001" cy="10405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115" descr="ALRMCLO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110" y="162122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223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84" y="1050943"/>
            <a:ext cx="19341882" cy="8227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056" y="10305324"/>
            <a:ext cx="1772813" cy="27893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81" y="6184155"/>
            <a:ext cx="14508497" cy="72865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60" y="10187629"/>
            <a:ext cx="7797270" cy="29070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21" y="9219916"/>
            <a:ext cx="2983538" cy="26350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959" y="8915718"/>
            <a:ext cx="2096419" cy="33014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74" y="8371204"/>
            <a:ext cx="5802474" cy="50285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64498" y="3607227"/>
            <a:ext cx="16804850" cy="153906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FF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XIN CHÀO VÀ HẸN GẶP LẠI</a:t>
            </a:r>
            <a:endParaRPr lang="zh-CN" altLang="en-US" sz="8800" b="1" dirty="0">
              <a:solidFill>
                <a:srgbClr val="FFFF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8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5"/>
          <a:stretch/>
        </p:blipFill>
        <p:spPr bwMode="auto">
          <a:xfrm>
            <a:off x="3825027" y="4812631"/>
            <a:ext cx="15329247" cy="890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452" y="1856736"/>
            <a:ext cx="1959382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Xem đoạn phóng sự sau và cho biết:</a:t>
            </a:r>
          </a:p>
          <a:p>
            <a:r>
              <a:rPr lang="vi-VN" sz="5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>
                <a:latin typeface="Times New Roman" pitchFamily="18" charset="0"/>
                <a:cs typeface="Times New Roman" pitchFamily="18" charset="0"/>
              </a:rPr>
              <a:t>Vấn đề thời sự trong phóng sự là gì? Nguyên nhân gây ra vấn đề đó ?</a:t>
            </a: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452" y="4154459"/>
            <a:ext cx="21870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/>
              <a:t>https://vtv.vn/xa-hoi/bao-dong-tinh-trang-lai-xe-sau-khi-uong-ruou-bia-20220825191121589.htm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17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xmlns="" id="{6A3EA2FF-6D29-F63E-A7AB-7C8988CFB3E3}"/>
              </a:ext>
            </a:extLst>
          </p:cNvPr>
          <p:cNvGrpSpPr/>
          <p:nvPr/>
        </p:nvGrpSpPr>
        <p:grpSpPr>
          <a:xfrm>
            <a:off x="712606" y="1611045"/>
            <a:ext cx="22850222" cy="2974895"/>
            <a:chOff x="17088410" y="2033231"/>
            <a:chExt cx="22850222" cy="2391284"/>
          </a:xfrm>
        </p:grpSpPr>
        <p:sp>
          <p:nvSpPr>
            <p:cNvPr id="12" name="Right Triangle 109">
              <a:extLst>
                <a:ext uri="{FF2B5EF4-FFF2-40B4-BE49-F238E27FC236}">
                  <a16:creationId xmlns:a16="http://schemas.microsoft.com/office/drawing/2014/main" xmlns="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10">
              <a:extLst>
                <a:ext uri="{FF2B5EF4-FFF2-40B4-BE49-F238E27FC236}">
                  <a16:creationId xmlns:a16="http://schemas.microsoft.com/office/drawing/2014/main" xmlns="" id="{C868E6E6-6821-DDA4-DAA6-32D53C65E7A7}"/>
                </a:ext>
              </a:extLst>
            </p:cNvPr>
            <p:cNvSpPr/>
            <p:nvPr/>
          </p:nvSpPr>
          <p:spPr>
            <a:xfrm>
              <a:off x="17315592" y="28026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xmlns="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1158072" y="-2036431"/>
              <a:ext cx="769441" cy="8908765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12">
              <a:extLst>
                <a:ext uri="{FF2B5EF4-FFF2-40B4-BE49-F238E27FC236}">
                  <a16:creationId xmlns:a16="http://schemas.microsoft.com/office/drawing/2014/main" xmlns="" id="{24B3A259-8848-90BA-D5E5-841041DB744C}"/>
                </a:ext>
              </a:extLst>
            </p:cNvPr>
            <p:cNvSpPr txBox="1"/>
            <p:nvPr/>
          </p:nvSpPr>
          <p:spPr>
            <a:xfrm>
              <a:off x="17127433" y="2033747"/>
              <a:ext cx="8934162" cy="61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I/ Khái niệm, danh pháp</a:t>
              </a: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TextBox 112">
              <a:extLst>
                <a:ext uri="{FF2B5EF4-FFF2-40B4-BE49-F238E27FC236}">
                  <a16:creationId xmlns:a16="http://schemas.microsoft.com/office/drawing/2014/main" xmlns="" id="{24B3A259-8848-90BA-D5E5-841041DB744C}"/>
                </a:ext>
              </a:extLst>
            </p:cNvPr>
            <p:cNvSpPr txBox="1"/>
            <p:nvPr/>
          </p:nvSpPr>
          <p:spPr>
            <a:xfrm>
              <a:off x="17252037" y="2828323"/>
              <a:ext cx="4342477" cy="61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Định nghĩa</a:t>
              </a: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C090838-E6D4-1B12-64CA-A5CC3592ED7F}"/>
              </a:ext>
            </a:extLst>
          </p:cNvPr>
          <p:cNvSpPr txBox="1"/>
          <p:nvPr/>
        </p:nvSpPr>
        <p:spPr>
          <a:xfrm>
            <a:off x="5678904" y="2646947"/>
            <a:ext cx="17469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Alcohol</a:t>
            </a:r>
            <a:r>
              <a:rPr lang="en-US" altLang="en-US" sz="6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>
                <a:latin typeface="Times New Roman" pitchFamily="18" charset="0"/>
                <a:cs typeface="Times New Roman" pitchFamily="18" charset="0"/>
              </a:rPr>
              <a:t>là những hợp chất hữu cơ trong phân tử có </a:t>
            </a:r>
            <a:r>
              <a:rPr lang="en-US" alt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alt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hidroxy</a:t>
            </a:r>
            <a:r>
              <a:rPr lang="en-US" altLang="en-US" sz="6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>
                <a:latin typeface="Times New Roman" pitchFamily="18" charset="0"/>
                <a:cs typeface="Times New Roman" pitchFamily="18" charset="0"/>
              </a:rPr>
              <a:t>(–OH) liên </a:t>
            </a:r>
            <a:r>
              <a:rPr lang="en-US" altLang="en-US" sz="6000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altLang="en-US" sz="6000" smtClean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altLang="en-US" sz="6000">
                <a:latin typeface="Times New Roman" pitchFamily="18" charset="0"/>
                <a:cs typeface="Times New Roman" pitchFamily="18" charset="0"/>
              </a:rPr>
              <a:t>nguyên tử </a:t>
            </a:r>
            <a:r>
              <a:rPr lang="en-US" alt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cacbon no.</a:t>
            </a:r>
            <a:endParaRPr lang="en-US" alt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xmlns="" id="{B1FEBAAB-8059-C5C3-B425-98B2C3ED6B2C}"/>
              </a:ext>
            </a:extLst>
          </p:cNvPr>
          <p:cNvGrpSpPr/>
          <p:nvPr/>
        </p:nvGrpSpPr>
        <p:grpSpPr>
          <a:xfrm>
            <a:off x="215344" y="8466102"/>
            <a:ext cx="23811304" cy="2002538"/>
            <a:chOff x="743521" y="6758004"/>
            <a:chExt cx="23811304" cy="2002538"/>
          </a:xfrm>
        </p:grpSpPr>
        <p:grpSp>
          <p:nvGrpSpPr>
            <p:cNvPr id="28" name="Group 54">
              <a:extLst>
                <a:ext uri="{FF2B5EF4-FFF2-40B4-BE49-F238E27FC236}">
                  <a16:creationId xmlns:a16="http://schemas.microsoft.com/office/drawing/2014/main" xmlns="" id="{BE599DA6-88BF-DD50-3F74-59E58CEAFA6E}"/>
                </a:ext>
              </a:extLst>
            </p:cNvPr>
            <p:cNvGrpSpPr/>
            <p:nvPr/>
          </p:nvGrpSpPr>
          <p:grpSpPr>
            <a:xfrm>
              <a:off x="743521" y="6758004"/>
              <a:ext cx="23811304" cy="2002538"/>
              <a:chOff x="1268077" y="3405486"/>
              <a:chExt cx="23811304" cy="2002538"/>
            </a:xfrm>
          </p:grpSpPr>
          <p:sp>
            <p:nvSpPr>
              <p:cNvPr id="31" name="Rounded Rectangle 148">
                <a:extLst>
                  <a:ext uri="{FF2B5EF4-FFF2-40B4-BE49-F238E27FC236}">
                    <a16:creationId xmlns:a16="http://schemas.microsoft.com/office/drawing/2014/main" xmlns="" id="{FFF2848A-7132-1B6E-C5D6-AA1FCE6426E0}"/>
                  </a:ext>
                </a:extLst>
              </p:cNvPr>
              <p:cNvSpPr/>
              <p:nvPr/>
            </p:nvSpPr>
            <p:spPr>
              <a:xfrm>
                <a:off x="1268077" y="3790950"/>
                <a:ext cx="23811304" cy="1617074"/>
              </a:xfrm>
              <a:prstGeom prst="roundRect">
                <a:avLst>
                  <a:gd name="adj" fmla="val 1206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28575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`</a:t>
                </a: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2" name="Group 67">
                <a:extLst>
                  <a:ext uri="{FF2B5EF4-FFF2-40B4-BE49-F238E27FC236}">
                    <a16:creationId xmlns:a16="http://schemas.microsoft.com/office/drawing/2014/main" xmlns="" id="{B6A2287D-6EFE-5728-D473-DEA183631FBB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xmlns="" id="{C1AC3889-6AAE-3807-88A4-A83458BA8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rgbClr val="F79646">
                    <a:lumMod val="75000"/>
                  </a:srgbClr>
                </a:solidFill>
                <a:ln w="57150">
                  <a:solidFill>
                    <a:srgbClr val="F79646">
                      <a:lumMod val="75000"/>
                    </a:srgb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TextBox 151">
                  <a:extLst>
                    <a:ext uri="{FF2B5EF4-FFF2-40B4-BE49-F238E27FC236}">
                      <a16:creationId xmlns:a16="http://schemas.microsoft.com/office/drawing/2014/main" xmlns="" id="{740A9028-6AE9-8951-8A01-243698661DBD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35" name="Group 70">
                  <a:extLst>
                    <a:ext uri="{FF2B5EF4-FFF2-40B4-BE49-F238E27FC236}">
                      <a16:creationId xmlns:a16="http://schemas.microsoft.com/office/drawing/2014/main" xmlns="" id="{ED762990-A6C2-8C55-74D1-D97701498E0E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xmlns="" id="{E03297F7-AAEB-8AF8-77EE-F3FDB2A1D335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13">
                    <a:extLst>
                      <a:ext uri="{FF2B5EF4-FFF2-40B4-BE49-F238E27FC236}">
                        <a16:creationId xmlns:a16="http://schemas.microsoft.com/office/drawing/2014/main" xmlns="" id="{D7BBACC5-836E-DC34-BF4F-F0A819A8D5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 14">
                    <a:extLst>
                      <a:ext uri="{FF2B5EF4-FFF2-40B4-BE49-F238E27FC236}">
                        <a16:creationId xmlns:a16="http://schemas.microsoft.com/office/drawing/2014/main" xmlns="" id="{5BF15B3F-9C0D-AF02-9223-A3547DE0EF1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 15">
                    <a:extLst>
                      <a:ext uri="{FF2B5EF4-FFF2-40B4-BE49-F238E27FC236}">
                        <a16:creationId xmlns:a16="http://schemas.microsoft.com/office/drawing/2014/main" xmlns="" id="{346C6C4E-D374-041F-D054-3D766D7A5A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 16">
                    <a:extLst>
                      <a:ext uri="{FF2B5EF4-FFF2-40B4-BE49-F238E27FC236}">
                        <a16:creationId xmlns:a16="http://schemas.microsoft.com/office/drawing/2014/main" xmlns="" id="{32373A36-919B-BB8E-63CA-E4E122A4589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 17">
                    <a:extLst>
                      <a:ext uri="{FF2B5EF4-FFF2-40B4-BE49-F238E27FC236}">
                        <a16:creationId xmlns:a16="http://schemas.microsoft.com/office/drawing/2014/main" xmlns="" id="{C1347A04-C679-F767-37EF-A4B4AD93475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 18">
                    <a:extLst>
                      <a:ext uri="{FF2B5EF4-FFF2-40B4-BE49-F238E27FC236}">
                        <a16:creationId xmlns:a16="http://schemas.microsoft.com/office/drawing/2014/main" xmlns="" id="{1777EC12-8BA7-4BF0-29E5-E0AB6AD216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 19">
                    <a:extLst>
                      <a:ext uri="{FF2B5EF4-FFF2-40B4-BE49-F238E27FC236}">
                        <a16:creationId xmlns:a16="http://schemas.microsoft.com/office/drawing/2014/main" xmlns="" id="{786729D4-8CF9-5B26-705E-58AC2FA3E7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20">
                    <a:extLst>
                      <a:ext uri="{FF2B5EF4-FFF2-40B4-BE49-F238E27FC236}">
                        <a16:creationId xmlns:a16="http://schemas.microsoft.com/office/drawing/2014/main" xmlns="" id="{CA65636D-FDA3-AB8B-99CA-185D8A6490B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 21">
                    <a:extLst>
                      <a:ext uri="{FF2B5EF4-FFF2-40B4-BE49-F238E27FC236}">
                        <a16:creationId xmlns:a16="http://schemas.microsoft.com/office/drawing/2014/main" xmlns="" id="{59A79987-CD07-0D08-BF47-6D255C5C1F2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 22">
                    <a:extLst>
                      <a:ext uri="{FF2B5EF4-FFF2-40B4-BE49-F238E27FC236}">
                        <a16:creationId xmlns:a16="http://schemas.microsoft.com/office/drawing/2014/main" xmlns="" id="{17D7C2D0-180D-6FBA-DD64-742861D11D5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reeform 23">
                    <a:extLst>
                      <a:ext uri="{FF2B5EF4-FFF2-40B4-BE49-F238E27FC236}">
                        <a16:creationId xmlns:a16="http://schemas.microsoft.com/office/drawing/2014/main" xmlns="" id="{AC64AF8C-81A2-97F1-431D-2F588E77D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 24">
                    <a:extLst>
                      <a:ext uri="{FF2B5EF4-FFF2-40B4-BE49-F238E27FC236}">
                        <a16:creationId xmlns:a16="http://schemas.microsoft.com/office/drawing/2014/main" xmlns="" id="{6FA17B38-3D15-3DF0-892F-F5DFEC5C712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 25">
                    <a:extLst>
                      <a:ext uri="{FF2B5EF4-FFF2-40B4-BE49-F238E27FC236}">
                        <a16:creationId xmlns:a16="http://schemas.microsoft.com/office/drawing/2014/main" xmlns="" id="{F6C063C8-1DC2-2A2C-3F1F-C9848C4E4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 26">
                    <a:extLst>
                      <a:ext uri="{FF2B5EF4-FFF2-40B4-BE49-F238E27FC236}">
                        <a16:creationId xmlns:a16="http://schemas.microsoft.com/office/drawing/2014/main" xmlns="" id="{D15F2D80-30FD-445D-DEFC-AC28DDD11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 27">
                    <a:extLst>
                      <a:ext uri="{FF2B5EF4-FFF2-40B4-BE49-F238E27FC236}">
                        <a16:creationId xmlns:a16="http://schemas.microsoft.com/office/drawing/2014/main" xmlns="" id="{165CDF50-29F2-DD2F-4099-ADE2E74D6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 28">
                    <a:extLst>
                      <a:ext uri="{FF2B5EF4-FFF2-40B4-BE49-F238E27FC236}">
                        <a16:creationId xmlns:a16="http://schemas.microsoft.com/office/drawing/2014/main" xmlns="" id="{03F9CF9D-F19B-653D-0136-56B9273F51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Freeform 29">
                    <a:extLst>
                      <a:ext uri="{FF2B5EF4-FFF2-40B4-BE49-F238E27FC236}">
                        <a16:creationId xmlns:a16="http://schemas.microsoft.com/office/drawing/2014/main" xmlns="" id="{BB821960-7F86-7C09-5891-32FC5D3A9A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 30">
                    <a:extLst>
                      <a:ext uri="{FF2B5EF4-FFF2-40B4-BE49-F238E27FC236}">
                        <a16:creationId xmlns:a16="http://schemas.microsoft.com/office/drawing/2014/main" xmlns="" id="{3278A9EF-BC78-78CB-2CE8-6E37A9EEB1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 31">
                    <a:extLst>
                      <a:ext uri="{FF2B5EF4-FFF2-40B4-BE49-F238E27FC236}">
                        <a16:creationId xmlns:a16="http://schemas.microsoft.com/office/drawing/2014/main" xmlns="" id="{2DACEC59-9439-FA44-316E-9229C059B7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32">
                    <a:extLst>
                      <a:ext uri="{FF2B5EF4-FFF2-40B4-BE49-F238E27FC236}">
                        <a16:creationId xmlns:a16="http://schemas.microsoft.com/office/drawing/2014/main" xmlns="" id="{188A9179-E44D-0210-17E0-6A490A2CB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33">
                    <a:extLst>
                      <a:ext uri="{FF2B5EF4-FFF2-40B4-BE49-F238E27FC236}">
                        <a16:creationId xmlns:a16="http://schemas.microsoft.com/office/drawing/2014/main" xmlns="" id="{7C99020A-706D-204A-4BDE-B330734AF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34">
                    <a:extLst>
                      <a:ext uri="{FF2B5EF4-FFF2-40B4-BE49-F238E27FC236}">
                        <a16:creationId xmlns:a16="http://schemas.microsoft.com/office/drawing/2014/main" xmlns="" id="{63C2716C-74A9-881F-9025-DD298521C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35">
                    <a:extLst>
                      <a:ext uri="{FF2B5EF4-FFF2-40B4-BE49-F238E27FC236}">
                        <a16:creationId xmlns:a16="http://schemas.microsoft.com/office/drawing/2014/main" xmlns="" id="{CA6F8809-2159-5F4C-6FD3-D0F76A86B3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36">
                    <a:extLst>
                      <a:ext uri="{FF2B5EF4-FFF2-40B4-BE49-F238E27FC236}">
                        <a16:creationId xmlns:a16="http://schemas.microsoft.com/office/drawing/2014/main" xmlns="" id="{38D9D305-DFF4-8D91-BF90-4E5B15D895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0" name="Rectangle 69">
              <a:extLst>
                <a:ext uri="{FF2B5EF4-FFF2-40B4-BE49-F238E27FC236}">
                  <a16:creationId xmlns:a16="http://schemas.microsoft.com/office/drawing/2014/main" xmlns="" id="{17122161-E816-5AD3-444C-F8393F3BEAA0}"/>
                </a:ext>
              </a:extLst>
            </p:cNvPr>
            <p:cNvSpPr/>
            <p:nvPr/>
          </p:nvSpPr>
          <p:spPr>
            <a:xfrm>
              <a:off x="4133929" y="7227333"/>
              <a:ext cx="20420895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ts val="6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Cho</a:t>
              </a:r>
              <a:r>
                <a:rPr kumimoji="0" lang="en-US" sz="54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các chất sau nhận xét chung về đặc điểm cấu tạo  giữa các chất?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61" name="Group 101">
            <a:extLst>
              <a:ext uri="{FF2B5EF4-FFF2-40B4-BE49-F238E27FC236}">
                <a16:creationId xmlns:a16="http://schemas.microsoft.com/office/drawing/2014/main" xmlns="" id="{552259C1-52E8-0282-A4CF-6194AF106405}"/>
              </a:ext>
            </a:extLst>
          </p:cNvPr>
          <p:cNvGrpSpPr/>
          <p:nvPr/>
        </p:nvGrpSpPr>
        <p:grpSpPr>
          <a:xfrm>
            <a:off x="815530" y="9764137"/>
            <a:ext cx="22812341" cy="3804379"/>
            <a:chOff x="1270511" y="5884230"/>
            <a:chExt cx="22812341" cy="4886568"/>
          </a:xfrm>
        </p:grpSpPr>
        <p:sp>
          <p:nvSpPr>
            <p:cNvPr id="62" name="Rounded Rectangle 181">
              <a:extLst>
                <a:ext uri="{FF2B5EF4-FFF2-40B4-BE49-F238E27FC236}">
                  <a16:creationId xmlns:a16="http://schemas.microsoft.com/office/drawing/2014/main" xmlns="" id="{6F3CB19B-40CA-09CF-83D0-2B8708DFA1CB}"/>
                </a:ext>
              </a:extLst>
            </p:cNvPr>
            <p:cNvSpPr/>
            <p:nvPr/>
          </p:nvSpPr>
          <p:spPr>
            <a:xfrm>
              <a:off x="1272210" y="7358367"/>
              <a:ext cx="22810642" cy="341243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0">
              <a:extLst>
                <a:ext uri="{FF2B5EF4-FFF2-40B4-BE49-F238E27FC236}">
                  <a16:creationId xmlns:a16="http://schemas.microsoft.com/office/drawing/2014/main" xmlns="" id="{A246C890-2649-CC5B-E470-BFD65516E562}"/>
                </a:ext>
              </a:extLst>
            </p:cNvPr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xmlns="" id="{50C9C828-B9BB-F19B-4698-C4083EBECB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ound Diagonal Corner Rectangle 185">
                <a:extLst>
                  <a:ext uri="{FF2B5EF4-FFF2-40B4-BE49-F238E27FC236}">
                    <a16:creationId xmlns:a16="http://schemas.microsoft.com/office/drawing/2014/main" xmlns="" id="{483FCE9A-B4ED-DE82-5D4C-AA239DB90E4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xmlns="" id="{F1E9CF19-9425-DC81-6C01-E0E1E2DE6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4578706" y="12248892"/>
            <a:ext cx="78885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5400">
                <a:latin typeface="Times New Roman" pitchFamily="18" charset="0"/>
              </a:rPr>
              <a:t>(3) CH</a:t>
            </a:r>
            <a:r>
              <a:rPr lang="en-US" altLang="en-US" sz="5400" baseline="-25000">
                <a:latin typeface="Times New Roman" pitchFamily="18" charset="0"/>
              </a:rPr>
              <a:t>2</a:t>
            </a:r>
            <a:r>
              <a:rPr lang="en-US" altLang="en-US" sz="5400">
                <a:latin typeface="Times New Roman" pitchFamily="18" charset="0"/>
              </a:rPr>
              <a:t> = CH - CH</a:t>
            </a:r>
            <a:r>
              <a:rPr lang="en-US" altLang="en-US" sz="5400" baseline="-25000">
                <a:latin typeface="Times New Roman" pitchFamily="18" charset="0"/>
              </a:rPr>
              <a:t>2</a:t>
            </a:r>
            <a:r>
              <a:rPr lang="en-US" altLang="en-US" sz="5400">
                <a:latin typeface="Times New Roman" pitchFamily="18" charset="0"/>
              </a:rPr>
              <a:t> </a:t>
            </a:r>
            <a:r>
              <a:rPr lang="en-US" altLang="en-US" sz="5400">
                <a:solidFill>
                  <a:srgbClr val="FF0000"/>
                </a:solidFill>
                <a:latin typeface="Times New Roman" pitchFamily="18" charset="0"/>
              </a:rPr>
              <a:t>- OH</a:t>
            </a: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4522355" y="10799165"/>
            <a:ext cx="667654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5400">
                <a:latin typeface="Times New Roman" pitchFamily="18" charset="0"/>
              </a:rPr>
              <a:t>(1) CH</a:t>
            </a:r>
            <a:r>
              <a:rPr lang="en-US" altLang="en-US" sz="5400" baseline="-25000">
                <a:latin typeface="Times New Roman" pitchFamily="18" charset="0"/>
              </a:rPr>
              <a:t>3</a:t>
            </a:r>
            <a:r>
              <a:rPr lang="en-US" altLang="en-US" sz="5400">
                <a:latin typeface="Times New Roman" pitchFamily="18" charset="0"/>
              </a:rPr>
              <a:t> - CH</a:t>
            </a:r>
            <a:r>
              <a:rPr lang="en-US" altLang="en-US" sz="5400" baseline="-25000">
                <a:latin typeface="Times New Roman" pitchFamily="18" charset="0"/>
              </a:rPr>
              <a:t>2</a:t>
            </a:r>
            <a:r>
              <a:rPr lang="en-US" altLang="en-US" sz="5400">
                <a:latin typeface="Times New Roman" pitchFamily="18" charset="0"/>
              </a:rPr>
              <a:t> </a:t>
            </a:r>
            <a:r>
              <a:rPr lang="en-US" altLang="en-US" sz="5400">
                <a:solidFill>
                  <a:srgbClr val="FF0000"/>
                </a:solidFill>
                <a:latin typeface="Times New Roman" pitchFamily="18" charset="0"/>
              </a:rPr>
              <a:t>- OH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13034208" y="10992754"/>
            <a:ext cx="6191608" cy="2555734"/>
            <a:chOff x="5724525" y="2624138"/>
            <a:chExt cx="3103563" cy="1203325"/>
          </a:xfrm>
        </p:grpSpPr>
        <p:graphicFrame>
          <p:nvGraphicFramePr>
            <p:cNvPr id="71" name="Object 3"/>
            <p:cNvGraphicFramePr>
              <a:graphicFrameLocks noChangeAspect="1"/>
            </p:cNvGraphicFramePr>
            <p:nvPr/>
          </p:nvGraphicFramePr>
          <p:xfrm>
            <a:off x="6468925" y="2624138"/>
            <a:ext cx="2359163" cy="1203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r:id="rId3" imgW="1839964" imgH="936369" progId="ChemDraw.Document.6.0">
                    <p:embed/>
                  </p:oleObj>
                </mc:Choice>
                <mc:Fallback>
                  <p:oleObj r:id="rId3" imgW="1839964" imgH="936369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8925" y="2624138"/>
                          <a:ext cx="2359163" cy="1203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5724525" y="2924251"/>
              <a:ext cx="512300" cy="434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400">
                  <a:latin typeface="Times New Roman" pitchFamily="18" charset="0"/>
                </a:rPr>
                <a:t>(2)</a:t>
              </a:r>
            </a:p>
          </p:txBody>
        </p:sp>
      </p:grpSp>
      <p:sp>
        <p:nvSpPr>
          <p:cNvPr id="73" name="Title 1"/>
          <p:cNvSpPr txBox="1">
            <a:spLocks/>
          </p:cNvSpPr>
          <p:nvPr/>
        </p:nvSpPr>
        <p:spPr>
          <a:xfrm>
            <a:off x="6641430" y="5409273"/>
            <a:ext cx="7772400" cy="122237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3600" b="1" smtClean="0">
                <a:solidFill>
                  <a:srgbClr val="3333CC"/>
                </a:solidFill>
                <a:latin typeface="Garamond" pitchFamily="18" charset="0"/>
              </a:rPr>
              <a:t> </a:t>
            </a:r>
            <a:endParaRPr lang="en-US" sz="360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251308" y="4579852"/>
            <a:ext cx="4302485" cy="1658841"/>
            <a:chOff x="11064494" y="4806552"/>
            <a:chExt cx="4302485" cy="1658841"/>
          </a:xfrm>
        </p:grpSpPr>
        <p:sp>
          <p:nvSpPr>
            <p:cNvPr id="76" name="Arc 75"/>
            <p:cNvSpPr/>
            <p:nvPr/>
          </p:nvSpPr>
          <p:spPr>
            <a:xfrm rot="16200000">
              <a:off x="11656495" y="4774858"/>
              <a:ext cx="1098534" cy="2282536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2205761" y="4806552"/>
              <a:ext cx="3161218" cy="14406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 chức hydroxy</a:t>
              </a:r>
              <a:endPara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63277" y="4813377"/>
            <a:ext cx="4443937" cy="2067830"/>
            <a:chOff x="5463277" y="4813377"/>
            <a:chExt cx="4443937" cy="2067830"/>
          </a:xfrm>
        </p:grpSpPr>
        <p:sp>
          <p:nvSpPr>
            <p:cNvPr id="77" name="Arc 76"/>
            <p:cNvSpPr/>
            <p:nvPr/>
          </p:nvSpPr>
          <p:spPr>
            <a:xfrm rot="20730717">
              <a:off x="7989209" y="5609506"/>
              <a:ext cx="1918005" cy="1271701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463277" y="4813377"/>
              <a:ext cx="3345916" cy="142531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Nguyên tử </a:t>
              </a:r>
            </a:p>
            <a:p>
              <a:pPr algn="ctr"/>
              <a:r>
                <a:rPr lang="en-US" sz="4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40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arbon no</a:t>
              </a:r>
              <a:endPara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079279" y="5114574"/>
            <a:ext cx="3954929" cy="2094472"/>
            <a:chOff x="8849220" y="5114574"/>
            <a:chExt cx="3954929" cy="2094472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10061314" y="5114574"/>
              <a:ext cx="0" cy="6341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0061314" y="6631648"/>
              <a:ext cx="0" cy="5773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8849220" y="5645191"/>
              <a:ext cx="395492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7200" b="1">
                  <a:solidFill>
                    <a:srgbClr val="3333CC"/>
                  </a:solidFill>
                  <a:latin typeface="Garamond" pitchFamily="18" charset="0"/>
                </a:rPr>
                <a:t>– C – </a:t>
              </a:r>
              <a:r>
                <a:rPr lang="en-US" altLang="en-US" sz="7200" b="1">
                  <a:solidFill>
                    <a:srgbClr val="FF0000"/>
                  </a:solidFill>
                  <a:latin typeface="Garamond" pitchFamily="18" charset="0"/>
                </a:rPr>
                <a:t>OH</a:t>
              </a:r>
              <a:endParaRPr lang="en-US" sz="72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064676" y="7392999"/>
            <a:ext cx="20373263" cy="957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50000"/>
              </a:lnSpc>
            </a:pPr>
            <a:r>
              <a:rPr lang="en-US" altLang="en-US" sz="6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 Ý: </a:t>
            </a:r>
            <a:r>
              <a:rPr lang="en-US" altLang="en-US" sz="6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 altLang="en-US" sz="6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 tử C chỉ liên kết tối đa với </a:t>
            </a:r>
            <a:r>
              <a:rPr lang="en-US" altLang="en-US" sz="60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nhóm -OH</a:t>
            </a:r>
            <a:endParaRPr lang="en-US" altLang="en-US" sz="60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8" grpId="0"/>
      <p:bldP spid="69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681595"/>
              </p:ext>
            </p:extLst>
          </p:nvPr>
        </p:nvGraphicFramePr>
        <p:xfrm>
          <a:off x="15868931" y="2385631"/>
          <a:ext cx="3901028" cy="253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r:id="rId3" imgW="1327645" imgH="936738" progId="ChemDraw.Document.6.0">
                  <p:embed/>
                </p:oleObj>
              </mc:Choice>
              <mc:Fallback>
                <p:oleObj r:id="rId3" imgW="1327645" imgH="93673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8931" y="2385631"/>
                        <a:ext cx="3901028" cy="253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322121"/>
              </p:ext>
            </p:extLst>
          </p:nvPr>
        </p:nvGraphicFramePr>
        <p:xfrm>
          <a:off x="3135605" y="5716507"/>
          <a:ext cx="114300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r:id="rId5" imgW="916565" imgH="199191" progId="Equation.3">
                  <p:embed/>
                </p:oleObj>
              </mc:Choice>
              <mc:Fallback>
                <p:oleObj r:id="rId5" imgW="916565" imgH="1991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605" y="5716507"/>
                        <a:ext cx="114300" cy="17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918996"/>
              </p:ext>
            </p:extLst>
          </p:nvPr>
        </p:nvGraphicFramePr>
        <p:xfrm>
          <a:off x="3230802" y="5230454"/>
          <a:ext cx="3665345" cy="223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r:id="rId7" imgW="1312874" imgH="936738" progId="ChemDraw.Document.6.0">
                  <p:embed/>
                </p:oleObj>
              </mc:Choice>
              <mc:Fallback>
                <p:oleObj r:id="rId7" imgW="1312874" imgH="93673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802" y="5230454"/>
                        <a:ext cx="3665345" cy="2235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867096" y="8514432"/>
            <a:ext cx="99703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7200">
                <a:latin typeface="Times New Roman" pitchFamily="18" charset="0"/>
                <a:cs typeface="Times New Roman" pitchFamily="18" charset="0"/>
              </a:rPr>
              <a:t>(7) CH</a:t>
            </a:r>
            <a:r>
              <a:rPr lang="en-US" altLang="en-US" sz="72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7200">
                <a:latin typeface="Times New Roman" pitchFamily="18" charset="0"/>
                <a:cs typeface="Times New Roman" pitchFamily="18" charset="0"/>
              </a:rPr>
              <a:t> = CH - CH</a:t>
            </a:r>
            <a:r>
              <a:rPr lang="en-US" altLang="en-US" sz="72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7200">
                <a:latin typeface="Times New Roman" pitchFamily="18" charset="0"/>
                <a:cs typeface="Times New Roman" pitchFamily="18" charset="0"/>
              </a:rPr>
              <a:t> - OH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06086" y="3681200"/>
            <a:ext cx="80560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7200">
                <a:latin typeface="Times New Roman" pitchFamily="18" charset="0"/>
                <a:cs typeface="Times New Roman" pitchFamily="18" charset="0"/>
              </a:rPr>
              <a:t>(1) CH</a:t>
            </a:r>
            <a:r>
              <a:rPr lang="en-US" altLang="en-US" sz="72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7200">
                <a:latin typeface="Times New Roman" pitchFamily="18" charset="0"/>
                <a:cs typeface="Times New Roman" pitchFamily="18" charset="0"/>
              </a:rPr>
              <a:t> - CH</a:t>
            </a:r>
            <a:r>
              <a:rPr lang="en-US" altLang="en-US" sz="72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7200">
                <a:latin typeface="Times New Roman" pitchFamily="18" charset="0"/>
                <a:cs typeface="Times New Roman" pitchFamily="18" charset="0"/>
              </a:rPr>
              <a:t> - OH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179165"/>
              </p:ext>
            </p:extLst>
          </p:nvPr>
        </p:nvGraphicFramePr>
        <p:xfrm>
          <a:off x="15833444" y="5745261"/>
          <a:ext cx="4499924" cy="229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r:id="rId9" imgW="1839964" imgH="936369" progId="ChemDraw.Document.6.0">
                  <p:embed/>
                </p:oleObj>
              </mc:Choice>
              <mc:Fallback>
                <p:oleObj r:id="rId9" imgW="1839964" imgH="93636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3444" y="5745261"/>
                        <a:ext cx="4499924" cy="2295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60830" y="5748257"/>
            <a:ext cx="12618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7200"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170951" y="5941931"/>
            <a:ext cx="12618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7200">
                <a:latin typeface="Times New Roman" pitchFamily="18" charset="0"/>
                <a:cs typeface="Times New Roman" pitchFamily="18" charset="0"/>
              </a:rPr>
              <a:t>(6)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103516" y="9972632"/>
            <a:ext cx="6358078" cy="3097832"/>
            <a:chOff x="1103516" y="9972632"/>
            <a:chExt cx="6358078" cy="3097832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103516" y="9972632"/>
              <a:ext cx="6358078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7200">
                  <a:latin typeface="Times New Roman" pitchFamily="18" charset="0"/>
                  <a:cs typeface="Times New Roman" pitchFamily="18" charset="0"/>
                </a:rPr>
                <a:t>(4</a:t>
              </a:r>
              <a:r>
                <a:rPr lang="en-US" altLang="en-US" sz="7200">
                  <a:latin typeface="Times New Roman" pitchFamily="18" charset="0"/>
                  <a:cs typeface="Times New Roman" pitchFamily="18" charset="0"/>
                </a:rPr>
                <a:t>)  </a:t>
              </a:r>
              <a:r>
                <a:rPr lang="en-US" altLang="en-US" sz="720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altLang="en-US" sz="7200" baseline="-25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sz="72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7200">
                  <a:latin typeface="Times New Roman" pitchFamily="18" charset="0"/>
                  <a:cs typeface="Times New Roman" pitchFamily="18" charset="0"/>
                </a:rPr>
                <a:t>- CH</a:t>
              </a:r>
              <a:r>
                <a:rPr lang="en-US" altLang="en-US" sz="72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sz="72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764280" y="11075807"/>
              <a:ext cx="1518275" cy="1990251"/>
              <a:chOff x="-414" y="0"/>
              <a:chExt cx="2390" cy="3133"/>
            </a:xfrm>
          </p:grpSpPr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1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7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-414" y="1243"/>
                <a:ext cx="2390" cy="1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200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</p:grp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4906213" y="11172961"/>
              <a:ext cx="1518315" cy="1897503"/>
              <a:chOff x="-415" y="0"/>
              <a:chExt cx="2395" cy="2987"/>
            </a:xfrm>
          </p:grpSpPr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10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7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-415" y="1097"/>
                <a:ext cx="2395" cy="1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200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</p:grpSp>
      </p:grp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166940" y="8193750"/>
            <a:ext cx="74785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7200">
                <a:latin typeface="Times New Roman" pitchFamily="18" charset="0"/>
                <a:cs typeface="Times New Roman" pitchFamily="18" charset="0"/>
              </a:rPr>
              <a:t>(3) CH</a:t>
            </a:r>
            <a:r>
              <a:rPr lang="en-US" altLang="en-US" sz="72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7200">
                <a:latin typeface="Times New Roman" pitchFamily="18" charset="0"/>
                <a:cs typeface="Times New Roman" pitchFamily="18" charset="0"/>
              </a:rPr>
              <a:t> = CH - OH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3191142" y="10582555"/>
            <a:ext cx="8279145" cy="2738623"/>
            <a:chOff x="14207463" y="10300611"/>
            <a:chExt cx="8279145" cy="2738623"/>
          </a:xfrm>
        </p:grpSpPr>
        <p:graphicFrame>
          <p:nvGraphicFramePr>
            <p:cNvPr id="1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1884734"/>
                </p:ext>
              </p:extLst>
            </p:nvPr>
          </p:nvGraphicFramePr>
          <p:xfrm>
            <a:off x="14207463" y="10300611"/>
            <a:ext cx="8279145" cy="1327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0" r:id="rId11" imgW="1194701" imgH="228780" progId="Equation.3">
                    <p:embed/>
                  </p:oleObj>
                </mc:Choice>
                <mc:Fallback>
                  <p:oleObj r:id="rId11" imgW="1194701" imgH="228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07463" y="10300611"/>
                          <a:ext cx="8279145" cy="1327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18308058" y="11406620"/>
              <a:ext cx="1518304" cy="1632614"/>
              <a:chOff x="642" y="271"/>
              <a:chExt cx="692" cy="1090"/>
            </a:xfrm>
          </p:grpSpPr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770" y="271"/>
                <a:ext cx="1" cy="3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7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21"/>
              <p:cNvSpPr txBox="1">
                <a:spLocks noChangeArrowheads="1"/>
              </p:cNvSpPr>
              <p:nvPr/>
            </p:nvSpPr>
            <p:spPr bwMode="auto">
              <a:xfrm>
                <a:off x="642" y="560"/>
                <a:ext cx="692" cy="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200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</p:grpSp>
      </p:grp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384847" y="8059793"/>
            <a:ext cx="151130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7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5456284" y="7921678"/>
            <a:ext cx="1439863" cy="1439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7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16135358" y="3033500"/>
            <a:ext cx="1512887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7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16135358" y="3039392"/>
            <a:ext cx="1439862" cy="144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7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4315413" y="3441702"/>
            <a:ext cx="12618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7200">
                <a:latin typeface="Times New Roman" pitchFamily="18" charset="0"/>
                <a:cs typeface="Times New Roman" pitchFamily="18" charset="0"/>
              </a:rPr>
              <a:t>(5)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6495277" y="10834274"/>
            <a:ext cx="1511300" cy="12969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7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16610784" y="10707950"/>
            <a:ext cx="1439862" cy="1439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7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xmlns="" id="{B1FEBAAB-8059-C5C3-B425-98B2C3ED6B2C}"/>
              </a:ext>
            </a:extLst>
          </p:cNvPr>
          <p:cNvGrpSpPr/>
          <p:nvPr/>
        </p:nvGrpSpPr>
        <p:grpSpPr>
          <a:xfrm>
            <a:off x="1166940" y="1439165"/>
            <a:ext cx="13493505" cy="1600231"/>
            <a:chOff x="743521" y="6758004"/>
            <a:chExt cx="24221868" cy="1380692"/>
          </a:xfrm>
        </p:grpSpPr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xmlns="" id="{BE599DA6-88BF-DD50-3F74-59E58CEAFA6E}"/>
                </a:ext>
              </a:extLst>
            </p:cNvPr>
            <p:cNvGrpSpPr/>
            <p:nvPr/>
          </p:nvGrpSpPr>
          <p:grpSpPr>
            <a:xfrm>
              <a:off x="743521" y="6758004"/>
              <a:ext cx="22884349" cy="1380692"/>
              <a:chOff x="1268077" y="3405486"/>
              <a:chExt cx="22884349" cy="1380692"/>
            </a:xfrm>
          </p:grpSpPr>
          <p:sp>
            <p:nvSpPr>
              <p:cNvPr id="33" name="Rounded Rectangle 148">
                <a:extLst>
                  <a:ext uri="{FF2B5EF4-FFF2-40B4-BE49-F238E27FC236}">
                    <a16:creationId xmlns:a16="http://schemas.microsoft.com/office/drawing/2014/main" xmlns="" id="{FFF2848A-7132-1B6E-C5D6-AA1FCE6426E0}"/>
                  </a:ext>
                </a:extLst>
              </p:cNvPr>
              <p:cNvSpPr/>
              <p:nvPr/>
            </p:nvSpPr>
            <p:spPr>
              <a:xfrm>
                <a:off x="1268077" y="3790951"/>
                <a:ext cx="22884349" cy="995227"/>
              </a:xfrm>
              <a:prstGeom prst="roundRect">
                <a:avLst>
                  <a:gd name="adj" fmla="val 1206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28575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4" name="Group 67">
                <a:extLst>
                  <a:ext uri="{FF2B5EF4-FFF2-40B4-BE49-F238E27FC236}">
                    <a16:creationId xmlns:a16="http://schemas.microsoft.com/office/drawing/2014/main" xmlns="" id="{B6A2287D-6EFE-5728-D473-DEA183631FBB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5592762" cy="940515"/>
                <a:chOff x="1311958" y="3405486"/>
                <a:chExt cx="5592762" cy="940515"/>
              </a:xfrm>
            </p:grpSpPr>
            <p:sp>
              <p:nvSpPr>
                <p:cNvPr id="35" name="Freeform 20">
                  <a:extLst>
                    <a:ext uri="{FF2B5EF4-FFF2-40B4-BE49-F238E27FC236}">
                      <a16:creationId xmlns:a16="http://schemas.microsoft.com/office/drawing/2014/main" xmlns="" id="{C1AC3889-6AAE-3807-88A4-A83458BA8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075593" y="1516875"/>
                  <a:ext cx="826210" cy="4832041"/>
                </a:xfrm>
                <a:prstGeom prst="round2SameRect">
                  <a:avLst/>
                </a:prstGeom>
                <a:solidFill>
                  <a:srgbClr val="F79646">
                    <a:lumMod val="75000"/>
                  </a:srgbClr>
                </a:solidFill>
                <a:ln w="57150">
                  <a:solidFill>
                    <a:srgbClr val="F79646">
                      <a:lumMod val="75000"/>
                    </a:srgb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TextBox 151">
                  <a:extLst>
                    <a:ext uri="{FF2B5EF4-FFF2-40B4-BE49-F238E27FC236}">
                      <a16:creationId xmlns:a16="http://schemas.microsoft.com/office/drawing/2014/main" xmlns="" id="{740A9028-6AE9-8951-8A01-243698661DBD}"/>
                    </a:ext>
                  </a:extLst>
                </p:cNvPr>
                <p:cNvSpPr txBox="1"/>
                <p:nvPr/>
              </p:nvSpPr>
              <p:spPr>
                <a:xfrm>
                  <a:off x="2250668" y="3527166"/>
                  <a:ext cx="4654052" cy="663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kumimoji="0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37" name="Group 70">
                  <a:extLst>
                    <a:ext uri="{FF2B5EF4-FFF2-40B4-BE49-F238E27FC236}">
                      <a16:creationId xmlns:a16="http://schemas.microsoft.com/office/drawing/2014/main" xmlns="" id="{ED762990-A6C2-8C55-74D1-D97701498E0E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38" name="Rectangle 11">
                    <a:extLst>
                      <a:ext uri="{FF2B5EF4-FFF2-40B4-BE49-F238E27FC236}">
                        <a16:creationId xmlns:a16="http://schemas.microsoft.com/office/drawing/2014/main" xmlns="" id="{E03297F7-AAEB-8AF8-77EE-F3FDB2A1D335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 13">
                    <a:extLst>
                      <a:ext uri="{FF2B5EF4-FFF2-40B4-BE49-F238E27FC236}">
                        <a16:creationId xmlns:a16="http://schemas.microsoft.com/office/drawing/2014/main" xmlns="" id="{D7BBACC5-836E-DC34-BF4F-F0A819A8D5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 14">
                    <a:extLst>
                      <a:ext uri="{FF2B5EF4-FFF2-40B4-BE49-F238E27FC236}">
                        <a16:creationId xmlns:a16="http://schemas.microsoft.com/office/drawing/2014/main" xmlns="" id="{5BF15B3F-9C0D-AF02-9223-A3547DE0EF1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 15">
                    <a:extLst>
                      <a:ext uri="{FF2B5EF4-FFF2-40B4-BE49-F238E27FC236}">
                        <a16:creationId xmlns:a16="http://schemas.microsoft.com/office/drawing/2014/main" xmlns="" id="{346C6C4E-D374-041F-D054-3D766D7A5A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 16">
                    <a:extLst>
                      <a:ext uri="{FF2B5EF4-FFF2-40B4-BE49-F238E27FC236}">
                        <a16:creationId xmlns:a16="http://schemas.microsoft.com/office/drawing/2014/main" xmlns="" id="{32373A36-919B-BB8E-63CA-E4E122A4589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 17">
                    <a:extLst>
                      <a:ext uri="{FF2B5EF4-FFF2-40B4-BE49-F238E27FC236}">
                        <a16:creationId xmlns:a16="http://schemas.microsoft.com/office/drawing/2014/main" xmlns="" id="{C1347A04-C679-F767-37EF-A4B4AD93475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18">
                    <a:extLst>
                      <a:ext uri="{FF2B5EF4-FFF2-40B4-BE49-F238E27FC236}">
                        <a16:creationId xmlns:a16="http://schemas.microsoft.com/office/drawing/2014/main" xmlns="" id="{1777EC12-8BA7-4BF0-29E5-E0AB6AD216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 19">
                    <a:extLst>
                      <a:ext uri="{FF2B5EF4-FFF2-40B4-BE49-F238E27FC236}">
                        <a16:creationId xmlns:a16="http://schemas.microsoft.com/office/drawing/2014/main" xmlns="" id="{786729D4-8CF9-5B26-705E-58AC2FA3E7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 20">
                    <a:extLst>
                      <a:ext uri="{FF2B5EF4-FFF2-40B4-BE49-F238E27FC236}">
                        <a16:creationId xmlns:a16="http://schemas.microsoft.com/office/drawing/2014/main" xmlns="" id="{CA65636D-FDA3-AB8B-99CA-185D8A6490B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reeform 21">
                    <a:extLst>
                      <a:ext uri="{FF2B5EF4-FFF2-40B4-BE49-F238E27FC236}">
                        <a16:creationId xmlns:a16="http://schemas.microsoft.com/office/drawing/2014/main" xmlns="" id="{59A79987-CD07-0D08-BF47-6D255C5C1F2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 22">
                    <a:extLst>
                      <a:ext uri="{FF2B5EF4-FFF2-40B4-BE49-F238E27FC236}">
                        <a16:creationId xmlns:a16="http://schemas.microsoft.com/office/drawing/2014/main" xmlns="" id="{17D7C2D0-180D-6FBA-DD64-742861D11D5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 23">
                    <a:extLst>
                      <a:ext uri="{FF2B5EF4-FFF2-40B4-BE49-F238E27FC236}">
                        <a16:creationId xmlns:a16="http://schemas.microsoft.com/office/drawing/2014/main" xmlns="" id="{AC64AF8C-81A2-97F1-431D-2F588E77D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 24">
                    <a:extLst>
                      <a:ext uri="{FF2B5EF4-FFF2-40B4-BE49-F238E27FC236}">
                        <a16:creationId xmlns:a16="http://schemas.microsoft.com/office/drawing/2014/main" xmlns="" id="{6FA17B38-3D15-3DF0-892F-F5DFEC5C712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 25">
                    <a:extLst>
                      <a:ext uri="{FF2B5EF4-FFF2-40B4-BE49-F238E27FC236}">
                        <a16:creationId xmlns:a16="http://schemas.microsoft.com/office/drawing/2014/main" xmlns="" id="{F6C063C8-1DC2-2A2C-3F1F-C9848C4E4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 26">
                    <a:extLst>
                      <a:ext uri="{FF2B5EF4-FFF2-40B4-BE49-F238E27FC236}">
                        <a16:creationId xmlns:a16="http://schemas.microsoft.com/office/drawing/2014/main" xmlns="" id="{D15F2D80-30FD-445D-DEFC-AC28DDD11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Freeform 27">
                    <a:extLst>
                      <a:ext uri="{FF2B5EF4-FFF2-40B4-BE49-F238E27FC236}">
                        <a16:creationId xmlns:a16="http://schemas.microsoft.com/office/drawing/2014/main" xmlns="" id="{165CDF50-29F2-DD2F-4099-ADE2E74D6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 28">
                    <a:extLst>
                      <a:ext uri="{FF2B5EF4-FFF2-40B4-BE49-F238E27FC236}">
                        <a16:creationId xmlns:a16="http://schemas.microsoft.com/office/drawing/2014/main" xmlns="" id="{03F9CF9D-F19B-653D-0136-56B9273F51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 29">
                    <a:extLst>
                      <a:ext uri="{FF2B5EF4-FFF2-40B4-BE49-F238E27FC236}">
                        <a16:creationId xmlns:a16="http://schemas.microsoft.com/office/drawing/2014/main" xmlns="" id="{BB821960-7F86-7C09-5891-32FC5D3A9A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30">
                    <a:extLst>
                      <a:ext uri="{FF2B5EF4-FFF2-40B4-BE49-F238E27FC236}">
                        <a16:creationId xmlns:a16="http://schemas.microsoft.com/office/drawing/2014/main" xmlns="" id="{3278A9EF-BC78-78CB-2CE8-6E37A9EEB1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31">
                    <a:extLst>
                      <a:ext uri="{FF2B5EF4-FFF2-40B4-BE49-F238E27FC236}">
                        <a16:creationId xmlns:a16="http://schemas.microsoft.com/office/drawing/2014/main" xmlns="" id="{2DACEC59-9439-FA44-316E-9229C059B7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32">
                    <a:extLst>
                      <a:ext uri="{FF2B5EF4-FFF2-40B4-BE49-F238E27FC236}">
                        <a16:creationId xmlns:a16="http://schemas.microsoft.com/office/drawing/2014/main" xmlns="" id="{188A9179-E44D-0210-17E0-6A490A2CB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33">
                    <a:extLst>
                      <a:ext uri="{FF2B5EF4-FFF2-40B4-BE49-F238E27FC236}">
                        <a16:creationId xmlns:a16="http://schemas.microsoft.com/office/drawing/2014/main" xmlns="" id="{7C99020A-706D-204A-4BDE-B330734AF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34">
                    <a:extLst>
                      <a:ext uri="{FF2B5EF4-FFF2-40B4-BE49-F238E27FC236}">
                        <a16:creationId xmlns:a16="http://schemas.microsoft.com/office/drawing/2014/main" xmlns="" id="{63C2716C-74A9-881F-9025-DD298521C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 35">
                    <a:extLst>
                      <a:ext uri="{FF2B5EF4-FFF2-40B4-BE49-F238E27FC236}">
                        <a16:creationId xmlns:a16="http://schemas.microsoft.com/office/drawing/2014/main" xmlns="" id="{CA6F8809-2159-5F4C-6FD3-D0F76A86B3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 36">
                    <a:extLst>
                      <a:ext uri="{FF2B5EF4-FFF2-40B4-BE49-F238E27FC236}">
                        <a16:creationId xmlns:a16="http://schemas.microsoft.com/office/drawing/2014/main" xmlns="" id="{38D9D305-DFF4-8D91-BF90-4E5B15D895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2" name="Rectangle 69">
              <a:extLst>
                <a:ext uri="{FF2B5EF4-FFF2-40B4-BE49-F238E27FC236}">
                  <a16:creationId xmlns:a16="http://schemas.microsoft.com/office/drawing/2014/main" xmlns="" id="{17122161-E816-5AD3-444C-F8393F3BEAA0}"/>
                </a:ext>
              </a:extLst>
            </p:cNvPr>
            <p:cNvSpPr/>
            <p:nvPr/>
          </p:nvSpPr>
          <p:spPr>
            <a:xfrm>
              <a:off x="6573966" y="7199616"/>
              <a:ext cx="18391423" cy="798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ts val="6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 nào sau đây là alcohol?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29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48286" y="1766454"/>
            <a:ext cx="7038564" cy="1134402"/>
          </a:xfrm>
          <a:prstGeom prst="flowChartTerminator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2. Phân loại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562" y="1481959"/>
            <a:ext cx="6607026" cy="422515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830781"/>
              </p:ext>
            </p:extLst>
          </p:nvPr>
        </p:nvGraphicFramePr>
        <p:xfrm>
          <a:off x="1230686" y="3038542"/>
          <a:ext cx="22612089" cy="292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2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01017">
                <a:tc>
                  <a:txBody>
                    <a:bodyPr/>
                    <a:lstStyle/>
                    <a:p>
                      <a:pPr algn="ctr"/>
                      <a:r>
                        <a:rPr lang="en-US" sz="60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6000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Thảo</a:t>
                      </a:r>
                      <a:r>
                        <a:rPr lang="en-US" sz="60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6000" baseline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endParaRPr lang="en-US" sz="60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60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6000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60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60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60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60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60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6000" baseline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/>
                      <a:endParaRPr lang="vi-VN" sz="6000" baseline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92" marR="182892" marT="91451" marB="9145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矩形 48"/>
          <p:cNvSpPr/>
          <p:nvPr/>
        </p:nvSpPr>
        <p:spPr>
          <a:xfrm>
            <a:off x="4006146" y="5205353"/>
            <a:ext cx="20127482" cy="4247317"/>
          </a:xfrm>
          <a:prstGeom prst="rect">
            <a:avLst/>
          </a:prstGeom>
          <a:ln w="57150">
            <a:solidFill>
              <a:schemeClr val="accent5"/>
            </a:solidFill>
            <a:prstDash val="lgDash"/>
          </a:ln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ClrTx/>
              <a:buFontTx/>
              <a:buAutoNum type="arabicParenR"/>
              <a:defRPr/>
            </a:pPr>
            <a:r>
              <a:rPr lang="en-US" sz="60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 vào đặc điểm gốc hidrocacbon chúng ta có thể chia ancol thành những loại </a:t>
            </a:r>
            <a:r>
              <a:rPr lang="vi-VN" sz="60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60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kern="12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ClrTx/>
              <a:buFontTx/>
              <a:buAutoNum type="arabicParenR"/>
              <a:defRPr/>
            </a:pPr>
            <a:r>
              <a:rPr lang="en-US" sz="60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60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 số nhóm OH chia thành mấy </a:t>
            </a:r>
            <a:r>
              <a:rPr lang="vi-VN" sz="60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sz="60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kern="12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14"/>
          <p:cNvSpPr>
            <a:spLocks noChangeAspect="1"/>
          </p:cNvSpPr>
          <p:nvPr/>
        </p:nvSpPr>
        <p:spPr>
          <a:xfrm>
            <a:off x="788853" y="6043248"/>
            <a:ext cx="2932387" cy="293575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6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    1,3</a:t>
            </a:r>
            <a:endParaRPr lang="zh-CN" altLang="zh-CN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Rounded Rectangle 14"/>
          <p:cNvSpPr>
            <a:spLocks noChangeAspect="1"/>
          </p:cNvSpPr>
          <p:nvPr/>
        </p:nvSpPr>
        <p:spPr>
          <a:xfrm>
            <a:off x="788852" y="10688479"/>
            <a:ext cx="2932387" cy="26978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    </a:t>
            </a:r>
            <a:r>
              <a:rPr lang="en-US" altLang="zh-CN" sz="6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2,4</a:t>
            </a:r>
            <a:endParaRPr lang="zh-CN" altLang="zh-CN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48">
            <a:extLst>
              <a:ext uri="{FF2B5EF4-FFF2-40B4-BE49-F238E27FC236}">
                <a16:creationId xmlns="" xmlns:a16="http://schemas.microsoft.com/office/drawing/2014/main" id="{C2176BC2-83A9-7DA3-E380-E07ECAB9B0E5}"/>
              </a:ext>
            </a:extLst>
          </p:cNvPr>
          <p:cNvSpPr/>
          <p:nvPr/>
        </p:nvSpPr>
        <p:spPr>
          <a:xfrm>
            <a:off x="4006146" y="10524021"/>
            <a:ext cx="19623562" cy="2862322"/>
          </a:xfrm>
          <a:prstGeom prst="rect">
            <a:avLst/>
          </a:prstGeom>
          <a:ln w="57150">
            <a:solidFill>
              <a:schemeClr val="accent5"/>
            </a:solidFill>
            <a:prstDash val="lgDash"/>
          </a:ln>
        </p:spPr>
        <p:txBody>
          <a:bodyPr wrap="square">
            <a:spAutoFit/>
          </a:bodyPr>
          <a:lstStyle/>
          <a:p>
            <a:pPr marL="1143000" lvl="0" indent="-1143000" algn="just">
              <a:lnSpc>
                <a:spcPct val="150000"/>
              </a:lnSpc>
              <a:buAutoNum type="arabicParenR"/>
              <a:tabLst>
                <a:tab pos="457200" algn="l"/>
              </a:tabLst>
            </a:pPr>
            <a:r>
              <a:rPr lang="en-US" sz="60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vi-VN" sz="60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 cách xác định bậc của </a:t>
            </a:r>
            <a:r>
              <a:rPr lang="vi-VN" sz="60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ancol </a:t>
            </a:r>
            <a:r>
              <a:rPr lang="vi-VN" sz="60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kern="12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0" indent="-1143000" algn="just">
              <a:lnSpc>
                <a:spcPct val="150000"/>
              </a:lnSpc>
              <a:buFont typeface="Arial"/>
              <a:buAutoNum type="arabicParenR"/>
              <a:tabLst>
                <a:tab pos="457200" algn="l"/>
              </a:tabLst>
            </a:pPr>
            <a:r>
              <a:rPr lang="en-US" sz="60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60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 l</a:t>
            </a:r>
            <a:r>
              <a:rPr lang="en-US" sz="60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oại</a:t>
            </a:r>
            <a:r>
              <a:rPr lang="vi-VN" sz="60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ancol tiêu biểu </a:t>
            </a:r>
            <a:r>
              <a:rPr lang="vi-VN" sz="60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60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" descr="C:\Users\Toshiba\Pictures\New folder\hình nền pp\Lecture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5588" cy="137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4774" y="1042108"/>
            <a:ext cx="4922181" cy="1169685"/>
          </a:xfrm>
          <a:prstGeom prst="rect">
            <a:avLst/>
          </a:prstGeom>
        </p:spPr>
        <p:txBody>
          <a:bodyPr wrap="none" lIns="182889" tIns="91445" rIns="182889" bIns="91445">
            <a:spAutoFit/>
          </a:bodyPr>
          <a:lstStyle/>
          <a:p>
            <a:r>
              <a:rPr lang="en-US" sz="6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2. </a:t>
            </a:r>
            <a:r>
              <a:rPr lang="en-US" sz="6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Phân</a:t>
            </a:r>
            <a:r>
              <a:rPr lang="en-US" sz="6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loại</a:t>
            </a:r>
            <a:endParaRPr lang="en-US" sz="6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245710" y="2438675"/>
          <a:ext cx="6533431" cy="1867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S ChemDraw Drawing" r:id="rId4" imgW="610876" imgH="188684" progId="ChemDraw.Document.6.0">
                  <p:embed/>
                </p:oleObj>
              </mc:Choice>
              <mc:Fallback>
                <p:oleObj name="CS ChemDraw Drawing" r:id="rId4" imgW="610876" imgH="1886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45710" y="2438675"/>
                        <a:ext cx="6533431" cy="1867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6896014" y="4287350"/>
            <a:ext cx="1979007" cy="1829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15068" y="6249133"/>
            <a:ext cx="7163266" cy="1169685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Hiđrocacbon</a:t>
            </a:r>
            <a:endParaRPr lang="en-US" sz="6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46217" y="6096719"/>
            <a:ext cx="4264908" cy="1169685"/>
          </a:xfrm>
          <a:prstGeom prst="rect">
            <a:avLst/>
          </a:prstGeom>
        </p:spPr>
        <p:txBody>
          <a:bodyPr wrap="none" lIns="182889" tIns="91445" rIns="182889" bIns="91445">
            <a:spAutoFit/>
          </a:bodyPr>
          <a:lstStyle/>
          <a:p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–OH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40403" y="2286278"/>
            <a:ext cx="3447322" cy="1662186"/>
          </a:xfrm>
          <a:prstGeom prst="rect">
            <a:avLst/>
          </a:prstGeom>
          <a:noFill/>
        </p:spPr>
        <p:txBody>
          <a:bodyPr wrap="none" lIns="182889" tIns="91445" rIns="182889" bIns="91445" rtlCol="0">
            <a:spAutoFit/>
          </a:bodyPr>
          <a:lstStyle/>
          <a:p>
            <a:r>
              <a:rPr lang="en-US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     )</a:t>
            </a:r>
            <a:r>
              <a:rPr lang="en-US" sz="96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20801" y="9247196"/>
            <a:ext cx="7163266" cy="2154685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II, III)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608" y="7060884"/>
            <a:ext cx="8382546" cy="1292812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(no,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02434" y="6858807"/>
            <a:ext cx="8382546" cy="1292812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658794" y="4303496"/>
            <a:ext cx="1828919" cy="1829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2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>
            <a:spLocks noChangeArrowheads="1"/>
          </p:cNvSpPr>
          <p:nvPr/>
        </p:nvSpPr>
        <p:spPr bwMode="auto">
          <a:xfrm>
            <a:off x="745685" y="1646961"/>
            <a:ext cx="23040813" cy="16158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6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Bậc </a:t>
            </a:r>
            <a:r>
              <a:rPr lang="en-US" altLang="en-US" sz="6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của </a:t>
            </a:r>
            <a:r>
              <a:rPr lang="en-US" altLang="en-US" sz="6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alcohol </a:t>
            </a:r>
            <a:r>
              <a:rPr lang="en-US" altLang="en-US" sz="66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là bậc của </a:t>
            </a:r>
            <a:r>
              <a:rPr lang="en-US" altLang="en-US" sz="66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nguyên tử C liên kết với nhóm –OH</a:t>
            </a:r>
            <a:endParaRPr lang="en-US" altLang="en-US" sz="6600" b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074652"/>
              </p:ext>
            </p:extLst>
          </p:nvPr>
        </p:nvGraphicFramePr>
        <p:xfrm>
          <a:off x="3535362" y="5498731"/>
          <a:ext cx="114300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r:id="rId3" imgW="916565" imgH="199191" progId="Equation.3">
                  <p:embed/>
                </p:oleObj>
              </mc:Choice>
              <mc:Fallback>
                <p:oleObj r:id="rId3" imgW="916565" imgH="1991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2" y="5498731"/>
                        <a:ext cx="114300" cy="17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31999" y="5203456"/>
            <a:ext cx="705611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600">
                <a:latin typeface="Times New Roman" pitchFamily="18" charset="0"/>
                <a:cs typeface="Times New Roman" pitchFamily="18" charset="0"/>
              </a:rPr>
              <a:t>2. CH</a:t>
            </a:r>
            <a:r>
              <a:rPr lang="en-US" altLang="en-US" sz="66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6600">
                <a:latin typeface="Times New Roman" pitchFamily="18" charset="0"/>
                <a:cs typeface="Times New Roman" pitchFamily="18" charset="0"/>
              </a:rPr>
              <a:t> - CH</a:t>
            </a:r>
            <a:r>
              <a:rPr lang="en-US" altLang="en-US" sz="6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6600">
                <a:latin typeface="Times New Roman" pitchFamily="18" charset="0"/>
                <a:cs typeface="Times New Roman" pitchFamily="18" charset="0"/>
              </a:rPr>
              <a:t> - OH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69419" y="7485990"/>
            <a:ext cx="5191712" cy="2200309"/>
            <a:chOff x="0" y="-1612"/>
            <a:chExt cx="7482" cy="4607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0490572"/>
                </p:ext>
              </p:extLst>
            </p:nvPr>
          </p:nvGraphicFramePr>
          <p:xfrm>
            <a:off x="0" y="-1612"/>
            <a:ext cx="7482" cy="2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Equation" r:id="rId5" imgW="1092310" imgH="228690" progId="Equation.3">
                    <p:embed/>
                  </p:oleObj>
                </mc:Choice>
                <mc:Fallback>
                  <p:oleObj name="Equation" r:id="rId5" imgW="1092310" imgH="2286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-1612"/>
                          <a:ext cx="7482" cy="25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071" y="259"/>
              <a:ext cx="2215" cy="2736"/>
              <a:chOff x="1238" y="-537"/>
              <a:chExt cx="2215" cy="2740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1780" y="-537"/>
                <a:ext cx="0" cy="13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1238" y="455"/>
                <a:ext cx="2215" cy="1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6600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</p:grp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70806" y="3359951"/>
            <a:ext cx="76497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600">
                <a:latin typeface="Times New Roman" pitchFamily="18" charset="0"/>
                <a:cs typeface="Times New Roman" pitchFamily="18" charset="0"/>
              </a:rPr>
              <a:t>1. CH</a:t>
            </a:r>
            <a:r>
              <a:rPr lang="en-US" altLang="en-US" sz="66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6600">
                <a:latin typeface="Times New Roman" pitchFamily="18" charset="0"/>
                <a:cs typeface="Times New Roman" pitchFamily="18" charset="0"/>
              </a:rPr>
              <a:t> - OH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0848"/>
              </p:ext>
            </p:extLst>
          </p:nvPr>
        </p:nvGraphicFramePr>
        <p:xfrm>
          <a:off x="3162807" y="11193771"/>
          <a:ext cx="5794883" cy="141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r:id="rId7" imgW="939970" imgH="228690" progId="Equation.3">
                  <p:embed/>
                </p:oleObj>
              </mc:Choice>
              <mc:Fallback>
                <p:oleObj r:id="rId7" imgW="939970" imgH="2286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807" y="11193771"/>
                        <a:ext cx="5794883" cy="1412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722643" y="12299680"/>
            <a:ext cx="1406105" cy="1583052"/>
            <a:chOff x="-335" y="-748"/>
            <a:chExt cx="2218" cy="2492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48" y="-748"/>
              <a:ext cx="0" cy="7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-335" y="0"/>
              <a:ext cx="2218" cy="1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600">
                  <a:latin typeface="Times New Roman" pitchFamily="18" charset="0"/>
                  <a:cs typeface="Times New Roman" pitchFamily="18" charset="0"/>
                </a:rPr>
                <a:t>OH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722643" y="9920288"/>
            <a:ext cx="2131695" cy="1576696"/>
            <a:chOff x="0" y="1"/>
            <a:chExt cx="3357" cy="1174"/>
          </a:xfrm>
        </p:grpSpPr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592" y="720"/>
              <a:ext cx="0" cy="4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6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9673457"/>
                </p:ext>
              </p:extLst>
            </p:nvPr>
          </p:nvGraphicFramePr>
          <p:xfrm>
            <a:off x="0" y="1"/>
            <a:ext cx="3357" cy="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" name="Equation" r:id="rId9" imgW="305281" imgH="229141" progId="Equation.3">
                    <p:embed/>
                  </p:oleObj>
                </mc:Choice>
                <mc:Fallback>
                  <p:oleObj name="Equation" r:id="rId9" imgW="305281" imgH="22914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"/>
                          <a:ext cx="3357" cy="9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9088109" y="3498106"/>
            <a:ext cx="83485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6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Ancol bậc I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0089931" y="10878351"/>
            <a:ext cx="83485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6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Ancol bậc III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970806" y="7485990"/>
            <a:ext cx="126233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600">
                <a:latin typeface="Times New Roman" pitchFamily="18" charset="0"/>
                <a:cs typeface="Times New Roman" pitchFamily="18" charset="0"/>
              </a:rPr>
              <a:t>3. 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917941" y="11201603"/>
            <a:ext cx="8445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600">
                <a:latin typeface="Times New Roman" pitchFamily="18" charset="0"/>
                <a:cs typeface="Times New Roman" pitchFamily="18" charset="0"/>
              </a:rPr>
              <a:t>4. 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9648497" y="5295789"/>
            <a:ext cx="83485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6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Ancol bậc I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9088109" y="7790168"/>
            <a:ext cx="83485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6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Ancol bậc II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2971218" y="2898286"/>
            <a:ext cx="5238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I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084713" y="4551661"/>
            <a:ext cx="8841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I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5191760" y="6792367"/>
            <a:ext cx="8841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II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5107146" y="10595779"/>
            <a:ext cx="8841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III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18" grpId="0" bldLvl="0" autoUpdateAnimBg="0"/>
      <p:bldP spid="20" grpId="0" bldLvl="0" autoUpdateAnimBg="0"/>
      <p:bldP spid="23" grpId="0" bldLvl="0" autoUpdateAnimBg="0"/>
      <p:bldP spid="24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s_2">
            <a:extLst>
              <a:ext uri="{FF2B5EF4-FFF2-40B4-BE49-F238E27FC236}">
                <a16:creationId xmlns="" xmlns:a16="http://schemas.microsoft.com/office/drawing/2014/main" id="{0642330F-86A5-36A0-5029-890DB5523DF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1432085" y="1481967"/>
            <a:ext cx="17853509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5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ALCOHOL TIÊU BIỂU</a:t>
            </a:r>
            <a:endParaRPr lang="zh-CN" altLang="en-US" sz="5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MH_Others_2">
            <a:extLst>
              <a:ext uri="{FF2B5EF4-FFF2-40B4-BE49-F238E27FC236}">
                <a16:creationId xmlns="" xmlns:a16="http://schemas.microsoft.com/office/drawing/2014/main" id="{0642330F-86A5-36A0-5029-890DB5523DF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789485"/>
            <a:ext cx="23616745" cy="1661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5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a/ Alcohol no đơn chức, mạch hở</a:t>
            </a:r>
            <a:r>
              <a:rPr lang="en-US" altLang="zh-CN" sz="54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: trong phân tử có 1 nhóm OH liên kết với gốc alkyl</a:t>
            </a:r>
            <a:endParaRPr lang="zh-CN" altLang="en-US" sz="5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067986"/>
              </p:ext>
            </p:extLst>
          </p:nvPr>
        </p:nvGraphicFramePr>
        <p:xfrm>
          <a:off x="4421836" y="6747120"/>
          <a:ext cx="3584422" cy="1097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S ChemDraw Drawing" r:id="rId6" imgW="808658" imgH="246605" progId="ChemDraw.Document.6.0">
                  <p:embed/>
                </p:oleObj>
              </mc:Choice>
              <mc:Fallback>
                <p:oleObj name="CS ChemDraw Drawing" r:id="rId6" imgW="808658" imgH="24660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836" y="6747120"/>
                        <a:ext cx="3584422" cy="1097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241879"/>
              </p:ext>
            </p:extLst>
          </p:nvPr>
        </p:nvGraphicFramePr>
        <p:xfrm>
          <a:off x="4483208" y="10119268"/>
          <a:ext cx="5206505" cy="205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S ChemDraw Drawing" r:id="rId8" imgW="1418367" imgH="478128" progId="ChemDraw.Document.6.0">
                  <p:embed/>
                </p:oleObj>
              </mc:Choice>
              <mc:Fallback>
                <p:oleObj name="CS ChemDraw Drawing" r:id="rId8" imgW="1418367" imgH="47812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208" y="10119268"/>
                        <a:ext cx="5206505" cy="205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216662" y="8310605"/>
            <a:ext cx="51892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</a:t>
            </a:r>
            <a:r>
              <a:rPr lang="en-US" altLang="en-US" sz="60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en-US" sz="60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-CH</a:t>
            </a:r>
            <a:r>
              <a:rPr lang="en-US" altLang="en-US" sz="60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60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OH</a:t>
            </a: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1079427" y="4637087"/>
            <a:ext cx="2988076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en-US" sz="6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CTTQ: </a:t>
            </a:r>
            <a:endParaRPr lang="en-US" alt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4067503" y="4552344"/>
            <a:ext cx="9733982" cy="1015209"/>
            <a:chOff x="4704" y="1968"/>
            <a:chExt cx="1762" cy="39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35"/>
                <p:cNvSpPr>
                  <a:spLocks noChangeArrowheads="1"/>
                </p:cNvSpPr>
                <p:nvPr/>
              </p:nvSpPr>
              <p:spPr bwMode="auto">
                <a:xfrm>
                  <a:off x="4704" y="1968"/>
                  <a:ext cx="1762" cy="3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6000" b="1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altLang="en-US" sz="6000" b="1" baseline="-2500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n</a:t>
                  </a:r>
                  <a:r>
                    <a:rPr lang="en-US" altLang="en-US" sz="6000" b="1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H</a:t>
                  </a:r>
                  <a:r>
                    <a:rPr lang="en-US" altLang="en-US" sz="6000" b="1" baseline="-2500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2n+1</a:t>
                  </a:r>
                  <a:r>
                    <a:rPr lang="en-US" altLang="en-US" sz="6000" b="1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OH       (n</a:t>
                  </a:r>
                  <a14:m>
                    <m:oMath xmlns:m="http://schemas.openxmlformats.org/officeDocument/2006/math">
                      <m:r>
                        <a:rPr lang="en-US" altLang="en-US" sz="6000" b="1" i="1" smtClean="0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</m:oMath>
                  </a14:m>
                  <a:r>
                    <a:rPr lang="en-US" altLang="en-US" sz="6000" b="1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1) hoặc </a:t>
                  </a:r>
                  <a:endParaRPr lang="en-US" altLang="en-US" sz="60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8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04" y="1968"/>
                  <a:ext cx="1762" cy="39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3757" t="-18072" b="-403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4731" y="1968"/>
              <a:ext cx="780" cy="375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54"/>
          <p:cNvGrpSpPr>
            <a:grpSpLocks/>
          </p:cNvGrpSpPr>
          <p:nvPr/>
        </p:nvGrpSpPr>
        <p:grpSpPr bwMode="auto">
          <a:xfrm>
            <a:off x="12895900" y="4649509"/>
            <a:ext cx="7051047" cy="1017420"/>
            <a:chOff x="4704" y="1968"/>
            <a:chExt cx="1056" cy="26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55"/>
                <p:cNvSpPr>
                  <a:spLocks noChangeArrowheads="1"/>
                </p:cNvSpPr>
                <p:nvPr/>
              </p:nvSpPr>
              <p:spPr bwMode="auto">
                <a:xfrm>
                  <a:off x="4704" y="1968"/>
                  <a:ext cx="1056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6000" b="1" smtClean="0">
                      <a:solidFill>
                        <a:srgbClr val="000099"/>
                      </a:solidFill>
                      <a:latin typeface="Times New Roman" panose="02020603050405020304" pitchFamily="18" charset="0"/>
                    </a:rPr>
                    <a:t> C</a:t>
                  </a:r>
                  <a:r>
                    <a:rPr lang="en-US" altLang="en-US" sz="6000" b="1" baseline="-25000" smtClean="0">
                      <a:solidFill>
                        <a:srgbClr val="000099"/>
                      </a:solidFill>
                      <a:latin typeface="Times New Roman" panose="02020603050405020304" pitchFamily="18" charset="0"/>
                    </a:rPr>
                    <a:t>n</a:t>
                  </a:r>
                  <a:r>
                    <a:rPr lang="en-US" altLang="en-US" sz="6000" b="1" smtClean="0">
                      <a:solidFill>
                        <a:srgbClr val="000099"/>
                      </a:solidFill>
                      <a:latin typeface="Times New Roman" panose="02020603050405020304" pitchFamily="18" charset="0"/>
                    </a:rPr>
                    <a:t>H</a:t>
                  </a:r>
                  <a:r>
                    <a:rPr lang="en-US" altLang="en-US" sz="6000" b="1" baseline="-25000" smtClean="0">
                      <a:solidFill>
                        <a:srgbClr val="000099"/>
                      </a:solidFill>
                      <a:latin typeface="Times New Roman" panose="02020603050405020304" pitchFamily="18" charset="0"/>
                    </a:rPr>
                    <a:t>2n+2</a:t>
                  </a:r>
                  <a:r>
                    <a:rPr lang="en-US" altLang="en-US" sz="6000" b="1" smtClean="0">
                      <a:solidFill>
                        <a:srgbClr val="000099"/>
                      </a:solidFill>
                      <a:latin typeface="Times New Roman" panose="02020603050405020304" pitchFamily="18" charset="0"/>
                    </a:rPr>
                    <a:t>O        </a:t>
                  </a:r>
                  <a:r>
                    <a:rPr lang="en-US" altLang="en-US" sz="6000" b="1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(</a:t>
                  </a:r>
                  <a:r>
                    <a:rPr lang="en-US" altLang="en-US" sz="6000" b="1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n</a:t>
                  </a:r>
                  <a14:m>
                    <m:oMath xmlns:m="http://schemas.openxmlformats.org/officeDocument/2006/math">
                      <m:r>
                        <a:rPr lang="en-US" altLang="en-US" sz="6000" b="1" i="1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</m:oMath>
                  </a14:m>
                  <a:r>
                    <a:rPr lang="en-US" altLang="en-US" sz="6000" b="1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1)</a:t>
                  </a:r>
                  <a:endParaRPr lang="en-US" altLang="en-US" sz="6000" b="1" dirty="0">
                    <a:solidFill>
                      <a:srgbClr val="000099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9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04" y="1968"/>
                  <a:ext cx="1056" cy="26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5186" t="-17964" r="-5618" b="-3952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56"/>
            <p:cNvSpPr>
              <a:spLocks noChangeArrowheads="1"/>
            </p:cNvSpPr>
            <p:nvPr/>
          </p:nvSpPr>
          <p:spPr bwMode="auto">
            <a:xfrm>
              <a:off x="4731" y="1968"/>
              <a:ext cx="608" cy="267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600"/>
            </a:p>
          </p:txBody>
        </p:sp>
      </p:grp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1879221" y="6558948"/>
            <a:ext cx="13884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VD: </a:t>
            </a:r>
            <a:endParaRPr lang="en-US" altLang="en-US" sz="4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8565718" y="6882113"/>
            <a:ext cx="4510464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en-US" sz="6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methanol</a:t>
            </a:r>
            <a:endParaRPr lang="en-US" alt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9044852" y="8310605"/>
            <a:ext cx="4510464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en-US" sz="6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ethanol</a:t>
            </a:r>
            <a:endParaRPr lang="en-US" alt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10595565" y="10419599"/>
            <a:ext cx="4510464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en-US" sz="6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Propan -2-ol</a:t>
            </a:r>
            <a:endParaRPr lang="en-US" alt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29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5" grpId="0"/>
      <p:bldP spid="16" grpId="0" animBg="1"/>
      <p:bldP spid="31" grpId="0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1153</Words>
  <Application>Microsoft Office PowerPoint</Application>
  <PresentationFormat>Custom</PresentationFormat>
  <Paragraphs>380</Paragraphs>
  <Slides>26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51" baseType="lpstr">
      <vt:lpstr>Arial</vt:lpstr>
      <vt:lpstr>Trebuchet MS</vt:lpstr>
      <vt:lpstr>Microsoft YaHei</vt:lpstr>
      <vt:lpstr>SimSun</vt:lpstr>
      <vt:lpstr>Verdana</vt:lpstr>
      <vt:lpstr>VNarial</vt:lpstr>
      <vt:lpstr>幼圆</vt:lpstr>
      <vt:lpstr>.VnBlack</vt:lpstr>
      <vt:lpstr>Times New Roman</vt:lpstr>
      <vt:lpstr>Cambria Math</vt:lpstr>
      <vt:lpstr>Calibri</vt:lpstr>
      <vt:lpstr>.VnArial Narrow</vt:lpstr>
      <vt:lpstr>Wingdings</vt:lpstr>
      <vt:lpstr>Garamond</vt:lpstr>
      <vt:lpstr>Tahoma</vt:lpstr>
      <vt:lpstr>.VnTifani Heavy</vt:lpstr>
      <vt:lpstr>Papyrus</vt:lpstr>
      <vt:lpstr>Questrial</vt:lpstr>
      <vt:lpstr>.VnTime</vt:lpstr>
      <vt:lpstr>VNI-Times</vt:lpstr>
      <vt:lpstr>Office Theme</vt:lpstr>
      <vt:lpstr>ChemDraw.Document.6.0</vt:lpstr>
      <vt:lpstr>Microsoft Equation 3.0</vt:lpstr>
      <vt:lpstr>CS ChemDraw Drawing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creator>Vnteach.com</dc:creator>
  <cp:keywords>VnTeach.Com</cp:keywords>
  <cp:lastModifiedBy>Dell</cp:lastModifiedBy>
  <cp:revision>36</cp:revision>
  <dcterms:created xsi:type="dcterms:W3CDTF">2013-08-07T06:38:09Z</dcterms:created>
  <dcterms:modified xsi:type="dcterms:W3CDTF">2023-05-03T10:47:20Z</dcterms:modified>
</cp:coreProperties>
</file>