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7" r:id="rId2"/>
    <p:sldId id="338" r:id="rId3"/>
    <p:sldId id="371" r:id="rId4"/>
    <p:sldId id="388" r:id="rId5"/>
    <p:sldId id="312" r:id="rId6"/>
    <p:sldId id="344" r:id="rId7"/>
    <p:sldId id="372" r:id="rId8"/>
    <p:sldId id="373" r:id="rId9"/>
    <p:sldId id="374" r:id="rId10"/>
    <p:sldId id="375" r:id="rId11"/>
    <p:sldId id="345" r:id="rId12"/>
    <p:sldId id="376" r:id="rId13"/>
    <p:sldId id="378" r:id="rId14"/>
    <p:sldId id="377" r:id="rId15"/>
    <p:sldId id="347" r:id="rId16"/>
    <p:sldId id="368" r:id="rId17"/>
    <p:sldId id="379" r:id="rId18"/>
    <p:sldId id="357" r:id="rId19"/>
    <p:sldId id="381" r:id="rId20"/>
    <p:sldId id="382" r:id="rId21"/>
    <p:sldId id="383" r:id="rId22"/>
    <p:sldId id="384" r:id="rId23"/>
    <p:sldId id="385" r:id="rId24"/>
    <p:sldId id="387" r:id="rId25"/>
    <p:sldId id="389"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71"/>
    <a:srgbClr val="F8E8EF"/>
    <a:srgbClr val="F3D9E4"/>
    <a:srgbClr val="BFE2EB"/>
    <a:srgbClr val="FFDF79"/>
    <a:srgbClr val="FFCA21"/>
    <a:srgbClr val="00EA6A"/>
    <a:srgbClr val="543F85"/>
    <a:srgbClr val="F0F0F0"/>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60"/>
  </p:normalViewPr>
  <p:slideViewPr>
    <p:cSldViewPr>
      <p:cViewPr varScale="1">
        <p:scale>
          <a:sx n="107" d="100"/>
          <a:sy n="107" d="100"/>
        </p:scale>
        <p:origin x="130" y="120"/>
      </p:cViewPr>
      <p:guideLst>
        <p:guide orient="horz" pos="1620"/>
        <p:guide pos="2880"/>
      </p:guideLst>
    </p:cSldViewPr>
  </p:slideViewPr>
  <p:notesTextViewPr>
    <p:cViewPr>
      <p:scale>
        <a:sx n="1" d="1"/>
        <a:sy n="1" d="1"/>
      </p:scale>
      <p:origin x="0" y="0"/>
    </p:cViewPr>
  </p:notesTextViewPr>
  <p:sorterViewPr>
    <p:cViewPr>
      <p:scale>
        <a:sx n="100" d="100"/>
        <a:sy n="100" d="100"/>
      </p:scale>
      <p:origin x="0" y="-4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D26DD-3B91-4582-B72E-F115543EAC5C}" type="datetimeFigureOut">
              <a:rPr lang="en-US" smtClean="0"/>
              <a:t>6/26/2022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7A35B-AF90-42C4-9DE3-93E1F5560D4C}" type="slidenum">
              <a:rPr lang="en-US" smtClean="0"/>
              <a:t>‹#›</a:t>
            </a:fld>
            <a:endParaRPr lang="en-US"/>
          </a:p>
        </p:txBody>
      </p:sp>
    </p:spTree>
    <p:extLst>
      <p:ext uri="{BB962C8B-B14F-4D97-AF65-F5344CB8AC3E}">
        <p14:creationId xmlns:p14="http://schemas.microsoft.com/office/powerpoint/2010/main" val="239955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33649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5F7A35B-AF90-42C4-9DE3-93E1F5560D4C}" type="slidenum">
              <a:rPr lang="en-US" smtClean="0"/>
              <a:t>5</a:t>
            </a:fld>
            <a:endParaRPr lang="en-US"/>
          </a:p>
        </p:txBody>
      </p:sp>
    </p:spTree>
    <p:extLst>
      <p:ext uri="{BB962C8B-B14F-4D97-AF65-F5344CB8AC3E}">
        <p14:creationId xmlns:p14="http://schemas.microsoft.com/office/powerpoint/2010/main" val="89212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DBB58-9418-4127-9EDC-583F005F38F2}"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14738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DBB58-9418-4127-9EDC-583F005F38F2}"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233943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DBB58-9418-4127-9EDC-583F005F38F2}"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113647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DBB58-9418-4127-9EDC-583F005F38F2}"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248739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DBB58-9418-4127-9EDC-583F005F38F2}"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13941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DBB58-9418-4127-9EDC-583F005F38F2}" type="datetimeFigureOut">
              <a:rPr lang="en-US" smtClean="0"/>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36337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DBB58-9418-4127-9EDC-583F005F38F2}" type="datetimeFigureOut">
              <a:rPr lang="en-US" smtClean="0"/>
              <a:t>6/26/2022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70757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DBB58-9418-4127-9EDC-583F005F38F2}" type="datetimeFigureOut">
              <a:rPr lang="en-US" smtClean="0"/>
              <a:t>6/26/2022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157204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DBB58-9418-4127-9EDC-583F005F38F2}" type="datetimeFigureOut">
              <a:rPr lang="en-US" smtClean="0"/>
              <a:t>6/26/2022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334455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DBB58-9418-4127-9EDC-583F005F38F2}" type="datetimeFigureOut">
              <a:rPr lang="en-US" smtClean="0"/>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173663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DBB58-9418-4127-9EDC-583F005F38F2}" type="datetimeFigureOut">
              <a:rPr lang="en-US" smtClean="0"/>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5E0E3-C91E-486C-9B0A-DCB751A052EC}" type="slidenum">
              <a:rPr lang="en-US" smtClean="0"/>
              <a:t>‹#›</a:t>
            </a:fld>
            <a:endParaRPr lang="en-US"/>
          </a:p>
        </p:txBody>
      </p:sp>
    </p:spTree>
    <p:extLst>
      <p:ext uri="{BB962C8B-B14F-4D97-AF65-F5344CB8AC3E}">
        <p14:creationId xmlns:p14="http://schemas.microsoft.com/office/powerpoint/2010/main" val="20289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BCDBB58-9418-4127-9EDC-583F005F38F2}" type="datetimeFigureOut">
              <a:rPr lang="en-US" smtClean="0"/>
              <a:t>6/26/2022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A35E0E3-C91E-486C-9B0A-DCB751A052EC}" type="slidenum">
              <a:rPr lang="en-US" smtClean="0"/>
              <a:t>‹#›</a:t>
            </a:fld>
            <a:endParaRPr lang="en-US"/>
          </a:p>
        </p:txBody>
      </p:sp>
    </p:spTree>
    <p:extLst>
      <p:ext uri="{BB962C8B-B14F-4D97-AF65-F5344CB8AC3E}">
        <p14:creationId xmlns:p14="http://schemas.microsoft.com/office/powerpoint/2010/main" val="28952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3.wdp"/><Relationship Id="rId3" Type="http://schemas.microsoft.com/office/2007/relationships/media" Target="../media/media2.wav"/><Relationship Id="rId7" Type="http://schemas.openxmlformats.org/officeDocument/2006/relationships/image" Target="../media/image18.png"/><Relationship Id="rId12" Type="http://schemas.openxmlformats.org/officeDocument/2006/relationships/image" Target="../media/image23.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0.jpeg"/><Relationship Id="rId11" Type="http://schemas.openxmlformats.org/officeDocument/2006/relationships/image" Target="../media/image22.png"/><Relationship Id="rId5" Type="http://schemas.openxmlformats.org/officeDocument/2006/relationships/slideLayout" Target="../slideLayouts/slideLayout1.xml"/><Relationship Id="rId10" Type="http://schemas.openxmlformats.org/officeDocument/2006/relationships/image" Target="../media/image21.png"/><Relationship Id="rId4" Type="http://schemas.openxmlformats.org/officeDocument/2006/relationships/audio" Target="../media/media2.wav"/><Relationship Id="rId9" Type="http://schemas.openxmlformats.org/officeDocument/2006/relationships/image" Target="../media/image20.png"/><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media" Target="../media/media2.wav"/><Relationship Id="rId7" Type="http://schemas.openxmlformats.org/officeDocument/2006/relationships/image" Target="../media/image18.png"/><Relationship Id="rId12" Type="http://schemas.microsoft.com/office/2007/relationships/hdphoto" Target="../media/hdphoto3.wdp"/><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0.jpeg"/><Relationship Id="rId11" Type="http://schemas.openxmlformats.org/officeDocument/2006/relationships/image" Target="../media/image23.png"/><Relationship Id="rId5" Type="http://schemas.openxmlformats.org/officeDocument/2006/relationships/slideLayout" Target="../slideLayouts/slideLayout1.xml"/><Relationship Id="rId10" Type="http://schemas.openxmlformats.org/officeDocument/2006/relationships/image" Target="../media/image22.png"/><Relationship Id="rId4" Type="http://schemas.openxmlformats.org/officeDocument/2006/relationships/audio" Target="../media/media2.wav"/><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wav"/><Relationship Id="rId7" Type="http://schemas.openxmlformats.org/officeDocument/2006/relationships/image" Target="../media/image18.png"/><Relationship Id="rId12" Type="http://schemas.openxmlformats.org/officeDocument/2006/relationships/image" Target="../media/image24.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0.jpeg"/><Relationship Id="rId11" Type="http://schemas.microsoft.com/office/2007/relationships/hdphoto" Target="../media/hdphoto3.wdp"/><Relationship Id="rId5" Type="http://schemas.openxmlformats.org/officeDocument/2006/relationships/slideLayout" Target="../slideLayouts/slideLayout1.xml"/><Relationship Id="rId10" Type="http://schemas.openxmlformats.org/officeDocument/2006/relationships/image" Target="../media/image23.png"/><Relationship Id="rId4" Type="http://schemas.openxmlformats.org/officeDocument/2006/relationships/audio" Target="../media/media2.wav"/><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3" Type="http://schemas.microsoft.com/office/2007/relationships/media" Target="../media/media2.wav"/><Relationship Id="rId7" Type="http://schemas.openxmlformats.org/officeDocument/2006/relationships/image" Target="../media/image19.png"/><Relationship Id="rId12" Type="http://schemas.openxmlformats.org/officeDocument/2006/relationships/image" Target="../media/image25.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0.jpeg"/><Relationship Id="rId11" Type="http://schemas.openxmlformats.org/officeDocument/2006/relationships/image" Target="../media/image24.png"/><Relationship Id="rId5" Type="http://schemas.openxmlformats.org/officeDocument/2006/relationships/slideLayout" Target="../slideLayouts/slideLayout1.xml"/><Relationship Id="rId15" Type="http://schemas.openxmlformats.org/officeDocument/2006/relationships/image" Target="../media/image28.png"/><Relationship Id="rId10" Type="http://schemas.microsoft.com/office/2007/relationships/hdphoto" Target="../media/hdphoto3.wdp"/><Relationship Id="rId4" Type="http://schemas.openxmlformats.org/officeDocument/2006/relationships/audio" Target="../media/media2.wav"/><Relationship Id="rId9" Type="http://schemas.openxmlformats.org/officeDocument/2006/relationships/image" Target="../media/image23.png"/><Relationship Id="rId1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441" y="362056"/>
            <a:ext cx="6611546" cy="202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E495CDF5-7428-49F3-B9EB-CEC61587F70D}"/>
              </a:ext>
            </a:extLst>
          </p:cNvPr>
          <p:cNvGrpSpPr/>
          <p:nvPr/>
        </p:nvGrpSpPr>
        <p:grpSpPr>
          <a:xfrm>
            <a:off x="0" y="0"/>
            <a:ext cx="9133204" cy="5340246"/>
            <a:chOff x="0" y="0"/>
            <a:chExt cx="12177605" cy="7120328"/>
          </a:xfrm>
        </p:grpSpPr>
        <p:pic>
          <p:nvPicPr>
            <p:cNvPr id="1026" name="Picture 2" descr="Công nghệ mới biến nước biển thành nước uống bằng ánh sáng mặt trời">
              <a:extLst>
                <a:ext uri="{FF2B5EF4-FFF2-40B4-BE49-F238E27FC236}">
                  <a16:creationId xmlns:a16="http://schemas.microsoft.com/office/drawing/2014/main" id="{47F9185B-F463-48CB-9BB8-327C2E259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34" r="7404"/>
            <a:stretch/>
          </p:blipFill>
          <p:spPr bwMode="auto">
            <a:xfrm>
              <a:off x="0" y="0"/>
              <a:ext cx="12177605" cy="7120328"/>
            </a:xfrm>
            <a:prstGeom prst="rect">
              <a:avLst/>
            </a:prstGeom>
            <a:noFill/>
            <a:ln>
              <a:noFill/>
            </a:ln>
          </p:spPr>
        </p:pic>
        <p:sp>
          <p:nvSpPr>
            <p:cNvPr id="38" name="Title 1"/>
            <p:cNvSpPr txBox="1">
              <a:spLocks/>
            </p:cNvSpPr>
            <p:nvPr/>
          </p:nvSpPr>
          <p:spPr>
            <a:xfrm>
              <a:off x="1129351" y="2259184"/>
              <a:ext cx="10321138" cy="2895600"/>
            </a:xfrm>
            <a:prstGeom prst="rect">
              <a:avLst/>
            </a:prstGeom>
            <a:no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Chào</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mừng</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quý</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thầy</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cô</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và</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các</a:t>
              </a:r>
              <a:r>
                <a:rPr lang="en-US" sz="5400" b="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bạn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đến</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với</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buổi</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học</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hôm</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nay</a:t>
              </a:r>
            </a:p>
          </p:txBody>
        </p:sp>
      </p:grpSp>
    </p:spTree>
    <p:extLst>
      <p:ext uri="{BB962C8B-B14F-4D97-AF65-F5344CB8AC3E}">
        <p14:creationId xmlns:p14="http://schemas.microsoft.com/office/powerpoint/2010/main" val="1807432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DB6B5E3-935F-4A5F-8B20-C61D5FA01709}"/>
              </a:ext>
            </a:extLst>
          </p:cNvPr>
          <p:cNvGrpSpPr/>
          <p:nvPr/>
        </p:nvGrpSpPr>
        <p:grpSpPr>
          <a:xfrm rot="5651261">
            <a:off x="7746782" y="-1200385"/>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 name="Group 57">
            <a:extLst>
              <a:ext uri="{FF2B5EF4-FFF2-40B4-BE49-F238E27FC236}">
                <a16:creationId xmlns:a16="http://schemas.microsoft.com/office/drawing/2014/main" id="{9742C306-1F39-4B82-B56F-D9C1DFBCA8AB}"/>
              </a:ext>
            </a:extLst>
          </p:cNvPr>
          <p:cNvGrpSpPr/>
          <p:nvPr/>
        </p:nvGrpSpPr>
        <p:grpSpPr>
          <a:xfrm>
            <a:off x="-6977447" y="-19050"/>
            <a:ext cx="8872929" cy="5166583"/>
            <a:chOff x="-616317" y="-19050"/>
            <a:chExt cx="8872929" cy="5166583"/>
          </a:xfrm>
        </p:grpSpPr>
        <p:sp>
          <p:nvSpPr>
            <p:cNvPr id="59" name="Freeform: Shape 58">
              <a:extLst>
                <a:ext uri="{FF2B5EF4-FFF2-40B4-BE49-F238E27FC236}">
                  <a16:creationId xmlns:a16="http://schemas.microsoft.com/office/drawing/2014/main" id="{BF18DABA-A537-4BD5-8936-DB53B0E5D8C0}"/>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60" name="TextBox 59">
              <a:extLst>
                <a:ext uri="{FF2B5EF4-FFF2-40B4-BE49-F238E27FC236}">
                  <a16:creationId xmlns:a16="http://schemas.microsoft.com/office/drawing/2014/main" id="{779944C4-6BBA-429A-8FDC-3E33EC2BF18D}"/>
                </a:ext>
              </a:extLst>
            </p:cNvPr>
            <p:cNvSpPr txBox="1"/>
            <p:nvPr/>
          </p:nvSpPr>
          <p:spPr>
            <a:xfrm>
              <a:off x="7552874" y="1434677"/>
              <a:ext cx="703738" cy="461665"/>
            </a:xfrm>
            <a:prstGeom prst="rect">
              <a:avLst/>
            </a:prstGeom>
            <a:noFill/>
          </p:spPr>
          <p:txBody>
            <a:bodyPr wrap="square" rtlCol="0">
              <a:spAutoFit/>
            </a:bodyPr>
            <a:lstStyle/>
            <a:p>
              <a:r>
                <a:rPr lang="en-US" sz="2400"/>
                <a:t>2</a:t>
              </a:r>
            </a:p>
          </p:txBody>
        </p:sp>
      </p:grpSp>
      <p:sp>
        <p:nvSpPr>
          <p:cNvPr id="61" name="Title 1">
            <a:extLst>
              <a:ext uri="{FF2B5EF4-FFF2-40B4-BE49-F238E27FC236}">
                <a16:creationId xmlns:a16="http://schemas.microsoft.com/office/drawing/2014/main" id="{A8259C0D-C212-428D-AF36-730B464B5371}"/>
              </a:ext>
            </a:extLst>
          </p:cNvPr>
          <p:cNvSpPr txBox="1">
            <a:spLocks/>
          </p:cNvSpPr>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a:extLst>
              <a:ext uri="{FF2B5EF4-FFF2-40B4-BE49-F238E27FC236}">
                <a16:creationId xmlns:a16="http://schemas.microsoft.com/office/drawing/2014/main" id="{36EC4817-EE2F-4D8B-B4EC-2966148E7044}"/>
              </a:ext>
            </a:extLst>
          </p:cNvPr>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D64F15E5-8EE7-414E-A787-8B5A74BA3D25}"/>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FF6EE83-2E30-4C71-B808-903DC2E23545}"/>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grpSp>
        <p:nvGrpSpPr>
          <p:cNvPr id="46" name="Group 45">
            <a:extLst>
              <a:ext uri="{FF2B5EF4-FFF2-40B4-BE49-F238E27FC236}">
                <a16:creationId xmlns:a16="http://schemas.microsoft.com/office/drawing/2014/main" id="{9C611DD2-DB83-4AA2-85DF-C4ED1438271F}"/>
              </a:ext>
            </a:extLst>
          </p:cNvPr>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4" name="TextBox 43">
            <a:extLst>
              <a:ext uri="{FF2B5EF4-FFF2-40B4-BE49-F238E27FC236}">
                <a16:creationId xmlns:a16="http://schemas.microsoft.com/office/drawing/2014/main" id="{0AC6711D-1B9F-43D6-BF46-DEC88DE6F9A1}"/>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sp>
        <p:nvSpPr>
          <p:cNvPr id="43" name="TextBox 3">
            <a:extLst>
              <a:ext uri="{FF2B5EF4-FFF2-40B4-BE49-F238E27FC236}">
                <a16:creationId xmlns:a16="http://schemas.microsoft.com/office/drawing/2014/main" id="{A8FC77C9-B27E-4EF9-A6FD-6531A8812391}"/>
              </a:ext>
            </a:extLst>
          </p:cNvPr>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A581D49-EEC2-492F-BF77-D2B6E43B390D}"/>
              </a:ext>
            </a:extLst>
          </p:cNvPr>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5" name="Rounded Rectangle 4"/>
          <p:cNvSpPr/>
          <p:nvPr/>
        </p:nvSpPr>
        <p:spPr>
          <a:xfrm>
            <a:off x="1225616" y="1584993"/>
            <a:ext cx="7842184" cy="351541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vi-VN" sz="3600" i="1" dirty="0">
                <a:latin typeface="+mj-lt"/>
              </a:rPr>
              <a:t>Ý nghĩa của đó thị quãng đường - thời gian: </a:t>
            </a:r>
            <a:r>
              <a:rPr lang="vi-VN" sz="3600" dirty="0">
                <a:latin typeface="+mj-lt"/>
              </a:rPr>
              <a:t>Giúp ta đọc nhanh quãng đường đi của vật chuyển động theo thời gian mà không </a:t>
            </a:r>
            <a:r>
              <a:rPr lang="vi-VN" sz="3600" dirty="0" smtClean="0">
                <a:latin typeface="+mj-lt"/>
              </a:rPr>
              <a:t>cần </a:t>
            </a:r>
            <a:r>
              <a:rPr lang="vi-VN" sz="3600" dirty="0">
                <a:latin typeface="+mj-lt"/>
              </a:rPr>
              <a:t>tính toán, </a:t>
            </a:r>
            <a:r>
              <a:rPr lang="vi-VN" sz="3600" dirty="0" smtClean="0">
                <a:latin typeface="+mj-lt"/>
              </a:rPr>
              <a:t>đồng </a:t>
            </a:r>
            <a:r>
              <a:rPr lang="vi-VN" sz="3600" dirty="0">
                <a:latin typeface="+mj-lt"/>
              </a:rPr>
              <a:t>thời dự đoán quãng đường vật đi được theo thời gian.</a:t>
            </a:r>
            <a:endParaRPr lang="vi-VN" sz="4400" dirty="0">
              <a:latin typeface="+mj-lt"/>
              <a:cs typeface="Times New Roman" panose="02020603050405020304" pitchFamily="18" charset="0"/>
            </a:endParaRPr>
          </a:p>
        </p:txBody>
      </p:sp>
      <p:pic>
        <p:nvPicPr>
          <p:cNvPr id="31" name="Picture 8" descr="Book-09-june">
            <a:extLst>
              <a:ext uri="{FF2B5EF4-FFF2-40B4-BE49-F238E27FC236}">
                <a16:creationId xmlns:a16="http://schemas.microsoft.com/office/drawing/2014/main" id="{690FB816-35B9-492B-8641-491ADE4EA5B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074" y="1169055"/>
            <a:ext cx="1447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7375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226163-221B-4F8F-8A7B-8E80FA93746A}"/>
              </a:ext>
            </a:extLst>
          </p:cNvPr>
          <p:cNvGrpSpPr/>
          <p:nvPr/>
        </p:nvGrpSpPr>
        <p:grpSpPr>
          <a:xfrm>
            <a:off x="3478" y="-42136"/>
            <a:ext cx="8850107" cy="5162551"/>
            <a:chOff x="-180136" y="-19051"/>
            <a:chExt cx="8850107" cy="5162551"/>
          </a:xfrm>
          <a:solidFill>
            <a:srgbClr val="A7D971"/>
          </a:solidFill>
        </p:grpSpPr>
        <p:grpSp>
          <p:nvGrpSpPr>
            <p:cNvPr id="42" name="Group 41">
              <a:extLst>
                <a:ext uri="{FF2B5EF4-FFF2-40B4-BE49-F238E27FC236}">
                  <a16:creationId xmlns:a16="http://schemas.microsoft.com/office/drawing/2014/main" id="{0364AADB-F0CE-4FC8-A90B-D2401DD87BBA}"/>
                </a:ext>
              </a:extLst>
            </p:cNvPr>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4379" y="331000"/>
                <a:ext cx="546065" cy="707886"/>
              </a:xfrm>
              <a:prstGeom prst="rect">
                <a:avLst/>
              </a:prstGeom>
              <a:noFill/>
            </p:spPr>
            <p:txBody>
              <a:bodyPr wrap="square" rtlCol="0">
                <a:spAutoFit/>
              </a:bodyPr>
              <a:lstStyle/>
              <a:p>
                <a:r>
                  <a:rPr lang="en-US" sz="4000"/>
                  <a:t>1</a:t>
                </a:r>
              </a:p>
            </p:txBody>
          </p:sp>
        </p:grpSp>
        <p:sp>
          <p:nvSpPr>
            <p:cNvPr id="26" name="TextBox 25">
              <a:extLst>
                <a:ext uri="{FF2B5EF4-FFF2-40B4-BE49-F238E27FC236}">
                  <a16:creationId xmlns:a16="http://schemas.microsoft.com/office/drawing/2014/main" id="{A63542F5-1849-42D2-A355-36F76C6164CB}"/>
                </a:ext>
              </a:extLst>
            </p:cNvPr>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E420B02-7B58-4658-A056-06B395AEADA9}"/>
                </a:ext>
              </a:extLst>
            </p:cNvPr>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p>
          </p:txBody>
        </p:sp>
      </p:grpSp>
      <p:grpSp>
        <p:nvGrpSpPr>
          <p:cNvPr id="5" name="Group 4">
            <a:extLst>
              <a:ext uri="{FF2B5EF4-FFF2-40B4-BE49-F238E27FC236}">
                <a16:creationId xmlns:a16="http://schemas.microsoft.com/office/drawing/2014/main" id="{472F6E7D-BD3A-43DA-9E54-E1F6C0BE5FAF}"/>
              </a:ext>
            </a:extLst>
          </p:cNvPr>
          <p:cNvGrpSpPr/>
          <p:nvPr/>
        </p:nvGrpSpPr>
        <p:grpSpPr>
          <a:xfrm>
            <a:off x="-616317" y="-19050"/>
            <a:ext cx="8973242" cy="5166583"/>
            <a:chOff x="-616317" y="-19050"/>
            <a:chExt cx="8973242" cy="5166583"/>
          </a:xfrm>
        </p:grpSpPr>
        <p:sp>
          <p:nvSpPr>
            <p:cNvPr id="34" name="Freeform: Shape 33">
              <a:extLst>
                <a:ext uri="{FF2B5EF4-FFF2-40B4-BE49-F238E27FC236}">
                  <a16:creationId xmlns:a16="http://schemas.microsoft.com/office/drawing/2014/main" id="{72C68763-A013-4223-816E-81FF45764F25}"/>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43" name="TextBox 42">
              <a:extLst>
                <a:ext uri="{FF2B5EF4-FFF2-40B4-BE49-F238E27FC236}">
                  <a16:creationId xmlns:a16="http://schemas.microsoft.com/office/drawing/2014/main" id="{C99FBA10-5D08-44DB-8E67-0196140730E9}"/>
                </a:ext>
              </a:extLst>
            </p:cNvPr>
            <p:cNvSpPr txBox="1"/>
            <p:nvPr/>
          </p:nvSpPr>
          <p:spPr>
            <a:xfrm>
              <a:off x="7653187" y="1327874"/>
              <a:ext cx="703738" cy="584775"/>
            </a:xfrm>
            <a:prstGeom prst="rect">
              <a:avLst/>
            </a:prstGeom>
            <a:noFill/>
          </p:spPr>
          <p:txBody>
            <a:bodyPr wrap="square" rtlCol="0">
              <a:spAutoFit/>
            </a:bodyPr>
            <a:lstStyle/>
            <a:p>
              <a:r>
                <a:rPr lang="en-US" sz="3200"/>
                <a:t>2</a:t>
              </a:r>
            </a:p>
          </p:txBody>
        </p:sp>
      </p:grpSp>
      <p:grpSp>
        <p:nvGrpSpPr>
          <p:cNvPr id="6" name="Group 5">
            <a:extLst>
              <a:ext uri="{FF2B5EF4-FFF2-40B4-BE49-F238E27FC236}">
                <a16:creationId xmlns:a16="http://schemas.microsoft.com/office/drawing/2014/main" id="{ADB6B5E3-935F-4A5F-8B20-C61D5FA01709}"/>
              </a:ext>
            </a:extLst>
          </p:cNvPr>
          <p:cNvGrpSpPr/>
          <p:nvPr/>
        </p:nvGrpSpPr>
        <p:grpSpPr>
          <a:xfrm rot="5651261">
            <a:off x="7726380" y="-1200386"/>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AD7F31AE-AD94-4B8B-AA01-6286A2FFF5D0}"/>
              </a:ext>
            </a:extLst>
          </p:cNvPr>
          <p:cNvGrpSpPr/>
          <p:nvPr/>
        </p:nvGrpSpPr>
        <p:grpSpPr>
          <a:xfrm>
            <a:off x="-7529651" y="-23085"/>
            <a:ext cx="8912276" cy="5170617"/>
            <a:chOff x="-7478823" y="-23084"/>
            <a:chExt cx="8912276" cy="5170617"/>
          </a:xfrm>
        </p:grpSpPr>
        <p:grpSp>
          <p:nvGrpSpPr>
            <p:cNvPr id="57" name="Group 56">
              <a:extLst>
                <a:ext uri="{FF2B5EF4-FFF2-40B4-BE49-F238E27FC236}">
                  <a16:creationId xmlns:a16="http://schemas.microsoft.com/office/drawing/2014/main" id="{0B1FF420-05F0-495A-BFF1-6BEC7FA5375B}"/>
                </a:ext>
              </a:extLst>
            </p:cNvPr>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59" name="Rectangle 58">
                <a:extLst>
                  <a:ext uri="{FF2B5EF4-FFF2-40B4-BE49-F238E27FC236}">
                    <a16:creationId xmlns:a16="http://schemas.microsoft.com/office/drawing/2014/main" id="{2617AC2B-3193-4DD1-9A36-F893636D41F4}"/>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7BBB7B6C-214C-43FE-A235-26A2AA56F3BD}"/>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58" name="TextBox 57">
              <a:extLst>
                <a:ext uri="{FF2B5EF4-FFF2-40B4-BE49-F238E27FC236}">
                  <a16:creationId xmlns:a16="http://schemas.microsoft.com/office/drawing/2014/main" id="{0AE3912A-8DD9-4683-92A2-B676D650FEFD}"/>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grpSp>
      <p:sp>
        <p:nvSpPr>
          <p:cNvPr id="61" name="TextBox 60">
            <a:extLst>
              <a:ext uri="{FF2B5EF4-FFF2-40B4-BE49-F238E27FC236}">
                <a16:creationId xmlns:a16="http://schemas.microsoft.com/office/drawing/2014/main" id="{7D11849A-3714-444D-ACF9-B4166B8A5EE7}"/>
              </a:ext>
            </a:extLst>
          </p:cNvPr>
          <p:cNvSpPr txBox="1"/>
          <p:nvPr/>
        </p:nvSpPr>
        <p:spPr>
          <a:xfrm>
            <a:off x="-4196655" y="228501"/>
            <a:ext cx="3693001" cy="507831"/>
          </a:xfrm>
          <a:prstGeom prst="rect">
            <a:avLst/>
          </a:prstGeom>
          <a:no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C25ECF80-C731-4499-8051-F2AECB67ECA1}"/>
              </a:ext>
            </a:extLst>
          </p:cNvPr>
          <p:cNvSpPr txBox="1"/>
          <p:nvPr/>
        </p:nvSpPr>
        <p:spPr>
          <a:xfrm>
            <a:off x="-5058945" y="875150"/>
            <a:ext cx="5468585" cy="461665"/>
          </a:xfrm>
          <a:prstGeom prst="rect">
            <a:avLst/>
          </a:prstGeom>
          <a:noFill/>
        </p:spPr>
        <p:txBody>
          <a:bodyPr wrap="square" rtlCol="0">
            <a:spAutoFit/>
          </a:bodyPr>
          <a:lstStyle/>
          <a:p>
            <a:pPr marL="514350" indent="-514350">
              <a:buFont typeface="+mj-lt"/>
              <a:buAutoNum type="arabicPeriod" startAt="2"/>
            </a:pP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Tính chất hóa học.</a:t>
            </a:r>
          </a:p>
        </p:txBody>
      </p:sp>
      <p:grpSp>
        <p:nvGrpSpPr>
          <p:cNvPr id="15" name="Group 14">
            <a:extLst>
              <a:ext uri="{FF2B5EF4-FFF2-40B4-BE49-F238E27FC236}">
                <a16:creationId xmlns:a16="http://schemas.microsoft.com/office/drawing/2014/main" id="{C8D65E97-A777-4881-9BFE-999D22959C29}"/>
              </a:ext>
            </a:extLst>
          </p:cNvPr>
          <p:cNvGrpSpPr/>
          <p:nvPr/>
        </p:nvGrpSpPr>
        <p:grpSpPr>
          <a:xfrm>
            <a:off x="-8005990" y="0"/>
            <a:ext cx="8865401" cy="5166583"/>
            <a:chOff x="-7891403" y="2958216"/>
            <a:chExt cx="8865401" cy="5166583"/>
          </a:xfrm>
        </p:grpSpPr>
        <p:grpSp>
          <p:nvGrpSpPr>
            <p:cNvPr id="46" name="Group 45">
              <a:extLst>
                <a:ext uri="{FF2B5EF4-FFF2-40B4-BE49-F238E27FC236}">
                  <a16:creationId xmlns:a16="http://schemas.microsoft.com/office/drawing/2014/main" id="{9C611DD2-DB83-4AA2-85DF-C4ED1438271F}"/>
                </a:ext>
              </a:extLst>
            </p:cNvPr>
            <p:cNvGrpSpPr/>
            <p:nvPr/>
          </p:nvGrpSpPr>
          <p:grpSpPr>
            <a:xfrm>
              <a:off x="-7891403" y="2958216"/>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7" name="TextBox 46">
              <a:extLst>
                <a:ext uri="{FF2B5EF4-FFF2-40B4-BE49-F238E27FC236}">
                  <a16:creationId xmlns:a16="http://schemas.microsoft.com/office/drawing/2014/main" id="{59AB09DD-DE8A-4D51-B322-12A9D792CDA7}"/>
                </a:ext>
              </a:extLst>
            </p:cNvPr>
            <p:cNvSpPr txBox="1"/>
            <p:nvPr/>
          </p:nvSpPr>
          <p:spPr>
            <a:xfrm>
              <a:off x="311659" y="6275810"/>
              <a:ext cx="662339" cy="707886"/>
            </a:xfrm>
            <a:prstGeom prst="rect">
              <a:avLst/>
            </a:prstGeom>
            <a:noFill/>
          </p:spPr>
          <p:txBody>
            <a:bodyPr wrap="square" rtlCol="0">
              <a:spAutoFit/>
            </a:bodyPr>
            <a:lstStyle/>
            <a:p>
              <a:r>
                <a:rPr lang="en-US" sz="4000"/>
                <a:t>4</a:t>
              </a:r>
            </a:p>
          </p:txBody>
        </p:sp>
      </p:grpSp>
      <p:sp>
        <p:nvSpPr>
          <p:cNvPr id="2" name="Title 1"/>
          <p:cNvSpPr>
            <a:spLocks noGrp="1"/>
          </p:cNvSpPr>
          <p:nvPr>
            <p:ph type="title"/>
          </p:nvPr>
        </p:nvSpPr>
        <p:spPr>
          <a:xfrm>
            <a:off x="-124822" y="1158597"/>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A581D49-EEC2-492F-BF77-D2B6E43B390D}"/>
              </a:ext>
            </a:extLst>
          </p:cNvPr>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Tree>
    <p:extLst>
      <p:ext uri="{BB962C8B-B14F-4D97-AF65-F5344CB8AC3E}">
        <p14:creationId xmlns:p14="http://schemas.microsoft.com/office/powerpoint/2010/main" val="19961825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226163-221B-4F8F-8A7B-8E80FA93746A}"/>
              </a:ext>
            </a:extLst>
          </p:cNvPr>
          <p:cNvGrpSpPr/>
          <p:nvPr/>
        </p:nvGrpSpPr>
        <p:grpSpPr>
          <a:xfrm>
            <a:off x="3478" y="-42136"/>
            <a:ext cx="8850107" cy="5162551"/>
            <a:chOff x="-180136" y="-19051"/>
            <a:chExt cx="8850107" cy="5162551"/>
          </a:xfrm>
          <a:solidFill>
            <a:srgbClr val="A7D971"/>
          </a:solidFill>
        </p:grpSpPr>
        <p:grpSp>
          <p:nvGrpSpPr>
            <p:cNvPr id="42" name="Group 41">
              <a:extLst>
                <a:ext uri="{FF2B5EF4-FFF2-40B4-BE49-F238E27FC236}">
                  <a16:creationId xmlns:a16="http://schemas.microsoft.com/office/drawing/2014/main" id="{0364AADB-F0CE-4FC8-A90B-D2401DD87BBA}"/>
                </a:ext>
              </a:extLst>
            </p:cNvPr>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4379" y="331000"/>
                <a:ext cx="546065" cy="707886"/>
              </a:xfrm>
              <a:prstGeom prst="rect">
                <a:avLst/>
              </a:prstGeom>
              <a:noFill/>
            </p:spPr>
            <p:txBody>
              <a:bodyPr wrap="square" rtlCol="0">
                <a:spAutoFit/>
              </a:bodyPr>
              <a:lstStyle/>
              <a:p>
                <a:r>
                  <a:rPr lang="en-US" sz="4000"/>
                  <a:t>1</a:t>
                </a:r>
              </a:p>
            </p:txBody>
          </p:sp>
        </p:grpSp>
        <p:sp>
          <p:nvSpPr>
            <p:cNvPr id="26" name="TextBox 25">
              <a:extLst>
                <a:ext uri="{FF2B5EF4-FFF2-40B4-BE49-F238E27FC236}">
                  <a16:creationId xmlns:a16="http://schemas.microsoft.com/office/drawing/2014/main" id="{A63542F5-1849-42D2-A355-36F76C6164CB}"/>
                </a:ext>
              </a:extLst>
            </p:cNvPr>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E420B02-7B58-4658-A056-06B395AEADA9}"/>
                </a:ext>
              </a:extLst>
            </p:cNvPr>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p>
          </p:txBody>
        </p:sp>
      </p:grpSp>
      <p:grpSp>
        <p:nvGrpSpPr>
          <p:cNvPr id="5" name="Group 4">
            <a:extLst>
              <a:ext uri="{FF2B5EF4-FFF2-40B4-BE49-F238E27FC236}">
                <a16:creationId xmlns:a16="http://schemas.microsoft.com/office/drawing/2014/main" id="{472F6E7D-BD3A-43DA-9E54-E1F6C0BE5FAF}"/>
              </a:ext>
            </a:extLst>
          </p:cNvPr>
          <p:cNvGrpSpPr/>
          <p:nvPr/>
        </p:nvGrpSpPr>
        <p:grpSpPr>
          <a:xfrm>
            <a:off x="-616317" y="-19050"/>
            <a:ext cx="8973242" cy="5166583"/>
            <a:chOff x="-616317" y="-19050"/>
            <a:chExt cx="8973242" cy="5166583"/>
          </a:xfrm>
        </p:grpSpPr>
        <p:sp>
          <p:nvSpPr>
            <p:cNvPr id="34" name="Freeform: Shape 33">
              <a:extLst>
                <a:ext uri="{FF2B5EF4-FFF2-40B4-BE49-F238E27FC236}">
                  <a16:creationId xmlns:a16="http://schemas.microsoft.com/office/drawing/2014/main" id="{72C68763-A013-4223-816E-81FF45764F25}"/>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43" name="TextBox 42">
              <a:extLst>
                <a:ext uri="{FF2B5EF4-FFF2-40B4-BE49-F238E27FC236}">
                  <a16:creationId xmlns:a16="http://schemas.microsoft.com/office/drawing/2014/main" id="{C99FBA10-5D08-44DB-8E67-0196140730E9}"/>
                </a:ext>
              </a:extLst>
            </p:cNvPr>
            <p:cNvSpPr txBox="1"/>
            <p:nvPr/>
          </p:nvSpPr>
          <p:spPr>
            <a:xfrm>
              <a:off x="7653187" y="1327874"/>
              <a:ext cx="703738" cy="584775"/>
            </a:xfrm>
            <a:prstGeom prst="rect">
              <a:avLst/>
            </a:prstGeom>
            <a:noFill/>
          </p:spPr>
          <p:txBody>
            <a:bodyPr wrap="square" rtlCol="0">
              <a:spAutoFit/>
            </a:bodyPr>
            <a:lstStyle/>
            <a:p>
              <a:r>
                <a:rPr lang="en-US" sz="3200"/>
                <a:t>2</a:t>
              </a:r>
            </a:p>
          </p:txBody>
        </p:sp>
      </p:grpSp>
      <p:grpSp>
        <p:nvGrpSpPr>
          <p:cNvPr id="6" name="Group 5">
            <a:extLst>
              <a:ext uri="{FF2B5EF4-FFF2-40B4-BE49-F238E27FC236}">
                <a16:creationId xmlns:a16="http://schemas.microsoft.com/office/drawing/2014/main" id="{ADB6B5E3-935F-4A5F-8B20-C61D5FA01709}"/>
              </a:ext>
            </a:extLst>
          </p:cNvPr>
          <p:cNvGrpSpPr/>
          <p:nvPr/>
        </p:nvGrpSpPr>
        <p:grpSpPr>
          <a:xfrm rot="5651261">
            <a:off x="7726380" y="-1200386"/>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AD7F31AE-AD94-4B8B-AA01-6286A2FFF5D0}"/>
              </a:ext>
            </a:extLst>
          </p:cNvPr>
          <p:cNvGrpSpPr/>
          <p:nvPr/>
        </p:nvGrpSpPr>
        <p:grpSpPr>
          <a:xfrm>
            <a:off x="-7529651" y="-23085"/>
            <a:ext cx="8912276" cy="5170617"/>
            <a:chOff x="-7478823" y="-23084"/>
            <a:chExt cx="8912276" cy="5170617"/>
          </a:xfrm>
        </p:grpSpPr>
        <p:grpSp>
          <p:nvGrpSpPr>
            <p:cNvPr id="57" name="Group 56">
              <a:extLst>
                <a:ext uri="{FF2B5EF4-FFF2-40B4-BE49-F238E27FC236}">
                  <a16:creationId xmlns:a16="http://schemas.microsoft.com/office/drawing/2014/main" id="{0B1FF420-05F0-495A-BFF1-6BEC7FA5375B}"/>
                </a:ext>
              </a:extLst>
            </p:cNvPr>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59" name="Rectangle 58">
                <a:extLst>
                  <a:ext uri="{FF2B5EF4-FFF2-40B4-BE49-F238E27FC236}">
                    <a16:creationId xmlns:a16="http://schemas.microsoft.com/office/drawing/2014/main" id="{2617AC2B-3193-4DD1-9A36-F893636D41F4}"/>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7BBB7B6C-214C-43FE-A235-26A2AA56F3BD}"/>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58" name="TextBox 57">
              <a:extLst>
                <a:ext uri="{FF2B5EF4-FFF2-40B4-BE49-F238E27FC236}">
                  <a16:creationId xmlns:a16="http://schemas.microsoft.com/office/drawing/2014/main" id="{0AE3912A-8DD9-4683-92A2-B676D650FEFD}"/>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grpSp>
      <p:sp>
        <p:nvSpPr>
          <p:cNvPr id="61" name="TextBox 60">
            <a:extLst>
              <a:ext uri="{FF2B5EF4-FFF2-40B4-BE49-F238E27FC236}">
                <a16:creationId xmlns:a16="http://schemas.microsoft.com/office/drawing/2014/main" id="{7D11849A-3714-444D-ACF9-B4166B8A5EE7}"/>
              </a:ext>
            </a:extLst>
          </p:cNvPr>
          <p:cNvSpPr txBox="1"/>
          <p:nvPr/>
        </p:nvSpPr>
        <p:spPr>
          <a:xfrm>
            <a:off x="-4196655" y="228501"/>
            <a:ext cx="3693001" cy="507831"/>
          </a:xfrm>
          <a:prstGeom prst="rect">
            <a:avLst/>
          </a:prstGeom>
          <a:no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C25ECF80-C731-4499-8051-F2AECB67ECA1}"/>
              </a:ext>
            </a:extLst>
          </p:cNvPr>
          <p:cNvSpPr txBox="1"/>
          <p:nvPr/>
        </p:nvSpPr>
        <p:spPr>
          <a:xfrm>
            <a:off x="-5058945" y="875150"/>
            <a:ext cx="5468585" cy="461665"/>
          </a:xfrm>
          <a:prstGeom prst="rect">
            <a:avLst/>
          </a:prstGeom>
          <a:noFill/>
        </p:spPr>
        <p:txBody>
          <a:bodyPr wrap="square" rtlCol="0">
            <a:spAutoFit/>
          </a:bodyPr>
          <a:lstStyle/>
          <a:p>
            <a:pPr marL="514350" indent="-514350">
              <a:buFont typeface="+mj-lt"/>
              <a:buAutoNum type="arabicPeriod" startAt="2"/>
            </a:pP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Tính chất hóa học.</a:t>
            </a:r>
          </a:p>
        </p:txBody>
      </p:sp>
      <p:grpSp>
        <p:nvGrpSpPr>
          <p:cNvPr id="15" name="Group 14">
            <a:extLst>
              <a:ext uri="{FF2B5EF4-FFF2-40B4-BE49-F238E27FC236}">
                <a16:creationId xmlns:a16="http://schemas.microsoft.com/office/drawing/2014/main" id="{C8D65E97-A777-4881-9BFE-999D22959C29}"/>
              </a:ext>
            </a:extLst>
          </p:cNvPr>
          <p:cNvGrpSpPr/>
          <p:nvPr/>
        </p:nvGrpSpPr>
        <p:grpSpPr>
          <a:xfrm>
            <a:off x="-8005990" y="0"/>
            <a:ext cx="8865401" cy="5166583"/>
            <a:chOff x="-7891403" y="2958216"/>
            <a:chExt cx="8865401" cy="5166583"/>
          </a:xfrm>
        </p:grpSpPr>
        <p:grpSp>
          <p:nvGrpSpPr>
            <p:cNvPr id="46" name="Group 45">
              <a:extLst>
                <a:ext uri="{FF2B5EF4-FFF2-40B4-BE49-F238E27FC236}">
                  <a16:creationId xmlns:a16="http://schemas.microsoft.com/office/drawing/2014/main" id="{9C611DD2-DB83-4AA2-85DF-C4ED1438271F}"/>
                </a:ext>
              </a:extLst>
            </p:cNvPr>
            <p:cNvGrpSpPr/>
            <p:nvPr/>
          </p:nvGrpSpPr>
          <p:grpSpPr>
            <a:xfrm>
              <a:off x="-7891403" y="2958216"/>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7" name="TextBox 46">
              <a:extLst>
                <a:ext uri="{FF2B5EF4-FFF2-40B4-BE49-F238E27FC236}">
                  <a16:creationId xmlns:a16="http://schemas.microsoft.com/office/drawing/2014/main" id="{59AB09DD-DE8A-4D51-B322-12A9D792CDA7}"/>
                </a:ext>
              </a:extLst>
            </p:cNvPr>
            <p:cNvSpPr txBox="1"/>
            <p:nvPr/>
          </p:nvSpPr>
          <p:spPr>
            <a:xfrm>
              <a:off x="311659" y="6275810"/>
              <a:ext cx="662339" cy="707886"/>
            </a:xfrm>
            <a:prstGeom prst="rect">
              <a:avLst/>
            </a:prstGeom>
            <a:noFill/>
          </p:spPr>
          <p:txBody>
            <a:bodyPr wrap="square" rtlCol="0">
              <a:spAutoFit/>
            </a:bodyPr>
            <a:lstStyle/>
            <a:p>
              <a:r>
                <a:rPr lang="en-US" sz="4000"/>
                <a:t>4</a:t>
              </a:r>
            </a:p>
          </p:txBody>
        </p:sp>
      </p:grpSp>
      <p:sp>
        <p:nvSpPr>
          <p:cNvPr id="2" name="Title 1"/>
          <p:cNvSpPr>
            <a:spLocks noGrp="1"/>
          </p:cNvSpPr>
          <p:nvPr>
            <p:ph type="title"/>
          </p:nvPr>
        </p:nvSpPr>
        <p:spPr>
          <a:xfrm>
            <a:off x="-14851" y="576898"/>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A581D49-EEC2-492F-BF77-D2B6E43B390D}"/>
              </a:ext>
            </a:extLst>
          </p:cNvPr>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29" name="Picture 28"/>
          <p:cNvPicPr/>
          <p:nvPr/>
        </p:nvPicPr>
        <p:blipFill>
          <a:blip r:embed="rId2"/>
          <a:stretch>
            <a:fillRect/>
          </a:stretch>
        </p:blipFill>
        <p:spPr>
          <a:xfrm>
            <a:off x="806289" y="1550307"/>
            <a:ext cx="3161452" cy="302079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72864989"/>
              </p:ext>
            </p:extLst>
          </p:nvPr>
        </p:nvGraphicFramePr>
        <p:xfrm>
          <a:off x="4155344" y="1519856"/>
          <a:ext cx="3361073" cy="3051246"/>
        </p:xfrm>
        <a:graphic>
          <a:graphicData uri="http://schemas.openxmlformats.org/drawingml/2006/table">
            <a:tbl>
              <a:tblPr firstRow="1" firstCol="1" bandRow="1">
                <a:tableStyleId>{5C22544A-7EE6-4342-B048-85BDC9FD1C3A}</a:tableStyleId>
              </a:tblPr>
              <a:tblGrid>
                <a:gridCol w="3361073">
                  <a:extLst>
                    <a:ext uri="{9D8B030D-6E8A-4147-A177-3AD203B41FA5}">
                      <a16:colId xmlns:a16="http://schemas.microsoft.com/office/drawing/2014/main" val="2949005949"/>
                    </a:ext>
                  </a:extLst>
                </a:gridCol>
              </a:tblGrid>
              <a:tr h="3051246">
                <a:tc>
                  <a:txBody>
                    <a:bodyPr/>
                    <a:lstStyle/>
                    <a:p>
                      <a:pPr algn="ctr">
                        <a:lnSpc>
                          <a:spcPct val="150000"/>
                        </a:lnSpc>
                        <a:spcBef>
                          <a:spcPts val="20"/>
                        </a:spcBef>
                        <a:spcAft>
                          <a:spcPts val="0"/>
                        </a:spcAft>
                        <a:tabLst>
                          <a:tab pos="517525" algn="l"/>
                        </a:tabLst>
                      </a:pPr>
                      <a:r>
                        <a:rPr lang="vi-VN" sz="1800" dirty="0">
                          <a:effectLst/>
                          <a:latin typeface="+mj-lt"/>
                        </a:rPr>
                        <a:t>PHIẾU HỌC TẬP SỐ 2</a:t>
                      </a:r>
                    </a:p>
                    <a:p>
                      <a:pPr algn="just">
                        <a:lnSpc>
                          <a:spcPct val="150000"/>
                        </a:lnSpc>
                        <a:spcBef>
                          <a:spcPts val="20"/>
                        </a:spcBef>
                        <a:spcAft>
                          <a:spcPts val="0"/>
                        </a:spcAft>
                        <a:tabLst>
                          <a:tab pos="556260" algn="l"/>
                        </a:tabLst>
                      </a:pPr>
                      <a:r>
                        <a:rPr lang="vi-VN" sz="1800" dirty="0">
                          <a:effectLst/>
                          <a:latin typeface="+mj-lt"/>
                        </a:rPr>
                        <a:t>a. Nêu cách tìm: Thời gian để ca nô đi hết quãng đường 60km?</a:t>
                      </a:r>
                    </a:p>
                    <a:p>
                      <a:pPr algn="just">
                        <a:lnSpc>
                          <a:spcPct val="150000"/>
                        </a:lnSpc>
                        <a:spcBef>
                          <a:spcPts val="20"/>
                        </a:spcBef>
                        <a:spcAft>
                          <a:spcPts val="0"/>
                        </a:spcAft>
                        <a:tabLst>
                          <a:tab pos="556260" algn="l"/>
                        </a:tabLst>
                      </a:pPr>
                      <a:r>
                        <a:rPr lang="vi-VN" sz="1800" dirty="0">
                          <a:effectLst/>
                          <a:latin typeface="+mj-lt"/>
                        </a:rPr>
                        <a:t>b. Nêu cách tìm tốc độ của ca nô.</a:t>
                      </a:r>
                    </a:p>
                    <a:p>
                      <a:pPr algn="just">
                        <a:lnSpc>
                          <a:spcPct val="150000"/>
                        </a:lnSpc>
                        <a:spcBef>
                          <a:spcPts val="20"/>
                        </a:spcBef>
                        <a:spcAft>
                          <a:spcPts val="0"/>
                        </a:spcAft>
                        <a:tabLst>
                          <a:tab pos="556260" algn="l"/>
                        </a:tabLst>
                      </a:pPr>
                      <a:r>
                        <a:rPr lang="vi-VN" sz="1800" dirty="0">
                          <a:effectLst/>
                          <a:latin typeface="+mj-lt"/>
                        </a:rPr>
                        <a:t>c. Cách mô tả một chuyển động bằng đồ thị quãng đường – thời gian có ưu điểm gì?</a:t>
                      </a:r>
                      <a:endParaRPr lang="vi-VN" sz="18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4009729"/>
                  </a:ext>
                </a:extLst>
              </a:tr>
            </a:tbl>
          </a:graphicData>
        </a:graphic>
      </p:graphicFrame>
    </p:spTree>
    <p:extLst>
      <p:ext uri="{BB962C8B-B14F-4D97-AF65-F5344CB8AC3E}">
        <p14:creationId xmlns:p14="http://schemas.microsoft.com/office/powerpoint/2010/main" val="40695327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226163-221B-4F8F-8A7B-8E80FA93746A}"/>
              </a:ext>
            </a:extLst>
          </p:cNvPr>
          <p:cNvGrpSpPr/>
          <p:nvPr/>
        </p:nvGrpSpPr>
        <p:grpSpPr>
          <a:xfrm>
            <a:off x="3478" y="-42136"/>
            <a:ext cx="8850107" cy="5162551"/>
            <a:chOff x="-180136" y="-19051"/>
            <a:chExt cx="8850107" cy="5162551"/>
          </a:xfrm>
          <a:solidFill>
            <a:srgbClr val="A7D971"/>
          </a:solidFill>
        </p:grpSpPr>
        <p:grpSp>
          <p:nvGrpSpPr>
            <p:cNvPr id="42" name="Group 41">
              <a:extLst>
                <a:ext uri="{FF2B5EF4-FFF2-40B4-BE49-F238E27FC236}">
                  <a16:creationId xmlns:a16="http://schemas.microsoft.com/office/drawing/2014/main" id="{0364AADB-F0CE-4FC8-A90B-D2401DD87BBA}"/>
                </a:ext>
              </a:extLst>
            </p:cNvPr>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4379" y="331000"/>
                <a:ext cx="546065" cy="707886"/>
              </a:xfrm>
              <a:prstGeom prst="rect">
                <a:avLst/>
              </a:prstGeom>
              <a:noFill/>
            </p:spPr>
            <p:txBody>
              <a:bodyPr wrap="square" rtlCol="0">
                <a:spAutoFit/>
              </a:bodyPr>
              <a:lstStyle/>
              <a:p>
                <a:r>
                  <a:rPr lang="en-US" sz="4000"/>
                  <a:t>1</a:t>
                </a:r>
              </a:p>
            </p:txBody>
          </p:sp>
        </p:grpSp>
        <p:sp>
          <p:nvSpPr>
            <p:cNvPr id="26" name="TextBox 25">
              <a:extLst>
                <a:ext uri="{FF2B5EF4-FFF2-40B4-BE49-F238E27FC236}">
                  <a16:creationId xmlns:a16="http://schemas.microsoft.com/office/drawing/2014/main" id="{A63542F5-1849-42D2-A355-36F76C6164CB}"/>
                </a:ext>
              </a:extLst>
            </p:cNvPr>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E420B02-7B58-4658-A056-06B395AEADA9}"/>
                </a:ext>
              </a:extLst>
            </p:cNvPr>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p>
          </p:txBody>
        </p:sp>
      </p:grpSp>
      <p:grpSp>
        <p:nvGrpSpPr>
          <p:cNvPr id="5" name="Group 4">
            <a:extLst>
              <a:ext uri="{FF2B5EF4-FFF2-40B4-BE49-F238E27FC236}">
                <a16:creationId xmlns:a16="http://schemas.microsoft.com/office/drawing/2014/main" id="{472F6E7D-BD3A-43DA-9E54-E1F6C0BE5FAF}"/>
              </a:ext>
            </a:extLst>
          </p:cNvPr>
          <p:cNvGrpSpPr/>
          <p:nvPr/>
        </p:nvGrpSpPr>
        <p:grpSpPr>
          <a:xfrm>
            <a:off x="-616317" y="-19050"/>
            <a:ext cx="8973242" cy="5166583"/>
            <a:chOff x="-616317" y="-19050"/>
            <a:chExt cx="8973242" cy="5166583"/>
          </a:xfrm>
        </p:grpSpPr>
        <p:sp>
          <p:nvSpPr>
            <p:cNvPr id="34" name="Freeform: Shape 33">
              <a:extLst>
                <a:ext uri="{FF2B5EF4-FFF2-40B4-BE49-F238E27FC236}">
                  <a16:creationId xmlns:a16="http://schemas.microsoft.com/office/drawing/2014/main" id="{72C68763-A013-4223-816E-81FF45764F25}"/>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43" name="TextBox 42">
              <a:extLst>
                <a:ext uri="{FF2B5EF4-FFF2-40B4-BE49-F238E27FC236}">
                  <a16:creationId xmlns:a16="http://schemas.microsoft.com/office/drawing/2014/main" id="{C99FBA10-5D08-44DB-8E67-0196140730E9}"/>
                </a:ext>
              </a:extLst>
            </p:cNvPr>
            <p:cNvSpPr txBox="1"/>
            <p:nvPr/>
          </p:nvSpPr>
          <p:spPr>
            <a:xfrm>
              <a:off x="7653187" y="1327874"/>
              <a:ext cx="703738" cy="584775"/>
            </a:xfrm>
            <a:prstGeom prst="rect">
              <a:avLst/>
            </a:prstGeom>
            <a:noFill/>
          </p:spPr>
          <p:txBody>
            <a:bodyPr wrap="square" rtlCol="0">
              <a:spAutoFit/>
            </a:bodyPr>
            <a:lstStyle/>
            <a:p>
              <a:r>
                <a:rPr lang="en-US" sz="3200"/>
                <a:t>2</a:t>
              </a:r>
            </a:p>
          </p:txBody>
        </p:sp>
      </p:grpSp>
      <p:grpSp>
        <p:nvGrpSpPr>
          <p:cNvPr id="6" name="Group 5">
            <a:extLst>
              <a:ext uri="{FF2B5EF4-FFF2-40B4-BE49-F238E27FC236}">
                <a16:creationId xmlns:a16="http://schemas.microsoft.com/office/drawing/2014/main" id="{ADB6B5E3-935F-4A5F-8B20-C61D5FA01709}"/>
              </a:ext>
            </a:extLst>
          </p:cNvPr>
          <p:cNvGrpSpPr/>
          <p:nvPr/>
        </p:nvGrpSpPr>
        <p:grpSpPr>
          <a:xfrm rot="5651261">
            <a:off x="7726380" y="-1200386"/>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AD7F31AE-AD94-4B8B-AA01-6286A2FFF5D0}"/>
              </a:ext>
            </a:extLst>
          </p:cNvPr>
          <p:cNvGrpSpPr/>
          <p:nvPr/>
        </p:nvGrpSpPr>
        <p:grpSpPr>
          <a:xfrm>
            <a:off x="-7529651" y="-23085"/>
            <a:ext cx="8912276" cy="5170617"/>
            <a:chOff x="-7478823" y="-23084"/>
            <a:chExt cx="8912276" cy="5170617"/>
          </a:xfrm>
        </p:grpSpPr>
        <p:grpSp>
          <p:nvGrpSpPr>
            <p:cNvPr id="57" name="Group 56">
              <a:extLst>
                <a:ext uri="{FF2B5EF4-FFF2-40B4-BE49-F238E27FC236}">
                  <a16:creationId xmlns:a16="http://schemas.microsoft.com/office/drawing/2014/main" id="{0B1FF420-05F0-495A-BFF1-6BEC7FA5375B}"/>
                </a:ext>
              </a:extLst>
            </p:cNvPr>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59" name="Rectangle 58">
                <a:extLst>
                  <a:ext uri="{FF2B5EF4-FFF2-40B4-BE49-F238E27FC236}">
                    <a16:creationId xmlns:a16="http://schemas.microsoft.com/office/drawing/2014/main" id="{2617AC2B-3193-4DD1-9A36-F893636D41F4}"/>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7BBB7B6C-214C-43FE-A235-26A2AA56F3BD}"/>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58" name="TextBox 57">
              <a:extLst>
                <a:ext uri="{FF2B5EF4-FFF2-40B4-BE49-F238E27FC236}">
                  <a16:creationId xmlns:a16="http://schemas.microsoft.com/office/drawing/2014/main" id="{0AE3912A-8DD9-4683-92A2-B676D650FEFD}"/>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grpSp>
      <p:sp>
        <p:nvSpPr>
          <p:cNvPr id="61" name="TextBox 60">
            <a:extLst>
              <a:ext uri="{FF2B5EF4-FFF2-40B4-BE49-F238E27FC236}">
                <a16:creationId xmlns:a16="http://schemas.microsoft.com/office/drawing/2014/main" id="{7D11849A-3714-444D-ACF9-B4166B8A5EE7}"/>
              </a:ext>
            </a:extLst>
          </p:cNvPr>
          <p:cNvSpPr txBox="1"/>
          <p:nvPr/>
        </p:nvSpPr>
        <p:spPr>
          <a:xfrm>
            <a:off x="-4196655" y="228501"/>
            <a:ext cx="3693001" cy="507831"/>
          </a:xfrm>
          <a:prstGeom prst="rect">
            <a:avLst/>
          </a:prstGeom>
          <a:no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C25ECF80-C731-4499-8051-F2AECB67ECA1}"/>
              </a:ext>
            </a:extLst>
          </p:cNvPr>
          <p:cNvSpPr txBox="1"/>
          <p:nvPr/>
        </p:nvSpPr>
        <p:spPr>
          <a:xfrm>
            <a:off x="-5058945" y="875150"/>
            <a:ext cx="5468585" cy="461665"/>
          </a:xfrm>
          <a:prstGeom prst="rect">
            <a:avLst/>
          </a:prstGeom>
          <a:noFill/>
        </p:spPr>
        <p:txBody>
          <a:bodyPr wrap="square" rtlCol="0">
            <a:spAutoFit/>
          </a:bodyPr>
          <a:lstStyle/>
          <a:p>
            <a:pPr marL="514350" indent="-514350">
              <a:buFont typeface="+mj-lt"/>
              <a:buAutoNum type="arabicPeriod" startAt="2"/>
            </a:pP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Tính chất hóa học.</a:t>
            </a:r>
          </a:p>
        </p:txBody>
      </p:sp>
      <p:grpSp>
        <p:nvGrpSpPr>
          <p:cNvPr id="15" name="Group 14">
            <a:extLst>
              <a:ext uri="{FF2B5EF4-FFF2-40B4-BE49-F238E27FC236}">
                <a16:creationId xmlns:a16="http://schemas.microsoft.com/office/drawing/2014/main" id="{C8D65E97-A777-4881-9BFE-999D22959C29}"/>
              </a:ext>
            </a:extLst>
          </p:cNvPr>
          <p:cNvGrpSpPr/>
          <p:nvPr/>
        </p:nvGrpSpPr>
        <p:grpSpPr>
          <a:xfrm>
            <a:off x="-8005990" y="0"/>
            <a:ext cx="8865401" cy="5166583"/>
            <a:chOff x="-7891403" y="2958216"/>
            <a:chExt cx="8865401" cy="5166583"/>
          </a:xfrm>
        </p:grpSpPr>
        <p:grpSp>
          <p:nvGrpSpPr>
            <p:cNvPr id="46" name="Group 45">
              <a:extLst>
                <a:ext uri="{FF2B5EF4-FFF2-40B4-BE49-F238E27FC236}">
                  <a16:creationId xmlns:a16="http://schemas.microsoft.com/office/drawing/2014/main" id="{9C611DD2-DB83-4AA2-85DF-C4ED1438271F}"/>
                </a:ext>
              </a:extLst>
            </p:cNvPr>
            <p:cNvGrpSpPr/>
            <p:nvPr/>
          </p:nvGrpSpPr>
          <p:grpSpPr>
            <a:xfrm>
              <a:off x="-7891403" y="2958216"/>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7" name="TextBox 46">
              <a:extLst>
                <a:ext uri="{FF2B5EF4-FFF2-40B4-BE49-F238E27FC236}">
                  <a16:creationId xmlns:a16="http://schemas.microsoft.com/office/drawing/2014/main" id="{59AB09DD-DE8A-4D51-B322-12A9D792CDA7}"/>
                </a:ext>
              </a:extLst>
            </p:cNvPr>
            <p:cNvSpPr txBox="1"/>
            <p:nvPr/>
          </p:nvSpPr>
          <p:spPr>
            <a:xfrm>
              <a:off x="311659" y="6275810"/>
              <a:ext cx="662339" cy="707886"/>
            </a:xfrm>
            <a:prstGeom prst="rect">
              <a:avLst/>
            </a:prstGeom>
            <a:noFill/>
          </p:spPr>
          <p:txBody>
            <a:bodyPr wrap="square" rtlCol="0">
              <a:spAutoFit/>
            </a:bodyPr>
            <a:lstStyle/>
            <a:p>
              <a:r>
                <a:rPr lang="en-US" sz="4000"/>
                <a:t>4</a:t>
              </a:r>
            </a:p>
          </p:txBody>
        </p:sp>
      </p:grpSp>
      <p:sp>
        <p:nvSpPr>
          <p:cNvPr id="2" name="Title 1"/>
          <p:cNvSpPr>
            <a:spLocks noGrp="1"/>
          </p:cNvSpPr>
          <p:nvPr>
            <p:ph type="title"/>
          </p:nvPr>
        </p:nvSpPr>
        <p:spPr>
          <a:xfrm>
            <a:off x="-14851" y="576898"/>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A581D49-EEC2-492F-BF77-D2B6E43B390D}"/>
              </a:ext>
            </a:extLst>
          </p:cNvPr>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29" name="Picture 28"/>
          <p:cNvPicPr/>
          <p:nvPr/>
        </p:nvPicPr>
        <p:blipFill>
          <a:blip r:embed="rId2"/>
          <a:stretch>
            <a:fillRect/>
          </a:stretch>
        </p:blipFill>
        <p:spPr>
          <a:xfrm>
            <a:off x="806289" y="1550307"/>
            <a:ext cx="3161452" cy="3020795"/>
          </a:xfrm>
          <a:prstGeom prst="rect">
            <a:avLst/>
          </a:prstGeom>
        </p:spPr>
      </p:pic>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917449458"/>
                  </p:ext>
                </p:extLst>
              </p:nvPr>
            </p:nvGraphicFramePr>
            <p:xfrm>
              <a:off x="3967741" y="1550307"/>
              <a:ext cx="3528344" cy="3020795"/>
            </p:xfrm>
            <a:graphic>
              <a:graphicData uri="http://schemas.openxmlformats.org/drawingml/2006/table">
                <a:tbl>
                  <a:tblPr firstRow="1" firstCol="1" bandRow="1">
                    <a:tableStyleId>{284E427A-3D55-4303-BF80-6455036E1DE7}</a:tableStyleId>
                  </a:tblPr>
                  <a:tblGrid>
                    <a:gridCol w="3528344">
                      <a:extLst>
                        <a:ext uri="{9D8B030D-6E8A-4147-A177-3AD203B41FA5}">
                          <a16:colId xmlns:a16="http://schemas.microsoft.com/office/drawing/2014/main" val="3088036616"/>
                        </a:ext>
                      </a:extLst>
                    </a:gridCol>
                  </a:tblGrid>
                  <a:tr h="3020795">
                    <a:tc>
                      <a:txBody>
                        <a:bodyPr/>
                        <a:lstStyle/>
                        <a:p>
                          <a:pPr algn="ctr">
                            <a:lnSpc>
                              <a:spcPct val="150000"/>
                            </a:lnSpc>
                            <a:spcBef>
                              <a:spcPts val="20"/>
                            </a:spcBef>
                            <a:spcAft>
                              <a:spcPts val="0"/>
                            </a:spcAft>
                            <a:tabLst>
                              <a:tab pos="517525" algn="l"/>
                            </a:tabLst>
                          </a:pPr>
                          <a:r>
                            <a:rPr lang="vi-VN" sz="1100" dirty="0" smtClean="0">
                              <a:effectLst/>
                            </a:rPr>
                            <a:t>PHIẾU HỌC TẬP SỐ 2</a:t>
                          </a:r>
                        </a:p>
                        <a:p>
                          <a:pPr>
                            <a:lnSpc>
                              <a:spcPct val="150000"/>
                            </a:lnSpc>
                            <a:spcBef>
                              <a:spcPts val="20"/>
                            </a:spcBef>
                            <a:spcAft>
                              <a:spcPts val="0"/>
                            </a:spcAft>
                            <a:tabLst>
                              <a:tab pos="556260" algn="l"/>
                            </a:tabLst>
                          </a:pPr>
                          <a:r>
                            <a:rPr lang="vi-VN" sz="1100" dirty="0">
                              <a:effectLst/>
                            </a:rPr>
                            <a:t>a.Học sinh thực hiện tìm thời gian từ đồ thị. Đáp án: 2h</a:t>
                          </a:r>
                        </a:p>
                        <a:p>
                          <a:pPr>
                            <a:lnSpc>
                              <a:spcPct val="150000"/>
                            </a:lnSpc>
                            <a:spcBef>
                              <a:spcPts val="20"/>
                            </a:spcBef>
                            <a:spcAft>
                              <a:spcPts val="0"/>
                            </a:spcAft>
                            <a:tabLst>
                              <a:tab pos="556260" algn="l"/>
                            </a:tabLst>
                          </a:pPr>
                          <a:r>
                            <a:rPr lang="vi-VN" sz="1100" dirty="0">
                              <a:effectLst/>
                            </a:rPr>
                            <a:t>b. Học sinh tìm tốc độ bằng cách:</a:t>
                          </a:r>
                        </a:p>
                        <a:p>
                          <a:pPr>
                            <a:lnSpc>
                              <a:spcPct val="150000"/>
                            </a:lnSpc>
                            <a:spcBef>
                              <a:spcPts val="20"/>
                            </a:spcBef>
                            <a:spcAft>
                              <a:spcPts val="0"/>
                            </a:spcAft>
                            <a:tabLst>
                              <a:tab pos="556260" algn="l"/>
                            </a:tabLst>
                          </a:pPr>
                          <a14:m>
                            <m:oMathPara xmlns:m="http://schemas.openxmlformats.org/officeDocument/2006/math">
                              <m:oMathParaPr>
                                <m:jc m:val="centerGroup"/>
                              </m:oMathParaPr>
                              <m:oMath xmlns:m="http://schemas.openxmlformats.org/officeDocument/2006/math">
                                <m:r>
                                  <a:rPr lang="vi-VN" sz="1100">
                                    <a:effectLst/>
                                  </a:rPr>
                                  <m:t>𝑇</m:t>
                                </m:r>
                                <m:r>
                                  <a:rPr lang="vi-VN" sz="1100">
                                    <a:effectLst/>
                                  </a:rPr>
                                  <m:t>ố</m:t>
                                </m:r>
                                <m:r>
                                  <a:rPr lang="vi-VN" sz="1100">
                                    <a:effectLst/>
                                  </a:rPr>
                                  <m:t>𝑐</m:t>
                                </m:r>
                                <m:r>
                                  <a:rPr lang="vi-VN" sz="1100">
                                    <a:effectLst/>
                                  </a:rPr>
                                  <m:t> độ= </m:t>
                                </m:r>
                                <m:f>
                                  <m:fPr>
                                    <m:ctrlPr>
                                      <a:rPr lang="vi-VN" sz="1100">
                                        <a:effectLst/>
                                      </a:rPr>
                                    </m:ctrlPr>
                                  </m:fPr>
                                  <m:num>
                                    <m:r>
                                      <a:rPr lang="vi-VN" sz="1100">
                                        <a:effectLst/>
                                      </a:rPr>
                                      <m:t>𝑞𝑢</m:t>
                                    </m:r>
                                    <m:r>
                                      <a:rPr lang="vi-VN" sz="1100">
                                        <a:effectLst/>
                                      </a:rPr>
                                      <m:t>ã</m:t>
                                    </m:r>
                                    <m:r>
                                      <a:rPr lang="vi-VN" sz="1100">
                                        <a:effectLst/>
                                      </a:rPr>
                                      <m:t>𝑛𝑔</m:t>
                                    </m:r>
                                    <m:r>
                                      <a:rPr lang="vi-VN" sz="1100">
                                        <a:effectLst/>
                                      </a:rPr>
                                      <m:t> đườ</m:t>
                                    </m:r>
                                    <m:r>
                                      <a:rPr lang="vi-VN" sz="1100">
                                        <a:effectLst/>
                                      </a:rPr>
                                      <m:t>𝑛𝑔</m:t>
                                    </m:r>
                                    <m:r>
                                      <a:rPr lang="vi-VN" sz="1100">
                                        <a:effectLst/>
                                      </a:rPr>
                                      <m:t> đ</m:t>
                                    </m:r>
                                    <m:r>
                                      <a:rPr lang="vi-VN" sz="1100">
                                        <a:effectLst/>
                                      </a:rPr>
                                      <m:t>𝑖</m:t>
                                    </m:r>
                                    <m:r>
                                      <a:rPr lang="vi-VN" sz="1100">
                                        <a:effectLst/>
                                      </a:rPr>
                                      <m:t> đượ</m:t>
                                    </m:r>
                                    <m:r>
                                      <a:rPr lang="vi-VN" sz="1100">
                                        <a:effectLst/>
                                      </a:rPr>
                                      <m:t>𝑐</m:t>
                                    </m:r>
                                    <m:r>
                                      <a:rPr lang="vi-VN" sz="1100">
                                        <a:effectLst/>
                                      </a:rPr>
                                      <m:t> 60</m:t>
                                    </m:r>
                                    <m:r>
                                      <a:rPr lang="vi-VN" sz="1100">
                                        <a:effectLst/>
                                      </a:rPr>
                                      <m:t>𝑘𝑚</m:t>
                                    </m:r>
                                  </m:num>
                                  <m:den>
                                    <m:r>
                                      <a:rPr lang="vi-VN" sz="1100">
                                        <a:effectLst/>
                                      </a:rPr>
                                      <m:t>𝑡h</m:t>
                                    </m:r>
                                    <m:r>
                                      <a:rPr lang="vi-VN" sz="1100">
                                        <a:effectLst/>
                                      </a:rPr>
                                      <m:t>ờ</m:t>
                                    </m:r>
                                    <m:r>
                                      <a:rPr lang="vi-VN" sz="1100">
                                        <a:effectLst/>
                                      </a:rPr>
                                      <m:t>𝑖</m:t>
                                    </m:r>
                                    <m:r>
                                      <a:rPr lang="vi-VN" sz="1100">
                                        <a:effectLst/>
                                      </a:rPr>
                                      <m:t> </m:t>
                                    </m:r>
                                    <m:r>
                                      <a:rPr lang="vi-VN" sz="1100">
                                        <a:effectLst/>
                                      </a:rPr>
                                      <m:t>𝑔𝑖𝑎𝑛</m:t>
                                    </m:r>
                                    <m:r>
                                      <a:rPr lang="vi-VN" sz="1100">
                                        <a:effectLst/>
                                      </a:rPr>
                                      <m:t> đ</m:t>
                                    </m:r>
                                    <m:r>
                                      <a:rPr lang="vi-VN" sz="1100">
                                        <a:effectLst/>
                                      </a:rPr>
                                      <m:t>𝑖</m:t>
                                    </m:r>
                                    <m:r>
                                      <a:rPr lang="vi-VN" sz="1100">
                                        <a:effectLst/>
                                      </a:rPr>
                                      <m:t> </m:t>
                                    </m:r>
                                    <m:r>
                                      <a:rPr lang="vi-VN" sz="1100">
                                        <a:effectLst/>
                                      </a:rPr>
                                      <m:t>𝑞𝑢</m:t>
                                    </m:r>
                                    <m:r>
                                      <a:rPr lang="vi-VN" sz="1100">
                                        <a:effectLst/>
                                      </a:rPr>
                                      <m:t>ã</m:t>
                                    </m:r>
                                    <m:r>
                                      <a:rPr lang="vi-VN" sz="1100">
                                        <a:effectLst/>
                                      </a:rPr>
                                      <m:t>𝑛𝑔</m:t>
                                    </m:r>
                                    <m:r>
                                      <a:rPr lang="vi-VN" sz="1100">
                                        <a:effectLst/>
                                      </a:rPr>
                                      <m:t> đườ</m:t>
                                    </m:r>
                                    <m:r>
                                      <a:rPr lang="vi-VN" sz="1100">
                                        <a:effectLst/>
                                      </a:rPr>
                                      <m:t>𝑛𝑔</m:t>
                                    </m:r>
                                    <m:r>
                                      <a:rPr lang="vi-VN" sz="1100">
                                        <a:effectLst/>
                                      </a:rPr>
                                      <m:t> đó 2</m:t>
                                    </m:r>
                                    <m:r>
                                      <a:rPr lang="vi-VN" sz="1100">
                                        <a:effectLst/>
                                      </a:rPr>
                                      <m:t>h</m:t>
                                    </m:r>
                                  </m:den>
                                </m:f>
                                <m:r>
                                  <a:rPr lang="vi-VN" sz="1100">
                                    <a:effectLst/>
                                  </a:rPr>
                                  <m:t>=30</m:t>
                                </m:r>
                                <m:r>
                                  <a:rPr lang="vi-VN" sz="1100">
                                    <a:effectLst/>
                                  </a:rPr>
                                  <m:t>𝑘𝑚</m:t>
                                </m:r>
                                <m:r>
                                  <a:rPr lang="vi-VN" sz="1100">
                                    <a:effectLst/>
                                  </a:rPr>
                                  <m:t>/</m:t>
                                </m:r>
                                <m:r>
                                  <a:rPr lang="vi-VN" sz="1100">
                                    <a:effectLst/>
                                  </a:rPr>
                                  <m:t>h</m:t>
                                </m:r>
                              </m:oMath>
                            </m:oMathPara>
                          </a14:m>
                          <a:endParaRPr lang="vi-VN" sz="1100" dirty="0">
                            <a:effectLst/>
                          </a:endParaRPr>
                        </a:p>
                        <a:p>
                          <a:pPr>
                            <a:lnSpc>
                              <a:spcPct val="150000"/>
                            </a:lnSpc>
                            <a:spcBef>
                              <a:spcPts val="20"/>
                            </a:spcBef>
                            <a:spcAft>
                              <a:spcPts val="0"/>
                            </a:spcAft>
                            <a:tabLst>
                              <a:tab pos="556260" algn="l"/>
                            </a:tabLst>
                          </a:pPr>
                          <a:r>
                            <a:rPr lang="vi-VN" sz="1100" dirty="0">
                              <a:effectLst/>
                            </a:rPr>
                            <a:t>c.Đồ thị quãng đường – thời gian giúp ta:</a:t>
                          </a:r>
                        </a:p>
                        <a:p>
                          <a:pPr>
                            <a:lnSpc>
                              <a:spcPct val="150000"/>
                            </a:lnSpc>
                            <a:spcBef>
                              <a:spcPts val="20"/>
                            </a:spcBef>
                            <a:spcAft>
                              <a:spcPts val="0"/>
                            </a:spcAft>
                            <a:tabLst>
                              <a:tab pos="556260" algn="l"/>
                            </a:tabLst>
                          </a:pPr>
                          <a:r>
                            <a:rPr lang="vi-VN" sz="1100" dirty="0">
                              <a:effectLst/>
                            </a:rPr>
                            <a:t>- Có cái nhìn trực quan và nhanh chóng về chuyển động của vật so với bảng dữ liệu.</a:t>
                          </a:r>
                        </a:p>
                        <a:p>
                          <a:pPr>
                            <a:lnSpc>
                              <a:spcPct val="150000"/>
                            </a:lnSpc>
                            <a:spcBef>
                              <a:spcPts val="20"/>
                            </a:spcBef>
                            <a:spcAft>
                              <a:spcPts val="0"/>
                            </a:spcAft>
                            <a:tabLst>
                              <a:tab pos="556260" algn="l"/>
                            </a:tabLst>
                          </a:pPr>
                          <a:r>
                            <a:rPr lang="vi-VN" sz="1100" dirty="0">
                              <a:effectLst/>
                            </a:rPr>
                            <a:t>- Tính toán, dự báo về quãng đường, thời gian; có thể đánh giá, so sánh tốc độ của các vật khác nhau chuyển động mà không cần tính toán.</a:t>
                          </a:r>
                          <a:endParaRPr lang="vi-VN" sz="1100" dirty="0">
                            <a:solidFill>
                              <a:schemeClr val="tx1"/>
                            </a:solidFill>
                            <a:effectLst/>
                            <a:latin typeface="+mj-lt"/>
                            <a:ea typeface="Times New Roman" panose="02020603050405020304" pitchFamily="18" charset="0"/>
                            <a:cs typeface="Times New Roman" panose="02020603050405020304" pitchFamily="18" charset="0"/>
                          </a:endParaRPr>
                        </a:p>
                      </a:txBody>
                      <a:tcPr marL="42643" marR="42643" marT="0" marB="0"/>
                    </a:tc>
                    <a:extLst>
                      <a:ext uri="{0D108BD9-81ED-4DB2-BD59-A6C34878D82A}">
                        <a16:rowId xmlns:a16="http://schemas.microsoft.com/office/drawing/2014/main" val="109701114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917449458"/>
                  </p:ext>
                </p:extLst>
              </p:nvPr>
            </p:nvGraphicFramePr>
            <p:xfrm>
              <a:off x="3967741" y="1550307"/>
              <a:ext cx="3528344" cy="3020795"/>
            </p:xfrm>
            <a:graphic>
              <a:graphicData uri="http://schemas.openxmlformats.org/drawingml/2006/table">
                <a:tbl>
                  <a:tblPr firstRow="1" firstCol="1" bandRow="1">
                    <a:tableStyleId>{284E427A-3D55-4303-BF80-6455036E1DE7}</a:tableStyleId>
                  </a:tblPr>
                  <a:tblGrid>
                    <a:gridCol w="3528344">
                      <a:extLst>
                        <a:ext uri="{9D8B030D-6E8A-4147-A177-3AD203B41FA5}">
                          <a16:colId xmlns:a16="http://schemas.microsoft.com/office/drawing/2014/main" val="3088036616"/>
                        </a:ext>
                      </a:extLst>
                    </a:gridCol>
                  </a:tblGrid>
                  <a:tr h="3020795">
                    <a:tc>
                      <a:txBody>
                        <a:bodyPr/>
                        <a:lstStyle/>
                        <a:p>
                          <a:endParaRPr lang="vi-VN"/>
                        </a:p>
                      </a:txBody>
                      <a:tcPr marL="42643" marR="42643" marT="0" marB="0">
                        <a:blipFill>
                          <a:blip r:embed="rId3"/>
                          <a:stretch>
                            <a:fillRect l="-1207" t="-806" r="-1724" b="-2621"/>
                          </a:stretch>
                        </a:blipFill>
                      </a:tcPr>
                    </a:tc>
                    <a:extLst>
                      <a:ext uri="{0D108BD9-81ED-4DB2-BD59-A6C34878D82A}">
                        <a16:rowId xmlns:a16="http://schemas.microsoft.com/office/drawing/2014/main" val="1097011141"/>
                      </a:ext>
                    </a:extLst>
                  </a:tr>
                </a:tbl>
              </a:graphicData>
            </a:graphic>
          </p:graphicFrame>
        </mc:Fallback>
      </mc:AlternateContent>
    </p:spTree>
    <p:extLst>
      <p:ext uri="{BB962C8B-B14F-4D97-AF65-F5344CB8AC3E}">
        <p14:creationId xmlns:p14="http://schemas.microsoft.com/office/powerpoint/2010/main" val="35909423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226163-221B-4F8F-8A7B-8E80FA93746A}"/>
              </a:ext>
            </a:extLst>
          </p:cNvPr>
          <p:cNvGrpSpPr/>
          <p:nvPr/>
        </p:nvGrpSpPr>
        <p:grpSpPr>
          <a:xfrm>
            <a:off x="3478" y="-42136"/>
            <a:ext cx="8850107" cy="5162551"/>
            <a:chOff x="-180136" y="-19051"/>
            <a:chExt cx="8850107" cy="5162551"/>
          </a:xfrm>
          <a:solidFill>
            <a:srgbClr val="A7D971"/>
          </a:solidFill>
        </p:grpSpPr>
        <p:grpSp>
          <p:nvGrpSpPr>
            <p:cNvPr id="42" name="Group 41">
              <a:extLst>
                <a:ext uri="{FF2B5EF4-FFF2-40B4-BE49-F238E27FC236}">
                  <a16:creationId xmlns:a16="http://schemas.microsoft.com/office/drawing/2014/main" id="{0364AADB-F0CE-4FC8-A90B-D2401DD87BBA}"/>
                </a:ext>
              </a:extLst>
            </p:cNvPr>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4379" y="331000"/>
                <a:ext cx="546065" cy="707886"/>
              </a:xfrm>
              <a:prstGeom prst="rect">
                <a:avLst/>
              </a:prstGeom>
              <a:noFill/>
            </p:spPr>
            <p:txBody>
              <a:bodyPr wrap="square" rtlCol="0">
                <a:spAutoFit/>
              </a:bodyPr>
              <a:lstStyle/>
              <a:p>
                <a:r>
                  <a:rPr lang="en-US" sz="4000"/>
                  <a:t>1</a:t>
                </a:r>
              </a:p>
            </p:txBody>
          </p:sp>
        </p:grpSp>
        <p:sp>
          <p:nvSpPr>
            <p:cNvPr id="26" name="TextBox 25">
              <a:extLst>
                <a:ext uri="{FF2B5EF4-FFF2-40B4-BE49-F238E27FC236}">
                  <a16:creationId xmlns:a16="http://schemas.microsoft.com/office/drawing/2014/main" id="{A63542F5-1849-42D2-A355-36F76C6164CB}"/>
                </a:ext>
              </a:extLst>
            </p:cNvPr>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E420B02-7B58-4658-A056-06B395AEADA9}"/>
                </a:ext>
              </a:extLst>
            </p:cNvPr>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p>
          </p:txBody>
        </p:sp>
      </p:grpSp>
      <p:grpSp>
        <p:nvGrpSpPr>
          <p:cNvPr id="5" name="Group 4">
            <a:extLst>
              <a:ext uri="{FF2B5EF4-FFF2-40B4-BE49-F238E27FC236}">
                <a16:creationId xmlns:a16="http://schemas.microsoft.com/office/drawing/2014/main" id="{472F6E7D-BD3A-43DA-9E54-E1F6C0BE5FAF}"/>
              </a:ext>
            </a:extLst>
          </p:cNvPr>
          <p:cNvGrpSpPr/>
          <p:nvPr/>
        </p:nvGrpSpPr>
        <p:grpSpPr>
          <a:xfrm>
            <a:off x="-616317" y="-19050"/>
            <a:ext cx="8973242" cy="5166583"/>
            <a:chOff x="-616317" y="-19050"/>
            <a:chExt cx="8973242" cy="5166583"/>
          </a:xfrm>
        </p:grpSpPr>
        <p:sp>
          <p:nvSpPr>
            <p:cNvPr id="34" name="Freeform: Shape 33">
              <a:extLst>
                <a:ext uri="{FF2B5EF4-FFF2-40B4-BE49-F238E27FC236}">
                  <a16:creationId xmlns:a16="http://schemas.microsoft.com/office/drawing/2014/main" id="{72C68763-A013-4223-816E-81FF45764F25}"/>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43" name="TextBox 42">
              <a:extLst>
                <a:ext uri="{FF2B5EF4-FFF2-40B4-BE49-F238E27FC236}">
                  <a16:creationId xmlns:a16="http://schemas.microsoft.com/office/drawing/2014/main" id="{C99FBA10-5D08-44DB-8E67-0196140730E9}"/>
                </a:ext>
              </a:extLst>
            </p:cNvPr>
            <p:cNvSpPr txBox="1"/>
            <p:nvPr/>
          </p:nvSpPr>
          <p:spPr>
            <a:xfrm>
              <a:off x="7653187" y="1327874"/>
              <a:ext cx="703738" cy="584775"/>
            </a:xfrm>
            <a:prstGeom prst="rect">
              <a:avLst/>
            </a:prstGeom>
            <a:noFill/>
          </p:spPr>
          <p:txBody>
            <a:bodyPr wrap="square" rtlCol="0">
              <a:spAutoFit/>
            </a:bodyPr>
            <a:lstStyle/>
            <a:p>
              <a:r>
                <a:rPr lang="en-US" sz="3200"/>
                <a:t>2</a:t>
              </a:r>
            </a:p>
          </p:txBody>
        </p:sp>
      </p:grpSp>
      <p:grpSp>
        <p:nvGrpSpPr>
          <p:cNvPr id="6" name="Group 5">
            <a:extLst>
              <a:ext uri="{FF2B5EF4-FFF2-40B4-BE49-F238E27FC236}">
                <a16:creationId xmlns:a16="http://schemas.microsoft.com/office/drawing/2014/main" id="{ADB6B5E3-935F-4A5F-8B20-C61D5FA01709}"/>
              </a:ext>
            </a:extLst>
          </p:cNvPr>
          <p:cNvGrpSpPr/>
          <p:nvPr/>
        </p:nvGrpSpPr>
        <p:grpSpPr>
          <a:xfrm rot="5651261">
            <a:off x="7726380" y="-1200386"/>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AD7F31AE-AD94-4B8B-AA01-6286A2FFF5D0}"/>
              </a:ext>
            </a:extLst>
          </p:cNvPr>
          <p:cNvGrpSpPr/>
          <p:nvPr/>
        </p:nvGrpSpPr>
        <p:grpSpPr>
          <a:xfrm>
            <a:off x="-7529651" y="-23085"/>
            <a:ext cx="8912276" cy="5170617"/>
            <a:chOff x="-7478823" y="-23084"/>
            <a:chExt cx="8912276" cy="5170617"/>
          </a:xfrm>
        </p:grpSpPr>
        <p:grpSp>
          <p:nvGrpSpPr>
            <p:cNvPr id="57" name="Group 56">
              <a:extLst>
                <a:ext uri="{FF2B5EF4-FFF2-40B4-BE49-F238E27FC236}">
                  <a16:creationId xmlns:a16="http://schemas.microsoft.com/office/drawing/2014/main" id="{0B1FF420-05F0-495A-BFF1-6BEC7FA5375B}"/>
                </a:ext>
              </a:extLst>
            </p:cNvPr>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59" name="Rectangle 58">
                <a:extLst>
                  <a:ext uri="{FF2B5EF4-FFF2-40B4-BE49-F238E27FC236}">
                    <a16:creationId xmlns:a16="http://schemas.microsoft.com/office/drawing/2014/main" id="{2617AC2B-3193-4DD1-9A36-F893636D41F4}"/>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7BBB7B6C-214C-43FE-A235-26A2AA56F3BD}"/>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58" name="TextBox 57">
              <a:extLst>
                <a:ext uri="{FF2B5EF4-FFF2-40B4-BE49-F238E27FC236}">
                  <a16:creationId xmlns:a16="http://schemas.microsoft.com/office/drawing/2014/main" id="{0AE3912A-8DD9-4683-92A2-B676D650FEFD}"/>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grpSp>
      <p:sp>
        <p:nvSpPr>
          <p:cNvPr id="61" name="TextBox 60">
            <a:extLst>
              <a:ext uri="{FF2B5EF4-FFF2-40B4-BE49-F238E27FC236}">
                <a16:creationId xmlns:a16="http://schemas.microsoft.com/office/drawing/2014/main" id="{7D11849A-3714-444D-ACF9-B4166B8A5EE7}"/>
              </a:ext>
            </a:extLst>
          </p:cNvPr>
          <p:cNvSpPr txBox="1"/>
          <p:nvPr/>
        </p:nvSpPr>
        <p:spPr>
          <a:xfrm>
            <a:off x="-4196655" y="228501"/>
            <a:ext cx="3693001" cy="507831"/>
          </a:xfrm>
          <a:prstGeom prst="rect">
            <a:avLst/>
          </a:prstGeom>
          <a:no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C25ECF80-C731-4499-8051-F2AECB67ECA1}"/>
              </a:ext>
            </a:extLst>
          </p:cNvPr>
          <p:cNvSpPr txBox="1"/>
          <p:nvPr/>
        </p:nvSpPr>
        <p:spPr>
          <a:xfrm>
            <a:off x="-5058945" y="875150"/>
            <a:ext cx="5468585" cy="461665"/>
          </a:xfrm>
          <a:prstGeom prst="rect">
            <a:avLst/>
          </a:prstGeom>
          <a:noFill/>
        </p:spPr>
        <p:txBody>
          <a:bodyPr wrap="square" rtlCol="0">
            <a:spAutoFit/>
          </a:bodyPr>
          <a:lstStyle/>
          <a:p>
            <a:pPr marL="514350" indent="-514350">
              <a:buFont typeface="+mj-lt"/>
              <a:buAutoNum type="arabicPeriod" startAt="2"/>
            </a:pP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Tính chất hóa học.</a:t>
            </a:r>
          </a:p>
        </p:txBody>
      </p:sp>
      <p:grpSp>
        <p:nvGrpSpPr>
          <p:cNvPr id="15" name="Group 14">
            <a:extLst>
              <a:ext uri="{FF2B5EF4-FFF2-40B4-BE49-F238E27FC236}">
                <a16:creationId xmlns:a16="http://schemas.microsoft.com/office/drawing/2014/main" id="{C8D65E97-A777-4881-9BFE-999D22959C29}"/>
              </a:ext>
            </a:extLst>
          </p:cNvPr>
          <p:cNvGrpSpPr/>
          <p:nvPr/>
        </p:nvGrpSpPr>
        <p:grpSpPr>
          <a:xfrm>
            <a:off x="-8005990" y="0"/>
            <a:ext cx="8865401" cy="5166583"/>
            <a:chOff x="-7891403" y="2958216"/>
            <a:chExt cx="8865401" cy="5166583"/>
          </a:xfrm>
        </p:grpSpPr>
        <p:grpSp>
          <p:nvGrpSpPr>
            <p:cNvPr id="46" name="Group 45">
              <a:extLst>
                <a:ext uri="{FF2B5EF4-FFF2-40B4-BE49-F238E27FC236}">
                  <a16:creationId xmlns:a16="http://schemas.microsoft.com/office/drawing/2014/main" id="{9C611DD2-DB83-4AA2-85DF-C4ED1438271F}"/>
                </a:ext>
              </a:extLst>
            </p:cNvPr>
            <p:cNvGrpSpPr/>
            <p:nvPr/>
          </p:nvGrpSpPr>
          <p:grpSpPr>
            <a:xfrm>
              <a:off x="-7891403" y="2958216"/>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7" name="TextBox 46">
              <a:extLst>
                <a:ext uri="{FF2B5EF4-FFF2-40B4-BE49-F238E27FC236}">
                  <a16:creationId xmlns:a16="http://schemas.microsoft.com/office/drawing/2014/main" id="{59AB09DD-DE8A-4D51-B322-12A9D792CDA7}"/>
                </a:ext>
              </a:extLst>
            </p:cNvPr>
            <p:cNvSpPr txBox="1"/>
            <p:nvPr/>
          </p:nvSpPr>
          <p:spPr>
            <a:xfrm>
              <a:off x="311659" y="6275810"/>
              <a:ext cx="662339" cy="707886"/>
            </a:xfrm>
            <a:prstGeom prst="rect">
              <a:avLst/>
            </a:prstGeom>
            <a:noFill/>
          </p:spPr>
          <p:txBody>
            <a:bodyPr wrap="square" rtlCol="0">
              <a:spAutoFit/>
            </a:bodyPr>
            <a:lstStyle/>
            <a:p>
              <a:r>
                <a:rPr lang="en-US" sz="4000"/>
                <a:t>4</a:t>
              </a:r>
            </a:p>
          </p:txBody>
        </p:sp>
      </p:grpSp>
      <p:sp>
        <p:nvSpPr>
          <p:cNvPr id="2" name="Title 1"/>
          <p:cNvSpPr>
            <a:spLocks noGrp="1"/>
          </p:cNvSpPr>
          <p:nvPr>
            <p:ph type="title"/>
          </p:nvPr>
        </p:nvSpPr>
        <p:spPr>
          <a:xfrm>
            <a:off x="-124822" y="1158597"/>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A581D49-EEC2-492F-BF77-D2B6E43B390D}"/>
              </a:ext>
            </a:extLst>
          </p:cNvPr>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4" name="Rounded Rectangle 3"/>
          <p:cNvSpPr/>
          <p:nvPr/>
        </p:nvSpPr>
        <p:spPr>
          <a:xfrm>
            <a:off x="859411" y="2412804"/>
            <a:ext cx="6793776" cy="25973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Từ đồ thị quãng đường – thời gian cho trước, ta có thể tìm được quãng đường vật đi (hoặc tốc độ, hay thời gian chuyển động của vật)</a:t>
            </a:r>
            <a:endParaRPr lang="vi-VN" sz="2800">
              <a:latin typeface="Times New Roman" panose="02020603050405020304" pitchFamily="18" charset="0"/>
              <a:cs typeface="Times New Roman" panose="02020603050405020304" pitchFamily="18" charset="0"/>
            </a:endParaRPr>
          </a:p>
        </p:txBody>
      </p:sp>
      <p:sp>
        <p:nvSpPr>
          <p:cNvPr id="31" name="TextBox 3">
            <a:extLst>
              <a:ext uri="{FF2B5EF4-FFF2-40B4-BE49-F238E27FC236}">
                <a16:creationId xmlns:a16="http://schemas.microsoft.com/office/drawing/2014/main" id="{A8FC77C9-B27E-4EF9-A6FD-6531A8812391}"/>
              </a:ext>
            </a:extLst>
          </p:cNvPr>
          <p:cNvSpPr txBox="1"/>
          <p:nvPr/>
        </p:nvSpPr>
        <p:spPr>
          <a:xfrm>
            <a:off x="658866" y="619120"/>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pic>
        <p:nvPicPr>
          <p:cNvPr id="32" name="Picture 8" descr="Book-09-june">
            <a:extLst>
              <a:ext uri="{FF2B5EF4-FFF2-40B4-BE49-F238E27FC236}">
                <a16:creationId xmlns:a16="http://schemas.microsoft.com/office/drawing/2014/main" id="{690FB816-35B9-492B-8641-491ADE4EA5B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3072" y="2246429"/>
            <a:ext cx="1447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9329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226163-221B-4F8F-8A7B-8E80FA93746A}"/>
              </a:ext>
            </a:extLst>
          </p:cNvPr>
          <p:cNvGrpSpPr/>
          <p:nvPr/>
        </p:nvGrpSpPr>
        <p:grpSpPr>
          <a:xfrm>
            <a:off x="-180136" y="-19051"/>
            <a:ext cx="8850107" cy="5162551"/>
            <a:chOff x="-180136" y="-19051"/>
            <a:chExt cx="8850107" cy="5162551"/>
          </a:xfrm>
          <a:solidFill>
            <a:srgbClr val="A7D971"/>
          </a:solidFill>
        </p:grpSpPr>
        <p:grpSp>
          <p:nvGrpSpPr>
            <p:cNvPr id="42" name="Group 41">
              <a:extLst>
                <a:ext uri="{FF2B5EF4-FFF2-40B4-BE49-F238E27FC236}">
                  <a16:creationId xmlns:a16="http://schemas.microsoft.com/office/drawing/2014/main" id="{0364AADB-F0CE-4FC8-A90B-D2401DD87BBA}"/>
                </a:ext>
              </a:extLst>
            </p:cNvPr>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4379" y="331000"/>
                <a:ext cx="546065" cy="707886"/>
              </a:xfrm>
              <a:prstGeom prst="rect">
                <a:avLst/>
              </a:prstGeom>
              <a:noFill/>
            </p:spPr>
            <p:txBody>
              <a:bodyPr wrap="square" rtlCol="0">
                <a:spAutoFit/>
              </a:bodyPr>
              <a:lstStyle/>
              <a:p>
                <a:r>
                  <a:rPr lang="en-US" sz="4000"/>
                  <a:t>1</a:t>
                </a:r>
              </a:p>
            </p:txBody>
          </p:sp>
        </p:grpSp>
        <p:sp>
          <p:nvSpPr>
            <p:cNvPr id="26" name="TextBox 25">
              <a:extLst>
                <a:ext uri="{FF2B5EF4-FFF2-40B4-BE49-F238E27FC236}">
                  <a16:creationId xmlns:a16="http://schemas.microsoft.com/office/drawing/2014/main" id="{A63542F5-1849-42D2-A355-36F76C6164CB}"/>
                </a:ext>
              </a:extLst>
            </p:cNvPr>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E420B02-7B58-4658-A056-06B395AEADA9}"/>
                </a:ext>
              </a:extLst>
            </p:cNvPr>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p>
          </p:txBody>
        </p:sp>
      </p:grpSp>
      <p:grpSp>
        <p:nvGrpSpPr>
          <p:cNvPr id="5" name="Group 4">
            <a:extLst>
              <a:ext uri="{FF2B5EF4-FFF2-40B4-BE49-F238E27FC236}">
                <a16:creationId xmlns:a16="http://schemas.microsoft.com/office/drawing/2014/main" id="{472F6E7D-BD3A-43DA-9E54-E1F6C0BE5FAF}"/>
              </a:ext>
            </a:extLst>
          </p:cNvPr>
          <p:cNvGrpSpPr/>
          <p:nvPr/>
        </p:nvGrpSpPr>
        <p:grpSpPr>
          <a:xfrm>
            <a:off x="-616317" y="-19050"/>
            <a:ext cx="8872929" cy="5166583"/>
            <a:chOff x="-616317" y="-19050"/>
            <a:chExt cx="8872929" cy="5166583"/>
          </a:xfrm>
        </p:grpSpPr>
        <p:sp>
          <p:nvSpPr>
            <p:cNvPr id="34" name="Freeform: Shape 33">
              <a:extLst>
                <a:ext uri="{FF2B5EF4-FFF2-40B4-BE49-F238E27FC236}">
                  <a16:creationId xmlns:a16="http://schemas.microsoft.com/office/drawing/2014/main" id="{72C68763-A013-4223-816E-81FF45764F25}"/>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43" name="TextBox 42">
              <a:extLst>
                <a:ext uri="{FF2B5EF4-FFF2-40B4-BE49-F238E27FC236}">
                  <a16:creationId xmlns:a16="http://schemas.microsoft.com/office/drawing/2014/main" id="{C99FBA10-5D08-44DB-8E67-0196140730E9}"/>
                </a:ext>
              </a:extLst>
            </p:cNvPr>
            <p:cNvSpPr txBox="1"/>
            <p:nvPr/>
          </p:nvSpPr>
          <p:spPr>
            <a:xfrm>
              <a:off x="7552874" y="1434677"/>
              <a:ext cx="703738" cy="461665"/>
            </a:xfrm>
            <a:prstGeom prst="rect">
              <a:avLst/>
            </a:prstGeom>
            <a:noFill/>
          </p:spPr>
          <p:txBody>
            <a:bodyPr wrap="square" rtlCol="0">
              <a:spAutoFit/>
            </a:bodyPr>
            <a:lstStyle/>
            <a:p>
              <a:r>
                <a:rPr lang="en-US" sz="2400"/>
                <a:t>2</a:t>
              </a:r>
            </a:p>
          </p:txBody>
        </p:sp>
      </p:grpSp>
      <p:grpSp>
        <p:nvGrpSpPr>
          <p:cNvPr id="6" name="Group 5">
            <a:extLst>
              <a:ext uri="{FF2B5EF4-FFF2-40B4-BE49-F238E27FC236}">
                <a16:creationId xmlns:a16="http://schemas.microsoft.com/office/drawing/2014/main" id="{ADB6B5E3-935F-4A5F-8B20-C61D5FA01709}"/>
              </a:ext>
            </a:extLst>
          </p:cNvPr>
          <p:cNvGrpSpPr/>
          <p:nvPr/>
        </p:nvGrpSpPr>
        <p:grpSpPr>
          <a:xfrm rot="5651261">
            <a:off x="7726380" y="-1200386"/>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AEC7977-5475-429A-B395-E619A0E74411}"/>
              </a:ext>
            </a:extLst>
          </p:cNvPr>
          <p:cNvGrpSpPr/>
          <p:nvPr/>
        </p:nvGrpSpPr>
        <p:grpSpPr>
          <a:xfrm rot="6547137">
            <a:off x="8043384" y="4251726"/>
            <a:ext cx="991896" cy="779255"/>
            <a:chOff x="121483" y="3988120"/>
            <a:chExt cx="991896" cy="779255"/>
          </a:xfrm>
        </p:grpSpPr>
        <p:sp>
          <p:nvSpPr>
            <p:cNvPr id="12" name="Freeform: Shape 11">
              <a:extLst>
                <a:ext uri="{FF2B5EF4-FFF2-40B4-BE49-F238E27FC236}">
                  <a16:creationId xmlns:a16="http://schemas.microsoft.com/office/drawing/2014/main" id="{41EB4D0C-E57F-4C88-82B0-D7CD96F6B9D9}"/>
                </a:ext>
              </a:extLst>
            </p:cNvPr>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218EC4C-4780-448C-BB5B-203FD7222021}"/>
                </a:ext>
              </a:extLst>
            </p:cNvPr>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49862122-D841-408F-9F30-517C8BA67A0A}"/>
              </a:ext>
            </a:extLst>
          </p:cNvPr>
          <p:cNvGrpSpPr/>
          <p:nvPr/>
        </p:nvGrpSpPr>
        <p:grpSpPr>
          <a:xfrm>
            <a:off x="-1135355" y="-23084"/>
            <a:ext cx="8912276" cy="5170617"/>
            <a:chOff x="-7478823" y="-23084"/>
            <a:chExt cx="8912276" cy="5170617"/>
          </a:xfrm>
        </p:grpSpPr>
        <p:grpSp>
          <p:nvGrpSpPr>
            <p:cNvPr id="45" name="Group 44">
              <a:extLst>
                <a:ext uri="{FF2B5EF4-FFF2-40B4-BE49-F238E27FC236}">
                  <a16:creationId xmlns:a16="http://schemas.microsoft.com/office/drawing/2014/main" id="{36EC4817-EE2F-4D8B-B4EC-2966148E7044}"/>
                </a:ext>
              </a:extLst>
            </p:cNvPr>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D64F15E5-8EE7-414E-A787-8B5A74BA3D25}"/>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FF6EE83-2E30-4C71-B808-903DC2E23545}"/>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4" name="TextBox 43">
              <a:extLst>
                <a:ext uri="{FF2B5EF4-FFF2-40B4-BE49-F238E27FC236}">
                  <a16:creationId xmlns:a16="http://schemas.microsoft.com/office/drawing/2014/main" id="{0AC6711D-1B9F-43D6-BF46-DEC88DE6F9A1}"/>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grpSp>
      <p:grpSp>
        <p:nvGrpSpPr>
          <p:cNvPr id="3" name="Group 2">
            <a:extLst>
              <a:ext uri="{FF2B5EF4-FFF2-40B4-BE49-F238E27FC236}">
                <a16:creationId xmlns:a16="http://schemas.microsoft.com/office/drawing/2014/main" id="{9B28A13D-F4E5-4638-8AA5-15E33578975C}"/>
              </a:ext>
            </a:extLst>
          </p:cNvPr>
          <p:cNvGrpSpPr/>
          <p:nvPr/>
        </p:nvGrpSpPr>
        <p:grpSpPr>
          <a:xfrm>
            <a:off x="-7962828" y="-19051"/>
            <a:ext cx="8865401" cy="5166583"/>
            <a:chOff x="-7962828" y="-19051"/>
            <a:chExt cx="8865401" cy="5166583"/>
          </a:xfrm>
        </p:grpSpPr>
        <p:grpSp>
          <p:nvGrpSpPr>
            <p:cNvPr id="46" name="Group 45">
              <a:extLst>
                <a:ext uri="{FF2B5EF4-FFF2-40B4-BE49-F238E27FC236}">
                  <a16:creationId xmlns:a16="http://schemas.microsoft.com/office/drawing/2014/main" id="{9C611DD2-DB83-4AA2-85DF-C4ED1438271F}"/>
                </a:ext>
              </a:extLst>
            </p:cNvPr>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grpSp>
      <p:sp>
        <p:nvSpPr>
          <p:cNvPr id="30" name="Title 1"/>
          <p:cNvSpPr>
            <a:spLocks noGrp="1"/>
          </p:cNvSpPr>
          <p:nvPr>
            <p:ph type="title"/>
          </p:nvPr>
        </p:nvSpPr>
        <p:spPr>
          <a:xfrm>
            <a:off x="-124822" y="1158597"/>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EA581D49-EEC2-492F-BF77-D2B6E43B390D}"/>
              </a:ext>
            </a:extLst>
          </p:cNvPr>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38" name="TextBox 3">
            <a:extLst>
              <a:ext uri="{FF2B5EF4-FFF2-40B4-BE49-F238E27FC236}">
                <a16:creationId xmlns:a16="http://schemas.microsoft.com/office/drawing/2014/main" id="{A8FC77C9-B27E-4EF9-A6FD-6531A8812391}"/>
              </a:ext>
            </a:extLst>
          </p:cNvPr>
          <p:cNvSpPr txBox="1"/>
          <p:nvPr/>
        </p:nvSpPr>
        <p:spPr>
          <a:xfrm>
            <a:off x="658866" y="619120"/>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39" name="TextBox 48">
            <a:extLst>
              <a:ext uri="{FF2B5EF4-FFF2-40B4-BE49-F238E27FC236}">
                <a16:creationId xmlns:a16="http://schemas.microsoft.com/office/drawing/2014/main" id="{5646E743-E462-4BFD-BAC2-BE2051925745}"/>
              </a:ext>
            </a:extLst>
          </p:cNvPr>
          <p:cNvSpPr txBox="1"/>
          <p:nvPr/>
        </p:nvSpPr>
        <p:spPr>
          <a:xfrm>
            <a:off x="3790121" y="2387237"/>
            <a:ext cx="2014714"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Vận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dụng</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9718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226163-221B-4F8F-8A7B-8E80FA93746A}"/>
              </a:ext>
            </a:extLst>
          </p:cNvPr>
          <p:cNvGrpSpPr/>
          <p:nvPr/>
        </p:nvGrpSpPr>
        <p:grpSpPr>
          <a:xfrm>
            <a:off x="-180136" y="-19051"/>
            <a:ext cx="8850107" cy="5162551"/>
            <a:chOff x="-180136" y="-19051"/>
            <a:chExt cx="8850107" cy="5162551"/>
          </a:xfrm>
          <a:solidFill>
            <a:srgbClr val="A7D971"/>
          </a:solidFill>
        </p:grpSpPr>
        <p:grpSp>
          <p:nvGrpSpPr>
            <p:cNvPr id="42" name="Group 41">
              <a:extLst>
                <a:ext uri="{FF2B5EF4-FFF2-40B4-BE49-F238E27FC236}">
                  <a16:creationId xmlns:a16="http://schemas.microsoft.com/office/drawing/2014/main" id="{0364AADB-F0CE-4FC8-A90B-D2401DD87BBA}"/>
                </a:ext>
              </a:extLst>
            </p:cNvPr>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4379" y="331000"/>
                <a:ext cx="546065" cy="707886"/>
              </a:xfrm>
              <a:prstGeom prst="rect">
                <a:avLst/>
              </a:prstGeom>
              <a:noFill/>
            </p:spPr>
            <p:txBody>
              <a:bodyPr wrap="square" rtlCol="0">
                <a:spAutoFit/>
              </a:bodyPr>
              <a:lstStyle/>
              <a:p>
                <a:r>
                  <a:rPr lang="en-US" sz="4000"/>
                  <a:t>1</a:t>
                </a:r>
              </a:p>
            </p:txBody>
          </p:sp>
        </p:grpSp>
        <p:sp>
          <p:nvSpPr>
            <p:cNvPr id="26" name="TextBox 25">
              <a:extLst>
                <a:ext uri="{FF2B5EF4-FFF2-40B4-BE49-F238E27FC236}">
                  <a16:creationId xmlns:a16="http://schemas.microsoft.com/office/drawing/2014/main" id="{A63542F5-1849-42D2-A355-36F76C6164CB}"/>
                </a:ext>
              </a:extLst>
            </p:cNvPr>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E420B02-7B58-4658-A056-06B395AEADA9}"/>
                </a:ext>
              </a:extLst>
            </p:cNvPr>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p>
          </p:txBody>
        </p:sp>
      </p:grpSp>
      <p:grpSp>
        <p:nvGrpSpPr>
          <p:cNvPr id="5" name="Group 4">
            <a:extLst>
              <a:ext uri="{FF2B5EF4-FFF2-40B4-BE49-F238E27FC236}">
                <a16:creationId xmlns:a16="http://schemas.microsoft.com/office/drawing/2014/main" id="{472F6E7D-BD3A-43DA-9E54-E1F6C0BE5FAF}"/>
              </a:ext>
            </a:extLst>
          </p:cNvPr>
          <p:cNvGrpSpPr/>
          <p:nvPr/>
        </p:nvGrpSpPr>
        <p:grpSpPr>
          <a:xfrm>
            <a:off x="-616317" y="-19050"/>
            <a:ext cx="8872929" cy="5166583"/>
            <a:chOff x="-616317" y="-19050"/>
            <a:chExt cx="8872929" cy="5166583"/>
          </a:xfrm>
        </p:grpSpPr>
        <p:sp>
          <p:nvSpPr>
            <p:cNvPr id="34" name="Freeform: Shape 33">
              <a:extLst>
                <a:ext uri="{FF2B5EF4-FFF2-40B4-BE49-F238E27FC236}">
                  <a16:creationId xmlns:a16="http://schemas.microsoft.com/office/drawing/2014/main" id="{72C68763-A013-4223-816E-81FF45764F25}"/>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43" name="TextBox 42">
              <a:extLst>
                <a:ext uri="{FF2B5EF4-FFF2-40B4-BE49-F238E27FC236}">
                  <a16:creationId xmlns:a16="http://schemas.microsoft.com/office/drawing/2014/main" id="{C99FBA10-5D08-44DB-8E67-0196140730E9}"/>
                </a:ext>
              </a:extLst>
            </p:cNvPr>
            <p:cNvSpPr txBox="1"/>
            <p:nvPr/>
          </p:nvSpPr>
          <p:spPr>
            <a:xfrm>
              <a:off x="7552874" y="1434677"/>
              <a:ext cx="703738" cy="461665"/>
            </a:xfrm>
            <a:prstGeom prst="rect">
              <a:avLst/>
            </a:prstGeom>
            <a:noFill/>
          </p:spPr>
          <p:txBody>
            <a:bodyPr wrap="square" rtlCol="0">
              <a:spAutoFit/>
            </a:bodyPr>
            <a:lstStyle/>
            <a:p>
              <a:r>
                <a:rPr lang="en-US" sz="2400"/>
                <a:t>2</a:t>
              </a:r>
            </a:p>
          </p:txBody>
        </p:sp>
      </p:grpSp>
      <p:grpSp>
        <p:nvGrpSpPr>
          <p:cNvPr id="6" name="Group 5">
            <a:extLst>
              <a:ext uri="{FF2B5EF4-FFF2-40B4-BE49-F238E27FC236}">
                <a16:creationId xmlns:a16="http://schemas.microsoft.com/office/drawing/2014/main" id="{ADB6B5E3-935F-4A5F-8B20-C61D5FA01709}"/>
              </a:ext>
            </a:extLst>
          </p:cNvPr>
          <p:cNvGrpSpPr/>
          <p:nvPr/>
        </p:nvGrpSpPr>
        <p:grpSpPr>
          <a:xfrm rot="5651261">
            <a:off x="7726380" y="-1200386"/>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AEC7977-5475-429A-B395-E619A0E74411}"/>
              </a:ext>
            </a:extLst>
          </p:cNvPr>
          <p:cNvGrpSpPr/>
          <p:nvPr/>
        </p:nvGrpSpPr>
        <p:grpSpPr>
          <a:xfrm rot="6547137">
            <a:off x="8043384" y="4251726"/>
            <a:ext cx="991896" cy="779255"/>
            <a:chOff x="121483" y="3988120"/>
            <a:chExt cx="991896" cy="779255"/>
          </a:xfrm>
        </p:grpSpPr>
        <p:sp>
          <p:nvSpPr>
            <p:cNvPr id="12" name="Freeform: Shape 11">
              <a:extLst>
                <a:ext uri="{FF2B5EF4-FFF2-40B4-BE49-F238E27FC236}">
                  <a16:creationId xmlns:a16="http://schemas.microsoft.com/office/drawing/2014/main" id="{41EB4D0C-E57F-4C88-82B0-D7CD96F6B9D9}"/>
                </a:ext>
              </a:extLst>
            </p:cNvPr>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218EC4C-4780-448C-BB5B-203FD7222021}"/>
                </a:ext>
              </a:extLst>
            </p:cNvPr>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49862122-D841-408F-9F30-517C8BA67A0A}"/>
              </a:ext>
            </a:extLst>
          </p:cNvPr>
          <p:cNvGrpSpPr/>
          <p:nvPr/>
        </p:nvGrpSpPr>
        <p:grpSpPr>
          <a:xfrm>
            <a:off x="-1104636" y="-23085"/>
            <a:ext cx="8912276" cy="5170617"/>
            <a:chOff x="-7478823" y="-23084"/>
            <a:chExt cx="8912276" cy="5170617"/>
          </a:xfrm>
        </p:grpSpPr>
        <p:grpSp>
          <p:nvGrpSpPr>
            <p:cNvPr id="45" name="Group 44">
              <a:extLst>
                <a:ext uri="{FF2B5EF4-FFF2-40B4-BE49-F238E27FC236}">
                  <a16:creationId xmlns:a16="http://schemas.microsoft.com/office/drawing/2014/main" id="{36EC4817-EE2F-4D8B-B4EC-2966148E7044}"/>
                </a:ext>
              </a:extLst>
            </p:cNvPr>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D64F15E5-8EE7-414E-A787-8B5A74BA3D25}"/>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FF6EE83-2E30-4C71-B808-903DC2E23545}"/>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4" name="TextBox 43">
              <a:extLst>
                <a:ext uri="{FF2B5EF4-FFF2-40B4-BE49-F238E27FC236}">
                  <a16:creationId xmlns:a16="http://schemas.microsoft.com/office/drawing/2014/main" id="{0AC6711D-1B9F-43D6-BF46-DEC88DE6F9A1}"/>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grpSp>
      <p:grpSp>
        <p:nvGrpSpPr>
          <p:cNvPr id="3" name="Group 2">
            <a:extLst>
              <a:ext uri="{FF2B5EF4-FFF2-40B4-BE49-F238E27FC236}">
                <a16:creationId xmlns:a16="http://schemas.microsoft.com/office/drawing/2014/main" id="{9B28A13D-F4E5-4638-8AA5-15E33578975C}"/>
              </a:ext>
            </a:extLst>
          </p:cNvPr>
          <p:cNvGrpSpPr/>
          <p:nvPr/>
        </p:nvGrpSpPr>
        <p:grpSpPr>
          <a:xfrm>
            <a:off x="-7962828" y="-19051"/>
            <a:ext cx="8865401" cy="5166583"/>
            <a:chOff x="-7962828" y="-19051"/>
            <a:chExt cx="8865401" cy="5166583"/>
          </a:xfrm>
        </p:grpSpPr>
        <p:grpSp>
          <p:nvGrpSpPr>
            <p:cNvPr id="46" name="Group 45">
              <a:extLst>
                <a:ext uri="{FF2B5EF4-FFF2-40B4-BE49-F238E27FC236}">
                  <a16:creationId xmlns:a16="http://schemas.microsoft.com/office/drawing/2014/main" id="{9C611DD2-DB83-4AA2-85DF-C4ED1438271F}"/>
                </a:ext>
              </a:extLst>
            </p:cNvPr>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grpSp>
      <p:sp>
        <p:nvSpPr>
          <p:cNvPr id="48" name="TextBox 48">
            <a:extLst>
              <a:ext uri="{FF2B5EF4-FFF2-40B4-BE49-F238E27FC236}">
                <a16:creationId xmlns:a16="http://schemas.microsoft.com/office/drawing/2014/main" id="{5646E743-E462-4BFD-BAC2-BE2051925745}"/>
              </a:ext>
            </a:extLst>
          </p:cNvPr>
          <p:cNvSpPr txBox="1"/>
          <p:nvPr/>
        </p:nvSpPr>
        <p:spPr>
          <a:xfrm>
            <a:off x="2354468" y="572282"/>
            <a:ext cx="2169321"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Vận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dụng</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A581D49-EEC2-492F-BF77-D2B6E43B390D}"/>
              </a:ext>
            </a:extLst>
          </p:cNvPr>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50" name="Content Placeholder 4" descr="Cartoon-sun-smiley-face-vector-design-01"/>
          <p:cNvPicPr>
            <a:picLocks noGrp="1" noChangeAspect="1"/>
          </p:cNvPicPr>
          <p:nvPr>
            <p:ph sz="half" idx="1"/>
          </p:nvPr>
        </p:nvPicPr>
        <p:blipFill>
          <a:blip r:embed="rId2"/>
          <a:stretch>
            <a:fillRect/>
          </a:stretch>
        </p:blipFill>
        <p:spPr>
          <a:xfrm>
            <a:off x="300509" y="3252171"/>
            <a:ext cx="2292035" cy="1623525"/>
          </a:xfrm>
          <a:prstGeom prst="rect">
            <a:avLst/>
          </a:prstGeom>
        </p:spPr>
      </p:pic>
      <p:sp>
        <p:nvSpPr>
          <p:cNvPr id="4" name="Cloud Callout 3"/>
          <p:cNvSpPr/>
          <p:nvPr/>
        </p:nvSpPr>
        <p:spPr>
          <a:xfrm>
            <a:off x="3581400" y="3093164"/>
            <a:ext cx="4459569" cy="1283232"/>
          </a:xfrm>
          <a:prstGeom prst="cloudCallout">
            <a:avLst>
              <a:gd name="adj1" fmla="val -90042"/>
              <a:gd name="adj2" fmla="val 23532"/>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1600" dirty="0">
                <a:latin typeface="+mj-lt"/>
              </a:rPr>
              <a:t>Từ đồ thị quãng đường - thời gian, đế xuất được cách tìm tốc độ chuyển động.</a:t>
            </a:r>
          </a:p>
        </p:txBody>
      </p:sp>
      <p:sp>
        <p:nvSpPr>
          <p:cNvPr id="51" name="Cloud Callout 50"/>
          <p:cNvSpPr/>
          <p:nvPr/>
        </p:nvSpPr>
        <p:spPr>
          <a:xfrm>
            <a:off x="1891794" y="1325177"/>
            <a:ext cx="4972239" cy="1283232"/>
          </a:xfrm>
          <a:prstGeom prst="cloudCallout">
            <a:avLst>
              <a:gd name="adj1" fmla="val -27104"/>
              <a:gd name="adj2" fmla="val 100356"/>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dirty="0">
                <a:latin typeface="+mj-lt"/>
              </a:rPr>
              <a:t>Trong trường hợp nào thì </a:t>
            </a:r>
            <a:r>
              <a:rPr lang="vi-VN" dirty="0" smtClean="0">
                <a:latin typeface="+mj-lt"/>
              </a:rPr>
              <a:t>đồ </a:t>
            </a:r>
            <a:r>
              <a:rPr lang="vi-VN" dirty="0">
                <a:latin typeface="+mj-lt"/>
              </a:rPr>
              <a:t>thị quãng đường - thời gian có dạng là một đường thẳng nằm ngang?</a:t>
            </a:r>
          </a:p>
        </p:txBody>
      </p:sp>
    </p:spTree>
    <p:extLst>
      <p:ext uri="{BB962C8B-B14F-4D97-AF65-F5344CB8AC3E}">
        <p14:creationId xmlns:p14="http://schemas.microsoft.com/office/powerpoint/2010/main" val="34470299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226163-221B-4F8F-8A7B-8E80FA93746A}"/>
              </a:ext>
            </a:extLst>
          </p:cNvPr>
          <p:cNvGrpSpPr/>
          <p:nvPr/>
        </p:nvGrpSpPr>
        <p:grpSpPr>
          <a:xfrm>
            <a:off x="-180136" y="-19051"/>
            <a:ext cx="8850107" cy="5162551"/>
            <a:chOff x="-180136" y="-19051"/>
            <a:chExt cx="8850107" cy="5162551"/>
          </a:xfrm>
          <a:solidFill>
            <a:srgbClr val="A7D971"/>
          </a:solidFill>
        </p:grpSpPr>
        <p:grpSp>
          <p:nvGrpSpPr>
            <p:cNvPr id="42" name="Group 41">
              <a:extLst>
                <a:ext uri="{FF2B5EF4-FFF2-40B4-BE49-F238E27FC236}">
                  <a16:creationId xmlns:a16="http://schemas.microsoft.com/office/drawing/2014/main" id="{0364AADB-F0CE-4FC8-A90B-D2401DD87BBA}"/>
                </a:ext>
              </a:extLst>
            </p:cNvPr>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4379" y="331000"/>
                <a:ext cx="546065" cy="707886"/>
              </a:xfrm>
              <a:prstGeom prst="rect">
                <a:avLst/>
              </a:prstGeom>
              <a:noFill/>
            </p:spPr>
            <p:txBody>
              <a:bodyPr wrap="square" rtlCol="0">
                <a:spAutoFit/>
              </a:bodyPr>
              <a:lstStyle/>
              <a:p>
                <a:r>
                  <a:rPr lang="en-US" sz="4000"/>
                  <a:t>1</a:t>
                </a:r>
              </a:p>
            </p:txBody>
          </p:sp>
        </p:grpSp>
        <p:sp>
          <p:nvSpPr>
            <p:cNvPr id="26" name="TextBox 25">
              <a:extLst>
                <a:ext uri="{FF2B5EF4-FFF2-40B4-BE49-F238E27FC236}">
                  <a16:creationId xmlns:a16="http://schemas.microsoft.com/office/drawing/2014/main" id="{A63542F5-1849-42D2-A355-36F76C6164CB}"/>
                </a:ext>
              </a:extLst>
            </p:cNvPr>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E420B02-7B58-4658-A056-06B395AEADA9}"/>
                </a:ext>
              </a:extLst>
            </p:cNvPr>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p>
          </p:txBody>
        </p:sp>
      </p:grpSp>
      <p:grpSp>
        <p:nvGrpSpPr>
          <p:cNvPr id="5" name="Group 4">
            <a:extLst>
              <a:ext uri="{FF2B5EF4-FFF2-40B4-BE49-F238E27FC236}">
                <a16:creationId xmlns:a16="http://schemas.microsoft.com/office/drawing/2014/main" id="{472F6E7D-BD3A-43DA-9E54-E1F6C0BE5FAF}"/>
              </a:ext>
            </a:extLst>
          </p:cNvPr>
          <p:cNvGrpSpPr/>
          <p:nvPr/>
        </p:nvGrpSpPr>
        <p:grpSpPr>
          <a:xfrm>
            <a:off x="-616317" y="-19050"/>
            <a:ext cx="8872929" cy="5166583"/>
            <a:chOff x="-616317" y="-19050"/>
            <a:chExt cx="8872929" cy="5166583"/>
          </a:xfrm>
        </p:grpSpPr>
        <p:sp>
          <p:nvSpPr>
            <p:cNvPr id="34" name="Freeform: Shape 33">
              <a:extLst>
                <a:ext uri="{FF2B5EF4-FFF2-40B4-BE49-F238E27FC236}">
                  <a16:creationId xmlns:a16="http://schemas.microsoft.com/office/drawing/2014/main" id="{72C68763-A013-4223-816E-81FF45764F25}"/>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43" name="TextBox 42">
              <a:extLst>
                <a:ext uri="{FF2B5EF4-FFF2-40B4-BE49-F238E27FC236}">
                  <a16:creationId xmlns:a16="http://schemas.microsoft.com/office/drawing/2014/main" id="{C99FBA10-5D08-44DB-8E67-0196140730E9}"/>
                </a:ext>
              </a:extLst>
            </p:cNvPr>
            <p:cNvSpPr txBox="1"/>
            <p:nvPr/>
          </p:nvSpPr>
          <p:spPr>
            <a:xfrm>
              <a:off x="7552874" y="1434677"/>
              <a:ext cx="703738" cy="461665"/>
            </a:xfrm>
            <a:prstGeom prst="rect">
              <a:avLst/>
            </a:prstGeom>
            <a:noFill/>
          </p:spPr>
          <p:txBody>
            <a:bodyPr wrap="square" rtlCol="0">
              <a:spAutoFit/>
            </a:bodyPr>
            <a:lstStyle/>
            <a:p>
              <a:r>
                <a:rPr lang="en-US" sz="2400"/>
                <a:t>2</a:t>
              </a:r>
            </a:p>
          </p:txBody>
        </p:sp>
      </p:grpSp>
      <p:grpSp>
        <p:nvGrpSpPr>
          <p:cNvPr id="6" name="Group 5">
            <a:extLst>
              <a:ext uri="{FF2B5EF4-FFF2-40B4-BE49-F238E27FC236}">
                <a16:creationId xmlns:a16="http://schemas.microsoft.com/office/drawing/2014/main" id="{ADB6B5E3-935F-4A5F-8B20-C61D5FA01709}"/>
              </a:ext>
            </a:extLst>
          </p:cNvPr>
          <p:cNvGrpSpPr/>
          <p:nvPr/>
        </p:nvGrpSpPr>
        <p:grpSpPr>
          <a:xfrm rot="5651261">
            <a:off x="7726380" y="-1200386"/>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AEC7977-5475-429A-B395-E619A0E74411}"/>
              </a:ext>
            </a:extLst>
          </p:cNvPr>
          <p:cNvGrpSpPr/>
          <p:nvPr/>
        </p:nvGrpSpPr>
        <p:grpSpPr>
          <a:xfrm rot="6547137">
            <a:off x="8043384" y="4251726"/>
            <a:ext cx="991896" cy="779255"/>
            <a:chOff x="121483" y="3988120"/>
            <a:chExt cx="991896" cy="779255"/>
          </a:xfrm>
        </p:grpSpPr>
        <p:sp>
          <p:nvSpPr>
            <p:cNvPr id="12" name="Freeform: Shape 11">
              <a:extLst>
                <a:ext uri="{FF2B5EF4-FFF2-40B4-BE49-F238E27FC236}">
                  <a16:creationId xmlns:a16="http://schemas.microsoft.com/office/drawing/2014/main" id="{41EB4D0C-E57F-4C88-82B0-D7CD96F6B9D9}"/>
                </a:ext>
              </a:extLst>
            </p:cNvPr>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218EC4C-4780-448C-BB5B-203FD7222021}"/>
                </a:ext>
              </a:extLst>
            </p:cNvPr>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49862122-D841-408F-9F30-517C8BA67A0A}"/>
              </a:ext>
            </a:extLst>
          </p:cNvPr>
          <p:cNvGrpSpPr/>
          <p:nvPr/>
        </p:nvGrpSpPr>
        <p:grpSpPr>
          <a:xfrm>
            <a:off x="-1104636" y="-23085"/>
            <a:ext cx="8912276" cy="5170617"/>
            <a:chOff x="-7478823" y="-23084"/>
            <a:chExt cx="8912276" cy="5170617"/>
          </a:xfrm>
        </p:grpSpPr>
        <p:grpSp>
          <p:nvGrpSpPr>
            <p:cNvPr id="45" name="Group 44">
              <a:extLst>
                <a:ext uri="{FF2B5EF4-FFF2-40B4-BE49-F238E27FC236}">
                  <a16:creationId xmlns:a16="http://schemas.microsoft.com/office/drawing/2014/main" id="{36EC4817-EE2F-4D8B-B4EC-2966148E7044}"/>
                </a:ext>
              </a:extLst>
            </p:cNvPr>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D64F15E5-8EE7-414E-A787-8B5A74BA3D25}"/>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Rounded Corners 32">
                <a:extLst>
                  <a:ext uri="{FF2B5EF4-FFF2-40B4-BE49-F238E27FC236}">
                    <a16:creationId xmlns:a16="http://schemas.microsoft.com/office/drawing/2014/main" id="{DFF6EE83-2E30-4C71-B808-903DC2E23545}"/>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   </a:t>
                </a:r>
              </a:p>
            </p:txBody>
          </p:sp>
        </p:grpSp>
        <p:sp>
          <p:nvSpPr>
            <p:cNvPr id="44" name="TextBox 43">
              <a:extLst>
                <a:ext uri="{FF2B5EF4-FFF2-40B4-BE49-F238E27FC236}">
                  <a16:creationId xmlns:a16="http://schemas.microsoft.com/office/drawing/2014/main" id="{0AC6711D-1B9F-43D6-BF46-DEC88DE6F9A1}"/>
                </a:ext>
              </a:extLst>
            </p:cNvPr>
            <p:cNvSpPr txBox="1"/>
            <p:nvPr/>
          </p:nvSpPr>
          <p:spPr>
            <a:xfrm>
              <a:off x="887388" y="2412805"/>
              <a:ext cx="546065" cy="523220"/>
            </a:xfrm>
            <a:prstGeom prst="rect">
              <a:avLst/>
            </a:prstGeom>
            <a:noFill/>
          </p:spPr>
          <p:txBody>
            <a:bodyPr wrap="square" rtlCol="0">
              <a:spAutoFit/>
            </a:bodyPr>
            <a:lstStyle/>
            <a:p>
              <a:r>
                <a:rPr lang="en-US" sz="2800"/>
                <a:t>3</a:t>
              </a:r>
            </a:p>
          </p:txBody>
        </p:sp>
      </p:grpSp>
      <p:grpSp>
        <p:nvGrpSpPr>
          <p:cNvPr id="3" name="Group 2">
            <a:extLst>
              <a:ext uri="{FF2B5EF4-FFF2-40B4-BE49-F238E27FC236}">
                <a16:creationId xmlns:a16="http://schemas.microsoft.com/office/drawing/2014/main" id="{9B28A13D-F4E5-4638-8AA5-15E33578975C}"/>
              </a:ext>
            </a:extLst>
          </p:cNvPr>
          <p:cNvGrpSpPr/>
          <p:nvPr/>
        </p:nvGrpSpPr>
        <p:grpSpPr>
          <a:xfrm>
            <a:off x="-7962828" y="-19051"/>
            <a:ext cx="8865401" cy="5166583"/>
            <a:chOff x="-7962828" y="-19051"/>
            <a:chExt cx="8865401" cy="5166583"/>
          </a:xfrm>
        </p:grpSpPr>
        <p:grpSp>
          <p:nvGrpSpPr>
            <p:cNvPr id="46" name="Group 45">
              <a:extLst>
                <a:ext uri="{FF2B5EF4-FFF2-40B4-BE49-F238E27FC236}">
                  <a16:creationId xmlns:a16="http://schemas.microsoft.com/office/drawing/2014/main" id="{9C611DD2-DB83-4AA2-85DF-C4ED1438271F}"/>
                </a:ext>
              </a:extLst>
            </p:cNvPr>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grpSp>
      <p:sp>
        <p:nvSpPr>
          <p:cNvPr id="48" name="TextBox 48">
            <a:extLst>
              <a:ext uri="{FF2B5EF4-FFF2-40B4-BE49-F238E27FC236}">
                <a16:creationId xmlns:a16="http://schemas.microsoft.com/office/drawing/2014/main" id="{5646E743-E462-4BFD-BAC2-BE2051925745}"/>
              </a:ext>
            </a:extLst>
          </p:cNvPr>
          <p:cNvSpPr txBox="1"/>
          <p:nvPr/>
        </p:nvSpPr>
        <p:spPr>
          <a:xfrm>
            <a:off x="2354468" y="572282"/>
            <a:ext cx="2169321"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Vận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dụng</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A581D49-EEC2-492F-BF77-D2B6E43B390D}"/>
              </a:ext>
            </a:extLst>
          </p:cNvPr>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mc:AlternateContent xmlns:mc="http://schemas.openxmlformats.org/markup-compatibility/2006">
        <mc:Choice xmlns:a14="http://schemas.microsoft.com/office/drawing/2010/main" Requires="a14">
          <p:sp>
            <p:nvSpPr>
              <p:cNvPr id="4" name="Cloud Callout 3"/>
              <p:cNvSpPr/>
              <p:nvPr/>
            </p:nvSpPr>
            <p:spPr>
              <a:xfrm>
                <a:off x="3147206" y="2621415"/>
                <a:ext cx="4893764" cy="2168127"/>
              </a:xfrm>
              <a:prstGeom prst="cloudCallout">
                <a:avLst>
                  <a:gd name="adj1" fmla="val -90042"/>
                  <a:gd name="adj2" fmla="val 23532"/>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nô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mj-lt"/>
                      </a:rPr>
                      <m:t>𝑣</m:t>
                    </m:r>
                    <m:r>
                      <a:rPr lang="en-US" i="1">
                        <a:latin typeface="+mj-lt"/>
                      </a:rPr>
                      <m:t>=</m:t>
                    </m:r>
                    <m:f>
                      <m:fPr>
                        <m:ctrlPr>
                          <a:rPr lang="vi-VN" i="1">
                            <a:latin typeface="+mj-lt"/>
                          </a:rPr>
                        </m:ctrlPr>
                      </m:fPr>
                      <m:num>
                        <m:r>
                          <a:rPr lang="en-US" i="1">
                            <a:latin typeface="+mj-lt"/>
                          </a:rPr>
                          <m:t>𝑠</m:t>
                        </m:r>
                      </m:num>
                      <m:den>
                        <m:r>
                          <a:rPr lang="en-US" i="1">
                            <a:latin typeface="+mj-lt"/>
                          </a:rPr>
                          <m:t>𝑡</m:t>
                        </m:r>
                      </m:den>
                    </m:f>
                  </m:oMath>
                </a14:m>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p>
            </p:txBody>
          </p:sp>
        </mc:Choice>
        <mc:Fallback>
          <p:sp>
            <p:nvSpPr>
              <p:cNvPr id="4" name="Cloud Callout 3"/>
              <p:cNvSpPr>
                <a:spLocks noRot="1" noChangeAspect="1" noMove="1" noResize="1" noEditPoints="1" noAdjustHandles="1" noChangeArrowheads="1" noChangeShapeType="1" noTextEdit="1"/>
              </p:cNvSpPr>
              <p:nvPr/>
            </p:nvSpPr>
            <p:spPr>
              <a:xfrm>
                <a:off x="3147206" y="2621415"/>
                <a:ext cx="4893764" cy="2168127"/>
              </a:xfrm>
              <a:prstGeom prst="cloudCallout">
                <a:avLst>
                  <a:gd name="adj1" fmla="val -90042"/>
                  <a:gd name="adj2" fmla="val 23532"/>
                </a:avLst>
              </a:prstGeom>
              <a:blipFill>
                <a:blip r:embed="rId2"/>
                <a:stretch>
                  <a:fillRect/>
                </a:stretch>
              </a:blipFill>
            </p:spPr>
            <p:txBody>
              <a:bodyPr/>
              <a:lstStyle/>
              <a:p>
                <a:r>
                  <a:rPr lang="vi-VN">
                    <a:noFill/>
                  </a:rPr>
                  <a:t> </a:t>
                </a:r>
              </a:p>
            </p:txBody>
          </p:sp>
        </mc:Fallback>
      </mc:AlternateContent>
      <p:sp>
        <p:nvSpPr>
          <p:cNvPr id="51" name="Cloud Callout 50"/>
          <p:cNvSpPr/>
          <p:nvPr/>
        </p:nvSpPr>
        <p:spPr>
          <a:xfrm>
            <a:off x="1960921" y="1338182"/>
            <a:ext cx="4972239" cy="1283232"/>
          </a:xfrm>
          <a:prstGeom prst="cloudCallout">
            <a:avLst>
              <a:gd name="adj1" fmla="val -27104"/>
              <a:gd name="adj2" fmla="val 100356"/>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000" dirty="0" smtClean="0">
                <a:latin typeface="+mj-lt"/>
              </a:rPr>
              <a:t>Nếu </a:t>
            </a:r>
            <a:r>
              <a:rPr lang="vi-VN" sz="2000" dirty="0">
                <a:latin typeface="+mj-lt"/>
              </a:rPr>
              <a:t>vật đứng yên, không chuyển động thì </a:t>
            </a:r>
            <a:r>
              <a:rPr lang="vi-VN" sz="2000" dirty="0" smtClean="0">
                <a:latin typeface="+mj-lt"/>
              </a:rPr>
              <a:t>đồ </a:t>
            </a:r>
            <a:r>
              <a:rPr lang="vi-VN" sz="2000" dirty="0">
                <a:latin typeface="+mj-lt"/>
              </a:rPr>
              <a:t>thị là đường thẳng nằm ngang.</a:t>
            </a:r>
          </a:p>
        </p:txBody>
      </p:sp>
      <p:sp>
        <p:nvSpPr>
          <p:cNvPr id="8" name="Text Placeholder 7"/>
          <p:cNvSpPr>
            <a:spLocks noGrp="1"/>
          </p:cNvSpPr>
          <p:nvPr>
            <p:ph type="body" idx="1"/>
          </p:nvPr>
        </p:nvSpPr>
        <p:spPr/>
        <p:txBody>
          <a:bodyPr/>
          <a:lstStyle/>
          <a:p>
            <a:endParaRPr lang="vi-VN" dirty="0"/>
          </a:p>
        </p:txBody>
      </p:sp>
      <p:pic>
        <p:nvPicPr>
          <p:cNvPr id="38" name="Content Placeholder 3" descr="batman-little-boy-costume-png_232021"/>
          <p:cNvPicPr>
            <a:picLocks noGrp="1" noChangeAspect="1"/>
          </p:cNvPicPr>
          <p:nvPr>
            <p:ph idx="1"/>
          </p:nvPr>
        </p:nvPicPr>
        <p:blipFill>
          <a:blip r:embed="rId3">
            <a:clrChange>
              <a:clrFrom>
                <a:srgbClr val="F5F5F5">
                  <a:alpha val="100000"/>
                </a:srgbClr>
              </a:clrFrom>
              <a:clrTo>
                <a:srgbClr val="F5F5F5">
                  <a:alpha val="100000"/>
                  <a:alpha val="0"/>
                </a:srgbClr>
              </a:clrTo>
            </a:clrChange>
          </a:blip>
          <a:stretch>
            <a:fillRect/>
          </a:stretch>
        </p:blipFill>
        <p:spPr>
          <a:xfrm>
            <a:off x="919061" y="2997579"/>
            <a:ext cx="1791963" cy="1791963"/>
          </a:xfrm>
          <a:prstGeom prst="rect">
            <a:avLst/>
          </a:prstGeom>
        </p:spPr>
      </p:pic>
    </p:spTree>
    <p:extLst>
      <p:ext uri="{BB962C8B-B14F-4D97-AF65-F5344CB8AC3E}">
        <p14:creationId xmlns:p14="http://schemas.microsoft.com/office/powerpoint/2010/main" val="37366809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DB6B5E3-935F-4A5F-8B20-C61D5FA01709}"/>
              </a:ext>
            </a:extLst>
          </p:cNvPr>
          <p:cNvGrpSpPr/>
          <p:nvPr/>
        </p:nvGrpSpPr>
        <p:grpSpPr>
          <a:xfrm rot="5651261">
            <a:off x="7726380" y="-1200386"/>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95226163-221B-4F8F-8A7B-8E80FA93746A}"/>
              </a:ext>
            </a:extLst>
          </p:cNvPr>
          <p:cNvGrpSpPr/>
          <p:nvPr/>
        </p:nvGrpSpPr>
        <p:grpSpPr>
          <a:xfrm>
            <a:off x="339823" y="-19051"/>
            <a:ext cx="8850107" cy="5162551"/>
            <a:chOff x="-180136" y="-19051"/>
            <a:chExt cx="8850107" cy="5162551"/>
          </a:xfrm>
          <a:solidFill>
            <a:srgbClr val="A7D971"/>
          </a:solidFill>
        </p:grpSpPr>
        <p:grpSp>
          <p:nvGrpSpPr>
            <p:cNvPr id="42" name="Group 41">
              <a:extLst>
                <a:ext uri="{FF2B5EF4-FFF2-40B4-BE49-F238E27FC236}">
                  <a16:creationId xmlns:a16="http://schemas.microsoft.com/office/drawing/2014/main" id="{0364AADB-F0CE-4FC8-A90B-D2401DD87BBA}"/>
                </a:ext>
              </a:extLst>
            </p:cNvPr>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4379" y="331000"/>
                <a:ext cx="546065" cy="707886"/>
              </a:xfrm>
              <a:prstGeom prst="rect">
                <a:avLst/>
              </a:prstGeom>
              <a:noFill/>
            </p:spPr>
            <p:txBody>
              <a:bodyPr wrap="square" rtlCol="0">
                <a:spAutoFit/>
              </a:bodyPr>
              <a:lstStyle/>
              <a:p>
                <a:r>
                  <a:rPr lang="en-US" sz="4000"/>
                  <a:t>1</a:t>
                </a:r>
              </a:p>
            </p:txBody>
          </p:sp>
        </p:grpSp>
        <p:sp>
          <p:nvSpPr>
            <p:cNvPr id="26" name="TextBox 25">
              <a:extLst>
                <a:ext uri="{FF2B5EF4-FFF2-40B4-BE49-F238E27FC236}">
                  <a16:creationId xmlns:a16="http://schemas.microsoft.com/office/drawing/2014/main" id="{A63542F5-1849-42D2-A355-36F76C6164CB}"/>
                </a:ext>
              </a:extLst>
            </p:cNvPr>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E420B02-7B58-4658-A056-06B395AEADA9}"/>
                </a:ext>
              </a:extLst>
            </p:cNvPr>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p>
          </p:txBody>
        </p:sp>
      </p:grpSp>
      <p:grpSp>
        <p:nvGrpSpPr>
          <p:cNvPr id="5" name="Group 4">
            <a:extLst>
              <a:ext uri="{FF2B5EF4-FFF2-40B4-BE49-F238E27FC236}">
                <a16:creationId xmlns:a16="http://schemas.microsoft.com/office/drawing/2014/main" id="{472F6E7D-BD3A-43DA-9E54-E1F6C0BE5FAF}"/>
              </a:ext>
            </a:extLst>
          </p:cNvPr>
          <p:cNvGrpSpPr/>
          <p:nvPr/>
        </p:nvGrpSpPr>
        <p:grpSpPr>
          <a:xfrm>
            <a:off x="-96358" y="-19050"/>
            <a:ext cx="8872929" cy="5166583"/>
            <a:chOff x="-616317" y="-19050"/>
            <a:chExt cx="8872929" cy="5166583"/>
          </a:xfrm>
        </p:grpSpPr>
        <p:sp>
          <p:nvSpPr>
            <p:cNvPr id="34" name="Freeform: Shape 33">
              <a:extLst>
                <a:ext uri="{FF2B5EF4-FFF2-40B4-BE49-F238E27FC236}">
                  <a16:creationId xmlns:a16="http://schemas.microsoft.com/office/drawing/2014/main" id="{72C68763-A013-4223-816E-81FF45764F25}"/>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43" name="TextBox 42">
              <a:extLst>
                <a:ext uri="{FF2B5EF4-FFF2-40B4-BE49-F238E27FC236}">
                  <a16:creationId xmlns:a16="http://schemas.microsoft.com/office/drawing/2014/main" id="{C99FBA10-5D08-44DB-8E67-0196140730E9}"/>
                </a:ext>
              </a:extLst>
            </p:cNvPr>
            <p:cNvSpPr txBox="1"/>
            <p:nvPr/>
          </p:nvSpPr>
          <p:spPr>
            <a:xfrm>
              <a:off x="7552874" y="1434677"/>
              <a:ext cx="703738" cy="461665"/>
            </a:xfrm>
            <a:prstGeom prst="rect">
              <a:avLst/>
            </a:prstGeom>
            <a:noFill/>
          </p:spPr>
          <p:txBody>
            <a:bodyPr wrap="square" rtlCol="0">
              <a:spAutoFit/>
            </a:bodyPr>
            <a:lstStyle/>
            <a:p>
              <a:r>
                <a:rPr lang="en-US" sz="2400"/>
                <a:t>2</a:t>
              </a:r>
            </a:p>
          </p:txBody>
        </p:sp>
      </p:grpSp>
      <p:grpSp>
        <p:nvGrpSpPr>
          <p:cNvPr id="14" name="Group 13">
            <a:extLst>
              <a:ext uri="{FF2B5EF4-FFF2-40B4-BE49-F238E27FC236}">
                <a16:creationId xmlns:a16="http://schemas.microsoft.com/office/drawing/2014/main" id="{EAEC7977-5475-429A-B395-E619A0E74411}"/>
              </a:ext>
            </a:extLst>
          </p:cNvPr>
          <p:cNvGrpSpPr/>
          <p:nvPr/>
        </p:nvGrpSpPr>
        <p:grpSpPr>
          <a:xfrm rot="6547137">
            <a:off x="8043384" y="4251726"/>
            <a:ext cx="991896" cy="779255"/>
            <a:chOff x="121483" y="3988120"/>
            <a:chExt cx="991896" cy="779255"/>
          </a:xfrm>
        </p:grpSpPr>
        <p:sp>
          <p:nvSpPr>
            <p:cNvPr id="12" name="Freeform: Shape 11">
              <a:extLst>
                <a:ext uri="{FF2B5EF4-FFF2-40B4-BE49-F238E27FC236}">
                  <a16:creationId xmlns:a16="http://schemas.microsoft.com/office/drawing/2014/main" id="{41EB4D0C-E57F-4C88-82B0-D7CD96F6B9D9}"/>
                </a:ext>
              </a:extLst>
            </p:cNvPr>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218EC4C-4780-448C-BB5B-203FD7222021}"/>
                </a:ext>
              </a:extLst>
            </p:cNvPr>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BD0ED4B-6783-402D-A815-662776EA34B1}"/>
              </a:ext>
            </a:extLst>
          </p:cNvPr>
          <p:cNvGrpSpPr/>
          <p:nvPr/>
        </p:nvGrpSpPr>
        <p:grpSpPr>
          <a:xfrm>
            <a:off x="-615396" y="-23084"/>
            <a:ext cx="8912276" cy="5170617"/>
            <a:chOff x="-7478823" y="-23084"/>
            <a:chExt cx="8912276" cy="5170617"/>
          </a:xfrm>
        </p:grpSpPr>
        <p:grpSp>
          <p:nvGrpSpPr>
            <p:cNvPr id="39" name="Group 38">
              <a:extLst>
                <a:ext uri="{FF2B5EF4-FFF2-40B4-BE49-F238E27FC236}">
                  <a16:creationId xmlns:a16="http://schemas.microsoft.com/office/drawing/2014/main" id="{1CD8DB2C-0687-482A-A3E3-6824B6473DC7}"/>
                </a:ext>
              </a:extLst>
            </p:cNvPr>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49" name="Rectangle 48">
                <a:extLst>
                  <a:ext uri="{FF2B5EF4-FFF2-40B4-BE49-F238E27FC236}">
                    <a16:creationId xmlns:a16="http://schemas.microsoft.com/office/drawing/2014/main" id="{E175DABF-D5CA-467F-BD77-61D80F7368B3}"/>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630464FF-CF4D-4AD8-8599-007E85E58E0A}"/>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8" name="TextBox 47">
              <a:extLst>
                <a:ext uri="{FF2B5EF4-FFF2-40B4-BE49-F238E27FC236}">
                  <a16:creationId xmlns:a16="http://schemas.microsoft.com/office/drawing/2014/main" id="{21B2EDD3-83DD-475E-B6A3-7A099CC3AD4C}"/>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grpSp>
      <p:grpSp>
        <p:nvGrpSpPr>
          <p:cNvPr id="3" name="Group 2">
            <a:extLst>
              <a:ext uri="{FF2B5EF4-FFF2-40B4-BE49-F238E27FC236}">
                <a16:creationId xmlns:a16="http://schemas.microsoft.com/office/drawing/2014/main" id="{9B28A13D-F4E5-4638-8AA5-15E33578975C}"/>
              </a:ext>
            </a:extLst>
          </p:cNvPr>
          <p:cNvGrpSpPr/>
          <p:nvPr/>
        </p:nvGrpSpPr>
        <p:grpSpPr>
          <a:xfrm>
            <a:off x="-1237003" y="-32512"/>
            <a:ext cx="8865401" cy="5166583"/>
            <a:chOff x="-7962828" y="-19051"/>
            <a:chExt cx="8865401" cy="5166583"/>
          </a:xfrm>
        </p:grpSpPr>
        <p:grpSp>
          <p:nvGrpSpPr>
            <p:cNvPr id="46" name="Group 45">
              <a:extLst>
                <a:ext uri="{FF2B5EF4-FFF2-40B4-BE49-F238E27FC236}">
                  <a16:creationId xmlns:a16="http://schemas.microsoft.com/office/drawing/2014/main" id="{9C611DD2-DB83-4AA2-85DF-C4ED1438271F}"/>
                </a:ext>
              </a:extLst>
            </p:cNvPr>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grpSp>
      <p:sp>
        <p:nvSpPr>
          <p:cNvPr id="30" name="Title 1"/>
          <p:cNvSpPr>
            <a:spLocks noGrp="1"/>
          </p:cNvSpPr>
          <p:nvPr>
            <p:ph type="title"/>
          </p:nvPr>
        </p:nvSpPr>
        <p:spPr>
          <a:xfrm>
            <a:off x="-35137" y="1280715"/>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EA581D49-EEC2-492F-BF77-D2B6E43B390D}"/>
              </a:ext>
            </a:extLst>
          </p:cNvPr>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32" name="TextBox 3">
            <a:extLst>
              <a:ext uri="{FF2B5EF4-FFF2-40B4-BE49-F238E27FC236}">
                <a16:creationId xmlns:a16="http://schemas.microsoft.com/office/drawing/2014/main" id="{A8FC77C9-B27E-4EF9-A6FD-6531A8812391}"/>
              </a:ext>
            </a:extLst>
          </p:cNvPr>
          <p:cNvSpPr txBox="1"/>
          <p:nvPr/>
        </p:nvSpPr>
        <p:spPr>
          <a:xfrm>
            <a:off x="658866" y="619120"/>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44" name="TextBox 48">
            <a:extLst>
              <a:ext uri="{FF2B5EF4-FFF2-40B4-BE49-F238E27FC236}">
                <a16:creationId xmlns:a16="http://schemas.microsoft.com/office/drawing/2014/main" id="{5646E743-E462-4BFD-BAC2-BE2051925745}"/>
              </a:ext>
            </a:extLst>
          </p:cNvPr>
          <p:cNvSpPr txBox="1"/>
          <p:nvPr/>
        </p:nvSpPr>
        <p:spPr>
          <a:xfrm>
            <a:off x="3952167" y="2443582"/>
            <a:ext cx="2014714"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Vận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dụng</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5" name="TextBox 48">
            <a:extLst>
              <a:ext uri="{FF2B5EF4-FFF2-40B4-BE49-F238E27FC236}">
                <a16:creationId xmlns:a16="http://schemas.microsoft.com/office/drawing/2014/main" id="{5646E743-E462-4BFD-BAC2-BE2051925745}"/>
              </a:ext>
            </a:extLst>
          </p:cNvPr>
          <p:cNvSpPr txBox="1"/>
          <p:nvPr/>
        </p:nvSpPr>
        <p:spPr>
          <a:xfrm>
            <a:off x="3446893" y="3398081"/>
            <a:ext cx="2014714" cy="523220"/>
          </a:xfrm>
          <a:prstGeom prst="rect">
            <a:avLst/>
          </a:prstGeom>
          <a:noFill/>
        </p:spPr>
        <p:txBody>
          <a:bodyPr wrap="square" rtlCol="0">
            <a:spAutoFit/>
          </a:bodyPr>
          <a:lstStyle/>
          <a:p>
            <a:r>
              <a:rPr lang="en-US" sz="2800" b="1" dirty="0" err="1" smtClean="0">
                <a:solidFill>
                  <a:schemeClr val="bg1"/>
                </a:solidFill>
                <a:latin typeface="Times New Roman" panose="02020603050405020304" pitchFamily="18" charset="0"/>
                <a:cs typeface="Times New Roman" panose="02020603050405020304" pitchFamily="18" charset="0"/>
              </a:rPr>
              <a:t>Luyện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tập</a:t>
            </a:r>
            <a:endParaRPr lang="vi-VN"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6944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07FB65-88B5-4799-8D04-274977AC29CF}"/>
              </a:ext>
            </a:extLst>
          </p:cNvPr>
          <p:cNvGrpSpPr/>
          <p:nvPr/>
        </p:nvGrpSpPr>
        <p:grpSpPr>
          <a:xfrm>
            <a:off x="1" y="-1705406"/>
            <a:ext cx="10183742" cy="8068539"/>
            <a:chOff x="0" y="-2273875"/>
            <a:chExt cx="13578323" cy="10758052"/>
          </a:xfrm>
        </p:grpSpPr>
        <p:pic>
          <p:nvPicPr>
            <p:cNvPr id="1030" name="Picture 6" descr="Cartoon Vẽ Tay Thiết Kế Nền đường Phố, Phim Hoạt Hình, Vẽ Tay, Nền đường  Hình nền Vector để tải xuống miễn phí">
              <a:extLst>
                <a:ext uri="{FF2B5EF4-FFF2-40B4-BE49-F238E27FC236}">
                  <a16:creationId xmlns:a16="http://schemas.microsoft.com/office/drawing/2014/main" id="{A7A6253B-6E1D-42F4-9F81-326D5C175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0" y="-9526"/>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Bệnh Nhân Ho đeo Khẩu Trang, Kiên Nhẫn, Bệnh Dịch, Viêm Phổi miễn  phí tải tập tin PNG PSDComment và Vector">
              <a:extLst>
                <a:ext uri="{FF2B5EF4-FFF2-40B4-BE49-F238E27FC236}">
                  <a16:creationId xmlns:a16="http://schemas.microsoft.com/office/drawing/2014/main" id="{38D0400B-3551-4EC7-9350-99B5A12D47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8667" y1="37778" x2="18667" y2="37778"/>
                          <a14:foregroundMark x1="26667" y1="42667" x2="26667" y2="42667"/>
                          <a14:foregroundMark x1="77333" y1="61778" x2="77333" y2="61778"/>
                          <a14:foregroundMark x1="79111" y1="58667" x2="79111" y2="58667"/>
                          <a14:foregroundMark x1="82222" y1="56889" x2="82222" y2="56889"/>
                          <a14:foregroundMark x1="76000" y1="28889" x2="76000" y2="28889"/>
                          <a14:foregroundMark x1="78222" y1="32000" x2="78222" y2="32000"/>
                          <a14:foregroundMark x1="78222" y1="29778" x2="78222" y2="29778"/>
                          <a14:foregroundMark x1="21333" y1="59556" x2="21333" y2="59556"/>
                          <a14:foregroundMark x1="14667" y1="59556" x2="14667"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7500512" y="-493133"/>
              <a:ext cx="6077811" cy="60778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VID-19 Vaccination Clinic Information — Haller's Pharmacy">
              <a:extLst>
                <a:ext uri="{FF2B5EF4-FFF2-40B4-BE49-F238E27FC236}">
                  <a16:creationId xmlns:a16="http://schemas.microsoft.com/office/drawing/2014/main" id="{450D1F3F-921F-4EE0-903E-4E186F07DB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219" y="-2273875"/>
              <a:ext cx="4932218" cy="49322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a:extLst>
                <a:ext uri="{FF2B5EF4-FFF2-40B4-BE49-F238E27FC236}">
                  <a16:creationId xmlns:a16="http://schemas.microsoft.com/office/drawing/2014/main" id="{BB44779C-EC0A-49C7-83E5-5047EEB62F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4256" y="-140152"/>
              <a:ext cx="1443719" cy="1443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VID-19 Vaccination Clinic Information — Haller's Pharmacy">
              <a:extLst>
                <a:ext uri="{FF2B5EF4-FFF2-40B4-BE49-F238E27FC236}">
                  <a16:creationId xmlns:a16="http://schemas.microsoft.com/office/drawing/2014/main" id="{1AD3B571-E33E-4349-A147-D503C7FA83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6875" y="3319897"/>
              <a:ext cx="5164280" cy="5164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VID-19 Vaccination Clinic Information — Haller's Pharmacy">
              <a:extLst>
                <a:ext uri="{FF2B5EF4-FFF2-40B4-BE49-F238E27FC236}">
                  <a16:creationId xmlns:a16="http://schemas.microsoft.com/office/drawing/2014/main" id="{76445404-B7B3-4518-A4CC-DE13F14B38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7597" y="3429000"/>
              <a:ext cx="2698175" cy="2698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ẩu trang png | PNGEgg">
              <a:extLst>
                <a:ext uri="{FF2B5EF4-FFF2-40B4-BE49-F238E27FC236}">
                  <a16:creationId xmlns:a16="http://schemas.microsoft.com/office/drawing/2014/main" id="{9D7EC45E-DD6E-4431-B0F5-DC35320E50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200" b="92400" l="10000" r="90000">
                          <a14:foregroundMark x1="46444" y1="56800" x2="46444" y2="56800"/>
                          <a14:foregroundMark x1="49000" y1="57200" x2="49000" y2="57200"/>
                          <a14:foregroundMark x1="51111" y1="53000" x2="51111" y2="53000"/>
                          <a14:foregroundMark x1="51111" y1="53000" x2="51111" y2="53000"/>
                          <a14:foregroundMark x1="42778" y1="58000" x2="42778" y2="58000"/>
                          <a14:foregroundMark x1="38000" y1="92400" x2="38000" y2="92400"/>
                          <a14:foregroundMark x1="44222" y1="9200" x2="44222" y2="9200"/>
                          <a14:foregroundMark x1="71667" y1="52400" x2="71667" y2="52400"/>
                          <a14:foregroundMark x1="66111" y1="52400" x2="66111" y2="52400"/>
                          <a14:foregroundMark x1="70556" y1="70600" x2="70556" y2="70600"/>
                          <a14:foregroundMark x1="64556" y1="72600" x2="64556" y2="72600"/>
                        </a14:backgroundRemoval>
                      </a14:imgEffect>
                    </a14:imgLayer>
                  </a14:imgProps>
                </a:ext>
                <a:ext uri="{28A0092B-C50C-407E-A947-70E740481C1C}">
                  <a14:useLocalDpi xmlns:a14="http://schemas.microsoft.com/office/drawing/2010/main" val="0"/>
                </a:ext>
              </a:extLst>
            </a:blip>
            <a:srcRect l="25667" t="5618" r="26818"/>
            <a:stretch/>
          </p:blipFill>
          <p:spPr bwMode="auto">
            <a:xfrm>
              <a:off x="0" y="1172779"/>
              <a:ext cx="5527965" cy="6100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a:extLst>
                <a:ext uri="{FF2B5EF4-FFF2-40B4-BE49-F238E27FC236}">
                  <a16:creationId xmlns:a16="http://schemas.microsoft.com/office/drawing/2014/main" id="{258880E9-95A3-4CA2-A99D-F53A5285B1F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65688" y="-173784"/>
              <a:ext cx="1798496" cy="1798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998A82B-3FAE-4DFC-905E-D6AEDB2DF5E1}"/>
                </a:ext>
              </a:extLst>
            </p:cNvPr>
            <p:cNvSpPr/>
            <p:nvPr/>
          </p:nvSpPr>
          <p:spPr>
            <a:xfrm>
              <a:off x="3404753" y="1397000"/>
              <a:ext cx="6044044" cy="2505656"/>
            </a:xfrm>
            <a:prstGeom prst="roundRect">
              <a:avLst>
                <a:gd name="adj" fmla="val 886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200" b="1" dirty="0">
                  <a:solidFill>
                    <a:srgbClr val="00B050"/>
                  </a:solidFill>
                </a:rPr>
                <a:t>ĐÁNH BAY COVID-19</a:t>
              </a:r>
            </a:p>
          </p:txBody>
        </p:sp>
      </p:grpSp>
    </p:spTree>
    <p:extLst>
      <p:ext uri="{BB962C8B-B14F-4D97-AF65-F5344CB8AC3E}">
        <p14:creationId xmlns:p14="http://schemas.microsoft.com/office/powerpoint/2010/main" val="1408738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91F5CA-B392-444C-88E3-BF5BAAEBDE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59807F-B6FA-44D3-9A53-C55B6B5688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60510"/>
            <a:ext cx="9144000" cy="208298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D05AE5-F8F6-43A5-B30F-F789498E6AB2}"/>
              </a:ext>
            </a:extLst>
          </p:cNvPr>
          <p:cNvSpPr/>
          <p:nvPr/>
        </p:nvSpPr>
        <p:spPr>
          <a:xfrm>
            <a:off x="762000" y="2724150"/>
            <a:ext cx="7261411" cy="1533146"/>
          </a:xfrm>
          <a:prstGeom prst="rect">
            <a:avLst/>
          </a:prstGeom>
        </p:spPr>
        <p:txBody>
          <a:bodyPr vert="horz" lIns="91440" tIns="45720" rIns="91440" bIns="45720" rtlCol="0" anchor="b">
            <a:noAutofit/>
          </a:bodyPr>
          <a:lstStyle/>
          <a:p>
            <a:pPr algn="ctr">
              <a:lnSpc>
                <a:spcPct val="90000"/>
              </a:lnSpc>
              <a:spcBef>
                <a:spcPct val="0"/>
              </a:spcBef>
              <a:spcAft>
                <a:spcPts val="600"/>
              </a:spcAft>
            </a:pPr>
            <a:endPar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2576342" y="209550"/>
            <a:ext cx="3632726" cy="923330"/>
          </a:xfrm>
          <a:prstGeom prst="rect">
            <a:avLst/>
          </a:prstGeom>
          <a:noFill/>
        </p:spPr>
        <p:txBody>
          <a:bodyPr wrap="none" lIns="91440" tIns="45720" rIns="91440" bIns="45720">
            <a:spAutoFit/>
            <a:scene3d>
              <a:camera prst="perspectiveRelaxedModerately"/>
              <a:lightRig rig="threePt" dir="t"/>
            </a:scene3d>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KHỞI ĐỘNG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57200" y="1003553"/>
            <a:ext cx="8077199" cy="3441193"/>
          </a:xfrm>
          <a:prstGeom prst="rect">
            <a:avLst/>
          </a:prstGeom>
        </p:spPr>
      </p:pic>
      <p:sp>
        <p:nvSpPr>
          <p:cNvPr id="5" name="Rectangle 4"/>
          <p:cNvSpPr/>
          <p:nvPr/>
        </p:nvSpPr>
        <p:spPr>
          <a:xfrm>
            <a:off x="457200" y="4218539"/>
            <a:ext cx="8077200" cy="7916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t>Các</a:t>
            </a:r>
            <a:r>
              <a:rPr lang="en-US" sz="2400" dirty="0" smtClean="0"/>
              <a:t> </a:t>
            </a:r>
            <a:r>
              <a:rPr lang="en-US" sz="2400" dirty="0" err="1" smtClean="0"/>
              <a:t>bạn</a:t>
            </a:r>
            <a:r>
              <a:rPr lang="en-US" sz="2400" dirty="0" smtClean="0"/>
              <a:t> </a:t>
            </a:r>
            <a:r>
              <a:rPr lang="en-US" sz="2400" dirty="0" err="1" smtClean="0"/>
              <a:t>hãy</a:t>
            </a:r>
            <a:r>
              <a:rPr lang="en-US" sz="2400" dirty="0" smtClean="0"/>
              <a:t> </a:t>
            </a:r>
            <a:r>
              <a:rPr lang="en-US" sz="2400" dirty="0" err="1" smtClean="0"/>
              <a:t>quan</a:t>
            </a:r>
            <a:r>
              <a:rPr lang="en-US" sz="2400" dirty="0" smtClean="0"/>
              <a:t> </a:t>
            </a:r>
            <a:r>
              <a:rPr lang="en-US" sz="2400" dirty="0" err="1" smtClean="0"/>
              <a:t>sát</a:t>
            </a:r>
            <a:r>
              <a:rPr lang="en-US" sz="2400" dirty="0" smtClean="0"/>
              <a:t> </a:t>
            </a:r>
            <a:r>
              <a:rPr lang="en-US" sz="2400" dirty="0" err="1" smtClean="0"/>
              <a:t>hình</a:t>
            </a:r>
            <a:r>
              <a:rPr lang="en-US" sz="2400" dirty="0" smtClean="0"/>
              <a:t> </a:t>
            </a:r>
            <a:r>
              <a:rPr lang="en-US" sz="2400" dirty="0" err="1" smtClean="0"/>
              <a:t>ảnh</a:t>
            </a:r>
            <a:r>
              <a:rPr lang="en-US" sz="2400" dirty="0" smtClean="0"/>
              <a:t> </a:t>
            </a:r>
            <a:r>
              <a:rPr lang="en-US" sz="2400" dirty="0" err="1" smtClean="0"/>
              <a:t>trên</a:t>
            </a:r>
            <a:r>
              <a:rPr lang="en-US" sz="2400" dirty="0" smtClean="0"/>
              <a:t> </a:t>
            </a:r>
            <a:r>
              <a:rPr lang="en-US" sz="2400" dirty="0" err="1" smtClean="0"/>
              <a:t>và</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nhóm</a:t>
            </a:r>
            <a:r>
              <a:rPr lang="en-US" sz="2400" dirty="0" smtClean="0"/>
              <a:t> </a:t>
            </a:r>
            <a:r>
              <a:rPr lang="en-US" sz="2400" dirty="0" err="1" smtClean="0"/>
              <a:t>hoàn</a:t>
            </a:r>
            <a:r>
              <a:rPr lang="en-US" sz="2400" dirty="0" smtClean="0"/>
              <a:t> </a:t>
            </a:r>
            <a:r>
              <a:rPr lang="en-US" sz="2400" dirty="0" err="1" smtClean="0"/>
              <a:t>thành</a:t>
            </a:r>
            <a:r>
              <a:rPr lang="en-US" sz="2400" dirty="0" smtClean="0"/>
              <a:t> </a:t>
            </a:r>
            <a:r>
              <a:rPr lang="en-US" sz="2400" dirty="0" err="1" smtClean="0"/>
              <a:t>bài</a:t>
            </a:r>
            <a:r>
              <a:rPr lang="en-US" sz="2400" dirty="0" smtClean="0"/>
              <a:t> </a:t>
            </a:r>
            <a:r>
              <a:rPr lang="en-US" sz="2400" dirty="0" err="1" smtClean="0"/>
              <a:t>tập</a:t>
            </a:r>
            <a:r>
              <a:rPr lang="en-US" sz="2400" dirty="0" smtClean="0"/>
              <a:t> KWL </a:t>
            </a:r>
            <a:r>
              <a:rPr lang="en-US" sz="2400" dirty="0" err="1" smtClean="0"/>
              <a:t>dưới</a:t>
            </a:r>
            <a:r>
              <a:rPr lang="en-US" sz="2400" dirty="0" smtClean="0"/>
              <a:t> </a:t>
            </a:r>
            <a:r>
              <a:rPr lang="en-US" sz="2400" dirty="0" err="1" smtClean="0"/>
              <a:t>đây</a:t>
            </a:r>
            <a:r>
              <a:rPr lang="en-US" sz="2400" dirty="0" smtClean="0"/>
              <a:t>?</a:t>
            </a:r>
            <a:endParaRPr lang="vi-VN" sz="2400" dirty="0"/>
          </a:p>
        </p:txBody>
      </p:sp>
    </p:spTree>
    <p:extLst>
      <p:ext uri="{BB962C8B-B14F-4D97-AF65-F5344CB8AC3E}">
        <p14:creationId xmlns:p14="http://schemas.microsoft.com/office/powerpoint/2010/main" val="422508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Vẽ Tay Thiết Kế Nền đường Phố, Phim Hoạt Hình, Vẽ Tay, Nền đường  Hình nền Vector để tải xuống miễn phí">
            <a:extLst>
              <a:ext uri="{FF2B5EF4-FFF2-40B4-BE49-F238E27FC236}">
                <a16:creationId xmlns:a16="http://schemas.microsoft.com/office/drawing/2014/main" id="{A7A6253B-6E1D-42F4-9F81-326D5C175C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VID-19 Vaccination Clinic Information — Haller's Pharmacy">
            <a:extLst>
              <a:ext uri="{FF2B5EF4-FFF2-40B4-BE49-F238E27FC236}">
                <a16:creationId xmlns:a16="http://schemas.microsoft.com/office/drawing/2014/main" id="{450D1F3F-921F-4EE0-903E-4E186F07DB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1373" y="311727"/>
            <a:ext cx="992332" cy="992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a:extLst>
              <a:ext uri="{FF2B5EF4-FFF2-40B4-BE49-F238E27FC236}">
                <a16:creationId xmlns:a16="http://schemas.microsoft.com/office/drawing/2014/main" id="{BB44779C-EC0A-49C7-83E5-5047EEB62F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2627" y="0"/>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a:extLst>
              <a:ext uri="{FF2B5EF4-FFF2-40B4-BE49-F238E27FC236}">
                <a16:creationId xmlns:a16="http://schemas.microsoft.com/office/drawing/2014/main" id="{258880E9-95A3-4CA2-A99D-F53A5285B1F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5847" y="1579419"/>
            <a:ext cx="727364" cy="727364"/>
          </a:xfrm>
          <a:prstGeom prst="rect">
            <a:avLst/>
          </a:prstGeom>
          <a:noFill/>
          <a:extLst>
            <a:ext uri="{909E8E84-426E-40DD-AFC4-6F175D3DCCD1}">
              <a14:hiddenFill xmlns:a14="http://schemas.microsoft.com/office/drawing/2010/main">
                <a:solidFill>
                  <a:srgbClr val="FFFFFF"/>
                </a:solidFill>
              </a14:hiddenFill>
            </a:ext>
          </a:extLst>
        </p:spPr>
      </p:pic>
      <p:pic>
        <p:nvPicPr>
          <p:cNvPr id="7" name="cv1" descr="COVID-19 Vaccination Clinic Information — Haller's Pharmacy">
            <a:extLst>
              <a:ext uri="{FF2B5EF4-FFF2-40B4-BE49-F238E27FC236}">
                <a16:creationId xmlns:a16="http://schemas.microsoft.com/office/drawing/2014/main" id="{1AD3B571-E33E-4349-A147-D503C7FA835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26654" y="992332"/>
            <a:ext cx="1579418" cy="1579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VID-19 Vaccination Clinic Information — Haller's Pharmacy">
            <a:extLst>
              <a:ext uri="{FF2B5EF4-FFF2-40B4-BE49-F238E27FC236}">
                <a16:creationId xmlns:a16="http://schemas.microsoft.com/office/drawing/2014/main" id="{76445404-B7B3-4518-A4CC-DE13F14B38B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0273" y="137678"/>
            <a:ext cx="1166381" cy="1166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bo 50 chiếc ]Khẩu Trang Trẻ Em Chống Bụi Bẩn Cho Trẻ Nhỏ | Lazada.vn">
            <a:extLst>
              <a:ext uri="{FF2B5EF4-FFF2-40B4-BE49-F238E27FC236}">
                <a16:creationId xmlns:a16="http://schemas.microsoft.com/office/drawing/2014/main" id="{680C700D-1B15-4C1B-BF3B-63922957DEA5}"/>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7889" l="10000" r="90000">
                        <a14:foregroundMark x1="60333" y1="65000" x2="60333" y2="65000"/>
                        <a14:foregroundMark x1="63222" y1="75444" x2="63222" y2="75444"/>
                        <a14:foregroundMark x1="58000" y1="63111" x2="58000" y2="63111"/>
                        <a14:foregroundMark x1="57000" y1="61778" x2="57000" y2="61778"/>
                        <a14:foregroundMark x1="57000" y1="63778" x2="57000" y2="63778"/>
                        <a14:foregroundMark x1="39444" y1="92667" x2="39444" y2="92667"/>
                        <a14:foregroundMark x1="47667" y1="95333" x2="47667" y2="95333"/>
                        <a14:foregroundMark x1="41444" y1="95889" x2="41444" y2="95889"/>
                        <a14:foregroundMark x1="35222" y1="96889" x2="35222" y2="96889"/>
                        <a14:foregroundMark x1="51889" y1="96556" x2="51889" y2="96556"/>
                        <a14:foregroundMark x1="33667" y1="96222" x2="33667" y2="96222"/>
                        <a14:foregroundMark x1="31333" y1="96556" x2="31333" y2="96556"/>
                        <a14:foregroundMark x1="29778" y1="96556" x2="29778" y2="96556"/>
                        <a14:foregroundMark x1="28111" y1="96222" x2="28111" y2="96222"/>
                        <a14:foregroundMark x1="43333" y1="96889" x2="43333" y2="96889"/>
                        <a14:foregroundMark x1="40778" y1="96889" x2="40778" y2="96889"/>
                        <a14:foregroundMark x1="39444" y1="97222" x2="39444" y2="97222"/>
                        <a14:foregroundMark x1="40778" y1="97222" x2="40778" y2="97222"/>
                        <a14:foregroundMark x1="46667" y1="97556" x2="46667" y2="97556"/>
                        <a14:foregroundMark x1="48889" y1="96556" x2="48889" y2="96556"/>
                        <a14:foregroundMark x1="61000" y1="97889" x2="61000" y2="97889"/>
                        <a14:foregroundMark x1="69111" y1="96556" x2="69111" y2="96556"/>
                        <a14:foregroundMark x1="71333" y1="96556" x2="71333" y2="96556"/>
                        <a14:foregroundMark x1="73333" y1="96556" x2="73333" y2="96556"/>
                        <a14:foregroundMark x1="55444" y1="97556" x2="55444" y2="97556"/>
                        <a14:foregroundMark x1="65556" y1="76444" x2="65556" y2="76444"/>
                        <a14:foregroundMark x1="65778" y1="73778" x2="65556" y2="74778"/>
                        <a14:foregroundMark x1="63222" y1="71556" x2="63889" y2="71556"/>
                        <a14:foregroundMark x1="68444" y1="82222" x2="68444" y2="82222"/>
                        <a14:foregroundMark x1="73000" y1="58556" x2="73000" y2="58556"/>
                        <a14:foregroundMark x1="69444" y1="88111" x2="69444" y2="88111"/>
                        <a14:foregroundMark x1="70667" y1="79000" x2="70667" y2="79000"/>
                        <a14:foregroundMark x1="61889" y1="84222" x2="61889" y2="84222"/>
                        <a14:foregroundMark x1="61889" y1="84222" x2="61889" y2="84222"/>
                        <a14:foregroundMark x1="69778" y1="73778" x2="69778" y2="73778"/>
                        <a14:foregroundMark x1="62889" y1="82222" x2="62889" y2="82222"/>
                        <a14:foregroundMark x1="62889" y1="82222" x2="63556" y2="81667"/>
                        <a14:foregroundMark x1="66111" y1="95000" x2="66111" y2="95000"/>
                        <a14:foregroundMark x1="39444" y1="74111" x2="39444" y2="74111"/>
                        <a14:foregroundMark x1="38222" y1="88444" x2="38222" y2="88444"/>
                        <a14:foregroundMark x1="45000" y1="88444" x2="45000" y2="88444"/>
                        <a14:backgroundMark x1="41444" y1="91111" x2="41444" y2="91111"/>
                        <a14:backgroundMark x1="41444" y1="91111" x2="41444" y2="91111"/>
                      </a14:backgroundRemoval>
                    </a14:imgEffect>
                  </a14:imgLayer>
                </a14:imgProps>
              </a:ext>
              <a:ext uri="{28A0092B-C50C-407E-A947-70E740481C1C}">
                <a14:useLocalDpi xmlns:a14="http://schemas.microsoft.com/office/drawing/2010/main" val="0"/>
              </a:ext>
            </a:extLst>
          </a:blip>
          <a:srcRect/>
          <a:stretch>
            <a:fillRect/>
          </a:stretch>
        </p:blipFill>
        <p:spPr bwMode="auto">
          <a:xfrm>
            <a:off x="-1548980" y="137678"/>
            <a:ext cx="5147363" cy="5147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998A82B-3FAE-4DFC-905E-D6AEDB2DF5E1}"/>
              </a:ext>
            </a:extLst>
          </p:cNvPr>
          <p:cNvSpPr/>
          <p:nvPr/>
        </p:nvSpPr>
        <p:spPr>
          <a:xfrm>
            <a:off x="3873211" y="2435886"/>
            <a:ext cx="5270789" cy="2613232"/>
          </a:xfrm>
          <a:prstGeom prst="roundRect">
            <a:avLst>
              <a:gd name="adj" fmla="val 8862"/>
            </a:avLst>
          </a:prstGeom>
          <a:solidFill>
            <a:schemeClr val="bg1">
              <a:alpha val="74000"/>
            </a:schemeClr>
          </a:solidFill>
          <a:ln>
            <a:noFill/>
          </a:ln>
          <a:effectLst>
            <a:glow>
              <a:schemeClr val="accent1">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rPr>
              <a:t>Câu 1: Đồ thị quãng đường – thời gian mô tả:</a:t>
            </a:r>
          </a:p>
          <a:p>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endParaRPr lang="en-US" sz="2400" dirty="0">
              <a:solidFill>
                <a:schemeClr val="tx1"/>
              </a:solidFill>
            </a:endParaRPr>
          </a:p>
        </p:txBody>
      </p:sp>
      <p:sp>
        <p:nvSpPr>
          <p:cNvPr id="9" name="a">
            <a:extLst>
              <a:ext uri="{FF2B5EF4-FFF2-40B4-BE49-F238E27FC236}">
                <a16:creationId xmlns:a16="http://schemas.microsoft.com/office/drawing/2014/main" id="{751AC56C-A720-476E-82BF-BC238ACBE632}"/>
              </a:ext>
            </a:extLst>
          </p:cNvPr>
          <p:cNvSpPr/>
          <p:nvPr/>
        </p:nvSpPr>
        <p:spPr>
          <a:xfrm>
            <a:off x="3962401" y="3234171"/>
            <a:ext cx="2667000" cy="78023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1200" dirty="0" smtClean="0">
                <a:solidFill>
                  <a:schemeClr val="tx1"/>
                </a:solidFill>
                <a:latin typeface="Times New Roman" panose="02020603050405020304" pitchFamily="18" charset="0"/>
                <a:cs typeface="Times New Roman" panose="02020603050405020304" pitchFamily="18" charset="0"/>
              </a:rPr>
              <a:t>A. Liên </a:t>
            </a:r>
            <a:r>
              <a:rPr lang="vi-VN" sz="1200" dirty="0">
                <a:solidFill>
                  <a:schemeClr val="tx1"/>
                </a:solidFill>
                <a:latin typeface="Times New Roman" panose="02020603050405020304" pitchFamily="18" charset="0"/>
                <a:cs typeface="Times New Roman" panose="02020603050405020304" pitchFamily="18" charset="0"/>
              </a:rPr>
              <a:t>hệ giữa vận tốc của vật trên quãng đường và thời gian.</a:t>
            </a:r>
          </a:p>
          <a:p>
            <a:pPr algn="ctr"/>
            <a:endParaRPr lang="en-US" sz="1050" dirty="0">
              <a:solidFill>
                <a:schemeClr val="tx1"/>
              </a:solidFill>
              <a:latin typeface="Times New Roman" panose="02020603050405020304" pitchFamily="18" charset="0"/>
              <a:cs typeface="Times New Roman" panose="02020603050405020304" pitchFamily="18" charset="0"/>
            </a:endParaRPr>
          </a:p>
        </p:txBody>
      </p:sp>
      <p:sp>
        <p:nvSpPr>
          <p:cNvPr id="13" name="c">
            <a:extLst>
              <a:ext uri="{FF2B5EF4-FFF2-40B4-BE49-F238E27FC236}">
                <a16:creationId xmlns:a16="http://schemas.microsoft.com/office/drawing/2014/main" id="{3F31E3F8-31EA-446A-B143-7C8F86EB01F3}"/>
              </a:ext>
            </a:extLst>
          </p:cNvPr>
          <p:cNvSpPr/>
          <p:nvPr/>
        </p:nvSpPr>
        <p:spPr>
          <a:xfrm>
            <a:off x="3962401" y="4218596"/>
            <a:ext cx="2666999" cy="71535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smtClean="0">
                <a:solidFill>
                  <a:schemeClr val="tx1"/>
                </a:solidFill>
                <a:latin typeface="Times New Roman" panose="02020603050405020304" pitchFamily="18" charset="0"/>
                <a:cs typeface="Times New Roman" panose="02020603050405020304" pitchFamily="18" charset="0"/>
              </a:rPr>
              <a:t>C. </a:t>
            </a:r>
            <a:r>
              <a:rPr lang="vi-VN" sz="1400" dirty="0">
                <a:solidFill>
                  <a:schemeClr val="tx1"/>
                </a:solidFill>
                <a:latin typeface="Times New Roman" panose="02020603050405020304" pitchFamily="18" charset="0"/>
                <a:cs typeface="Times New Roman" panose="02020603050405020304" pitchFamily="18" charset="0"/>
              </a:rPr>
              <a:t>Liên hệ giữa hướng chuyển động của vật và thời gian.</a:t>
            </a:r>
          </a:p>
          <a:p>
            <a:pPr algn="ct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4" name="d">
            <a:extLst>
              <a:ext uri="{FF2B5EF4-FFF2-40B4-BE49-F238E27FC236}">
                <a16:creationId xmlns:a16="http://schemas.microsoft.com/office/drawing/2014/main" id="{BF99713E-9518-4A52-9D06-06B1479B3F52}"/>
              </a:ext>
            </a:extLst>
          </p:cNvPr>
          <p:cNvSpPr/>
          <p:nvPr/>
        </p:nvSpPr>
        <p:spPr>
          <a:xfrm>
            <a:off x="6743700" y="4218596"/>
            <a:ext cx="2286000" cy="71535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D.</a:t>
            </a:r>
            <a:r>
              <a:rPr lang="vi-VN" sz="1200" dirty="0">
                <a:solidFill>
                  <a:schemeClr val="tx1"/>
                </a:solidFill>
                <a:latin typeface="Times New Roman" panose="02020603050405020304" pitchFamily="18" charset="0"/>
                <a:cs typeface="Times New Roman" panose="02020603050405020304" pitchFamily="18" charset="0"/>
              </a:rPr>
              <a:t> Liên hệ giữa vận tốc của vật và hướng chuyển động.</a:t>
            </a: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 name="b">
            <a:extLst>
              <a:ext uri="{FF2B5EF4-FFF2-40B4-BE49-F238E27FC236}">
                <a16:creationId xmlns:a16="http://schemas.microsoft.com/office/drawing/2014/main" id="{FD72F362-410C-4680-AA7C-896038E69407}"/>
              </a:ext>
            </a:extLst>
          </p:cNvPr>
          <p:cNvSpPr/>
          <p:nvPr/>
        </p:nvSpPr>
        <p:spPr>
          <a:xfrm>
            <a:off x="6743700" y="3234171"/>
            <a:ext cx="2286000" cy="75685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1400" dirty="0" smtClean="0">
                <a:solidFill>
                  <a:schemeClr val="tx1"/>
                </a:solidFill>
                <a:latin typeface="Times New Roman" panose="02020603050405020304" pitchFamily="18" charset="0"/>
                <a:cs typeface="Times New Roman" panose="02020603050405020304" pitchFamily="18" charset="0"/>
              </a:rPr>
              <a:t>B</a:t>
            </a:r>
            <a:r>
              <a:rPr lang="vi-VN" sz="1050" dirty="0" smtClean="0">
                <a:solidFill>
                  <a:schemeClr val="tx1"/>
                </a:solidFill>
                <a:latin typeface="Times New Roman" panose="02020603050405020304" pitchFamily="18" charset="0"/>
                <a:cs typeface="Times New Roman" panose="02020603050405020304" pitchFamily="18" charset="0"/>
              </a:rPr>
              <a:t>.</a:t>
            </a:r>
            <a:r>
              <a:rPr lang="vi-VN" sz="1400" dirty="0" smtClean="0">
                <a:solidFill>
                  <a:schemeClr val="tx1"/>
                </a:solidFill>
                <a:latin typeface="Times New Roman" panose="02020603050405020304" pitchFamily="18" charset="0"/>
                <a:cs typeface="Times New Roman" panose="02020603050405020304" pitchFamily="18" charset="0"/>
              </a:rPr>
              <a:t>Liên </a:t>
            </a:r>
            <a:r>
              <a:rPr lang="vi-VN" sz="1400" dirty="0">
                <a:solidFill>
                  <a:schemeClr val="tx1"/>
                </a:solidFill>
                <a:latin typeface="Times New Roman" panose="02020603050405020304" pitchFamily="18" charset="0"/>
                <a:cs typeface="Times New Roman" panose="02020603050405020304" pitchFamily="18" charset="0"/>
              </a:rPr>
              <a:t>hệ giữa quãng đường đi được của vật và thời gian.</a:t>
            </a:r>
          </a:p>
          <a:p>
            <a:pPr algn="ctr"/>
            <a:endParaRPr lang="en-US" sz="1050" dirty="0">
              <a:solidFill>
                <a:schemeClr val="tx1"/>
              </a:solidFill>
              <a:latin typeface="Times New Roman" panose="02020603050405020304" pitchFamily="18" charset="0"/>
              <a:cs typeface="Times New Roman" panose="02020603050405020304" pitchFamily="18" charset="0"/>
            </a:endParaRPr>
          </a:p>
        </p:txBody>
      </p:sp>
      <p:pic>
        <p:nvPicPr>
          <p:cNvPr id="16" name="dung 4">
            <a:hlinkClick r:id="" action="ppaction://media"/>
            <a:extLst>
              <a:ext uri="{FF2B5EF4-FFF2-40B4-BE49-F238E27FC236}">
                <a16:creationId xmlns:a16="http://schemas.microsoft.com/office/drawing/2014/main" id="{2D2C57E0-6CFD-41BB-9B63-2E8828BF5319}"/>
              </a:ext>
            </a:extLst>
          </p:cNvPr>
          <p:cNvPicPr>
            <a:picLocks noChangeAspect="1"/>
          </p:cNvPicPr>
          <p:nvPr>
            <a:audioFile r:link="rId1"/>
            <p:extLst>
              <p:ext uri="{DAA4B4D4-6D71-4841-9C94-3DE7FCFB9230}">
                <p14:media xmlns:p14="http://schemas.microsoft.com/office/powerpoint/2010/main" r:embed="rId2">
                  <p14:trim end="6669.1666"/>
                </p14:media>
              </p:ext>
            </p:extLst>
          </p:nvPr>
        </p:nvPicPr>
        <p:blipFill>
          <a:blip r:embed="rId14"/>
          <a:stretch>
            <a:fillRect/>
          </a:stretch>
        </p:blipFill>
        <p:spPr>
          <a:xfrm>
            <a:off x="-1028700" y="456262"/>
            <a:ext cx="457200" cy="457200"/>
          </a:xfrm>
          <a:prstGeom prst="rect">
            <a:avLst/>
          </a:prstGeom>
        </p:spPr>
      </p:pic>
      <p:pic>
        <p:nvPicPr>
          <p:cNvPr id="17" name="sai 26">
            <a:hlinkClick r:id="" action="ppaction://media"/>
            <a:extLst>
              <a:ext uri="{FF2B5EF4-FFF2-40B4-BE49-F238E27FC236}">
                <a16:creationId xmlns:a16="http://schemas.microsoft.com/office/drawing/2014/main" id="{366EBD34-10B2-4EE3-A54B-234AE9731B55}"/>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028700" y="2435885"/>
            <a:ext cx="457200" cy="457200"/>
          </a:xfrm>
          <a:prstGeom prst="rect">
            <a:avLst/>
          </a:prstGeom>
        </p:spPr>
      </p:pic>
      <p:pic>
        <p:nvPicPr>
          <p:cNvPr id="18" name="sai 26">
            <a:hlinkClick r:id="" action="ppaction://media"/>
            <a:extLst>
              <a:ext uri="{FF2B5EF4-FFF2-40B4-BE49-F238E27FC236}">
                <a16:creationId xmlns:a16="http://schemas.microsoft.com/office/drawing/2014/main" id="{9A411F11-DA45-4D66-B929-D3E71C0F1D2D}"/>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028700" y="1057409"/>
            <a:ext cx="457200" cy="457200"/>
          </a:xfrm>
          <a:prstGeom prst="rect">
            <a:avLst/>
          </a:prstGeom>
        </p:spPr>
      </p:pic>
      <p:pic>
        <p:nvPicPr>
          <p:cNvPr id="19" name="sai 26">
            <a:hlinkClick r:id="" action="ppaction://media"/>
            <a:extLst>
              <a:ext uri="{FF2B5EF4-FFF2-40B4-BE49-F238E27FC236}">
                <a16:creationId xmlns:a16="http://schemas.microsoft.com/office/drawing/2014/main" id="{B45A08C8-AB9D-4737-8EE1-E4853E700312}"/>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028700" y="1700213"/>
            <a:ext cx="457200" cy="457200"/>
          </a:xfrm>
          <a:prstGeom prst="rect">
            <a:avLst/>
          </a:prstGeom>
        </p:spPr>
      </p:pic>
    </p:spTree>
    <p:extLst>
      <p:ext uri="{BB962C8B-B14F-4D97-AF65-F5344CB8AC3E}">
        <p14:creationId xmlns:p14="http://schemas.microsoft.com/office/powerpoint/2010/main" val="395696044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18"/>
                </p:tgtEl>
              </p:cMediaNode>
            </p:audio>
            <p:audio>
              <p:cMediaNode vol="80000">
                <p:cTn id="5" fill="hold" display="0">
                  <p:stCondLst>
                    <p:cond delay="indefinite"/>
                  </p:stCondLst>
                  <p:endCondLst>
                    <p:cond evt="onStopAudio" delay="0">
                      <p:tgtEl>
                        <p:sldTgt/>
                      </p:tgtEl>
                    </p:cond>
                  </p:endCondLst>
                </p:cTn>
                <p:tgtEl>
                  <p:spTgt spid="19"/>
                </p:tgtEl>
              </p:cMediaNode>
            </p:audio>
            <p:seq concurrent="1" nextAc="seek">
              <p:cTn id="6" restart="whenNotActive" fill="hold" evtFilter="cancelBubble" nodeType="interactiveSeq">
                <p:stCondLst>
                  <p:cond evt="onClick" delay="0">
                    <p:tgtEl>
                      <p:spTgt spid="15"/>
                    </p:tgtEl>
                  </p:cond>
                </p:stCondLst>
                <p:endSync evt="end" delay="0">
                  <p:rtn val="all"/>
                </p:endSync>
                <p:childTnLst>
                  <p:par>
                    <p:cTn id="7" fill="hold">
                      <p:stCondLst>
                        <p:cond delay="0"/>
                      </p:stCondLst>
                      <p:childTnLst>
                        <p:par>
                          <p:cTn id="8" fill="hold">
                            <p:stCondLst>
                              <p:cond delay="0"/>
                            </p:stCondLst>
                            <p:childTnLst>
                              <p:par>
                                <p:cTn id="9" presetID="1" presetClass="emph" presetSubtype="2" fill="hold" nodeType="afterEffect">
                                  <p:stCondLst>
                                    <p:cond delay="0"/>
                                  </p:stCondLst>
                                  <p:childTnLst>
                                    <p:animClr clrSpc="rgb" dir="cw">
                                      <p:cBhvr>
                                        <p:cTn id="10" dur="100" fill="hold"/>
                                        <p:tgtEl>
                                          <p:spTgt spid="15"/>
                                        </p:tgtEl>
                                        <p:attrNameLst>
                                          <p:attrName>fillcolor</p:attrName>
                                        </p:attrNameLst>
                                      </p:cBhvr>
                                      <p:to>
                                        <a:srgbClr val="92D050"/>
                                      </p:to>
                                    </p:animClr>
                                    <p:set>
                                      <p:cBhvr>
                                        <p:cTn id="11" dur="100" fill="hold"/>
                                        <p:tgtEl>
                                          <p:spTgt spid="15"/>
                                        </p:tgtEl>
                                        <p:attrNameLst>
                                          <p:attrName>fill.type</p:attrName>
                                        </p:attrNameLst>
                                      </p:cBhvr>
                                      <p:to>
                                        <p:strVal val="solid"/>
                                      </p:to>
                                    </p:set>
                                    <p:set>
                                      <p:cBhvr>
                                        <p:cTn id="12" dur="100" fill="hold"/>
                                        <p:tgtEl>
                                          <p:spTgt spid="15"/>
                                        </p:tgtEl>
                                        <p:attrNameLst>
                                          <p:attrName>fill.on</p:attrName>
                                        </p:attrNameLst>
                                      </p:cBhvr>
                                      <p:to>
                                        <p:strVal val="true"/>
                                      </p:to>
                                    </p:set>
                                  </p:childTnLst>
                                </p:cTn>
                              </p:par>
                            </p:childTnLst>
                          </p:cTn>
                        </p:par>
                        <p:par>
                          <p:cTn id="13" fill="hold">
                            <p:stCondLst>
                              <p:cond delay="100"/>
                            </p:stCondLst>
                            <p:childTnLst>
                              <p:par>
                                <p:cTn id="14" presetID="1" presetClass="mediacall" presetSubtype="0" fill="hold" nodeType="afterEffect">
                                  <p:stCondLst>
                                    <p:cond delay="0"/>
                                  </p:stCondLst>
                                  <p:childTnLst>
                                    <p:cmd type="call" cmd="playFrom(0.0)">
                                      <p:cBhvr>
                                        <p:cTn id="15" dur="2255" fill="hold"/>
                                        <p:tgtEl>
                                          <p:spTgt spid="16"/>
                                        </p:tgtEl>
                                      </p:cBhvr>
                                    </p:cmd>
                                  </p:childTnLst>
                                </p:cTn>
                              </p:par>
                            </p:childTnLst>
                          </p:cTn>
                        </p:par>
                        <p:par>
                          <p:cTn id="16" fill="hold">
                            <p:stCondLst>
                              <p:cond delay="2355"/>
                            </p:stCondLst>
                            <p:childTnLst>
                              <p:par>
                                <p:cTn id="17" presetID="14" presetClass="exit" presetSubtype="10" fill="hold" nodeType="afterEffect">
                                  <p:stCondLst>
                                    <p:cond delay="0"/>
                                  </p:stCondLst>
                                  <p:childTnLst>
                                    <p:animEffect transition="out" filter="randombar(horizontal)">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afterEffect">
                                  <p:stCondLst>
                                    <p:cond delay="0"/>
                                  </p:stCondLst>
                                  <p:childTnLst>
                                    <p:animClr clrSpc="rgb" dir="cw">
                                      <p:cBhvr>
                                        <p:cTn id="24" dur="100" fill="hold"/>
                                        <p:tgtEl>
                                          <p:spTgt spid="9"/>
                                        </p:tgtEl>
                                        <p:attrNameLst>
                                          <p:attrName>fillcolor</p:attrName>
                                        </p:attrNameLst>
                                      </p:cBhvr>
                                      <p:to>
                                        <a:srgbClr val="FF0000"/>
                                      </p:to>
                                    </p:animClr>
                                    <p:set>
                                      <p:cBhvr>
                                        <p:cTn id="25" dur="100" fill="hold"/>
                                        <p:tgtEl>
                                          <p:spTgt spid="9"/>
                                        </p:tgtEl>
                                        <p:attrNameLst>
                                          <p:attrName>fill.type</p:attrName>
                                        </p:attrNameLst>
                                      </p:cBhvr>
                                      <p:to>
                                        <p:strVal val="solid"/>
                                      </p:to>
                                    </p:set>
                                    <p:set>
                                      <p:cBhvr>
                                        <p:cTn id="26" dur="100" fill="hold"/>
                                        <p:tgtEl>
                                          <p:spTgt spid="9"/>
                                        </p:tgtEl>
                                        <p:attrNameLst>
                                          <p:attrName>fill.on</p:attrName>
                                        </p:attrNameLst>
                                      </p:cBhvr>
                                      <p:to>
                                        <p:strVal val="true"/>
                                      </p:to>
                                    </p:set>
                                  </p:childTnLst>
                                </p:cTn>
                              </p:par>
                            </p:childTnLst>
                          </p:cTn>
                        </p:par>
                        <p:par>
                          <p:cTn id="27" fill="hold">
                            <p:stCondLst>
                              <p:cond delay="100"/>
                            </p:stCondLst>
                            <p:childTnLst>
                              <p:par>
                                <p:cTn id="28" presetID="1" presetClass="mediacall" presetSubtype="0" fill="hold" nodeType="afterEffect">
                                  <p:stCondLst>
                                    <p:cond delay="0"/>
                                  </p:stCondLst>
                                  <p:childTnLst>
                                    <p:cmd type="call" cmd="playFrom(0.0)">
                                      <p:cBhvr>
                                        <p:cTn id="29" dur="1554" fill="hold"/>
                                        <p:tgtEl>
                                          <p:spTgt spid="18"/>
                                        </p:tgtEl>
                                      </p:cBhvr>
                                    </p:cmd>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afterEffect">
                                  <p:stCondLst>
                                    <p:cond delay="0"/>
                                  </p:stCondLst>
                                  <p:childTnLst>
                                    <p:animClr clrSpc="rgb" dir="cw">
                                      <p:cBhvr>
                                        <p:cTn id="34" dur="100" fill="hold"/>
                                        <p:tgtEl>
                                          <p:spTgt spid="13"/>
                                        </p:tgtEl>
                                        <p:attrNameLst>
                                          <p:attrName>fillcolor</p:attrName>
                                        </p:attrNameLst>
                                      </p:cBhvr>
                                      <p:to>
                                        <a:srgbClr val="FF0000"/>
                                      </p:to>
                                    </p:animClr>
                                    <p:set>
                                      <p:cBhvr>
                                        <p:cTn id="35" dur="100" fill="hold"/>
                                        <p:tgtEl>
                                          <p:spTgt spid="13"/>
                                        </p:tgtEl>
                                        <p:attrNameLst>
                                          <p:attrName>fill.type</p:attrName>
                                        </p:attrNameLst>
                                      </p:cBhvr>
                                      <p:to>
                                        <p:strVal val="solid"/>
                                      </p:to>
                                    </p:set>
                                    <p:set>
                                      <p:cBhvr>
                                        <p:cTn id="36" dur="100" fill="hold"/>
                                        <p:tgtEl>
                                          <p:spTgt spid="13"/>
                                        </p:tgtEl>
                                        <p:attrNameLst>
                                          <p:attrName>fill.on</p:attrName>
                                        </p:attrNameLst>
                                      </p:cBhvr>
                                      <p:to>
                                        <p:strVal val="true"/>
                                      </p:to>
                                    </p:set>
                                  </p:childTnLst>
                                </p:cTn>
                              </p:par>
                            </p:childTnLst>
                          </p:cTn>
                        </p:par>
                        <p:par>
                          <p:cTn id="37" fill="hold">
                            <p:stCondLst>
                              <p:cond delay="100"/>
                            </p:stCondLst>
                            <p:childTnLst>
                              <p:par>
                                <p:cTn id="38" presetID="1" presetClass="mediacall" presetSubtype="0" fill="hold" nodeType="afterEffect">
                                  <p:stCondLst>
                                    <p:cond delay="0"/>
                                  </p:stCondLst>
                                  <p:childTnLst>
                                    <p:cmd type="call" cmd="playFrom(0.0)">
                                      <p:cBhvr>
                                        <p:cTn id="39" dur="1554" fill="hold"/>
                                        <p:tgtEl>
                                          <p:spTgt spid="19"/>
                                        </p:tgtEl>
                                      </p:cBhvr>
                                    </p:cmd>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afterEffect">
                                  <p:stCondLst>
                                    <p:cond delay="0"/>
                                  </p:stCondLst>
                                  <p:childTnLst>
                                    <p:animClr clrSpc="rgb" dir="cw">
                                      <p:cBhvr>
                                        <p:cTn id="44" dur="100" fill="hold"/>
                                        <p:tgtEl>
                                          <p:spTgt spid="14"/>
                                        </p:tgtEl>
                                        <p:attrNameLst>
                                          <p:attrName>fillcolor</p:attrName>
                                        </p:attrNameLst>
                                      </p:cBhvr>
                                      <p:to>
                                        <a:srgbClr val="FF0000"/>
                                      </p:to>
                                    </p:animClr>
                                    <p:set>
                                      <p:cBhvr>
                                        <p:cTn id="45" dur="100" fill="hold"/>
                                        <p:tgtEl>
                                          <p:spTgt spid="14"/>
                                        </p:tgtEl>
                                        <p:attrNameLst>
                                          <p:attrName>fill.type</p:attrName>
                                        </p:attrNameLst>
                                      </p:cBhvr>
                                      <p:to>
                                        <p:strVal val="solid"/>
                                      </p:to>
                                    </p:set>
                                    <p:set>
                                      <p:cBhvr>
                                        <p:cTn id="46" dur="100" fill="hold"/>
                                        <p:tgtEl>
                                          <p:spTgt spid="14"/>
                                        </p:tgtEl>
                                        <p:attrNameLst>
                                          <p:attrName>fill.on</p:attrName>
                                        </p:attrNameLst>
                                      </p:cBhvr>
                                      <p:to>
                                        <p:strVal val="true"/>
                                      </p:to>
                                    </p:set>
                                  </p:childTnLst>
                                </p:cTn>
                              </p:par>
                            </p:childTnLst>
                          </p:cTn>
                        </p:par>
                        <p:par>
                          <p:cTn id="47" fill="hold">
                            <p:stCondLst>
                              <p:cond delay="100"/>
                            </p:stCondLst>
                            <p:childTnLst>
                              <p:par>
                                <p:cTn id="48" presetID="1" presetClass="mediacall" presetSubtype="0" fill="hold" nodeType="afterEffect">
                                  <p:stCondLst>
                                    <p:cond delay="0"/>
                                  </p:stCondLst>
                                  <p:childTnLst>
                                    <p:cmd type="call" cmd="playFrom(0.0)">
                                      <p:cBhvr>
                                        <p:cTn id="49" dur="1554" fill="hold"/>
                                        <p:tgtEl>
                                          <p:spTgt spid="17"/>
                                        </p:tgtEl>
                                      </p:cBhvr>
                                    </p:cmd>
                                  </p:childTnLst>
                                </p:cTn>
                              </p:par>
                            </p:childTnLst>
                          </p:cTn>
                        </p:par>
                      </p:childTnLst>
                    </p:cTn>
                  </p:par>
                </p:childTnLst>
              </p:cTn>
              <p:nextCondLst>
                <p:cond evt="onClick" delay="0">
                  <p:tgtEl>
                    <p:spTgt spid="1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Vẽ Tay Thiết Kế Nền đường Phố, Phim Hoạt Hình, Vẽ Tay, Nền đường  Hình nền Vector để tải xuống miễn phí">
            <a:extLst>
              <a:ext uri="{FF2B5EF4-FFF2-40B4-BE49-F238E27FC236}">
                <a16:creationId xmlns:a16="http://schemas.microsoft.com/office/drawing/2014/main" id="{A7A6253B-6E1D-42F4-9F81-326D5C175C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VID-19 Vaccination Clinic Information — Haller's Pharmacy">
            <a:extLst>
              <a:ext uri="{FF2B5EF4-FFF2-40B4-BE49-F238E27FC236}">
                <a16:creationId xmlns:a16="http://schemas.microsoft.com/office/drawing/2014/main" id="{450D1F3F-921F-4EE0-903E-4E186F07DB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1373" y="311727"/>
            <a:ext cx="992332" cy="992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a:extLst>
              <a:ext uri="{FF2B5EF4-FFF2-40B4-BE49-F238E27FC236}">
                <a16:creationId xmlns:a16="http://schemas.microsoft.com/office/drawing/2014/main" id="{BB44779C-EC0A-49C7-83E5-5047EEB62F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2627" y="0"/>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a:extLst>
              <a:ext uri="{FF2B5EF4-FFF2-40B4-BE49-F238E27FC236}">
                <a16:creationId xmlns:a16="http://schemas.microsoft.com/office/drawing/2014/main" id="{258880E9-95A3-4CA2-A99D-F53A5285B1F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5847" y="1579419"/>
            <a:ext cx="727364" cy="7273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VID-19 Vaccination Clinic Information — Haller's Pharmacy">
            <a:extLst>
              <a:ext uri="{FF2B5EF4-FFF2-40B4-BE49-F238E27FC236}">
                <a16:creationId xmlns:a16="http://schemas.microsoft.com/office/drawing/2014/main" id="{76445404-B7B3-4518-A4CC-DE13F14B38B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0273" y="137678"/>
            <a:ext cx="1166381" cy="1166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bo 50 chiếc ]Khẩu Trang Trẻ Em Chống Bụi Bẩn Cho Trẻ Nhỏ | Lazada.vn">
            <a:extLst>
              <a:ext uri="{FF2B5EF4-FFF2-40B4-BE49-F238E27FC236}">
                <a16:creationId xmlns:a16="http://schemas.microsoft.com/office/drawing/2014/main" id="{680C700D-1B15-4C1B-BF3B-63922957DEA5}"/>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7889" l="10000" r="90000">
                        <a14:foregroundMark x1="60333" y1="65000" x2="60333" y2="65000"/>
                        <a14:foregroundMark x1="63222" y1="75444" x2="63222" y2="75444"/>
                        <a14:foregroundMark x1="58000" y1="63111" x2="58000" y2="63111"/>
                        <a14:foregroundMark x1="57000" y1="61778" x2="57000" y2="61778"/>
                        <a14:foregroundMark x1="57000" y1="63778" x2="57000" y2="63778"/>
                        <a14:foregroundMark x1="39444" y1="92667" x2="39444" y2="92667"/>
                        <a14:foregroundMark x1="47667" y1="95333" x2="47667" y2="95333"/>
                        <a14:foregroundMark x1="41444" y1="95889" x2="41444" y2="95889"/>
                        <a14:foregroundMark x1="35222" y1="96889" x2="35222" y2="96889"/>
                        <a14:foregroundMark x1="51889" y1="96556" x2="51889" y2="96556"/>
                        <a14:foregroundMark x1="33667" y1="96222" x2="33667" y2="96222"/>
                        <a14:foregroundMark x1="31333" y1="96556" x2="31333" y2="96556"/>
                        <a14:foregroundMark x1="29778" y1="96556" x2="29778" y2="96556"/>
                        <a14:foregroundMark x1="28111" y1="96222" x2="28111" y2="96222"/>
                        <a14:foregroundMark x1="43333" y1="96889" x2="43333" y2="96889"/>
                        <a14:foregroundMark x1="40778" y1="96889" x2="40778" y2="96889"/>
                        <a14:foregroundMark x1="39444" y1="97222" x2="39444" y2="97222"/>
                        <a14:foregroundMark x1="40778" y1="97222" x2="40778" y2="97222"/>
                        <a14:foregroundMark x1="46667" y1="97556" x2="46667" y2="97556"/>
                        <a14:foregroundMark x1="48889" y1="96556" x2="48889" y2="96556"/>
                        <a14:foregroundMark x1="61000" y1="97889" x2="61000" y2="97889"/>
                        <a14:foregroundMark x1="69111" y1="96556" x2="69111" y2="96556"/>
                        <a14:foregroundMark x1="71333" y1="96556" x2="71333" y2="96556"/>
                        <a14:foregroundMark x1="73333" y1="96556" x2="73333" y2="96556"/>
                        <a14:foregroundMark x1="55444" y1="97556" x2="55444" y2="97556"/>
                        <a14:foregroundMark x1="65556" y1="76444" x2="65556" y2="76444"/>
                        <a14:foregroundMark x1="65778" y1="73778" x2="65556" y2="74778"/>
                        <a14:foregroundMark x1="63222" y1="71556" x2="63889" y2="71556"/>
                        <a14:foregroundMark x1="68444" y1="82222" x2="68444" y2="82222"/>
                        <a14:foregroundMark x1="73000" y1="58556" x2="73000" y2="58556"/>
                        <a14:foregroundMark x1="69444" y1="88111" x2="69444" y2="88111"/>
                        <a14:foregroundMark x1="70667" y1="79000" x2="70667" y2="79000"/>
                        <a14:foregroundMark x1="61889" y1="84222" x2="61889" y2="84222"/>
                        <a14:foregroundMark x1="61889" y1="84222" x2="61889" y2="84222"/>
                        <a14:foregroundMark x1="69778" y1="73778" x2="69778" y2="73778"/>
                        <a14:foregroundMark x1="62889" y1="82222" x2="62889" y2="82222"/>
                        <a14:foregroundMark x1="62889" y1="82222" x2="63556" y2="81667"/>
                        <a14:foregroundMark x1="66111" y1="95000" x2="66111" y2="95000"/>
                        <a14:foregroundMark x1="39444" y1="74111" x2="39444" y2="74111"/>
                        <a14:foregroundMark x1="38222" y1="88444" x2="38222" y2="88444"/>
                        <a14:foregroundMark x1="45000" y1="88444" x2="45000" y2="88444"/>
                        <a14:backgroundMark x1="41444" y1="91111" x2="41444" y2="91111"/>
                        <a14:backgroundMark x1="41444" y1="91111" x2="41444" y2="91111"/>
                      </a14:backgroundRemoval>
                    </a14:imgEffect>
                  </a14:imgLayer>
                </a14:imgProps>
              </a:ext>
              <a:ext uri="{28A0092B-C50C-407E-A947-70E740481C1C}">
                <a14:useLocalDpi xmlns:a14="http://schemas.microsoft.com/office/drawing/2010/main" val="0"/>
              </a:ext>
            </a:extLst>
          </a:blip>
          <a:srcRect/>
          <a:stretch>
            <a:fillRect/>
          </a:stretch>
        </p:blipFill>
        <p:spPr bwMode="auto">
          <a:xfrm>
            <a:off x="-1548980" y="137678"/>
            <a:ext cx="5147363" cy="5147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998A82B-3FAE-4DFC-905E-D6AEDB2DF5E1}"/>
              </a:ext>
            </a:extLst>
          </p:cNvPr>
          <p:cNvSpPr/>
          <p:nvPr/>
        </p:nvSpPr>
        <p:spPr>
          <a:xfrm>
            <a:off x="3852429" y="2553567"/>
            <a:ext cx="5270789" cy="2571750"/>
          </a:xfrm>
          <a:prstGeom prst="roundRect">
            <a:avLst>
              <a:gd name="adj" fmla="val 8862"/>
            </a:avLst>
          </a:prstGeom>
          <a:solidFill>
            <a:schemeClr val="bg1">
              <a:alpha val="74000"/>
            </a:schemeClr>
          </a:solidFill>
          <a:ln>
            <a:noFill/>
          </a:ln>
          <a:effectLst>
            <a:glow>
              <a:schemeClr val="accent1">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Times New Roman" panose="02020603050405020304" pitchFamily="18" charset="0"/>
                <a:cs typeface="Times New Roman" panose="02020603050405020304" pitchFamily="18" charset="0"/>
              </a:rPr>
              <a:t>Câu</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2: </a:t>
            </a:r>
            <a:r>
              <a:rPr lang="vi-VN" dirty="0">
                <a:solidFill>
                  <a:schemeClr val="tx1"/>
                </a:solidFill>
                <a:latin typeface="Times New Roman" panose="02020603050405020304" pitchFamily="18" charset="0"/>
                <a:cs typeface="Times New Roman" panose="02020603050405020304" pitchFamily="18" charset="0"/>
              </a:rPr>
              <a:t>Từ đồ thị quãng đường – thời gian của một vật chuyển động ta không thể xác định được yếu tố nào sau đây:</a:t>
            </a:r>
          </a:p>
          <a:p>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a">
            <a:extLst>
              <a:ext uri="{FF2B5EF4-FFF2-40B4-BE49-F238E27FC236}">
                <a16:creationId xmlns:a16="http://schemas.microsoft.com/office/drawing/2014/main" id="{751AC56C-A720-476E-82BF-BC238ACBE632}"/>
              </a:ext>
            </a:extLst>
          </p:cNvPr>
          <p:cNvSpPr/>
          <p:nvPr/>
        </p:nvSpPr>
        <p:spPr>
          <a:xfrm>
            <a:off x="6663170" y="3409950"/>
            <a:ext cx="2404630" cy="61619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B. </a:t>
            </a:r>
            <a:r>
              <a:rPr lang="vi-VN" sz="1600" dirty="0">
                <a:solidFill>
                  <a:schemeClr val="tx1"/>
                </a:solidFill>
                <a:latin typeface="Times New Roman" panose="02020603050405020304" pitchFamily="18" charset="0"/>
                <a:cs typeface="Times New Roman" panose="02020603050405020304" pitchFamily="18" charset="0"/>
              </a:rPr>
              <a:t>Quãng đường vật đi được.</a:t>
            </a: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3" name="c">
            <a:extLst>
              <a:ext uri="{FF2B5EF4-FFF2-40B4-BE49-F238E27FC236}">
                <a16:creationId xmlns:a16="http://schemas.microsoft.com/office/drawing/2014/main" id="{3F31E3F8-31EA-446A-B143-7C8F86EB01F3}"/>
              </a:ext>
            </a:extLst>
          </p:cNvPr>
          <p:cNvSpPr/>
          <p:nvPr/>
        </p:nvSpPr>
        <p:spPr>
          <a:xfrm>
            <a:off x="3962401" y="4218597"/>
            <a:ext cx="2590798" cy="5665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C. </a:t>
            </a:r>
            <a:r>
              <a:rPr lang="vi-VN" sz="1600" dirty="0">
                <a:solidFill>
                  <a:schemeClr val="tx1"/>
                </a:solidFill>
                <a:latin typeface="Times New Roman" panose="02020603050405020304" pitchFamily="18" charset="0"/>
                <a:cs typeface="Times New Roman" panose="02020603050405020304" pitchFamily="18" charset="0"/>
              </a:rPr>
              <a:t>Thời gian vật đã đi.</a:t>
            </a: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4" name="d">
            <a:extLst>
              <a:ext uri="{FF2B5EF4-FFF2-40B4-BE49-F238E27FC236}">
                <a16:creationId xmlns:a16="http://schemas.microsoft.com/office/drawing/2014/main" id="{BF99713E-9518-4A52-9D06-06B1479B3F52}"/>
              </a:ext>
            </a:extLst>
          </p:cNvPr>
          <p:cNvSpPr/>
          <p:nvPr/>
        </p:nvSpPr>
        <p:spPr>
          <a:xfrm>
            <a:off x="6705600" y="4218597"/>
            <a:ext cx="2362200" cy="5665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D. </a:t>
            </a:r>
            <a:r>
              <a:rPr lang="vi-VN" sz="1600" dirty="0">
                <a:solidFill>
                  <a:schemeClr val="tx1"/>
                </a:solidFill>
                <a:latin typeface="Times New Roman" panose="02020603050405020304" pitchFamily="18" charset="0"/>
                <a:cs typeface="Times New Roman" panose="02020603050405020304" pitchFamily="18" charset="0"/>
              </a:rPr>
              <a:t>Tốc độ của vật chuyển động.</a:t>
            </a: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 name="b">
            <a:extLst>
              <a:ext uri="{FF2B5EF4-FFF2-40B4-BE49-F238E27FC236}">
                <a16:creationId xmlns:a16="http://schemas.microsoft.com/office/drawing/2014/main" id="{FD72F362-410C-4680-AA7C-896038E69407}"/>
              </a:ext>
            </a:extLst>
          </p:cNvPr>
          <p:cNvSpPr/>
          <p:nvPr/>
        </p:nvSpPr>
        <p:spPr>
          <a:xfrm>
            <a:off x="3962400" y="3409950"/>
            <a:ext cx="2590799" cy="61619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A</a:t>
            </a:r>
            <a:r>
              <a:rPr lang="vi-VN" sz="1200" dirty="0" smtClean="0">
                <a:solidFill>
                  <a:schemeClr val="tx1"/>
                </a:solidFill>
                <a:latin typeface="Times New Roman" panose="02020603050405020304" pitchFamily="18" charset="0"/>
                <a:cs typeface="Times New Roman" panose="02020603050405020304" pitchFamily="18" charset="0"/>
              </a:rPr>
              <a:t>. </a:t>
            </a:r>
            <a:r>
              <a:rPr lang="vi-VN" sz="1600" dirty="0" smtClean="0">
                <a:solidFill>
                  <a:schemeClr val="tx1"/>
                </a:solidFill>
                <a:latin typeface="Times New Roman" panose="02020603050405020304" pitchFamily="18" charset="0"/>
                <a:cs typeface="Times New Roman" panose="02020603050405020304" pitchFamily="18" charset="0"/>
              </a:rPr>
              <a:t>Khoảng </a:t>
            </a:r>
            <a:r>
              <a:rPr lang="vi-VN" sz="1600" dirty="0">
                <a:solidFill>
                  <a:schemeClr val="tx1"/>
                </a:solidFill>
                <a:latin typeface="Times New Roman" panose="02020603050405020304" pitchFamily="18" charset="0"/>
                <a:cs typeface="Times New Roman" panose="02020603050405020304" pitchFamily="18" charset="0"/>
              </a:rPr>
              <a:t>cách của vật so với cây ven đường.</a:t>
            </a: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16" name="dung 4">
            <a:hlinkClick r:id="" action="ppaction://media"/>
            <a:extLst>
              <a:ext uri="{FF2B5EF4-FFF2-40B4-BE49-F238E27FC236}">
                <a16:creationId xmlns:a16="http://schemas.microsoft.com/office/drawing/2014/main" id="{2D2C57E0-6CFD-41BB-9B63-2E8828BF5319}"/>
              </a:ext>
            </a:extLst>
          </p:cNvPr>
          <p:cNvPicPr>
            <a:picLocks noChangeAspect="1"/>
          </p:cNvPicPr>
          <p:nvPr>
            <a:audioFile r:link="rId1"/>
            <p:extLst>
              <p:ext uri="{DAA4B4D4-6D71-4841-9C94-3DE7FCFB9230}">
                <p14:media xmlns:p14="http://schemas.microsoft.com/office/powerpoint/2010/main" r:embed="rId2">
                  <p14:trim end="6669.1666"/>
                </p14:media>
              </p:ext>
            </p:extLst>
          </p:nvPr>
        </p:nvPicPr>
        <p:blipFill>
          <a:blip r:embed="rId13"/>
          <a:stretch>
            <a:fillRect/>
          </a:stretch>
        </p:blipFill>
        <p:spPr>
          <a:xfrm>
            <a:off x="-1028700" y="456262"/>
            <a:ext cx="457200" cy="457200"/>
          </a:xfrm>
          <a:prstGeom prst="rect">
            <a:avLst/>
          </a:prstGeom>
        </p:spPr>
      </p:pic>
      <p:pic>
        <p:nvPicPr>
          <p:cNvPr id="17" name="sai 26">
            <a:hlinkClick r:id="" action="ppaction://media"/>
            <a:extLst>
              <a:ext uri="{FF2B5EF4-FFF2-40B4-BE49-F238E27FC236}">
                <a16:creationId xmlns:a16="http://schemas.microsoft.com/office/drawing/2014/main" id="{366EBD34-10B2-4EE3-A54B-234AE9731B55}"/>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28700" y="2435885"/>
            <a:ext cx="457200" cy="457200"/>
          </a:xfrm>
          <a:prstGeom prst="rect">
            <a:avLst/>
          </a:prstGeom>
        </p:spPr>
      </p:pic>
      <p:pic>
        <p:nvPicPr>
          <p:cNvPr id="18" name="sai 26">
            <a:hlinkClick r:id="" action="ppaction://media"/>
            <a:extLst>
              <a:ext uri="{FF2B5EF4-FFF2-40B4-BE49-F238E27FC236}">
                <a16:creationId xmlns:a16="http://schemas.microsoft.com/office/drawing/2014/main" id="{9A411F11-DA45-4D66-B929-D3E71C0F1D2D}"/>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28700" y="1057409"/>
            <a:ext cx="457200" cy="457200"/>
          </a:xfrm>
          <a:prstGeom prst="rect">
            <a:avLst/>
          </a:prstGeom>
        </p:spPr>
      </p:pic>
      <p:pic>
        <p:nvPicPr>
          <p:cNvPr id="19" name="sai 26">
            <a:hlinkClick r:id="" action="ppaction://media"/>
            <a:extLst>
              <a:ext uri="{FF2B5EF4-FFF2-40B4-BE49-F238E27FC236}">
                <a16:creationId xmlns:a16="http://schemas.microsoft.com/office/drawing/2014/main" id="{B45A08C8-AB9D-4737-8EE1-E4853E70031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28700" y="1700213"/>
            <a:ext cx="457200" cy="457200"/>
          </a:xfrm>
          <a:prstGeom prst="rect">
            <a:avLst/>
          </a:prstGeom>
        </p:spPr>
      </p:pic>
    </p:spTree>
    <p:extLst>
      <p:ext uri="{BB962C8B-B14F-4D97-AF65-F5344CB8AC3E}">
        <p14:creationId xmlns:p14="http://schemas.microsoft.com/office/powerpoint/2010/main" val="292322666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18"/>
                </p:tgtEl>
              </p:cMediaNode>
            </p:audio>
            <p:audio>
              <p:cMediaNode vol="80000">
                <p:cTn id="5" fill="hold" display="0">
                  <p:stCondLst>
                    <p:cond delay="indefinite"/>
                  </p:stCondLst>
                  <p:endCondLst>
                    <p:cond evt="onStopAudio" delay="0">
                      <p:tgtEl>
                        <p:sldTgt/>
                      </p:tgtEl>
                    </p:cond>
                  </p:endCondLst>
                </p:cTn>
                <p:tgtEl>
                  <p:spTgt spid="19"/>
                </p:tgtEl>
              </p:cMediaNode>
            </p:audio>
            <p:seq concurrent="1" nextAc="seek">
              <p:cTn id="6" restart="whenNotActive" fill="hold" evtFilter="cancelBubble" nodeType="interactiveSeq">
                <p:stCondLst>
                  <p:cond evt="onClick" delay="0">
                    <p:tgtEl>
                      <p:spTgt spid="15"/>
                    </p:tgtEl>
                  </p:cond>
                </p:stCondLst>
                <p:endSync evt="end" delay="0">
                  <p:rtn val="all"/>
                </p:endSync>
                <p:childTnLst>
                  <p:par>
                    <p:cTn id="7" fill="hold">
                      <p:stCondLst>
                        <p:cond delay="0"/>
                      </p:stCondLst>
                      <p:childTnLst>
                        <p:par>
                          <p:cTn id="8" fill="hold">
                            <p:stCondLst>
                              <p:cond delay="0"/>
                            </p:stCondLst>
                            <p:childTnLst>
                              <p:par>
                                <p:cTn id="9" presetID="1" presetClass="emph" presetSubtype="2" fill="hold" nodeType="afterEffect">
                                  <p:stCondLst>
                                    <p:cond delay="0"/>
                                  </p:stCondLst>
                                  <p:childTnLst>
                                    <p:animClr clrSpc="rgb" dir="cw">
                                      <p:cBhvr>
                                        <p:cTn id="10" dur="100" fill="hold"/>
                                        <p:tgtEl>
                                          <p:spTgt spid="15"/>
                                        </p:tgtEl>
                                        <p:attrNameLst>
                                          <p:attrName>fillcolor</p:attrName>
                                        </p:attrNameLst>
                                      </p:cBhvr>
                                      <p:to>
                                        <a:srgbClr val="92D050"/>
                                      </p:to>
                                    </p:animClr>
                                    <p:set>
                                      <p:cBhvr>
                                        <p:cTn id="11" dur="100" fill="hold"/>
                                        <p:tgtEl>
                                          <p:spTgt spid="15"/>
                                        </p:tgtEl>
                                        <p:attrNameLst>
                                          <p:attrName>fill.type</p:attrName>
                                        </p:attrNameLst>
                                      </p:cBhvr>
                                      <p:to>
                                        <p:strVal val="solid"/>
                                      </p:to>
                                    </p:set>
                                    <p:set>
                                      <p:cBhvr>
                                        <p:cTn id="12" dur="100" fill="hold"/>
                                        <p:tgtEl>
                                          <p:spTgt spid="15"/>
                                        </p:tgtEl>
                                        <p:attrNameLst>
                                          <p:attrName>fill.on</p:attrName>
                                        </p:attrNameLst>
                                      </p:cBhvr>
                                      <p:to>
                                        <p:strVal val="true"/>
                                      </p:to>
                                    </p:set>
                                  </p:childTnLst>
                                </p:cTn>
                              </p:par>
                            </p:childTnLst>
                          </p:cTn>
                        </p:par>
                        <p:par>
                          <p:cTn id="13" fill="hold">
                            <p:stCondLst>
                              <p:cond delay="100"/>
                            </p:stCondLst>
                            <p:childTnLst>
                              <p:par>
                                <p:cTn id="14" presetID="1" presetClass="mediacall" presetSubtype="0" fill="hold" nodeType="afterEffect">
                                  <p:stCondLst>
                                    <p:cond delay="0"/>
                                  </p:stCondLst>
                                  <p:childTnLst>
                                    <p:cmd type="call" cmd="playFrom(0.0)">
                                      <p:cBhvr>
                                        <p:cTn id="15" dur="2255" fill="hold"/>
                                        <p:tgtEl>
                                          <p:spTgt spid="16"/>
                                        </p:tgtEl>
                                      </p:cBhvr>
                                    </p:cmd>
                                  </p:childTnLst>
                                </p:cTn>
                              </p:par>
                            </p:childTnLst>
                          </p:cTn>
                        </p:par>
                        <p:par>
                          <p:cTn id="16" fill="hold">
                            <p:stCondLst>
                              <p:cond delay="2355"/>
                            </p:stCondLst>
                            <p:childTnLst>
                              <p:par>
                                <p:cTn id="17" presetID="14" presetClass="exit" presetSubtype="10" fill="hold" nodeType="afterEffect">
                                  <p:stCondLst>
                                    <p:cond delay="0"/>
                                  </p:stCondLst>
                                  <p:childTnLst>
                                    <p:animEffect transition="out" filter="randombar(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afterEffect">
                                  <p:stCondLst>
                                    <p:cond delay="0"/>
                                  </p:stCondLst>
                                  <p:childTnLst>
                                    <p:animClr clrSpc="rgb" dir="cw">
                                      <p:cBhvr>
                                        <p:cTn id="24" dur="100" fill="hold"/>
                                        <p:tgtEl>
                                          <p:spTgt spid="9"/>
                                        </p:tgtEl>
                                        <p:attrNameLst>
                                          <p:attrName>fillcolor</p:attrName>
                                        </p:attrNameLst>
                                      </p:cBhvr>
                                      <p:to>
                                        <a:srgbClr val="FF0000"/>
                                      </p:to>
                                    </p:animClr>
                                    <p:set>
                                      <p:cBhvr>
                                        <p:cTn id="25" dur="100" fill="hold"/>
                                        <p:tgtEl>
                                          <p:spTgt spid="9"/>
                                        </p:tgtEl>
                                        <p:attrNameLst>
                                          <p:attrName>fill.type</p:attrName>
                                        </p:attrNameLst>
                                      </p:cBhvr>
                                      <p:to>
                                        <p:strVal val="solid"/>
                                      </p:to>
                                    </p:set>
                                    <p:set>
                                      <p:cBhvr>
                                        <p:cTn id="26" dur="100" fill="hold"/>
                                        <p:tgtEl>
                                          <p:spTgt spid="9"/>
                                        </p:tgtEl>
                                        <p:attrNameLst>
                                          <p:attrName>fill.on</p:attrName>
                                        </p:attrNameLst>
                                      </p:cBhvr>
                                      <p:to>
                                        <p:strVal val="true"/>
                                      </p:to>
                                    </p:set>
                                  </p:childTnLst>
                                </p:cTn>
                              </p:par>
                            </p:childTnLst>
                          </p:cTn>
                        </p:par>
                        <p:par>
                          <p:cTn id="27" fill="hold">
                            <p:stCondLst>
                              <p:cond delay="100"/>
                            </p:stCondLst>
                            <p:childTnLst>
                              <p:par>
                                <p:cTn id="28" presetID="1" presetClass="mediacall" presetSubtype="0" fill="hold" nodeType="afterEffect">
                                  <p:stCondLst>
                                    <p:cond delay="0"/>
                                  </p:stCondLst>
                                  <p:childTnLst>
                                    <p:cmd type="call" cmd="playFrom(0.0)">
                                      <p:cBhvr>
                                        <p:cTn id="29" dur="1554" fill="hold"/>
                                        <p:tgtEl>
                                          <p:spTgt spid="18"/>
                                        </p:tgtEl>
                                      </p:cBhvr>
                                    </p:cmd>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afterEffect">
                                  <p:stCondLst>
                                    <p:cond delay="0"/>
                                  </p:stCondLst>
                                  <p:childTnLst>
                                    <p:animClr clrSpc="rgb" dir="cw">
                                      <p:cBhvr>
                                        <p:cTn id="34" dur="100" fill="hold"/>
                                        <p:tgtEl>
                                          <p:spTgt spid="13"/>
                                        </p:tgtEl>
                                        <p:attrNameLst>
                                          <p:attrName>fillcolor</p:attrName>
                                        </p:attrNameLst>
                                      </p:cBhvr>
                                      <p:to>
                                        <a:srgbClr val="FF0000"/>
                                      </p:to>
                                    </p:animClr>
                                    <p:set>
                                      <p:cBhvr>
                                        <p:cTn id="35" dur="100" fill="hold"/>
                                        <p:tgtEl>
                                          <p:spTgt spid="13"/>
                                        </p:tgtEl>
                                        <p:attrNameLst>
                                          <p:attrName>fill.type</p:attrName>
                                        </p:attrNameLst>
                                      </p:cBhvr>
                                      <p:to>
                                        <p:strVal val="solid"/>
                                      </p:to>
                                    </p:set>
                                    <p:set>
                                      <p:cBhvr>
                                        <p:cTn id="36" dur="100" fill="hold"/>
                                        <p:tgtEl>
                                          <p:spTgt spid="13"/>
                                        </p:tgtEl>
                                        <p:attrNameLst>
                                          <p:attrName>fill.on</p:attrName>
                                        </p:attrNameLst>
                                      </p:cBhvr>
                                      <p:to>
                                        <p:strVal val="true"/>
                                      </p:to>
                                    </p:set>
                                  </p:childTnLst>
                                </p:cTn>
                              </p:par>
                            </p:childTnLst>
                          </p:cTn>
                        </p:par>
                        <p:par>
                          <p:cTn id="37" fill="hold">
                            <p:stCondLst>
                              <p:cond delay="100"/>
                            </p:stCondLst>
                            <p:childTnLst>
                              <p:par>
                                <p:cTn id="38" presetID="1" presetClass="mediacall" presetSubtype="0" fill="hold" nodeType="afterEffect">
                                  <p:stCondLst>
                                    <p:cond delay="0"/>
                                  </p:stCondLst>
                                  <p:childTnLst>
                                    <p:cmd type="call" cmd="playFrom(0.0)">
                                      <p:cBhvr>
                                        <p:cTn id="39" dur="1554" fill="hold"/>
                                        <p:tgtEl>
                                          <p:spTgt spid="19"/>
                                        </p:tgtEl>
                                      </p:cBhvr>
                                    </p:cmd>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afterEffect">
                                  <p:stCondLst>
                                    <p:cond delay="0"/>
                                  </p:stCondLst>
                                  <p:childTnLst>
                                    <p:animClr clrSpc="rgb" dir="cw">
                                      <p:cBhvr>
                                        <p:cTn id="44" dur="100" fill="hold"/>
                                        <p:tgtEl>
                                          <p:spTgt spid="14"/>
                                        </p:tgtEl>
                                        <p:attrNameLst>
                                          <p:attrName>fillcolor</p:attrName>
                                        </p:attrNameLst>
                                      </p:cBhvr>
                                      <p:to>
                                        <a:srgbClr val="FF0000"/>
                                      </p:to>
                                    </p:animClr>
                                    <p:set>
                                      <p:cBhvr>
                                        <p:cTn id="45" dur="100" fill="hold"/>
                                        <p:tgtEl>
                                          <p:spTgt spid="14"/>
                                        </p:tgtEl>
                                        <p:attrNameLst>
                                          <p:attrName>fill.type</p:attrName>
                                        </p:attrNameLst>
                                      </p:cBhvr>
                                      <p:to>
                                        <p:strVal val="solid"/>
                                      </p:to>
                                    </p:set>
                                    <p:set>
                                      <p:cBhvr>
                                        <p:cTn id="46" dur="100" fill="hold"/>
                                        <p:tgtEl>
                                          <p:spTgt spid="14"/>
                                        </p:tgtEl>
                                        <p:attrNameLst>
                                          <p:attrName>fill.on</p:attrName>
                                        </p:attrNameLst>
                                      </p:cBhvr>
                                      <p:to>
                                        <p:strVal val="true"/>
                                      </p:to>
                                    </p:set>
                                  </p:childTnLst>
                                </p:cTn>
                              </p:par>
                            </p:childTnLst>
                          </p:cTn>
                        </p:par>
                        <p:par>
                          <p:cTn id="47" fill="hold">
                            <p:stCondLst>
                              <p:cond delay="100"/>
                            </p:stCondLst>
                            <p:childTnLst>
                              <p:par>
                                <p:cTn id="48" presetID="1" presetClass="mediacall" presetSubtype="0" fill="hold" nodeType="afterEffect">
                                  <p:stCondLst>
                                    <p:cond delay="0"/>
                                  </p:stCondLst>
                                  <p:childTnLst>
                                    <p:cmd type="call" cmd="playFrom(0.0)">
                                      <p:cBhvr>
                                        <p:cTn id="49" dur="1554" fill="hold"/>
                                        <p:tgtEl>
                                          <p:spTgt spid="17"/>
                                        </p:tgtEl>
                                      </p:cBhvr>
                                    </p:cmd>
                                  </p:childTnLst>
                                </p:cTn>
                              </p:par>
                            </p:childTnLst>
                          </p:cTn>
                        </p:par>
                      </p:childTnLst>
                    </p:cTn>
                  </p:par>
                </p:childTnLst>
              </p:cTn>
              <p:nextCondLst>
                <p:cond evt="onClick" delay="0">
                  <p:tgtEl>
                    <p:spTgt spid="1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Vẽ Tay Thiết Kế Nền đường Phố, Phim Hoạt Hình, Vẽ Tay, Nền đường  Hình nền Vector để tải xuống miễn phí">
            <a:extLst>
              <a:ext uri="{FF2B5EF4-FFF2-40B4-BE49-F238E27FC236}">
                <a16:creationId xmlns:a16="http://schemas.microsoft.com/office/drawing/2014/main" id="{A7A6253B-6E1D-42F4-9F81-326D5C175C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VID-19 Vaccination Clinic Information — Haller's Pharmacy">
            <a:extLst>
              <a:ext uri="{FF2B5EF4-FFF2-40B4-BE49-F238E27FC236}">
                <a16:creationId xmlns:a16="http://schemas.microsoft.com/office/drawing/2014/main" id="{450D1F3F-921F-4EE0-903E-4E186F07DB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1373" y="311727"/>
            <a:ext cx="992332" cy="992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a:extLst>
              <a:ext uri="{FF2B5EF4-FFF2-40B4-BE49-F238E27FC236}">
                <a16:creationId xmlns:a16="http://schemas.microsoft.com/office/drawing/2014/main" id="{BB44779C-EC0A-49C7-83E5-5047EEB62F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2627" y="0"/>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a:extLst>
              <a:ext uri="{FF2B5EF4-FFF2-40B4-BE49-F238E27FC236}">
                <a16:creationId xmlns:a16="http://schemas.microsoft.com/office/drawing/2014/main" id="{258880E9-95A3-4CA2-A99D-F53A5285B1F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5847" y="1579419"/>
            <a:ext cx="727364" cy="727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bo 50 chiếc ]Khẩu Trang Trẻ Em Chống Bụi Bẩn Cho Trẻ Nhỏ | Lazada.vn">
            <a:extLst>
              <a:ext uri="{FF2B5EF4-FFF2-40B4-BE49-F238E27FC236}">
                <a16:creationId xmlns:a16="http://schemas.microsoft.com/office/drawing/2014/main" id="{680C700D-1B15-4C1B-BF3B-63922957DEA5}"/>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7889" l="10000" r="90000">
                        <a14:foregroundMark x1="60333" y1="65000" x2="60333" y2="65000"/>
                        <a14:foregroundMark x1="63222" y1="75444" x2="63222" y2="75444"/>
                        <a14:foregroundMark x1="58000" y1="63111" x2="58000" y2="63111"/>
                        <a14:foregroundMark x1="57000" y1="61778" x2="57000" y2="61778"/>
                        <a14:foregroundMark x1="57000" y1="63778" x2="57000" y2="63778"/>
                        <a14:foregroundMark x1="39444" y1="92667" x2="39444" y2="92667"/>
                        <a14:foregroundMark x1="47667" y1="95333" x2="47667" y2="95333"/>
                        <a14:foregroundMark x1="41444" y1="95889" x2="41444" y2="95889"/>
                        <a14:foregroundMark x1="35222" y1="96889" x2="35222" y2="96889"/>
                        <a14:foregroundMark x1="51889" y1="96556" x2="51889" y2="96556"/>
                        <a14:foregroundMark x1="33667" y1="96222" x2="33667" y2="96222"/>
                        <a14:foregroundMark x1="31333" y1="96556" x2="31333" y2="96556"/>
                        <a14:foregroundMark x1="29778" y1="96556" x2="29778" y2="96556"/>
                        <a14:foregroundMark x1="28111" y1="96222" x2="28111" y2="96222"/>
                        <a14:foregroundMark x1="43333" y1="96889" x2="43333" y2="96889"/>
                        <a14:foregroundMark x1="40778" y1="96889" x2="40778" y2="96889"/>
                        <a14:foregroundMark x1="39444" y1="97222" x2="39444" y2="97222"/>
                        <a14:foregroundMark x1="40778" y1="97222" x2="40778" y2="97222"/>
                        <a14:foregroundMark x1="46667" y1="97556" x2="46667" y2="97556"/>
                        <a14:foregroundMark x1="48889" y1="96556" x2="48889" y2="96556"/>
                        <a14:foregroundMark x1="61000" y1="97889" x2="61000" y2="97889"/>
                        <a14:foregroundMark x1="69111" y1="96556" x2="69111" y2="96556"/>
                        <a14:foregroundMark x1="71333" y1="96556" x2="71333" y2="96556"/>
                        <a14:foregroundMark x1="73333" y1="96556" x2="73333" y2="96556"/>
                        <a14:foregroundMark x1="55444" y1="97556" x2="55444" y2="97556"/>
                        <a14:foregroundMark x1="65556" y1="76444" x2="65556" y2="76444"/>
                        <a14:foregroundMark x1="65778" y1="73778" x2="65556" y2="74778"/>
                        <a14:foregroundMark x1="63222" y1="71556" x2="63889" y2="71556"/>
                        <a14:foregroundMark x1="68444" y1="82222" x2="68444" y2="82222"/>
                        <a14:foregroundMark x1="73000" y1="58556" x2="73000" y2="58556"/>
                        <a14:foregroundMark x1="69444" y1="88111" x2="69444" y2="88111"/>
                        <a14:foregroundMark x1="70667" y1="79000" x2="70667" y2="79000"/>
                        <a14:foregroundMark x1="61889" y1="84222" x2="61889" y2="84222"/>
                        <a14:foregroundMark x1="61889" y1="84222" x2="61889" y2="84222"/>
                        <a14:foregroundMark x1="69778" y1="73778" x2="69778" y2="73778"/>
                        <a14:foregroundMark x1="62889" y1="82222" x2="62889" y2="82222"/>
                        <a14:foregroundMark x1="62889" y1="82222" x2="63556" y2="81667"/>
                        <a14:foregroundMark x1="66111" y1="95000" x2="66111" y2="95000"/>
                        <a14:foregroundMark x1="39444" y1="74111" x2="39444" y2="74111"/>
                        <a14:foregroundMark x1="38222" y1="88444" x2="38222" y2="88444"/>
                        <a14:foregroundMark x1="45000" y1="88444" x2="45000" y2="88444"/>
                        <a14:backgroundMark x1="41444" y1="91111" x2="41444" y2="91111"/>
                        <a14:backgroundMark x1="41444" y1="91111" x2="41444" y2="91111"/>
                      </a14:backgroundRemoval>
                    </a14:imgEffect>
                  </a14:imgLayer>
                </a14:imgProps>
              </a:ext>
              <a:ext uri="{28A0092B-C50C-407E-A947-70E740481C1C}">
                <a14:useLocalDpi xmlns:a14="http://schemas.microsoft.com/office/drawing/2010/main" val="0"/>
              </a:ext>
            </a:extLst>
          </a:blip>
          <a:srcRect l="30497" t="42844" r="22998" b="2750"/>
          <a:stretch/>
        </p:blipFill>
        <p:spPr bwMode="auto">
          <a:xfrm>
            <a:off x="20783" y="2343016"/>
            <a:ext cx="2393805" cy="28004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998A82B-3FAE-4DFC-905E-D6AEDB2DF5E1}"/>
              </a:ext>
            </a:extLst>
          </p:cNvPr>
          <p:cNvSpPr/>
          <p:nvPr/>
        </p:nvSpPr>
        <p:spPr>
          <a:xfrm>
            <a:off x="3352801" y="2435885"/>
            <a:ext cx="5770418" cy="2689432"/>
          </a:xfrm>
          <a:prstGeom prst="roundRect">
            <a:avLst>
              <a:gd name="adj" fmla="val 8862"/>
            </a:avLst>
          </a:prstGeom>
          <a:solidFill>
            <a:schemeClr val="bg1">
              <a:alpha val="74000"/>
            </a:schemeClr>
          </a:solidFill>
          <a:ln>
            <a:noFill/>
          </a:ln>
          <a:effectLst>
            <a:glow>
              <a:schemeClr val="accent1">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3: </a:t>
            </a:r>
            <a:r>
              <a:rPr lang="vi-VN" sz="2000" dirty="0">
                <a:solidFill>
                  <a:schemeClr val="tx1"/>
                </a:solidFill>
                <a:latin typeface="Times New Roman" panose="02020603050405020304" pitchFamily="18" charset="0"/>
                <a:cs typeface="Times New Roman" panose="02020603050405020304" pitchFamily="18" charset="0"/>
              </a:rPr>
              <a:t>Đồ thị quãng đường – thời gian của vật chuyển động thẳng với tốc độ không đổi có dạng là:</a:t>
            </a: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a">
            <a:extLst>
              <a:ext uri="{FF2B5EF4-FFF2-40B4-BE49-F238E27FC236}">
                <a16:creationId xmlns:a16="http://schemas.microsoft.com/office/drawing/2014/main" id="{751AC56C-A720-476E-82BF-BC238ACBE632}"/>
              </a:ext>
            </a:extLst>
          </p:cNvPr>
          <p:cNvSpPr/>
          <p:nvPr/>
        </p:nvSpPr>
        <p:spPr>
          <a:xfrm>
            <a:off x="6781800" y="3447876"/>
            <a:ext cx="2286000" cy="5665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B. </a:t>
            </a:r>
            <a:r>
              <a:rPr lang="vi-VN" dirty="0">
                <a:solidFill>
                  <a:schemeClr val="tx1"/>
                </a:solidFill>
                <a:latin typeface="Times New Roman" panose="02020603050405020304" pitchFamily="18" charset="0"/>
                <a:cs typeface="Times New Roman" panose="02020603050405020304" pitchFamily="18" charset="0"/>
              </a:rPr>
              <a:t>Đường gấp khúc.</a:t>
            </a:r>
          </a:p>
          <a:p>
            <a:pPr algn="ctr"/>
            <a:r>
              <a:rPr lang="en-US" sz="1200" dirty="0" smtClean="0">
                <a:solidFill>
                  <a:schemeClr val="tx1"/>
                </a:solidFill>
                <a:latin typeface="Times New Roman" panose="02020603050405020304" pitchFamily="18"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3" name="c">
            <a:extLst>
              <a:ext uri="{FF2B5EF4-FFF2-40B4-BE49-F238E27FC236}">
                <a16:creationId xmlns:a16="http://schemas.microsoft.com/office/drawing/2014/main" id="{3F31E3F8-31EA-446A-B143-7C8F86EB01F3}"/>
              </a:ext>
            </a:extLst>
          </p:cNvPr>
          <p:cNvSpPr/>
          <p:nvPr/>
        </p:nvSpPr>
        <p:spPr>
          <a:xfrm>
            <a:off x="3565109" y="3447877"/>
            <a:ext cx="3140491" cy="5665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 </a:t>
            </a:r>
            <a:r>
              <a:rPr lang="vi-VN" sz="1600" dirty="0" smtClean="0">
                <a:solidFill>
                  <a:schemeClr val="tx1"/>
                </a:solidFill>
                <a:latin typeface="Times New Roman" panose="02020603050405020304" pitchFamily="18" charset="0"/>
                <a:cs typeface="Times New Roman" panose="02020603050405020304" pitchFamily="18" charset="0"/>
              </a:rPr>
              <a:t>A</a:t>
            </a:r>
            <a:r>
              <a:rPr lang="vi-VN" sz="1200" dirty="0" smtClean="0">
                <a:solidFill>
                  <a:schemeClr val="tx1"/>
                </a:solidFill>
                <a:latin typeface="Times New Roman" panose="02020603050405020304" pitchFamily="18" charset="0"/>
                <a:cs typeface="Times New Roman" panose="02020603050405020304" pitchFamily="18" charset="0"/>
              </a:rPr>
              <a:t>.</a:t>
            </a:r>
            <a:r>
              <a:rPr lang="vi-VN" dirty="0" smtClean="0">
                <a:solidFill>
                  <a:schemeClr val="tx1"/>
                </a:solidFill>
                <a:latin typeface="Times New Roman" panose="02020603050405020304" pitchFamily="18" charset="0"/>
                <a:cs typeface="Times New Roman" panose="02020603050405020304" pitchFamily="18" charset="0"/>
              </a:rPr>
              <a:t>Đường </a:t>
            </a:r>
            <a:r>
              <a:rPr lang="vi-VN" dirty="0">
                <a:solidFill>
                  <a:schemeClr val="tx1"/>
                </a:solidFill>
                <a:latin typeface="Times New Roman" panose="02020603050405020304" pitchFamily="18" charset="0"/>
                <a:cs typeface="Times New Roman" panose="02020603050405020304" pitchFamily="18" charset="0"/>
              </a:rPr>
              <a:t>cong.</a:t>
            </a: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4" name="d">
            <a:extLst>
              <a:ext uri="{FF2B5EF4-FFF2-40B4-BE49-F238E27FC236}">
                <a16:creationId xmlns:a16="http://schemas.microsoft.com/office/drawing/2014/main" id="{BF99713E-9518-4A52-9D06-06B1479B3F52}"/>
              </a:ext>
            </a:extLst>
          </p:cNvPr>
          <p:cNvSpPr/>
          <p:nvPr/>
        </p:nvSpPr>
        <p:spPr>
          <a:xfrm>
            <a:off x="6781800" y="4171950"/>
            <a:ext cx="2286000" cy="95336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D. </a:t>
            </a:r>
            <a:r>
              <a:rPr lang="vi-VN" dirty="0">
                <a:solidFill>
                  <a:schemeClr val="tx1"/>
                </a:solidFill>
                <a:latin typeface="Times New Roman" panose="02020603050405020304" pitchFamily="18" charset="0"/>
                <a:cs typeface="Times New Roman" panose="02020603050405020304" pitchFamily="18" charset="0"/>
              </a:rPr>
              <a:t>Đường thẳng song song với trục thời gian.</a:t>
            </a: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 name="b">
            <a:extLst>
              <a:ext uri="{FF2B5EF4-FFF2-40B4-BE49-F238E27FC236}">
                <a16:creationId xmlns:a16="http://schemas.microsoft.com/office/drawing/2014/main" id="{FD72F362-410C-4680-AA7C-896038E69407}"/>
              </a:ext>
            </a:extLst>
          </p:cNvPr>
          <p:cNvSpPr/>
          <p:nvPr/>
        </p:nvSpPr>
        <p:spPr>
          <a:xfrm>
            <a:off x="3565109" y="4261190"/>
            <a:ext cx="3140491" cy="82515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dirty="0" smtClean="0">
                <a:solidFill>
                  <a:schemeClr val="tx1"/>
                </a:solidFill>
                <a:latin typeface="Times New Roman" panose="02020603050405020304" pitchFamily="18" charset="0"/>
                <a:cs typeface="Times New Roman" panose="02020603050405020304" pitchFamily="18" charset="0"/>
              </a:rPr>
              <a:t>C. Đường </a:t>
            </a:r>
            <a:r>
              <a:rPr lang="vi-VN" dirty="0">
                <a:solidFill>
                  <a:schemeClr val="tx1"/>
                </a:solidFill>
                <a:latin typeface="Times New Roman" panose="02020603050405020304" pitchFamily="18" charset="0"/>
                <a:cs typeface="Times New Roman" panose="02020603050405020304" pitchFamily="18" charset="0"/>
              </a:rPr>
              <a:t>thẳng nằm nghiêng với trục thời gian.</a:t>
            </a:r>
          </a:p>
        </p:txBody>
      </p:sp>
      <p:pic>
        <p:nvPicPr>
          <p:cNvPr id="16" name="dung 4">
            <a:hlinkClick r:id="" action="ppaction://media"/>
            <a:extLst>
              <a:ext uri="{FF2B5EF4-FFF2-40B4-BE49-F238E27FC236}">
                <a16:creationId xmlns:a16="http://schemas.microsoft.com/office/drawing/2014/main" id="{2D2C57E0-6CFD-41BB-9B63-2E8828BF5319}"/>
              </a:ext>
            </a:extLst>
          </p:cNvPr>
          <p:cNvPicPr>
            <a:picLocks noChangeAspect="1"/>
          </p:cNvPicPr>
          <p:nvPr>
            <a:audioFile r:link="rId1"/>
            <p:extLst>
              <p:ext uri="{DAA4B4D4-6D71-4841-9C94-3DE7FCFB9230}">
                <p14:media xmlns:p14="http://schemas.microsoft.com/office/powerpoint/2010/main" r:embed="rId2">
                  <p14:trim end="6669.1666"/>
                </p14:media>
              </p:ext>
            </p:extLst>
          </p:nvPr>
        </p:nvPicPr>
        <p:blipFill>
          <a:blip r:embed="rId12"/>
          <a:stretch>
            <a:fillRect/>
          </a:stretch>
        </p:blipFill>
        <p:spPr>
          <a:xfrm>
            <a:off x="-1028700" y="456262"/>
            <a:ext cx="457200" cy="457200"/>
          </a:xfrm>
          <a:prstGeom prst="rect">
            <a:avLst/>
          </a:prstGeom>
        </p:spPr>
      </p:pic>
      <p:pic>
        <p:nvPicPr>
          <p:cNvPr id="17" name="sai 26">
            <a:hlinkClick r:id="" action="ppaction://media"/>
            <a:extLst>
              <a:ext uri="{FF2B5EF4-FFF2-40B4-BE49-F238E27FC236}">
                <a16:creationId xmlns:a16="http://schemas.microsoft.com/office/drawing/2014/main" id="{366EBD34-10B2-4EE3-A54B-234AE9731B55}"/>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028700" y="2435885"/>
            <a:ext cx="457200" cy="457200"/>
          </a:xfrm>
          <a:prstGeom prst="rect">
            <a:avLst/>
          </a:prstGeom>
        </p:spPr>
      </p:pic>
      <p:pic>
        <p:nvPicPr>
          <p:cNvPr id="18" name="sai 26">
            <a:hlinkClick r:id="" action="ppaction://media"/>
            <a:extLst>
              <a:ext uri="{FF2B5EF4-FFF2-40B4-BE49-F238E27FC236}">
                <a16:creationId xmlns:a16="http://schemas.microsoft.com/office/drawing/2014/main" id="{9A411F11-DA45-4D66-B929-D3E71C0F1D2D}"/>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028700" y="1057409"/>
            <a:ext cx="457200" cy="457200"/>
          </a:xfrm>
          <a:prstGeom prst="rect">
            <a:avLst/>
          </a:prstGeom>
        </p:spPr>
      </p:pic>
      <p:pic>
        <p:nvPicPr>
          <p:cNvPr id="19" name="sai 26">
            <a:hlinkClick r:id="" action="ppaction://media"/>
            <a:extLst>
              <a:ext uri="{FF2B5EF4-FFF2-40B4-BE49-F238E27FC236}">
                <a16:creationId xmlns:a16="http://schemas.microsoft.com/office/drawing/2014/main" id="{B45A08C8-AB9D-4737-8EE1-E4853E70031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028700" y="1700213"/>
            <a:ext cx="457200" cy="457200"/>
          </a:xfrm>
          <a:prstGeom prst="rect">
            <a:avLst/>
          </a:prstGeom>
        </p:spPr>
      </p:pic>
    </p:spTree>
    <p:extLst>
      <p:ext uri="{BB962C8B-B14F-4D97-AF65-F5344CB8AC3E}">
        <p14:creationId xmlns:p14="http://schemas.microsoft.com/office/powerpoint/2010/main" val="24360490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18"/>
                </p:tgtEl>
              </p:cMediaNode>
            </p:audio>
            <p:audio>
              <p:cMediaNode vol="80000">
                <p:cTn id="5" fill="hold" display="0">
                  <p:stCondLst>
                    <p:cond delay="indefinite"/>
                  </p:stCondLst>
                  <p:endCondLst>
                    <p:cond evt="onStopAudio" delay="0">
                      <p:tgtEl>
                        <p:sldTgt/>
                      </p:tgtEl>
                    </p:cond>
                  </p:endCondLst>
                </p:cTn>
                <p:tgtEl>
                  <p:spTgt spid="19"/>
                </p:tgtEl>
              </p:cMediaNode>
            </p:audio>
            <p:seq concurrent="1" nextAc="seek">
              <p:cTn id="6" restart="whenNotActive" fill="hold" evtFilter="cancelBubble" nodeType="interactiveSeq">
                <p:stCondLst>
                  <p:cond evt="onClick" delay="0">
                    <p:tgtEl>
                      <p:spTgt spid="15"/>
                    </p:tgtEl>
                  </p:cond>
                </p:stCondLst>
                <p:endSync evt="end" delay="0">
                  <p:rtn val="all"/>
                </p:endSync>
                <p:childTnLst>
                  <p:par>
                    <p:cTn id="7" fill="hold">
                      <p:stCondLst>
                        <p:cond delay="0"/>
                      </p:stCondLst>
                      <p:childTnLst>
                        <p:par>
                          <p:cTn id="8" fill="hold">
                            <p:stCondLst>
                              <p:cond delay="0"/>
                            </p:stCondLst>
                            <p:childTnLst>
                              <p:par>
                                <p:cTn id="9" presetID="1" presetClass="emph" presetSubtype="2" fill="hold" nodeType="afterEffect">
                                  <p:stCondLst>
                                    <p:cond delay="0"/>
                                  </p:stCondLst>
                                  <p:childTnLst>
                                    <p:animClr clrSpc="rgb" dir="cw">
                                      <p:cBhvr>
                                        <p:cTn id="10" dur="100" fill="hold"/>
                                        <p:tgtEl>
                                          <p:spTgt spid="15"/>
                                        </p:tgtEl>
                                        <p:attrNameLst>
                                          <p:attrName>fillcolor</p:attrName>
                                        </p:attrNameLst>
                                      </p:cBhvr>
                                      <p:to>
                                        <a:srgbClr val="92D050"/>
                                      </p:to>
                                    </p:animClr>
                                    <p:set>
                                      <p:cBhvr>
                                        <p:cTn id="11" dur="100" fill="hold"/>
                                        <p:tgtEl>
                                          <p:spTgt spid="15"/>
                                        </p:tgtEl>
                                        <p:attrNameLst>
                                          <p:attrName>fill.type</p:attrName>
                                        </p:attrNameLst>
                                      </p:cBhvr>
                                      <p:to>
                                        <p:strVal val="solid"/>
                                      </p:to>
                                    </p:set>
                                    <p:set>
                                      <p:cBhvr>
                                        <p:cTn id="12" dur="100" fill="hold"/>
                                        <p:tgtEl>
                                          <p:spTgt spid="15"/>
                                        </p:tgtEl>
                                        <p:attrNameLst>
                                          <p:attrName>fill.on</p:attrName>
                                        </p:attrNameLst>
                                      </p:cBhvr>
                                      <p:to>
                                        <p:strVal val="true"/>
                                      </p:to>
                                    </p:set>
                                  </p:childTnLst>
                                </p:cTn>
                              </p:par>
                            </p:childTnLst>
                          </p:cTn>
                        </p:par>
                        <p:par>
                          <p:cTn id="13" fill="hold">
                            <p:stCondLst>
                              <p:cond delay="100"/>
                            </p:stCondLst>
                            <p:childTnLst>
                              <p:par>
                                <p:cTn id="14" presetID="1" presetClass="mediacall" presetSubtype="0" fill="hold" nodeType="afterEffect">
                                  <p:stCondLst>
                                    <p:cond delay="0"/>
                                  </p:stCondLst>
                                  <p:childTnLst>
                                    <p:cmd type="call" cmd="playFrom(0.0)">
                                      <p:cBhvr>
                                        <p:cTn id="15" dur="2255" fill="hold"/>
                                        <p:tgtEl>
                                          <p:spTgt spid="16"/>
                                        </p:tgtEl>
                                      </p:cBhvr>
                                    </p:cmd>
                                  </p:childTnLst>
                                </p:cTn>
                              </p:par>
                            </p:childTnLst>
                          </p:cTn>
                        </p:par>
                        <p:par>
                          <p:cTn id="16" fill="hold">
                            <p:stCondLst>
                              <p:cond delay="2355"/>
                            </p:stCondLst>
                            <p:childTnLst>
                              <p:par>
                                <p:cTn id="17" presetID="14" presetClass="exit" presetSubtype="10" fill="hold" nodeType="afterEffect">
                                  <p:stCondLst>
                                    <p:cond delay="0"/>
                                  </p:stCondLst>
                                  <p:childTnLst>
                                    <p:animEffect transition="out" filter="randombar(horizontal)">
                                      <p:cBhvr>
                                        <p:cTn id="18" dur="500"/>
                                        <p:tgtEl>
                                          <p:spTgt spid="1026"/>
                                        </p:tgtEl>
                                      </p:cBhvr>
                                    </p:animEffect>
                                    <p:set>
                                      <p:cBhvr>
                                        <p:cTn id="19"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afterEffect">
                                  <p:stCondLst>
                                    <p:cond delay="0"/>
                                  </p:stCondLst>
                                  <p:childTnLst>
                                    <p:animClr clrSpc="rgb" dir="cw">
                                      <p:cBhvr>
                                        <p:cTn id="24" dur="100" fill="hold"/>
                                        <p:tgtEl>
                                          <p:spTgt spid="9"/>
                                        </p:tgtEl>
                                        <p:attrNameLst>
                                          <p:attrName>fillcolor</p:attrName>
                                        </p:attrNameLst>
                                      </p:cBhvr>
                                      <p:to>
                                        <a:srgbClr val="FF0000"/>
                                      </p:to>
                                    </p:animClr>
                                    <p:set>
                                      <p:cBhvr>
                                        <p:cTn id="25" dur="100" fill="hold"/>
                                        <p:tgtEl>
                                          <p:spTgt spid="9"/>
                                        </p:tgtEl>
                                        <p:attrNameLst>
                                          <p:attrName>fill.type</p:attrName>
                                        </p:attrNameLst>
                                      </p:cBhvr>
                                      <p:to>
                                        <p:strVal val="solid"/>
                                      </p:to>
                                    </p:set>
                                    <p:set>
                                      <p:cBhvr>
                                        <p:cTn id="26" dur="100" fill="hold"/>
                                        <p:tgtEl>
                                          <p:spTgt spid="9"/>
                                        </p:tgtEl>
                                        <p:attrNameLst>
                                          <p:attrName>fill.on</p:attrName>
                                        </p:attrNameLst>
                                      </p:cBhvr>
                                      <p:to>
                                        <p:strVal val="true"/>
                                      </p:to>
                                    </p:set>
                                  </p:childTnLst>
                                </p:cTn>
                              </p:par>
                            </p:childTnLst>
                          </p:cTn>
                        </p:par>
                        <p:par>
                          <p:cTn id="27" fill="hold">
                            <p:stCondLst>
                              <p:cond delay="100"/>
                            </p:stCondLst>
                            <p:childTnLst>
                              <p:par>
                                <p:cTn id="28" presetID="1" presetClass="mediacall" presetSubtype="0" fill="hold" nodeType="afterEffect">
                                  <p:stCondLst>
                                    <p:cond delay="0"/>
                                  </p:stCondLst>
                                  <p:childTnLst>
                                    <p:cmd type="call" cmd="playFrom(0.0)">
                                      <p:cBhvr>
                                        <p:cTn id="29" dur="1554" fill="hold"/>
                                        <p:tgtEl>
                                          <p:spTgt spid="18"/>
                                        </p:tgtEl>
                                      </p:cBhvr>
                                    </p:cmd>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afterEffect">
                                  <p:stCondLst>
                                    <p:cond delay="0"/>
                                  </p:stCondLst>
                                  <p:childTnLst>
                                    <p:animClr clrSpc="rgb" dir="cw">
                                      <p:cBhvr>
                                        <p:cTn id="34" dur="100" fill="hold"/>
                                        <p:tgtEl>
                                          <p:spTgt spid="13"/>
                                        </p:tgtEl>
                                        <p:attrNameLst>
                                          <p:attrName>fillcolor</p:attrName>
                                        </p:attrNameLst>
                                      </p:cBhvr>
                                      <p:to>
                                        <a:srgbClr val="FF0000"/>
                                      </p:to>
                                    </p:animClr>
                                    <p:set>
                                      <p:cBhvr>
                                        <p:cTn id="35" dur="100" fill="hold"/>
                                        <p:tgtEl>
                                          <p:spTgt spid="13"/>
                                        </p:tgtEl>
                                        <p:attrNameLst>
                                          <p:attrName>fill.type</p:attrName>
                                        </p:attrNameLst>
                                      </p:cBhvr>
                                      <p:to>
                                        <p:strVal val="solid"/>
                                      </p:to>
                                    </p:set>
                                    <p:set>
                                      <p:cBhvr>
                                        <p:cTn id="36" dur="100" fill="hold"/>
                                        <p:tgtEl>
                                          <p:spTgt spid="13"/>
                                        </p:tgtEl>
                                        <p:attrNameLst>
                                          <p:attrName>fill.on</p:attrName>
                                        </p:attrNameLst>
                                      </p:cBhvr>
                                      <p:to>
                                        <p:strVal val="true"/>
                                      </p:to>
                                    </p:set>
                                  </p:childTnLst>
                                </p:cTn>
                              </p:par>
                            </p:childTnLst>
                          </p:cTn>
                        </p:par>
                        <p:par>
                          <p:cTn id="37" fill="hold">
                            <p:stCondLst>
                              <p:cond delay="100"/>
                            </p:stCondLst>
                            <p:childTnLst>
                              <p:par>
                                <p:cTn id="38" presetID="1" presetClass="mediacall" presetSubtype="0" fill="hold" nodeType="afterEffect">
                                  <p:stCondLst>
                                    <p:cond delay="0"/>
                                  </p:stCondLst>
                                  <p:childTnLst>
                                    <p:cmd type="call" cmd="playFrom(0.0)">
                                      <p:cBhvr>
                                        <p:cTn id="39" dur="1554" fill="hold"/>
                                        <p:tgtEl>
                                          <p:spTgt spid="19"/>
                                        </p:tgtEl>
                                      </p:cBhvr>
                                    </p:cmd>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afterEffect">
                                  <p:stCondLst>
                                    <p:cond delay="0"/>
                                  </p:stCondLst>
                                  <p:childTnLst>
                                    <p:animClr clrSpc="rgb" dir="cw">
                                      <p:cBhvr>
                                        <p:cTn id="44" dur="100" fill="hold"/>
                                        <p:tgtEl>
                                          <p:spTgt spid="14"/>
                                        </p:tgtEl>
                                        <p:attrNameLst>
                                          <p:attrName>fillcolor</p:attrName>
                                        </p:attrNameLst>
                                      </p:cBhvr>
                                      <p:to>
                                        <a:srgbClr val="FF0000"/>
                                      </p:to>
                                    </p:animClr>
                                    <p:set>
                                      <p:cBhvr>
                                        <p:cTn id="45" dur="100" fill="hold"/>
                                        <p:tgtEl>
                                          <p:spTgt spid="14"/>
                                        </p:tgtEl>
                                        <p:attrNameLst>
                                          <p:attrName>fill.type</p:attrName>
                                        </p:attrNameLst>
                                      </p:cBhvr>
                                      <p:to>
                                        <p:strVal val="solid"/>
                                      </p:to>
                                    </p:set>
                                    <p:set>
                                      <p:cBhvr>
                                        <p:cTn id="46" dur="100" fill="hold"/>
                                        <p:tgtEl>
                                          <p:spTgt spid="14"/>
                                        </p:tgtEl>
                                        <p:attrNameLst>
                                          <p:attrName>fill.on</p:attrName>
                                        </p:attrNameLst>
                                      </p:cBhvr>
                                      <p:to>
                                        <p:strVal val="true"/>
                                      </p:to>
                                    </p:set>
                                  </p:childTnLst>
                                </p:cTn>
                              </p:par>
                            </p:childTnLst>
                          </p:cTn>
                        </p:par>
                        <p:par>
                          <p:cTn id="47" fill="hold">
                            <p:stCondLst>
                              <p:cond delay="100"/>
                            </p:stCondLst>
                            <p:childTnLst>
                              <p:par>
                                <p:cTn id="48" presetID="1" presetClass="mediacall" presetSubtype="0" fill="hold" nodeType="afterEffect">
                                  <p:stCondLst>
                                    <p:cond delay="0"/>
                                  </p:stCondLst>
                                  <p:childTnLst>
                                    <p:cmd type="call" cmd="playFrom(0.0)">
                                      <p:cBhvr>
                                        <p:cTn id="49" dur="1554" fill="hold"/>
                                        <p:tgtEl>
                                          <p:spTgt spid="17"/>
                                        </p:tgtEl>
                                      </p:cBhvr>
                                    </p:cmd>
                                  </p:childTnLst>
                                </p:cTn>
                              </p:par>
                            </p:childTnLst>
                          </p:cTn>
                        </p:par>
                      </p:childTnLst>
                    </p:cTn>
                  </p:par>
                </p:childTnLst>
              </p:cTn>
              <p:nextCondLst>
                <p:cond evt="onClick" delay="0">
                  <p:tgtEl>
                    <p:spTgt spid="1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Vẽ Tay Thiết Kế Nền đường Phố, Phim Hoạt Hình, Vẽ Tay, Nền đường  Hình nền Vector để tải xuống miễn phí">
            <a:extLst>
              <a:ext uri="{FF2B5EF4-FFF2-40B4-BE49-F238E27FC236}">
                <a16:creationId xmlns:a16="http://schemas.microsoft.com/office/drawing/2014/main" id="{A7A6253B-6E1D-42F4-9F81-326D5C175C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a:extLst>
              <a:ext uri="{FF2B5EF4-FFF2-40B4-BE49-F238E27FC236}">
                <a16:creationId xmlns:a16="http://schemas.microsoft.com/office/drawing/2014/main" id="{BB44779C-EC0A-49C7-83E5-5047EEB62F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2627" y="0"/>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a:extLst>
              <a:ext uri="{FF2B5EF4-FFF2-40B4-BE49-F238E27FC236}">
                <a16:creationId xmlns:a16="http://schemas.microsoft.com/office/drawing/2014/main" id="{258880E9-95A3-4CA2-A99D-F53A5285B1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5847" y="1579419"/>
            <a:ext cx="727364" cy="727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bo 50 chiếc ]Khẩu Trang Trẻ Em Chống Bụi Bẩn Cho Trẻ Nhỏ | Lazada.vn">
            <a:extLst>
              <a:ext uri="{FF2B5EF4-FFF2-40B4-BE49-F238E27FC236}">
                <a16:creationId xmlns:a16="http://schemas.microsoft.com/office/drawing/2014/main" id="{680C700D-1B15-4C1B-BF3B-63922957DEA5}"/>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7889" l="10000" r="90000">
                        <a14:foregroundMark x1="60333" y1="65000" x2="60333" y2="65000"/>
                        <a14:foregroundMark x1="63222" y1="75444" x2="63222" y2="75444"/>
                        <a14:foregroundMark x1="58000" y1="63111" x2="58000" y2="63111"/>
                        <a14:foregroundMark x1="57000" y1="61778" x2="57000" y2="61778"/>
                        <a14:foregroundMark x1="57000" y1="63778" x2="57000" y2="63778"/>
                        <a14:foregroundMark x1="39444" y1="92667" x2="39444" y2="92667"/>
                        <a14:foregroundMark x1="47667" y1="95333" x2="47667" y2="95333"/>
                        <a14:foregroundMark x1="41444" y1="95889" x2="41444" y2="95889"/>
                        <a14:foregroundMark x1="35222" y1="96889" x2="35222" y2="96889"/>
                        <a14:foregroundMark x1="51889" y1="96556" x2="51889" y2="96556"/>
                        <a14:foregroundMark x1="33667" y1="96222" x2="33667" y2="96222"/>
                        <a14:foregroundMark x1="31333" y1="96556" x2="31333" y2="96556"/>
                        <a14:foregroundMark x1="29778" y1="96556" x2="29778" y2="96556"/>
                        <a14:foregroundMark x1="28111" y1="96222" x2="28111" y2="96222"/>
                        <a14:foregroundMark x1="43333" y1="96889" x2="43333" y2="96889"/>
                        <a14:foregroundMark x1="40778" y1="96889" x2="40778" y2="96889"/>
                        <a14:foregroundMark x1="39444" y1="97222" x2="39444" y2="97222"/>
                        <a14:foregroundMark x1="40778" y1="97222" x2="40778" y2="97222"/>
                        <a14:foregroundMark x1="46667" y1="97556" x2="46667" y2="97556"/>
                        <a14:foregroundMark x1="48889" y1="96556" x2="48889" y2="96556"/>
                        <a14:foregroundMark x1="61000" y1="97889" x2="61000" y2="97889"/>
                        <a14:foregroundMark x1="69111" y1="96556" x2="69111" y2="96556"/>
                        <a14:foregroundMark x1="71333" y1="96556" x2="71333" y2="96556"/>
                        <a14:foregroundMark x1="73333" y1="96556" x2="73333" y2="96556"/>
                        <a14:foregroundMark x1="55444" y1="97556" x2="55444" y2="97556"/>
                        <a14:foregroundMark x1="65556" y1="76444" x2="65556" y2="76444"/>
                        <a14:foregroundMark x1="65778" y1="73778" x2="65556" y2="74778"/>
                        <a14:foregroundMark x1="63222" y1="71556" x2="63889" y2="71556"/>
                        <a14:foregroundMark x1="68444" y1="82222" x2="68444" y2="82222"/>
                        <a14:foregroundMark x1="73000" y1="58556" x2="73000" y2="58556"/>
                        <a14:foregroundMark x1="69444" y1="88111" x2="69444" y2="88111"/>
                        <a14:foregroundMark x1="70667" y1="79000" x2="70667" y2="79000"/>
                        <a14:foregroundMark x1="61889" y1="84222" x2="61889" y2="84222"/>
                        <a14:foregroundMark x1="61889" y1="84222" x2="61889" y2="84222"/>
                        <a14:foregroundMark x1="69778" y1="73778" x2="69778" y2="73778"/>
                        <a14:foregroundMark x1="62889" y1="82222" x2="62889" y2="82222"/>
                        <a14:foregroundMark x1="62889" y1="82222" x2="63556" y2="81667"/>
                        <a14:foregroundMark x1="66111" y1="95000" x2="66111" y2="95000"/>
                        <a14:foregroundMark x1="39444" y1="74111" x2="39444" y2="74111"/>
                        <a14:foregroundMark x1="38222" y1="88444" x2="38222" y2="88444"/>
                        <a14:foregroundMark x1="45000" y1="88444" x2="45000" y2="88444"/>
                        <a14:backgroundMark x1="41444" y1="91111" x2="41444" y2="91111"/>
                        <a14:backgroundMark x1="41444" y1="91111" x2="41444" y2="91111"/>
                      </a14:backgroundRemoval>
                    </a14:imgEffect>
                  </a14:imgLayer>
                </a14:imgProps>
              </a:ext>
              <a:ext uri="{28A0092B-C50C-407E-A947-70E740481C1C}">
                <a14:useLocalDpi xmlns:a14="http://schemas.microsoft.com/office/drawing/2010/main" val="0"/>
              </a:ext>
            </a:extLst>
          </a:blip>
          <a:srcRect t="44648" r="23831"/>
          <a:stretch/>
        </p:blipFill>
        <p:spPr bwMode="auto">
          <a:xfrm>
            <a:off x="-1548980" y="2435885"/>
            <a:ext cx="3920705" cy="28491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998A82B-3FAE-4DFC-905E-D6AEDB2DF5E1}"/>
              </a:ext>
            </a:extLst>
          </p:cNvPr>
          <p:cNvSpPr/>
          <p:nvPr/>
        </p:nvSpPr>
        <p:spPr>
          <a:xfrm>
            <a:off x="3810000" y="776685"/>
            <a:ext cx="5270789" cy="4501862"/>
          </a:xfrm>
          <a:prstGeom prst="roundRect">
            <a:avLst>
              <a:gd name="adj" fmla="val 8862"/>
            </a:avLst>
          </a:prstGeom>
          <a:solidFill>
            <a:schemeClr val="bg1">
              <a:alpha val="74000"/>
            </a:schemeClr>
          </a:solidFill>
          <a:ln>
            <a:noFill/>
          </a:ln>
          <a:effectLst>
            <a:glow>
              <a:schemeClr val="accent1">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solidFill>
                <a:schemeClr val="tx1"/>
              </a:solidFill>
            </a:endParaRPr>
          </a:p>
          <a:p>
            <a:endParaRPr lang="en-US" sz="2400" smtClean="0">
              <a:solidFill>
                <a:schemeClr val="tx1"/>
              </a:solidFill>
            </a:endParaRPr>
          </a:p>
          <a:p>
            <a:pPr algn="ctr"/>
            <a:endParaRPr lang="en-US" sz="2400" smtClean="0">
              <a:solidFill>
                <a:schemeClr val="tx1"/>
              </a:solidFill>
            </a:endParaRPr>
          </a:p>
          <a:p>
            <a:pPr algn="ctr"/>
            <a:endParaRPr lang="en-US" sz="2400" smtClean="0">
              <a:solidFill>
                <a:schemeClr val="tx1"/>
              </a:solidFill>
            </a:endParaRPr>
          </a:p>
          <a:p>
            <a:pPr algn="ctr"/>
            <a:endParaRPr lang="en-US" sz="2400" smtClean="0">
              <a:solidFill>
                <a:schemeClr val="tx1"/>
              </a:solidFill>
            </a:endParaRPr>
          </a:p>
          <a:p>
            <a:endParaRPr lang="en-US" sz="2400" dirty="0">
              <a:solidFill>
                <a:schemeClr val="tx1"/>
              </a:solidFill>
            </a:endParaRPr>
          </a:p>
        </p:txBody>
      </p:sp>
      <p:sp>
        <p:nvSpPr>
          <p:cNvPr id="9" name="a">
            <a:extLst>
              <a:ext uri="{FF2B5EF4-FFF2-40B4-BE49-F238E27FC236}">
                <a16:creationId xmlns:a16="http://schemas.microsoft.com/office/drawing/2014/main" id="{751AC56C-A720-476E-82BF-BC238ACBE632}"/>
              </a:ext>
            </a:extLst>
          </p:cNvPr>
          <p:cNvSpPr/>
          <p:nvPr/>
        </p:nvSpPr>
        <p:spPr>
          <a:xfrm>
            <a:off x="4002139" y="2680075"/>
            <a:ext cx="609600" cy="28326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A. </a:t>
            </a:r>
            <a:endParaRPr lang="en-US" sz="1350" dirty="0"/>
          </a:p>
        </p:txBody>
      </p:sp>
      <p:sp>
        <p:nvSpPr>
          <p:cNvPr id="13" name="c">
            <a:extLst>
              <a:ext uri="{FF2B5EF4-FFF2-40B4-BE49-F238E27FC236}">
                <a16:creationId xmlns:a16="http://schemas.microsoft.com/office/drawing/2014/main" id="{3F31E3F8-31EA-446A-B143-7C8F86EB01F3}"/>
              </a:ext>
            </a:extLst>
          </p:cNvPr>
          <p:cNvSpPr/>
          <p:nvPr/>
        </p:nvSpPr>
        <p:spPr>
          <a:xfrm>
            <a:off x="4002140" y="4324350"/>
            <a:ext cx="609600" cy="29202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C</a:t>
            </a:r>
          </a:p>
        </p:txBody>
      </p:sp>
      <p:sp>
        <p:nvSpPr>
          <p:cNvPr id="14" name="d">
            <a:extLst>
              <a:ext uri="{FF2B5EF4-FFF2-40B4-BE49-F238E27FC236}">
                <a16:creationId xmlns:a16="http://schemas.microsoft.com/office/drawing/2014/main" id="{BF99713E-9518-4A52-9D06-06B1479B3F52}"/>
              </a:ext>
            </a:extLst>
          </p:cNvPr>
          <p:cNvSpPr/>
          <p:nvPr/>
        </p:nvSpPr>
        <p:spPr>
          <a:xfrm>
            <a:off x="6536345" y="2743256"/>
            <a:ext cx="577053" cy="29965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B</a:t>
            </a:r>
          </a:p>
        </p:txBody>
      </p:sp>
      <p:sp>
        <p:nvSpPr>
          <p:cNvPr id="15" name="b">
            <a:extLst>
              <a:ext uri="{FF2B5EF4-FFF2-40B4-BE49-F238E27FC236}">
                <a16:creationId xmlns:a16="http://schemas.microsoft.com/office/drawing/2014/main" id="{FD72F362-410C-4680-AA7C-896038E69407}"/>
              </a:ext>
            </a:extLst>
          </p:cNvPr>
          <p:cNvSpPr/>
          <p:nvPr/>
        </p:nvSpPr>
        <p:spPr>
          <a:xfrm>
            <a:off x="6705600" y="4319443"/>
            <a:ext cx="579651" cy="29692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D</a:t>
            </a:r>
          </a:p>
        </p:txBody>
      </p:sp>
      <p:pic>
        <p:nvPicPr>
          <p:cNvPr id="16" name="dung 4">
            <a:hlinkClick r:id="" action="ppaction://media"/>
            <a:extLst>
              <a:ext uri="{FF2B5EF4-FFF2-40B4-BE49-F238E27FC236}">
                <a16:creationId xmlns:a16="http://schemas.microsoft.com/office/drawing/2014/main" id="{2D2C57E0-6CFD-41BB-9B63-2E8828BF5319}"/>
              </a:ext>
            </a:extLst>
          </p:cNvPr>
          <p:cNvPicPr>
            <a:picLocks noChangeAspect="1"/>
          </p:cNvPicPr>
          <p:nvPr>
            <a:audioFile r:link="rId1"/>
            <p:extLst>
              <p:ext uri="{DAA4B4D4-6D71-4841-9C94-3DE7FCFB9230}">
                <p14:media xmlns:p14="http://schemas.microsoft.com/office/powerpoint/2010/main" r:embed="rId2">
                  <p14:trim end="6669.1666"/>
                </p14:media>
              </p:ext>
            </p:extLst>
          </p:nvPr>
        </p:nvPicPr>
        <p:blipFill>
          <a:blip r:embed="rId11"/>
          <a:stretch>
            <a:fillRect/>
          </a:stretch>
        </p:blipFill>
        <p:spPr>
          <a:xfrm>
            <a:off x="-1028700" y="456262"/>
            <a:ext cx="457200" cy="457200"/>
          </a:xfrm>
          <a:prstGeom prst="rect">
            <a:avLst/>
          </a:prstGeom>
        </p:spPr>
      </p:pic>
      <p:pic>
        <p:nvPicPr>
          <p:cNvPr id="17" name="sai 26">
            <a:hlinkClick r:id="" action="ppaction://media"/>
            <a:extLst>
              <a:ext uri="{FF2B5EF4-FFF2-40B4-BE49-F238E27FC236}">
                <a16:creationId xmlns:a16="http://schemas.microsoft.com/office/drawing/2014/main" id="{366EBD34-10B2-4EE3-A54B-234AE9731B5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700" y="2435885"/>
            <a:ext cx="457200" cy="457200"/>
          </a:xfrm>
          <a:prstGeom prst="rect">
            <a:avLst/>
          </a:prstGeom>
        </p:spPr>
      </p:pic>
      <p:pic>
        <p:nvPicPr>
          <p:cNvPr id="18" name="sai 26">
            <a:hlinkClick r:id="" action="ppaction://media"/>
            <a:extLst>
              <a:ext uri="{FF2B5EF4-FFF2-40B4-BE49-F238E27FC236}">
                <a16:creationId xmlns:a16="http://schemas.microsoft.com/office/drawing/2014/main" id="{9A411F11-DA45-4D66-B929-D3E71C0F1D2D}"/>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700" y="1057409"/>
            <a:ext cx="457200" cy="457200"/>
          </a:xfrm>
          <a:prstGeom prst="rect">
            <a:avLst/>
          </a:prstGeom>
        </p:spPr>
      </p:pic>
      <p:pic>
        <p:nvPicPr>
          <p:cNvPr id="19" name="sai 26">
            <a:hlinkClick r:id="" action="ppaction://media"/>
            <a:extLst>
              <a:ext uri="{FF2B5EF4-FFF2-40B4-BE49-F238E27FC236}">
                <a16:creationId xmlns:a16="http://schemas.microsoft.com/office/drawing/2014/main" id="{B45A08C8-AB9D-4737-8EE1-E4853E70031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700" y="1700213"/>
            <a:ext cx="457200" cy="457200"/>
          </a:xfrm>
          <a:prstGeom prst="rect">
            <a:avLst/>
          </a:prstGeom>
        </p:spPr>
      </p:pic>
      <p:pic>
        <p:nvPicPr>
          <p:cNvPr id="20" name="Picture 19"/>
          <p:cNvPicPr/>
          <p:nvPr/>
        </p:nvPicPr>
        <p:blipFill>
          <a:blip r:embed="rId12"/>
          <a:stretch>
            <a:fillRect/>
          </a:stretch>
        </p:blipFill>
        <p:spPr>
          <a:xfrm>
            <a:off x="4697148" y="2192998"/>
            <a:ext cx="1463571" cy="1369352"/>
          </a:xfrm>
          <a:prstGeom prst="rect">
            <a:avLst/>
          </a:prstGeom>
        </p:spPr>
      </p:pic>
      <p:pic>
        <p:nvPicPr>
          <p:cNvPr id="21" name="Picture 20"/>
          <p:cNvPicPr/>
          <p:nvPr/>
        </p:nvPicPr>
        <p:blipFill>
          <a:blip r:embed="rId13"/>
          <a:stretch>
            <a:fillRect/>
          </a:stretch>
        </p:blipFill>
        <p:spPr>
          <a:xfrm>
            <a:off x="7425005" y="3801259"/>
            <a:ext cx="1422154" cy="1333295"/>
          </a:xfrm>
          <a:prstGeom prst="rect">
            <a:avLst/>
          </a:prstGeom>
        </p:spPr>
      </p:pic>
      <p:pic>
        <p:nvPicPr>
          <p:cNvPr id="22" name="Picture 21"/>
          <p:cNvPicPr/>
          <p:nvPr/>
        </p:nvPicPr>
        <p:blipFill>
          <a:blip r:embed="rId14"/>
          <a:stretch>
            <a:fillRect/>
          </a:stretch>
        </p:blipFill>
        <p:spPr>
          <a:xfrm>
            <a:off x="7467593" y="2204066"/>
            <a:ext cx="1379566" cy="1358284"/>
          </a:xfrm>
          <a:prstGeom prst="rect">
            <a:avLst/>
          </a:prstGeom>
        </p:spPr>
      </p:pic>
      <p:pic>
        <p:nvPicPr>
          <p:cNvPr id="23" name="Picture 22"/>
          <p:cNvPicPr/>
          <p:nvPr/>
        </p:nvPicPr>
        <p:blipFill>
          <a:blip r:embed="rId15"/>
          <a:stretch>
            <a:fillRect/>
          </a:stretch>
        </p:blipFill>
        <p:spPr>
          <a:xfrm>
            <a:off x="4611740" y="3672032"/>
            <a:ext cx="1548980" cy="1294821"/>
          </a:xfrm>
          <a:prstGeom prst="rect">
            <a:avLst/>
          </a:prstGeom>
        </p:spPr>
      </p:pic>
      <p:sp>
        <p:nvSpPr>
          <p:cNvPr id="2" name="Rounded Rectangle 1"/>
          <p:cNvSpPr/>
          <p:nvPr/>
        </p:nvSpPr>
        <p:spPr>
          <a:xfrm>
            <a:off x="4002139" y="1031637"/>
            <a:ext cx="4913261" cy="9809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1200" dirty="0">
                <a:solidFill>
                  <a:schemeClr val="tx1"/>
                </a:solidFill>
                <a:latin typeface="+mj-lt"/>
              </a:rPr>
              <a:t>Câu 4: Lúc 8h một đoàn tàu hỏa rời Hà Nội đi Hải Phòng với vận tốc 30km/h. Sau khi chạy được 90 phút tàu đỗ lại trong sân ga trong 30 phút, sau đó tiếp tục đi về hướng Hải Phòng với vận tốc ban đầu. Đồ thị quãng đường – thời gian của xe trong quá trình chuyển động là:</a:t>
            </a:r>
          </a:p>
        </p:txBody>
      </p:sp>
    </p:spTree>
    <p:extLst>
      <p:ext uri="{BB962C8B-B14F-4D97-AF65-F5344CB8AC3E}">
        <p14:creationId xmlns:p14="http://schemas.microsoft.com/office/powerpoint/2010/main" val="175146210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18"/>
                </p:tgtEl>
              </p:cMediaNode>
            </p:audio>
            <p:audio>
              <p:cMediaNode vol="80000">
                <p:cTn id="5" fill="hold" display="0">
                  <p:stCondLst>
                    <p:cond delay="indefinite"/>
                  </p:stCondLst>
                  <p:endCondLst>
                    <p:cond evt="onStopAudio" delay="0">
                      <p:tgtEl>
                        <p:sldTgt/>
                      </p:tgtEl>
                    </p:cond>
                  </p:endCondLst>
                </p:cTn>
                <p:tgtEl>
                  <p:spTgt spid="19"/>
                </p:tgtEl>
              </p:cMediaNode>
            </p:audio>
            <p:seq concurrent="1" nextAc="seek">
              <p:cTn id="6" restart="whenNotActive" fill="hold" evtFilter="cancelBubble" nodeType="interactiveSeq">
                <p:stCondLst>
                  <p:cond evt="onClick" delay="0">
                    <p:tgtEl>
                      <p:spTgt spid="15"/>
                    </p:tgtEl>
                  </p:cond>
                </p:stCondLst>
                <p:endSync evt="end" delay="0">
                  <p:rtn val="all"/>
                </p:endSync>
                <p:childTnLst>
                  <p:par>
                    <p:cTn id="7" fill="hold">
                      <p:stCondLst>
                        <p:cond delay="0"/>
                      </p:stCondLst>
                      <p:childTnLst>
                        <p:par>
                          <p:cTn id="8" fill="hold">
                            <p:stCondLst>
                              <p:cond delay="0"/>
                            </p:stCondLst>
                            <p:childTnLst>
                              <p:par>
                                <p:cTn id="9" presetID="1" presetClass="emph" presetSubtype="2" fill="hold" nodeType="afterEffect">
                                  <p:stCondLst>
                                    <p:cond delay="0"/>
                                  </p:stCondLst>
                                  <p:childTnLst>
                                    <p:animClr clrSpc="rgb" dir="cw">
                                      <p:cBhvr>
                                        <p:cTn id="10" dur="100" fill="hold"/>
                                        <p:tgtEl>
                                          <p:spTgt spid="15"/>
                                        </p:tgtEl>
                                        <p:attrNameLst>
                                          <p:attrName>fillcolor</p:attrName>
                                        </p:attrNameLst>
                                      </p:cBhvr>
                                      <p:to>
                                        <a:srgbClr val="92D050"/>
                                      </p:to>
                                    </p:animClr>
                                    <p:set>
                                      <p:cBhvr>
                                        <p:cTn id="11" dur="100" fill="hold"/>
                                        <p:tgtEl>
                                          <p:spTgt spid="15"/>
                                        </p:tgtEl>
                                        <p:attrNameLst>
                                          <p:attrName>fill.type</p:attrName>
                                        </p:attrNameLst>
                                      </p:cBhvr>
                                      <p:to>
                                        <p:strVal val="solid"/>
                                      </p:to>
                                    </p:set>
                                    <p:set>
                                      <p:cBhvr>
                                        <p:cTn id="12" dur="100" fill="hold"/>
                                        <p:tgtEl>
                                          <p:spTgt spid="15"/>
                                        </p:tgtEl>
                                        <p:attrNameLst>
                                          <p:attrName>fill.on</p:attrName>
                                        </p:attrNameLst>
                                      </p:cBhvr>
                                      <p:to>
                                        <p:strVal val="true"/>
                                      </p:to>
                                    </p:set>
                                  </p:childTnLst>
                                </p:cTn>
                              </p:par>
                            </p:childTnLst>
                          </p:cTn>
                        </p:par>
                        <p:par>
                          <p:cTn id="13" fill="hold">
                            <p:stCondLst>
                              <p:cond delay="100"/>
                            </p:stCondLst>
                            <p:childTnLst>
                              <p:par>
                                <p:cTn id="14" presetID="1" presetClass="mediacall" presetSubtype="0" fill="hold" nodeType="afterEffect">
                                  <p:stCondLst>
                                    <p:cond delay="0"/>
                                  </p:stCondLst>
                                  <p:childTnLst>
                                    <p:cmd type="call" cmd="playFrom(0.0)">
                                      <p:cBhvr>
                                        <p:cTn id="15" dur="2255" fill="hold"/>
                                        <p:tgtEl>
                                          <p:spTgt spid="16"/>
                                        </p:tgtEl>
                                      </p:cBhvr>
                                    </p:cmd>
                                  </p:childTnLst>
                                </p:cTn>
                              </p:par>
                            </p:childTnLst>
                          </p:cTn>
                        </p:par>
                        <p:par>
                          <p:cTn id="16" fill="hold">
                            <p:stCondLst>
                              <p:cond delay="2355"/>
                            </p:stCondLst>
                            <p:childTnLst>
                              <p:par>
                                <p:cTn id="17" presetID="14" presetClass="exit" presetSubtype="10" fill="hold" nodeType="afterEffect">
                                  <p:stCondLst>
                                    <p:cond delay="0"/>
                                  </p:stCondLst>
                                  <p:childTnLst>
                                    <p:animEffect transition="out" filter="randombar(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afterEffect">
                                  <p:stCondLst>
                                    <p:cond delay="0"/>
                                  </p:stCondLst>
                                  <p:childTnLst>
                                    <p:animClr clrSpc="rgb" dir="cw">
                                      <p:cBhvr>
                                        <p:cTn id="24" dur="100" fill="hold"/>
                                        <p:tgtEl>
                                          <p:spTgt spid="9"/>
                                        </p:tgtEl>
                                        <p:attrNameLst>
                                          <p:attrName>fillcolor</p:attrName>
                                        </p:attrNameLst>
                                      </p:cBhvr>
                                      <p:to>
                                        <a:srgbClr val="FF0000"/>
                                      </p:to>
                                    </p:animClr>
                                    <p:set>
                                      <p:cBhvr>
                                        <p:cTn id="25" dur="100" fill="hold"/>
                                        <p:tgtEl>
                                          <p:spTgt spid="9"/>
                                        </p:tgtEl>
                                        <p:attrNameLst>
                                          <p:attrName>fill.type</p:attrName>
                                        </p:attrNameLst>
                                      </p:cBhvr>
                                      <p:to>
                                        <p:strVal val="solid"/>
                                      </p:to>
                                    </p:set>
                                    <p:set>
                                      <p:cBhvr>
                                        <p:cTn id="26" dur="100" fill="hold"/>
                                        <p:tgtEl>
                                          <p:spTgt spid="9"/>
                                        </p:tgtEl>
                                        <p:attrNameLst>
                                          <p:attrName>fill.on</p:attrName>
                                        </p:attrNameLst>
                                      </p:cBhvr>
                                      <p:to>
                                        <p:strVal val="true"/>
                                      </p:to>
                                    </p:set>
                                  </p:childTnLst>
                                </p:cTn>
                              </p:par>
                            </p:childTnLst>
                          </p:cTn>
                        </p:par>
                        <p:par>
                          <p:cTn id="27" fill="hold">
                            <p:stCondLst>
                              <p:cond delay="100"/>
                            </p:stCondLst>
                            <p:childTnLst>
                              <p:par>
                                <p:cTn id="28" presetID="1" presetClass="mediacall" presetSubtype="0" fill="hold" nodeType="afterEffect">
                                  <p:stCondLst>
                                    <p:cond delay="0"/>
                                  </p:stCondLst>
                                  <p:childTnLst>
                                    <p:cmd type="call" cmd="playFrom(0.0)">
                                      <p:cBhvr>
                                        <p:cTn id="29" dur="1554" fill="hold"/>
                                        <p:tgtEl>
                                          <p:spTgt spid="18"/>
                                        </p:tgtEl>
                                      </p:cBhvr>
                                    </p:cmd>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afterEffect">
                                  <p:stCondLst>
                                    <p:cond delay="0"/>
                                  </p:stCondLst>
                                  <p:childTnLst>
                                    <p:animClr clrSpc="rgb" dir="cw">
                                      <p:cBhvr>
                                        <p:cTn id="34" dur="100" fill="hold"/>
                                        <p:tgtEl>
                                          <p:spTgt spid="13"/>
                                        </p:tgtEl>
                                        <p:attrNameLst>
                                          <p:attrName>fillcolor</p:attrName>
                                        </p:attrNameLst>
                                      </p:cBhvr>
                                      <p:to>
                                        <a:srgbClr val="FF0000"/>
                                      </p:to>
                                    </p:animClr>
                                    <p:set>
                                      <p:cBhvr>
                                        <p:cTn id="35" dur="100" fill="hold"/>
                                        <p:tgtEl>
                                          <p:spTgt spid="13"/>
                                        </p:tgtEl>
                                        <p:attrNameLst>
                                          <p:attrName>fill.type</p:attrName>
                                        </p:attrNameLst>
                                      </p:cBhvr>
                                      <p:to>
                                        <p:strVal val="solid"/>
                                      </p:to>
                                    </p:set>
                                    <p:set>
                                      <p:cBhvr>
                                        <p:cTn id="36" dur="100" fill="hold"/>
                                        <p:tgtEl>
                                          <p:spTgt spid="13"/>
                                        </p:tgtEl>
                                        <p:attrNameLst>
                                          <p:attrName>fill.on</p:attrName>
                                        </p:attrNameLst>
                                      </p:cBhvr>
                                      <p:to>
                                        <p:strVal val="true"/>
                                      </p:to>
                                    </p:set>
                                  </p:childTnLst>
                                </p:cTn>
                              </p:par>
                            </p:childTnLst>
                          </p:cTn>
                        </p:par>
                        <p:par>
                          <p:cTn id="37" fill="hold">
                            <p:stCondLst>
                              <p:cond delay="100"/>
                            </p:stCondLst>
                            <p:childTnLst>
                              <p:par>
                                <p:cTn id="38" presetID="1" presetClass="mediacall" presetSubtype="0" fill="hold" nodeType="afterEffect">
                                  <p:stCondLst>
                                    <p:cond delay="0"/>
                                  </p:stCondLst>
                                  <p:childTnLst>
                                    <p:cmd type="call" cmd="playFrom(0.0)">
                                      <p:cBhvr>
                                        <p:cTn id="39" dur="1554" fill="hold"/>
                                        <p:tgtEl>
                                          <p:spTgt spid="19"/>
                                        </p:tgtEl>
                                      </p:cBhvr>
                                    </p:cmd>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afterEffect">
                                  <p:stCondLst>
                                    <p:cond delay="0"/>
                                  </p:stCondLst>
                                  <p:childTnLst>
                                    <p:animClr clrSpc="rgb" dir="cw">
                                      <p:cBhvr>
                                        <p:cTn id="44" dur="100" fill="hold"/>
                                        <p:tgtEl>
                                          <p:spTgt spid="14"/>
                                        </p:tgtEl>
                                        <p:attrNameLst>
                                          <p:attrName>fillcolor</p:attrName>
                                        </p:attrNameLst>
                                      </p:cBhvr>
                                      <p:to>
                                        <a:srgbClr val="FF0000"/>
                                      </p:to>
                                    </p:animClr>
                                    <p:set>
                                      <p:cBhvr>
                                        <p:cTn id="45" dur="100" fill="hold"/>
                                        <p:tgtEl>
                                          <p:spTgt spid="14"/>
                                        </p:tgtEl>
                                        <p:attrNameLst>
                                          <p:attrName>fill.type</p:attrName>
                                        </p:attrNameLst>
                                      </p:cBhvr>
                                      <p:to>
                                        <p:strVal val="solid"/>
                                      </p:to>
                                    </p:set>
                                    <p:set>
                                      <p:cBhvr>
                                        <p:cTn id="46" dur="100" fill="hold"/>
                                        <p:tgtEl>
                                          <p:spTgt spid="14"/>
                                        </p:tgtEl>
                                        <p:attrNameLst>
                                          <p:attrName>fill.on</p:attrName>
                                        </p:attrNameLst>
                                      </p:cBhvr>
                                      <p:to>
                                        <p:strVal val="true"/>
                                      </p:to>
                                    </p:set>
                                  </p:childTnLst>
                                </p:cTn>
                              </p:par>
                            </p:childTnLst>
                          </p:cTn>
                        </p:par>
                        <p:par>
                          <p:cTn id="47" fill="hold">
                            <p:stCondLst>
                              <p:cond delay="100"/>
                            </p:stCondLst>
                            <p:childTnLst>
                              <p:par>
                                <p:cTn id="48" presetID="1" presetClass="mediacall" presetSubtype="0" fill="hold" nodeType="afterEffect">
                                  <p:stCondLst>
                                    <p:cond delay="0"/>
                                  </p:stCondLst>
                                  <p:childTnLst>
                                    <p:cmd type="call" cmd="playFrom(0.0)">
                                      <p:cBhvr>
                                        <p:cTn id="49" dur="1554" fill="hold"/>
                                        <p:tgtEl>
                                          <p:spTgt spid="17"/>
                                        </p:tgtEl>
                                      </p:cBhvr>
                                    </p:cmd>
                                  </p:childTnLst>
                                </p:cTn>
                              </p:par>
                            </p:childTnLst>
                          </p:cTn>
                        </p:par>
                      </p:childTnLst>
                    </p:cTn>
                  </p:par>
                </p:childTnLst>
              </p:cTn>
              <p:nextCondLst>
                <p:cond evt="onClick" delay="0">
                  <p:tgtEl>
                    <p:spTgt spid="1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95d9371c711fe5144935f3fd4acafa46">
            <a:extLst>
              <a:ext uri="{FF2B5EF4-FFF2-40B4-BE49-F238E27FC236}">
                <a16:creationId xmlns:a16="http://schemas.microsoft.com/office/drawing/2014/main" id="{74DBD7AA-0EF7-409F-AADC-BAC73CC6A537}"/>
              </a:ext>
            </a:extLst>
          </p:cNvPr>
          <p:cNvPicPr>
            <a:picLocks noChangeAspect="1"/>
          </p:cNvPicPr>
          <p:nvPr/>
        </p:nvPicPr>
        <p:blipFill>
          <a:blip r:embed="rId2"/>
          <a:stretch>
            <a:fillRect/>
          </a:stretch>
        </p:blipFill>
        <p:spPr>
          <a:xfrm>
            <a:off x="70597" y="-171450"/>
            <a:ext cx="9073403" cy="5068729"/>
          </a:xfrm>
          <a:prstGeom prst="rect">
            <a:avLst/>
          </a:prstGeom>
        </p:spPr>
      </p:pic>
      <p:sp>
        <p:nvSpPr>
          <p:cNvPr id="2" name="Rectangles 1"/>
          <p:cNvSpPr/>
          <p:nvPr/>
        </p:nvSpPr>
        <p:spPr>
          <a:xfrm>
            <a:off x="2895600" y="1717670"/>
            <a:ext cx="5339598" cy="854080"/>
          </a:xfrm>
          <a:prstGeom prst="rect">
            <a:avLst/>
          </a:prstGeom>
          <a:noFill/>
          <a:ln>
            <a:noFill/>
          </a:ln>
        </p:spPr>
        <p:txBody>
          <a:bodyPr wrap="square" rtlCol="0" anchor="t">
            <a:spAutoFit/>
          </a:bodyPr>
          <a:lstStyle/>
          <a:p>
            <a:pPr algn="ctr"/>
            <a:r>
              <a:rPr lang="en-US" altLang="zh-CN" sz="4950" b="1" dirty="0" err="1"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a:t>
            </a:r>
            <a:r>
              <a:rPr lang="en-US" altLang="zh-CN" sz="4950" b="1"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4950" b="1" dirty="0" err="1"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dẫn</a:t>
            </a:r>
            <a:r>
              <a:rPr lang="en-US" altLang="zh-CN" sz="4950" b="1"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4950" b="1" dirty="0" err="1"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altLang="zh-CN" sz="4950" b="1"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4950" b="1" dirty="0" err="1"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endParaRPr lang="en-US" altLang="zh-CN" sz="4950" b="1"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Box 3"/>
          <p:cNvSpPr txBox="1"/>
          <p:nvPr/>
        </p:nvSpPr>
        <p:spPr>
          <a:xfrm>
            <a:off x="2572755" y="2571750"/>
            <a:ext cx="5694424" cy="1031051"/>
          </a:xfrm>
          <a:prstGeom prst="rect">
            <a:avLst/>
          </a:prstGeom>
          <a:noFill/>
        </p:spPr>
        <p:txBody>
          <a:bodyPr wrap="square" rtlCol="0">
            <a:spAutoFit/>
          </a:bodyPr>
          <a:lstStyle/>
          <a:p>
            <a:r>
              <a:rPr lang="en-US" sz="33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Wingdings" panose="05000000000000000000" charset="0"/>
              </a:rPr>
              <a:t> </a:t>
            </a:r>
            <a:r>
              <a:rPr lang="vi-VN" sz="2800" b="1" dirty="0">
                <a:solidFill>
                  <a:schemeClr val="tx2"/>
                </a:solidFill>
                <a:latin typeface="Times New Roman" panose="02020603050405020304" pitchFamily="18" charset="0"/>
                <a:cs typeface="Times New Roman" panose="02020603050405020304" pitchFamily="18" charset="0"/>
                <a:sym typeface="Wingdings" panose="05000000000000000000" charset="0"/>
              </a:rPr>
              <a:t>T</a:t>
            </a:r>
            <a:r>
              <a:rPr lang="vi-VN" sz="2800" b="1" dirty="0" smtClean="0">
                <a:solidFill>
                  <a:schemeClr val="tx2"/>
                </a:solidFill>
                <a:latin typeface="Times New Roman" panose="02020603050405020304" pitchFamily="18" charset="0"/>
                <a:cs typeface="Times New Roman" panose="02020603050405020304" pitchFamily="18" charset="0"/>
              </a:rPr>
              <a:t>hực </a:t>
            </a:r>
            <a:r>
              <a:rPr lang="vi-VN" sz="2800" b="1" dirty="0">
                <a:solidFill>
                  <a:schemeClr val="tx2"/>
                </a:solidFill>
                <a:latin typeface="Times New Roman" panose="02020603050405020304" pitchFamily="18" charset="0"/>
                <a:cs typeface="Times New Roman" panose="02020603050405020304" pitchFamily="18" charset="0"/>
              </a:rPr>
              <a:t>hiện bài tập số 1 và số 2 ở trang 58 SGK KHTN7</a:t>
            </a:r>
          </a:p>
        </p:txBody>
      </p:sp>
    </p:spTree>
    <p:extLst>
      <p:ext uri="{BB962C8B-B14F-4D97-AF65-F5344CB8AC3E}">
        <p14:creationId xmlns:p14="http://schemas.microsoft.com/office/powerpoint/2010/main" val="940716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9553;p57">
            <a:extLst>
              <a:ext uri="{FF2B5EF4-FFF2-40B4-BE49-F238E27FC236}">
                <a16:creationId xmlns:a16="http://schemas.microsoft.com/office/drawing/2014/main" id="{E5D049EB-416F-4D4F-BD21-DECC425BBB0C}"/>
              </a:ext>
            </a:extLst>
          </p:cNvPr>
          <p:cNvGrpSpPr/>
          <p:nvPr/>
        </p:nvGrpSpPr>
        <p:grpSpPr>
          <a:xfrm>
            <a:off x="5410200" y="746915"/>
            <a:ext cx="3506003" cy="3649669"/>
            <a:chOff x="3104150" y="1772850"/>
            <a:chExt cx="2853425" cy="2970350"/>
          </a:xfrm>
        </p:grpSpPr>
        <p:sp>
          <p:nvSpPr>
            <p:cNvPr id="8" name="Google Shape;9554;p57">
              <a:extLst>
                <a:ext uri="{FF2B5EF4-FFF2-40B4-BE49-F238E27FC236}">
                  <a16:creationId xmlns:a16="http://schemas.microsoft.com/office/drawing/2014/main" id="{74635466-B4FD-497B-AC58-E5F12D230E04}"/>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55;p57">
              <a:extLst>
                <a:ext uri="{FF2B5EF4-FFF2-40B4-BE49-F238E27FC236}">
                  <a16:creationId xmlns:a16="http://schemas.microsoft.com/office/drawing/2014/main" id="{52924BF0-9D5E-4017-9F74-A8C9D81098A8}"/>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56;p57">
              <a:extLst>
                <a:ext uri="{FF2B5EF4-FFF2-40B4-BE49-F238E27FC236}">
                  <a16:creationId xmlns:a16="http://schemas.microsoft.com/office/drawing/2014/main" id="{790C582D-71C6-49C5-BEDF-4C98D4577DAA}"/>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557;p57">
              <a:extLst>
                <a:ext uri="{FF2B5EF4-FFF2-40B4-BE49-F238E27FC236}">
                  <a16:creationId xmlns:a16="http://schemas.microsoft.com/office/drawing/2014/main" id="{D8504FE3-FAD1-4BD7-B94A-1852CBFC76BD}"/>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58;p57">
              <a:extLst>
                <a:ext uri="{FF2B5EF4-FFF2-40B4-BE49-F238E27FC236}">
                  <a16:creationId xmlns:a16="http://schemas.microsoft.com/office/drawing/2014/main" id="{0B1C5696-0284-42DA-A891-3DD18237A357}"/>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59;p57">
              <a:extLst>
                <a:ext uri="{FF2B5EF4-FFF2-40B4-BE49-F238E27FC236}">
                  <a16:creationId xmlns:a16="http://schemas.microsoft.com/office/drawing/2014/main" id="{CEB258E9-FD66-4318-A9AD-2681DC93825D}"/>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60;p57">
              <a:extLst>
                <a:ext uri="{FF2B5EF4-FFF2-40B4-BE49-F238E27FC236}">
                  <a16:creationId xmlns:a16="http://schemas.microsoft.com/office/drawing/2014/main" id="{2FDCC760-F188-4498-9827-A6498BAB5554}"/>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61;p57">
              <a:extLst>
                <a:ext uri="{FF2B5EF4-FFF2-40B4-BE49-F238E27FC236}">
                  <a16:creationId xmlns:a16="http://schemas.microsoft.com/office/drawing/2014/main" id="{22E51E7F-8FA6-45A1-ACC4-15CE479C710E}"/>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62;p57">
              <a:extLst>
                <a:ext uri="{FF2B5EF4-FFF2-40B4-BE49-F238E27FC236}">
                  <a16:creationId xmlns:a16="http://schemas.microsoft.com/office/drawing/2014/main" id="{815DC398-B9E2-4448-AF1B-BCE86F06285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63;p57">
              <a:extLst>
                <a:ext uri="{FF2B5EF4-FFF2-40B4-BE49-F238E27FC236}">
                  <a16:creationId xmlns:a16="http://schemas.microsoft.com/office/drawing/2014/main" id="{8D813070-44AE-41E5-BEDC-64AFFBD1AA5F}"/>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64;p57">
              <a:extLst>
                <a:ext uri="{FF2B5EF4-FFF2-40B4-BE49-F238E27FC236}">
                  <a16:creationId xmlns:a16="http://schemas.microsoft.com/office/drawing/2014/main" id="{306C2CA4-CC39-497B-A7A6-C4CAE32A5D96}"/>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65;p57">
              <a:extLst>
                <a:ext uri="{FF2B5EF4-FFF2-40B4-BE49-F238E27FC236}">
                  <a16:creationId xmlns:a16="http://schemas.microsoft.com/office/drawing/2014/main" id="{C1D93548-334F-474F-9F28-6AA3861D1418}"/>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66;p57">
              <a:extLst>
                <a:ext uri="{FF2B5EF4-FFF2-40B4-BE49-F238E27FC236}">
                  <a16:creationId xmlns:a16="http://schemas.microsoft.com/office/drawing/2014/main" id="{C783503B-D317-4EE0-A515-38948B1616DF}"/>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67;p57">
              <a:extLst>
                <a:ext uri="{FF2B5EF4-FFF2-40B4-BE49-F238E27FC236}">
                  <a16:creationId xmlns:a16="http://schemas.microsoft.com/office/drawing/2014/main" id="{24EA9101-ABAA-4C42-9C30-72C78E372AA6}"/>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568;p57">
              <a:extLst>
                <a:ext uri="{FF2B5EF4-FFF2-40B4-BE49-F238E27FC236}">
                  <a16:creationId xmlns:a16="http://schemas.microsoft.com/office/drawing/2014/main" id="{0CC7B722-2249-48DF-8F4D-3471A788E4C5}"/>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69;p57">
              <a:extLst>
                <a:ext uri="{FF2B5EF4-FFF2-40B4-BE49-F238E27FC236}">
                  <a16:creationId xmlns:a16="http://schemas.microsoft.com/office/drawing/2014/main" id="{B33DC52F-BB5C-47FF-BF73-F4523C4429A4}"/>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70;p57">
              <a:extLst>
                <a:ext uri="{FF2B5EF4-FFF2-40B4-BE49-F238E27FC236}">
                  <a16:creationId xmlns:a16="http://schemas.microsoft.com/office/drawing/2014/main" id="{517F9311-A158-4BD7-8DE8-C2B6313427D6}"/>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71;p57">
              <a:extLst>
                <a:ext uri="{FF2B5EF4-FFF2-40B4-BE49-F238E27FC236}">
                  <a16:creationId xmlns:a16="http://schemas.microsoft.com/office/drawing/2014/main" id="{25E97FE2-748E-4CB6-AD29-748259D5AA7B}"/>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72;p57">
              <a:extLst>
                <a:ext uri="{FF2B5EF4-FFF2-40B4-BE49-F238E27FC236}">
                  <a16:creationId xmlns:a16="http://schemas.microsoft.com/office/drawing/2014/main" id="{3B937C04-2550-48EB-86F9-83A06687D774}"/>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573;p57">
              <a:extLst>
                <a:ext uri="{FF2B5EF4-FFF2-40B4-BE49-F238E27FC236}">
                  <a16:creationId xmlns:a16="http://schemas.microsoft.com/office/drawing/2014/main" id="{E462FF78-6275-4319-87AD-89429A028BF9}"/>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74;p57">
              <a:extLst>
                <a:ext uri="{FF2B5EF4-FFF2-40B4-BE49-F238E27FC236}">
                  <a16:creationId xmlns:a16="http://schemas.microsoft.com/office/drawing/2014/main" id="{FAAB635E-69A1-41B0-A833-5FF6455C3032}"/>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75;p57">
              <a:extLst>
                <a:ext uri="{FF2B5EF4-FFF2-40B4-BE49-F238E27FC236}">
                  <a16:creationId xmlns:a16="http://schemas.microsoft.com/office/drawing/2014/main" id="{E279BF22-B4D7-4AE9-849F-672C04D627B6}"/>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76;p57">
              <a:extLst>
                <a:ext uri="{FF2B5EF4-FFF2-40B4-BE49-F238E27FC236}">
                  <a16:creationId xmlns:a16="http://schemas.microsoft.com/office/drawing/2014/main" id="{E9A141B0-351E-47A1-8050-225A5C1B5B8A}"/>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577;p57">
              <a:extLst>
                <a:ext uri="{FF2B5EF4-FFF2-40B4-BE49-F238E27FC236}">
                  <a16:creationId xmlns:a16="http://schemas.microsoft.com/office/drawing/2014/main" id="{A7C6799D-57B8-434A-BDA5-7E605E631BB7}"/>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578;p57">
              <a:extLst>
                <a:ext uri="{FF2B5EF4-FFF2-40B4-BE49-F238E27FC236}">
                  <a16:creationId xmlns:a16="http://schemas.microsoft.com/office/drawing/2014/main" id="{B419F09F-D8EC-4B88-B337-D61A288AF57A}"/>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579;p57">
              <a:extLst>
                <a:ext uri="{FF2B5EF4-FFF2-40B4-BE49-F238E27FC236}">
                  <a16:creationId xmlns:a16="http://schemas.microsoft.com/office/drawing/2014/main" id="{8A7AF2B0-0DB2-483A-8B73-2145D8C148D8}"/>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80;p57">
              <a:extLst>
                <a:ext uri="{FF2B5EF4-FFF2-40B4-BE49-F238E27FC236}">
                  <a16:creationId xmlns:a16="http://schemas.microsoft.com/office/drawing/2014/main" id="{BC3967E8-A85B-41DB-8637-BC145A34167B}"/>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81;p57">
              <a:extLst>
                <a:ext uri="{FF2B5EF4-FFF2-40B4-BE49-F238E27FC236}">
                  <a16:creationId xmlns:a16="http://schemas.microsoft.com/office/drawing/2014/main" id="{B5FEB84E-A3B5-411B-9474-4E7E2ADADE93}"/>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82;p57">
              <a:extLst>
                <a:ext uri="{FF2B5EF4-FFF2-40B4-BE49-F238E27FC236}">
                  <a16:creationId xmlns:a16="http://schemas.microsoft.com/office/drawing/2014/main" id="{04AB844C-61C6-4E4A-9D41-50FFFC41299D}"/>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583;p57">
              <a:extLst>
                <a:ext uri="{FF2B5EF4-FFF2-40B4-BE49-F238E27FC236}">
                  <a16:creationId xmlns:a16="http://schemas.microsoft.com/office/drawing/2014/main" id="{DB9861C9-8D58-42D5-9E9C-4F2C3B4144C4}"/>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584;p57">
              <a:extLst>
                <a:ext uri="{FF2B5EF4-FFF2-40B4-BE49-F238E27FC236}">
                  <a16:creationId xmlns:a16="http://schemas.microsoft.com/office/drawing/2014/main" id="{96283D95-3641-411D-99A1-8DC4CE66935E}"/>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585;p57">
              <a:extLst>
                <a:ext uri="{FF2B5EF4-FFF2-40B4-BE49-F238E27FC236}">
                  <a16:creationId xmlns:a16="http://schemas.microsoft.com/office/drawing/2014/main" id="{40475589-83B2-46BB-8F29-8E33AAAD321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586;p57">
              <a:extLst>
                <a:ext uri="{FF2B5EF4-FFF2-40B4-BE49-F238E27FC236}">
                  <a16:creationId xmlns:a16="http://schemas.microsoft.com/office/drawing/2014/main" id="{1D809404-BC19-4A4B-BA12-8A3D16C91C15}"/>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87;p57">
              <a:extLst>
                <a:ext uri="{FF2B5EF4-FFF2-40B4-BE49-F238E27FC236}">
                  <a16:creationId xmlns:a16="http://schemas.microsoft.com/office/drawing/2014/main" id="{B1D2D05F-9616-427A-B5E1-462334A115F9}"/>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588;p57">
              <a:extLst>
                <a:ext uri="{FF2B5EF4-FFF2-40B4-BE49-F238E27FC236}">
                  <a16:creationId xmlns:a16="http://schemas.microsoft.com/office/drawing/2014/main" id="{D159847E-BDF9-42BA-9A5D-C3AA3D99171C}"/>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589;p57">
              <a:extLst>
                <a:ext uri="{FF2B5EF4-FFF2-40B4-BE49-F238E27FC236}">
                  <a16:creationId xmlns:a16="http://schemas.microsoft.com/office/drawing/2014/main" id="{1BAFC122-4225-4F4F-8749-B8DABC8B9452}"/>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590;p57">
              <a:extLst>
                <a:ext uri="{FF2B5EF4-FFF2-40B4-BE49-F238E27FC236}">
                  <a16:creationId xmlns:a16="http://schemas.microsoft.com/office/drawing/2014/main" id="{3802887F-073B-416B-819C-B105C0A1947D}"/>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91;p57">
              <a:extLst>
                <a:ext uri="{FF2B5EF4-FFF2-40B4-BE49-F238E27FC236}">
                  <a16:creationId xmlns:a16="http://schemas.microsoft.com/office/drawing/2014/main" id="{B406C0EB-89E7-4121-AE25-AEA833D56D73}"/>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592;p57">
              <a:extLst>
                <a:ext uri="{FF2B5EF4-FFF2-40B4-BE49-F238E27FC236}">
                  <a16:creationId xmlns:a16="http://schemas.microsoft.com/office/drawing/2014/main" id="{73D75EA4-F9B4-4230-8925-EE6FA5564DFF}"/>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593;p57">
              <a:extLst>
                <a:ext uri="{FF2B5EF4-FFF2-40B4-BE49-F238E27FC236}">
                  <a16:creationId xmlns:a16="http://schemas.microsoft.com/office/drawing/2014/main" id="{F2ADB823-0F17-42CC-844B-1D2DE2E7DE00}"/>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594;p57">
              <a:extLst>
                <a:ext uri="{FF2B5EF4-FFF2-40B4-BE49-F238E27FC236}">
                  <a16:creationId xmlns:a16="http://schemas.microsoft.com/office/drawing/2014/main" id="{E6971A5D-3B76-48E0-A51A-2896871D87D5}"/>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595;p57">
              <a:extLst>
                <a:ext uri="{FF2B5EF4-FFF2-40B4-BE49-F238E27FC236}">
                  <a16:creationId xmlns:a16="http://schemas.microsoft.com/office/drawing/2014/main" id="{95ECCC9D-1E21-4436-BC65-B0FB329BF5FF}"/>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596;p57">
              <a:extLst>
                <a:ext uri="{FF2B5EF4-FFF2-40B4-BE49-F238E27FC236}">
                  <a16:creationId xmlns:a16="http://schemas.microsoft.com/office/drawing/2014/main" id="{DB66C718-207D-47F7-A25F-7356DE3749E4}"/>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597;p57">
              <a:extLst>
                <a:ext uri="{FF2B5EF4-FFF2-40B4-BE49-F238E27FC236}">
                  <a16:creationId xmlns:a16="http://schemas.microsoft.com/office/drawing/2014/main" id="{3FA64BDB-9407-4FCF-9301-2F61DF1CCC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598;p57">
              <a:extLst>
                <a:ext uri="{FF2B5EF4-FFF2-40B4-BE49-F238E27FC236}">
                  <a16:creationId xmlns:a16="http://schemas.microsoft.com/office/drawing/2014/main" id="{D59898F5-2F98-45B9-9511-62AFA6D4128B}"/>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599;p57">
              <a:extLst>
                <a:ext uri="{FF2B5EF4-FFF2-40B4-BE49-F238E27FC236}">
                  <a16:creationId xmlns:a16="http://schemas.microsoft.com/office/drawing/2014/main" id="{19013049-A41E-4B59-84D9-D92D2FFB9020}"/>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600;p57">
              <a:extLst>
                <a:ext uri="{FF2B5EF4-FFF2-40B4-BE49-F238E27FC236}">
                  <a16:creationId xmlns:a16="http://schemas.microsoft.com/office/drawing/2014/main" id="{AEB5D1CB-8FA6-4C53-B7A3-A33C77F70048}"/>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601;p57">
              <a:extLst>
                <a:ext uri="{FF2B5EF4-FFF2-40B4-BE49-F238E27FC236}">
                  <a16:creationId xmlns:a16="http://schemas.microsoft.com/office/drawing/2014/main" id="{4EA494AF-BC3A-456E-82DE-AA8E45C6AFFA}"/>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602;p57">
              <a:extLst>
                <a:ext uri="{FF2B5EF4-FFF2-40B4-BE49-F238E27FC236}">
                  <a16:creationId xmlns:a16="http://schemas.microsoft.com/office/drawing/2014/main" id="{EBCCD0CD-FC99-43D4-A19D-1E605A1E0F9D}"/>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603;p57">
              <a:extLst>
                <a:ext uri="{FF2B5EF4-FFF2-40B4-BE49-F238E27FC236}">
                  <a16:creationId xmlns:a16="http://schemas.microsoft.com/office/drawing/2014/main" id="{3D9879E5-4915-404F-A57D-0787E4C9E7D8}"/>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604;p57">
              <a:extLst>
                <a:ext uri="{FF2B5EF4-FFF2-40B4-BE49-F238E27FC236}">
                  <a16:creationId xmlns:a16="http://schemas.microsoft.com/office/drawing/2014/main" id="{2965540E-C484-4CD5-817E-B8579D74FD84}"/>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605;p57">
              <a:extLst>
                <a:ext uri="{FF2B5EF4-FFF2-40B4-BE49-F238E27FC236}">
                  <a16:creationId xmlns:a16="http://schemas.microsoft.com/office/drawing/2014/main" id="{22947052-9E39-442C-82C2-9E59EFC0E21A}"/>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606;p57">
              <a:extLst>
                <a:ext uri="{FF2B5EF4-FFF2-40B4-BE49-F238E27FC236}">
                  <a16:creationId xmlns:a16="http://schemas.microsoft.com/office/drawing/2014/main" id="{91178EED-3FF4-4AE8-9B02-41A3438EFA5D}"/>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607;p57">
              <a:extLst>
                <a:ext uri="{FF2B5EF4-FFF2-40B4-BE49-F238E27FC236}">
                  <a16:creationId xmlns:a16="http://schemas.microsoft.com/office/drawing/2014/main" id="{6BB581C4-0B71-4957-8554-3DF19A46AB94}"/>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608;p57">
              <a:extLst>
                <a:ext uri="{FF2B5EF4-FFF2-40B4-BE49-F238E27FC236}">
                  <a16:creationId xmlns:a16="http://schemas.microsoft.com/office/drawing/2014/main" id="{59A0FF1A-7FA8-4885-9374-2B6427F5F675}"/>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609;p57">
              <a:extLst>
                <a:ext uri="{FF2B5EF4-FFF2-40B4-BE49-F238E27FC236}">
                  <a16:creationId xmlns:a16="http://schemas.microsoft.com/office/drawing/2014/main" id="{9F83BD3D-A52F-4BCA-9144-F7ACFC3DC5D0}"/>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610;p57">
              <a:extLst>
                <a:ext uri="{FF2B5EF4-FFF2-40B4-BE49-F238E27FC236}">
                  <a16:creationId xmlns:a16="http://schemas.microsoft.com/office/drawing/2014/main" id="{643D524D-DA1E-401E-B676-AB3C2BB78523}"/>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611;p57">
              <a:extLst>
                <a:ext uri="{FF2B5EF4-FFF2-40B4-BE49-F238E27FC236}">
                  <a16:creationId xmlns:a16="http://schemas.microsoft.com/office/drawing/2014/main" id="{167D4734-1514-4046-8841-0A3212A4E9C7}"/>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612;p57">
              <a:extLst>
                <a:ext uri="{FF2B5EF4-FFF2-40B4-BE49-F238E27FC236}">
                  <a16:creationId xmlns:a16="http://schemas.microsoft.com/office/drawing/2014/main" id="{94084D5F-3D56-4A8A-8D48-608A7540D9BF}"/>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613;p57">
              <a:extLst>
                <a:ext uri="{FF2B5EF4-FFF2-40B4-BE49-F238E27FC236}">
                  <a16:creationId xmlns:a16="http://schemas.microsoft.com/office/drawing/2014/main" id="{7BB68584-B96F-40BC-873E-D956FEBA52E6}"/>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614;p57">
              <a:extLst>
                <a:ext uri="{FF2B5EF4-FFF2-40B4-BE49-F238E27FC236}">
                  <a16:creationId xmlns:a16="http://schemas.microsoft.com/office/drawing/2014/main" id="{F810EAA8-BB96-4F7D-8019-AE0F405FDFC1}"/>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615;p57">
              <a:extLst>
                <a:ext uri="{FF2B5EF4-FFF2-40B4-BE49-F238E27FC236}">
                  <a16:creationId xmlns:a16="http://schemas.microsoft.com/office/drawing/2014/main" id="{926EA95A-91D7-4446-861B-650470BFD772}"/>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616;p57">
              <a:extLst>
                <a:ext uri="{FF2B5EF4-FFF2-40B4-BE49-F238E27FC236}">
                  <a16:creationId xmlns:a16="http://schemas.microsoft.com/office/drawing/2014/main" id="{D657021F-7E26-4DC7-AD2C-5F12E10BC019}"/>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617;p57">
              <a:extLst>
                <a:ext uri="{FF2B5EF4-FFF2-40B4-BE49-F238E27FC236}">
                  <a16:creationId xmlns:a16="http://schemas.microsoft.com/office/drawing/2014/main" id="{B8BD79A8-1CDD-4EA2-AA03-67FFD9F7B39A}"/>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618;p57">
              <a:extLst>
                <a:ext uri="{FF2B5EF4-FFF2-40B4-BE49-F238E27FC236}">
                  <a16:creationId xmlns:a16="http://schemas.microsoft.com/office/drawing/2014/main" id="{360A67E1-9F8F-4B6F-B0B1-26A11E36FE98}"/>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19;p57">
              <a:extLst>
                <a:ext uri="{FF2B5EF4-FFF2-40B4-BE49-F238E27FC236}">
                  <a16:creationId xmlns:a16="http://schemas.microsoft.com/office/drawing/2014/main" id="{4D429BE9-F70B-458C-BD34-1366DBC8937C}"/>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620;p57">
              <a:extLst>
                <a:ext uri="{FF2B5EF4-FFF2-40B4-BE49-F238E27FC236}">
                  <a16:creationId xmlns:a16="http://schemas.microsoft.com/office/drawing/2014/main" id="{9F25EB29-C715-487D-BACE-9D1E58D32134}"/>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21;p57">
              <a:extLst>
                <a:ext uri="{FF2B5EF4-FFF2-40B4-BE49-F238E27FC236}">
                  <a16:creationId xmlns:a16="http://schemas.microsoft.com/office/drawing/2014/main" id="{B9EEAD08-D3AF-4848-A06C-5DB8976BE5F5}"/>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622;p57">
              <a:extLst>
                <a:ext uri="{FF2B5EF4-FFF2-40B4-BE49-F238E27FC236}">
                  <a16:creationId xmlns:a16="http://schemas.microsoft.com/office/drawing/2014/main" id="{DEFB2C90-D5BD-4BE9-A511-8C90BD1BA1F4}"/>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623;p57">
              <a:extLst>
                <a:ext uri="{FF2B5EF4-FFF2-40B4-BE49-F238E27FC236}">
                  <a16:creationId xmlns:a16="http://schemas.microsoft.com/office/drawing/2014/main" id="{52672E7F-4BAE-497C-801D-DF68A5647D4F}"/>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624;p57">
              <a:extLst>
                <a:ext uri="{FF2B5EF4-FFF2-40B4-BE49-F238E27FC236}">
                  <a16:creationId xmlns:a16="http://schemas.microsoft.com/office/drawing/2014/main" id="{25F393E1-491A-44CD-ADF8-0FB780453BED}"/>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625;p57">
              <a:extLst>
                <a:ext uri="{FF2B5EF4-FFF2-40B4-BE49-F238E27FC236}">
                  <a16:creationId xmlns:a16="http://schemas.microsoft.com/office/drawing/2014/main" id="{4352D046-9CA5-4EDB-A604-6DF734F6A4C6}"/>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626;p57">
              <a:extLst>
                <a:ext uri="{FF2B5EF4-FFF2-40B4-BE49-F238E27FC236}">
                  <a16:creationId xmlns:a16="http://schemas.microsoft.com/office/drawing/2014/main" id="{061BE5C6-6E9D-47B3-A2D2-9F0431CCF044}"/>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627;p57">
              <a:extLst>
                <a:ext uri="{FF2B5EF4-FFF2-40B4-BE49-F238E27FC236}">
                  <a16:creationId xmlns:a16="http://schemas.microsoft.com/office/drawing/2014/main" id="{21D9A22E-E2D9-40C1-BA49-32D9EC6E25D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628;p57">
              <a:extLst>
                <a:ext uri="{FF2B5EF4-FFF2-40B4-BE49-F238E27FC236}">
                  <a16:creationId xmlns:a16="http://schemas.microsoft.com/office/drawing/2014/main" id="{CAFEE88C-C092-41EB-B313-7FF23D325739}"/>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629;p57">
              <a:extLst>
                <a:ext uri="{FF2B5EF4-FFF2-40B4-BE49-F238E27FC236}">
                  <a16:creationId xmlns:a16="http://schemas.microsoft.com/office/drawing/2014/main" id="{5EBFC300-4593-4D40-9B01-3595C42EC090}"/>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30;p57">
              <a:extLst>
                <a:ext uri="{FF2B5EF4-FFF2-40B4-BE49-F238E27FC236}">
                  <a16:creationId xmlns:a16="http://schemas.microsoft.com/office/drawing/2014/main" id="{F82DC628-CD2C-4BA9-884F-985F92DE6BD1}"/>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631;p57">
              <a:extLst>
                <a:ext uri="{FF2B5EF4-FFF2-40B4-BE49-F238E27FC236}">
                  <a16:creationId xmlns:a16="http://schemas.microsoft.com/office/drawing/2014/main" id="{E990A6AE-B163-47B4-85D0-FCC2C4F1CFFD}"/>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632;p57">
              <a:extLst>
                <a:ext uri="{FF2B5EF4-FFF2-40B4-BE49-F238E27FC236}">
                  <a16:creationId xmlns:a16="http://schemas.microsoft.com/office/drawing/2014/main" id="{0E0CE245-68B4-499C-9402-FF20FB4BA6E1}"/>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633;p57">
              <a:extLst>
                <a:ext uri="{FF2B5EF4-FFF2-40B4-BE49-F238E27FC236}">
                  <a16:creationId xmlns:a16="http://schemas.microsoft.com/office/drawing/2014/main" id="{207B4BB2-D101-49C1-8A79-03EDA321A3F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634;p57">
              <a:extLst>
                <a:ext uri="{FF2B5EF4-FFF2-40B4-BE49-F238E27FC236}">
                  <a16:creationId xmlns:a16="http://schemas.microsoft.com/office/drawing/2014/main" id="{8C7342B0-0966-4A25-BB3A-2A92F4140245}"/>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635;p57">
              <a:extLst>
                <a:ext uri="{FF2B5EF4-FFF2-40B4-BE49-F238E27FC236}">
                  <a16:creationId xmlns:a16="http://schemas.microsoft.com/office/drawing/2014/main" id="{010FC317-7D29-4173-A758-C0F66263E6D5}"/>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36;p57">
              <a:extLst>
                <a:ext uri="{FF2B5EF4-FFF2-40B4-BE49-F238E27FC236}">
                  <a16:creationId xmlns:a16="http://schemas.microsoft.com/office/drawing/2014/main" id="{53B85932-6502-441B-AFF5-C71209742EA1}"/>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37;p57">
              <a:extLst>
                <a:ext uri="{FF2B5EF4-FFF2-40B4-BE49-F238E27FC236}">
                  <a16:creationId xmlns:a16="http://schemas.microsoft.com/office/drawing/2014/main" id="{0748B0F2-FC0A-43EF-9C13-2F09306442DD}"/>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38;p57">
              <a:extLst>
                <a:ext uri="{FF2B5EF4-FFF2-40B4-BE49-F238E27FC236}">
                  <a16:creationId xmlns:a16="http://schemas.microsoft.com/office/drawing/2014/main" id="{B3C3134F-ED95-40C4-8779-40B6248C9704}"/>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639;p57">
              <a:extLst>
                <a:ext uri="{FF2B5EF4-FFF2-40B4-BE49-F238E27FC236}">
                  <a16:creationId xmlns:a16="http://schemas.microsoft.com/office/drawing/2014/main" id="{F4196CAA-B93D-464C-8539-709C4CF94E5C}"/>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640;p57">
              <a:extLst>
                <a:ext uri="{FF2B5EF4-FFF2-40B4-BE49-F238E27FC236}">
                  <a16:creationId xmlns:a16="http://schemas.microsoft.com/office/drawing/2014/main" id="{748457D5-4F0B-4D1C-BA1C-DE68BDF6471F}"/>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641;p57">
              <a:extLst>
                <a:ext uri="{FF2B5EF4-FFF2-40B4-BE49-F238E27FC236}">
                  <a16:creationId xmlns:a16="http://schemas.microsoft.com/office/drawing/2014/main" id="{B64732FA-DBA1-457F-82F7-7C79D30BB3FC}"/>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42;p57">
              <a:extLst>
                <a:ext uri="{FF2B5EF4-FFF2-40B4-BE49-F238E27FC236}">
                  <a16:creationId xmlns:a16="http://schemas.microsoft.com/office/drawing/2014/main" id="{8CFE8D98-08FE-466E-9461-9B7E41F72E5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643;p57">
              <a:extLst>
                <a:ext uri="{FF2B5EF4-FFF2-40B4-BE49-F238E27FC236}">
                  <a16:creationId xmlns:a16="http://schemas.microsoft.com/office/drawing/2014/main" id="{15043B89-59CC-4C28-B8D4-FC5F80D4E655}"/>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644;p57">
              <a:extLst>
                <a:ext uri="{FF2B5EF4-FFF2-40B4-BE49-F238E27FC236}">
                  <a16:creationId xmlns:a16="http://schemas.microsoft.com/office/drawing/2014/main" id="{BC6E9D95-2794-49C7-9F4A-EAD533E4475A}"/>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645;p57">
              <a:extLst>
                <a:ext uri="{FF2B5EF4-FFF2-40B4-BE49-F238E27FC236}">
                  <a16:creationId xmlns:a16="http://schemas.microsoft.com/office/drawing/2014/main" id="{AF0C914E-5A2C-43FF-AD7E-BEAA827B43C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646;p57">
              <a:extLst>
                <a:ext uri="{FF2B5EF4-FFF2-40B4-BE49-F238E27FC236}">
                  <a16:creationId xmlns:a16="http://schemas.microsoft.com/office/drawing/2014/main" id="{37713229-4E86-4091-88F1-E7F5F434DCE4}"/>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647;p57">
              <a:extLst>
                <a:ext uri="{FF2B5EF4-FFF2-40B4-BE49-F238E27FC236}">
                  <a16:creationId xmlns:a16="http://schemas.microsoft.com/office/drawing/2014/main" id="{781724AE-684D-4873-B34F-3B5F96852A3F}"/>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648;p57">
              <a:extLst>
                <a:ext uri="{FF2B5EF4-FFF2-40B4-BE49-F238E27FC236}">
                  <a16:creationId xmlns:a16="http://schemas.microsoft.com/office/drawing/2014/main" id="{024619D1-71A9-4906-AA28-CF2D5E41FEBC}"/>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49;p57">
              <a:extLst>
                <a:ext uri="{FF2B5EF4-FFF2-40B4-BE49-F238E27FC236}">
                  <a16:creationId xmlns:a16="http://schemas.microsoft.com/office/drawing/2014/main" id="{80AA8D5B-99AE-4AC4-9026-981FCD0E126A}"/>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50;p57">
              <a:extLst>
                <a:ext uri="{FF2B5EF4-FFF2-40B4-BE49-F238E27FC236}">
                  <a16:creationId xmlns:a16="http://schemas.microsoft.com/office/drawing/2014/main" id="{52F23C7D-97F1-4A41-98A6-1AE63F447810}"/>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51;p57">
              <a:extLst>
                <a:ext uri="{FF2B5EF4-FFF2-40B4-BE49-F238E27FC236}">
                  <a16:creationId xmlns:a16="http://schemas.microsoft.com/office/drawing/2014/main" id="{A881383D-B876-471E-901F-0095C550DC07}"/>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52;p57">
              <a:extLst>
                <a:ext uri="{FF2B5EF4-FFF2-40B4-BE49-F238E27FC236}">
                  <a16:creationId xmlns:a16="http://schemas.microsoft.com/office/drawing/2014/main" id="{1345276E-B662-415A-AF22-A2D902CB2785}"/>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53;p57">
              <a:extLst>
                <a:ext uri="{FF2B5EF4-FFF2-40B4-BE49-F238E27FC236}">
                  <a16:creationId xmlns:a16="http://schemas.microsoft.com/office/drawing/2014/main" id="{04CC6930-41CD-4F52-A1B5-6E1BBE49A87F}"/>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54;p57">
              <a:extLst>
                <a:ext uri="{FF2B5EF4-FFF2-40B4-BE49-F238E27FC236}">
                  <a16:creationId xmlns:a16="http://schemas.microsoft.com/office/drawing/2014/main" id="{7F72068F-D83D-4991-A6CC-DC517D938FDC}"/>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55;p57">
              <a:extLst>
                <a:ext uri="{FF2B5EF4-FFF2-40B4-BE49-F238E27FC236}">
                  <a16:creationId xmlns:a16="http://schemas.microsoft.com/office/drawing/2014/main" id="{27CC0654-51D2-4F2B-AED1-6E2B02EF86C2}"/>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56;p57">
              <a:extLst>
                <a:ext uri="{FF2B5EF4-FFF2-40B4-BE49-F238E27FC236}">
                  <a16:creationId xmlns:a16="http://schemas.microsoft.com/office/drawing/2014/main" id="{5C400E77-947C-41FA-84B1-6CDF3A97A17B}"/>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57;p57">
              <a:extLst>
                <a:ext uri="{FF2B5EF4-FFF2-40B4-BE49-F238E27FC236}">
                  <a16:creationId xmlns:a16="http://schemas.microsoft.com/office/drawing/2014/main" id="{44C70597-1064-48D4-B6FC-9BB167CDBF8A}"/>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Freeform: Shape 111">
            <a:extLst>
              <a:ext uri="{FF2B5EF4-FFF2-40B4-BE49-F238E27FC236}">
                <a16:creationId xmlns:a16="http://schemas.microsoft.com/office/drawing/2014/main" id="{A37CADDE-01C5-438D-82BC-045CE3AE8777}"/>
              </a:ext>
            </a:extLst>
          </p:cNvPr>
          <p:cNvSpPr/>
          <p:nvPr/>
        </p:nvSpPr>
        <p:spPr>
          <a:xfrm>
            <a:off x="-666333" y="-1863989"/>
            <a:ext cx="7524750" cy="8458200"/>
          </a:xfrm>
          <a:custGeom>
            <a:avLst/>
            <a:gdLst>
              <a:gd name="connsiteX0" fmla="*/ 6573034 w 6573034"/>
              <a:gd name="connsiteY0" fmla="*/ 990600 h 7181850"/>
              <a:gd name="connsiteX1" fmla="*/ 6306334 w 6573034"/>
              <a:gd name="connsiteY1" fmla="*/ 1066800 h 7181850"/>
              <a:gd name="connsiteX2" fmla="*/ 5639584 w 6573034"/>
              <a:gd name="connsiteY2" fmla="*/ 1981200 h 7181850"/>
              <a:gd name="connsiteX3" fmla="*/ 5582434 w 6573034"/>
              <a:gd name="connsiteY3" fmla="*/ 2228850 h 7181850"/>
              <a:gd name="connsiteX4" fmla="*/ 5487184 w 6573034"/>
              <a:gd name="connsiteY4" fmla="*/ 3048000 h 7181850"/>
              <a:gd name="connsiteX5" fmla="*/ 5410984 w 6573034"/>
              <a:gd name="connsiteY5" fmla="*/ 3295650 h 7181850"/>
              <a:gd name="connsiteX6" fmla="*/ 4648984 w 6573034"/>
              <a:gd name="connsiteY6" fmla="*/ 3924300 h 7181850"/>
              <a:gd name="connsiteX7" fmla="*/ 4477534 w 6573034"/>
              <a:gd name="connsiteY7" fmla="*/ 4095750 h 7181850"/>
              <a:gd name="connsiteX8" fmla="*/ 4477534 w 6573034"/>
              <a:gd name="connsiteY8" fmla="*/ 4591050 h 7181850"/>
              <a:gd name="connsiteX9" fmla="*/ 4687084 w 6573034"/>
              <a:gd name="connsiteY9" fmla="*/ 5200650 h 7181850"/>
              <a:gd name="connsiteX10" fmla="*/ 4725184 w 6573034"/>
              <a:gd name="connsiteY10" fmla="*/ 5314950 h 7181850"/>
              <a:gd name="connsiteX11" fmla="*/ 4687084 w 6573034"/>
              <a:gd name="connsiteY11" fmla="*/ 5524500 h 7181850"/>
              <a:gd name="connsiteX12" fmla="*/ 4572784 w 6573034"/>
              <a:gd name="connsiteY12" fmla="*/ 5657850 h 7181850"/>
              <a:gd name="connsiteX13" fmla="*/ 4401334 w 6573034"/>
              <a:gd name="connsiteY13" fmla="*/ 5810250 h 7181850"/>
              <a:gd name="connsiteX14" fmla="*/ 4039384 w 6573034"/>
              <a:gd name="connsiteY14" fmla="*/ 6096000 h 7181850"/>
              <a:gd name="connsiteX15" fmla="*/ 3886984 w 6573034"/>
              <a:gd name="connsiteY15" fmla="*/ 6343650 h 7181850"/>
              <a:gd name="connsiteX16" fmla="*/ 3677434 w 6573034"/>
              <a:gd name="connsiteY16" fmla="*/ 6629400 h 7181850"/>
              <a:gd name="connsiteX17" fmla="*/ 3315484 w 6573034"/>
              <a:gd name="connsiteY17" fmla="*/ 6972300 h 7181850"/>
              <a:gd name="connsiteX18" fmla="*/ 3010684 w 6573034"/>
              <a:gd name="connsiteY18" fmla="*/ 7105650 h 7181850"/>
              <a:gd name="connsiteX19" fmla="*/ 2782084 w 6573034"/>
              <a:gd name="connsiteY19" fmla="*/ 7143750 h 7181850"/>
              <a:gd name="connsiteX20" fmla="*/ 2210584 w 6573034"/>
              <a:gd name="connsiteY20" fmla="*/ 7181850 h 7181850"/>
              <a:gd name="connsiteX21" fmla="*/ 1315234 w 6573034"/>
              <a:gd name="connsiteY21" fmla="*/ 6762750 h 7181850"/>
              <a:gd name="connsiteX22" fmla="*/ 1067584 w 6573034"/>
              <a:gd name="connsiteY22" fmla="*/ 6629400 h 7181850"/>
              <a:gd name="connsiteX23" fmla="*/ 610384 w 6573034"/>
              <a:gd name="connsiteY23" fmla="*/ 6057900 h 7181850"/>
              <a:gd name="connsiteX24" fmla="*/ 210334 w 6573034"/>
              <a:gd name="connsiteY24" fmla="*/ 5105400 h 7181850"/>
              <a:gd name="connsiteX25" fmla="*/ 19834 w 6573034"/>
              <a:gd name="connsiteY25" fmla="*/ 3829050 h 7181850"/>
              <a:gd name="connsiteX26" fmla="*/ 96034 w 6573034"/>
              <a:gd name="connsiteY26" fmla="*/ 1619250 h 7181850"/>
              <a:gd name="connsiteX27" fmla="*/ 229384 w 6573034"/>
              <a:gd name="connsiteY27" fmla="*/ 1123950 h 7181850"/>
              <a:gd name="connsiteX28" fmla="*/ 686584 w 6573034"/>
              <a:gd name="connsiteY28" fmla="*/ 400050 h 7181850"/>
              <a:gd name="connsiteX29" fmla="*/ 1524784 w 6573034"/>
              <a:gd name="connsiteY29" fmla="*/ 76200 h 7181850"/>
              <a:gd name="connsiteX30" fmla="*/ 2191534 w 6573034"/>
              <a:gd name="connsiteY30" fmla="*/ 0 h 7181850"/>
              <a:gd name="connsiteX31" fmla="*/ 4267984 w 6573034"/>
              <a:gd name="connsiteY31" fmla="*/ 76200 h 7181850"/>
              <a:gd name="connsiteX32" fmla="*/ 4820434 w 6573034"/>
              <a:gd name="connsiteY32" fmla="*/ 190500 h 7181850"/>
              <a:gd name="connsiteX33" fmla="*/ 5696734 w 6573034"/>
              <a:gd name="connsiteY33" fmla="*/ 514350 h 7181850"/>
              <a:gd name="connsiteX34" fmla="*/ 6001534 w 6573034"/>
              <a:gd name="connsiteY34" fmla="*/ 647700 h 7181850"/>
              <a:gd name="connsiteX35" fmla="*/ 6096784 w 6573034"/>
              <a:gd name="connsiteY35" fmla="*/ 704850 h 7181850"/>
              <a:gd name="connsiteX36" fmla="*/ 6172984 w 6573034"/>
              <a:gd name="connsiteY36" fmla="*/ 781050 h 7181850"/>
              <a:gd name="connsiteX37" fmla="*/ 6401584 w 6573034"/>
              <a:gd name="connsiteY37" fmla="*/ 990600 h 7181850"/>
              <a:gd name="connsiteX38" fmla="*/ 6420634 w 6573034"/>
              <a:gd name="connsiteY38" fmla="*/ 1066800 h 718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573034" h="7181850">
                <a:moveTo>
                  <a:pt x="6573034" y="990600"/>
                </a:moveTo>
                <a:cubicBezTo>
                  <a:pt x="6484134" y="1016000"/>
                  <a:pt x="6376203" y="1006247"/>
                  <a:pt x="6306334" y="1066800"/>
                </a:cubicBezTo>
                <a:cubicBezTo>
                  <a:pt x="5809846" y="1497090"/>
                  <a:pt x="5759073" y="1537385"/>
                  <a:pt x="5639584" y="1981200"/>
                </a:cubicBezTo>
                <a:cubicBezTo>
                  <a:pt x="5617559" y="2063007"/>
                  <a:pt x="5601484" y="2146300"/>
                  <a:pt x="5582434" y="2228850"/>
                </a:cubicBezTo>
                <a:cubicBezTo>
                  <a:pt x="5558244" y="2519129"/>
                  <a:pt x="5548973" y="2765535"/>
                  <a:pt x="5487184" y="3048000"/>
                </a:cubicBezTo>
                <a:cubicBezTo>
                  <a:pt x="5468727" y="3132374"/>
                  <a:pt x="5450936" y="3219076"/>
                  <a:pt x="5410984" y="3295650"/>
                </a:cubicBezTo>
                <a:cubicBezTo>
                  <a:pt x="5259422" y="3586143"/>
                  <a:pt x="4840986" y="3732298"/>
                  <a:pt x="4648984" y="3924300"/>
                </a:cubicBezTo>
                <a:lnTo>
                  <a:pt x="4477534" y="4095750"/>
                </a:lnTo>
                <a:cubicBezTo>
                  <a:pt x="4424666" y="4307221"/>
                  <a:pt x="4404827" y="4311406"/>
                  <a:pt x="4477534" y="4591050"/>
                </a:cubicBezTo>
                <a:cubicBezTo>
                  <a:pt x="4531603" y="4799006"/>
                  <a:pt x="4617533" y="4997347"/>
                  <a:pt x="4687084" y="5200650"/>
                </a:cubicBezTo>
                <a:cubicBezTo>
                  <a:pt x="4700084" y="5238649"/>
                  <a:pt x="4725184" y="5314950"/>
                  <a:pt x="4725184" y="5314950"/>
                </a:cubicBezTo>
                <a:cubicBezTo>
                  <a:pt x="4712484" y="5384800"/>
                  <a:pt x="4715918" y="5459624"/>
                  <a:pt x="4687084" y="5524500"/>
                </a:cubicBezTo>
                <a:cubicBezTo>
                  <a:pt x="4663307" y="5577998"/>
                  <a:pt x="4614181" y="5616453"/>
                  <a:pt x="4572784" y="5657850"/>
                </a:cubicBezTo>
                <a:cubicBezTo>
                  <a:pt x="4518716" y="5711918"/>
                  <a:pt x="4461042" y="5762483"/>
                  <a:pt x="4401334" y="5810250"/>
                </a:cubicBezTo>
                <a:cubicBezTo>
                  <a:pt x="4316030" y="5878493"/>
                  <a:pt x="4135202" y="5986493"/>
                  <a:pt x="4039384" y="6096000"/>
                </a:cubicBezTo>
                <a:cubicBezTo>
                  <a:pt x="3877595" y="6280901"/>
                  <a:pt x="4051362" y="6091603"/>
                  <a:pt x="3886984" y="6343650"/>
                </a:cubicBezTo>
                <a:cubicBezTo>
                  <a:pt x="3822461" y="6442586"/>
                  <a:pt x="3754303" y="6539719"/>
                  <a:pt x="3677434" y="6629400"/>
                </a:cubicBezTo>
                <a:cubicBezTo>
                  <a:pt x="3581461" y="6741369"/>
                  <a:pt x="3443986" y="6916080"/>
                  <a:pt x="3315484" y="6972300"/>
                </a:cubicBezTo>
                <a:cubicBezTo>
                  <a:pt x="3213884" y="7016750"/>
                  <a:pt x="3120073" y="7087418"/>
                  <a:pt x="3010684" y="7105650"/>
                </a:cubicBezTo>
                <a:cubicBezTo>
                  <a:pt x="2934484" y="7118350"/>
                  <a:pt x="2858739" y="7134168"/>
                  <a:pt x="2782084" y="7143750"/>
                </a:cubicBezTo>
                <a:cubicBezTo>
                  <a:pt x="2645012" y="7160884"/>
                  <a:pt x="2322009" y="7175660"/>
                  <a:pt x="2210584" y="7181850"/>
                </a:cubicBezTo>
                <a:cubicBezTo>
                  <a:pt x="1361080" y="6870365"/>
                  <a:pt x="1909105" y="7119073"/>
                  <a:pt x="1315234" y="6762750"/>
                </a:cubicBezTo>
                <a:cubicBezTo>
                  <a:pt x="1234838" y="6714513"/>
                  <a:pt x="1142981" y="6685128"/>
                  <a:pt x="1067584" y="6629400"/>
                </a:cubicBezTo>
                <a:cubicBezTo>
                  <a:pt x="900605" y="6505981"/>
                  <a:pt x="698748" y="6207439"/>
                  <a:pt x="610384" y="6057900"/>
                </a:cubicBezTo>
                <a:cubicBezTo>
                  <a:pt x="449026" y="5784833"/>
                  <a:pt x="288455" y="5412678"/>
                  <a:pt x="210334" y="5105400"/>
                </a:cubicBezTo>
                <a:cubicBezTo>
                  <a:pt x="109700" y="4709572"/>
                  <a:pt x="67279" y="4232337"/>
                  <a:pt x="19834" y="3829050"/>
                </a:cubicBezTo>
                <a:cubicBezTo>
                  <a:pt x="-3180" y="2908482"/>
                  <a:pt x="-31358" y="2702083"/>
                  <a:pt x="96034" y="1619250"/>
                </a:cubicBezTo>
                <a:cubicBezTo>
                  <a:pt x="116011" y="1449442"/>
                  <a:pt x="166962" y="1283127"/>
                  <a:pt x="229384" y="1123950"/>
                </a:cubicBezTo>
                <a:cubicBezTo>
                  <a:pt x="290425" y="968294"/>
                  <a:pt x="504383" y="532560"/>
                  <a:pt x="686584" y="400050"/>
                </a:cubicBezTo>
                <a:cubicBezTo>
                  <a:pt x="900899" y="244185"/>
                  <a:pt x="1264926" y="121789"/>
                  <a:pt x="1524784" y="76200"/>
                </a:cubicBezTo>
                <a:cubicBezTo>
                  <a:pt x="1745116" y="37545"/>
                  <a:pt x="1969284" y="25400"/>
                  <a:pt x="2191534" y="0"/>
                </a:cubicBezTo>
                <a:cubicBezTo>
                  <a:pt x="2883684" y="25400"/>
                  <a:pt x="3577179" y="26142"/>
                  <a:pt x="4267984" y="76200"/>
                </a:cubicBezTo>
                <a:cubicBezTo>
                  <a:pt x="4455542" y="89791"/>
                  <a:pt x="4638195" y="144112"/>
                  <a:pt x="4820434" y="190500"/>
                </a:cubicBezTo>
                <a:cubicBezTo>
                  <a:pt x="5324307" y="318759"/>
                  <a:pt x="5258613" y="324498"/>
                  <a:pt x="5696734" y="514350"/>
                </a:cubicBezTo>
                <a:cubicBezTo>
                  <a:pt x="5880964" y="594183"/>
                  <a:pt x="5854602" y="567555"/>
                  <a:pt x="6001534" y="647700"/>
                </a:cubicBezTo>
                <a:cubicBezTo>
                  <a:pt x="6034039" y="665430"/>
                  <a:pt x="6067557" y="682118"/>
                  <a:pt x="6096784" y="704850"/>
                </a:cubicBezTo>
                <a:cubicBezTo>
                  <a:pt x="6125138" y="726903"/>
                  <a:pt x="6146405" y="756887"/>
                  <a:pt x="6172984" y="781050"/>
                </a:cubicBezTo>
                <a:cubicBezTo>
                  <a:pt x="6436107" y="1020252"/>
                  <a:pt x="6191553" y="780569"/>
                  <a:pt x="6401584" y="990600"/>
                </a:cubicBezTo>
                <a:cubicBezTo>
                  <a:pt x="6422642" y="1053774"/>
                  <a:pt x="6420634" y="1027670"/>
                  <a:pt x="6420634" y="106680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D2F039C3-3BA1-4633-8B6D-EFE81F7755CC}"/>
              </a:ext>
            </a:extLst>
          </p:cNvPr>
          <p:cNvSpPr txBox="1"/>
          <p:nvPr/>
        </p:nvSpPr>
        <p:spPr>
          <a:xfrm>
            <a:off x="-65215" y="530344"/>
            <a:ext cx="4772024" cy="2463495"/>
          </a:xfrm>
          <a:prstGeom prst="rect">
            <a:avLst/>
          </a:prstGeom>
          <a:noFill/>
        </p:spPr>
        <p:txBody>
          <a:bodyPr wrap="square">
            <a:spAutoFit/>
          </a:bodyPr>
          <a:lstStyle/>
          <a:p>
            <a:pPr marL="914400">
              <a:lnSpc>
                <a:spcPct val="107000"/>
              </a:lnSpc>
              <a:spcAft>
                <a:spcPts val="800"/>
              </a:spcAft>
            </a:pPr>
            <a:r>
              <a:rPr lang="en-US" sz="36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CẢM ƠN QUÝ THẦY CÔ ĐÃ THAM DỰ TIẾT HỌC HÔM NAY.</a:t>
            </a:r>
            <a:endParaRPr lang="vi-VN"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3" name="Content Placeholder 3" descr="batman-little-boy-costume-png_232021"/>
          <p:cNvPicPr>
            <a:picLocks noGrp="1" noChangeAspect="1"/>
          </p:cNvPicPr>
          <p:nvPr>
            <p:ph idx="1"/>
          </p:nvPr>
        </p:nvPicPr>
        <p:blipFill>
          <a:blip r:embed="rId2">
            <a:clrChange>
              <a:clrFrom>
                <a:srgbClr val="F5F5F5">
                  <a:alpha val="100000"/>
                </a:srgbClr>
              </a:clrFrom>
              <a:clrTo>
                <a:srgbClr val="F5F5F5">
                  <a:alpha val="100000"/>
                  <a:alpha val="0"/>
                </a:srgbClr>
              </a:clrTo>
            </a:clrChange>
          </a:blip>
          <a:stretch>
            <a:fillRect/>
          </a:stretch>
        </p:blipFill>
        <p:spPr>
          <a:xfrm>
            <a:off x="838200" y="3110340"/>
            <a:ext cx="1791963" cy="1791963"/>
          </a:xfrm>
          <a:prstGeom prst="rect">
            <a:avLst/>
          </a:prstGeom>
        </p:spPr>
      </p:pic>
      <p:sp>
        <p:nvSpPr>
          <p:cNvPr id="2" name="Cloud Callout 1"/>
          <p:cNvSpPr/>
          <p:nvPr/>
        </p:nvSpPr>
        <p:spPr>
          <a:xfrm>
            <a:off x="2433148" y="3179333"/>
            <a:ext cx="2793083" cy="1083261"/>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SEE YOU AGAIN!</a:t>
            </a:r>
            <a:endParaRPr lang="vi-VN" dirty="0"/>
          </a:p>
        </p:txBody>
      </p:sp>
    </p:spTree>
    <p:extLst>
      <p:ext uri="{BB962C8B-B14F-4D97-AF65-F5344CB8AC3E}">
        <p14:creationId xmlns:p14="http://schemas.microsoft.com/office/powerpoint/2010/main" val="823638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3000">
              <a:schemeClr val="accent3">
                <a:lumMod val="60000"/>
                <a:lumOff val="4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91F5CA-B392-444C-88E3-BF5BAAEBDE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59807F-B6FA-44D3-9A53-C55B6B5688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60510"/>
            <a:ext cx="9144000" cy="208298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D05AE5-F8F6-43A5-B30F-F789498E6AB2}"/>
              </a:ext>
            </a:extLst>
          </p:cNvPr>
          <p:cNvSpPr/>
          <p:nvPr/>
        </p:nvSpPr>
        <p:spPr>
          <a:xfrm>
            <a:off x="762000" y="2724150"/>
            <a:ext cx="7261411" cy="1533146"/>
          </a:xfrm>
          <a:prstGeom prst="rect">
            <a:avLst/>
          </a:prstGeom>
        </p:spPr>
        <p:txBody>
          <a:bodyPr vert="horz" lIns="91440" tIns="45720" rIns="91440" bIns="45720" rtlCol="0" anchor="b">
            <a:noAutofit/>
          </a:bodyPr>
          <a:lstStyle/>
          <a:p>
            <a:pPr algn="ctr">
              <a:lnSpc>
                <a:spcPct val="90000"/>
              </a:lnSpc>
              <a:spcBef>
                <a:spcPct val="0"/>
              </a:spcBef>
              <a:spcAft>
                <a:spcPts val="600"/>
              </a:spcAft>
            </a:pPr>
            <a:endPar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533400" y="270565"/>
            <a:ext cx="3632726" cy="923330"/>
          </a:xfrm>
          <a:prstGeom prst="rect">
            <a:avLst/>
          </a:prstGeom>
          <a:noFill/>
        </p:spPr>
        <p:txBody>
          <a:bodyPr wrap="none" lIns="91440" tIns="45720" rIns="91440" bIns="45720">
            <a:spAutoFit/>
            <a:scene3d>
              <a:camera prst="perspectiveRelaxedModerately"/>
              <a:lightRig rig="threePt" dir="t"/>
            </a:scene3d>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KHỞI ĐỘNG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779897733"/>
              </p:ext>
            </p:extLst>
          </p:nvPr>
        </p:nvGraphicFramePr>
        <p:xfrm>
          <a:off x="201705" y="1657350"/>
          <a:ext cx="8381999" cy="3291840"/>
        </p:xfrm>
        <a:graphic>
          <a:graphicData uri="http://schemas.openxmlformats.org/drawingml/2006/table">
            <a:tbl>
              <a:tblPr firstRow="1" firstCol="1" bandRow="1">
                <a:tableStyleId>{21E4AEA4-8DFA-4A89-87EB-49C32662AFE0}</a:tableStyleId>
              </a:tblPr>
              <a:tblGrid>
                <a:gridCol w="2900034">
                  <a:extLst>
                    <a:ext uri="{9D8B030D-6E8A-4147-A177-3AD203B41FA5}">
                      <a16:colId xmlns:a16="http://schemas.microsoft.com/office/drawing/2014/main" val="1534702596"/>
                    </a:ext>
                  </a:extLst>
                </a:gridCol>
                <a:gridCol w="2528914">
                  <a:extLst>
                    <a:ext uri="{9D8B030D-6E8A-4147-A177-3AD203B41FA5}">
                      <a16:colId xmlns:a16="http://schemas.microsoft.com/office/drawing/2014/main" val="1607945998"/>
                    </a:ext>
                  </a:extLst>
                </a:gridCol>
                <a:gridCol w="2953051">
                  <a:extLst>
                    <a:ext uri="{9D8B030D-6E8A-4147-A177-3AD203B41FA5}">
                      <a16:colId xmlns:a16="http://schemas.microsoft.com/office/drawing/2014/main" val="3710552753"/>
                    </a:ext>
                  </a:extLst>
                </a:gridCol>
              </a:tblGrid>
              <a:tr h="1707913">
                <a:tc>
                  <a:txBody>
                    <a:bodyPr/>
                    <a:lstStyle/>
                    <a:p>
                      <a:pPr algn="ctr">
                        <a:spcBef>
                          <a:spcPts val="20"/>
                        </a:spcBef>
                        <a:spcAft>
                          <a:spcPts val="0"/>
                        </a:spcAft>
                        <a:tabLst>
                          <a:tab pos="517525" algn="l"/>
                        </a:tabLst>
                      </a:pPr>
                      <a:r>
                        <a:rPr lang="vi-VN" sz="2400" dirty="0">
                          <a:effectLst/>
                          <a:latin typeface="+mj-lt"/>
                        </a:rPr>
                        <a:t> </a:t>
                      </a:r>
                    </a:p>
                    <a:p>
                      <a:pPr algn="ctr">
                        <a:spcBef>
                          <a:spcPts val="20"/>
                        </a:spcBef>
                        <a:spcAft>
                          <a:spcPts val="0"/>
                        </a:spcAft>
                        <a:tabLst>
                          <a:tab pos="517525" algn="l"/>
                        </a:tabLst>
                      </a:pPr>
                      <a:r>
                        <a:rPr lang="vi-VN" sz="2400" dirty="0">
                          <a:effectLst/>
                          <a:latin typeface="+mj-lt"/>
                        </a:rPr>
                        <a:t>K: Những điều em đã biết về cách mô tả sự chuyển động của chiếc ca nô.</a:t>
                      </a:r>
                      <a:endParaRPr lang="vi-VN"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
                        </a:spcBef>
                        <a:spcAft>
                          <a:spcPts val="0"/>
                        </a:spcAft>
                        <a:tabLst>
                          <a:tab pos="517525" algn="l"/>
                        </a:tabLst>
                      </a:pPr>
                      <a:r>
                        <a:rPr lang="vi-VN" sz="2400">
                          <a:effectLst/>
                          <a:latin typeface="+mj-lt"/>
                        </a:rPr>
                        <a:t> </a:t>
                      </a:r>
                    </a:p>
                    <a:p>
                      <a:pPr algn="ctr">
                        <a:spcBef>
                          <a:spcPts val="20"/>
                        </a:spcBef>
                        <a:spcAft>
                          <a:spcPts val="0"/>
                        </a:spcAft>
                        <a:tabLst>
                          <a:tab pos="517525" algn="l"/>
                        </a:tabLst>
                      </a:pPr>
                      <a:r>
                        <a:rPr lang="vi-VN" sz="2400">
                          <a:effectLst/>
                          <a:latin typeface="+mj-lt"/>
                        </a:rPr>
                        <a:t>W: Em muốn biết gì về sự chuyển động của một vật?</a:t>
                      </a:r>
                      <a:endParaRPr lang="vi-VN"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
                        </a:spcBef>
                        <a:spcAft>
                          <a:spcPts val="0"/>
                        </a:spcAft>
                        <a:tabLst>
                          <a:tab pos="517525" algn="l"/>
                        </a:tabLst>
                      </a:pPr>
                      <a:r>
                        <a:rPr lang="vi-VN" sz="2400" dirty="0">
                          <a:effectLst/>
                          <a:latin typeface="+mj-lt"/>
                        </a:rPr>
                        <a:t>L:  Em đã học được gì về sự chuyển động của một vật, cách vẽ đồ thị quãng đường – thời gian?</a:t>
                      </a:r>
                      <a:endParaRPr lang="vi-VN"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447452"/>
                  </a:ext>
                </a:extLst>
              </a:tr>
              <a:tr h="815833">
                <a:tc>
                  <a:txBody>
                    <a:bodyPr/>
                    <a:lstStyle/>
                    <a:p>
                      <a:pPr algn="just">
                        <a:spcBef>
                          <a:spcPts val="20"/>
                        </a:spcBef>
                        <a:spcAft>
                          <a:spcPts val="0"/>
                        </a:spcAft>
                        <a:tabLst>
                          <a:tab pos="517525" algn="l"/>
                        </a:tabLst>
                      </a:pPr>
                      <a:r>
                        <a:rPr lang="vi-VN" sz="2400" dirty="0">
                          <a:effectLst/>
                          <a:latin typeface="+mj-lt"/>
                        </a:rPr>
                        <a:t> </a:t>
                      </a:r>
                      <a:endParaRPr lang="en-US" sz="2400" dirty="0" smtClean="0">
                        <a:effectLst/>
                        <a:latin typeface="+mj-lt"/>
                      </a:endParaRPr>
                    </a:p>
                    <a:p>
                      <a:pPr algn="just">
                        <a:spcBef>
                          <a:spcPts val="20"/>
                        </a:spcBef>
                        <a:spcAft>
                          <a:spcPts val="0"/>
                        </a:spcAft>
                        <a:tabLst>
                          <a:tab pos="517525" algn="l"/>
                        </a:tabLst>
                      </a:pPr>
                      <a:endParaRPr lang="en-US" sz="2400" dirty="0" smtClean="0">
                        <a:effectLst/>
                        <a:latin typeface="+mj-lt"/>
                      </a:endParaRPr>
                    </a:p>
                    <a:p>
                      <a:pPr algn="just">
                        <a:spcBef>
                          <a:spcPts val="20"/>
                        </a:spcBef>
                        <a:spcAft>
                          <a:spcPts val="0"/>
                        </a:spcAft>
                        <a:tabLst>
                          <a:tab pos="517525" algn="l"/>
                        </a:tabLst>
                      </a:pPr>
                      <a:endParaRPr lang="en-US" sz="2400" dirty="0" smtClean="0">
                        <a:effectLst/>
                        <a:latin typeface="+mj-lt"/>
                      </a:endParaRPr>
                    </a:p>
                    <a:p>
                      <a:pPr algn="just">
                        <a:spcBef>
                          <a:spcPts val="20"/>
                        </a:spcBef>
                        <a:spcAft>
                          <a:spcPts val="0"/>
                        </a:spcAft>
                        <a:tabLst>
                          <a:tab pos="517525" algn="l"/>
                        </a:tabLst>
                      </a:pPr>
                      <a:endParaRPr lang="vi-VN" sz="2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20"/>
                        </a:spcBef>
                        <a:spcAft>
                          <a:spcPts val="0"/>
                        </a:spcAft>
                        <a:tabLst>
                          <a:tab pos="517525" algn="l"/>
                        </a:tabLst>
                      </a:pPr>
                      <a:r>
                        <a:rPr lang="vi-VN" sz="2400">
                          <a:effectLst/>
                          <a:latin typeface="+mj-lt"/>
                        </a:rPr>
                        <a:t> </a:t>
                      </a:r>
                      <a:endParaRPr lang="vi-VN"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20"/>
                        </a:spcBef>
                        <a:spcAft>
                          <a:spcPts val="0"/>
                        </a:spcAft>
                        <a:tabLst>
                          <a:tab pos="517525" algn="l"/>
                        </a:tabLst>
                      </a:pPr>
                      <a:r>
                        <a:rPr lang="vi-VN" sz="2400" dirty="0">
                          <a:effectLst/>
                          <a:latin typeface="+mj-lt"/>
                        </a:rPr>
                        <a:t> </a:t>
                      </a:r>
                      <a:endParaRPr lang="vi-VN" sz="2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726242"/>
                  </a:ext>
                </a:extLst>
              </a:tr>
            </a:tbl>
          </a:graphicData>
        </a:graphic>
      </p:graphicFrame>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953000" y="60960"/>
            <a:ext cx="3268345" cy="1520189"/>
          </a:xfrm>
          <a:prstGeom prst="rect">
            <a:avLst/>
          </a:prstGeom>
        </p:spPr>
      </p:pic>
    </p:spTree>
    <p:extLst>
      <p:ext uri="{BB962C8B-B14F-4D97-AF65-F5344CB8AC3E}">
        <p14:creationId xmlns:p14="http://schemas.microsoft.com/office/powerpoint/2010/main" val="326798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14400" y="2263422"/>
            <a:ext cx="3268345" cy="274320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648200" y="2263422"/>
            <a:ext cx="2971800" cy="2670528"/>
          </a:xfrm>
          <a:prstGeom prst="rect">
            <a:avLst/>
          </a:prstGeom>
        </p:spPr>
      </p:pic>
      <p:sp>
        <p:nvSpPr>
          <p:cNvPr id="6" name="Rectangle 5"/>
          <p:cNvSpPr/>
          <p:nvPr/>
        </p:nvSpPr>
        <p:spPr>
          <a:xfrm>
            <a:off x="1752600" y="133350"/>
            <a:ext cx="546239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CHỦ ĐỀ 3: TỐC ĐỘ</a:t>
            </a:r>
            <a:endParaRPr lang="en-US" sz="5400" b="1" dirty="0">
              <a:ln w="22225">
                <a:solidFill>
                  <a:schemeClr val="accent2"/>
                </a:solidFill>
                <a:prstDash val="solid"/>
              </a:ln>
              <a:solidFill>
                <a:schemeClr val="accent2">
                  <a:lumMod val="40000"/>
                  <a:lumOff val="60000"/>
                </a:schemeClr>
              </a:solidFill>
            </a:endParaRPr>
          </a:p>
        </p:txBody>
      </p:sp>
      <p:sp>
        <p:nvSpPr>
          <p:cNvPr id="7" name="Rectangle 6">
            <a:extLst>
              <a:ext uri="{FF2B5EF4-FFF2-40B4-BE49-F238E27FC236}">
                <a16:creationId xmlns:a16="http://schemas.microsoft.com/office/drawing/2014/main" id="{EA581D49-EEC2-492F-BF77-D2B6E43B390D}"/>
              </a:ext>
            </a:extLst>
          </p:cNvPr>
          <p:cNvSpPr/>
          <p:nvPr/>
        </p:nvSpPr>
        <p:spPr>
          <a:xfrm>
            <a:off x="152400" y="1123950"/>
            <a:ext cx="88392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0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40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Tree>
    <p:extLst>
      <p:ext uri="{BB962C8B-B14F-4D97-AF65-F5344CB8AC3E}">
        <p14:creationId xmlns:p14="http://schemas.microsoft.com/office/powerpoint/2010/main" val="2870819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E066E98-086D-4C44-A15F-FE1F69C19B87}"/>
              </a:ext>
            </a:extLst>
          </p:cNvPr>
          <p:cNvGrpSpPr/>
          <p:nvPr/>
        </p:nvGrpSpPr>
        <p:grpSpPr>
          <a:xfrm>
            <a:off x="-6634404" y="-19051"/>
            <a:ext cx="8850107" cy="5162551"/>
            <a:chOff x="-180136" y="-19051"/>
            <a:chExt cx="8850107" cy="5162551"/>
          </a:xfrm>
          <a:solidFill>
            <a:srgbClr val="A7D971"/>
          </a:solidFill>
        </p:grpSpPr>
        <p:grpSp>
          <p:nvGrpSpPr>
            <p:cNvPr id="51" name="Group 50">
              <a:extLst>
                <a:ext uri="{FF2B5EF4-FFF2-40B4-BE49-F238E27FC236}">
                  <a16:creationId xmlns:a16="http://schemas.microsoft.com/office/drawing/2014/main" id="{8B7830D5-42C5-4DCE-BD53-4BC409BD540A}"/>
                </a:ext>
              </a:extLst>
            </p:cNvPr>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54" name="Freeform: Shape 53">
                <a:extLst>
                  <a:ext uri="{FF2B5EF4-FFF2-40B4-BE49-F238E27FC236}">
                    <a16:creationId xmlns:a16="http://schemas.microsoft.com/office/drawing/2014/main" id="{92E7AC3C-3F6F-46F7-8265-FD0E178A953E}"/>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id="{054F2365-54EA-4348-A9F0-A51FA8984DBB}"/>
                  </a:ext>
                </a:extLst>
              </p:cNvPr>
              <p:cNvSpPr txBox="1"/>
              <p:nvPr/>
            </p:nvSpPr>
            <p:spPr>
              <a:xfrm>
                <a:off x="1634379" y="331000"/>
                <a:ext cx="546065" cy="707886"/>
              </a:xfrm>
              <a:prstGeom prst="rect">
                <a:avLst/>
              </a:prstGeom>
              <a:noFill/>
            </p:spPr>
            <p:txBody>
              <a:bodyPr wrap="square" rtlCol="0">
                <a:spAutoFit/>
              </a:bodyPr>
              <a:lstStyle/>
              <a:p>
                <a:r>
                  <a:rPr lang="en-US" sz="4000"/>
                  <a:t>1</a:t>
                </a:r>
              </a:p>
            </p:txBody>
          </p:sp>
        </p:grpSp>
        <p:sp>
          <p:nvSpPr>
            <p:cNvPr id="52" name="TextBox 51">
              <a:extLst>
                <a:ext uri="{FF2B5EF4-FFF2-40B4-BE49-F238E27FC236}">
                  <a16:creationId xmlns:a16="http://schemas.microsoft.com/office/drawing/2014/main" id="{DF844BA1-4902-4BE9-B8E5-F0BFF7F217B4}"/>
                </a:ext>
              </a:extLst>
            </p:cNvPr>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E4C5437C-4306-4461-8C90-D27886EF503E}"/>
                </a:ext>
              </a:extLst>
            </p:cNvPr>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p>
          </p:txBody>
        </p:sp>
      </p:grpSp>
      <p:grpSp>
        <p:nvGrpSpPr>
          <p:cNvPr id="57" name="Group 56">
            <a:extLst>
              <a:ext uri="{FF2B5EF4-FFF2-40B4-BE49-F238E27FC236}">
                <a16:creationId xmlns:a16="http://schemas.microsoft.com/office/drawing/2014/main" id="{0202950A-6884-4986-BC5B-818136E5AA3E}"/>
              </a:ext>
            </a:extLst>
          </p:cNvPr>
          <p:cNvGrpSpPr/>
          <p:nvPr/>
        </p:nvGrpSpPr>
        <p:grpSpPr>
          <a:xfrm>
            <a:off x="-7044129" y="-19050"/>
            <a:ext cx="8874819" cy="5166583"/>
            <a:chOff x="-7044129" y="-19050"/>
            <a:chExt cx="8874819" cy="5166583"/>
          </a:xfrm>
        </p:grpSpPr>
        <p:sp>
          <p:nvSpPr>
            <p:cNvPr id="34" name="Freeform: Shape 33">
              <a:extLst>
                <a:ext uri="{FF2B5EF4-FFF2-40B4-BE49-F238E27FC236}">
                  <a16:creationId xmlns:a16="http://schemas.microsoft.com/office/drawing/2014/main" id="{72C68763-A013-4223-816E-81FF45764F25}"/>
                </a:ext>
              </a:extLst>
            </p:cNvPr>
            <p:cNvSpPr/>
            <p:nvPr/>
          </p:nvSpPr>
          <p:spPr>
            <a:xfrm>
              <a:off x="-7044129"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II</a:t>
              </a:r>
            </a:p>
          </p:txBody>
        </p:sp>
        <p:sp>
          <p:nvSpPr>
            <p:cNvPr id="56" name="TextBox 55">
              <a:extLst>
                <a:ext uri="{FF2B5EF4-FFF2-40B4-BE49-F238E27FC236}">
                  <a16:creationId xmlns:a16="http://schemas.microsoft.com/office/drawing/2014/main" id="{5097E449-5EA0-4061-8892-0F499A75061A}"/>
                </a:ext>
              </a:extLst>
            </p:cNvPr>
            <p:cNvSpPr txBox="1"/>
            <p:nvPr/>
          </p:nvSpPr>
          <p:spPr>
            <a:xfrm>
              <a:off x="1126952" y="1448571"/>
              <a:ext cx="703738" cy="461665"/>
            </a:xfrm>
            <a:prstGeom prst="rect">
              <a:avLst/>
            </a:prstGeom>
            <a:noFill/>
          </p:spPr>
          <p:txBody>
            <a:bodyPr wrap="square" rtlCol="0">
              <a:spAutoFit/>
            </a:bodyPr>
            <a:lstStyle/>
            <a:p>
              <a:r>
                <a:rPr lang="en-US" sz="2400" b="1"/>
                <a:t>2</a:t>
              </a:r>
            </a:p>
          </p:txBody>
        </p:sp>
      </p:grpSp>
      <p:sp>
        <p:nvSpPr>
          <p:cNvPr id="4" name="TextBox 3">
            <a:extLst>
              <a:ext uri="{FF2B5EF4-FFF2-40B4-BE49-F238E27FC236}">
                <a16:creationId xmlns:a16="http://schemas.microsoft.com/office/drawing/2014/main" id="{298DF026-0713-43DF-9443-C48F8ABC5C2D}"/>
              </a:ext>
            </a:extLst>
          </p:cNvPr>
          <p:cNvSpPr txBox="1"/>
          <p:nvPr/>
        </p:nvSpPr>
        <p:spPr>
          <a:xfrm>
            <a:off x="1383504" y="431027"/>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7F4A68-BB58-4A32-B033-947075B86D42}"/>
              </a:ext>
            </a:extLst>
          </p:cNvPr>
          <p:cNvSpPr txBox="1"/>
          <p:nvPr/>
        </p:nvSpPr>
        <p:spPr>
          <a:xfrm>
            <a:off x="2324567" y="1467333"/>
            <a:ext cx="6696102" cy="507831"/>
          </a:xfrm>
          <a:prstGeom prst="rect">
            <a:avLst/>
          </a:prstGeom>
          <a:noFill/>
        </p:spPr>
        <p:txBody>
          <a:bodyPr wrap="square" rtlCol="0">
            <a:spAutoFit/>
          </a:bodyPr>
          <a:lstStyle/>
          <a:p>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Vận</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dụng</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đồ</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thị</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quãng</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đường</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thời</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gian</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en-US" sz="27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DB6B5E3-935F-4A5F-8B20-C61D5FA01709}"/>
              </a:ext>
            </a:extLst>
          </p:cNvPr>
          <p:cNvGrpSpPr/>
          <p:nvPr/>
        </p:nvGrpSpPr>
        <p:grpSpPr>
          <a:xfrm rot="5651261">
            <a:off x="7726380" y="-1200386"/>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AEC7977-5475-429A-B395-E619A0E74411}"/>
              </a:ext>
            </a:extLst>
          </p:cNvPr>
          <p:cNvGrpSpPr/>
          <p:nvPr/>
        </p:nvGrpSpPr>
        <p:grpSpPr>
          <a:xfrm rot="6547137">
            <a:off x="8043384" y="4251726"/>
            <a:ext cx="991896" cy="779255"/>
            <a:chOff x="121483" y="3988120"/>
            <a:chExt cx="991896" cy="779255"/>
          </a:xfrm>
        </p:grpSpPr>
        <p:sp>
          <p:nvSpPr>
            <p:cNvPr id="12" name="Freeform: Shape 11">
              <a:extLst>
                <a:ext uri="{FF2B5EF4-FFF2-40B4-BE49-F238E27FC236}">
                  <a16:creationId xmlns:a16="http://schemas.microsoft.com/office/drawing/2014/main" id="{41EB4D0C-E57F-4C88-82B0-D7CD96F6B9D9}"/>
                </a:ext>
              </a:extLst>
            </p:cNvPr>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218EC4C-4780-448C-BB5B-203FD7222021}"/>
                </a:ext>
              </a:extLst>
            </p:cNvPr>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Rectangle 18">
            <a:extLst>
              <a:ext uri="{FF2B5EF4-FFF2-40B4-BE49-F238E27FC236}">
                <a16:creationId xmlns:a16="http://schemas.microsoft.com/office/drawing/2014/main" id="{EA581D49-EEC2-492F-BF77-D2B6E43B390D}"/>
              </a:ext>
            </a:extLst>
          </p:cNvPr>
          <p:cNvSpPr/>
          <p:nvPr/>
        </p:nvSpPr>
        <p:spPr>
          <a:xfrm>
            <a:off x="1807268" y="4242311"/>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a:p>
            <a:pPr algn="ctr">
              <a:lnSpc>
                <a:spcPct val="90000"/>
              </a:lnSpc>
              <a:spcBef>
                <a:spcPct val="0"/>
              </a:spcBef>
              <a:spcAft>
                <a:spcPts val="600"/>
              </a:spcAft>
            </a:pP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(3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tiết</a:t>
            </a:r>
            <a:r>
              <a:rPr lang="en-US" sz="2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a:t>
            </a:r>
            <a:endParaRPr lang="en-US" sz="2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grpSp>
        <p:nvGrpSpPr>
          <p:cNvPr id="45" name="Group 44">
            <a:extLst>
              <a:ext uri="{FF2B5EF4-FFF2-40B4-BE49-F238E27FC236}">
                <a16:creationId xmlns:a16="http://schemas.microsoft.com/office/drawing/2014/main" id="{36EC4817-EE2F-4D8B-B4EC-2966148E7044}"/>
              </a:ext>
            </a:extLst>
          </p:cNvPr>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D64F15E5-8EE7-414E-A787-8B5A74BA3D25}"/>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FF6EE83-2E30-4C71-B808-903DC2E23545}"/>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grpSp>
        <p:nvGrpSpPr>
          <p:cNvPr id="46" name="Group 45">
            <a:extLst>
              <a:ext uri="{FF2B5EF4-FFF2-40B4-BE49-F238E27FC236}">
                <a16:creationId xmlns:a16="http://schemas.microsoft.com/office/drawing/2014/main" id="{9C611DD2-DB83-4AA2-85DF-C4ED1438271F}"/>
              </a:ext>
            </a:extLst>
          </p:cNvPr>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4" name="TextBox 43">
            <a:extLst>
              <a:ext uri="{FF2B5EF4-FFF2-40B4-BE49-F238E27FC236}">
                <a16:creationId xmlns:a16="http://schemas.microsoft.com/office/drawing/2014/main" id="{0AC6711D-1B9F-43D6-BF46-DEC88DE6F9A1}"/>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sp>
        <p:nvSpPr>
          <p:cNvPr id="49" name="TextBox 48">
            <a:extLst>
              <a:ext uri="{FF2B5EF4-FFF2-40B4-BE49-F238E27FC236}">
                <a16:creationId xmlns:a16="http://schemas.microsoft.com/office/drawing/2014/main" id="{613F78D1-A757-4F30-AAAE-DDA1DA598786}"/>
              </a:ext>
            </a:extLst>
          </p:cNvPr>
          <p:cNvSpPr txBox="1"/>
          <p:nvPr/>
        </p:nvSpPr>
        <p:spPr>
          <a:xfrm>
            <a:off x="3551779" y="2497322"/>
            <a:ext cx="2272152" cy="507831"/>
          </a:xfrm>
          <a:prstGeom prst="rect">
            <a:avLst/>
          </a:prstGeom>
          <a:noFill/>
        </p:spPr>
        <p:txBody>
          <a:bodyPr wrap="square" rtlCol="0">
            <a:spAutoFit/>
          </a:bodyPr>
          <a:lstStyle/>
          <a:p>
            <a:r>
              <a:rPr lang="en-US" sz="2700" b="1" dirty="0" err="1" smtClean="0">
                <a:solidFill>
                  <a:srgbClr val="002060"/>
                </a:solidFill>
                <a:latin typeface="Times New Roman" panose="02020603050405020304" pitchFamily="18" charset="0"/>
                <a:cs typeface="Times New Roman" panose="02020603050405020304" pitchFamily="18" charset="0"/>
              </a:rPr>
              <a:t>Vận</a:t>
            </a:r>
            <a:r>
              <a:rPr lang="en-US" sz="2700" b="1" dirty="0" smtClean="0">
                <a:solidFill>
                  <a:srgbClr val="002060"/>
                </a:solidFill>
                <a:latin typeface="Times New Roman" panose="02020603050405020304" pitchFamily="18" charset="0"/>
                <a:cs typeface="Times New Roman" panose="02020603050405020304" pitchFamily="18" charset="0"/>
              </a:rPr>
              <a:t> </a:t>
            </a:r>
            <a:r>
              <a:rPr lang="en-US" sz="2700" b="1" dirty="0" err="1" smtClean="0">
                <a:solidFill>
                  <a:srgbClr val="002060"/>
                </a:solidFill>
                <a:latin typeface="Times New Roman" panose="02020603050405020304" pitchFamily="18" charset="0"/>
                <a:cs typeface="Times New Roman" panose="02020603050405020304" pitchFamily="18" charset="0"/>
              </a:rPr>
              <a:t>dụng</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30" name="TextBox 48">
            <a:extLst>
              <a:ext uri="{FF2B5EF4-FFF2-40B4-BE49-F238E27FC236}">
                <a16:creationId xmlns:a16="http://schemas.microsoft.com/office/drawing/2014/main" id="{45193995-52A2-4480-8B19-CE8A495D6795}"/>
              </a:ext>
            </a:extLst>
          </p:cNvPr>
          <p:cNvSpPr txBox="1"/>
          <p:nvPr/>
        </p:nvSpPr>
        <p:spPr>
          <a:xfrm>
            <a:off x="3276600" y="3480564"/>
            <a:ext cx="2438400" cy="507831"/>
          </a:xfrm>
          <a:prstGeom prst="rect">
            <a:avLst/>
          </a:prstGeom>
          <a:noFill/>
        </p:spPr>
        <p:txBody>
          <a:bodyPr wrap="square" rtlCol="0">
            <a:spAutoFit/>
          </a:bodyPr>
          <a:lstStyle/>
          <a:p>
            <a:r>
              <a:rPr lang="en-US" sz="2700" b="1" dirty="0" err="1" smtClean="0">
                <a:solidFill>
                  <a:srgbClr val="002060"/>
                </a:solidFill>
                <a:latin typeface="Times New Roman" panose="02020603050405020304" pitchFamily="18" charset="0"/>
                <a:cs typeface="Times New Roman" panose="02020603050405020304" pitchFamily="18" charset="0"/>
              </a:rPr>
              <a:t>Luyện</a:t>
            </a:r>
            <a:r>
              <a:rPr lang="en-US" sz="2700" b="1" dirty="0" smtClean="0">
                <a:solidFill>
                  <a:srgbClr val="002060"/>
                </a:solidFill>
                <a:latin typeface="Times New Roman" panose="02020603050405020304" pitchFamily="18" charset="0"/>
                <a:cs typeface="Times New Roman" panose="02020603050405020304" pitchFamily="18" charset="0"/>
              </a:rPr>
              <a:t> </a:t>
            </a:r>
            <a:r>
              <a:rPr lang="en-US" sz="2700" b="1" dirty="0" err="1" smtClean="0">
                <a:solidFill>
                  <a:srgbClr val="002060"/>
                </a:solidFill>
                <a:latin typeface="Times New Roman" panose="02020603050405020304" pitchFamily="18" charset="0"/>
                <a:cs typeface="Times New Roman" panose="02020603050405020304" pitchFamily="18" charset="0"/>
              </a:rPr>
              <a:t>tập</a:t>
            </a:r>
            <a:endParaRPr lang="vi-VN"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5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DB6B5E3-935F-4A5F-8B20-C61D5FA01709}"/>
              </a:ext>
            </a:extLst>
          </p:cNvPr>
          <p:cNvGrpSpPr/>
          <p:nvPr/>
        </p:nvGrpSpPr>
        <p:grpSpPr>
          <a:xfrm rot="5651261">
            <a:off x="7746782" y="-1200385"/>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a:extLst>
              <a:ext uri="{FF2B5EF4-FFF2-40B4-BE49-F238E27FC236}">
                <a16:creationId xmlns:a16="http://schemas.microsoft.com/office/drawing/2014/main" id="{0364AADB-F0CE-4FC8-A90B-D2401DD87BBA}"/>
              </a:ext>
            </a:extLst>
          </p:cNvPr>
          <p:cNvGrpSpPr/>
          <p:nvPr/>
        </p:nvGrpSpPr>
        <p:grpSpPr>
          <a:xfrm>
            <a:off x="345402" y="26180"/>
            <a:ext cx="8851397" cy="5162551"/>
            <a:chOff x="-6669663" y="-19051"/>
            <a:chExt cx="8851397" cy="5162551"/>
          </a:xfrm>
          <a:solidFill>
            <a:srgbClr val="A7D971"/>
          </a:solid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5669" y="401551"/>
              <a:ext cx="546065" cy="707886"/>
            </a:xfrm>
            <a:prstGeom prst="rect">
              <a:avLst/>
            </a:prstGeom>
            <a:noFill/>
          </p:spPr>
          <p:txBody>
            <a:bodyPr wrap="square" rtlCol="0">
              <a:spAutoFit/>
            </a:bodyPr>
            <a:lstStyle/>
            <a:p>
              <a:r>
                <a:rPr lang="en-US" sz="4000" dirty="0"/>
                <a:t>1</a:t>
              </a:r>
            </a:p>
          </p:txBody>
        </p:sp>
      </p:grpSp>
      <p:grpSp>
        <p:nvGrpSpPr>
          <p:cNvPr id="58" name="Group 57">
            <a:extLst>
              <a:ext uri="{FF2B5EF4-FFF2-40B4-BE49-F238E27FC236}">
                <a16:creationId xmlns:a16="http://schemas.microsoft.com/office/drawing/2014/main" id="{9742C306-1F39-4B82-B56F-D9C1DFBCA8AB}"/>
              </a:ext>
            </a:extLst>
          </p:cNvPr>
          <p:cNvGrpSpPr/>
          <p:nvPr/>
        </p:nvGrpSpPr>
        <p:grpSpPr>
          <a:xfrm>
            <a:off x="-6977447" y="-19050"/>
            <a:ext cx="8872929" cy="5166583"/>
            <a:chOff x="-616317" y="-19050"/>
            <a:chExt cx="8872929" cy="5166583"/>
          </a:xfrm>
        </p:grpSpPr>
        <p:sp>
          <p:nvSpPr>
            <p:cNvPr id="59" name="Freeform: Shape 58">
              <a:extLst>
                <a:ext uri="{FF2B5EF4-FFF2-40B4-BE49-F238E27FC236}">
                  <a16:creationId xmlns:a16="http://schemas.microsoft.com/office/drawing/2014/main" id="{BF18DABA-A537-4BD5-8936-DB53B0E5D8C0}"/>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60" name="TextBox 59">
              <a:extLst>
                <a:ext uri="{FF2B5EF4-FFF2-40B4-BE49-F238E27FC236}">
                  <a16:creationId xmlns:a16="http://schemas.microsoft.com/office/drawing/2014/main" id="{779944C4-6BBA-429A-8FDC-3E33EC2BF18D}"/>
                </a:ext>
              </a:extLst>
            </p:cNvPr>
            <p:cNvSpPr txBox="1"/>
            <p:nvPr/>
          </p:nvSpPr>
          <p:spPr>
            <a:xfrm>
              <a:off x="7552874" y="1434677"/>
              <a:ext cx="703738" cy="461665"/>
            </a:xfrm>
            <a:prstGeom prst="rect">
              <a:avLst/>
            </a:prstGeom>
            <a:noFill/>
          </p:spPr>
          <p:txBody>
            <a:bodyPr wrap="square" rtlCol="0">
              <a:spAutoFit/>
            </a:bodyPr>
            <a:lstStyle/>
            <a:p>
              <a:r>
                <a:rPr lang="en-US" sz="2400"/>
                <a:t>2</a:t>
              </a:r>
            </a:p>
          </p:txBody>
        </p:sp>
      </p:grpSp>
      <p:sp>
        <p:nvSpPr>
          <p:cNvPr id="61" name="Title 1">
            <a:extLst>
              <a:ext uri="{FF2B5EF4-FFF2-40B4-BE49-F238E27FC236}">
                <a16:creationId xmlns:a16="http://schemas.microsoft.com/office/drawing/2014/main" id="{A8259C0D-C212-428D-AF36-730B464B5371}"/>
              </a:ext>
            </a:extLst>
          </p:cNvPr>
          <p:cNvSpPr txBox="1">
            <a:spLocks/>
          </p:cNvSpPr>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a:extLst>
              <a:ext uri="{FF2B5EF4-FFF2-40B4-BE49-F238E27FC236}">
                <a16:creationId xmlns:a16="http://schemas.microsoft.com/office/drawing/2014/main" id="{36EC4817-EE2F-4D8B-B4EC-2966148E7044}"/>
              </a:ext>
            </a:extLst>
          </p:cNvPr>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D64F15E5-8EE7-414E-A787-8B5A74BA3D25}"/>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FF6EE83-2E30-4C71-B808-903DC2E23545}"/>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grpSp>
        <p:nvGrpSpPr>
          <p:cNvPr id="46" name="Group 45">
            <a:extLst>
              <a:ext uri="{FF2B5EF4-FFF2-40B4-BE49-F238E27FC236}">
                <a16:creationId xmlns:a16="http://schemas.microsoft.com/office/drawing/2014/main" id="{9C611DD2-DB83-4AA2-85DF-C4ED1438271F}"/>
              </a:ext>
            </a:extLst>
          </p:cNvPr>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4" name="TextBox 43">
            <a:extLst>
              <a:ext uri="{FF2B5EF4-FFF2-40B4-BE49-F238E27FC236}">
                <a16:creationId xmlns:a16="http://schemas.microsoft.com/office/drawing/2014/main" id="{0AC6711D-1B9F-43D6-BF46-DEC88DE6F9A1}"/>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sp>
        <p:nvSpPr>
          <p:cNvPr id="43" name="TextBox 3">
            <a:extLst>
              <a:ext uri="{FF2B5EF4-FFF2-40B4-BE49-F238E27FC236}">
                <a16:creationId xmlns:a16="http://schemas.microsoft.com/office/drawing/2014/main" id="{A8FC77C9-B27E-4EF9-A6FD-6531A8812391}"/>
              </a:ext>
            </a:extLst>
          </p:cNvPr>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A581D49-EEC2-492F-BF77-D2B6E43B390D}"/>
              </a:ext>
            </a:extLst>
          </p:cNvPr>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3031923974"/>
              </p:ext>
            </p:extLst>
          </p:nvPr>
        </p:nvGraphicFramePr>
        <p:xfrm>
          <a:off x="4114800" y="1182917"/>
          <a:ext cx="5029200" cy="3932404"/>
        </p:xfrm>
        <a:graphic>
          <a:graphicData uri="http://schemas.openxmlformats.org/drawingml/2006/table">
            <a:tbl>
              <a:tblPr firstRow="1" firstCol="1" bandRow="1">
                <a:tableStyleId>{93296810-A885-4BE3-A3E7-6D5BEEA58F35}</a:tableStyleId>
              </a:tblPr>
              <a:tblGrid>
                <a:gridCol w="5029200">
                  <a:extLst>
                    <a:ext uri="{9D8B030D-6E8A-4147-A177-3AD203B41FA5}">
                      <a16:colId xmlns:a16="http://schemas.microsoft.com/office/drawing/2014/main" val="1160896508"/>
                    </a:ext>
                  </a:extLst>
                </a:gridCol>
              </a:tblGrid>
              <a:tr h="3932404">
                <a:tc>
                  <a:txBody>
                    <a:bodyPr/>
                    <a:lstStyle/>
                    <a:p>
                      <a:pPr algn="ctr">
                        <a:lnSpc>
                          <a:spcPct val="150000"/>
                        </a:lnSpc>
                        <a:spcBef>
                          <a:spcPts val="20"/>
                        </a:spcBef>
                        <a:spcAft>
                          <a:spcPts val="0"/>
                        </a:spcAft>
                      </a:pPr>
                      <a:r>
                        <a:rPr lang="vi-VN" sz="1800" dirty="0">
                          <a:solidFill>
                            <a:schemeClr val="tx1"/>
                          </a:solidFill>
                          <a:effectLst/>
                          <a:latin typeface="+mj-lt"/>
                        </a:rPr>
                        <a:t>BẢNG HỎI NGẮN – PHIẾU HỌC TẬP SỐ 1</a:t>
                      </a:r>
                    </a:p>
                    <a:p>
                      <a:pPr algn="just">
                        <a:lnSpc>
                          <a:spcPct val="150000"/>
                        </a:lnSpc>
                        <a:spcBef>
                          <a:spcPts val="20"/>
                        </a:spcBef>
                        <a:spcAft>
                          <a:spcPts val="0"/>
                        </a:spcAft>
                        <a:tabLst>
                          <a:tab pos="554355" algn="l"/>
                        </a:tabLst>
                      </a:pPr>
                      <a:r>
                        <a:rPr lang="vi-VN" sz="1800" dirty="0">
                          <a:solidFill>
                            <a:schemeClr val="tx1"/>
                          </a:solidFill>
                          <a:effectLst/>
                          <a:latin typeface="+mj-lt"/>
                        </a:rPr>
                        <a:t>Dựa vào Bảng 9.1, hãy thực hiện các yêu cầu sau:</a:t>
                      </a:r>
                    </a:p>
                    <a:p>
                      <a:pPr marL="342900" lvl="0" indent="-342900" algn="just">
                        <a:lnSpc>
                          <a:spcPct val="150000"/>
                        </a:lnSpc>
                        <a:spcBef>
                          <a:spcPts val="20"/>
                        </a:spcBef>
                        <a:spcAft>
                          <a:spcPts val="0"/>
                        </a:spcAft>
                        <a:buClr>
                          <a:srgbClr val="000000"/>
                        </a:buClr>
                        <a:buSzPts val="1400"/>
                        <a:buFont typeface="+mj-lt"/>
                        <a:buAutoNum type="alphaLcPeriod"/>
                        <a:tabLst>
                          <a:tab pos="549910" algn="l"/>
                        </a:tabLst>
                      </a:pPr>
                      <a:r>
                        <a:rPr lang="vi-VN" sz="1800" u="none" strike="noStrike" spc="0" dirty="0">
                          <a:solidFill>
                            <a:schemeClr val="tx1"/>
                          </a:solidFill>
                          <a:effectLst/>
                          <a:latin typeface="+mj-lt"/>
                        </a:rPr>
                        <a:t>Xác định thời gian để ca nô đi được quãng đường 60 km.</a:t>
                      </a:r>
                    </a:p>
                    <a:p>
                      <a:pPr marL="342900" lvl="0" indent="-342900" algn="just">
                        <a:lnSpc>
                          <a:spcPct val="150000"/>
                        </a:lnSpc>
                        <a:spcBef>
                          <a:spcPts val="20"/>
                        </a:spcBef>
                        <a:spcAft>
                          <a:spcPts val="0"/>
                        </a:spcAft>
                        <a:buClr>
                          <a:srgbClr val="000000"/>
                        </a:buClr>
                        <a:buSzPts val="1400"/>
                        <a:buFont typeface="+mj-lt"/>
                        <a:buAutoNum type="alphaLcPeriod"/>
                        <a:tabLst>
                          <a:tab pos="558800" algn="l"/>
                        </a:tabLst>
                      </a:pPr>
                      <a:r>
                        <a:rPr lang="vi-VN" sz="1800" u="none" strike="noStrike" spc="0" dirty="0">
                          <a:solidFill>
                            <a:schemeClr val="tx1"/>
                          </a:solidFill>
                          <a:effectLst/>
                          <a:latin typeface="+mj-lt"/>
                        </a:rPr>
                        <a:t>Tính tóc độ của ca nô trên quãng đường 60 km.</a:t>
                      </a:r>
                    </a:p>
                    <a:p>
                      <a:pPr marL="342900" lvl="0" indent="-342900" algn="just">
                        <a:lnSpc>
                          <a:spcPct val="150000"/>
                        </a:lnSpc>
                        <a:spcBef>
                          <a:spcPts val="20"/>
                        </a:spcBef>
                        <a:spcAft>
                          <a:spcPts val="0"/>
                        </a:spcAft>
                        <a:buClr>
                          <a:srgbClr val="000000"/>
                        </a:buClr>
                        <a:buSzPts val="1400"/>
                        <a:buFont typeface="+mj-lt"/>
                        <a:buAutoNum type="alphaLcPeriod"/>
                        <a:tabLst>
                          <a:tab pos="545465" algn="l"/>
                        </a:tabLst>
                      </a:pPr>
                      <a:r>
                        <a:rPr lang="vi-VN" sz="1800" u="none" strike="noStrike" spc="0" dirty="0">
                          <a:solidFill>
                            <a:schemeClr val="tx1"/>
                          </a:solidFill>
                          <a:effectLst/>
                          <a:latin typeface="+mj-lt"/>
                        </a:rPr>
                        <a:t>Dự đoán vào lúc 9 h 00, ca nô sẽ đi đến vị trí cách bến bao nhiêu km. </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Cho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biết</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tốc</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độ</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của</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ca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nô</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không</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đổi</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a:t>
                      </a:r>
                      <a:endParaRPr lang="vi-VN" sz="1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08" marR="60608" marT="0" marB="0"/>
                </a:tc>
                <a:extLst>
                  <a:ext uri="{0D108BD9-81ED-4DB2-BD59-A6C34878D82A}">
                    <a16:rowId xmlns:a16="http://schemas.microsoft.com/office/drawing/2014/main" val="3970497793"/>
                  </a:ext>
                </a:extLst>
              </a:tr>
            </a:tbl>
          </a:graphicData>
        </a:graphic>
      </p:graphicFrame>
      <p:sp>
        <p:nvSpPr>
          <p:cNvPr id="4" name="Rectangle 3"/>
          <p:cNvSpPr/>
          <p:nvPr/>
        </p:nvSpPr>
        <p:spPr>
          <a:xfrm>
            <a:off x="12759" y="4244623"/>
            <a:ext cx="3940718" cy="753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1.Lập bảng đồ thị quãng đường – thời gian.</a:t>
            </a:r>
          </a:p>
        </p:txBody>
      </p:sp>
      <p:graphicFrame>
        <p:nvGraphicFramePr>
          <p:cNvPr id="7" name="Table 6"/>
          <p:cNvGraphicFramePr>
            <a:graphicFrameLocks noGrp="1"/>
          </p:cNvGraphicFramePr>
          <p:nvPr>
            <p:extLst>
              <p:ext uri="{D42A27DB-BD31-4B8C-83A1-F6EECF244321}">
                <p14:modId xmlns:p14="http://schemas.microsoft.com/office/powerpoint/2010/main" val="1366325601"/>
              </p:ext>
            </p:extLst>
          </p:nvPr>
        </p:nvGraphicFramePr>
        <p:xfrm>
          <a:off x="12759" y="1225926"/>
          <a:ext cx="3940720" cy="3017520"/>
        </p:xfrm>
        <a:graphic>
          <a:graphicData uri="http://schemas.openxmlformats.org/drawingml/2006/table">
            <a:tbl>
              <a:tblPr firstRow="1" bandRow="1">
                <a:tableStyleId>{5C22544A-7EE6-4342-B048-85BDC9FD1C3A}</a:tableStyleId>
              </a:tblPr>
              <a:tblGrid>
                <a:gridCol w="901641">
                  <a:extLst>
                    <a:ext uri="{9D8B030D-6E8A-4147-A177-3AD203B41FA5}">
                      <a16:colId xmlns:a16="http://schemas.microsoft.com/office/drawing/2014/main" val="2732561004"/>
                    </a:ext>
                  </a:extLst>
                </a:gridCol>
                <a:gridCol w="609600">
                  <a:extLst>
                    <a:ext uri="{9D8B030D-6E8A-4147-A177-3AD203B41FA5}">
                      <a16:colId xmlns:a16="http://schemas.microsoft.com/office/drawing/2014/main" val="4230164008"/>
                    </a:ext>
                  </a:extLst>
                </a:gridCol>
                <a:gridCol w="609601">
                  <a:extLst>
                    <a:ext uri="{9D8B030D-6E8A-4147-A177-3AD203B41FA5}">
                      <a16:colId xmlns:a16="http://schemas.microsoft.com/office/drawing/2014/main" val="284133321"/>
                    </a:ext>
                  </a:extLst>
                </a:gridCol>
                <a:gridCol w="602219">
                  <a:extLst>
                    <a:ext uri="{9D8B030D-6E8A-4147-A177-3AD203B41FA5}">
                      <a16:colId xmlns:a16="http://schemas.microsoft.com/office/drawing/2014/main" val="2445060904"/>
                    </a:ext>
                  </a:extLst>
                </a:gridCol>
                <a:gridCol w="616981">
                  <a:extLst>
                    <a:ext uri="{9D8B030D-6E8A-4147-A177-3AD203B41FA5}">
                      <a16:colId xmlns:a16="http://schemas.microsoft.com/office/drawing/2014/main" val="893107757"/>
                    </a:ext>
                  </a:extLst>
                </a:gridCol>
                <a:gridCol w="600678">
                  <a:extLst>
                    <a:ext uri="{9D8B030D-6E8A-4147-A177-3AD203B41FA5}">
                      <a16:colId xmlns:a16="http://schemas.microsoft.com/office/drawing/2014/main" val="2186536611"/>
                    </a:ext>
                  </a:extLst>
                </a:gridCol>
              </a:tblGrid>
              <a:tr h="370840">
                <a:tc>
                  <a:txBody>
                    <a:bodyPr/>
                    <a:lstStyle/>
                    <a:p>
                      <a:r>
                        <a:rPr lang="vi-VN" dirty="0" smtClean="0">
                          <a:latin typeface="+mj-lt"/>
                        </a:rPr>
                        <a:t>Thời</a:t>
                      </a:r>
                      <a:r>
                        <a:rPr lang="vi-VN" baseline="0" dirty="0" smtClean="0">
                          <a:latin typeface="+mj-lt"/>
                        </a:rPr>
                        <a:t> điểm</a:t>
                      </a:r>
                      <a:endParaRPr lang="vi-VN" dirty="0">
                        <a:latin typeface="+mj-lt"/>
                      </a:endParaRPr>
                    </a:p>
                  </a:txBody>
                  <a:tcPr/>
                </a:tc>
                <a:tc>
                  <a:txBody>
                    <a:bodyPr/>
                    <a:lstStyle/>
                    <a:p>
                      <a:r>
                        <a:rPr lang="vi-VN" sz="1600" dirty="0" smtClean="0">
                          <a:latin typeface="+mj-lt"/>
                        </a:rPr>
                        <a:t>6h00</a:t>
                      </a:r>
                      <a:endParaRPr lang="vi-VN" sz="1600" dirty="0">
                        <a:latin typeface="+mj-lt"/>
                      </a:endParaRPr>
                    </a:p>
                  </a:txBody>
                  <a:tcPr/>
                </a:tc>
                <a:tc>
                  <a:txBody>
                    <a:bodyPr/>
                    <a:lstStyle/>
                    <a:p>
                      <a:r>
                        <a:rPr lang="vi-VN" sz="1600" dirty="0" smtClean="0">
                          <a:latin typeface="+mj-lt"/>
                        </a:rPr>
                        <a:t>6h30</a:t>
                      </a:r>
                      <a:endParaRPr lang="vi-VN" sz="1600" dirty="0">
                        <a:latin typeface="+mj-lt"/>
                      </a:endParaRPr>
                    </a:p>
                  </a:txBody>
                  <a:tcPr/>
                </a:tc>
                <a:tc>
                  <a:txBody>
                    <a:bodyPr/>
                    <a:lstStyle/>
                    <a:p>
                      <a:r>
                        <a:rPr lang="vi-VN" sz="1600" dirty="0" smtClean="0">
                          <a:latin typeface="+mj-lt"/>
                        </a:rPr>
                        <a:t>7h00</a:t>
                      </a:r>
                      <a:endParaRPr lang="vi-VN" sz="1600" dirty="0">
                        <a:latin typeface="+mj-lt"/>
                      </a:endParaRPr>
                    </a:p>
                  </a:txBody>
                  <a:tcPr/>
                </a:tc>
                <a:tc>
                  <a:txBody>
                    <a:bodyPr/>
                    <a:lstStyle/>
                    <a:p>
                      <a:r>
                        <a:rPr lang="vi-VN" sz="1600" dirty="0" smtClean="0">
                          <a:latin typeface="+mj-lt"/>
                        </a:rPr>
                        <a:t>7h30</a:t>
                      </a:r>
                      <a:endParaRPr lang="vi-VN" sz="1600" dirty="0">
                        <a:latin typeface="+mj-lt"/>
                      </a:endParaRPr>
                    </a:p>
                  </a:txBody>
                  <a:tcPr/>
                </a:tc>
                <a:tc>
                  <a:txBody>
                    <a:bodyPr/>
                    <a:lstStyle/>
                    <a:p>
                      <a:r>
                        <a:rPr lang="vi-VN" sz="1600" dirty="0" smtClean="0">
                          <a:latin typeface="+mj-lt"/>
                        </a:rPr>
                        <a:t>8h00</a:t>
                      </a:r>
                      <a:endParaRPr lang="vi-VN" sz="1600" dirty="0">
                        <a:latin typeface="+mj-lt"/>
                      </a:endParaRPr>
                    </a:p>
                  </a:txBody>
                  <a:tcPr/>
                </a:tc>
                <a:extLst>
                  <a:ext uri="{0D108BD9-81ED-4DB2-BD59-A6C34878D82A}">
                    <a16:rowId xmlns:a16="http://schemas.microsoft.com/office/drawing/2014/main" val="1502940224"/>
                  </a:ext>
                </a:extLst>
              </a:tr>
              <a:tr h="370840">
                <a:tc>
                  <a:txBody>
                    <a:bodyPr/>
                    <a:lstStyle/>
                    <a:p>
                      <a:r>
                        <a:rPr lang="vi-VN" dirty="0" smtClean="0">
                          <a:latin typeface="+mj-lt"/>
                        </a:rPr>
                        <a:t>Thời</a:t>
                      </a:r>
                      <a:r>
                        <a:rPr lang="vi-VN" baseline="0" dirty="0" smtClean="0">
                          <a:latin typeface="+mj-lt"/>
                        </a:rPr>
                        <a:t> gian chuyển động (h)</a:t>
                      </a:r>
                      <a:endParaRPr lang="vi-VN" dirty="0">
                        <a:latin typeface="+mj-lt"/>
                      </a:endParaRPr>
                    </a:p>
                  </a:txBody>
                  <a:tcPr/>
                </a:tc>
                <a:tc>
                  <a:txBody>
                    <a:bodyPr/>
                    <a:lstStyle/>
                    <a:p>
                      <a:r>
                        <a:rPr lang="vi-VN" dirty="0" smtClean="0">
                          <a:latin typeface="+mj-lt"/>
                        </a:rPr>
                        <a:t>0</a:t>
                      </a:r>
                      <a:endParaRPr lang="vi-VN" dirty="0">
                        <a:latin typeface="+mj-lt"/>
                      </a:endParaRPr>
                    </a:p>
                  </a:txBody>
                  <a:tcPr anchor="ctr"/>
                </a:tc>
                <a:tc>
                  <a:txBody>
                    <a:bodyPr/>
                    <a:lstStyle/>
                    <a:p>
                      <a:r>
                        <a:rPr lang="vi-VN" dirty="0" smtClean="0">
                          <a:latin typeface="+mj-lt"/>
                        </a:rPr>
                        <a:t>0,5</a:t>
                      </a:r>
                      <a:endParaRPr lang="vi-VN" dirty="0">
                        <a:latin typeface="+mj-lt"/>
                      </a:endParaRPr>
                    </a:p>
                  </a:txBody>
                  <a:tcPr anchor="ctr"/>
                </a:tc>
                <a:tc>
                  <a:txBody>
                    <a:bodyPr/>
                    <a:lstStyle/>
                    <a:p>
                      <a:r>
                        <a:rPr lang="vi-VN" dirty="0" smtClean="0">
                          <a:latin typeface="+mj-lt"/>
                        </a:rPr>
                        <a:t>1,0</a:t>
                      </a:r>
                      <a:endParaRPr lang="vi-VN" dirty="0">
                        <a:latin typeface="+mj-lt"/>
                      </a:endParaRPr>
                    </a:p>
                  </a:txBody>
                  <a:tcPr anchor="ctr"/>
                </a:tc>
                <a:tc>
                  <a:txBody>
                    <a:bodyPr/>
                    <a:lstStyle/>
                    <a:p>
                      <a:r>
                        <a:rPr lang="vi-VN" dirty="0" smtClean="0">
                          <a:latin typeface="+mj-lt"/>
                        </a:rPr>
                        <a:t>1,5</a:t>
                      </a:r>
                      <a:endParaRPr lang="vi-VN" dirty="0">
                        <a:latin typeface="+mj-lt"/>
                      </a:endParaRPr>
                    </a:p>
                  </a:txBody>
                  <a:tcPr anchor="ctr"/>
                </a:tc>
                <a:tc>
                  <a:txBody>
                    <a:bodyPr/>
                    <a:lstStyle/>
                    <a:p>
                      <a:r>
                        <a:rPr lang="vi-VN" dirty="0" smtClean="0">
                          <a:latin typeface="+mj-lt"/>
                        </a:rPr>
                        <a:t>2,0</a:t>
                      </a:r>
                      <a:endParaRPr lang="vi-VN" dirty="0">
                        <a:latin typeface="+mj-lt"/>
                      </a:endParaRPr>
                    </a:p>
                  </a:txBody>
                  <a:tcPr anchor="ctr"/>
                </a:tc>
                <a:extLst>
                  <a:ext uri="{0D108BD9-81ED-4DB2-BD59-A6C34878D82A}">
                    <a16:rowId xmlns:a16="http://schemas.microsoft.com/office/drawing/2014/main" val="2900553063"/>
                  </a:ext>
                </a:extLst>
              </a:tr>
              <a:tr h="370840">
                <a:tc>
                  <a:txBody>
                    <a:bodyPr/>
                    <a:lstStyle/>
                    <a:p>
                      <a:r>
                        <a:rPr lang="vi-VN" dirty="0" smtClean="0">
                          <a:latin typeface="+mj-lt"/>
                        </a:rPr>
                        <a:t>Quãng</a:t>
                      </a:r>
                      <a:r>
                        <a:rPr lang="vi-VN" baseline="0" dirty="0" smtClean="0">
                          <a:latin typeface="+mj-lt"/>
                        </a:rPr>
                        <a:t> đường (km)</a:t>
                      </a:r>
                      <a:endParaRPr lang="vi-VN" dirty="0">
                        <a:latin typeface="+mj-lt"/>
                      </a:endParaRPr>
                    </a:p>
                  </a:txBody>
                  <a:tcPr/>
                </a:tc>
                <a:tc>
                  <a:txBody>
                    <a:bodyPr/>
                    <a:lstStyle/>
                    <a:p>
                      <a:r>
                        <a:rPr lang="vi-VN" dirty="0" smtClean="0">
                          <a:latin typeface="+mj-lt"/>
                        </a:rPr>
                        <a:t>0</a:t>
                      </a:r>
                      <a:endParaRPr lang="vi-VN" dirty="0">
                        <a:latin typeface="+mj-lt"/>
                      </a:endParaRPr>
                    </a:p>
                  </a:txBody>
                  <a:tcPr anchor="ctr"/>
                </a:tc>
                <a:tc>
                  <a:txBody>
                    <a:bodyPr/>
                    <a:lstStyle/>
                    <a:p>
                      <a:r>
                        <a:rPr lang="vi-VN" dirty="0" smtClean="0">
                          <a:latin typeface="+mj-lt"/>
                        </a:rPr>
                        <a:t>15</a:t>
                      </a:r>
                      <a:endParaRPr lang="vi-VN" dirty="0">
                        <a:latin typeface="+mj-lt"/>
                      </a:endParaRPr>
                    </a:p>
                  </a:txBody>
                  <a:tcPr anchor="ctr"/>
                </a:tc>
                <a:tc>
                  <a:txBody>
                    <a:bodyPr/>
                    <a:lstStyle/>
                    <a:p>
                      <a:r>
                        <a:rPr lang="vi-VN" dirty="0" smtClean="0">
                          <a:latin typeface="+mj-lt"/>
                        </a:rPr>
                        <a:t>30</a:t>
                      </a:r>
                      <a:endParaRPr lang="vi-VN" dirty="0">
                        <a:latin typeface="+mj-lt"/>
                      </a:endParaRPr>
                    </a:p>
                  </a:txBody>
                  <a:tcPr anchor="ctr"/>
                </a:tc>
                <a:tc>
                  <a:txBody>
                    <a:bodyPr/>
                    <a:lstStyle/>
                    <a:p>
                      <a:r>
                        <a:rPr lang="vi-VN" dirty="0" smtClean="0">
                          <a:latin typeface="+mj-lt"/>
                        </a:rPr>
                        <a:t>45</a:t>
                      </a:r>
                      <a:endParaRPr lang="vi-VN" dirty="0">
                        <a:latin typeface="+mj-lt"/>
                      </a:endParaRPr>
                    </a:p>
                  </a:txBody>
                  <a:tcPr anchor="ctr"/>
                </a:tc>
                <a:tc>
                  <a:txBody>
                    <a:bodyPr/>
                    <a:lstStyle/>
                    <a:p>
                      <a:r>
                        <a:rPr lang="vi-VN" dirty="0" smtClean="0">
                          <a:latin typeface="+mj-lt"/>
                        </a:rPr>
                        <a:t>60</a:t>
                      </a:r>
                      <a:endParaRPr lang="vi-VN" dirty="0">
                        <a:latin typeface="+mj-lt"/>
                      </a:endParaRPr>
                    </a:p>
                  </a:txBody>
                  <a:tcPr anchor="ctr"/>
                </a:tc>
                <a:extLst>
                  <a:ext uri="{0D108BD9-81ED-4DB2-BD59-A6C34878D82A}">
                    <a16:rowId xmlns:a16="http://schemas.microsoft.com/office/drawing/2014/main" val="3354311075"/>
                  </a:ext>
                </a:extLst>
              </a:tr>
            </a:tbl>
          </a:graphicData>
        </a:graphic>
      </p:graphicFrame>
    </p:spTree>
    <p:extLst>
      <p:ext uri="{BB962C8B-B14F-4D97-AF65-F5344CB8AC3E}">
        <p14:creationId xmlns:p14="http://schemas.microsoft.com/office/powerpoint/2010/main" val="13006237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DB6B5E3-935F-4A5F-8B20-C61D5FA01709}"/>
              </a:ext>
            </a:extLst>
          </p:cNvPr>
          <p:cNvGrpSpPr/>
          <p:nvPr/>
        </p:nvGrpSpPr>
        <p:grpSpPr>
          <a:xfrm rot="5651261">
            <a:off x="7746782" y="-1200385"/>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a:extLst>
              <a:ext uri="{FF2B5EF4-FFF2-40B4-BE49-F238E27FC236}">
                <a16:creationId xmlns:a16="http://schemas.microsoft.com/office/drawing/2014/main" id="{0364AADB-F0CE-4FC8-A90B-D2401DD87BBA}"/>
              </a:ext>
            </a:extLst>
          </p:cNvPr>
          <p:cNvGrpSpPr/>
          <p:nvPr/>
        </p:nvGrpSpPr>
        <p:grpSpPr>
          <a:xfrm>
            <a:off x="345402" y="26180"/>
            <a:ext cx="8851397" cy="5162551"/>
            <a:chOff x="-6669663" y="-19051"/>
            <a:chExt cx="8851397" cy="5162551"/>
          </a:xfrm>
          <a:solidFill>
            <a:srgbClr val="A7D971"/>
          </a:solid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5669" y="401551"/>
              <a:ext cx="546065" cy="707886"/>
            </a:xfrm>
            <a:prstGeom prst="rect">
              <a:avLst/>
            </a:prstGeom>
            <a:noFill/>
          </p:spPr>
          <p:txBody>
            <a:bodyPr wrap="square" rtlCol="0">
              <a:spAutoFit/>
            </a:bodyPr>
            <a:lstStyle/>
            <a:p>
              <a:r>
                <a:rPr lang="en-US" sz="4000" dirty="0"/>
                <a:t>1</a:t>
              </a:r>
            </a:p>
          </p:txBody>
        </p:sp>
      </p:grpSp>
      <p:grpSp>
        <p:nvGrpSpPr>
          <p:cNvPr id="58" name="Group 57">
            <a:extLst>
              <a:ext uri="{FF2B5EF4-FFF2-40B4-BE49-F238E27FC236}">
                <a16:creationId xmlns:a16="http://schemas.microsoft.com/office/drawing/2014/main" id="{9742C306-1F39-4B82-B56F-D9C1DFBCA8AB}"/>
              </a:ext>
            </a:extLst>
          </p:cNvPr>
          <p:cNvGrpSpPr/>
          <p:nvPr/>
        </p:nvGrpSpPr>
        <p:grpSpPr>
          <a:xfrm>
            <a:off x="-6977447" y="-19050"/>
            <a:ext cx="8872929" cy="5166583"/>
            <a:chOff x="-616317" y="-19050"/>
            <a:chExt cx="8872929" cy="5166583"/>
          </a:xfrm>
        </p:grpSpPr>
        <p:sp>
          <p:nvSpPr>
            <p:cNvPr id="59" name="Freeform: Shape 58">
              <a:extLst>
                <a:ext uri="{FF2B5EF4-FFF2-40B4-BE49-F238E27FC236}">
                  <a16:creationId xmlns:a16="http://schemas.microsoft.com/office/drawing/2014/main" id="{BF18DABA-A537-4BD5-8936-DB53B0E5D8C0}"/>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60" name="TextBox 59">
              <a:extLst>
                <a:ext uri="{FF2B5EF4-FFF2-40B4-BE49-F238E27FC236}">
                  <a16:creationId xmlns:a16="http://schemas.microsoft.com/office/drawing/2014/main" id="{779944C4-6BBA-429A-8FDC-3E33EC2BF18D}"/>
                </a:ext>
              </a:extLst>
            </p:cNvPr>
            <p:cNvSpPr txBox="1"/>
            <p:nvPr/>
          </p:nvSpPr>
          <p:spPr>
            <a:xfrm>
              <a:off x="7552874" y="1434677"/>
              <a:ext cx="703738" cy="461665"/>
            </a:xfrm>
            <a:prstGeom prst="rect">
              <a:avLst/>
            </a:prstGeom>
            <a:noFill/>
          </p:spPr>
          <p:txBody>
            <a:bodyPr wrap="square" rtlCol="0">
              <a:spAutoFit/>
            </a:bodyPr>
            <a:lstStyle/>
            <a:p>
              <a:r>
                <a:rPr lang="en-US" sz="2400"/>
                <a:t>2</a:t>
              </a:r>
            </a:p>
          </p:txBody>
        </p:sp>
      </p:grpSp>
      <p:sp>
        <p:nvSpPr>
          <p:cNvPr id="61" name="Title 1">
            <a:extLst>
              <a:ext uri="{FF2B5EF4-FFF2-40B4-BE49-F238E27FC236}">
                <a16:creationId xmlns:a16="http://schemas.microsoft.com/office/drawing/2014/main" id="{A8259C0D-C212-428D-AF36-730B464B5371}"/>
              </a:ext>
            </a:extLst>
          </p:cNvPr>
          <p:cNvSpPr txBox="1">
            <a:spLocks/>
          </p:cNvSpPr>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a:extLst>
              <a:ext uri="{FF2B5EF4-FFF2-40B4-BE49-F238E27FC236}">
                <a16:creationId xmlns:a16="http://schemas.microsoft.com/office/drawing/2014/main" id="{36EC4817-EE2F-4D8B-B4EC-2966148E7044}"/>
              </a:ext>
            </a:extLst>
          </p:cNvPr>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D64F15E5-8EE7-414E-A787-8B5A74BA3D25}"/>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FF6EE83-2E30-4C71-B808-903DC2E23545}"/>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grpSp>
        <p:nvGrpSpPr>
          <p:cNvPr id="46" name="Group 45">
            <a:extLst>
              <a:ext uri="{FF2B5EF4-FFF2-40B4-BE49-F238E27FC236}">
                <a16:creationId xmlns:a16="http://schemas.microsoft.com/office/drawing/2014/main" id="{9C611DD2-DB83-4AA2-85DF-C4ED1438271F}"/>
              </a:ext>
            </a:extLst>
          </p:cNvPr>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4" name="TextBox 43">
            <a:extLst>
              <a:ext uri="{FF2B5EF4-FFF2-40B4-BE49-F238E27FC236}">
                <a16:creationId xmlns:a16="http://schemas.microsoft.com/office/drawing/2014/main" id="{0AC6711D-1B9F-43D6-BF46-DEC88DE6F9A1}"/>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sp>
        <p:nvSpPr>
          <p:cNvPr id="43" name="TextBox 3">
            <a:extLst>
              <a:ext uri="{FF2B5EF4-FFF2-40B4-BE49-F238E27FC236}">
                <a16:creationId xmlns:a16="http://schemas.microsoft.com/office/drawing/2014/main" id="{A8FC77C9-B27E-4EF9-A6FD-6531A8812391}"/>
              </a:ext>
            </a:extLst>
          </p:cNvPr>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A581D49-EEC2-492F-BF77-D2B6E43B390D}"/>
              </a:ext>
            </a:extLst>
          </p:cNvPr>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3263586024"/>
              </p:ext>
            </p:extLst>
          </p:nvPr>
        </p:nvGraphicFramePr>
        <p:xfrm>
          <a:off x="3576860" y="1212676"/>
          <a:ext cx="4870102" cy="3901440"/>
        </p:xfrm>
        <a:graphic>
          <a:graphicData uri="http://schemas.openxmlformats.org/drawingml/2006/table">
            <a:tbl>
              <a:tblPr firstRow="1" firstCol="1" bandRow="1">
                <a:tableStyleId>{7DF18680-E054-41AD-8BC1-D1AEF772440D}</a:tableStyleId>
              </a:tblPr>
              <a:tblGrid>
                <a:gridCol w="4870102">
                  <a:extLst>
                    <a:ext uri="{9D8B030D-6E8A-4147-A177-3AD203B41FA5}">
                      <a16:colId xmlns:a16="http://schemas.microsoft.com/office/drawing/2014/main" val="1160896508"/>
                    </a:ext>
                  </a:extLst>
                </a:gridCol>
              </a:tblGrid>
              <a:tr h="3754765">
                <a:tc>
                  <a:txBody>
                    <a:bodyPr/>
                    <a:lstStyle/>
                    <a:p>
                      <a:pPr lvl="0"/>
                      <a:r>
                        <a:rPr lang="vi-VN" sz="3200" u="none" strike="noStrike" kern="1200" dirty="0" smtClean="0">
                          <a:effectLst/>
                        </a:rPr>
                        <a:t>a. </a:t>
                      </a:r>
                      <a:r>
                        <a:rPr lang="fr-FR" sz="3200" u="none" strike="noStrike" kern="1200" dirty="0" err="1" smtClean="0">
                          <a:effectLst/>
                        </a:rPr>
                        <a:t>Từ</a:t>
                      </a:r>
                      <a:r>
                        <a:rPr lang="fr-FR" sz="3200" u="none" strike="noStrike" kern="1200" dirty="0" smtClean="0">
                          <a:effectLst/>
                        </a:rPr>
                        <a:t> 6h </a:t>
                      </a:r>
                      <a:r>
                        <a:rPr lang="fr-FR" sz="3200" u="none" strike="noStrike" kern="1200" dirty="0" err="1" smtClean="0">
                          <a:effectLst/>
                        </a:rPr>
                        <a:t>đến</a:t>
                      </a:r>
                      <a:r>
                        <a:rPr lang="fr-FR" sz="3200" u="none" strike="noStrike" kern="1200" dirty="0" smtClean="0">
                          <a:effectLst/>
                        </a:rPr>
                        <a:t> 8h là 2,0 h.</a:t>
                      </a:r>
                      <a:endParaRPr lang="vi-VN" sz="3200" u="none" strike="noStrike" kern="1200" dirty="0" smtClean="0">
                        <a:effectLst/>
                      </a:endParaRPr>
                    </a:p>
                    <a:p>
                      <a:pPr lvl="0"/>
                      <a:r>
                        <a:rPr lang="en-US" sz="3200" u="none" strike="noStrike" kern="1200" dirty="0" smtClean="0">
                          <a:effectLst/>
                        </a:rPr>
                        <a:t>b.</a:t>
                      </a:r>
                      <a:r>
                        <a:rPr lang="en-US" sz="3200" u="none" strike="noStrike" kern="1200" baseline="0" dirty="0" smtClean="0">
                          <a:effectLst/>
                        </a:rPr>
                        <a:t> </a:t>
                      </a:r>
                      <a:r>
                        <a:rPr lang="en-US" sz="3200" u="none" strike="noStrike" kern="1200" dirty="0" err="1" smtClean="0">
                          <a:effectLst/>
                        </a:rPr>
                        <a:t>Tốc</a:t>
                      </a:r>
                      <a:r>
                        <a:rPr lang="en-US" sz="3200" u="none" strike="noStrike" kern="1200" dirty="0" smtClean="0">
                          <a:effectLst/>
                        </a:rPr>
                        <a:t> </a:t>
                      </a:r>
                      <a:r>
                        <a:rPr lang="en-US" sz="3200" u="none" strike="noStrike" kern="1200" dirty="0" err="1" smtClean="0">
                          <a:effectLst/>
                        </a:rPr>
                        <a:t>độ</a:t>
                      </a:r>
                      <a:r>
                        <a:rPr lang="en-US" sz="3200" u="none" strike="noStrike" kern="1200" dirty="0" smtClean="0">
                          <a:effectLst/>
                        </a:rPr>
                        <a:t>: 60 km/2,0 h = 30 km/h.</a:t>
                      </a:r>
                      <a:endParaRPr lang="vi-VN" sz="3200" u="none" strike="noStrike" kern="1200" dirty="0" smtClean="0">
                        <a:effectLst/>
                      </a:endParaRPr>
                    </a:p>
                    <a:p>
                      <a:pPr lvl="0"/>
                      <a:r>
                        <a:rPr lang="en-US" sz="3200" u="none" strike="noStrike" kern="1200" dirty="0" smtClean="0">
                          <a:effectLst/>
                        </a:rPr>
                        <a:t>c.</a:t>
                      </a:r>
                      <a:r>
                        <a:rPr lang="en-US" sz="3200" u="none" strike="noStrike" kern="1200" baseline="0" dirty="0" smtClean="0">
                          <a:effectLst/>
                        </a:rPr>
                        <a:t> </a:t>
                      </a:r>
                      <a:r>
                        <a:rPr lang="en-US" sz="3200" u="none" strike="noStrike" kern="1200" baseline="0" dirty="0" err="1" smtClean="0">
                          <a:effectLst/>
                        </a:rPr>
                        <a:t>T</a:t>
                      </a:r>
                      <a:r>
                        <a:rPr lang="en-US" sz="3200" u="none" strike="noStrike" kern="1200" dirty="0" err="1" smtClean="0">
                          <a:effectLst/>
                        </a:rPr>
                        <a:t>ừ</a:t>
                      </a:r>
                      <a:r>
                        <a:rPr lang="en-US" sz="3200" u="none" strike="noStrike" kern="1200" dirty="0" smtClean="0">
                          <a:effectLst/>
                        </a:rPr>
                        <a:t> 8 h </a:t>
                      </a:r>
                      <a:r>
                        <a:rPr lang="en-US" sz="3200" u="none" strike="noStrike" kern="1200" dirty="0" err="1" smtClean="0">
                          <a:effectLst/>
                        </a:rPr>
                        <a:t>đến</a:t>
                      </a:r>
                      <a:r>
                        <a:rPr lang="en-US" sz="3200" u="none" strike="noStrike" kern="1200" dirty="0" smtClean="0">
                          <a:effectLst/>
                        </a:rPr>
                        <a:t> 9 h, ca </a:t>
                      </a:r>
                      <a:r>
                        <a:rPr lang="en-US" sz="3200" u="none" strike="noStrike" kern="1200" dirty="0" err="1" smtClean="0">
                          <a:effectLst/>
                        </a:rPr>
                        <a:t>nô</a:t>
                      </a:r>
                      <a:r>
                        <a:rPr lang="en-US" sz="3200" u="none" strike="noStrike" kern="1200" dirty="0" smtClean="0">
                          <a:effectLst/>
                        </a:rPr>
                        <a:t> </a:t>
                      </a:r>
                      <a:r>
                        <a:rPr lang="en-US" sz="3200" u="none" strike="noStrike" kern="1200" dirty="0" err="1" smtClean="0">
                          <a:effectLst/>
                        </a:rPr>
                        <a:t>đi</a:t>
                      </a:r>
                      <a:r>
                        <a:rPr lang="en-US" sz="3200" u="none" strike="noStrike" kern="1200" dirty="0" smtClean="0">
                          <a:effectLst/>
                        </a:rPr>
                        <a:t> </a:t>
                      </a:r>
                      <a:r>
                        <a:rPr lang="en-US" sz="3200" u="none" strike="noStrike" kern="1200" dirty="0" err="1" smtClean="0">
                          <a:effectLst/>
                        </a:rPr>
                        <a:t>thêm</a:t>
                      </a:r>
                      <a:r>
                        <a:rPr lang="en-US" sz="3200" u="none" strike="noStrike" kern="1200" dirty="0" smtClean="0">
                          <a:effectLst/>
                        </a:rPr>
                        <a:t> </a:t>
                      </a:r>
                      <a:r>
                        <a:rPr lang="en-US" sz="3200" u="none" strike="noStrike" kern="1200" dirty="0" err="1" smtClean="0">
                          <a:effectLst/>
                        </a:rPr>
                        <a:t>quãng</a:t>
                      </a:r>
                      <a:r>
                        <a:rPr lang="en-US" sz="3200" u="none" strike="noStrike" kern="1200" dirty="0" smtClean="0">
                          <a:effectLst/>
                        </a:rPr>
                        <a:t> </a:t>
                      </a:r>
                      <a:r>
                        <a:rPr lang="en-US" sz="3200" u="none" strike="noStrike" kern="1200" dirty="0" err="1" smtClean="0">
                          <a:effectLst/>
                        </a:rPr>
                        <a:t>đường</a:t>
                      </a:r>
                      <a:r>
                        <a:rPr lang="en-US" sz="3200" u="none" strike="noStrike" kern="1200" dirty="0" smtClean="0">
                          <a:effectLst/>
                        </a:rPr>
                        <a:t> 30 km. </a:t>
                      </a:r>
                      <a:r>
                        <a:rPr lang="en-US" sz="3200" u="none" strike="noStrike" kern="1200" dirty="0" err="1" smtClean="0">
                          <a:effectLst/>
                        </a:rPr>
                        <a:t>Vậy</a:t>
                      </a:r>
                      <a:r>
                        <a:rPr lang="en-US" sz="3200" u="none" strike="noStrike" kern="1200" dirty="0" smtClean="0">
                          <a:effectLst/>
                        </a:rPr>
                        <a:t> ca </a:t>
                      </a:r>
                      <a:r>
                        <a:rPr lang="en-US" sz="3200" u="none" strike="noStrike" kern="1200" dirty="0" err="1" smtClean="0">
                          <a:effectLst/>
                        </a:rPr>
                        <a:t>nô</a:t>
                      </a:r>
                      <a:r>
                        <a:rPr lang="en-US" sz="3200" u="none" strike="noStrike" kern="1200" dirty="0" smtClean="0">
                          <a:effectLst/>
                        </a:rPr>
                        <a:t> </a:t>
                      </a:r>
                      <a:r>
                        <a:rPr lang="en-US" sz="3200" u="none" strike="noStrike" kern="1200" dirty="0" err="1" smtClean="0">
                          <a:effectLst/>
                        </a:rPr>
                        <a:t>đi</a:t>
                      </a:r>
                      <a:r>
                        <a:rPr lang="en-US" sz="3200" u="none" strike="noStrike" kern="1200" dirty="0" smtClean="0">
                          <a:effectLst/>
                        </a:rPr>
                        <a:t> </a:t>
                      </a:r>
                      <a:r>
                        <a:rPr lang="en-US" sz="3200" u="none" strike="noStrike" kern="1200" dirty="0" err="1" smtClean="0">
                          <a:effectLst/>
                        </a:rPr>
                        <a:t>được</a:t>
                      </a:r>
                      <a:r>
                        <a:rPr lang="en-US" sz="3200" u="none" strike="noStrike" kern="1200" dirty="0" smtClean="0">
                          <a:effectLst/>
                        </a:rPr>
                        <a:t> </a:t>
                      </a:r>
                      <a:r>
                        <a:rPr lang="en-US" sz="3200" u="none" strike="noStrike" kern="1200" dirty="0" err="1" smtClean="0">
                          <a:effectLst/>
                        </a:rPr>
                        <a:t>đoạn</a:t>
                      </a:r>
                      <a:r>
                        <a:rPr lang="en-US" sz="3200" u="none" strike="noStrike" kern="1200" dirty="0" smtClean="0">
                          <a:effectLst/>
                        </a:rPr>
                        <a:t> </a:t>
                      </a:r>
                      <a:r>
                        <a:rPr lang="en-US" sz="3200" u="none" strike="noStrike" kern="1200" dirty="0" err="1" smtClean="0">
                          <a:effectLst/>
                        </a:rPr>
                        <a:t>đường</a:t>
                      </a:r>
                      <a:r>
                        <a:rPr lang="en-US" sz="3200" u="none" strike="noStrike" kern="1200" dirty="0" smtClean="0">
                          <a:effectLst/>
                        </a:rPr>
                        <a:t> </a:t>
                      </a:r>
                      <a:r>
                        <a:rPr lang="en-US" sz="3200" u="none" strike="noStrike" kern="1200" dirty="0" err="1" smtClean="0">
                          <a:effectLst/>
                        </a:rPr>
                        <a:t>tổng</a:t>
                      </a:r>
                      <a:r>
                        <a:rPr lang="en-US" sz="3200" u="none" strike="noStrike" kern="1200" dirty="0" smtClean="0">
                          <a:effectLst/>
                        </a:rPr>
                        <a:t> </a:t>
                      </a:r>
                      <a:r>
                        <a:rPr lang="en-US" sz="3200" u="none" strike="noStrike" kern="1200" dirty="0" err="1" smtClean="0">
                          <a:effectLst/>
                        </a:rPr>
                        <a:t>cộng</a:t>
                      </a:r>
                      <a:r>
                        <a:rPr lang="en-US" sz="3200" u="none" strike="noStrike" kern="1200" dirty="0" smtClean="0">
                          <a:effectLst/>
                        </a:rPr>
                        <a:t> 90 km </a:t>
                      </a:r>
                      <a:r>
                        <a:rPr lang="en-US" sz="3200" u="none" strike="noStrike" kern="1200" dirty="0" err="1" smtClean="0">
                          <a:effectLst/>
                        </a:rPr>
                        <a:t>tức</a:t>
                      </a:r>
                      <a:r>
                        <a:rPr lang="en-US" sz="3200" u="none" strike="noStrike" kern="1200" dirty="0" smtClean="0">
                          <a:effectLst/>
                        </a:rPr>
                        <a:t> </a:t>
                      </a:r>
                      <a:r>
                        <a:rPr lang="en-US" sz="3200" u="none" strike="noStrike" kern="1200" dirty="0" err="1" smtClean="0">
                          <a:effectLst/>
                        </a:rPr>
                        <a:t>là</a:t>
                      </a:r>
                      <a:r>
                        <a:rPr lang="en-US" sz="3200" u="none" strike="noStrike" kern="1200" dirty="0" smtClean="0">
                          <a:effectLst/>
                        </a:rPr>
                        <a:t> </a:t>
                      </a:r>
                      <a:r>
                        <a:rPr lang="en-US" sz="3200" u="none" strike="noStrike" kern="1200" dirty="0" err="1" smtClean="0">
                          <a:effectLst/>
                        </a:rPr>
                        <a:t>cách</a:t>
                      </a:r>
                      <a:r>
                        <a:rPr lang="en-US" sz="3200" u="none" strike="noStrike" kern="1200" dirty="0" smtClean="0">
                          <a:effectLst/>
                        </a:rPr>
                        <a:t> </a:t>
                      </a:r>
                      <a:r>
                        <a:rPr lang="en-US" sz="3200" u="none" strike="noStrike" kern="1200" dirty="0" err="1" smtClean="0">
                          <a:effectLst/>
                        </a:rPr>
                        <a:t>bến</a:t>
                      </a:r>
                      <a:r>
                        <a:rPr lang="en-US" sz="3200" u="none" strike="noStrike" kern="1200" dirty="0" smtClean="0">
                          <a:effectLst/>
                        </a:rPr>
                        <a:t> 90 km.</a:t>
                      </a:r>
                      <a:endParaRPr lang="vi-VN" sz="3200" b="1" u="none" strike="noStrike" kern="1200" dirty="0">
                        <a:solidFill>
                          <a:schemeClr val="lt1"/>
                        </a:solidFill>
                        <a:effectLst/>
                        <a:latin typeface="+mj-lt"/>
                        <a:ea typeface="+mn-ea"/>
                        <a:cs typeface="+mn-cs"/>
                      </a:endParaRPr>
                    </a:p>
                  </a:txBody>
                  <a:tcPr marL="60608" marR="60608" marT="0" marB="0"/>
                </a:tc>
                <a:extLst>
                  <a:ext uri="{0D108BD9-81ED-4DB2-BD59-A6C34878D82A}">
                    <a16:rowId xmlns:a16="http://schemas.microsoft.com/office/drawing/2014/main" val="3970497793"/>
                  </a:ext>
                </a:extLst>
              </a:tr>
            </a:tbl>
          </a:graphicData>
        </a:graphic>
      </p:graphicFrame>
      <p:pic>
        <p:nvPicPr>
          <p:cNvPr id="25" name="Picture 24"/>
          <p:cNvPicPr/>
          <p:nvPr/>
        </p:nvPicPr>
        <p:blipFill>
          <a:blip r:embed="rId2" cstate="print">
            <a:extLst>
              <a:ext uri="{28A0092B-C50C-407E-A947-70E740481C1C}">
                <a14:useLocalDpi xmlns:a14="http://schemas.microsoft.com/office/drawing/2010/main" val="0"/>
              </a:ext>
            </a:extLst>
          </a:blip>
          <a:stretch>
            <a:fillRect/>
          </a:stretch>
        </p:blipFill>
        <p:spPr>
          <a:xfrm>
            <a:off x="966243" y="1095503"/>
            <a:ext cx="2540723" cy="1720641"/>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49308539"/>
              </p:ext>
            </p:extLst>
          </p:nvPr>
        </p:nvGraphicFramePr>
        <p:xfrm>
          <a:off x="911536" y="2400299"/>
          <a:ext cx="2595431" cy="2743200"/>
        </p:xfrm>
        <a:graphic>
          <a:graphicData uri="http://schemas.openxmlformats.org/drawingml/2006/table">
            <a:tbl>
              <a:tblPr firstRow="1" bandRow="1">
                <a:tableStyleId>{5C22544A-7EE6-4342-B048-85BDC9FD1C3A}</a:tableStyleId>
              </a:tblPr>
              <a:tblGrid>
                <a:gridCol w="593837">
                  <a:extLst>
                    <a:ext uri="{9D8B030D-6E8A-4147-A177-3AD203B41FA5}">
                      <a16:colId xmlns:a16="http://schemas.microsoft.com/office/drawing/2014/main" val="2732561004"/>
                    </a:ext>
                  </a:extLst>
                </a:gridCol>
                <a:gridCol w="401494">
                  <a:extLst>
                    <a:ext uri="{9D8B030D-6E8A-4147-A177-3AD203B41FA5}">
                      <a16:colId xmlns:a16="http://schemas.microsoft.com/office/drawing/2014/main" val="4230164008"/>
                    </a:ext>
                  </a:extLst>
                </a:gridCol>
                <a:gridCol w="401495">
                  <a:extLst>
                    <a:ext uri="{9D8B030D-6E8A-4147-A177-3AD203B41FA5}">
                      <a16:colId xmlns:a16="http://schemas.microsoft.com/office/drawing/2014/main" val="284133321"/>
                    </a:ext>
                  </a:extLst>
                </a:gridCol>
                <a:gridCol w="396633">
                  <a:extLst>
                    <a:ext uri="{9D8B030D-6E8A-4147-A177-3AD203B41FA5}">
                      <a16:colId xmlns:a16="http://schemas.microsoft.com/office/drawing/2014/main" val="2445060904"/>
                    </a:ext>
                  </a:extLst>
                </a:gridCol>
                <a:gridCol w="406355">
                  <a:extLst>
                    <a:ext uri="{9D8B030D-6E8A-4147-A177-3AD203B41FA5}">
                      <a16:colId xmlns:a16="http://schemas.microsoft.com/office/drawing/2014/main" val="893107757"/>
                    </a:ext>
                  </a:extLst>
                </a:gridCol>
                <a:gridCol w="395617">
                  <a:extLst>
                    <a:ext uri="{9D8B030D-6E8A-4147-A177-3AD203B41FA5}">
                      <a16:colId xmlns:a16="http://schemas.microsoft.com/office/drawing/2014/main" val="2186536611"/>
                    </a:ext>
                  </a:extLst>
                </a:gridCol>
              </a:tblGrid>
              <a:tr h="457200">
                <a:tc>
                  <a:txBody>
                    <a:bodyPr/>
                    <a:lstStyle/>
                    <a:p>
                      <a:r>
                        <a:rPr lang="vi-VN" sz="1050" dirty="0" smtClean="0">
                          <a:latin typeface="+mj-lt"/>
                        </a:rPr>
                        <a:t>Thời</a:t>
                      </a:r>
                      <a:r>
                        <a:rPr lang="vi-VN" sz="1050" baseline="0" dirty="0" smtClean="0">
                          <a:latin typeface="+mj-lt"/>
                        </a:rPr>
                        <a:t> điểm</a:t>
                      </a:r>
                      <a:endParaRPr lang="vi-VN" sz="1050" dirty="0">
                        <a:latin typeface="+mj-lt"/>
                      </a:endParaRPr>
                    </a:p>
                  </a:txBody>
                  <a:tcPr/>
                </a:tc>
                <a:tc>
                  <a:txBody>
                    <a:bodyPr/>
                    <a:lstStyle/>
                    <a:p>
                      <a:r>
                        <a:rPr lang="vi-VN" sz="1000" dirty="0" smtClean="0">
                          <a:latin typeface="+mj-lt"/>
                        </a:rPr>
                        <a:t>6h00</a:t>
                      </a:r>
                      <a:endParaRPr lang="vi-VN" sz="1000" dirty="0">
                        <a:latin typeface="+mj-lt"/>
                      </a:endParaRPr>
                    </a:p>
                  </a:txBody>
                  <a:tcPr/>
                </a:tc>
                <a:tc>
                  <a:txBody>
                    <a:bodyPr/>
                    <a:lstStyle/>
                    <a:p>
                      <a:r>
                        <a:rPr lang="vi-VN" sz="1000" dirty="0" smtClean="0">
                          <a:latin typeface="+mj-lt"/>
                        </a:rPr>
                        <a:t>6h30</a:t>
                      </a:r>
                      <a:endParaRPr lang="vi-VN" sz="1000" dirty="0">
                        <a:latin typeface="+mj-lt"/>
                      </a:endParaRPr>
                    </a:p>
                  </a:txBody>
                  <a:tcPr/>
                </a:tc>
                <a:tc>
                  <a:txBody>
                    <a:bodyPr/>
                    <a:lstStyle/>
                    <a:p>
                      <a:r>
                        <a:rPr lang="vi-VN" sz="1000" dirty="0" smtClean="0">
                          <a:latin typeface="+mj-lt"/>
                        </a:rPr>
                        <a:t>7h00</a:t>
                      </a:r>
                      <a:endParaRPr lang="vi-VN" sz="1000" dirty="0">
                        <a:latin typeface="+mj-lt"/>
                      </a:endParaRPr>
                    </a:p>
                  </a:txBody>
                  <a:tcPr/>
                </a:tc>
                <a:tc>
                  <a:txBody>
                    <a:bodyPr/>
                    <a:lstStyle/>
                    <a:p>
                      <a:r>
                        <a:rPr lang="vi-VN" sz="1000" dirty="0" smtClean="0">
                          <a:latin typeface="+mj-lt"/>
                        </a:rPr>
                        <a:t>7h30</a:t>
                      </a:r>
                      <a:endParaRPr lang="vi-VN" sz="1000" dirty="0">
                        <a:latin typeface="+mj-lt"/>
                      </a:endParaRPr>
                    </a:p>
                  </a:txBody>
                  <a:tcPr/>
                </a:tc>
                <a:tc>
                  <a:txBody>
                    <a:bodyPr/>
                    <a:lstStyle/>
                    <a:p>
                      <a:r>
                        <a:rPr lang="vi-VN" sz="1000" dirty="0" smtClean="0">
                          <a:latin typeface="+mj-lt"/>
                        </a:rPr>
                        <a:t>8h00</a:t>
                      </a:r>
                      <a:endParaRPr lang="vi-VN" sz="1000" dirty="0">
                        <a:latin typeface="+mj-lt"/>
                      </a:endParaRPr>
                    </a:p>
                  </a:txBody>
                  <a:tcPr/>
                </a:tc>
                <a:extLst>
                  <a:ext uri="{0D108BD9-81ED-4DB2-BD59-A6C34878D82A}">
                    <a16:rowId xmlns:a16="http://schemas.microsoft.com/office/drawing/2014/main" val="1502940224"/>
                  </a:ext>
                </a:extLst>
              </a:tr>
              <a:tr h="1240971">
                <a:tc>
                  <a:txBody>
                    <a:bodyPr/>
                    <a:lstStyle/>
                    <a:p>
                      <a:r>
                        <a:rPr lang="vi-VN" sz="1050" dirty="0" smtClean="0">
                          <a:latin typeface="+mj-lt"/>
                        </a:rPr>
                        <a:t>Thời</a:t>
                      </a:r>
                      <a:r>
                        <a:rPr lang="vi-VN" sz="1050" baseline="0" dirty="0" smtClean="0">
                          <a:latin typeface="+mj-lt"/>
                        </a:rPr>
                        <a:t> gian chuyển động (h)</a:t>
                      </a:r>
                      <a:endParaRPr lang="vi-VN" sz="1050" dirty="0">
                        <a:latin typeface="+mj-lt"/>
                      </a:endParaRPr>
                    </a:p>
                  </a:txBody>
                  <a:tcPr/>
                </a:tc>
                <a:tc>
                  <a:txBody>
                    <a:bodyPr/>
                    <a:lstStyle/>
                    <a:p>
                      <a:r>
                        <a:rPr lang="vi-VN" sz="1050" dirty="0" smtClean="0">
                          <a:latin typeface="+mj-lt"/>
                        </a:rPr>
                        <a:t>0</a:t>
                      </a:r>
                      <a:endParaRPr lang="vi-VN" sz="1050" dirty="0">
                        <a:latin typeface="+mj-lt"/>
                      </a:endParaRPr>
                    </a:p>
                  </a:txBody>
                  <a:tcPr anchor="ctr"/>
                </a:tc>
                <a:tc>
                  <a:txBody>
                    <a:bodyPr/>
                    <a:lstStyle/>
                    <a:p>
                      <a:r>
                        <a:rPr lang="vi-VN" sz="1050" dirty="0" smtClean="0">
                          <a:latin typeface="+mj-lt"/>
                        </a:rPr>
                        <a:t>0,5</a:t>
                      </a:r>
                      <a:endParaRPr lang="vi-VN" sz="1050" dirty="0">
                        <a:latin typeface="+mj-lt"/>
                      </a:endParaRPr>
                    </a:p>
                  </a:txBody>
                  <a:tcPr anchor="ctr"/>
                </a:tc>
                <a:tc>
                  <a:txBody>
                    <a:bodyPr/>
                    <a:lstStyle/>
                    <a:p>
                      <a:r>
                        <a:rPr lang="vi-VN" sz="1050" dirty="0" smtClean="0">
                          <a:latin typeface="+mj-lt"/>
                        </a:rPr>
                        <a:t>1,0</a:t>
                      </a:r>
                      <a:endParaRPr lang="vi-VN" sz="1050" dirty="0">
                        <a:latin typeface="+mj-lt"/>
                      </a:endParaRPr>
                    </a:p>
                  </a:txBody>
                  <a:tcPr anchor="ctr"/>
                </a:tc>
                <a:tc>
                  <a:txBody>
                    <a:bodyPr/>
                    <a:lstStyle/>
                    <a:p>
                      <a:r>
                        <a:rPr lang="vi-VN" sz="1050" dirty="0" smtClean="0">
                          <a:latin typeface="+mj-lt"/>
                        </a:rPr>
                        <a:t>1,5</a:t>
                      </a:r>
                      <a:endParaRPr lang="vi-VN" sz="1050" dirty="0">
                        <a:latin typeface="+mj-lt"/>
                      </a:endParaRPr>
                    </a:p>
                  </a:txBody>
                  <a:tcPr anchor="ctr"/>
                </a:tc>
                <a:tc>
                  <a:txBody>
                    <a:bodyPr/>
                    <a:lstStyle/>
                    <a:p>
                      <a:r>
                        <a:rPr lang="vi-VN" sz="1050" dirty="0" smtClean="0">
                          <a:latin typeface="+mj-lt"/>
                        </a:rPr>
                        <a:t>2,0</a:t>
                      </a:r>
                      <a:endParaRPr lang="vi-VN" sz="1050" dirty="0">
                        <a:latin typeface="+mj-lt"/>
                      </a:endParaRPr>
                    </a:p>
                  </a:txBody>
                  <a:tcPr anchor="ctr"/>
                </a:tc>
                <a:extLst>
                  <a:ext uri="{0D108BD9-81ED-4DB2-BD59-A6C34878D82A}">
                    <a16:rowId xmlns:a16="http://schemas.microsoft.com/office/drawing/2014/main" val="2900553063"/>
                  </a:ext>
                </a:extLst>
              </a:tr>
              <a:tr h="1045029">
                <a:tc>
                  <a:txBody>
                    <a:bodyPr/>
                    <a:lstStyle/>
                    <a:p>
                      <a:r>
                        <a:rPr lang="vi-VN" sz="1050" dirty="0" smtClean="0">
                          <a:latin typeface="+mj-lt"/>
                        </a:rPr>
                        <a:t>Quãng</a:t>
                      </a:r>
                      <a:r>
                        <a:rPr lang="vi-VN" sz="1050" baseline="0" dirty="0" smtClean="0">
                          <a:latin typeface="+mj-lt"/>
                        </a:rPr>
                        <a:t> đường (km)</a:t>
                      </a:r>
                      <a:endParaRPr lang="vi-VN" sz="1050" dirty="0">
                        <a:latin typeface="+mj-lt"/>
                      </a:endParaRPr>
                    </a:p>
                  </a:txBody>
                  <a:tcPr/>
                </a:tc>
                <a:tc>
                  <a:txBody>
                    <a:bodyPr/>
                    <a:lstStyle/>
                    <a:p>
                      <a:r>
                        <a:rPr lang="vi-VN" sz="1050" dirty="0" smtClean="0">
                          <a:latin typeface="+mj-lt"/>
                        </a:rPr>
                        <a:t>0</a:t>
                      </a:r>
                      <a:endParaRPr lang="vi-VN" sz="1050" dirty="0">
                        <a:latin typeface="+mj-lt"/>
                      </a:endParaRPr>
                    </a:p>
                  </a:txBody>
                  <a:tcPr anchor="ctr"/>
                </a:tc>
                <a:tc>
                  <a:txBody>
                    <a:bodyPr/>
                    <a:lstStyle/>
                    <a:p>
                      <a:r>
                        <a:rPr lang="vi-VN" sz="1050" dirty="0" smtClean="0">
                          <a:latin typeface="+mj-lt"/>
                        </a:rPr>
                        <a:t>15</a:t>
                      </a:r>
                      <a:endParaRPr lang="vi-VN" sz="1050" dirty="0">
                        <a:latin typeface="+mj-lt"/>
                      </a:endParaRPr>
                    </a:p>
                  </a:txBody>
                  <a:tcPr anchor="ctr"/>
                </a:tc>
                <a:tc>
                  <a:txBody>
                    <a:bodyPr/>
                    <a:lstStyle/>
                    <a:p>
                      <a:r>
                        <a:rPr lang="vi-VN" sz="1050" dirty="0" smtClean="0">
                          <a:latin typeface="+mj-lt"/>
                        </a:rPr>
                        <a:t>30</a:t>
                      </a:r>
                      <a:endParaRPr lang="vi-VN" sz="1050" dirty="0">
                        <a:latin typeface="+mj-lt"/>
                      </a:endParaRPr>
                    </a:p>
                  </a:txBody>
                  <a:tcPr anchor="ctr"/>
                </a:tc>
                <a:tc>
                  <a:txBody>
                    <a:bodyPr/>
                    <a:lstStyle/>
                    <a:p>
                      <a:r>
                        <a:rPr lang="vi-VN" sz="1050" dirty="0" smtClean="0">
                          <a:latin typeface="+mj-lt"/>
                        </a:rPr>
                        <a:t>45</a:t>
                      </a:r>
                      <a:endParaRPr lang="vi-VN" sz="1050" dirty="0">
                        <a:latin typeface="+mj-lt"/>
                      </a:endParaRPr>
                    </a:p>
                  </a:txBody>
                  <a:tcPr anchor="ctr"/>
                </a:tc>
                <a:tc>
                  <a:txBody>
                    <a:bodyPr/>
                    <a:lstStyle/>
                    <a:p>
                      <a:r>
                        <a:rPr lang="vi-VN" sz="1050" dirty="0" smtClean="0">
                          <a:latin typeface="+mj-lt"/>
                        </a:rPr>
                        <a:t>60</a:t>
                      </a:r>
                      <a:endParaRPr lang="vi-VN" sz="1050" dirty="0">
                        <a:latin typeface="+mj-lt"/>
                      </a:endParaRPr>
                    </a:p>
                  </a:txBody>
                  <a:tcPr anchor="ctr"/>
                </a:tc>
                <a:extLst>
                  <a:ext uri="{0D108BD9-81ED-4DB2-BD59-A6C34878D82A}">
                    <a16:rowId xmlns:a16="http://schemas.microsoft.com/office/drawing/2014/main" val="3354311075"/>
                  </a:ext>
                </a:extLst>
              </a:tr>
            </a:tbl>
          </a:graphicData>
        </a:graphic>
      </p:graphicFrame>
    </p:spTree>
    <p:extLst>
      <p:ext uri="{BB962C8B-B14F-4D97-AF65-F5344CB8AC3E}">
        <p14:creationId xmlns:p14="http://schemas.microsoft.com/office/powerpoint/2010/main" val="17275741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DB6B5E3-935F-4A5F-8B20-C61D5FA01709}"/>
              </a:ext>
            </a:extLst>
          </p:cNvPr>
          <p:cNvGrpSpPr/>
          <p:nvPr/>
        </p:nvGrpSpPr>
        <p:grpSpPr>
          <a:xfrm rot="5651261">
            <a:off x="7746782" y="-1200385"/>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a:extLst>
              <a:ext uri="{FF2B5EF4-FFF2-40B4-BE49-F238E27FC236}">
                <a16:creationId xmlns:a16="http://schemas.microsoft.com/office/drawing/2014/main" id="{0364AADB-F0CE-4FC8-A90B-D2401DD87BBA}"/>
              </a:ext>
            </a:extLst>
          </p:cNvPr>
          <p:cNvGrpSpPr/>
          <p:nvPr/>
        </p:nvGrpSpPr>
        <p:grpSpPr>
          <a:xfrm>
            <a:off x="345402" y="26180"/>
            <a:ext cx="8851397" cy="5162551"/>
            <a:chOff x="-6669663" y="-19051"/>
            <a:chExt cx="8851397" cy="5162551"/>
          </a:xfrm>
          <a:solidFill>
            <a:srgbClr val="A7D971"/>
          </a:solid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5669" y="401551"/>
              <a:ext cx="546065" cy="707886"/>
            </a:xfrm>
            <a:prstGeom prst="rect">
              <a:avLst/>
            </a:prstGeom>
            <a:noFill/>
          </p:spPr>
          <p:txBody>
            <a:bodyPr wrap="square" rtlCol="0">
              <a:spAutoFit/>
            </a:bodyPr>
            <a:lstStyle/>
            <a:p>
              <a:r>
                <a:rPr lang="en-US" sz="4000" dirty="0"/>
                <a:t>1</a:t>
              </a:r>
            </a:p>
          </p:txBody>
        </p:sp>
      </p:grpSp>
      <p:grpSp>
        <p:nvGrpSpPr>
          <p:cNvPr id="58" name="Group 57">
            <a:extLst>
              <a:ext uri="{FF2B5EF4-FFF2-40B4-BE49-F238E27FC236}">
                <a16:creationId xmlns:a16="http://schemas.microsoft.com/office/drawing/2014/main" id="{9742C306-1F39-4B82-B56F-D9C1DFBCA8AB}"/>
              </a:ext>
            </a:extLst>
          </p:cNvPr>
          <p:cNvGrpSpPr/>
          <p:nvPr/>
        </p:nvGrpSpPr>
        <p:grpSpPr>
          <a:xfrm>
            <a:off x="-6977447" y="-19050"/>
            <a:ext cx="8872929" cy="5166583"/>
            <a:chOff x="-616317" y="-19050"/>
            <a:chExt cx="8872929" cy="5166583"/>
          </a:xfrm>
        </p:grpSpPr>
        <p:sp>
          <p:nvSpPr>
            <p:cNvPr id="59" name="Freeform: Shape 58">
              <a:extLst>
                <a:ext uri="{FF2B5EF4-FFF2-40B4-BE49-F238E27FC236}">
                  <a16:creationId xmlns:a16="http://schemas.microsoft.com/office/drawing/2014/main" id="{BF18DABA-A537-4BD5-8936-DB53B0E5D8C0}"/>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60" name="TextBox 59">
              <a:extLst>
                <a:ext uri="{FF2B5EF4-FFF2-40B4-BE49-F238E27FC236}">
                  <a16:creationId xmlns:a16="http://schemas.microsoft.com/office/drawing/2014/main" id="{779944C4-6BBA-429A-8FDC-3E33EC2BF18D}"/>
                </a:ext>
              </a:extLst>
            </p:cNvPr>
            <p:cNvSpPr txBox="1"/>
            <p:nvPr/>
          </p:nvSpPr>
          <p:spPr>
            <a:xfrm>
              <a:off x="7552874" y="1434677"/>
              <a:ext cx="703738" cy="461665"/>
            </a:xfrm>
            <a:prstGeom prst="rect">
              <a:avLst/>
            </a:prstGeom>
            <a:noFill/>
          </p:spPr>
          <p:txBody>
            <a:bodyPr wrap="square" rtlCol="0">
              <a:spAutoFit/>
            </a:bodyPr>
            <a:lstStyle/>
            <a:p>
              <a:r>
                <a:rPr lang="en-US" sz="2400"/>
                <a:t>2</a:t>
              </a:r>
            </a:p>
          </p:txBody>
        </p:sp>
      </p:grpSp>
      <p:sp>
        <p:nvSpPr>
          <p:cNvPr id="61" name="Title 1">
            <a:extLst>
              <a:ext uri="{FF2B5EF4-FFF2-40B4-BE49-F238E27FC236}">
                <a16:creationId xmlns:a16="http://schemas.microsoft.com/office/drawing/2014/main" id="{A8259C0D-C212-428D-AF36-730B464B5371}"/>
              </a:ext>
            </a:extLst>
          </p:cNvPr>
          <p:cNvSpPr txBox="1">
            <a:spLocks/>
          </p:cNvSpPr>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a:extLst>
              <a:ext uri="{FF2B5EF4-FFF2-40B4-BE49-F238E27FC236}">
                <a16:creationId xmlns:a16="http://schemas.microsoft.com/office/drawing/2014/main" id="{36EC4817-EE2F-4D8B-B4EC-2966148E7044}"/>
              </a:ext>
            </a:extLst>
          </p:cNvPr>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D64F15E5-8EE7-414E-A787-8B5A74BA3D25}"/>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FF6EE83-2E30-4C71-B808-903DC2E23545}"/>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grpSp>
        <p:nvGrpSpPr>
          <p:cNvPr id="46" name="Group 45">
            <a:extLst>
              <a:ext uri="{FF2B5EF4-FFF2-40B4-BE49-F238E27FC236}">
                <a16:creationId xmlns:a16="http://schemas.microsoft.com/office/drawing/2014/main" id="{9C611DD2-DB83-4AA2-85DF-C4ED1438271F}"/>
              </a:ext>
            </a:extLst>
          </p:cNvPr>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4" name="TextBox 43">
            <a:extLst>
              <a:ext uri="{FF2B5EF4-FFF2-40B4-BE49-F238E27FC236}">
                <a16:creationId xmlns:a16="http://schemas.microsoft.com/office/drawing/2014/main" id="{0AC6711D-1B9F-43D6-BF46-DEC88DE6F9A1}"/>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sp>
        <p:nvSpPr>
          <p:cNvPr id="43" name="TextBox 3">
            <a:extLst>
              <a:ext uri="{FF2B5EF4-FFF2-40B4-BE49-F238E27FC236}">
                <a16:creationId xmlns:a16="http://schemas.microsoft.com/office/drawing/2014/main" id="{A8FC77C9-B27E-4EF9-A6FD-6531A8812391}"/>
              </a:ext>
            </a:extLst>
          </p:cNvPr>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A581D49-EEC2-492F-BF77-D2B6E43B390D}"/>
              </a:ext>
            </a:extLst>
          </p:cNvPr>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26" name="Rectangle 25"/>
          <p:cNvSpPr/>
          <p:nvPr/>
        </p:nvSpPr>
        <p:spPr>
          <a:xfrm>
            <a:off x="169417" y="4704634"/>
            <a:ext cx="3940718" cy="43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latin typeface="+mj-lt"/>
              </a:rPr>
              <a:t>2. Cách vẽ đồ thị quãng đường  - thời gian.</a:t>
            </a:r>
          </a:p>
        </p:txBody>
      </p:sp>
      <p:pic>
        <p:nvPicPr>
          <p:cNvPr id="27" name="Picture 26"/>
          <p:cNvPicPr/>
          <p:nvPr/>
        </p:nvPicPr>
        <p:blipFill>
          <a:blip r:embed="rId2" cstate="print">
            <a:extLst>
              <a:ext uri="{28A0092B-C50C-407E-A947-70E740481C1C}">
                <a14:useLocalDpi xmlns:a14="http://schemas.microsoft.com/office/drawing/2010/main" val="0"/>
              </a:ext>
            </a:extLst>
          </a:blip>
          <a:stretch>
            <a:fillRect/>
          </a:stretch>
        </p:blipFill>
        <p:spPr>
          <a:xfrm>
            <a:off x="194689" y="1193094"/>
            <a:ext cx="3915446" cy="3436055"/>
          </a:xfrm>
          <a:prstGeom prst="rect">
            <a:avLst/>
          </a:prstGeom>
        </p:spPr>
      </p:pic>
      <p:sp>
        <p:nvSpPr>
          <p:cNvPr id="2" name="Cloud Callout 1"/>
          <p:cNvSpPr/>
          <p:nvPr/>
        </p:nvSpPr>
        <p:spPr>
          <a:xfrm>
            <a:off x="4577640" y="884897"/>
            <a:ext cx="3781026" cy="2706317"/>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dirty="0" smtClean="0">
                <a:latin typeface="Times New Roman" panose="02020603050405020304" pitchFamily="18" charset="0"/>
                <a:cs typeface="Times New Roman" panose="02020603050405020304" pitchFamily="18" charset="0"/>
              </a:rPr>
              <a:t>Dựa vào hình bên, em hãy tìm </a:t>
            </a:r>
            <a:r>
              <a:rPr lang="vi-VN" dirty="0">
                <a:latin typeface="Times New Roman" panose="02020603050405020304" pitchFamily="18" charset="0"/>
                <a:cs typeface="Times New Roman" panose="02020603050405020304" pitchFamily="18" charset="0"/>
              </a:rPr>
              <a:t>hiểu cách lập đồ thị quãng đường – thời gian theo các bước 1,2,3 như SGK.</a:t>
            </a:r>
            <a:endParaRPr lang="vi-VN" dirty="0">
              <a:latin typeface="Times New Roman" panose="02020603050405020304" pitchFamily="18" charset="0"/>
              <a:cs typeface="Times New Roman" panose="02020603050405020304" pitchFamily="18" charset="0"/>
            </a:endParaRPr>
          </a:p>
        </p:txBody>
      </p:sp>
      <p:pic>
        <p:nvPicPr>
          <p:cNvPr id="29" name="Content Placeholder 3" descr="batman-little-boy-costume-png_232021"/>
          <p:cNvPicPr>
            <a:picLocks noGrp="1" noChangeAspect="1"/>
          </p:cNvPicPr>
          <p:nvPr>
            <p:ph idx="1"/>
          </p:nvPr>
        </p:nvPicPr>
        <p:blipFill>
          <a:blip r:embed="rId3">
            <a:clrChange>
              <a:clrFrom>
                <a:srgbClr val="F5F5F5">
                  <a:alpha val="100000"/>
                </a:srgbClr>
              </a:clrFrom>
              <a:clrTo>
                <a:srgbClr val="F5F5F5">
                  <a:alpha val="100000"/>
                  <a:alpha val="0"/>
                </a:srgbClr>
              </a:clrTo>
            </a:clrChange>
          </a:blip>
          <a:stretch>
            <a:fillRect/>
          </a:stretch>
        </p:blipFill>
        <p:spPr>
          <a:xfrm>
            <a:off x="4110135" y="3310642"/>
            <a:ext cx="1790212" cy="1790212"/>
          </a:xfrm>
          <a:prstGeom prst="rect">
            <a:avLst/>
          </a:prstGeom>
        </p:spPr>
      </p:pic>
    </p:spTree>
    <p:extLst>
      <p:ext uri="{BB962C8B-B14F-4D97-AF65-F5344CB8AC3E}">
        <p14:creationId xmlns:p14="http://schemas.microsoft.com/office/powerpoint/2010/main" val="29131742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DB6B5E3-935F-4A5F-8B20-C61D5FA01709}"/>
              </a:ext>
            </a:extLst>
          </p:cNvPr>
          <p:cNvGrpSpPr/>
          <p:nvPr/>
        </p:nvGrpSpPr>
        <p:grpSpPr>
          <a:xfrm rot="5651261">
            <a:off x="7746782" y="-1200385"/>
            <a:ext cx="2588578" cy="2354601"/>
            <a:chOff x="-748811" y="-1041958"/>
            <a:chExt cx="2588578" cy="2354601"/>
          </a:xfrm>
        </p:grpSpPr>
        <p:sp>
          <p:nvSpPr>
            <p:cNvPr id="9" name="Freeform: Shape 8">
              <a:extLst>
                <a:ext uri="{FF2B5EF4-FFF2-40B4-BE49-F238E27FC236}">
                  <a16:creationId xmlns:a16="http://schemas.microsoft.com/office/drawing/2014/main" id="{BC0579DB-E36B-47EC-A5D8-32316A4286DC}"/>
                </a:ext>
              </a:extLst>
            </p:cNvPr>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BDDF8B6-779A-40E4-BA6B-032315BC03A3}"/>
                </a:ext>
              </a:extLst>
            </p:cNvPr>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388F23D-D2A3-4166-8F4D-D2B667043B3D}"/>
                </a:ext>
              </a:extLst>
            </p:cNvPr>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a:extLst>
              <a:ext uri="{FF2B5EF4-FFF2-40B4-BE49-F238E27FC236}">
                <a16:creationId xmlns:a16="http://schemas.microsoft.com/office/drawing/2014/main" id="{0364AADB-F0CE-4FC8-A90B-D2401DD87BBA}"/>
              </a:ext>
            </a:extLst>
          </p:cNvPr>
          <p:cNvGrpSpPr/>
          <p:nvPr/>
        </p:nvGrpSpPr>
        <p:grpSpPr>
          <a:xfrm>
            <a:off x="345402" y="26180"/>
            <a:ext cx="8851397" cy="5162551"/>
            <a:chOff x="-6669663" y="-19051"/>
            <a:chExt cx="8851397" cy="5162551"/>
          </a:xfrm>
          <a:solidFill>
            <a:srgbClr val="A7D971"/>
          </a:solidFill>
          <a:effectLst>
            <a:outerShdw blurRad="50800" dist="38100" dir="2700000" algn="tl" rotWithShape="0">
              <a:prstClr val="black">
                <a:alpha val="40000"/>
              </a:prstClr>
            </a:outerShdw>
          </a:effectLst>
        </p:grpSpPr>
        <p:sp>
          <p:nvSpPr>
            <p:cNvPr id="35" name="Freeform: Shape 34">
              <a:extLst>
                <a:ext uri="{FF2B5EF4-FFF2-40B4-BE49-F238E27FC236}">
                  <a16:creationId xmlns:a16="http://schemas.microsoft.com/office/drawing/2014/main" id="{C1231402-166E-412F-8D48-C413179A83C7}"/>
                </a:ext>
              </a:extLst>
            </p:cNvPr>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D9D0F79-E920-4BCC-A2EF-EF6A2E4F86AE}"/>
                </a:ext>
              </a:extLst>
            </p:cNvPr>
            <p:cNvSpPr txBox="1"/>
            <p:nvPr/>
          </p:nvSpPr>
          <p:spPr>
            <a:xfrm>
              <a:off x="1635669" y="401551"/>
              <a:ext cx="546065" cy="707886"/>
            </a:xfrm>
            <a:prstGeom prst="rect">
              <a:avLst/>
            </a:prstGeom>
            <a:noFill/>
          </p:spPr>
          <p:txBody>
            <a:bodyPr wrap="square" rtlCol="0">
              <a:spAutoFit/>
            </a:bodyPr>
            <a:lstStyle/>
            <a:p>
              <a:r>
                <a:rPr lang="en-US" sz="4000" dirty="0"/>
                <a:t>1</a:t>
              </a:r>
            </a:p>
          </p:txBody>
        </p:sp>
      </p:grpSp>
      <p:grpSp>
        <p:nvGrpSpPr>
          <p:cNvPr id="58" name="Group 57">
            <a:extLst>
              <a:ext uri="{FF2B5EF4-FFF2-40B4-BE49-F238E27FC236}">
                <a16:creationId xmlns:a16="http://schemas.microsoft.com/office/drawing/2014/main" id="{9742C306-1F39-4B82-B56F-D9C1DFBCA8AB}"/>
              </a:ext>
            </a:extLst>
          </p:cNvPr>
          <p:cNvGrpSpPr/>
          <p:nvPr/>
        </p:nvGrpSpPr>
        <p:grpSpPr>
          <a:xfrm>
            <a:off x="-6977447" y="-19050"/>
            <a:ext cx="8872929" cy="5166583"/>
            <a:chOff x="-616317" y="-19050"/>
            <a:chExt cx="8872929" cy="5166583"/>
          </a:xfrm>
        </p:grpSpPr>
        <p:sp>
          <p:nvSpPr>
            <p:cNvPr id="59" name="Freeform: Shape 58">
              <a:extLst>
                <a:ext uri="{FF2B5EF4-FFF2-40B4-BE49-F238E27FC236}">
                  <a16:creationId xmlns:a16="http://schemas.microsoft.com/office/drawing/2014/main" id="{BF18DABA-A537-4BD5-8936-DB53B0E5D8C0}"/>
                </a:ext>
              </a:extLst>
            </p:cNvPr>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p>
          </p:txBody>
        </p:sp>
        <p:sp>
          <p:nvSpPr>
            <p:cNvPr id="60" name="TextBox 59">
              <a:extLst>
                <a:ext uri="{FF2B5EF4-FFF2-40B4-BE49-F238E27FC236}">
                  <a16:creationId xmlns:a16="http://schemas.microsoft.com/office/drawing/2014/main" id="{779944C4-6BBA-429A-8FDC-3E33EC2BF18D}"/>
                </a:ext>
              </a:extLst>
            </p:cNvPr>
            <p:cNvSpPr txBox="1"/>
            <p:nvPr/>
          </p:nvSpPr>
          <p:spPr>
            <a:xfrm>
              <a:off x="7552874" y="1434677"/>
              <a:ext cx="703738" cy="461665"/>
            </a:xfrm>
            <a:prstGeom prst="rect">
              <a:avLst/>
            </a:prstGeom>
            <a:noFill/>
          </p:spPr>
          <p:txBody>
            <a:bodyPr wrap="square" rtlCol="0">
              <a:spAutoFit/>
            </a:bodyPr>
            <a:lstStyle/>
            <a:p>
              <a:r>
                <a:rPr lang="en-US" sz="2400"/>
                <a:t>2</a:t>
              </a:r>
            </a:p>
          </p:txBody>
        </p:sp>
      </p:grpSp>
      <p:sp>
        <p:nvSpPr>
          <p:cNvPr id="61" name="Title 1">
            <a:extLst>
              <a:ext uri="{FF2B5EF4-FFF2-40B4-BE49-F238E27FC236}">
                <a16:creationId xmlns:a16="http://schemas.microsoft.com/office/drawing/2014/main" id="{A8259C0D-C212-428D-AF36-730B464B5371}"/>
              </a:ext>
            </a:extLst>
          </p:cNvPr>
          <p:cNvSpPr txBox="1">
            <a:spLocks/>
          </p:cNvSpPr>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a:extLst>
              <a:ext uri="{FF2B5EF4-FFF2-40B4-BE49-F238E27FC236}">
                <a16:creationId xmlns:a16="http://schemas.microsoft.com/office/drawing/2014/main" id="{36EC4817-EE2F-4D8B-B4EC-2966148E7044}"/>
              </a:ext>
            </a:extLst>
          </p:cNvPr>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D64F15E5-8EE7-414E-A787-8B5A74BA3D25}"/>
                </a:ext>
              </a:extLst>
            </p:cNvPr>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FF6EE83-2E30-4C71-B808-903DC2E23545}"/>
                </a:ext>
              </a:extLst>
            </p:cNvPr>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grpSp>
        <p:nvGrpSpPr>
          <p:cNvPr id="46" name="Group 45">
            <a:extLst>
              <a:ext uri="{FF2B5EF4-FFF2-40B4-BE49-F238E27FC236}">
                <a16:creationId xmlns:a16="http://schemas.microsoft.com/office/drawing/2014/main" id="{9C611DD2-DB83-4AA2-85DF-C4ED1438271F}"/>
              </a:ext>
            </a:extLst>
          </p:cNvPr>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F15CC4D3-D3E1-4BDD-8BEC-E9562EE2B62C}"/>
                </a:ext>
              </a:extLst>
            </p:cNvPr>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21B761F-9DFE-4196-B669-50DB097931CB}"/>
                </a:ext>
              </a:extLst>
            </p:cNvPr>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p>
          </p:txBody>
        </p:sp>
      </p:grpSp>
      <p:sp>
        <p:nvSpPr>
          <p:cNvPr id="44" name="TextBox 43">
            <a:extLst>
              <a:ext uri="{FF2B5EF4-FFF2-40B4-BE49-F238E27FC236}">
                <a16:creationId xmlns:a16="http://schemas.microsoft.com/office/drawing/2014/main" id="{0AC6711D-1B9F-43D6-BF46-DEC88DE6F9A1}"/>
              </a:ext>
            </a:extLst>
          </p:cNvPr>
          <p:cNvSpPr txBox="1"/>
          <p:nvPr/>
        </p:nvSpPr>
        <p:spPr>
          <a:xfrm>
            <a:off x="887388" y="2412805"/>
            <a:ext cx="546065" cy="584775"/>
          </a:xfrm>
          <a:prstGeom prst="rect">
            <a:avLst/>
          </a:prstGeom>
          <a:noFill/>
        </p:spPr>
        <p:txBody>
          <a:bodyPr wrap="square" rtlCol="0">
            <a:spAutoFit/>
          </a:bodyPr>
          <a:lstStyle/>
          <a:p>
            <a:r>
              <a:rPr lang="en-US" sz="3200"/>
              <a:t>3</a:t>
            </a:r>
          </a:p>
        </p:txBody>
      </p:sp>
      <p:sp>
        <p:nvSpPr>
          <p:cNvPr id="47" name="TextBox 46">
            <a:extLst>
              <a:ext uri="{FF2B5EF4-FFF2-40B4-BE49-F238E27FC236}">
                <a16:creationId xmlns:a16="http://schemas.microsoft.com/office/drawing/2014/main" id="{59AB09DD-DE8A-4D51-B322-12A9D792CDA7}"/>
              </a:ext>
            </a:extLst>
          </p:cNvPr>
          <p:cNvSpPr txBox="1"/>
          <p:nvPr/>
        </p:nvSpPr>
        <p:spPr>
          <a:xfrm>
            <a:off x="240234" y="3303642"/>
            <a:ext cx="662339" cy="707886"/>
          </a:xfrm>
          <a:prstGeom prst="rect">
            <a:avLst/>
          </a:prstGeom>
          <a:noFill/>
        </p:spPr>
        <p:txBody>
          <a:bodyPr wrap="square" rtlCol="0">
            <a:spAutoFit/>
          </a:bodyPr>
          <a:lstStyle/>
          <a:p>
            <a:r>
              <a:rPr lang="en-US" sz="4000"/>
              <a:t>4</a:t>
            </a:r>
          </a:p>
        </p:txBody>
      </p:sp>
      <p:sp>
        <p:nvSpPr>
          <p:cNvPr id="43" name="TextBox 3">
            <a:extLst>
              <a:ext uri="{FF2B5EF4-FFF2-40B4-BE49-F238E27FC236}">
                <a16:creationId xmlns:a16="http://schemas.microsoft.com/office/drawing/2014/main" id="{A8FC77C9-B27E-4EF9-A6FD-6531A8812391}"/>
              </a:ext>
            </a:extLst>
          </p:cNvPr>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A581D49-EEC2-492F-BF77-D2B6E43B390D}"/>
              </a:ext>
            </a:extLst>
          </p:cNvPr>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27" name="Picture 26"/>
          <p:cNvPicPr/>
          <p:nvPr/>
        </p:nvPicPr>
        <p:blipFill>
          <a:blip r:embed="rId2" cstate="print">
            <a:extLst>
              <a:ext uri="{28A0092B-C50C-407E-A947-70E740481C1C}">
                <a14:useLocalDpi xmlns:a14="http://schemas.microsoft.com/office/drawing/2010/main" val="0"/>
              </a:ext>
            </a:extLst>
          </a:blip>
          <a:stretch>
            <a:fillRect/>
          </a:stretch>
        </p:blipFill>
        <p:spPr>
          <a:xfrm>
            <a:off x="1642850" y="1172137"/>
            <a:ext cx="4910350" cy="3979430"/>
          </a:xfrm>
          <a:prstGeom prst="rect">
            <a:avLst/>
          </a:prstGeom>
        </p:spPr>
      </p:pic>
      <p:cxnSp>
        <p:nvCxnSpPr>
          <p:cNvPr id="4" name="Straight Connector 3"/>
          <p:cNvCxnSpPr/>
          <p:nvPr/>
        </p:nvCxnSpPr>
        <p:spPr>
          <a:xfrm flipV="1">
            <a:off x="2438400" y="4011528"/>
            <a:ext cx="762000" cy="693822"/>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flipV="1">
            <a:off x="3200400" y="3322208"/>
            <a:ext cx="762000" cy="693822"/>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flipV="1">
            <a:off x="3932195" y="2671069"/>
            <a:ext cx="762000" cy="693822"/>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Straight Connector 29"/>
          <p:cNvCxnSpPr/>
          <p:nvPr/>
        </p:nvCxnSpPr>
        <p:spPr>
          <a:xfrm flipV="1">
            <a:off x="4703837" y="1978301"/>
            <a:ext cx="762000" cy="693822"/>
          </a:xfrm>
          <a:prstGeom prst="line">
            <a:avLst/>
          </a:prstGeom>
        </p:spPr>
        <p:style>
          <a:lnRef idx="3">
            <a:schemeClr val="accent6"/>
          </a:lnRef>
          <a:fillRef idx="0">
            <a:schemeClr val="accent6"/>
          </a:fillRef>
          <a:effectRef idx="2">
            <a:schemeClr val="accent6"/>
          </a:effectRef>
          <a:fontRef idx="minor">
            <a:schemeClr val="tx1"/>
          </a:fontRef>
        </p:style>
      </p:cxnSp>
      <p:sp>
        <p:nvSpPr>
          <p:cNvPr id="5" name="Rounded Rectangle 4"/>
          <p:cNvSpPr/>
          <p:nvPr/>
        </p:nvSpPr>
        <p:spPr>
          <a:xfrm>
            <a:off x="6545800" y="1199897"/>
            <a:ext cx="2521999" cy="39005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vi-VN" sz="2400" dirty="0">
                <a:latin typeface="Times New Roman" panose="02020603050405020304" pitchFamily="18" charset="0"/>
                <a:cs typeface="Times New Roman" panose="02020603050405020304" pitchFamily="18" charset="0"/>
              </a:rPr>
              <a:t>Nhìn vào </a:t>
            </a:r>
            <a:r>
              <a:rPr lang="vi-VN" sz="2400" dirty="0" smtClean="0">
                <a:latin typeface="Times New Roman" panose="02020603050405020304" pitchFamily="18" charset="0"/>
                <a:cs typeface="Times New Roman" panose="02020603050405020304" pitchFamily="18" charset="0"/>
              </a:rPr>
              <a:t>đồ </a:t>
            </a:r>
            <a:r>
              <a:rPr lang="vi-VN" sz="2400" dirty="0">
                <a:latin typeface="Times New Roman" panose="02020603050405020304" pitchFamily="18" charset="0"/>
                <a:cs typeface="Times New Roman" panose="02020603050405020304" pitchFamily="18" charset="0"/>
              </a:rPr>
              <a:t>thị ta thấy, sau 1 h ca nô đi được 30 km, sau 2 h ca nò đi được 60 km, vì thế sau 3 h (tức là vào lúc 9 h 00) ca </a:t>
            </a:r>
            <a:r>
              <a:rPr lang="vi-VN" sz="2400" dirty="0" smtClean="0">
                <a:latin typeface="Times New Roman" panose="02020603050405020304" pitchFamily="18" charset="0"/>
                <a:cs typeface="Times New Roman" panose="02020603050405020304" pitchFamily="18" charset="0"/>
              </a:rPr>
              <a:t>nô </a:t>
            </a:r>
            <a:r>
              <a:rPr lang="vi-VN" sz="2400" dirty="0">
                <a:latin typeface="Times New Roman" panose="02020603050405020304" pitchFamily="18" charset="0"/>
                <a:cs typeface="Times New Roman" panose="02020603050405020304" pitchFamily="18" charset="0"/>
              </a:rPr>
              <a:t>đi được 60 + 30 = 90 km.</a:t>
            </a:r>
          </a:p>
        </p:txBody>
      </p:sp>
    </p:spTree>
    <p:extLst>
      <p:ext uri="{BB962C8B-B14F-4D97-AF65-F5344CB8AC3E}">
        <p14:creationId xmlns:p14="http://schemas.microsoft.com/office/powerpoint/2010/main" val="2593938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1520</Words>
  <PresentationFormat>On-screen Show (16:9)</PresentationFormat>
  <Paragraphs>291</Paragraphs>
  <Slides>25</Slides>
  <Notes>2</Notes>
  <HiddenSlides>0</HiddenSlides>
  <MMClips>16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SimSun</vt:lpstr>
      <vt:lpstr>Arial</vt:lpstr>
      <vt:lpstr>Calibri</vt:lpstr>
      <vt:lpstr>等线</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đồ thị quãng đường – thời gian</vt:lpstr>
      <vt:lpstr>Vận dụng đồ thị quãng đường – thời gian</vt:lpstr>
      <vt:lpstr>Vận dụng đồ thị quãng đường – thời gian</vt:lpstr>
      <vt:lpstr>Vận dụng đồ thị quãng đường – thời gian</vt:lpstr>
      <vt:lpstr>Vận dụng đồ thị quãng đường – thời gian</vt:lpstr>
      <vt:lpstr>PowerPoint Presentation</vt:lpstr>
      <vt:lpstr>PowerPoint Presentation</vt:lpstr>
      <vt:lpstr>Vận dụng đồ thị quãng đường – thời gian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2020-10-31T14:50:23Z</dcterms:created>
  <dcterms:modified xsi:type="dcterms:W3CDTF">2022-06-26T16:41:54Z</dcterms:modified>
</cp:coreProperties>
</file>