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723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3.wmf"/><Relationship Id="rId7" Type="http://schemas.openxmlformats.org/officeDocument/2006/relationships/image" Target="../media/image27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12" Type="http://schemas.openxmlformats.org/officeDocument/2006/relationships/image" Target="../media/image13.png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6.wm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26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wmf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8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0.wmf"/><Relationship Id="rId10" Type="http://schemas.openxmlformats.org/officeDocument/2006/relationships/image" Target="../media/image12.wmf"/><Relationship Id="rId19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Relationship Id="rId22" Type="http://schemas.openxmlformats.org/officeDocument/2006/relationships/image" Target="../media/image30.png"/><Relationship Id="rId27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0.png"/><Relationship Id="rId15" Type="http://schemas.openxmlformats.org/officeDocument/2006/relationships/image" Target="../media/image37.png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4.wmf"/><Relationship Id="rId22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5.png"/><Relationship Id="rId26" Type="http://schemas.openxmlformats.org/officeDocument/2006/relationships/image" Target="../media/image28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6.png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27.wmf"/><Relationship Id="rId5" Type="http://schemas.openxmlformats.org/officeDocument/2006/relationships/image" Target="../media/image10.png"/><Relationship Id="rId15" Type="http://schemas.openxmlformats.org/officeDocument/2006/relationships/image" Target="../media/image44.png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4.wmf"/><Relationship Id="rId22" Type="http://schemas.openxmlformats.org/officeDocument/2006/relationships/image" Target="../media/image47.png"/><Relationship Id="rId27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2.wmf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1.wmf"/><Relationship Id="rId5" Type="http://schemas.openxmlformats.org/officeDocument/2006/relationships/image" Target="../media/image10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9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6.wmf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9.png"/><Relationship Id="rId9" Type="http://schemas.openxmlformats.org/officeDocument/2006/relationships/image" Target="../media/image30.wmf"/><Relationship Id="rId1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1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68.png"/><Relationship Id="rId4" Type="http://schemas.openxmlformats.org/officeDocument/2006/relationships/image" Target="../media/image9.png"/><Relationship Id="rId9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5" y="1295400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18" y="3270773"/>
            <a:ext cx="6245475" cy="32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2014537"/>
            <a:ext cx="82359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67318"/>
            <a:ext cx="9227418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800" b="1">
                <a:latin typeface="Arial" pitchFamily="34" charset="0"/>
                <a:cs typeface="Arial" pitchFamily="34" charset="0"/>
              </a:rPr>
              <a:t>Tìm tập xác định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428625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195582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89303"/>
              </p:ext>
            </p:extLst>
          </p:nvPr>
        </p:nvGraphicFramePr>
        <p:xfrm>
          <a:off x="7237412" y="3828367"/>
          <a:ext cx="1578315" cy="117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9" name="Equation" r:id="rId6" imgW="888840" imgH="660240" progId="Equation.DSMT4">
                  <p:embed/>
                </p:oleObj>
              </mc:Choice>
              <mc:Fallback>
                <p:oleObj name="Equation" r:id="rId6" imgW="8888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3828367"/>
                        <a:ext cx="1578315" cy="1171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78481"/>
              </p:ext>
            </p:extLst>
          </p:nvPr>
        </p:nvGraphicFramePr>
        <p:xfrm>
          <a:off x="3198812" y="844123"/>
          <a:ext cx="21002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0"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844123"/>
                        <a:ext cx="21002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68818"/>
              </p:ext>
            </p:extLst>
          </p:nvPr>
        </p:nvGraphicFramePr>
        <p:xfrm>
          <a:off x="7254875" y="790575"/>
          <a:ext cx="23717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1" name="Equation" r:id="rId10" imgW="1104840" imgH="444240" progId="Equation.DSMT4">
                  <p:embed/>
                </p:oleObj>
              </mc:Choice>
              <mc:Fallback>
                <p:oleObj name="Equation" r:id="rId10" imgW="110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790575"/>
                        <a:ext cx="23717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55812" y="2362200"/>
                <a:ext cx="9227418" cy="65656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𝒄𝒐𝒔𝒙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𝒔𝒊𝒏𝒙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tức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𝒁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2" y="2362200"/>
                <a:ext cx="9227418" cy="656568"/>
              </a:xfrm>
              <a:prstGeom prst="rect">
                <a:avLst/>
              </a:prstGeom>
              <a:blipFill rotWithShape="1">
                <a:blip r:embed="rId12"/>
                <a:stretch>
                  <a:fillRect l="-661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53394" y="3018768"/>
                <a:ext cx="9227418" cy="65656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𝒄𝒐𝒔𝒙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𝒔𝒊𝒏𝒙</m:t>
                        </m:r>
                      </m:den>
                    </m:f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∈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𝒁</m:t>
                        </m:r>
                      </m:e>
                    </m:d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94" y="3018768"/>
                <a:ext cx="9227418" cy="656568"/>
              </a:xfrm>
              <a:prstGeom prst="rect">
                <a:avLst/>
              </a:prstGeom>
              <a:blipFill rotWithShape="1">
                <a:blip r:embed="rId13"/>
                <a:stretch>
                  <a:fillRect l="-66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52899" y="3780768"/>
                <a:ext cx="5413113" cy="87464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899" y="3780768"/>
                <a:ext cx="5413113" cy="874641"/>
              </a:xfrm>
              <a:prstGeom prst="rect">
                <a:avLst/>
              </a:prstGeom>
              <a:blipFill rotWithShape="1">
                <a:blip r:embed="rId14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99431" y="5131583"/>
                <a:ext cx="3923581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, ∀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𝑹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31" y="5131583"/>
                <a:ext cx="3923581" cy="492420"/>
              </a:xfrm>
              <a:prstGeom prst="rect">
                <a:avLst/>
              </a:prstGeom>
              <a:blipFill rotWithShape="1">
                <a:blip r:embed="rId15"/>
                <a:stretch>
                  <a:fillRect l="-1711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38682"/>
              </p:ext>
            </p:extLst>
          </p:nvPr>
        </p:nvGraphicFramePr>
        <p:xfrm>
          <a:off x="6282689" y="4993618"/>
          <a:ext cx="362172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2" name="Equation" r:id="rId16" imgW="1854000" imgH="393480" progId="Equation.DSMT4">
                  <p:embed/>
                </p:oleObj>
              </mc:Choice>
              <mc:Fallback>
                <p:oleObj name="Equation" r:id="rId16" imgW="1854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689" y="4993618"/>
                        <a:ext cx="362172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53394" y="5761968"/>
                <a:ext cx="9227418" cy="87464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94" y="5761968"/>
                <a:ext cx="9227418" cy="874641"/>
              </a:xfrm>
              <a:prstGeom prst="rect">
                <a:avLst/>
              </a:prstGeom>
              <a:blipFill rotWithShape="1">
                <a:blip r:embed="rId18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chẵn lẻ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0129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51390"/>
              </p:ext>
            </p:extLst>
          </p:nvPr>
        </p:nvGraphicFramePr>
        <p:xfrm>
          <a:off x="2778120" y="772208"/>
          <a:ext cx="3150235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Equation" r:id="rId6" imgW="1333440" imgH="203040" progId="Equation.DSMT4">
                  <p:embed/>
                </p:oleObj>
              </mc:Choice>
              <mc:Fallback>
                <p:oleObj name="Equation" r:id="rId6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772208"/>
                        <a:ext cx="3150235" cy="47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9271" y="2403180"/>
                <a:ext cx="81534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Biểu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71" y="2403180"/>
                <a:ext cx="8153400" cy="492420"/>
              </a:xfrm>
              <a:prstGeom prst="rect">
                <a:avLst/>
              </a:prstGeom>
              <a:blipFill rotWithShape="1">
                <a:blip r:embed="rId8"/>
                <a:stretch>
                  <a:fillRect l="-823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39084"/>
              </p:ext>
            </p:extLst>
          </p:nvPr>
        </p:nvGraphicFramePr>
        <p:xfrm>
          <a:off x="7575074" y="733425"/>
          <a:ext cx="2938938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733425"/>
                        <a:ext cx="2938938" cy="537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27579"/>
              </p:ext>
            </p:extLst>
          </p:nvPr>
        </p:nvGraphicFramePr>
        <p:xfrm>
          <a:off x="2778120" y="1330959"/>
          <a:ext cx="2670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1330959"/>
                        <a:ext cx="2670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20458"/>
              </p:ext>
            </p:extLst>
          </p:nvPr>
        </p:nvGraphicFramePr>
        <p:xfrm>
          <a:off x="7575074" y="1323022"/>
          <a:ext cx="2819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1323022"/>
                        <a:ext cx="2819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97126"/>
              </p:ext>
            </p:extLst>
          </p:nvPr>
        </p:nvGraphicFramePr>
        <p:xfrm>
          <a:off x="4189412" y="2895600"/>
          <a:ext cx="19351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Equation" r:id="rId15" imgW="990360" imgH="393480" progId="Equation.DSMT4">
                  <p:embed/>
                </p:oleObj>
              </mc:Choice>
              <mc:Fallback>
                <p:oleObj name="Equation" r:id="rId15" imgW="99036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2895600"/>
                        <a:ext cx="19351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66753"/>
              </p:ext>
            </p:extLst>
          </p:nvPr>
        </p:nvGraphicFramePr>
        <p:xfrm>
          <a:off x="6527800" y="2885780"/>
          <a:ext cx="2654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Equation" r:id="rId17" imgW="1358640" imgH="393480" progId="Equation.DSMT4">
                  <p:embed/>
                </p:oleObj>
              </mc:Choice>
              <mc:Fallback>
                <p:oleObj name="Equation" r:id="rId17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885780"/>
                        <a:ext cx="26543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52373" y="3698580"/>
                <a:ext cx="81534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3698580"/>
                <a:ext cx="8153400" cy="492420"/>
              </a:xfrm>
              <a:prstGeom prst="rect">
                <a:avLst/>
              </a:prstGeom>
              <a:blipFill rotWithShape="1">
                <a:blip r:embed="rId19"/>
                <a:stretch>
                  <a:fillRect l="-74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3261"/>
              </p:ext>
            </p:extLst>
          </p:nvPr>
        </p:nvGraphicFramePr>
        <p:xfrm>
          <a:off x="8532812" y="3552530"/>
          <a:ext cx="30765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Equation" r:id="rId20" imgW="1574640" imgH="431640" progId="Equation.DSMT4">
                  <p:embed/>
                </p:oleObj>
              </mc:Choice>
              <mc:Fallback>
                <p:oleObj name="Equation" r:id="rId20" imgW="1574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2" y="3552530"/>
                        <a:ext cx="30765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31735" y="4231980"/>
                <a:ext cx="5996277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cũng thuộc 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35" y="4231980"/>
                <a:ext cx="5996277" cy="537497"/>
              </a:xfrm>
              <a:prstGeom prst="rect">
                <a:avLst/>
              </a:prstGeom>
              <a:blipFill rotWithShape="1">
                <a:blip r:embed="rId22"/>
                <a:stretch>
                  <a:fillRect l="-1016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30147" y="4792624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47730"/>
              </p:ext>
            </p:extLst>
          </p:nvPr>
        </p:nvGraphicFramePr>
        <p:xfrm>
          <a:off x="3475332" y="4820552"/>
          <a:ext cx="382079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name="Equation" r:id="rId23" imgW="1777680" imgH="203040" progId="Equation.DSMT4">
                  <p:embed/>
                </p:oleObj>
              </mc:Choice>
              <mc:Fallback>
                <p:oleObj name="Equation" r:id="rId23" imgW="1777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332" y="4820552"/>
                        <a:ext cx="382079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21699"/>
              </p:ext>
            </p:extLst>
          </p:nvPr>
        </p:nvGraphicFramePr>
        <p:xfrm>
          <a:off x="7246778" y="4848492"/>
          <a:ext cx="2429034" cy="380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name="Equation" r:id="rId25" imgW="1130040" imgH="177480" progId="Equation.DSMT4">
                  <p:embed/>
                </p:oleObj>
              </mc:Choice>
              <mc:Fallback>
                <p:oleObj name="Equation" r:id="rId25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778" y="4848492"/>
                        <a:ext cx="2429034" cy="380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21278"/>
              </p:ext>
            </p:extLst>
          </p:nvPr>
        </p:nvGraphicFramePr>
        <p:xfrm>
          <a:off x="7237412" y="5363868"/>
          <a:ext cx="38481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8" name="Equation" r:id="rId27" imgW="1790640" imgH="253800" progId="Equation.DSMT4">
                  <p:embed/>
                </p:oleObj>
              </mc:Choice>
              <mc:Fallback>
                <p:oleObj name="Equation" r:id="rId27" imgW="1790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5363868"/>
                        <a:ext cx="38481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30147" y="5908380"/>
                <a:ext cx="81534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lẻ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47" y="5908380"/>
                <a:ext cx="8153400" cy="492420"/>
              </a:xfrm>
              <a:prstGeom prst="rect">
                <a:avLst/>
              </a:prstGeom>
              <a:blipFill rotWithShape="1">
                <a:blip r:embed="rId29"/>
                <a:stretch>
                  <a:fillRect l="-823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chẵn lẻ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0129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31397"/>
              </p:ext>
            </p:extLst>
          </p:nvPr>
        </p:nvGraphicFramePr>
        <p:xfrm>
          <a:off x="2778120" y="772208"/>
          <a:ext cx="3150235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Equation" r:id="rId6" imgW="1333440" imgH="203040" progId="Equation.DSMT4">
                  <p:embed/>
                </p:oleObj>
              </mc:Choice>
              <mc:Fallback>
                <p:oleObj name="Equation" r:id="rId6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772208"/>
                        <a:ext cx="3150235" cy="47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9271" y="240318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71" y="2403180"/>
                <a:ext cx="8153400" cy="500756"/>
              </a:xfrm>
              <a:prstGeom prst="rect">
                <a:avLst/>
              </a:prstGeom>
              <a:blipFill rotWithShape="1">
                <a:blip r:embed="rId8"/>
                <a:stretch>
                  <a:fillRect l="-823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722056"/>
              </p:ext>
            </p:extLst>
          </p:nvPr>
        </p:nvGraphicFramePr>
        <p:xfrm>
          <a:off x="7575074" y="733425"/>
          <a:ext cx="2938938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733425"/>
                        <a:ext cx="2938938" cy="537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96554"/>
              </p:ext>
            </p:extLst>
          </p:nvPr>
        </p:nvGraphicFramePr>
        <p:xfrm>
          <a:off x="2778120" y="1330959"/>
          <a:ext cx="2670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2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1330959"/>
                        <a:ext cx="2670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13464"/>
              </p:ext>
            </p:extLst>
          </p:nvPr>
        </p:nvGraphicFramePr>
        <p:xfrm>
          <a:off x="7575074" y="1323022"/>
          <a:ext cx="2819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3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1323022"/>
                        <a:ext cx="2819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0147" y="2944916"/>
                <a:ext cx="8153400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cũng thuộc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47" y="2944916"/>
                <a:ext cx="8153400" cy="537497"/>
              </a:xfrm>
              <a:prstGeom prst="rect">
                <a:avLst/>
              </a:prstGeom>
              <a:blipFill rotWithShape="1">
                <a:blip r:embed="rId15"/>
                <a:stretch>
                  <a:fillRect l="-823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30147" y="3622380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51316"/>
              </p:ext>
            </p:extLst>
          </p:nvPr>
        </p:nvGraphicFramePr>
        <p:xfrm>
          <a:off x="3543300" y="3622675"/>
          <a:ext cx="36845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4" name="Equation" r:id="rId16" imgW="1714320" imgH="228600" progId="Equation.DSMT4">
                  <p:embed/>
                </p:oleObj>
              </mc:Choice>
              <mc:Fallback>
                <p:oleObj name="Equation" r:id="rId16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622675"/>
                        <a:ext cx="36845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52373" y="472440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chẵn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4724400"/>
                <a:ext cx="8153400" cy="500756"/>
              </a:xfrm>
              <a:prstGeom prst="rect">
                <a:avLst/>
              </a:prstGeom>
              <a:blipFill rotWithShape="1">
                <a:blip r:embed="rId18"/>
                <a:stretch>
                  <a:fillRect l="-747" t="-487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40518"/>
              </p:ext>
            </p:extLst>
          </p:nvPr>
        </p:nvGraphicFramePr>
        <p:xfrm>
          <a:off x="7237412" y="3622380"/>
          <a:ext cx="24574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5" name="Equation" r:id="rId19" imgW="1143000" imgH="228600" progId="Equation.DSMT4">
                  <p:embed/>
                </p:oleObj>
              </mc:Choice>
              <mc:Fallback>
                <p:oleObj name="Equation" r:id="rId1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3622380"/>
                        <a:ext cx="24574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52248"/>
              </p:ext>
            </p:extLst>
          </p:nvPr>
        </p:nvGraphicFramePr>
        <p:xfrm>
          <a:off x="4444196" y="4143375"/>
          <a:ext cx="30035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6" name="Equation" r:id="rId21" imgW="1396800" imgH="228600" progId="Equation.DSMT4">
                  <p:embed/>
                </p:oleObj>
              </mc:Choice>
              <mc:Fallback>
                <p:oleObj name="Equation" r:id="rId21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196" y="4143375"/>
                        <a:ext cx="30035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chẵn lẻ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0129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00351"/>
              </p:ext>
            </p:extLst>
          </p:nvPr>
        </p:nvGraphicFramePr>
        <p:xfrm>
          <a:off x="2778120" y="772208"/>
          <a:ext cx="3150235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1" name="Equation" r:id="rId6" imgW="1333440" imgH="203040" progId="Equation.DSMT4">
                  <p:embed/>
                </p:oleObj>
              </mc:Choice>
              <mc:Fallback>
                <p:oleObj name="Equation" r:id="rId6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772208"/>
                        <a:ext cx="3150235" cy="47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9271" y="236220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c.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𝒔𝒊𝒏𝒙𝒄𝒐𝒔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71" y="2362200"/>
                <a:ext cx="8153400" cy="500756"/>
              </a:xfrm>
              <a:prstGeom prst="rect">
                <a:avLst/>
              </a:prstGeom>
              <a:blipFill rotWithShape="1">
                <a:blip r:embed="rId8"/>
                <a:stretch>
                  <a:fillRect l="-823" t="-6098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412820"/>
              </p:ext>
            </p:extLst>
          </p:nvPr>
        </p:nvGraphicFramePr>
        <p:xfrm>
          <a:off x="7575074" y="733425"/>
          <a:ext cx="2938938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733425"/>
                        <a:ext cx="2938938" cy="537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218524"/>
              </p:ext>
            </p:extLst>
          </p:nvPr>
        </p:nvGraphicFramePr>
        <p:xfrm>
          <a:off x="2778120" y="1330959"/>
          <a:ext cx="2670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1330959"/>
                        <a:ext cx="2670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71758"/>
              </p:ext>
            </p:extLst>
          </p:nvPr>
        </p:nvGraphicFramePr>
        <p:xfrm>
          <a:off x="7575074" y="1323022"/>
          <a:ext cx="2819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1323022"/>
                        <a:ext cx="2819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0147" y="2854620"/>
                <a:ext cx="8153400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cũng thuộc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47" y="2854620"/>
                <a:ext cx="8153400" cy="537497"/>
              </a:xfrm>
              <a:prstGeom prst="rect">
                <a:avLst/>
              </a:prstGeom>
              <a:blipFill rotWithShape="1">
                <a:blip r:embed="rId15"/>
                <a:stretch>
                  <a:fillRect l="-823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30147" y="3429000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922710"/>
              </p:ext>
            </p:extLst>
          </p:nvPr>
        </p:nvGraphicFramePr>
        <p:xfrm>
          <a:off x="3665538" y="3456283"/>
          <a:ext cx="34385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Equation" r:id="rId16" imgW="1600200" imgH="203040" progId="Equation.DSMT4">
                  <p:embed/>
                </p:oleObj>
              </mc:Choice>
              <mc:Fallback>
                <p:oleObj name="Equation" r:id="rId16" imgW="1600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456283"/>
                        <a:ext cx="34385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52373" y="392142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lẻ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3921420"/>
                <a:ext cx="8153400" cy="500756"/>
              </a:xfrm>
              <a:prstGeom prst="rect">
                <a:avLst/>
              </a:prstGeom>
              <a:blipFill rotWithShape="1">
                <a:blip r:embed="rId18"/>
                <a:stretch>
                  <a:fillRect l="-747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961833"/>
              </p:ext>
            </p:extLst>
          </p:nvPr>
        </p:nvGraphicFramePr>
        <p:xfrm>
          <a:off x="7167562" y="3456283"/>
          <a:ext cx="3194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6" name="Equation" r:id="rId19" imgW="1485720" imgH="203040" progId="Equation.DSMT4">
                  <p:embed/>
                </p:oleObj>
              </mc:Choice>
              <mc:Fallback>
                <p:oleObj name="Equation" r:id="rId19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2" y="3456283"/>
                        <a:ext cx="31940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7208" y="4422176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d.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08" y="4422176"/>
                <a:ext cx="8153400" cy="500756"/>
              </a:xfrm>
              <a:prstGeom prst="rect">
                <a:avLst/>
              </a:prstGeom>
              <a:blipFill rotWithShape="1">
                <a:blip r:embed="rId21"/>
                <a:stretch>
                  <a:fillRect l="-823" t="-4819" b="-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2373" y="4922932"/>
                <a:ext cx="8153400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cũng thuộc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4922932"/>
                <a:ext cx="8153400" cy="537497"/>
              </a:xfrm>
              <a:prstGeom prst="rect">
                <a:avLst/>
              </a:prstGeom>
              <a:blipFill rotWithShape="1">
                <a:blip r:embed="rId22"/>
                <a:stretch>
                  <a:fillRect l="-74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208212" y="5525664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54265"/>
              </p:ext>
            </p:extLst>
          </p:nvPr>
        </p:nvGraphicFramePr>
        <p:xfrm>
          <a:off x="3603625" y="5553075"/>
          <a:ext cx="3519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7" name="Equation" r:id="rId23" imgW="1638000" imgH="203040" progId="Equation.DSMT4">
                  <p:embed/>
                </p:oleObj>
              </mc:Choice>
              <mc:Fallback>
                <p:oleObj name="Equation" r:id="rId23" imgW="1638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5553075"/>
                        <a:ext cx="35194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14140"/>
              </p:ext>
            </p:extLst>
          </p:nvPr>
        </p:nvGraphicFramePr>
        <p:xfrm>
          <a:off x="7181690" y="5534025"/>
          <a:ext cx="2341722" cy="42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8" name="Equation" r:id="rId25" imgW="990360" imgH="177480" progId="Equation.DSMT4">
                  <p:embed/>
                </p:oleObj>
              </mc:Choice>
              <mc:Fallback>
                <p:oleObj name="Equation" r:id="rId25" imgW="990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690" y="5534025"/>
                        <a:ext cx="2341722" cy="420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08212" y="6058760"/>
                <a:ext cx="9372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không chẵn, không lẻ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6058760"/>
                <a:ext cx="9372600" cy="492420"/>
              </a:xfrm>
              <a:prstGeom prst="rect">
                <a:avLst/>
              </a:prstGeom>
              <a:blipFill rotWithShape="1">
                <a:blip r:embed="rId27"/>
                <a:stretch>
                  <a:fillRect l="-65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3" grpId="0"/>
      <p:bldP spid="37" grpId="0"/>
      <p:bldP spid="24" grpId="0"/>
      <p:bldP spid="28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7639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Tìm tập giá trị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19367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748622"/>
              </p:ext>
            </p:extLst>
          </p:nvPr>
        </p:nvGraphicFramePr>
        <p:xfrm>
          <a:off x="3046412" y="728892"/>
          <a:ext cx="33591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1" name="Equation" r:id="rId6" imgW="1422360" imgH="431640" progId="Equation.DSMT4">
                  <p:embed/>
                </p:oleObj>
              </mc:Choice>
              <mc:Fallback>
                <p:oleObj name="Equation" r:id="rId6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728892"/>
                        <a:ext cx="33591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41612" y="2555580"/>
            <a:ext cx="209154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80739"/>
              </p:ext>
            </p:extLst>
          </p:nvPr>
        </p:nvGraphicFramePr>
        <p:xfrm>
          <a:off x="7618412" y="948898"/>
          <a:ext cx="29987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2" name="Equation" r:id="rId8" imgW="1269720" imgH="241200" progId="Equation.DSMT4">
                  <p:embed/>
                </p:oleObj>
              </mc:Choice>
              <mc:Fallback>
                <p:oleObj name="Equation" r:id="rId8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948898"/>
                        <a:ext cx="29987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79904"/>
              </p:ext>
            </p:extLst>
          </p:nvPr>
        </p:nvGraphicFramePr>
        <p:xfrm>
          <a:off x="4418964" y="2362200"/>
          <a:ext cx="3656648" cy="927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3" name="Equation" r:id="rId10" imgW="1701720" imgH="431640" progId="Equation.DSMT4">
                  <p:embed/>
                </p:oleObj>
              </mc:Choice>
              <mc:Fallback>
                <p:oleObj name="Equation" r:id="rId10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964" y="2362200"/>
                        <a:ext cx="3656648" cy="927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221"/>
              </p:ext>
            </p:extLst>
          </p:nvPr>
        </p:nvGraphicFramePr>
        <p:xfrm>
          <a:off x="3732212" y="3276600"/>
          <a:ext cx="43672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4" name="Equation" r:id="rId12" imgW="2031840" imgH="431640" progId="Equation.DSMT4">
                  <p:embed/>
                </p:oleObj>
              </mc:Choice>
              <mc:Fallback>
                <p:oleObj name="Equation" r:id="rId12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3276600"/>
                        <a:ext cx="43672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72080"/>
              </p:ext>
            </p:extLst>
          </p:nvPr>
        </p:nvGraphicFramePr>
        <p:xfrm>
          <a:off x="3351212" y="4114800"/>
          <a:ext cx="55403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Equation" r:id="rId14" imgW="2577960" imgH="431640" progId="Equation.DSMT4">
                  <p:embed/>
                </p:oleObj>
              </mc:Choice>
              <mc:Fallback>
                <p:oleObj name="Equation" r:id="rId14" imgW="257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4114800"/>
                        <a:ext cx="55403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70595"/>
              </p:ext>
            </p:extLst>
          </p:nvPr>
        </p:nvGraphicFramePr>
        <p:xfrm>
          <a:off x="3732212" y="5029200"/>
          <a:ext cx="46942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Equation" r:id="rId16" imgW="2184120" imgH="431640" progId="Equation.DSMT4">
                  <p:embed/>
                </p:oleObj>
              </mc:Choice>
              <mc:Fallback>
                <p:oleObj name="Equation" r:id="rId16" imgW="2184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5029200"/>
                        <a:ext cx="46942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597149" y="6019800"/>
                <a:ext cx="7154863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tập giá trị của hàm số đã cho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49" y="6019800"/>
                <a:ext cx="7154863" cy="492420"/>
              </a:xfrm>
              <a:prstGeom prst="rect">
                <a:avLst/>
              </a:prstGeom>
              <a:blipFill rotWithShape="1">
                <a:blip r:embed="rId18"/>
                <a:stretch>
                  <a:fillRect l="-852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7639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Tìm tập giá trị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5334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1905000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138210"/>
              </p:ext>
            </p:extLst>
          </p:nvPr>
        </p:nvGraphicFramePr>
        <p:xfrm>
          <a:off x="3046412" y="728892"/>
          <a:ext cx="33591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Equation" r:id="rId6" imgW="1422360" imgH="431640" progId="Equation.DSMT4">
                  <p:embed/>
                </p:oleObj>
              </mc:Choice>
              <mc:Fallback>
                <p:oleObj name="Equation" r:id="rId6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728892"/>
                        <a:ext cx="33591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41612" y="2362200"/>
            <a:ext cx="209154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9906"/>
              </p:ext>
            </p:extLst>
          </p:nvPr>
        </p:nvGraphicFramePr>
        <p:xfrm>
          <a:off x="7618412" y="948898"/>
          <a:ext cx="29987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3" name="Equation" r:id="rId8" imgW="1269720" imgH="241200" progId="Equation.DSMT4">
                  <p:embed/>
                </p:oleObj>
              </mc:Choice>
              <mc:Fallback>
                <p:oleObj name="Equation" r:id="rId8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948898"/>
                        <a:ext cx="29987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57222"/>
              </p:ext>
            </p:extLst>
          </p:nvPr>
        </p:nvGraphicFramePr>
        <p:xfrm>
          <a:off x="4494212" y="2409825"/>
          <a:ext cx="28368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Equation" r:id="rId10" imgW="1320480" imgH="203040" progId="Equation.DSMT4">
                  <p:embed/>
                </p:oleObj>
              </mc:Choice>
              <mc:Fallback>
                <p:oleObj name="Equation" r:id="rId10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2409825"/>
                        <a:ext cx="28368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589212" y="5410200"/>
                <a:ext cx="7391400" cy="52890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tập giá trị của hàm số đã cho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5410200"/>
                <a:ext cx="7391400" cy="528905"/>
              </a:xfrm>
              <a:prstGeom prst="rect">
                <a:avLst/>
              </a:prstGeom>
              <a:blipFill rotWithShape="1">
                <a:blip r:embed="rId12"/>
                <a:stretch>
                  <a:fillRect l="-90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86307"/>
              </p:ext>
            </p:extLst>
          </p:nvPr>
        </p:nvGraphicFramePr>
        <p:xfrm>
          <a:off x="3652765" y="2990453"/>
          <a:ext cx="44465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Equation" r:id="rId13" imgW="2070000" imgH="203040" progId="Equation.DSMT4">
                  <p:embed/>
                </p:oleObj>
              </mc:Choice>
              <mc:Fallback>
                <p:oleObj name="Equation" r:id="rId13" imgW="2070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765" y="2990453"/>
                        <a:ext cx="44465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30992"/>
              </p:ext>
            </p:extLst>
          </p:nvPr>
        </p:nvGraphicFramePr>
        <p:xfrm>
          <a:off x="4102100" y="3571081"/>
          <a:ext cx="3546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name="Equation" r:id="rId15" imgW="1650960" imgH="203040" progId="Equation.DSMT4">
                  <p:embed/>
                </p:oleObj>
              </mc:Choice>
              <mc:Fallback>
                <p:oleObj name="Equation" r:id="rId15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571081"/>
                        <a:ext cx="3546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28007"/>
              </p:ext>
            </p:extLst>
          </p:nvPr>
        </p:nvGraphicFramePr>
        <p:xfrm>
          <a:off x="3857625" y="4151709"/>
          <a:ext cx="40370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Equation" r:id="rId17" imgW="1879560" imgH="241200" progId="Equation.DSMT4">
                  <p:embed/>
                </p:oleObj>
              </mc:Choice>
              <mc:Fallback>
                <p:oleObj name="Equation" r:id="rId17" imgW="187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151709"/>
                        <a:ext cx="40370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823813"/>
              </p:ext>
            </p:extLst>
          </p:nvPr>
        </p:nvGraphicFramePr>
        <p:xfrm>
          <a:off x="3313113" y="4814887"/>
          <a:ext cx="5127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19" imgW="2387520" imgH="241200" progId="Equation.DSMT4">
                  <p:embed/>
                </p:oleObj>
              </mc:Choice>
              <mc:Fallback>
                <p:oleObj name="Equation" r:id="rId19" imgW="2387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4814887"/>
                        <a:ext cx="5127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0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228600"/>
            <a:ext cx="9525866" cy="1447800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2" y="431565"/>
                <a:ext cx="9227418" cy="92330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Từ đồ thị của hàm số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600" b="1" i="1" smtClean="0">
                        <a:latin typeface="Cambria Math"/>
                        <a:cs typeface="Arial" pitchFamily="34" charset="0"/>
                      </a:rPr>
                      <m:t>tan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, hãy tìm các giá trị x sao cho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431565"/>
                <a:ext cx="9227418" cy="923307"/>
              </a:xfrm>
              <a:prstGeom prst="rect">
                <a:avLst/>
              </a:prstGeom>
              <a:blipFill rotWithShape="1">
                <a:blip r:embed="rId4"/>
                <a:stretch>
                  <a:fillRect l="-859" t="-4636" b="-13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4802" y="4572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1739868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8012" y="2328187"/>
                <a:ext cx="6850063" cy="123108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khi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b="1" i="1" smtClean="0">
                        <a:latin typeface="Cambria Math"/>
                        <a:cs typeface="Arial" pitchFamily="34" charset="0"/>
                      </a:rPr>
                      <m:t>tan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nhận giá trị bằng 0 ứng với các điểm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mà đồ thị giao với trục hoành. </a:t>
                </a:r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2328187"/>
                <a:ext cx="6850063" cy="1231084"/>
              </a:xfrm>
              <a:prstGeom prst="rect">
                <a:avLst/>
              </a:prstGeom>
              <a:blipFill rotWithShape="1">
                <a:blip r:embed="rId6"/>
                <a:stretch>
                  <a:fillRect l="-980" t="-2475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847012" y="1867477"/>
            <a:ext cx="4197035" cy="2571210"/>
            <a:chOff x="7847012" y="1867477"/>
            <a:chExt cx="4197035" cy="2571210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2" y="1867477"/>
              <a:ext cx="4197035" cy="206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532812" y="4038600"/>
                  <a:ext cx="2895599" cy="40008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1800" b="1" smtClean="0">
                      <a:solidFill>
                        <a:srgbClr val="20310D"/>
                      </a:solidFill>
                      <a:latin typeface="Arial" pitchFamily="34" charset="0"/>
                      <a:cs typeface="Arial" pitchFamily="34" charset="0"/>
                    </a:rPr>
                    <a:t>Đồ thị hàm số 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20310D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20310D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20310D"/>
                          </a:solidFill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endParaRPr lang="vi-VN" sz="1800" b="1">
                    <a:solidFill>
                      <a:srgbClr val="20310D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812" y="4038600"/>
                  <a:ext cx="2895599" cy="4000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42" t="-461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012" y="3607724"/>
                <a:ext cx="7154863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Từ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đồ thị ở hình trên ta suy ra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l-GR" b="1" i="1"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el-GR" b="1" i="1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∈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ℤ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 </m:t>
                    </m:r>
                  </m:oMath>
                </a14:m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3607724"/>
                <a:ext cx="7154863" cy="861752"/>
              </a:xfrm>
              <a:prstGeom prst="rect">
                <a:avLst/>
              </a:prstGeom>
              <a:blipFill rotWithShape="1">
                <a:blip r:embed="rId9"/>
                <a:stretch>
                  <a:fillRect l="-938" t="-3546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4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3210384"/>
          </a:xfrm>
          <a:prstGeom prst="roundRect">
            <a:avLst>
              <a:gd name="adj" fmla="val 387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1" y="152401"/>
                <a:ext cx="9365385" cy="326112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Giả sử khi một cơn sóng biển đi qua một cái cọc ở ngoài khơi, chiều cao của nước được mô hình hóa bởi hàm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𝟗𝟎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Trong đó h(t) là độ cao tính bằng cm trên mực nước biển trung bình tại thời điểm t giây.</a:t>
                </a:r>
              </a:p>
              <a:p>
                <a:pPr marL="457200" indent="-457200">
                  <a:buAutoNum type="alphaLcParenR"/>
                </a:pPr>
                <a:r>
                  <a:rPr lang="pt-BR" b="1" smtClean="0">
                    <a:latin typeface="Arial" pitchFamily="34" charset="0"/>
                    <a:cs typeface="Arial" pitchFamily="34" charset="0"/>
                  </a:rPr>
                  <a:t>Tìm </a:t>
                </a:r>
                <a:r>
                  <a:rPr lang="pt-BR" b="1">
                    <a:latin typeface="Arial" pitchFamily="34" charset="0"/>
                    <a:cs typeface="Arial" pitchFamily="34" charset="0"/>
                  </a:rPr>
                  <a:t>chu kì của sóng</a:t>
                </a:r>
                <a:r>
                  <a:rPr lang="pt-BR" b="1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Tìm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chiều cao của sóng, tức là khoảng cách theo phương thẳng đứng giữa đáy và đỉnh của sóng.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1" y="152401"/>
                <a:ext cx="9365385" cy="3261127"/>
              </a:xfrm>
              <a:prstGeom prst="rect">
                <a:avLst/>
              </a:prstGeom>
              <a:blipFill rotWithShape="1">
                <a:blip r:embed="rId5"/>
                <a:stretch>
                  <a:fillRect l="-716" t="-935" r="-1497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4802" y="4572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16" y="348906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35429" y="3862648"/>
                <a:ext cx="9514368" cy="77595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Chu kì của sóng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𝑻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den>
                        </m:f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(giây)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29" y="3862648"/>
                <a:ext cx="9514368" cy="775959"/>
              </a:xfrm>
              <a:prstGeom prst="rect">
                <a:avLst/>
              </a:prstGeom>
              <a:blipFill rotWithShape="1">
                <a:blip r:embed="rId7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93768" y="4648064"/>
            <a:ext cx="9791844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Chiều cao của sóng tức là chiều cao của nước đạt được trong một chu kì dao động.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6812" y="5542757"/>
            <a:ext cx="1371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43868"/>
              </p:ext>
            </p:extLst>
          </p:nvPr>
        </p:nvGraphicFramePr>
        <p:xfrm>
          <a:off x="3825874" y="5324623"/>
          <a:ext cx="43370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Equation" r:id="rId8" imgW="2019240" imgH="431640" progId="Equation.DSMT4">
                  <p:embed/>
                </p:oleObj>
              </mc:Choice>
              <mc:Fallback>
                <p:oleObj name="Equation" r:id="rId8" imgW="201924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4" y="5324623"/>
                        <a:ext cx="43370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36812" y="6248400"/>
            <a:ext cx="541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Vậy chiều cao của sóng là </a:t>
            </a: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US" b="1">
                <a:latin typeface="Arial" pitchFamily="34" charset="0"/>
                <a:cs typeface="Arial" pitchFamily="34" charset="0"/>
              </a:rPr>
              <a:t> cm.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36635</TotalTime>
  <Words>596</Words>
  <PresentationFormat>Custom</PresentationFormat>
  <Paragraphs>62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2024-03-11T10:25:49Z</dcterms:modified>
</cp:coreProperties>
</file>