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909" r:id="rId2"/>
    <p:sldId id="808" r:id="rId3"/>
    <p:sldId id="809" r:id="rId4"/>
    <p:sldId id="851" r:id="rId5"/>
    <p:sldId id="910" r:id="rId6"/>
    <p:sldId id="929" r:id="rId7"/>
    <p:sldId id="852" r:id="rId8"/>
    <p:sldId id="815" r:id="rId9"/>
    <p:sldId id="911" r:id="rId10"/>
    <p:sldId id="904" r:id="rId11"/>
    <p:sldId id="897" r:id="rId12"/>
    <p:sldId id="898" r:id="rId13"/>
    <p:sldId id="912" r:id="rId14"/>
    <p:sldId id="913" r:id="rId15"/>
    <p:sldId id="914" r:id="rId16"/>
    <p:sldId id="915" r:id="rId17"/>
    <p:sldId id="916" r:id="rId18"/>
    <p:sldId id="917" r:id="rId19"/>
    <p:sldId id="918" r:id="rId20"/>
    <p:sldId id="919" r:id="rId21"/>
    <p:sldId id="920" r:id="rId22"/>
    <p:sldId id="921" r:id="rId23"/>
    <p:sldId id="922" r:id="rId24"/>
    <p:sldId id="923" r:id="rId25"/>
    <p:sldId id="924" r:id="rId26"/>
    <p:sldId id="925" r:id="rId27"/>
    <p:sldId id="926" r:id="rId28"/>
    <p:sldId id="927" r:id="rId29"/>
    <p:sldId id="930" r:id="rId30"/>
    <p:sldId id="928" r:id="rId31"/>
    <p:sldId id="723" r:id="rId3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851"/>
            <p14:sldId id="910"/>
            <p14:sldId id="929"/>
            <p14:sldId id="852"/>
            <p14:sldId id="815"/>
            <p14:sldId id="911"/>
            <p14:sldId id="904"/>
            <p14:sldId id="897"/>
            <p14:sldId id="898"/>
            <p14:sldId id="912"/>
            <p14:sldId id="913"/>
            <p14:sldId id="914"/>
            <p14:sldId id="915"/>
            <p14:sldId id="916"/>
            <p14:sldId id="917"/>
            <p14:sldId id="918"/>
            <p14:sldId id="919"/>
            <p14:sldId id="920"/>
            <p14:sldId id="921"/>
            <p14:sldId id="922"/>
            <p14:sldId id="923"/>
            <p14:sldId id="924"/>
            <p14:sldId id="925"/>
            <p14:sldId id="926"/>
            <p14:sldId id="927"/>
            <p14:sldId id="930"/>
            <p14:sldId id="92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DEDD3"/>
    <a:srgbClr val="FEF5E6"/>
    <a:srgbClr val="FDEED3"/>
    <a:srgbClr val="FBE99F"/>
    <a:srgbClr val="E3E6E2"/>
    <a:srgbClr val="FEF6F0"/>
    <a:srgbClr val="D3DDD1"/>
    <a:srgbClr val="ECEADC"/>
    <a:srgbClr val="355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34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45.wmf"/><Relationship Id="rId18" Type="http://schemas.openxmlformats.org/officeDocument/2006/relationships/image" Target="../media/image49.emf"/><Relationship Id="rId3" Type="http://schemas.openxmlformats.org/officeDocument/2006/relationships/notesSlide" Target="../notesSlides/notesSlide12.xml"/><Relationship Id="rId7" Type="http://schemas.openxmlformats.org/officeDocument/2006/relationships/image" Target="../media/image48.png"/><Relationship Id="rId12" Type="http://schemas.openxmlformats.org/officeDocument/2006/relationships/oleObject" Target="../embeddings/oleObject11.bin"/><Relationship Id="rId17"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4.vml"/><Relationship Id="rId6" Type="http://schemas.openxmlformats.org/officeDocument/2006/relationships/image" Target="../media/image30.png"/><Relationship Id="rId11" Type="http://schemas.openxmlformats.org/officeDocument/2006/relationships/image" Target="../media/image44.wmf"/><Relationship Id="rId5" Type="http://schemas.openxmlformats.org/officeDocument/2006/relationships/image" Target="../media/image29.png"/><Relationship Id="rId15" Type="http://schemas.openxmlformats.org/officeDocument/2006/relationships/image" Target="../media/image46.wmf"/><Relationship Id="rId10" Type="http://schemas.openxmlformats.org/officeDocument/2006/relationships/oleObject" Target="../embeddings/oleObject9.bin"/><Relationship Id="rId4" Type="http://schemas.openxmlformats.org/officeDocument/2006/relationships/image" Target="../media/image41.png"/><Relationship Id="rId9" Type="http://schemas.openxmlformats.org/officeDocument/2006/relationships/image" Target="../media/image43.wmf"/><Relationship Id="rId1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56.wmf"/><Relationship Id="rId3" Type="http://schemas.openxmlformats.org/officeDocument/2006/relationships/notesSlide" Target="../notesSlides/notesSlide17.xml"/><Relationship Id="rId7" Type="http://schemas.openxmlformats.org/officeDocument/2006/relationships/image" Target="../media/image58.emf"/><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7.png"/><Relationship Id="rId11" Type="http://schemas.openxmlformats.org/officeDocument/2006/relationships/image" Target="../media/image55.wmf"/><Relationship Id="rId5" Type="http://schemas.openxmlformats.org/officeDocument/2006/relationships/image" Target="../media/image410.png"/><Relationship Id="rId10" Type="http://schemas.openxmlformats.org/officeDocument/2006/relationships/oleObject" Target="../embeddings/oleObject15.bin"/><Relationship Id="rId4" Type="http://schemas.openxmlformats.org/officeDocument/2006/relationships/image" Target="../media/image41.png"/><Relationship Id="rId9" Type="http://schemas.openxmlformats.org/officeDocument/2006/relationships/image" Target="../media/image54.wmf"/></Relationships>
</file>

<file path=ppt/slides/_rels/slide1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18.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png"/><Relationship Id="rId5" Type="http://schemas.openxmlformats.org/officeDocument/2006/relationships/image" Target="../media/image58.emf"/><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1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2.emf"/><Relationship Id="rId5" Type="http://schemas.openxmlformats.org/officeDocument/2006/relationships/image" Target="../media/image26.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notesSlide" Target="../notesSlides/notesSlide20.xml"/><Relationship Id="rId7" Type="http://schemas.openxmlformats.org/officeDocument/2006/relationships/image" Target="../media/image65.png"/><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png"/><Relationship Id="rId11" Type="http://schemas.openxmlformats.org/officeDocument/2006/relationships/oleObject" Target="../embeddings/oleObject21.bin"/><Relationship Id="rId5" Type="http://schemas.openxmlformats.org/officeDocument/2006/relationships/image" Target="../media/image29.png"/><Relationship Id="rId10" Type="http://schemas.openxmlformats.org/officeDocument/2006/relationships/image" Target="../media/image63.wmf"/><Relationship Id="rId4" Type="http://schemas.openxmlformats.org/officeDocument/2006/relationships/image" Target="../media/image11.png"/><Relationship Id="rId9"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9.emf"/><Relationship Id="rId5" Type="http://schemas.microsoft.com/office/2007/relationships/hdphoto" Target="../media/hdphoto1.wdp"/><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0.emf"/><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oleObject" Target="../embeddings/oleObject10.bin"/><Relationship Id="rId12" Type="http://schemas.openxmlformats.org/officeDocument/2006/relationships/image" Target="../media/image16.wmf"/><Relationship Id="rId17"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20.bin"/><Relationship Id="rId5" Type="http://schemas.openxmlformats.org/officeDocument/2006/relationships/oleObject" Target="../embeddings/oleObject1.bin"/><Relationship Id="rId15" Type="http://schemas.openxmlformats.org/officeDocument/2006/relationships/image" Target="../media/image20.png"/><Relationship Id="rId10" Type="http://schemas.openxmlformats.org/officeDocument/2006/relationships/image" Target="../media/image16.wmf"/><Relationship Id="rId4" Type="http://schemas.openxmlformats.org/officeDocument/2006/relationships/image" Target="../media/image17.png"/><Relationship Id="rId9" Type="http://schemas.openxmlformats.org/officeDocument/2006/relationships/oleObject" Target="../embeddings/oleObject2.bin"/><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4.wmf"/><Relationship Id="rId3" Type="http://schemas.openxmlformats.org/officeDocument/2006/relationships/notesSlide" Target="../notesSlides/notesSlide9.xml"/><Relationship Id="rId7" Type="http://schemas.openxmlformats.org/officeDocument/2006/relationships/image" Target="../media/image38.e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png"/><Relationship Id="rId11" Type="http://schemas.openxmlformats.org/officeDocument/2006/relationships/image" Target="../media/image33.wmf"/><Relationship Id="rId5" Type="http://schemas.openxmlformats.org/officeDocument/2006/relationships/image" Target="../media/image36.png"/><Relationship Id="rId15" Type="http://schemas.openxmlformats.org/officeDocument/2006/relationships/image" Target="../media/image35.wmf"/><Relationship Id="rId10" Type="http://schemas.openxmlformats.org/officeDocument/2006/relationships/oleObject" Target="../embeddings/oleObject5.bin"/><Relationship Id="rId4" Type="http://schemas.openxmlformats.org/officeDocument/2006/relationships/image" Target="../media/image11.png"/><Relationship Id="rId9" Type="http://schemas.openxmlformats.org/officeDocument/2006/relationships/image" Target="../media/image32.wmf"/><Relationship Id="rId1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707876" y="2438400"/>
            <a:ext cx="6248400" cy="10717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655906"/>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573" r="9424" b="36173"/>
          <a:stretch/>
        </p:blipFill>
        <p:spPr bwMode="auto">
          <a:xfrm>
            <a:off x="6291045" y="2971800"/>
            <a:ext cx="2988830" cy="4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412" y="2362200"/>
            <a:ext cx="1219488" cy="131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6659" b="25601"/>
          <a:stretch/>
        </p:blipFill>
        <p:spPr bwMode="auto">
          <a:xfrm>
            <a:off x="4936475" y="2514600"/>
            <a:ext cx="5562600" cy="63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100" y="2410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5" name="Group 4"/>
          <p:cNvGrpSpPr/>
          <p:nvPr/>
        </p:nvGrpSpPr>
        <p:grpSpPr>
          <a:xfrm>
            <a:off x="289088" y="762001"/>
            <a:ext cx="11558425" cy="1524000"/>
            <a:chOff x="289088" y="762001"/>
            <a:chExt cx="11558425" cy="1524000"/>
          </a:xfrm>
        </p:grpSpPr>
        <p:sp>
          <p:nvSpPr>
            <p:cNvPr id="17" name="Rounded Rectangle 16"/>
            <p:cNvSpPr/>
            <p:nvPr/>
          </p:nvSpPr>
          <p:spPr>
            <a:xfrm>
              <a:off x="289088" y="762001"/>
              <a:ext cx="11558425" cy="1524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979611" y="866775"/>
              <a:ext cx="9657061" cy="1292662"/>
            </a:xfrm>
            <a:prstGeom prst="rect">
              <a:avLst/>
            </a:prstGeom>
            <a:noFill/>
          </p:spPr>
          <p:txBody>
            <a:bodyPr wrap="square" rtlCol="0">
              <a:spAutoFit/>
            </a:bodyPr>
            <a:lstStyle/>
            <a:p>
              <a:r>
                <a:rPr lang="en-US" sz="2600" b="1" smtClean="0">
                  <a:latin typeface="Arial" pitchFamily="34" charset="0"/>
                  <a:cs typeface="Arial" pitchFamily="34" charset="0"/>
                </a:rPr>
                <a:t> Đặt một tấm bìa cứng lên một góc của mặt bàn nằm ngang (H 4.44) sao cho mặt bìa song song với mặt đất. </a:t>
              </a:r>
              <a:br>
                <a:rPr lang="en-US" sz="2600" b="1" smtClean="0">
                  <a:latin typeface="Arial" pitchFamily="34" charset="0"/>
                  <a:cs typeface="Arial" pitchFamily="34" charset="0"/>
                </a:rPr>
              </a:br>
              <a:r>
                <a:rPr lang="en-US" sz="2600" b="1" smtClean="0">
                  <a:latin typeface="Arial" pitchFamily="34" charset="0"/>
                  <a:cs typeface="Arial" pitchFamily="34" charset="0"/>
                </a:rPr>
                <a:t>Khi đó mặt bìa có trùng với mặt bàn hay không?</a:t>
              </a:r>
              <a:endParaRPr lang="vi-VN" sz="2600" b="1">
                <a:latin typeface="Arial" pitchFamily="34" charset="0"/>
                <a:cs typeface="Arial" pitchFamily="34" charset="0"/>
              </a:endParaRPr>
            </a:p>
          </p:txBody>
        </p:sp>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80" b="33848"/>
            <a:stretch/>
          </p:blipFill>
          <p:spPr bwMode="auto">
            <a:xfrm>
              <a:off x="364414" y="778299"/>
              <a:ext cx="1538284" cy="51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555079" y="4941227"/>
            <a:ext cx="8739733" cy="1688173"/>
            <a:chOff x="478879" y="4343400"/>
            <a:chExt cx="8739733" cy="1688173"/>
          </a:xfrm>
        </p:grpSpPr>
        <p:grpSp>
          <p:nvGrpSpPr>
            <p:cNvPr id="16" name="Group 15"/>
            <p:cNvGrpSpPr/>
            <p:nvPr/>
          </p:nvGrpSpPr>
          <p:grpSpPr>
            <a:xfrm>
              <a:off x="478879" y="4343400"/>
              <a:ext cx="8511133" cy="1611973"/>
              <a:chOff x="301624" y="4914900"/>
              <a:chExt cx="8511133" cy="1611973"/>
            </a:xfrm>
          </p:grpSpPr>
          <p:sp>
            <p:nvSpPr>
              <p:cNvPr id="22" name="Rounded Rectangle 21"/>
              <p:cNvSpPr/>
              <p:nvPr/>
            </p:nvSpPr>
            <p:spPr>
              <a:xfrm>
                <a:off x="301624" y="4914900"/>
                <a:ext cx="8511133" cy="1611973"/>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354557" y="5031938"/>
                <a:ext cx="7848600"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Qua một điểm nằm ngoài một mặt phẳng cho trước có một và chỉ một mặt phẳng song song với mặt phẳng đã cho.</a:t>
                </a:r>
                <a:endParaRPr lang="vi-VN" sz="2600" b="1">
                  <a:latin typeface="Arial" pitchFamily="34" charset="0"/>
                  <a:cs typeface="Arial" pitchFamily="34" charset="0"/>
                </a:endParaRPr>
              </a:p>
            </p:txBody>
          </p:sp>
        </p:grpSp>
        <p:pic>
          <p:nvPicPr>
            <p:cNvPr id="2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4" b="39131"/>
            <a:stretch/>
          </p:blipFill>
          <p:spPr bwMode="auto">
            <a:xfrm>
              <a:off x="7884608" y="4724400"/>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066212" y="2431048"/>
            <a:ext cx="2514600" cy="2195719"/>
            <a:chOff x="8800850" y="2600325"/>
            <a:chExt cx="2514600" cy="2195719"/>
          </a:xfrm>
        </p:grpSpPr>
        <p:pic>
          <p:nvPicPr>
            <p:cNvPr id="276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0850" y="2600325"/>
              <a:ext cx="2514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000701" y="4457490"/>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4.44</a:t>
              </a:r>
              <a:endParaRPr lang="en-US" sz="1600" b="1">
                <a:solidFill>
                  <a:schemeClr val="accent6">
                    <a:lumMod val="75000"/>
                  </a:schemeClr>
                </a:solidFill>
                <a:latin typeface="Arial" pitchFamily="34" charset="0"/>
                <a:cs typeface="Arial" pitchFamily="34" charset="0"/>
              </a:endParaRPr>
            </a:p>
          </p:txBody>
        </p:sp>
      </p:grpSp>
      <p:sp>
        <p:nvSpPr>
          <p:cNvPr id="20" name="TextBox 19"/>
          <p:cNvSpPr txBox="1"/>
          <p:nvPr/>
        </p:nvSpPr>
        <p:spPr>
          <a:xfrm>
            <a:off x="458950" y="2819400"/>
            <a:ext cx="7848600" cy="461665"/>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Mặt bàn nằm ngang thì song song với mặt đất</a:t>
            </a:r>
            <a:endParaRPr lang="vi-VN" b="1" i="1">
              <a:latin typeface="Arial" pitchFamily="34" charset="0"/>
              <a:cs typeface="Arial" pitchFamily="34" charset="0"/>
            </a:endParaRPr>
          </a:p>
        </p:txBody>
      </p:sp>
      <p:sp>
        <p:nvSpPr>
          <p:cNvPr id="25" name="TextBox 24"/>
          <p:cNvSpPr txBox="1"/>
          <p:nvPr/>
        </p:nvSpPr>
        <p:spPr>
          <a:xfrm>
            <a:off x="780341" y="3284042"/>
            <a:ext cx="8057271" cy="1200329"/>
          </a:xfrm>
          <a:prstGeom prst="rect">
            <a:avLst/>
          </a:prstGeom>
          <a:noFill/>
        </p:spPr>
        <p:txBody>
          <a:bodyPr wrap="square" rtlCol="0">
            <a:spAutoFit/>
          </a:bodyPr>
          <a:lstStyle/>
          <a:p>
            <a:r>
              <a:rPr lang="vi-VN" b="1">
                <a:latin typeface="Arial" pitchFamily="34" charset="0"/>
                <a:cs typeface="Arial" pitchFamily="34" charset="0"/>
              </a:rPr>
              <a:t>Khi tấm bìa cứng được đặt lên một góc của mặt bàn nằm ngang sao cho mặt bìa song song với mặt bàn thì mặt bìa trùng với mặt bàn</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52866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643" y="265405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78442" y="4008654"/>
            <a:ext cx="7678170" cy="461665"/>
          </a:xfrm>
          <a:prstGeom prst="rect">
            <a:avLst/>
          </a:prstGeom>
          <a:noFill/>
        </p:spPr>
        <p:txBody>
          <a:bodyPr wrap="square" rtlCol="0">
            <a:spAutoFit/>
          </a:bodyPr>
          <a:lstStyle/>
          <a:p>
            <a:pPr algn="just"/>
            <a:r>
              <a:rPr lang="en-US" b="1" smtClean="0">
                <a:latin typeface="Arial" pitchFamily="34" charset="0"/>
                <a:cs typeface="Arial" pitchFamily="34" charset="0"/>
              </a:rPr>
              <a:t>Do đó , MN//AB và suy ra MN // mp(ABCD)</a:t>
            </a:r>
            <a:endParaRPr lang="vi-VN" b="1">
              <a:latin typeface="Arial" pitchFamily="34" charset="0"/>
              <a:cs typeface="Arial" pitchFamily="34" charset="0"/>
            </a:endParaRPr>
          </a:p>
        </p:txBody>
      </p:sp>
      <p:sp>
        <p:nvSpPr>
          <p:cNvPr id="22" name="TextBox 21"/>
          <p:cNvSpPr txBox="1"/>
          <p:nvPr/>
        </p:nvSpPr>
        <p:spPr>
          <a:xfrm>
            <a:off x="485882" y="3115050"/>
            <a:ext cx="7711914"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M, N là trung điểm của SA, SB nên MN là đường trung bình của tam giác SAB</a:t>
            </a:r>
            <a:endParaRPr lang="vi-VN" b="1">
              <a:latin typeface="Arial" pitchFamily="34" charset="0"/>
              <a:cs typeface="Arial" pitchFamily="34" charset="0"/>
            </a:endParaRPr>
          </a:p>
        </p:txBody>
      </p:sp>
      <p:grpSp>
        <p:nvGrpSpPr>
          <p:cNvPr id="2" name="Group 1"/>
          <p:cNvGrpSpPr/>
          <p:nvPr/>
        </p:nvGrpSpPr>
        <p:grpSpPr>
          <a:xfrm>
            <a:off x="227012" y="762000"/>
            <a:ext cx="11532165" cy="1752102"/>
            <a:chOff x="227012" y="762000"/>
            <a:chExt cx="11532165" cy="1752102"/>
          </a:xfrm>
        </p:grpSpPr>
        <p:sp>
          <p:nvSpPr>
            <p:cNvPr id="18" name="Rounded Rectangle 17"/>
            <p:cNvSpPr/>
            <p:nvPr/>
          </p:nvSpPr>
          <p:spPr>
            <a:xfrm>
              <a:off x="1714587" y="819827"/>
              <a:ext cx="10044590" cy="1694275"/>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012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19150"/>
              <a:ext cx="9753600" cy="1646582"/>
            </a:xfrm>
            <a:prstGeom prst="rect">
              <a:avLst/>
            </a:prstGeom>
            <a:noFill/>
          </p:spPr>
          <p:txBody>
            <a:bodyPr wrap="square" lIns="121899" tIns="60949" rIns="121899" bIns="60949" rtlCol="0">
              <a:spAutoFit/>
            </a:bodyPr>
            <a:lstStyle/>
            <a:p>
              <a:pPr algn="just"/>
              <a:r>
                <a:rPr lang="vi-VN" sz="2500" b="1">
                  <a:latin typeface="Arial" pitchFamily="34" charset="0"/>
                  <a:cs typeface="Arial" pitchFamily="34" charset="0"/>
                </a:rPr>
                <a:t>Cho </a:t>
              </a:r>
              <a:r>
                <a:rPr lang="en-US" sz="2500" b="1" smtClean="0">
                  <a:latin typeface="Arial" pitchFamily="34" charset="0"/>
                  <a:cs typeface="Arial" pitchFamily="34" charset="0"/>
                </a:rPr>
                <a:t>hình chóp S.ABCD . Gọi M, N, P, Q lần lượt là trung điểm của các cạnh SA, SB, SC, SD (H 4.45). </a:t>
              </a:r>
              <a:endParaRPr lang="en-US" sz="2500" b="1" smtClean="0">
                <a:latin typeface="Arial" pitchFamily="34" charset="0"/>
                <a:cs typeface="Arial" pitchFamily="34" charset="0"/>
              </a:endParaRPr>
            </a:p>
            <a:p>
              <a:pPr algn="just"/>
              <a:r>
                <a:rPr lang="en-US" sz="2450" b="1" smtClean="0">
                  <a:latin typeface="Arial" pitchFamily="34" charset="0"/>
                  <a:cs typeface="Arial" pitchFamily="34" charset="0"/>
                </a:rPr>
                <a:t>Chứng </a:t>
              </a:r>
              <a:r>
                <a:rPr lang="en-US" sz="2450" b="1" smtClean="0">
                  <a:latin typeface="Arial" pitchFamily="34" charset="0"/>
                  <a:cs typeface="Arial" pitchFamily="34" charset="0"/>
                </a:rPr>
                <a:t>minh rằng 2 mặt phẳng (MNP) và (NPQ) cùng song song với mp(ABCD), từ đó suy ra bốn điểm M, N, P, Q đồng phẳng.</a:t>
              </a:r>
              <a:endParaRPr lang="vi-VN" sz="2450" b="1">
                <a:latin typeface="Arial" pitchFamily="34" charset="0"/>
                <a:cs typeface="Arial" pitchFamily="34" charset="0"/>
              </a:endParaRPr>
            </a:p>
          </p:txBody>
        </p:sp>
      </p:grpSp>
      <p:sp>
        <p:nvSpPr>
          <p:cNvPr id="15"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968777" y="2514102"/>
            <a:ext cx="2840635" cy="3377029"/>
            <a:chOff x="8968777" y="2514102"/>
            <a:chExt cx="2840635" cy="3377029"/>
          </a:xfrm>
        </p:grpSpPr>
        <p:sp>
          <p:nvSpPr>
            <p:cNvPr id="20" name="TextBox 19"/>
            <p:cNvSpPr txBox="1"/>
            <p:nvPr/>
          </p:nvSpPr>
          <p:spPr>
            <a:xfrm>
              <a:off x="9799338" y="5552577"/>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4.45</a:t>
              </a:r>
              <a:endParaRPr lang="en-US" sz="1600" b="1">
                <a:solidFill>
                  <a:schemeClr val="accent6">
                    <a:lumMod val="75000"/>
                  </a:schemeClr>
                </a:solidFill>
                <a:latin typeface="Arial" pitchFamily="34" charset="0"/>
                <a:cs typeface="Arial" pitchFamily="34" charset="0"/>
              </a:endParaRPr>
            </a:p>
          </p:txBody>
        </p:sp>
        <p:pic>
          <p:nvPicPr>
            <p:cNvPr id="2048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8777" y="2514102"/>
              <a:ext cx="2840635" cy="312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767329" y="4532926"/>
            <a:ext cx="7678170" cy="461665"/>
          </a:xfrm>
          <a:prstGeom prst="rect">
            <a:avLst/>
          </a:prstGeom>
          <a:noFill/>
        </p:spPr>
        <p:txBody>
          <a:bodyPr wrap="square" rtlCol="0">
            <a:spAutoFit/>
          </a:bodyPr>
          <a:lstStyle/>
          <a:p>
            <a:pPr algn="just"/>
            <a:r>
              <a:rPr lang="en-US" b="1">
                <a:latin typeface="Arial" pitchFamily="34" charset="0"/>
                <a:cs typeface="Arial" pitchFamily="34" charset="0"/>
              </a:rPr>
              <a:t>Chứng minh tương tự : </a:t>
            </a:r>
            <a:r>
              <a:rPr lang="en-US" b="1" smtClean="0">
                <a:latin typeface="Arial" pitchFamily="34" charset="0"/>
                <a:cs typeface="Arial" pitchFamily="34" charset="0"/>
              </a:rPr>
              <a:t>NP </a:t>
            </a:r>
            <a:r>
              <a:rPr lang="en-US" b="1">
                <a:latin typeface="Arial" pitchFamily="34" charset="0"/>
                <a:cs typeface="Arial" pitchFamily="34" charset="0"/>
              </a:rPr>
              <a:t>// mp(ABCD</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6" name="TextBox 25"/>
          <p:cNvSpPr txBox="1"/>
          <p:nvPr/>
        </p:nvSpPr>
        <p:spPr>
          <a:xfrm>
            <a:off x="767329" y="5057198"/>
            <a:ext cx="7678170" cy="830997"/>
          </a:xfrm>
          <a:prstGeom prst="rect">
            <a:avLst/>
          </a:prstGeom>
          <a:noFill/>
        </p:spPr>
        <p:txBody>
          <a:bodyPr wrap="square" rtlCol="0">
            <a:spAutoFit/>
          </a:bodyPr>
          <a:lstStyle/>
          <a:p>
            <a:r>
              <a:rPr lang="en-US" b="1" smtClean="0">
                <a:latin typeface="Arial" pitchFamily="34" charset="0"/>
                <a:cs typeface="Arial" pitchFamily="34" charset="0"/>
              </a:rPr>
              <a:t>Vậy mp(MNP) // mp(ABCD) . </a:t>
            </a:r>
            <a:br>
              <a:rPr lang="en-US" b="1" smtClean="0">
                <a:latin typeface="Arial" pitchFamily="34" charset="0"/>
                <a:cs typeface="Arial" pitchFamily="34" charset="0"/>
              </a:rPr>
            </a:br>
            <a:r>
              <a:rPr lang="en-US" b="1" smtClean="0">
                <a:latin typeface="Arial" pitchFamily="34" charset="0"/>
                <a:cs typeface="Arial" pitchFamily="34" charset="0"/>
              </a:rPr>
              <a:t>Tương tự ta có : mp(NPQ) </a:t>
            </a:r>
            <a:r>
              <a:rPr lang="en-US" b="1">
                <a:latin typeface="Arial" pitchFamily="34" charset="0"/>
                <a:cs typeface="Arial" pitchFamily="34" charset="0"/>
              </a:rPr>
              <a:t>// mp(ABCD)</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7" name="TextBox 26"/>
          <p:cNvSpPr txBox="1"/>
          <p:nvPr/>
        </p:nvSpPr>
        <p:spPr>
          <a:xfrm>
            <a:off x="684212" y="5950803"/>
            <a:ext cx="11499284" cy="830997"/>
          </a:xfrm>
          <a:prstGeom prst="rect">
            <a:avLst/>
          </a:prstGeom>
          <a:noFill/>
        </p:spPr>
        <p:txBody>
          <a:bodyPr wrap="square" rtlCol="0">
            <a:spAutoFit/>
          </a:bodyPr>
          <a:lstStyle/>
          <a:p>
            <a:r>
              <a:rPr lang="en-US" b="1" smtClean="0">
                <a:latin typeface="Arial" pitchFamily="34" charset="0"/>
                <a:cs typeface="Arial" pitchFamily="34" charset="0"/>
              </a:rPr>
              <a:t>Hai mặt phẳng (MNP) và (NPQ) cùng đi qua N và cùng song song mp(ABCD) nên 2 mặt phẳng đó trùng nhau, tứ là </a:t>
            </a:r>
            <a:r>
              <a:rPr lang="en-US" b="1">
                <a:latin typeface="Arial" pitchFamily="34" charset="0"/>
                <a:cs typeface="Arial" pitchFamily="34" charset="0"/>
              </a:rPr>
              <a:t>bốn điểm </a:t>
            </a:r>
            <a:r>
              <a:rPr lang="en-US" b="1">
                <a:solidFill>
                  <a:srgbClr val="C00000"/>
                </a:solidFill>
                <a:latin typeface="Arial" pitchFamily="34" charset="0"/>
                <a:cs typeface="Arial" pitchFamily="34" charset="0"/>
              </a:rPr>
              <a:t>M, N, P, Q đồng phẳng</a:t>
            </a:r>
            <a:r>
              <a:rPr lang="en-US"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769" y="278724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52475"/>
            <a:ext cx="11630132" cy="1954522"/>
            <a:chOff x="227012" y="752475"/>
            <a:chExt cx="11630132" cy="1954522"/>
          </a:xfrm>
        </p:grpSpPr>
        <p:sp>
          <p:nvSpPr>
            <p:cNvPr id="21" name="Rounded Rectangle 20"/>
            <p:cNvSpPr/>
            <p:nvPr/>
          </p:nvSpPr>
          <p:spPr>
            <a:xfrm>
              <a:off x="2013642" y="752475"/>
              <a:ext cx="9843502" cy="1954522"/>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896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208211" y="762000"/>
                  <a:ext cx="9601201" cy="1944997"/>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a:t>
                  </a:r>
                  <a:r>
                    <a:rPr lang="en-US" sz="2600" b="1" smtClean="0">
                      <a:latin typeface="Arial" pitchFamily="34" charset="0"/>
                      <a:cs typeface="Arial" pitchFamily="34" charset="0"/>
                    </a:rPr>
                    <a:t>hình chóp S.ABCD. Gọi M, N, P, Q lần lượt là các điểm thuộc các cạnh SA, SB, SC, SD sao cho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𝑴𝑨</m:t>
                          </m:r>
                        </m:num>
                        <m:den>
                          <m:r>
                            <a:rPr lang="en-US" sz="2600" b="1" i="1" smtClean="0">
                              <a:latin typeface="Cambria Math"/>
                              <a:cs typeface="Arial" pitchFamily="34" charset="0"/>
                            </a:rPr>
                            <m:t>𝑴𝑺</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smtClean="0">
                              <a:latin typeface="Cambria Math"/>
                              <a:cs typeface="Arial" pitchFamily="34" charset="0"/>
                            </a:rPr>
                            <m:t>𝑵𝑩</m:t>
                          </m:r>
                        </m:num>
                        <m:den>
                          <m:r>
                            <a:rPr lang="en-US" sz="2600" b="1" i="1" smtClean="0">
                              <a:latin typeface="Cambria Math"/>
                              <a:cs typeface="Arial" pitchFamily="34" charset="0"/>
                            </a:rPr>
                            <m:t>𝑵</m:t>
                          </m:r>
                          <m:r>
                            <a:rPr lang="en-US" sz="2600" b="1" i="1">
                              <a:latin typeface="Cambria Math"/>
                              <a:cs typeface="Arial" pitchFamily="34" charset="0"/>
                            </a:rPr>
                            <m:t>𝑺</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smtClean="0">
                              <a:latin typeface="Cambria Math"/>
                              <a:cs typeface="Arial" pitchFamily="34" charset="0"/>
                            </a:rPr>
                            <m:t>𝑷𝑪</m:t>
                          </m:r>
                        </m:num>
                        <m:den>
                          <m:r>
                            <a:rPr lang="en-US" sz="2600" b="1" i="1" smtClean="0">
                              <a:latin typeface="Cambria Math"/>
                              <a:cs typeface="Arial" pitchFamily="34" charset="0"/>
                            </a:rPr>
                            <m:t>𝑷</m:t>
                          </m:r>
                          <m:r>
                            <a:rPr lang="en-US" sz="2600" b="1" i="1">
                              <a:latin typeface="Cambria Math"/>
                              <a:cs typeface="Arial" pitchFamily="34" charset="0"/>
                            </a:rPr>
                            <m:t>𝑺</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smtClean="0">
                              <a:latin typeface="Cambria Math"/>
                              <a:cs typeface="Arial" pitchFamily="34" charset="0"/>
                            </a:rPr>
                            <m:t>𝑸𝑫</m:t>
                          </m:r>
                        </m:num>
                        <m:den>
                          <m:r>
                            <a:rPr lang="en-US" sz="2600" b="1" i="1" smtClean="0">
                              <a:latin typeface="Cambria Math"/>
                              <a:cs typeface="Arial" pitchFamily="34" charset="0"/>
                            </a:rPr>
                            <m:t>𝑸</m:t>
                          </m:r>
                          <m:r>
                            <a:rPr lang="en-US" sz="2600" b="1" i="1">
                              <a:latin typeface="Cambria Math"/>
                              <a:cs typeface="Arial" pitchFamily="34" charset="0"/>
                            </a:rPr>
                            <m:t>𝑺</m:t>
                          </m:r>
                        </m:den>
                      </m:f>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 </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rằng bốn điểm M, N, P, Q đồng phẳng.</a:t>
                  </a:r>
                  <a:endParaRPr lang="vi-VN" sz="2600"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208211" y="762000"/>
                  <a:ext cx="9601201" cy="1944997"/>
                </a:xfrm>
                <a:prstGeom prst="rect">
                  <a:avLst/>
                </a:prstGeom>
                <a:blipFill rotWithShape="1">
                  <a:blip r:embed="rId7"/>
                  <a:stretch>
                    <a:fillRect l="-762" t="-2194" r="-317" b="-5956"/>
                  </a:stretch>
                </a:blipFill>
              </p:spPr>
              <p:txBody>
                <a:bodyPr/>
                <a:lstStyle/>
                <a:p>
                  <a:r>
                    <a:rPr lang="en-US">
                      <a:noFill/>
                    </a:rPr>
                    <a:t> </a:t>
                  </a:r>
                </a:p>
              </p:txBody>
            </p:sp>
          </mc:Fallback>
        </mc:AlternateContent>
      </p:grpSp>
      <p:sp>
        <p:nvSpPr>
          <p:cNvPr id="11" name="TextBox 10"/>
          <p:cNvSpPr txBox="1"/>
          <p:nvPr/>
        </p:nvSpPr>
        <p:spPr>
          <a:xfrm>
            <a:off x="1371727" y="4343400"/>
            <a:ext cx="1954084"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 </a:t>
            </a:r>
            <a:endParaRPr lang="vi-VN" b="1">
              <a:latin typeface="Arial" pitchFamily="34" charset="0"/>
              <a:cs typeface="Arial" pitchFamily="34" charset="0"/>
            </a:endParaRPr>
          </a:p>
        </p:txBody>
      </p:sp>
      <p:sp>
        <p:nvSpPr>
          <p:cNvPr id="12" name="TextBox 11"/>
          <p:cNvSpPr txBox="1"/>
          <p:nvPr/>
        </p:nvSpPr>
        <p:spPr>
          <a:xfrm>
            <a:off x="485882" y="3198017"/>
            <a:ext cx="431313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Xét tam giác SAB, ta có :</a:t>
            </a:r>
            <a:endParaRPr lang="vi-VN"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41914889"/>
              </p:ext>
            </p:extLst>
          </p:nvPr>
        </p:nvGraphicFramePr>
        <p:xfrm>
          <a:off x="4646612" y="3125026"/>
          <a:ext cx="1642414" cy="742460"/>
        </p:xfrm>
        <a:graphic>
          <a:graphicData uri="http://schemas.openxmlformats.org/presentationml/2006/ole">
            <mc:AlternateContent xmlns:mc="http://schemas.openxmlformats.org/markup-compatibility/2006">
              <mc:Choice xmlns:v="urn:schemas-microsoft-com:vml" Requires="v">
                <p:oleObj spid="_x0000_s33844" name="Equation" r:id="rId8" imgW="927000" imgH="419040" progId="Equation.DSMT4">
                  <p:embed/>
                </p:oleObj>
              </mc:Choice>
              <mc:Fallback>
                <p:oleObj name="Equation" r:id="rId8" imgW="927000" imgH="419040" progId="Equation.DSMT4">
                  <p:embed/>
                  <p:pic>
                    <p:nvPicPr>
                      <p:cNvPr id="0" name=""/>
                      <p:cNvPicPr/>
                      <p:nvPr/>
                    </p:nvPicPr>
                    <p:blipFill>
                      <a:blip r:embed="rId9"/>
                      <a:stretch>
                        <a:fillRect/>
                      </a:stretch>
                    </p:blipFill>
                    <p:spPr>
                      <a:xfrm>
                        <a:off x="4646612" y="3125026"/>
                        <a:ext cx="1642414" cy="74246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13934797"/>
              </p:ext>
            </p:extLst>
          </p:nvPr>
        </p:nvGraphicFramePr>
        <p:xfrm>
          <a:off x="6505574" y="3180713"/>
          <a:ext cx="1958975" cy="742950"/>
        </p:xfrm>
        <a:graphic>
          <a:graphicData uri="http://schemas.openxmlformats.org/presentationml/2006/ole">
            <mc:AlternateContent xmlns:mc="http://schemas.openxmlformats.org/markup-compatibility/2006">
              <mc:Choice xmlns:v="urn:schemas-microsoft-com:vml" Requires="v">
                <p:oleObj spid="_x0000_s33845" name="Equation" r:id="rId10" imgW="1104840" imgH="419040" progId="Equation.DSMT4">
                  <p:embed/>
                </p:oleObj>
              </mc:Choice>
              <mc:Fallback>
                <p:oleObj name="Equation" r:id="rId10" imgW="1104840" imgH="419040" progId="Equation.DSMT4">
                  <p:embed/>
                  <p:pic>
                    <p:nvPicPr>
                      <p:cNvPr id="0" name=""/>
                      <p:cNvPicPr/>
                      <p:nvPr/>
                    </p:nvPicPr>
                    <p:blipFill>
                      <a:blip r:embed="rId11"/>
                      <a:stretch>
                        <a:fillRect/>
                      </a:stretch>
                    </p:blipFill>
                    <p:spPr>
                      <a:xfrm>
                        <a:off x="6505574" y="3180713"/>
                        <a:ext cx="1958975" cy="7429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9376331"/>
              </p:ext>
            </p:extLst>
          </p:nvPr>
        </p:nvGraphicFramePr>
        <p:xfrm>
          <a:off x="1390966" y="3967796"/>
          <a:ext cx="1634490" cy="345758"/>
        </p:xfrm>
        <a:graphic>
          <a:graphicData uri="http://schemas.openxmlformats.org/presentationml/2006/ole">
            <mc:AlternateContent xmlns:mc="http://schemas.openxmlformats.org/markup-compatibility/2006">
              <mc:Choice xmlns:v="urn:schemas-microsoft-com:vml" Requires="v">
                <p:oleObj spid="_x0000_s33846" name="Equation" r:id="rId12" imgW="838080" imgH="177480" progId="Equation.DSMT4">
                  <p:embed/>
                </p:oleObj>
              </mc:Choice>
              <mc:Fallback>
                <p:oleObj name="Equation" r:id="rId12" imgW="838080" imgH="177480" progId="Equation.DSMT4">
                  <p:embed/>
                  <p:pic>
                    <p:nvPicPr>
                      <p:cNvPr id="0" name=""/>
                      <p:cNvPicPr/>
                      <p:nvPr/>
                    </p:nvPicPr>
                    <p:blipFill>
                      <a:blip r:embed="rId13"/>
                      <a:stretch>
                        <a:fillRect/>
                      </a:stretch>
                    </p:blipFill>
                    <p:spPr>
                      <a:xfrm>
                        <a:off x="1390966" y="3967796"/>
                        <a:ext cx="1634490" cy="34575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02494295"/>
              </p:ext>
            </p:extLst>
          </p:nvPr>
        </p:nvGraphicFramePr>
        <p:xfrm>
          <a:off x="3132456" y="3943686"/>
          <a:ext cx="2228215" cy="394653"/>
        </p:xfrm>
        <a:graphic>
          <a:graphicData uri="http://schemas.openxmlformats.org/presentationml/2006/ole">
            <mc:AlternateContent xmlns:mc="http://schemas.openxmlformats.org/markup-compatibility/2006">
              <mc:Choice xmlns:v="urn:schemas-microsoft-com:vml" Requires="v">
                <p:oleObj spid="_x0000_s33847" name="Equation" r:id="rId14" imgW="1143000" imgH="203040" progId="Equation.DSMT4">
                  <p:embed/>
                </p:oleObj>
              </mc:Choice>
              <mc:Fallback>
                <p:oleObj name="Equation" r:id="rId14" imgW="1143000" imgH="203040" progId="Equation.DSMT4">
                  <p:embed/>
                  <p:pic>
                    <p:nvPicPr>
                      <p:cNvPr id="0" name=""/>
                      <p:cNvPicPr/>
                      <p:nvPr/>
                    </p:nvPicPr>
                    <p:blipFill>
                      <a:blip r:embed="rId15"/>
                      <a:stretch>
                        <a:fillRect/>
                      </a:stretch>
                    </p:blipFill>
                    <p:spPr>
                      <a:xfrm>
                        <a:off x="3132456" y="3943686"/>
                        <a:ext cx="2228215" cy="39465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810602920"/>
              </p:ext>
            </p:extLst>
          </p:nvPr>
        </p:nvGraphicFramePr>
        <p:xfrm>
          <a:off x="3125787" y="4416127"/>
          <a:ext cx="2130425" cy="394653"/>
        </p:xfrm>
        <a:graphic>
          <a:graphicData uri="http://schemas.openxmlformats.org/presentationml/2006/ole">
            <mc:AlternateContent xmlns:mc="http://schemas.openxmlformats.org/markup-compatibility/2006">
              <mc:Choice xmlns:v="urn:schemas-microsoft-com:vml" Requires="v">
                <p:oleObj spid="_x0000_s33848" name="Equation" r:id="rId16" imgW="1091880" imgH="203040" progId="Equation.DSMT4">
                  <p:embed/>
                </p:oleObj>
              </mc:Choice>
              <mc:Fallback>
                <p:oleObj name="Equation" r:id="rId16" imgW="1091880" imgH="203040" progId="Equation.DSMT4">
                  <p:embed/>
                  <p:pic>
                    <p:nvPicPr>
                      <p:cNvPr id="0" name=""/>
                      <p:cNvPicPr/>
                      <p:nvPr/>
                    </p:nvPicPr>
                    <p:blipFill>
                      <a:blip r:embed="rId17"/>
                      <a:stretch>
                        <a:fillRect/>
                      </a:stretch>
                    </p:blipFill>
                    <p:spPr>
                      <a:xfrm>
                        <a:off x="3125787" y="4416127"/>
                        <a:ext cx="2130425" cy="394653"/>
                      </a:xfrm>
                      <a:prstGeom prst="rect">
                        <a:avLst/>
                      </a:prstGeom>
                    </p:spPr>
                  </p:pic>
                </p:oleObj>
              </mc:Fallback>
            </mc:AlternateContent>
          </a:graphicData>
        </a:graphic>
      </p:graphicFrame>
      <p:sp>
        <p:nvSpPr>
          <p:cNvPr id="22" name="TextBox 21"/>
          <p:cNvSpPr txBox="1"/>
          <p:nvPr/>
        </p:nvSpPr>
        <p:spPr>
          <a:xfrm>
            <a:off x="485883" y="4781886"/>
            <a:ext cx="9093092" cy="830997"/>
          </a:xfrm>
          <a:prstGeom prst="rect">
            <a:avLst/>
          </a:prstGeom>
          <a:noFill/>
        </p:spPr>
        <p:txBody>
          <a:bodyPr wrap="square" rtlCol="0">
            <a:spAutoFit/>
          </a:bodyPr>
          <a:lstStyle/>
          <a:p>
            <a:pPr algn="just"/>
            <a:r>
              <a:rPr lang="en-US" b="1" smtClean="0">
                <a:latin typeface="Arial" pitchFamily="34" charset="0"/>
                <a:cs typeface="Arial" pitchFamily="34" charset="0"/>
              </a:rPr>
              <a:t>V</a:t>
            </a:r>
            <a:r>
              <a:rPr lang="vi-VN" b="1" smtClean="0">
                <a:latin typeface="Arial" pitchFamily="34" charset="0"/>
                <a:cs typeface="Arial" pitchFamily="34" charset="0"/>
              </a:rPr>
              <a:t>ậy </a:t>
            </a:r>
            <a:r>
              <a:rPr lang="en-US" b="1" smtClean="0">
                <a:latin typeface="Arial" pitchFamily="34" charset="0"/>
                <a:cs typeface="Arial" pitchFamily="34" charset="0"/>
              </a:rPr>
              <a:t>mp</a:t>
            </a:r>
            <a:r>
              <a:rPr lang="vi-VN" b="1" smtClean="0">
                <a:latin typeface="Arial" pitchFamily="34" charset="0"/>
                <a:cs typeface="Arial" pitchFamily="34" charset="0"/>
              </a:rPr>
              <a:t>(MNP</a:t>
            </a:r>
            <a:r>
              <a:rPr lang="vi-VN" b="1">
                <a:latin typeface="Arial" pitchFamily="34" charset="0"/>
                <a:cs typeface="Arial" pitchFamily="34" charset="0"/>
              </a:rPr>
              <a:t>) chứa hai đường thẳng cắt nhau MN và NP cùng song song với </a:t>
            </a:r>
            <a:r>
              <a:rPr lang="en-US" b="1">
                <a:latin typeface="Arial" pitchFamily="34" charset="0"/>
                <a:cs typeface="Arial" pitchFamily="34" charset="0"/>
              </a:rPr>
              <a:t>mp</a:t>
            </a:r>
            <a:r>
              <a:rPr lang="vi-VN" b="1" smtClean="0">
                <a:latin typeface="Arial" pitchFamily="34" charset="0"/>
                <a:cs typeface="Arial" pitchFamily="34" charset="0"/>
              </a:rPr>
              <a:t>(ABCD</a:t>
            </a:r>
            <a:r>
              <a:rPr lang="vi-VN" b="1">
                <a:latin typeface="Arial" pitchFamily="34" charset="0"/>
                <a:cs typeface="Arial" pitchFamily="34" charset="0"/>
              </a:rPr>
              <a:t>) nên </a:t>
            </a:r>
            <a:r>
              <a:rPr lang="en-US" b="1">
                <a:latin typeface="Arial" pitchFamily="34" charset="0"/>
                <a:cs typeface="Arial" pitchFamily="34" charset="0"/>
              </a:rPr>
              <a:t>mp</a:t>
            </a:r>
            <a:r>
              <a:rPr lang="vi-VN" b="1" smtClean="0">
                <a:latin typeface="Arial" pitchFamily="34" charset="0"/>
                <a:cs typeface="Arial" pitchFamily="34" charset="0"/>
              </a:rPr>
              <a:t>(MNP</a:t>
            </a:r>
            <a:r>
              <a:rPr lang="vi-VN" b="1">
                <a:latin typeface="Arial" pitchFamily="34" charset="0"/>
                <a:cs typeface="Arial" pitchFamily="34" charset="0"/>
              </a:rPr>
              <a:t>) </a:t>
            </a:r>
            <a:r>
              <a:rPr lang="en-US" b="1" smtClean="0">
                <a:latin typeface="Arial" pitchFamily="34" charset="0"/>
                <a:cs typeface="Arial" pitchFamily="34" charset="0"/>
              </a:rPr>
              <a:t>// mp</a:t>
            </a:r>
            <a:r>
              <a:rPr lang="vi-VN" b="1" smtClean="0">
                <a:latin typeface="Arial" pitchFamily="34" charset="0"/>
                <a:cs typeface="Arial" pitchFamily="34" charset="0"/>
              </a:rPr>
              <a:t>(ABCD</a:t>
            </a:r>
            <a:r>
              <a:rPr lang="vi-VN" b="1">
                <a:latin typeface="Arial" pitchFamily="34" charset="0"/>
                <a:cs typeface="Arial" pitchFamily="34" charset="0"/>
              </a:rPr>
              <a:t>)</a:t>
            </a:r>
          </a:p>
        </p:txBody>
      </p:sp>
      <p:sp>
        <p:nvSpPr>
          <p:cNvPr id="23" name="TextBox 22"/>
          <p:cNvSpPr txBox="1"/>
          <p:nvPr/>
        </p:nvSpPr>
        <p:spPr>
          <a:xfrm>
            <a:off x="485883" y="5562600"/>
            <a:ext cx="9093092" cy="461665"/>
          </a:xfrm>
          <a:prstGeom prst="rect">
            <a:avLst/>
          </a:prstGeom>
          <a:noFill/>
        </p:spPr>
        <p:txBody>
          <a:bodyPr wrap="square" rtlCol="0">
            <a:spAutoFit/>
          </a:bodyPr>
          <a:lstStyle/>
          <a:p>
            <a:pPr algn="just"/>
            <a:r>
              <a:rPr lang="en-US" b="1" smtClean="0">
                <a:latin typeface="Arial" pitchFamily="34" charset="0"/>
                <a:cs typeface="Arial" pitchFamily="34" charset="0"/>
              </a:rPr>
              <a:t>Chứng minh tương tự ta được : </a:t>
            </a:r>
            <a:r>
              <a:rPr lang="en-US" b="1">
                <a:latin typeface="Arial" pitchFamily="34" charset="0"/>
                <a:cs typeface="Arial" pitchFamily="34" charset="0"/>
              </a:rPr>
              <a:t>mp</a:t>
            </a:r>
            <a:r>
              <a:rPr lang="vi-VN" b="1" smtClean="0">
                <a:latin typeface="Arial" pitchFamily="34" charset="0"/>
                <a:cs typeface="Arial" pitchFamily="34" charset="0"/>
              </a:rPr>
              <a:t>(M</a:t>
            </a:r>
            <a:r>
              <a:rPr lang="en-US" b="1" smtClean="0">
                <a:latin typeface="Arial" pitchFamily="34" charset="0"/>
                <a:cs typeface="Arial" pitchFamily="34" charset="0"/>
              </a:rPr>
              <a:t>PQ</a:t>
            </a:r>
            <a:r>
              <a:rPr lang="vi-VN" b="1" smtClean="0">
                <a:latin typeface="Arial" pitchFamily="34" charset="0"/>
                <a:cs typeface="Arial" pitchFamily="34" charset="0"/>
              </a:rPr>
              <a:t>) </a:t>
            </a:r>
            <a:r>
              <a:rPr lang="en-US" b="1">
                <a:latin typeface="Arial" pitchFamily="34" charset="0"/>
                <a:cs typeface="Arial" pitchFamily="34" charset="0"/>
              </a:rPr>
              <a:t>// mp</a:t>
            </a:r>
            <a:r>
              <a:rPr lang="vi-VN" b="1" smtClean="0">
                <a:latin typeface="Arial" pitchFamily="34" charset="0"/>
                <a:cs typeface="Arial" pitchFamily="34" charset="0"/>
              </a:rPr>
              <a:t>(ABCD</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5" name="TextBox 24"/>
          <p:cNvSpPr txBox="1"/>
          <p:nvPr/>
        </p:nvSpPr>
        <p:spPr>
          <a:xfrm>
            <a:off x="485882" y="5969517"/>
            <a:ext cx="11628329" cy="830997"/>
          </a:xfrm>
          <a:prstGeom prst="rect">
            <a:avLst/>
          </a:prstGeom>
          <a:noFill/>
        </p:spPr>
        <p:txBody>
          <a:bodyPr wrap="square" rtlCol="0">
            <a:spAutoFit/>
          </a:bodyPr>
          <a:lstStyle/>
          <a:p>
            <a:pPr algn="just"/>
            <a:r>
              <a:rPr lang="vi-VN" b="1">
                <a:latin typeface="Arial" pitchFamily="34" charset="0"/>
                <a:cs typeface="Arial" pitchFamily="34" charset="0"/>
              </a:rPr>
              <a:t>Hai mặt phẳng (MNP) và (MPQ) cùng đi qua điểm M và cùng song song với </a:t>
            </a:r>
            <a:r>
              <a:rPr lang="en-US" b="1" smtClean="0">
                <a:latin typeface="Arial" pitchFamily="34" charset="0"/>
                <a:cs typeface="Arial" pitchFamily="34" charset="0"/>
              </a:rPr>
              <a:t>mp</a:t>
            </a:r>
            <a:r>
              <a:rPr lang="vi-VN" b="1" smtClean="0">
                <a:latin typeface="Arial" pitchFamily="34" charset="0"/>
                <a:cs typeface="Arial" pitchFamily="34" charset="0"/>
              </a:rPr>
              <a:t>(ABCD</a:t>
            </a:r>
            <a:r>
              <a:rPr lang="vi-VN" b="1">
                <a:latin typeface="Arial" pitchFamily="34" charset="0"/>
                <a:cs typeface="Arial" pitchFamily="34" charset="0"/>
              </a:rPr>
              <a:t>) nên hai mặt phẳng đó trùng nhau, tức là </a:t>
            </a:r>
            <a:r>
              <a:rPr lang="vi-VN" b="1" smtClean="0">
                <a:latin typeface="Arial" pitchFamily="34" charset="0"/>
                <a:cs typeface="Arial" pitchFamily="34" charset="0"/>
              </a:rPr>
              <a:t>M</a:t>
            </a:r>
            <a:r>
              <a:rPr lang="vi-VN" b="1">
                <a:latin typeface="Arial" pitchFamily="34" charset="0"/>
                <a:cs typeface="Arial" pitchFamily="34" charset="0"/>
              </a:rPr>
              <a:t>, N, P, Q đồng phẳng.</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33796"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04361" y="2706997"/>
            <a:ext cx="26098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ipe(left)">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28726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45444" y="762001"/>
            <a:ext cx="11502069" cy="2026920"/>
            <a:chOff x="345444" y="762001"/>
            <a:chExt cx="11502069" cy="2026920"/>
          </a:xfrm>
        </p:grpSpPr>
        <p:sp>
          <p:nvSpPr>
            <p:cNvPr id="17" name="Rounded Rectangle 16"/>
            <p:cNvSpPr/>
            <p:nvPr/>
          </p:nvSpPr>
          <p:spPr>
            <a:xfrm>
              <a:off x="345444" y="762001"/>
              <a:ext cx="11502069" cy="202692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3" y="819150"/>
              <a:ext cx="11104860"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Cho hai mặt phẳng song song (P) và (Q). Giả sử mặt phẳng </a:t>
              </a:r>
              <a:br>
                <a:rPr lang="en-US" b="1" smtClean="0">
                  <a:latin typeface="Arial" pitchFamily="34" charset="0"/>
                  <a:cs typeface="Arial" pitchFamily="34" charset="0"/>
                </a:rPr>
              </a:br>
              <a:r>
                <a:rPr lang="en-US" b="1" smtClean="0">
                  <a:latin typeface="Arial" pitchFamily="34" charset="0"/>
                  <a:cs typeface="Arial" pitchFamily="34" charset="0"/>
                </a:rPr>
                <a:t>                (R) cắt mặt phẳng (P) theo giao tuyến a (H 4.46)</a:t>
              </a:r>
            </a:p>
            <a:p>
              <a:r>
                <a:rPr lang="en-US" b="1" smtClean="0">
                  <a:latin typeface="Arial" pitchFamily="34" charset="0"/>
                  <a:cs typeface="Arial" pitchFamily="34" charset="0"/>
                </a:rPr>
                <a:t>a. Chứng minh rằng mặt phẳng (R) cắt mặt phẳng (Q)</a:t>
              </a:r>
              <a:br>
                <a:rPr lang="en-US" b="1" smtClean="0">
                  <a:latin typeface="Arial" pitchFamily="34" charset="0"/>
                  <a:cs typeface="Arial" pitchFamily="34" charset="0"/>
                </a:rPr>
              </a:br>
              <a:r>
                <a:rPr lang="en-US" b="1" smtClean="0">
                  <a:latin typeface="Arial" pitchFamily="34" charset="0"/>
                  <a:cs typeface="Arial" pitchFamily="34" charset="0"/>
                </a:rPr>
                <a:t>b. Gọi b là giao tuyến của 2 mặt phẳng (R) và (Q) . Hai </a:t>
              </a:r>
              <a:r>
                <a:rPr lang="vi-VN" b="1" smtClean="0">
                  <a:latin typeface="Arial" pitchFamily="34" charset="0"/>
                  <a:cs typeface="Arial" pitchFamily="34" charset="0"/>
                </a:rPr>
                <a:t>đường thẳng</a:t>
              </a:r>
              <a:r>
                <a:rPr lang="en-US" b="1" smtClean="0">
                  <a:latin typeface="Arial" pitchFamily="34" charset="0"/>
                  <a:cs typeface="Arial" pitchFamily="34" charset="0"/>
                </a:rPr>
                <a:t> a </a:t>
              </a:r>
              <a:br>
                <a:rPr lang="en-US" b="1" smtClean="0">
                  <a:latin typeface="Arial" pitchFamily="34" charset="0"/>
                  <a:cs typeface="Arial" pitchFamily="34" charset="0"/>
                </a:rPr>
              </a:br>
              <a:r>
                <a:rPr lang="en-US" b="1" smtClean="0">
                  <a:latin typeface="Arial" pitchFamily="34" charset="0"/>
                  <a:cs typeface="Arial" pitchFamily="34" charset="0"/>
                </a:rPr>
                <a:t>    và b có thể chéo nhau hay không? Có thể cắt nhau hay không?</a:t>
              </a:r>
              <a:endParaRPr lang="vi-VN" b="1">
                <a:latin typeface="Arial" pitchFamily="34" charset="0"/>
                <a:cs typeface="Arial" pitchFamily="34" charset="0"/>
              </a:endParaRPr>
            </a:p>
          </p:txBody>
        </p:sp>
        <p:pic>
          <p:nvPicPr>
            <p:cNvPr id="2253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687" b="22762"/>
            <a:stretch/>
          </p:blipFill>
          <p:spPr bwMode="auto">
            <a:xfrm>
              <a:off x="455765" y="771525"/>
              <a:ext cx="1638147" cy="54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9175159" y="2971800"/>
            <a:ext cx="2786653" cy="2893680"/>
            <a:chOff x="8837612" y="3099010"/>
            <a:chExt cx="2786653" cy="2893680"/>
          </a:xfrm>
        </p:grpSpPr>
        <p:sp>
          <p:nvSpPr>
            <p:cNvPr id="15" name="TextBox 14"/>
            <p:cNvSpPr txBox="1"/>
            <p:nvPr/>
          </p:nvSpPr>
          <p:spPr>
            <a:xfrm>
              <a:off x="9665988" y="565413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4.46</a:t>
              </a:r>
              <a:endParaRPr lang="en-US" sz="1600" b="1">
                <a:solidFill>
                  <a:schemeClr val="accent6">
                    <a:lumMod val="75000"/>
                  </a:schemeClr>
                </a:solidFill>
                <a:latin typeface="Arial" pitchFamily="34" charset="0"/>
                <a:cs typeface="Arial" pitchFamily="34" charset="0"/>
              </a:endParaRPr>
            </a:p>
          </p:txBody>
        </p:sp>
        <p:pic>
          <p:nvPicPr>
            <p:cNvPr id="2253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3099010"/>
              <a:ext cx="2786653" cy="269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445626" y="3200400"/>
            <a:ext cx="8239586" cy="769441"/>
          </a:xfrm>
          <a:prstGeom prst="rect">
            <a:avLst/>
          </a:prstGeom>
          <a:noFill/>
        </p:spPr>
        <p:txBody>
          <a:bodyPr wrap="square" rtlCol="0">
            <a:spAutoFit/>
          </a:bodyPr>
          <a:lstStyle/>
          <a:p>
            <a:pPr algn="just"/>
            <a:r>
              <a:rPr lang="en-US" sz="2200" b="1">
                <a:latin typeface="Arial" pitchFamily="34" charset="0"/>
                <a:cs typeface="Arial" pitchFamily="34" charset="0"/>
              </a:rPr>
              <a:t>a) Giả sử mặt phẳng (R) không cắt mặt phẳng (Q), tức là hai mặt phẳng (R) và (Q) song song với nhau</a:t>
            </a:r>
            <a:endParaRPr lang="vi-VN" sz="2200" b="1">
              <a:latin typeface="Arial" pitchFamily="34" charset="0"/>
              <a:cs typeface="Arial" pitchFamily="34" charset="0"/>
            </a:endParaRPr>
          </a:p>
        </p:txBody>
      </p:sp>
      <p:sp>
        <p:nvSpPr>
          <p:cNvPr id="14" name="TextBox 13"/>
          <p:cNvSpPr txBox="1"/>
          <p:nvPr/>
        </p:nvSpPr>
        <p:spPr>
          <a:xfrm>
            <a:off x="445626" y="3977282"/>
            <a:ext cx="8239586" cy="769441"/>
          </a:xfrm>
          <a:prstGeom prst="rect">
            <a:avLst/>
          </a:prstGeom>
          <a:noFill/>
        </p:spPr>
        <p:txBody>
          <a:bodyPr wrap="square" rtlCol="0">
            <a:spAutoFit/>
          </a:bodyPr>
          <a:lstStyle/>
          <a:p>
            <a:pPr algn="just"/>
            <a:r>
              <a:rPr lang="en-US" sz="2200" b="1" smtClean="0">
                <a:latin typeface="Arial" pitchFamily="34" charset="0"/>
                <a:cs typeface="Arial" pitchFamily="34" charset="0"/>
              </a:rPr>
              <a:t>M</a:t>
            </a:r>
            <a:r>
              <a:rPr lang="vi-VN" sz="2200" b="1" smtClean="0">
                <a:latin typeface="Arial" pitchFamily="34" charset="0"/>
                <a:cs typeface="Arial" pitchFamily="34" charset="0"/>
              </a:rPr>
              <a:t>à </a:t>
            </a:r>
            <a:r>
              <a:rPr lang="en-US" sz="2200" b="1" smtClean="0">
                <a:latin typeface="Arial" pitchFamily="34" charset="0"/>
                <a:cs typeface="Arial" pitchFamily="34" charset="0"/>
              </a:rPr>
              <a:t>mp</a:t>
            </a:r>
            <a:r>
              <a:rPr lang="vi-VN" sz="2200" b="1" smtClean="0">
                <a:latin typeface="Arial" pitchFamily="34" charset="0"/>
                <a:cs typeface="Arial" pitchFamily="34" charset="0"/>
              </a:rPr>
              <a:t>(P)</a:t>
            </a:r>
            <a:r>
              <a:rPr lang="en-US" sz="2200" b="1" smtClean="0">
                <a:latin typeface="Arial" pitchFamily="34" charset="0"/>
                <a:cs typeface="Arial" pitchFamily="34" charset="0"/>
              </a:rPr>
              <a:t> // mp</a:t>
            </a:r>
            <a:r>
              <a:rPr lang="vi-VN" sz="2200" b="1" smtClean="0">
                <a:latin typeface="Arial" pitchFamily="34" charset="0"/>
                <a:cs typeface="Arial" pitchFamily="34" charset="0"/>
              </a:rPr>
              <a:t>(Q</a:t>
            </a:r>
            <a:r>
              <a:rPr lang="vi-VN" sz="2200" b="1">
                <a:latin typeface="Arial" pitchFamily="34" charset="0"/>
                <a:cs typeface="Arial" pitchFamily="34" charset="0"/>
              </a:rPr>
              <a:t>), do đó </a:t>
            </a:r>
            <a:r>
              <a:rPr lang="en-US" sz="2200" b="1">
                <a:latin typeface="Arial" pitchFamily="34" charset="0"/>
                <a:cs typeface="Arial" pitchFamily="34" charset="0"/>
              </a:rPr>
              <a:t>mp</a:t>
            </a:r>
            <a:r>
              <a:rPr lang="vi-VN" sz="2200" b="1" smtClean="0">
                <a:latin typeface="Arial" pitchFamily="34" charset="0"/>
                <a:cs typeface="Arial" pitchFamily="34" charset="0"/>
              </a:rPr>
              <a:t>(R</a:t>
            </a:r>
            <a:r>
              <a:rPr lang="vi-VN" sz="2200" b="1">
                <a:latin typeface="Arial" pitchFamily="34" charset="0"/>
                <a:cs typeface="Arial" pitchFamily="34" charset="0"/>
              </a:rPr>
              <a:t>) cũng song song với </a:t>
            </a:r>
            <a:r>
              <a:rPr lang="en-US" sz="2200" b="1">
                <a:latin typeface="Arial" pitchFamily="34" charset="0"/>
                <a:cs typeface="Arial" pitchFamily="34" charset="0"/>
              </a:rPr>
              <a:t>mp</a:t>
            </a:r>
            <a:r>
              <a:rPr lang="vi-VN" sz="2200" b="1" smtClean="0">
                <a:latin typeface="Arial" pitchFamily="34" charset="0"/>
                <a:cs typeface="Arial" pitchFamily="34" charset="0"/>
              </a:rPr>
              <a:t>(P</a:t>
            </a:r>
            <a:r>
              <a:rPr lang="vi-VN" sz="2200" b="1">
                <a:latin typeface="Arial" pitchFamily="34" charset="0"/>
                <a:cs typeface="Arial" pitchFamily="34" charset="0"/>
              </a:rPr>
              <a:t>) mẫu thuẫn với giả thiết (R) cắt (P) theo giao tuyến a.</a:t>
            </a:r>
          </a:p>
        </p:txBody>
      </p:sp>
      <p:sp>
        <p:nvSpPr>
          <p:cNvPr id="16" name="TextBox 15"/>
          <p:cNvSpPr txBox="1"/>
          <p:nvPr/>
        </p:nvSpPr>
        <p:spPr>
          <a:xfrm>
            <a:off x="445626" y="4744803"/>
            <a:ext cx="8239586" cy="430887"/>
          </a:xfrm>
          <a:prstGeom prst="rect">
            <a:avLst/>
          </a:prstGeom>
          <a:noFill/>
        </p:spPr>
        <p:txBody>
          <a:bodyPr wrap="square" rtlCol="0">
            <a:spAutoFit/>
          </a:bodyPr>
          <a:lstStyle/>
          <a:p>
            <a:pPr algn="just"/>
            <a:r>
              <a:rPr lang="en-US" sz="2200" b="1">
                <a:latin typeface="Arial" pitchFamily="34" charset="0"/>
                <a:cs typeface="Arial" pitchFamily="34" charset="0"/>
              </a:rPr>
              <a:t>Vậy mặt phẳng (R) cắt mặt phẳng (Q).</a:t>
            </a:r>
            <a:endParaRPr lang="vi-VN" sz="2200" b="1">
              <a:latin typeface="Arial" pitchFamily="34" charset="0"/>
              <a:cs typeface="Arial" pitchFamily="34" charset="0"/>
            </a:endParaRPr>
          </a:p>
        </p:txBody>
      </p:sp>
      <p:sp>
        <p:nvSpPr>
          <p:cNvPr id="20" name="TextBox 19"/>
          <p:cNvSpPr txBox="1"/>
          <p:nvPr/>
        </p:nvSpPr>
        <p:spPr>
          <a:xfrm>
            <a:off x="445626" y="5209608"/>
            <a:ext cx="8239586" cy="769441"/>
          </a:xfrm>
          <a:prstGeom prst="rect">
            <a:avLst/>
          </a:prstGeom>
          <a:noFill/>
        </p:spPr>
        <p:txBody>
          <a:bodyPr wrap="square" rtlCol="0">
            <a:spAutoFit/>
          </a:bodyPr>
          <a:lstStyle/>
          <a:p>
            <a:pPr algn="just"/>
            <a:r>
              <a:rPr lang="vi-VN" sz="2200" b="1">
                <a:latin typeface="Arial" pitchFamily="34" charset="0"/>
                <a:cs typeface="Arial" pitchFamily="34" charset="0"/>
              </a:rPr>
              <a:t>b) Vì a và b cùng thuộc mặt phẳng (R) nên hai đường thẳng a và b không thể chéo nhau.</a:t>
            </a:r>
          </a:p>
        </p:txBody>
      </p:sp>
      <p:sp>
        <p:nvSpPr>
          <p:cNvPr id="21" name="TextBox 20"/>
          <p:cNvSpPr txBox="1"/>
          <p:nvPr/>
        </p:nvSpPr>
        <p:spPr>
          <a:xfrm>
            <a:off x="445626" y="5966873"/>
            <a:ext cx="10036672" cy="769441"/>
          </a:xfrm>
          <a:prstGeom prst="rect">
            <a:avLst/>
          </a:prstGeom>
          <a:noFill/>
        </p:spPr>
        <p:txBody>
          <a:bodyPr wrap="square" rtlCol="0">
            <a:spAutoFit/>
          </a:bodyPr>
          <a:lstStyle/>
          <a:p>
            <a:pPr algn="just"/>
            <a:r>
              <a:rPr lang="vi-VN" sz="2200" b="1" smtClean="0">
                <a:latin typeface="Arial" pitchFamily="34" charset="0"/>
                <a:cs typeface="Arial" pitchFamily="34" charset="0"/>
              </a:rPr>
              <a:t>a </a:t>
            </a:r>
            <a:r>
              <a:rPr lang="vi-VN" sz="2200" b="1">
                <a:latin typeface="Arial" pitchFamily="34" charset="0"/>
                <a:cs typeface="Arial" pitchFamily="34" charset="0"/>
              </a:rPr>
              <a:t>và b không có điểm chung, vì nếu chúng có điểm chung A thì hai mặt phẳng (P) và (Q) cũng có điểm chung </a:t>
            </a:r>
            <a:r>
              <a:rPr lang="vi-VN" sz="2200" b="1" smtClean="0">
                <a:latin typeface="Arial" pitchFamily="34" charset="0"/>
                <a:cs typeface="Arial" pitchFamily="34" charset="0"/>
              </a:rPr>
              <a:t>A</a:t>
            </a:r>
            <a:r>
              <a:rPr lang="en-US" sz="2200" b="1" smtClean="0">
                <a:latin typeface="Arial" pitchFamily="34" charset="0"/>
                <a:cs typeface="Arial" pitchFamily="34" charset="0"/>
              </a:rPr>
              <a:t>.</a:t>
            </a:r>
            <a:r>
              <a:rPr lang="vi-VN" sz="2200" b="1">
                <a:latin typeface="Arial" pitchFamily="34" charset="0"/>
                <a:cs typeface="Arial" pitchFamily="34" charset="0"/>
              </a:rPr>
              <a:t> Vậy </a:t>
            </a:r>
            <a:r>
              <a:rPr lang="vi-VN" sz="2200" b="1" smtClean="0">
                <a:latin typeface="Arial" pitchFamily="34" charset="0"/>
                <a:cs typeface="Arial" pitchFamily="34" charset="0"/>
              </a:rPr>
              <a:t>a </a:t>
            </a:r>
            <a:r>
              <a:rPr lang="vi-VN" sz="2200" b="1">
                <a:latin typeface="Arial" pitchFamily="34" charset="0"/>
                <a:cs typeface="Arial" pitchFamily="34" charset="0"/>
              </a:rPr>
              <a:t>và b không thể cắt nhau.</a:t>
            </a:r>
          </a:p>
        </p:txBody>
      </p:sp>
    </p:spTree>
    <p:extLst>
      <p:ext uri="{BB962C8B-B14F-4D97-AF65-F5344CB8AC3E}">
        <p14:creationId xmlns:p14="http://schemas.microsoft.com/office/powerpoint/2010/main" val="3593882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14" name="Group 13"/>
          <p:cNvGrpSpPr/>
          <p:nvPr/>
        </p:nvGrpSpPr>
        <p:grpSpPr>
          <a:xfrm>
            <a:off x="368922" y="871235"/>
            <a:ext cx="8011490" cy="2176765"/>
            <a:chOff x="23057" y="4343400"/>
            <a:chExt cx="8011490" cy="2176765"/>
          </a:xfrm>
        </p:grpSpPr>
        <p:grpSp>
          <p:nvGrpSpPr>
            <p:cNvPr id="16" name="Group 15"/>
            <p:cNvGrpSpPr/>
            <p:nvPr/>
          </p:nvGrpSpPr>
          <p:grpSpPr>
            <a:xfrm>
              <a:off x="478879" y="4343400"/>
              <a:ext cx="7555668" cy="1940362"/>
              <a:chOff x="301624" y="4914900"/>
              <a:chExt cx="7555668" cy="1940362"/>
            </a:xfrm>
          </p:grpSpPr>
          <p:sp>
            <p:nvSpPr>
              <p:cNvPr id="22" name="Rounded Rectangle 21"/>
              <p:cNvSpPr/>
              <p:nvPr/>
            </p:nvSpPr>
            <p:spPr>
              <a:xfrm>
                <a:off x="301624" y="4914900"/>
                <a:ext cx="7555668" cy="194036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512804" y="5031938"/>
                <a:ext cx="7192088" cy="1692771"/>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Cho hai mặt phẳng song song . Nếu một mặt phẳng cắt mặt phẳng này thì cũng cắt mặt phẳng kia và hai giao tuyến song song với nhau.</a:t>
                </a:r>
                <a:endParaRPr lang="vi-VN" sz="2600" b="1">
                  <a:latin typeface="Arial" pitchFamily="34" charset="0"/>
                  <a:cs typeface="Arial" pitchFamily="34" charset="0"/>
                </a:endParaRPr>
              </a:p>
            </p:txBody>
          </p:sp>
        </p:grpSp>
        <p:pic>
          <p:nvPicPr>
            <p:cNvPr id="2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4" b="39131"/>
            <a:stretch/>
          </p:blipFill>
          <p:spPr bwMode="auto">
            <a:xfrm flipH="1">
              <a:off x="23057" y="5212992"/>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761412" y="809152"/>
            <a:ext cx="3065318" cy="3305648"/>
            <a:chOff x="8576265" y="3033201"/>
            <a:chExt cx="3065318" cy="3305648"/>
          </a:xfrm>
        </p:grpSpPr>
        <p:sp>
          <p:nvSpPr>
            <p:cNvPr id="15" name="TextBox 14"/>
            <p:cNvSpPr txBox="1"/>
            <p:nvPr/>
          </p:nvSpPr>
          <p:spPr>
            <a:xfrm>
              <a:off x="9490665" y="6000295"/>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4.46</a:t>
              </a:r>
              <a:endParaRPr lang="en-US" sz="1600" b="1">
                <a:solidFill>
                  <a:schemeClr val="accent6">
                    <a:lumMod val="75000"/>
                  </a:schemeClr>
                </a:solidFill>
                <a:latin typeface="Arial" pitchFamily="34" charset="0"/>
                <a:cs typeface="Arial" pitchFamily="34" charset="0"/>
              </a:endParaRPr>
            </a:p>
          </p:txBody>
        </p:sp>
        <p:pic>
          <p:nvPicPr>
            <p:cNvPr id="225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6265" y="3033201"/>
              <a:ext cx="3065318" cy="296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8103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63"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2242" y="3643231"/>
            <a:ext cx="7678170" cy="830997"/>
          </a:xfrm>
          <a:prstGeom prst="rect">
            <a:avLst/>
          </a:prstGeom>
          <a:noFill/>
        </p:spPr>
        <p:txBody>
          <a:bodyPr wrap="square" rtlCol="0">
            <a:spAutoFit/>
          </a:bodyPr>
          <a:lstStyle/>
          <a:p>
            <a:pPr algn="just"/>
            <a:r>
              <a:rPr lang="en-US" b="1" smtClean="0">
                <a:latin typeface="Arial" pitchFamily="34" charset="0"/>
                <a:cs typeface="Arial" pitchFamily="34" charset="0"/>
              </a:rPr>
              <a:t>Do đó 2 giao tuyến của mp(MEF) với 2 mặt phẳng (MNPQ) và (ABCD) song song với nhau.</a:t>
            </a:r>
            <a:endParaRPr lang="vi-VN" b="1">
              <a:latin typeface="Arial" pitchFamily="34" charset="0"/>
              <a:cs typeface="Arial" pitchFamily="34" charset="0"/>
            </a:endParaRPr>
          </a:p>
        </p:txBody>
      </p:sp>
      <p:sp>
        <p:nvSpPr>
          <p:cNvPr id="22" name="TextBox 21"/>
          <p:cNvSpPr txBox="1"/>
          <p:nvPr/>
        </p:nvSpPr>
        <p:spPr>
          <a:xfrm>
            <a:off x="333482" y="3141124"/>
            <a:ext cx="7711914"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Trong Vi dụ 2, ta đã chứng minh (MNPQ)//(ABCD)</a:t>
            </a:r>
            <a:endParaRPr lang="vi-VN" b="1">
              <a:latin typeface="Arial" pitchFamily="34" charset="0"/>
              <a:cs typeface="Arial" pitchFamily="34" charset="0"/>
            </a:endParaRPr>
          </a:p>
        </p:txBody>
      </p:sp>
      <p:grpSp>
        <p:nvGrpSpPr>
          <p:cNvPr id="3" name="Group 2"/>
          <p:cNvGrpSpPr/>
          <p:nvPr/>
        </p:nvGrpSpPr>
        <p:grpSpPr>
          <a:xfrm>
            <a:off x="227012" y="790575"/>
            <a:ext cx="11582400" cy="1723527"/>
            <a:chOff x="227012" y="790575"/>
            <a:chExt cx="11582400" cy="1723527"/>
          </a:xfrm>
        </p:grpSpPr>
        <p:sp>
          <p:nvSpPr>
            <p:cNvPr id="16" name="Rounded Rectangle 15"/>
            <p:cNvSpPr/>
            <p:nvPr/>
          </p:nvSpPr>
          <p:spPr>
            <a:xfrm>
              <a:off x="1714587" y="819827"/>
              <a:ext cx="10044590" cy="1694275"/>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905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01270" y="12246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79612" y="790575"/>
              <a:ext cx="9829800"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a:latin typeface="Arial" pitchFamily="34" charset="0"/>
                  <a:cs typeface="Arial" pitchFamily="34" charset="0"/>
                </a:rPr>
                <a:t>hình chóp S.ABCD . Gọi M, N, P, Q lần lượt là trung điểm của các cạnh SA, SB, SC, </a:t>
              </a:r>
              <a:r>
                <a:rPr lang="en-US" sz="2500" b="1" smtClean="0">
                  <a:latin typeface="Arial" pitchFamily="34" charset="0"/>
                  <a:cs typeface="Arial" pitchFamily="34" charset="0"/>
                </a:rPr>
                <a:t>SD . Gọi E, F lần lượt là các điểm thuộc các cạnh AB, CD (H 4.47). Xác định giao tuyến của mặt phẳng (MEF) và mặt phẳng (MNPQ).</a:t>
              </a:r>
              <a:endParaRPr lang="vi-VN" sz="2500" b="1">
                <a:latin typeface="Arial" pitchFamily="34" charset="0"/>
                <a:cs typeface="Arial" pitchFamily="34" charset="0"/>
              </a:endParaRPr>
            </a:p>
          </p:txBody>
        </p:sp>
      </p:grpSp>
      <p:sp>
        <p:nvSpPr>
          <p:cNvPr id="15"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695689" y="2514600"/>
            <a:ext cx="3342323" cy="3943187"/>
            <a:chOff x="8543289" y="2514600"/>
            <a:chExt cx="3342323" cy="3943187"/>
          </a:xfrm>
        </p:grpSpPr>
        <p:sp>
          <p:nvSpPr>
            <p:cNvPr id="20" name="TextBox 19"/>
            <p:cNvSpPr txBox="1"/>
            <p:nvPr/>
          </p:nvSpPr>
          <p:spPr>
            <a:xfrm>
              <a:off x="9585501" y="6119233"/>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4.45</a:t>
              </a:r>
              <a:endParaRPr lang="en-US" sz="1600" b="1">
                <a:solidFill>
                  <a:schemeClr val="accent6">
                    <a:lumMod val="75000"/>
                  </a:schemeClr>
                </a:solidFill>
                <a:latin typeface="Arial" pitchFamily="34" charset="0"/>
                <a:cs typeface="Arial" pitchFamily="34" charset="0"/>
              </a:endParaRPr>
            </a:p>
          </p:txBody>
        </p:sp>
        <p:pic>
          <p:nvPicPr>
            <p:cNvPr id="256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3289" y="2514600"/>
              <a:ext cx="3342323" cy="367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Box 27"/>
          <p:cNvSpPr txBox="1"/>
          <p:nvPr/>
        </p:nvSpPr>
        <p:spPr>
          <a:xfrm>
            <a:off x="702242" y="4514671"/>
            <a:ext cx="7678170" cy="1200329"/>
          </a:xfrm>
          <a:prstGeom prst="rect">
            <a:avLst/>
          </a:prstGeom>
          <a:noFill/>
        </p:spPr>
        <p:txBody>
          <a:bodyPr wrap="square" rtlCol="0">
            <a:spAutoFit/>
          </a:bodyPr>
          <a:lstStyle/>
          <a:p>
            <a:pPr algn="just"/>
            <a:r>
              <a:rPr lang="en-US" b="1" smtClean="0">
                <a:latin typeface="Arial" pitchFamily="34" charset="0"/>
                <a:cs typeface="Arial" pitchFamily="34" charset="0"/>
              </a:rPr>
              <a:t>Trong mp(MEF) , qua M vẽ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với EF cắt PQ tại G thì </a:t>
            </a:r>
            <a:r>
              <a:rPr lang="vi-VN" b="1" smtClean="0">
                <a:solidFill>
                  <a:srgbClr val="C00000"/>
                </a:solidFill>
                <a:latin typeface="Arial" pitchFamily="34" charset="0"/>
                <a:cs typeface="Arial" pitchFamily="34" charset="0"/>
              </a:rPr>
              <a:t>đường thẳng</a:t>
            </a:r>
            <a:r>
              <a:rPr lang="en-US" b="1" smtClean="0">
                <a:solidFill>
                  <a:srgbClr val="C00000"/>
                </a:solidFill>
                <a:latin typeface="Arial" pitchFamily="34" charset="0"/>
                <a:cs typeface="Arial" pitchFamily="34" charset="0"/>
              </a:rPr>
              <a:t> MG </a:t>
            </a:r>
            <a:r>
              <a:rPr lang="en-US" b="1" smtClean="0">
                <a:latin typeface="Arial" pitchFamily="34" charset="0"/>
                <a:cs typeface="Arial" pitchFamily="34" charset="0"/>
              </a:rPr>
              <a:t>là giao tuyến của 2 mặt phẳng (MEF) và (MNPQ). </a:t>
            </a:r>
            <a:endParaRPr lang="vi-VN" b="1">
              <a:latin typeface="Arial" pitchFamily="34" charset="0"/>
              <a:cs typeface="Arial" pitchFamily="34" charset="0"/>
            </a:endParaRPr>
          </a:p>
        </p:txBody>
      </p:sp>
    </p:spTree>
    <p:extLst>
      <p:ext uri="{BB962C8B-B14F-4D97-AF65-F5344CB8AC3E}">
        <p14:creationId xmlns:p14="http://schemas.microsoft.com/office/powerpoint/2010/main" val="5419550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638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52475"/>
            <a:ext cx="11630132" cy="1781175"/>
            <a:chOff x="227012" y="752475"/>
            <a:chExt cx="11630132" cy="1781175"/>
          </a:xfrm>
        </p:grpSpPr>
        <p:sp>
          <p:nvSpPr>
            <p:cNvPr id="21" name="Rounded Rectangle 20"/>
            <p:cNvSpPr/>
            <p:nvPr/>
          </p:nvSpPr>
          <p:spPr>
            <a:xfrm>
              <a:off x="2013642" y="752475"/>
              <a:ext cx="9843502" cy="1781175"/>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810123"/>
              <a:ext cx="96012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a:t>
              </a:r>
              <a:r>
                <a:rPr lang="en-US" sz="2600" b="1">
                  <a:latin typeface="Arial" pitchFamily="34" charset="0"/>
                  <a:cs typeface="Arial" pitchFamily="34" charset="0"/>
                </a:rPr>
                <a:t>hình chóp S.ABCD . Gọi M, N, P, Q lần lượt là trung điểm của các cạnh SA, SB, SC, SD . Gọi E, F lần lượt là các điểm thuộc các cạnh AB, CD (H 4.47). Xác định giao tuyến của mặt phẳng </a:t>
              </a:r>
              <a:r>
                <a:rPr lang="en-US" sz="2600" b="1" i="1" smtClean="0">
                  <a:latin typeface="Arial" pitchFamily="34" charset="0"/>
                  <a:cs typeface="Arial" pitchFamily="34" charset="0"/>
                </a:rPr>
                <a:t>(EMQ)</a:t>
              </a:r>
              <a:r>
                <a:rPr lang="en-US" sz="2600" b="1" smtClean="0">
                  <a:latin typeface="Arial" pitchFamily="34" charset="0"/>
                  <a:cs typeface="Arial" pitchFamily="34" charset="0"/>
                </a:rPr>
                <a:t> </a:t>
              </a:r>
              <a:r>
                <a:rPr lang="en-US" sz="2600" b="1">
                  <a:latin typeface="Arial" pitchFamily="34" charset="0"/>
                  <a:cs typeface="Arial" pitchFamily="34" charset="0"/>
                </a:rPr>
                <a:t>và mặt phẳng </a:t>
              </a:r>
              <a:r>
                <a:rPr lang="en-US" sz="2600" b="1" i="1" smtClean="0">
                  <a:latin typeface="Arial" pitchFamily="34" charset="0"/>
                  <a:cs typeface="Arial" pitchFamily="34" charset="0"/>
                </a:rPr>
                <a:t>(ABCD)</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grpSp>
        <p:nvGrpSpPr>
          <p:cNvPr id="2" name="Group 1"/>
          <p:cNvGrpSpPr/>
          <p:nvPr/>
        </p:nvGrpSpPr>
        <p:grpSpPr>
          <a:xfrm>
            <a:off x="8543289" y="2514600"/>
            <a:ext cx="3342323" cy="3845832"/>
            <a:chOff x="8543289" y="2514600"/>
            <a:chExt cx="3342323" cy="3845832"/>
          </a:xfrm>
        </p:grpSpPr>
        <p:sp>
          <p:nvSpPr>
            <p:cNvPr id="13" name="TextBox 12"/>
            <p:cNvSpPr txBox="1"/>
            <p:nvPr/>
          </p:nvSpPr>
          <p:spPr>
            <a:xfrm>
              <a:off x="9585501" y="6021878"/>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4.45</a:t>
              </a:r>
              <a:endParaRPr lang="en-US" sz="1600" b="1">
                <a:solidFill>
                  <a:srgbClr val="0F3D13"/>
                </a:solidFill>
                <a:latin typeface="Arial" pitchFamily="34" charset="0"/>
                <a:cs typeface="Arial" pitchFamily="34" charset="0"/>
              </a:endParaRPr>
            </a:p>
          </p:txBody>
        </p:sp>
        <p:pic>
          <p:nvPicPr>
            <p:cNvPr id="266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3289" y="2514600"/>
              <a:ext cx="3342323" cy="367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592298" y="3056035"/>
            <a:ext cx="7711914"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Trong Vi dụ 2, ta đã chứng minh (MNPQ)//(ABCD)</a:t>
            </a:r>
            <a:endParaRPr lang="vi-VN" b="1">
              <a:latin typeface="Arial" pitchFamily="34" charset="0"/>
              <a:cs typeface="Arial" pitchFamily="34" charset="0"/>
            </a:endParaRPr>
          </a:p>
        </p:txBody>
      </p:sp>
      <p:sp>
        <p:nvSpPr>
          <p:cNvPr id="17" name="TextBox 16"/>
          <p:cNvSpPr txBox="1"/>
          <p:nvPr/>
        </p:nvSpPr>
        <p:spPr>
          <a:xfrm>
            <a:off x="571660" y="3517700"/>
            <a:ext cx="7711914" cy="830997"/>
          </a:xfrm>
          <a:prstGeom prst="rect">
            <a:avLst/>
          </a:prstGeom>
          <a:noFill/>
        </p:spPr>
        <p:txBody>
          <a:bodyPr wrap="square" rtlCol="0">
            <a:spAutoFit/>
          </a:bodyPr>
          <a:lstStyle/>
          <a:p>
            <a:pPr algn="just"/>
            <a:r>
              <a:rPr lang="en-US" b="1">
                <a:latin typeface="Arial" pitchFamily="34" charset="0"/>
                <a:cs typeface="Arial" pitchFamily="34" charset="0"/>
              </a:rPr>
              <a:t>Vì vậy hai giao tuyến của mặt phẳng (EMQ) với hai mặt phẳng (MNPQ) và (ABCD) song song với nhau</a:t>
            </a:r>
            <a:endParaRPr lang="vi-VN" b="1">
              <a:latin typeface="Arial" pitchFamily="34" charset="0"/>
              <a:cs typeface="Arial" pitchFamily="34" charset="0"/>
            </a:endParaRPr>
          </a:p>
        </p:txBody>
      </p:sp>
      <p:sp>
        <p:nvSpPr>
          <p:cNvPr id="18" name="TextBox 17"/>
          <p:cNvSpPr txBox="1"/>
          <p:nvPr/>
        </p:nvSpPr>
        <p:spPr>
          <a:xfrm>
            <a:off x="571660" y="4348697"/>
            <a:ext cx="7711914" cy="830997"/>
          </a:xfrm>
          <a:prstGeom prst="rect">
            <a:avLst/>
          </a:prstGeom>
          <a:noFill/>
        </p:spPr>
        <p:txBody>
          <a:bodyPr wrap="square" rtlCol="0">
            <a:spAutoFit/>
          </a:bodyPr>
          <a:lstStyle/>
          <a:p>
            <a:pPr algn="just"/>
            <a:r>
              <a:rPr lang="vi-VN" b="1">
                <a:latin typeface="Arial" pitchFamily="34" charset="0"/>
                <a:cs typeface="Arial" pitchFamily="34" charset="0"/>
              </a:rPr>
              <a:t>Trong mặt phẳng (MEQ), qua E vẽ đường thẳng song song với MQ cắt CD tại </a:t>
            </a:r>
            <a:r>
              <a:rPr lang="en-US" b="1" smtClean="0">
                <a:latin typeface="Arial" pitchFamily="34" charset="0"/>
                <a:cs typeface="Arial" pitchFamily="34" charset="0"/>
              </a:rPr>
              <a:t>N</a:t>
            </a:r>
            <a:r>
              <a:rPr lang="vi-VN" b="1" smtClean="0">
                <a:latin typeface="Arial" pitchFamily="34" charset="0"/>
                <a:cs typeface="Arial" pitchFamily="34" charset="0"/>
              </a:rPr>
              <a:t> </a:t>
            </a:r>
            <a:r>
              <a:rPr lang="vi-VN" b="1">
                <a:latin typeface="Arial" pitchFamily="34" charset="0"/>
                <a:cs typeface="Arial" pitchFamily="34" charset="0"/>
              </a:rPr>
              <a:t>(EH // MQ // AD)</a:t>
            </a:r>
          </a:p>
        </p:txBody>
      </p:sp>
      <p:sp>
        <p:nvSpPr>
          <p:cNvPr id="19" name="TextBox 18"/>
          <p:cNvSpPr txBox="1"/>
          <p:nvPr/>
        </p:nvSpPr>
        <p:spPr>
          <a:xfrm>
            <a:off x="570072" y="5188803"/>
            <a:ext cx="7711914" cy="830997"/>
          </a:xfrm>
          <a:prstGeom prst="rect">
            <a:avLst/>
          </a:prstGeom>
          <a:noFill/>
        </p:spPr>
        <p:txBody>
          <a:bodyPr wrap="square" rtlCol="0">
            <a:spAutoFit/>
          </a:bodyPr>
          <a:lstStyle/>
          <a:p>
            <a:pPr algn="just"/>
            <a:r>
              <a:rPr lang="en-US" b="1" smtClean="0">
                <a:latin typeface="Arial" pitchFamily="34" charset="0"/>
                <a:cs typeface="Arial" pitchFamily="34" charset="0"/>
              </a:rPr>
              <a:t>Khi đó </a:t>
            </a:r>
            <a:r>
              <a:rPr lang="vi-VN" b="1" smtClean="0">
                <a:latin typeface="Arial" pitchFamily="34" charset="0"/>
                <a:cs typeface="Arial" pitchFamily="34" charset="0"/>
              </a:rPr>
              <a:t>đường </a:t>
            </a:r>
            <a:r>
              <a:rPr lang="vi-VN" b="1">
                <a:latin typeface="Arial" pitchFamily="34" charset="0"/>
                <a:cs typeface="Arial" pitchFamily="34" charset="0"/>
              </a:rPr>
              <a:t>thẳng </a:t>
            </a:r>
            <a:r>
              <a:rPr lang="vi-VN" b="1" smtClean="0">
                <a:latin typeface="Arial" pitchFamily="34" charset="0"/>
                <a:cs typeface="Arial" pitchFamily="34" charset="0"/>
              </a:rPr>
              <a:t>E</a:t>
            </a:r>
            <a:r>
              <a:rPr lang="en-US" b="1" smtClean="0">
                <a:latin typeface="Arial" pitchFamily="34" charset="0"/>
                <a:cs typeface="Arial" pitchFamily="34" charset="0"/>
              </a:rPr>
              <a:t>N</a:t>
            </a:r>
            <a:r>
              <a:rPr lang="vi-VN" b="1" smtClean="0">
                <a:latin typeface="Arial" pitchFamily="34" charset="0"/>
                <a:cs typeface="Arial" pitchFamily="34" charset="0"/>
              </a:rPr>
              <a:t> </a:t>
            </a:r>
            <a:r>
              <a:rPr lang="vi-VN" b="1">
                <a:latin typeface="Arial" pitchFamily="34" charset="0"/>
                <a:cs typeface="Arial" pitchFamily="34" charset="0"/>
              </a:rPr>
              <a:t>là giao tuyến của hai mặt phẳng (EMQ) và mặt phẳng (ABCD).</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0"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827686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0969" y="314325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5494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ĐỊNH LÍ THALES TRONG KHÔNG GIAN</a:t>
            </a:r>
            <a:endParaRPr lang="vi-VN" sz="1800" b="1">
              <a:solidFill>
                <a:schemeClr val="bg1"/>
              </a:solidFill>
              <a:latin typeface="Arial" pitchFamily="34" charset="0"/>
              <a:cs typeface="Arial" pitchFamily="34" charset="0"/>
            </a:endParaRPr>
          </a:p>
        </p:txBody>
      </p:sp>
      <p:grpSp>
        <p:nvGrpSpPr>
          <p:cNvPr id="5" name="Group 4"/>
          <p:cNvGrpSpPr/>
          <p:nvPr/>
        </p:nvGrpSpPr>
        <p:grpSpPr>
          <a:xfrm>
            <a:off x="345444" y="761684"/>
            <a:ext cx="11843381" cy="2286316"/>
            <a:chOff x="345444" y="761684"/>
            <a:chExt cx="11843381" cy="2286316"/>
          </a:xfrm>
        </p:grpSpPr>
        <p:sp>
          <p:nvSpPr>
            <p:cNvPr id="17" name="Rounded Rectangle 16"/>
            <p:cNvSpPr/>
            <p:nvPr/>
          </p:nvSpPr>
          <p:spPr>
            <a:xfrm>
              <a:off x="345444" y="762000"/>
              <a:ext cx="11692568" cy="2286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47214" y="819150"/>
                  <a:ext cx="11741611" cy="213289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Cho ba mặt phẳng (P), (Q) và (R) đôi một song song . Hai </a:t>
                  </a:r>
                  <a:r>
                    <a:rPr lang="vi-VN" b="1" smtClean="0">
                      <a:latin typeface="Arial" pitchFamily="34" charset="0"/>
                      <a:cs typeface="Arial" pitchFamily="34" charset="0"/>
                    </a:rPr>
                    <a:t>đường thẳng</a:t>
                  </a:r>
                  <a:r>
                    <a:rPr lang="en-US" b="1" smtClean="0">
                      <a:latin typeface="Arial" pitchFamily="34" charset="0"/>
                      <a:cs typeface="Arial" pitchFamily="34" charset="0"/>
                    </a:rPr>
                    <a:t> phân biệt d và d’ cắt ba mặt phẳng lần lượt tại A, B, C và A’, B’, C’. </a:t>
                  </a:r>
                </a:p>
                <a:p>
                  <a:r>
                    <a:rPr lang="en-US" b="1" smtClean="0">
                      <a:latin typeface="Arial" pitchFamily="34" charset="0"/>
                      <a:cs typeface="Arial" pitchFamily="34" charset="0"/>
                    </a:rPr>
                    <a:t>Gọi D là giao điểm của AC’ và (Q) (H 4.48)</a:t>
                  </a:r>
                </a:p>
                <a:p>
                  <a:pPr marL="457200" indent="-457200">
                    <a:buAutoNum type="alphaLcPeriod"/>
                  </a:pPr>
                  <a:r>
                    <a:rPr lang="en-US" b="1" smtClean="0">
                      <a:latin typeface="Arial" pitchFamily="34" charset="0"/>
                      <a:cs typeface="Arial" pitchFamily="34" charset="0"/>
                    </a:rPr>
                    <a:t>Các cặp </a:t>
                  </a:r>
                  <a:r>
                    <a:rPr lang="vi-VN" b="1" smtClean="0">
                      <a:latin typeface="Arial" pitchFamily="34" charset="0"/>
                      <a:cs typeface="Arial" pitchFamily="34" charset="0"/>
                    </a:rPr>
                    <a:t>đường thẳng</a:t>
                  </a:r>
                  <a:r>
                    <a:rPr lang="en-US" b="1" smtClean="0">
                      <a:latin typeface="Arial" pitchFamily="34" charset="0"/>
                      <a:cs typeface="Arial" pitchFamily="34" charset="0"/>
                    </a:rPr>
                    <a:t> BD và CC’,B’D và AA” có song song với nhau </a:t>
                  </a:r>
                  <a:r>
                    <a:rPr lang="en-US" sz="2300" b="1" smtClean="0">
                      <a:latin typeface="Arial" pitchFamily="34" charset="0"/>
                      <a:cs typeface="Arial" pitchFamily="34" charset="0"/>
                    </a:rPr>
                    <a:t>không?</a:t>
                  </a:r>
                </a:p>
                <a:p>
                  <a:pPr marL="457200" indent="-457200">
                    <a:buAutoNum type="alphaLcPeriod"/>
                  </a:pPr>
                  <a:r>
                    <a:rPr lang="en-US" b="1" smtClean="0">
                      <a:latin typeface="Arial" pitchFamily="34" charset="0"/>
                      <a:cs typeface="Arial" pitchFamily="34" charset="0"/>
                    </a:rPr>
                    <a:t>Các tỉ số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𝑨𝑩</m:t>
                          </m:r>
                        </m:num>
                        <m:den>
                          <m:r>
                            <a:rPr lang="en-US" b="1" i="1" smtClean="0">
                              <a:latin typeface="Cambria Math"/>
                              <a:cs typeface="Arial" pitchFamily="34" charset="0"/>
                            </a:rPr>
                            <m:t>𝑩𝑪</m:t>
                          </m:r>
                          <m:r>
                            <a:rPr lang="en-US" b="1" i="1" smtClean="0">
                              <a:latin typeface="Cambria Math"/>
                              <a:cs typeface="Arial" pitchFamily="34" charset="0"/>
                            </a:rPr>
                            <m:t>′</m:t>
                          </m:r>
                        </m:den>
                      </m:f>
                      <m:r>
                        <a:rPr lang="en-US" b="1" i="1" smtClean="0">
                          <a:latin typeface="Cambria Math"/>
                          <a:cs typeface="Arial" pitchFamily="34" charset="0"/>
                        </a:rPr>
                        <m:t>,</m:t>
                      </m:r>
                      <m:f>
                        <m:fPr>
                          <m:ctrlPr>
                            <a:rPr lang="en-US" b="1" i="1">
                              <a:latin typeface="Cambria Math"/>
                              <a:cs typeface="Arial" pitchFamily="34" charset="0"/>
                            </a:rPr>
                          </m:ctrlPr>
                        </m:fPr>
                        <m:num>
                          <m:r>
                            <a:rPr lang="en-US" b="1" i="1">
                              <a:latin typeface="Cambria Math"/>
                              <a:cs typeface="Arial" pitchFamily="34" charset="0"/>
                            </a:rPr>
                            <m:t>𝑨𝑩</m:t>
                          </m:r>
                        </m:num>
                        <m:den>
                          <m:r>
                            <a:rPr lang="en-US" b="1" i="1">
                              <a:latin typeface="Cambria Math"/>
                              <a:cs typeface="Arial" pitchFamily="34" charset="0"/>
                            </a:rPr>
                            <m:t>𝑩𝑪</m:t>
                          </m:r>
                          <m:r>
                            <a:rPr lang="en-US" b="1" i="1">
                              <a:latin typeface="Cambria Math"/>
                              <a:cs typeface="Arial" pitchFamily="34" charset="0"/>
                            </a:rPr>
                            <m:t>′</m:t>
                          </m:r>
                        </m:den>
                      </m:f>
                    </m:oMath>
                  </a14:m>
                  <a:r>
                    <a:rPr lang="en-US" b="1" smtClean="0">
                      <a:latin typeface="Arial" pitchFamily="34" charset="0"/>
                      <a:cs typeface="Arial" pitchFamily="34" charset="0"/>
                    </a:rPr>
                    <a:t> và </a:t>
                  </a:r>
                  <a14:m>
                    <m:oMath xmlns:m="http://schemas.openxmlformats.org/officeDocument/2006/math">
                      <m:f>
                        <m:fPr>
                          <m:ctrlPr>
                            <a:rPr lang="en-US" b="1" i="1">
                              <a:latin typeface="Cambria Math"/>
                              <a:cs typeface="Arial" pitchFamily="34" charset="0"/>
                            </a:rPr>
                          </m:ctrlPr>
                        </m:fPr>
                        <m:num>
                          <m:r>
                            <a:rPr lang="en-US" b="1" i="1">
                              <a:latin typeface="Cambria Math"/>
                              <a:cs typeface="Arial" pitchFamily="34" charset="0"/>
                            </a:rPr>
                            <m:t>𝑨𝑩</m:t>
                          </m:r>
                        </m:num>
                        <m:den>
                          <m:r>
                            <a:rPr lang="en-US" b="1" i="1">
                              <a:latin typeface="Cambria Math"/>
                              <a:cs typeface="Arial" pitchFamily="34" charset="0"/>
                            </a:rPr>
                            <m:t>𝑩𝑪</m:t>
                          </m:r>
                          <m:r>
                            <a:rPr lang="en-US" b="1" i="1">
                              <a:latin typeface="Cambria Math"/>
                              <a:cs typeface="Arial" pitchFamily="34" charset="0"/>
                            </a:rPr>
                            <m:t>′</m:t>
                          </m:r>
                        </m:den>
                      </m:f>
                    </m:oMath>
                  </a14:m>
                  <a:r>
                    <a:rPr lang="en-US" b="1" smtClean="0">
                      <a:latin typeface="Arial" pitchFamily="34" charset="0"/>
                      <a:cs typeface="Arial" pitchFamily="34" charset="0"/>
                    </a:rPr>
                    <a:t> có bằng nhau không ?</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47214" y="819150"/>
                  <a:ext cx="11741611" cy="2132892"/>
                </a:xfrm>
                <a:prstGeom prst="rect">
                  <a:avLst/>
                </a:prstGeom>
                <a:blipFill rotWithShape="1">
                  <a:blip r:embed="rId5"/>
                  <a:stretch>
                    <a:fillRect l="-779" t="-857" b="-1714"/>
                  </a:stretch>
                </a:blipFill>
              </p:spPr>
              <p:txBody>
                <a:bodyPr/>
                <a:lstStyle/>
                <a:p>
                  <a:r>
                    <a:rPr lang="en-US">
                      <a:noFill/>
                    </a:rPr>
                    <a:t> </a:t>
                  </a:r>
                </a:p>
              </p:txBody>
            </p:sp>
          </mc:Fallback>
        </mc:AlternateContent>
        <p:pic>
          <p:nvPicPr>
            <p:cNvPr id="276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30130"/>
            <a:stretch/>
          </p:blipFill>
          <p:spPr bwMode="auto">
            <a:xfrm>
              <a:off x="372707" y="761684"/>
              <a:ext cx="1606905" cy="49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9037637" y="3175332"/>
            <a:ext cx="2924175" cy="3225468"/>
            <a:chOff x="8309272" y="3048000"/>
            <a:chExt cx="2924175" cy="3225468"/>
          </a:xfrm>
        </p:grpSpPr>
        <p:sp>
          <p:nvSpPr>
            <p:cNvPr id="15" name="TextBox 14"/>
            <p:cNvSpPr txBox="1"/>
            <p:nvPr/>
          </p:nvSpPr>
          <p:spPr>
            <a:xfrm>
              <a:off x="9142412" y="5934914"/>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4.48</a:t>
              </a:r>
              <a:endParaRPr lang="en-US" sz="1600" b="1">
                <a:solidFill>
                  <a:schemeClr val="accent6">
                    <a:lumMod val="75000"/>
                  </a:schemeClr>
                </a:solidFill>
                <a:latin typeface="Arial" pitchFamily="34" charset="0"/>
                <a:cs typeface="Arial" pitchFamily="34" charset="0"/>
              </a:endParaRPr>
            </a:p>
          </p:txBody>
        </p:sp>
        <p:pic>
          <p:nvPicPr>
            <p:cNvPr id="276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9272" y="3048000"/>
              <a:ext cx="29241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353380" y="3505200"/>
            <a:ext cx="8408032" cy="830997"/>
          </a:xfrm>
          <a:prstGeom prst="rect">
            <a:avLst/>
          </a:prstGeom>
          <a:noFill/>
        </p:spPr>
        <p:txBody>
          <a:bodyPr wrap="square" rtlCol="0">
            <a:spAutoFit/>
          </a:bodyPr>
          <a:lstStyle/>
          <a:p>
            <a:pPr algn="just"/>
            <a:r>
              <a:rPr lang="vi-VN" b="1">
                <a:latin typeface="Arial" pitchFamily="34" charset="0"/>
                <a:cs typeface="Arial" pitchFamily="34" charset="0"/>
              </a:rPr>
              <a:t>a) </a:t>
            </a:r>
            <a:r>
              <a:rPr lang="en-US" b="1" smtClean="0">
                <a:latin typeface="Arial" pitchFamily="34" charset="0"/>
                <a:cs typeface="Arial" pitchFamily="34" charset="0"/>
              </a:rPr>
              <a:t>Mp</a:t>
            </a:r>
            <a:r>
              <a:rPr lang="vi-VN" b="1" smtClean="0">
                <a:latin typeface="Arial" pitchFamily="34" charset="0"/>
                <a:cs typeface="Arial" pitchFamily="34" charset="0"/>
              </a:rPr>
              <a:t>(ACC</a:t>
            </a:r>
            <a:r>
              <a:rPr lang="vi-VN" b="1">
                <a:latin typeface="Arial" pitchFamily="34" charset="0"/>
                <a:cs typeface="Arial" pitchFamily="34" charset="0"/>
              </a:rPr>
              <a:t>') lần lượt cắt hai mặt phẳng song song (Q) và (R) theo hai giao tuyến BD và CC'. Do đó, BD // CC'.</a:t>
            </a:r>
          </a:p>
        </p:txBody>
      </p:sp>
      <p:sp>
        <p:nvSpPr>
          <p:cNvPr id="14" name="TextBox 13"/>
          <p:cNvSpPr txBox="1"/>
          <p:nvPr/>
        </p:nvSpPr>
        <p:spPr>
          <a:xfrm>
            <a:off x="353380" y="4419600"/>
            <a:ext cx="8789032" cy="830997"/>
          </a:xfrm>
          <a:prstGeom prst="rect">
            <a:avLst/>
          </a:prstGeom>
          <a:noFill/>
        </p:spPr>
        <p:txBody>
          <a:bodyPr wrap="square" rtlCol="0">
            <a:spAutoFit/>
          </a:bodyPr>
          <a:lstStyle/>
          <a:p>
            <a:pPr algn="just"/>
            <a:r>
              <a:rPr lang="en-US" b="1" smtClean="0">
                <a:latin typeface="Arial" pitchFamily="34" charset="0"/>
                <a:cs typeface="Arial" pitchFamily="34" charset="0"/>
              </a:rPr>
              <a:t>Mặt phẳng(</a:t>
            </a:r>
            <a:r>
              <a:rPr lang="vi-VN" b="1" smtClean="0">
                <a:latin typeface="Arial" pitchFamily="34" charset="0"/>
                <a:cs typeface="Arial" pitchFamily="34" charset="0"/>
              </a:rPr>
              <a:t>AC'A‘</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lần lượt cắt hai mặt phẳng song song (P) và (Q) theo hai giao tuyến AA' và B'D. Do đó, B'D // AA'.</a:t>
            </a:r>
          </a:p>
        </p:txBody>
      </p:sp>
      <p:sp>
        <p:nvSpPr>
          <p:cNvPr id="16" name="TextBox 15"/>
          <p:cNvSpPr txBox="1"/>
          <p:nvPr/>
        </p:nvSpPr>
        <p:spPr>
          <a:xfrm>
            <a:off x="353380" y="5418287"/>
            <a:ext cx="5055232" cy="461665"/>
          </a:xfrm>
          <a:prstGeom prst="rect">
            <a:avLst/>
          </a:prstGeom>
          <a:noFill/>
        </p:spPr>
        <p:txBody>
          <a:bodyPr wrap="square" rtlCol="0">
            <a:spAutoFit/>
          </a:bodyPr>
          <a:lstStyle/>
          <a:p>
            <a:pPr algn="just"/>
            <a:r>
              <a:rPr lang="en-US" b="1" smtClean="0">
                <a:latin typeface="Arial" pitchFamily="34" charset="0"/>
                <a:cs typeface="Arial" pitchFamily="34" charset="0"/>
              </a:rPr>
              <a:t>b. Xét tam giác ACC’ có BD//CC’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38234686"/>
              </p:ext>
            </p:extLst>
          </p:nvPr>
        </p:nvGraphicFramePr>
        <p:xfrm>
          <a:off x="5392422" y="5278437"/>
          <a:ext cx="1598612" cy="741363"/>
        </p:xfrm>
        <a:graphic>
          <a:graphicData uri="http://schemas.openxmlformats.org/presentationml/2006/ole">
            <mc:AlternateContent xmlns:mc="http://schemas.openxmlformats.org/markup-compatibility/2006">
              <mc:Choice xmlns:v="urn:schemas-microsoft-com:vml" Requires="v">
                <p:oleObj spid="_x0000_s34840" name="Equation" r:id="rId8" imgW="901440" imgH="419040" progId="Equation.DSMT4">
                  <p:embed/>
                </p:oleObj>
              </mc:Choice>
              <mc:Fallback>
                <p:oleObj name="Equation" r:id="rId8" imgW="901440" imgH="419040" progId="Equation.DSMT4">
                  <p:embed/>
                  <p:pic>
                    <p:nvPicPr>
                      <p:cNvPr id="0" name="Object 2"/>
                      <p:cNvPicPr>
                        <a:picLocks noChangeAspect="1" noChangeArrowheads="1"/>
                      </p:cNvPicPr>
                      <p:nvPr/>
                    </p:nvPicPr>
                    <p:blipFill>
                      <a:blip r:embed="rId9"/>
                      <a:srcRect/>
                      <a:stretch>
                        <a:fillRect/>
                      </a:stretch>
                    </p:blipFill>
                    <p:spPr bwMode="auto">
                      <a:xfrm>
                        <a:off x="5392422" y="5278437"/>
                        <a:ext cx="159861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84212" y="6165815"/>
            <a:ext cx="1926070"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a:t>
            </a:r>
            <a:endParaRPr lang="vi-VN"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279315179"/>
              </p:ext>
            </p:extLst>
          </p:nvPr>
        </p:nvGraphicFramePr>
        <p:xfrm>
          <a:off x="2420938" y="6026150"/>
          <a:ext cx="1779587" cy="741362"/>
        </p:xfrm>
        <a:graphic>
          <a:graphicData uri="http://schemas.openxmlformats.org/presentationml/2006/ole">
            <mc:AlternateContent xmlns:mc="http://schemas.openxmlformats.org/markup-compatibility/2006">
              <mc:Choice xmlns:v="urn:schemas-microsoft-com:vml" Requires="v">
                <p:oleObj spid="_x0000_s34841" name="Equation" r:id="rId10" imgW="1002960" imgH="419040" progId="Equation.DSMT4">
                  <p:embed/>
                </p:oleObj>
              </mc:Choice>
              <mc:Fallback>
                <p:oleObj name="Equation" r:id="rId10" imgW="1002960" imgH="419040" progId="Equation.DSMT4">
                  <p:embed/>
                  <p:pic>
                    <p:nvPicPr>
                      <p:cNvPr id="0" name=""/>
                      <p:cNvPicPr>
                        <a:picLocks noChangeAspect="1" noChangeArrowheads="1"/>
                      </p:cNvPicPr>
                      <p:nvPr/>
                    </p:nvPicPr>
                    <p:blipFill>
                      <a:blip r:embed="rId11"/>
                      <a:srcRect/>
                      <a:stretch>
                        <a:fillRect/>
                      </a:stretch>
                    </p:blipFill>
                    <p:spPr bwMode="auto">
                      <a:xfrm>
                        <a:off x="2420938" y="6026150"/>
                        <a:ext cx="177958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673367042"/>
              </p:ext>
            </p:extLst>
          </p:nvPr>
        </p:nvGraphicFramePr>
        <p:xfrm>
          <a:off x="4478337" y="6040437"/>
          <a:ext cx="2454275" cy="741363"/>
        </p:xfrm>
        <a:graphic>
          <a:graphicData uri="http://schemas.openxmlformats.org/presentationml/2006/ole">
            <mc:AlternateContent xmlns:mc="http://schemas.openxmlformats.org/markup-compatibility/2006">
              <mc:Choice xmlns:v="urn:schemas-microsoft-com:vml" Requires="v">
                <p:oleObj spid="_x0000_s34842" name="Equation" r:id="rId12" imgW="1384200" imgH="419040" progId="Equation.DSMT4">
                  <p:embed/>
                </p:oleObj>
              </mc:Choice>
              <mc:Fallback>
                <p:oleObj name="Equation" r:id="rId12" imgW="1384200" imgH="419040" progId="Equation.DSMT4">
                  <p:embed/>
                  <p:pic>
                    <p:nvPicPr>
                      <p:cNvPr id="0" name=""/>
                      <p:cNvPicPr>
                        <a:picLocks noChangeAspect="1" noChangeArrowheads="1"/>
                      </p:cNvPicPr>
                      <p:nvPr/>
                    </p:nvPicPr>
                    <p:blipFill>
                      <a:blip r:embed="rId13"/>
                      <a:srcRect/>
                      <a:stretch>
                        <a:fillRect/>
                      </a:stretch>
                    </p:blipFill>
                    <p:spPr bwMode="auto">
                      <a:xfrm>
                        <a:off x="4478337" y="6040437"/>
                        <a:ext cx="24542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93328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5494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ĐỊNH LÍ THALES TRONG KHÔNG GIAN</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8837612" y="574356"/>
            <a:ext cx="2924175" cy="3112533"/>
            <a:chOff x="8309272" y="3160935"/>
            <a:chExt cx="2924175" cy="3112533"/>
          </a:xfrm>
        </p:grpSpPr>
        <p:sp>
          <p:nvSpPr>
            <p:cNvPr id="15" name="TextBox 14"/>
            <p:cNvSpPr txBox="1"/>
            <p:nvPr/>
          </p:nvSpPr>
          <p:spPr>
            <a:xfrm>
              <a:off x="9142412" y="5934914"/>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4.48</a:t>
              </a:r>
              <a:endParaRPr lang="en-US" sz="1600" b="1">
                <a:solidFill>
                  <a:srgbClr val="C00000"/>
                </a:solidFill>
                <a:latin typeface="Arial" pitchFamily="34" charset="0"/>
                <a:cs typeface="Arial" pitchFamily="34" charset="0"/>
              </a:endParaRPr>
            </a:p>
          </p:txBody>
        </p:sp>
        <p:pic>
          <p:nvPicPr>
            <p:cNvPr id="276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9272" y="3160935"/>
              <a:ext cx="29241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379412" y="871235"/>
            <a:ext cx="8228516" cy="2718907"/>
            <a:chOff x="379412" y="871235"/>
            <a:chExt cx="8228516" cy="2718907"/>
          </a:xfrm>
        </p:grpSpPr>
        <p:sp>
          <p:nvSpPr>
            <p:cNvPr id="20" name="Rounded Rectangle 19"/>
            <p:cNvSpPr/>
            <p:nvPr/>
          </p:nvSpPr>
          <p:spPr>
            <a:xfrm>
              <a:off x="379412" y="871235"/>
              <a:ext cx="8001000" cy="2703496"/>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531812" y="988273"/>
              <a:ext cx="7696200" cy="1692771"/>
            </a:xfrm>
            <a:prstGeom prst="rect">
              <a:avLst/>
            </a:prstGeom>
            <a:noFill/>
          </p:spPr>
          <p:txBody>
            <a:bodyPr wrap="square" rtlCol="0">
              <a:spAutoFit/>
            </a:bodyPr>
            <a:lstStyle/>
            <a:p>
              <a:pPr marL="457200" indent="-457200">
                <a:buFont typeface="Wingdings" pitchFamily="2" charset="2"/>
                <a:buChar char="v"/>
              </a:pPr>
              <a:r>
                <a:rPr lang="en-US" sz="2600" b="1" i="1" smtClean="0">
                  <a:solidFill>
                    <a:srgbClr val="C00000"/>
                  </a:solidFill>
                  <a:latin typeface="Arial" pitchFamily="34" charset="0"/>
                  <a:cs typeface="Arial" pitchFamily="34" charset="0"/>
                </a:rPr>
                <a:t>Định lí Thales </a:t>
              </a:r>
              <a:r>
                <a:rPr lang="en-US" sz="2600" b="1" smtClean="0">
                  <a:solidFill>
                    <a:srgbClr val="C00000"/>
                  </a:solidFill>
                  <a:latin typeface="Arial" pitchFamily="34" charset="0"/>
                  <a:cs typeface="Arial" pitchFamily="34" charset="0"/>
                </a:rPr>
                <a:t>: </a:t>
              </a:r>
              <a:br>
                <a:rPr lang="en-US" sz="2600" b="1" smtClean="0">
                  <a:solidFill>
                    <a:srgbClr val="C00000"/>
                  </a:solidFill>
                  <a:latin typeface="Arial" pitchFamily="34" charset="0"/>
                  <a:cs typeface="Arial" pitchFamily="34" charset="0"/>
                </a:rPr>
              </a:br>
              <a:r>
                <a:rPr lang="en-US" sz="2600" b="1" smtClean="0">
                  <a:latin typeface="Arial" pitchFamily="34" charset="0"/>
                  <a:cs typeface="Arial" pitchFamily="34" charset="0"/>
                </a:rPr>
                <a:t>Ba mặt phẳng đôi một song song chắn trên hai cát tuyến phân biệt bất kì những đoạn thẳng tương ứng tỉ lệ.</a:t>
              </a:r>
              <a:endParaRPr lang="vi-VN" sz="2600" b="1">
                <a:latin typeface="Arial" pitchFamily="34" charset="0"/>
                <a:cs typeface="Arial" pitchFamily="34" charset="0"/>
              </a:endParaRPr>
            </a:p>
          </p:txBody>
        </p:sp>
        <p:pic>
          <p:nvPicPr>
            <p:cNvPr id="16"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644" b="39131"/>
            <a:stretch/>
          </p:blipFill>
          <p:spPr bwMode="auto">
            <a:xfrm>
              <a:off x="7273924" y="2282969"/>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633155954"/>
                </p:ext>
              </p:extLst>
            </p:nvPr>
          </p:nvGraphicFramePr>
          <p:xfrm>
            <a:off x="3080604" y="2681044"/>
            <a:ext cx="2598616" cy="816706"/>
          </p:xfrm>
          <a:graphic>
            <a:graphicData uri="http://schemas.openxmlformats.org/presentationml/2006/ole">
              <mc:AlternateContent xmlns:mc="http://schemas.openxmlformats.org/markup-compatibility/2006">
                <mc:Choice xmlns:v="urn:schemas-microsoft-com:vml" Requires="v">
                  <p:oleObj spid="_x0000_s28708" name="Equation" r:id="rId7" imgW="1333440" imgH="419040" progId="Equation.DSMT4">
                    <p:embed/>
                  </p:oleObj>
                </mc:Choice>
                <mc:Fallback>
                  <p:oleObj name="Equation" r:id="rId7" imgW="1333440" imgH="419040" progId="Equation.DSMT4">
                    <p:embed/>
                    <p:pic>
                      <p:nvPicPr>
                        <p:cNvPr id="0" name=""/>
                        <p:cNvPicPr/>
                        <p:nvPr/>
                      </p:nvPicPr>
                      <p:blipFill>
                        <a:blip r:embed="rId8"/>
                        <a:stretch>
                          <a:fillRect/>
                        </a:stretch>
                      </p:blipFill>
                      <p:spPr>
                        <a:xfrm>
                          <a:off x="3080604" y="2681044"/>
                          <a:ext cx="2598616" cy="816706"/>
                        </a:xfrm>
                        <a:prstGeom prst="rect">
                          <a:avLst/>
                        </a:prstGeom>
                      </p:spPr>
                    </p:pic>
                  </p:oleObj>
                </mc:Fallback>
              </mc:AlternateContent>
            </a:graphicData>
          </a:graphic>
        </p:graphicFrame>
      </p:grpSp>
    </p:spTree>
    <p:extLst>
      <p:ext uri="{BB962C8B-B14F-4D97-AF65-F5344CB8AC3E}">
        <p14:creationId xmlns:p14="http://schemas.microsoft.com/office/powerpoint/2010/main" val="2699995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3433" y="3000685"/>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33482" y="3445924"/>
            <a:ext cx="804693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Áp dụng định lí Thales cho 3 mặt phẳng đôi một song song (P), (Q) và (ABC) và 2 cát tuyến SA, SB</a:t>
            </a:r>
            <a:endParaRPr lang="vi-VN" b="1">
              <a:latin typeface="Arial" pitchFamily="34" charset="0"/>
              <a:cs typeface="Arial" pitchFamily="34" charset="0"/>
            </a:endParaRPr>
          </a:p>
        </p:txBody>
      </p:sp>
      <p:grpSp>
        <p:nvGrpSpPr>
          <p:cNvPr id="2" name="Group 1"/>
          <p:cNvGrpSpPr/>
          <p:nvPr/>
        </p:nvGrpSpPr>
        <p:grpSpPr>
          <a:xfrm>
            <a:off x="227012" y="790575"/>
            <a:ext cx="11658600" cy="2046692"/>
            <a:chOff x="227012" y="790575"/>
            <a:chExt cx="11658600" cy="2046692"/>
          </a:xfrm>
        </p:grpSpPr>
        <p:sp>
          <p:nvSpPr>
            <p:cNvPr id="18" name="Rounded Rectangle 17"/>
            <p:cNvSpPr/>
            <p:nvPr/>
          </p:nvSpPr>
          <p:spPr>
            <a:xfrm>
              <a:off x="1714586" y="819827"/>
              <a:ext cx="10171025" cy="2017440"/>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905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01270" y="12246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10058400" cy="2046692"/>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a:latin typeface="Arial" pitchFamily="34" charset="0"/>
                  <a:cs typeface="Arial" pitchFamily="34" charset="0"/>
                </a:rPr>
                <a:t>hình </a:t>
              </a:r>
              <a:r>
                <a:rPr lang="en-US" sz="2500" b="1" smtClean="0">
                  <a:latin typeface="Arial" pitchFamily="34" charset="0"/>
                  <a:cs typeface="Arial" pitchFamily="34" charset="0"/>
                </a:rPr>
                <a:t>tứ diện SABC. Trên cạnh SA lấy các điểm A</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A</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 sao cho A</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A</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 2A</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A . Gọi (P) và (Q) là 2 mặt phẳng song song với mp(ABC) và lần lượt đi qua A</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 A</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 . Mặt phẳng (P) cắt các cạnh SB, SC lần lượt tại B</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C</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Mặt phẳng (Q) cắt các cạnh SB, SC </a:t>
              </a:r>
              <a:r>
                <a:rPr lang="en-US" sz="2500" b="1">
                  <a:latin typeface="Arial" pitchFamily="34" charset="0"/>
                  <a:cs typeface="Arial" pitchFamily="34" charset="0"/>
                </a:rPr>
                <a:t>lần lượt tại </a:t>
              </a:r>
              <a:r>
                <a:rPr lang="en-US" sz="2500" b="1" smtClean="0">
                  <a:latin typeface="Arial" pitchFamily="34" charset="0"/>
                  <a:cs typeface="Arial" pitchFamily="34" charset="0"/>
                </a:rPr>
                <a:t>B</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 C</a:t>
              </a:r>
              <a:r>
                <a:rPr lang="en-US" sz="2500" b="1" baseline="-25000" smtClean="0">
                  <a:latin typeface="Arial" pitchFamily="34" charset="0"/>
                  <a:cs typeface="Arial" pitchFamily="34" charset="0"/>
                </a:rPr>
                <a:t>2</a:t>
              </a:r>
              <a:r>
                <a:rPr lang="en-US" sz="2500" b="1">
                  <a:latin typeface="Arial" pitchFamily="34" charset="0"/>
                  <a:cs typeface="Arial" pitchFamily="34" charset="0"/>
                </a:rPr>
                <a:t> </a:t>
              </a:r>
              <a:r>
                <a:rPr lang="en-US" sz="2500" b="1" smtClean="0">
                  <a:latin typeface="Arial" pitchFamily="34" charset="0"/>
                  <a:cs typeface="Arial" pitchFamily="34" charset="0"/>
                </a:rPr>
                <a:t>(H 4.49). Chứng minh B</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B</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 2B</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B , C</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C</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 2C</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C</a:t>
              </a:r>
              <a:endParaRPr lang="vi-VN" sz="2500" b="1">
                <a:latin typeface="Arial" pitchFamily="34" charset="0"/>
                <a:cs typeface="Arial" pitchFamily="34" charset="0"/>
              </a:endParaRPr>
            </a:p>
          </p:txBody>
        </p:sp>
      </p:grpSp>
      <p:sp>
        <p:nvSpPr>
          <p:cNvPr id="28" name="TextBox 27"/>
          <p:cNvSpPr txBox="1"/>
          <p:nvPr/>
        </p:nvSpPr>
        <p:spPr>
          <a:xfrm>
            <a:off x="681604" y="5329535"/>
            <a:ext cx="5239770" cy="461665"/>
          </a:xfrm>
          <a:prstGeom prst="rect">
            <a:avLst/>
          </a:prstGeom>
          <a:noFill/>
        </p:spPr>
        <p:txBody>
          <a:bodyPr wrap="square" rtlCol="0">
            <a:spAutoFit/>
          </a:bodyPr>
          <a:lstStyle/>
          <a:p>
            <a:pPr algn="just"/>
            <a:r>
              <a:rPr lang="en-US" b="1" smtClean="0">
                <a:latin typeface="Arial" pitchFamily="34" charset="0"/>
                <a:cs typeface="Arial" pitchFamily="34" charset="0"/>
              </a:rPr>
              <a:t>Vì A</a:t>
            </a:r>
            <a:r>
              <a:rPr lang="en-US" b="1" baseline="-25000" smtClean="0">
                <a:latin typeface="Arial" pitchFamily="34" charset="0"/>
                <a:cs typeface="Arial" pitchFamily="34" charset="0"/>
              </a:rPr>
              <a:t>2</a:t>
            </a:r>
            <a:r>
              <a:rPr lang="en-US" b="1" smtClean="0">
                <a:latin typeface="Arial" pitchFamily="34" charset="0"/>
                <a:cs typeface="Arial" pitchFamily="34" charset="0"/>
              </a:rPr>
              <a:t>A</a:t>
            </a:r>
            <a:r>
              <a:rPr lang="en-US" b="1" baseline="-25000" smtClean="0">
                <a:latin typeface="Arial" pitchFamily="34" charset="0"/>
                <a:cs typeface="Arial" pitchFamily="34" charset="0"/>
              </a:rPr>
              <a:t>1</a:t>
            </a:r>
            <a:r>
              <a:rPr lang="en-US" b="1" smtClean="0">
                <a:latin typeface="Arial" pitchFamily="34" charset="0"/>
                <a:cs typeface="Arial" pitchFamily="34" charset="0"/>
              </a:rPr>
              <a:t> = 2A</a:t>
            </a:r>
            <a:r>
              <a:rPr lang="en-US" b="1" baseline="-25000" smtClean="0">
                <a:latin typeface="Arial" pitchFamily="34" charset="0"/>
                <a:cs typeface="Arial" pitchFamily="34" charset="0"/>
              </a:rPr>
              <a:t>1</a:t>
            </a:r>
            <a:r>
              <a:rPr lang="en-US" b="1">
                <a:latin typeface="Arial" pitchFamily="34" charset="0"/>
                <a:cs typeface="Arial" pitchFamily="34" charset="0"/>
              </a:rPr>
              <a:t>A  nên </a:t>
            </a:r>
            <a:r>
              <a:rPr lang="en-US" b="1" smtClean="0">
                <a:solidFill>
                  <a:srgbClr val="C00000"/>
                </a:solidFill>
                <a:latin typeface="Arial" pitchFamily="34" charset="0"/>
                <a:cs typeface="Arial" pitchFamily="34" charset="0"/>
              </a:rPr>
              <a:t>B</a:t>
            </a:r>
            <a:r>
              <a:rPr lang="en-US" b="1" baseline="-25000" smtClean="0">
                <a:solidFill>
                  <a:srgbClr val="C00000"/>
                </a:solidFill>
                <a:latin typeface="Arial" pitchFamily="34" charset="0"/>
                <a:cs typeface="Arial" pitchFamily="34" charset="0"/>
              </a:rPr>
              <a:t>2</a:t>
            </a:r>
            <a:r>
              <a:rPr lang="en-US" b="1" smtClean="0">
                <a:solidFill>
                  <a:srgbClr val="C00000"/>
                </a:solidFill>
                <a:latin typeface="Arial" pitchFamily="34" charset="0"/>
                <a:cs typeface="Arial" pitchFamily="34" charset="0"/>
              </a:rPr>
              <a:t>B</a:t>
            </a:r>
            <a:r>
              <a:rPr lang="en-US" b="1" baseline="-25000" smtClean="0">
                <a:solidFill>
                  <a:srgbClr val="C00000"/>
                </a:solidFill>
                <a:latin typeface="Arial" pitchFamily="34" charset="0"/>
                <a:cs typeface="Arial" pitchFamily="34" charset="0"/>
              </a:rPr>
              <a:t>1</a:t>
            </a:r>
            <a:r>
              <a:rPr lang="en-US" b="1" smtClean="0">
                <a:solidFill>
                  <a:srgbClr val="C00000"/>
                </a:solidFill>
                <a:latin typeface="Arial" pitchFamily="34" charset="0"/>
                <a:cs typeface="Arial" pitchFamily="34" charset="0"/>
              </a:rPr>
              <a:t> </a:t>
            </a:r>
            <a:r>
              <a:rPr lang="en-US" b="1">
                <a:solidFill>
                  <a:srgbClr val="C00000"/>
                </a:solidFill>
                <a:latin typeface="Arial" pitchFamily="34" charset="0"/>
                <a:cs typeface="Arial" pitchFamily="34" charset="0"/>
              </a:rPr>
              <a:t>= </a:t>
            </a:r>
            <a:r>
              <a:rPr lang="en-US" b="1" smtClean="0">
                <a:solidFill>
                  <a:srgbClr val="C00000"/>
                </a:solidFill>
                <a:latin typeface="Arial" pitchFamily="34" charset="0"/>
                <a:cs typeface="Arial" pitchFamily="34" charset="0"/>
              </a:rPr>
              <a:t>2B</a:t>
            </a:r>
            <a:r>
              <a:rPr lang="en-US" b="1" baseline="-25000" smtClean="0">
                <a:solidFill>
                  <a:srgbClr val="C00000"/>
                </a:solidFill>
                <a:latin typeface="Arial" pitchFamily="34" charset="0"/>
                <a:cs typeface="Arial" pitchFamily="34" charset="0"/>
              </a:rPr>
              <a:t>1</a:t>
            </a:r>
            <a:r>
              <a:rPr lang="en-US" b="1" smtClean="0">
                <a:solidFill>
                  <a:srgbClr val="C00000"/>
                </a:solidFill>
                <a:latin typeface="Arial" pitchFamily="34" charset="0"/>
                <a:cs typeface="Arial" pitchFamily="34" charset="0"/>
              </a:rPr>
              <a:t>A </a:t>
            </a:r>
            <a:endParaRPr lang="vi-VN" b="1">
              <a:solidFill>
                <a:srgbClr val="C00000"/>
              </a:solidFill>
              <a:latin typeface="Arial" pitchFamily="34" charset="0"/>
              <a:cs typeface="Arial" pitchFamily="34" charset="0"/>
            </a:endParaRPr>
          </a:p>
        </p:txBody>
      </p:sp>
      <p:sp>
        <p:nvSpPr>
          <p:cNvPr id="16" name="AutoShape 4"/>
          <p:cNvSpPr>
            <a:spLocks noChangeArrowheads="1"/>
          </p:cNvSpPr>
          <p:nvPr/>
        </p:nvSpPr>
        <p:spPr bwMode="gray">
          <a:xfrm>
            <a:off x="447214" y="95249"/>
            <a:ext cx="5494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ĐỊNH LÍ THALES TRONG KHÔNG GIAN</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899999" y="2898102"/>
            <a:ext cx="2933700" cy="3505798"/>
            <a:chOff x="8899999" y="2898102"/>
            <a:chExt cx="2933700" cy="3505798"/>
          </a:xfrm>
        </p:grpSpPr>
        <p:pic>
          <p:nvPicPr>
            <p:cNvPr id="296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9999" y="2898102"/>
              <a:ext cx="29337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436099" y="60653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4.49</a:t>
              </a:r>
              <a:endParaRPr lang="en-US" sz="1600" b="1">
                <a:solidFill>
                  <a:schemeClr val="accent6">
                    <a:lumMod val="75000"/>
                  </a:schemeClr>
                </a:solidFill>
                <a:latin typeface="Arial" pitchFamily="34" charset="0"/>
                <a:cs typeface="Arial" pitchFamily="34" charset="0"/>
              </a:endParaRPr>
            </a:p>
          </p:txBody>
        </p:sp>
      </p:grpSp>
      <p:graphicFrame>
        <p:nvGraphicFramePr>
          <p:cNvPr id="21" name="Object 20"/>
          <p:cNvGraphicFramePr>
            <a:graphicFrameLocks noChangeAspect="1"/>
          </p:cNvGraphicFramePr>
          <p:nvPr>
            <p:extLst>
              <p:ext uri="{D42A27DB-BD31-4B8C-83A1-F6EECF244321}">
                <p14:modId xmlns:p14="http://schemas.microsoft.com/office/powerpoint/2010/main" val="4192201045"/>
              </p:ext>
            </p:extLst>
          </p:nvPr>
        </p:nvGraphicFramePr>
        <p:xfrm>
          <a:off x="3579812" y="4250214"/>
          <a:ext cx="1741012" cy="1007586"/>
        </p:xfrm>
        <a:graphic>
          <a:graphicData uri="http://schemas.openxmlformats.org/presentationml/2006/ole">
            <mc:AlternateContent xmlns:mc="http://schemas.openxmlformats.org/markup-compatibility/2006">
              <mc:Choice xmlns:v="urn:schemas-microsoft-com:vml" Requires="v">
                <p:oleObj spid="_x0000_s29732" name="Equation" r:id="rId7" imgW="812520" imgH="469800" progId="Equation.DSMT4">
                  <p:embed/>
                </p:oleObj>
              </mc:Choice>
              <mc:Fallback>
                <p:oleObj name="Equation" r:id="rId7" imgW="812520" imgH="469800" progId="Equation.DSMT4">
                  <p:embed/>
                  <p:pic>
                    <p:nvPicPr>
                      <p:cNvPr id="0" name=""/>
                      <p:cNvPicPr/>
                      <p:nvPr/>
                    </p:nvPicPr>
                    <p:blipFill>
                      <a:blip r:embed="rId8"/>
                      <a:stretch>
                        <a:fillRect/>
                      </a:stretch>
                    </p:blipFill>
                    <p:spPr>
                      <a:xfrm>
                        <a:off x="3579812" y="4250214"/>
                        <a:ext cx="1741012" cy="1007586"/>
                      </a:xfrm>
                      <a:prstGeom prst="rect">
                        <a:avLst/>
                      </a:prstGeom>
                    </p:spPr>
                  </p:pic>
                </p:oleObj>
              </mc:Fallback>
            </mc:AlternateContent>
          </a:graphicData>
        </a:graphic>
      </p:graphicFrame>
      <p:sp>
        <p:nvSpPr>
          <p:cNvPr id="25" name="TextBox 24"/>
          <p:cNvSpPr txBox="1"/>
          <p:nvPr/>
        </p:nvSpPr>
        <p:spPr>
          <a:xfrm>
            <a:off x="681604" y="5855912"/>
            <a:ext cx="7851208" cy="461665"/>
          </a:xfrm>
          <a:prstGeom prst="rect">
            <a:avLst/>
          </a:prstGeom>
          <a:noFill/>
        </p:spPr>
        <p:txBody>
          <a:bodyPr wrap="square" rtlCol="0">
            <a:spAutoFit/>
          </a:bodyPr>
          <a:lstStyle/>
          <a:p>
            <a:pPr algn="just"/>
            <a:r>
              <a:rPr lang="en-US" b="1">
                <a:latin typeface="Arial" pitchFamily="34" charset="0"/>
                <a:cs typeface="Arial" pitchFamily="34" charset="0"/>
              </a:rPr>
              <a:t>Tương tự với 2 cát tuyến SA, SC suy ra </a:t>
            </a:r>
            <a:r>
              <a:rPr lang="en-US" b="1" smtClean="0">
                <a:solidFill>
                  <a:srgbClr val="C00000"/>
                </a:solidFill>
                <a:latin typeface="Arial" pitchFamily="34" charset="0"/>
                <a:cs typeface="Arial" pitchFamily="34" charset="0"/>
              </a:rPr>
              <a:t>C</a:t>
            </a:r>
            <a:r>
              <a:rPr lang="en-US" b="1" baseline="-25000" smtClean="0">
                <a:solidFill>
                  <a:srgbClr val="C00000"/>
                </a:solidFill>
                <a:latin typeface="Arial" pitchFamily="34" charset="0"/>
                <a:cs typeface="Arial" pitchFamily="34" charset="0"/>
              </a:rPr>
              <a:t>2</a:t>
            </a:r>
            <a:r>
              <a:rPr lang="en-US" b="1" smtClean="0">
                <a:solidFill>
                  <a:srgbClr val="C00000"/>
                </a:solidFill>
                <a:latin typeface="Arial" pitchFamily="34" charset="0"/>
                <a:cs typeface="Arial" pitchFamily="34" charset="0"/>
              </a:rPr>
              <a:t>C</a:t>
            </a:r>
            <a:r>
              <a:rPr lang="en-US" b="1" baseline="-25000" smtClean="0">
                <a:solidFill>
                  <a:srgbClr val="C00000"/>
                </a:solidFill>
                <a:latin typeface="Arial" pitchFamily="34" charset="0"/>
                <a:cs typeface="Arial" pitchFamily="34" charset="0"/>
              </a:rPr>
              <a:t>1</a:t>
            </a:r>
            <a:r>
              <a:rPr lang="en-US" b="1" smtClean="0">
                <a:solidFill>
                  <a:srgbClr val="C00000"/>
                </a:solidFill>
                <a:latin typeface="Arial" pitchFamily="34" charset="0"/>
                <a:cs typeface="Arial" pitchFamily="34" charset="0"/>
              </a:rPr>
              <a:t> </a:t>
            </a:r>
            <a:r>
              <a:rPr lang="en-US" b="1">
                <a:solidFill>
                  <a:srgbClr val="C00000"/>
                </a:solidFill>
                <a:latin typeface="Arial" pitchFamily="34" charset="0"/>
                <a:cs typeface="Arial" pitchFamily="34" charset="0"/>
              </a:rPr>
              <a:t>= </a:t>
            </a:r>
            <a:r>
              <a:rPr lang="en-US" b="1" smtClean="0">
                <a:solidFill>
                  <a:srgbClr val="C00000"/>
                </a:solidFill>
                <a:latin typeface="Arial" pitchFamily="34" charset="0"/>
                <a:cs typeface="Arial" pitchFamily="34" charset="0"/>
              </a:rPr>
              <a:t>2C</a:t>
            </a:r>
            <a:r>
              <a:rPr lang="en-US" b="1" baseline="-25000" smtClean="0">
                <a:solidFill>
                  <a:srgbClr val="C00000"/>
                </a:solidFill>
                <a:latin typeface="Arial" pitchFamily="34" charset="0"/>
                <a:cs typeface="Arial" pitchFamily="34" charset="0"/>
              </a:rPr>
              <a:t>1</a:t>
            </a:r>
            <a:r>
              <a:rPr lang="en-US" b="1" smtClean="0">
                <a:solidFill>
                  <a:srgbClr val="C00000"/>
                </a:solidFill>
                <a:latin typeface="Arial" pitchFamily="34" charset="0"/>
                <a:cs typeface="Arial" pitchFamily="34" charset="0"/>
              </a:rPr>
              <a:t>C </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977742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99743"/>
            <a:ext cx="7162800" cy="2324457"/>
            <a:chOff x="303212" y="802154"/>
            <a:chExt cx="7162800" cy="2324457"/>
          </a:xfrm>
        </p:grpSpPr>
        <p:sp>
          <p:nvSpPr>
            <p:cNvPr id="3" name="Rounded Rectangle 2"/>
            <p:cNvSpPr/>
            <p:nvPr/>
          </p:nvSpPr>
          <p:spPr>
            <a:xfrm>
              <a:off x="303212" y="802154"/>
              <a:ext cx="7162800" cy="23244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79412" y="1005929"/>
              <a:ext cx="7010400" cy="1815882"/>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sz="2800" b="1">
                  <a:latin typeface="Arial" pitchFamily="34" charset="0"/>
                  <a:cs typeface="Arial" pitchFamily="34" charset="0"/>
                </a:rPr>
                <a:t>Các đầu bếp chuyên nghiệp luôn </a:t>
              </a:r>
              <a:r>
                <a:rPr lang="en-US" sz="2800" b="1" smtClean="0">
                  <a:latin typeface="Arial" pitchFamily="34" charset="0"/>
                  <a:cs typeface="Arial" pitchFamily="34" charset="0"/>
                </a:rPr>
                <a:t>có</a:t>
              </a:r>
              <a:r>
                <a:rPr lang="vi-VN" sz="2800" b="1" smtClean="0">
                  <a:latin typeface="Arial" pitchFamily="34" charset="0"/>
                  <a:cs typeface="Arial" pitchFamily="34" charset="0"/>
                </a:rPr>
                <a:t> </a:t>
              </a:r>
              <a:r>
                <a:rPr lang="vi-VN" sz="2800" b="1">
                  <a:latin typeface="Arial" pitchFamily="34" charset="0"/>
                  <a:cs typeface="Arial" pitchFamily="34" charset="0"/>
                </a:rPr>
                <a:t>kỹ năng dùng dao điêu luyện để </a:t>
              </a:r>
              <a:r>
                <a:rPr lang="en-US" sz="2800" b="1" smtClean="0">
                  <a:latin typeface="Arial" pitchFamily="34" charset="0"/>
                  <a:cs typeface="Arial" pitchFamily="34" charset="0"/>
                </a:rPr>
                <a:t>t</a:t>
              </a:r>
              <a:r>
                <a:rPr lang="vi-VN" sz="2800" b="1" smtClean="0">
                  <a:latin typeface="Arial" pitchFamily="34" charset="0"/>
                  <a:cs typeface="Arial" pitchFamily="34" charset="0"/>
                </a:rPr>
                <a:t>hái </a:t>
              </a:r>
              <a:r>
                <a:rPr lang="vi-VN" sz="2800" b="1">
                  <a:latin typeface="Arial" pitchFamily="34" charset="0"/>
                  <a:cs typeface="Arial" pitchFamily="34" charset="0"/>
                </a:rPr>
                <a:t>thức ăn như </a:t>
              </a:r>
              <a:r>
                <a:rPr lang="vi-VN" sz="2800" b="1" smtClean="0">
                  <a:latin typeface="Arial" pitchFamily="34" charset="0"/>
                  <a:cs typeface="Arial" pitchFamily="34" charset="0"/>
                </a:rPr>
                <a:t>rau</a:t>
              </a:r>
              <a:r>
                <a:rPr lang="en-US" sz="2800" b="1" smtClean="0">
                  <a:latin typeface="Arial" pitchFamily="34" charset="0"/>
                  <a:cs typeface="Arial" pitchFamily="34" charset="0"/>
                </a:rPr>
                <a:t>,</a:t>
              </a:r>
              <a:r>
                <a:rPr lang="vi-VN" sz="2800" b="1" smtClean="0">
                  <a:latin typeface="Arial" pitchFamily="34" charset="0"/>
                  <a:cs typeface="Arial" pitchFamily="34" charset="0"/>
                </a:rPr>
                <a:t> củ</a:t>
              </a:r>
              <a:r>
                <a:rPr lang="en-US" sz="2800" b="1" smtClean="0">
                  <a:latin typeface="Arial" pitchFamily="34" charset="0"/>
                  <a:cs typeface="Arial" pitchFamily="34" charset="0"/>
                </a:rPr>
                <a:t>,</a:t>
              </a:r>
              <a:r>
                <a:rPr lang="vi-VN" sz="2800" b="1" smtClean="0">
                  <a:latin typeface="Arial" pitchFamily="34" charset="0"/>
                  <a:cs typeface="Arial" pitchFamily="34" charset="0"/>
                </a:rPr>
                <a:t> thịt</a:t>
              </a:r>
              <a:r>
                <a:rPr lang="en-US" sz="2800" b="1" smtClean="0">
                  <a:latin typeface="Arial" pitchFamily="34" charset="0"/>
                  <a:cs typeface="Arial" pitchFamily="34" charset="0"/>
                </a:rPr>
                <a:t>,</a:t>
              </a:r>
              <a:r>
                <a:rPr lang="vi-VN" sz="2800" b="1" smtClean="0">
                  <a:latin typeface="Arial" pitchFamily="34" charset="0"/>
                  <a:cs typeface="Arial" pitchFamily="34" charset="0"/>
                </a:rPr>
                <a:t> cá</a:t>
              </a:r>
              <a:r>
                <a:rPr lang="en-US" sz="2800" b="1" smtClean="0">
                  <a:latin typeface="Arial" pitchFamily="34" charset="0"/>
                  <a:cs typeface="Arial" pitchFamily="34" charset="0"/>
                </a:rPr>
                <a:t> …</a:t>
              </a:r>
              <a:r>
                <a:rPr lang="vi-VN" sz="2800" b="1" smtClean="0">
                  <a:latin typeface="Arial" pitchFamily="34" charset="0"/>
                  <a:cs typeface="Arial" pitchFamily="34" charset="0"/>
                </a:rPr>
                <a:t> </a:t>
              </a:r>
              <a:r>
                <a:rPr lang="vi-VN" sz="2800" b="1">
                  <a:latin typeface="Arial" pitchFamily="34" charset="0"/>
                  <a:cs typeface="Arial" pitchFamily="34" charset="0"/>
                </a:rPr>
                <a:t>thành các </a:t>
              </a:r>
              <a:r>
                <a:rPr lang="vi-VN" sz="2800" b="1">
                  <a:solidFill>
                    <a:srgbClr val="C00000"/>
                  </a:solidFill>
                  <a:latin typeface="Arial" pitchFamily="34" charset="0"/>
                  <a:cs typeface="Arial" pitchFamily="34" charset="0"/>
                </a:rPr>
                <a:t>miếng đều nhau </a:t>
              </a:r>
              <a:r>
                <a:rPr lang="vi-VN" sz="2800" b="1">
                  <a:latin typeface="Arial" pitchFamily="34" charset="0"/>
                  <a:cs typeface="Arial" pitchFamily="34" charset="0"/>
                </a:rPr>
                <a:t>và đẹp </a:t>
              </a:r>
              <a:r>
                <a:rPr lang="vi-VN" sz="2800" b="1" smtClean="0">
                  <a:latin typeface="Arial" pitchFamily="34" charset="0"/>
                  <a:cs typeface="Arial" pitchFamily="34" charset="0"/>
                </a:rPr>
                <a:t>mắt</a:t>
              </a:r>
              <a:r>
                <a:rPr lang="en-US" sz="2800" b="1" smtClean="0">
                  <a:latin typeface="Arial" pitchFamily="34" charset="0"/>
                  <a:cs typeface="Arial" pitchFamily="34" charset="0"/>
                </a:rPr>
                <a:t>.</a:t>
              </a:r>
              <a:r>
                <a:rPr lang="vi-VN" sz="2800" b="1" smtClean="0">
                  <a:latin typeface="Arial" pitchFamily="34" charset="0"/>
                  <a:cs typeface="Arial" pitchFamily="34" charset="0"/>
                </a:rPr>
                <a:t> </a:t>
              </a:r>
              <a:endParaRPr lang="vi-VN" sz="2800" b="1">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32012" y="3581400"/>
            <a:ext cx="7673761" cy="2438400"/>
            <a:chOff x="1598612" y="3962400"/>
            <a:chExt cx="7673761" cy="2438400"/>
          </a:xfrm>
        </p:grpSpPr>
        <p:sp>
          <p:nvSpPr>
            <p:cNvPr id="20" name="AutoShape 26"/>
            <p:cNvSpPr>
              <a:spLocks noChangeArrowheads="1"/>
            </p:cNvSpPr>
            <p:nvPr/>
          </p:nvSpPr>
          <p:spPr bwMode="auto">
            <a:xfrm>
              <a:off x="1598612" y="3962400"/>
              <a:ext cx="7269529" cy="2209800"/>
            </a:xfrm>
            <a:prstGeom prst="cloudCallout">
              <a:avLst>
                <a:gd name="adj1" fmla="val 15297"/>
                <a:gd name="adj2" fmla="val 12005"/>
              </a:avLst>
            </a:prstGeom>
            <a:solidFill>
              <a:schemeClr val="accent5">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361238" y="4343400"/>
              <a:ext cx="5817455" cy="1384995"/>
            </a:xfrm>
            <a:prstGeom prst="rect">
              <a:avLst/>
            </a:prstGeom>
            <a:noFill/>
          </p:spPr>
          <p:txBody>
            <a:bodyPr wrap="square" rtlCol="0">
              <a:spAutoFit/>
            </a:bodyPr>
            <a:lstStyle/>
            <a:p>
              <a:pPr algn="ctr"/>
              <a:r>
                <a:rPr lang="en-US" sz="2800" b="1" smtClean="0">
                  <a:solidFill>
                    <a:schemeClr val="tx2">
                      <a:lumMod val="75000"/>
                    </a:schemeClr>
                  </a:solidFill>
                  <a:latin typeface="Arial" pitchFamily="34" charset="0"/>
                  <a:cs typeface="Arial" pitchFamily="34" charset="0"/>
                </a:rPr>
                <a:t>C</a:t>
              </a:r>
              <a:r>
                <a:rPr lang="vi-VN" sz="2800" b="1" smtClean="0">
                  <a:solidFill>
                    <a:schemeClr val="tx2">
                      <a:lumMod val="75000"/>
                    </a:schemeClr>
                  </a:solidFill>
                  <a:latin typeface="Arial" pitchFamily="34" charset="0"/>
                  <a:cs typeface="Arial" pitchFamily="34" charset="0"/>
                </a:rPr>
                <a:t>ác </a:t>
              </a:r>
              <a:r>
                <a:rPr lang="vi-VN" sz="2800" b="1">
                  <a:solidFill>
                    <a:schemeClr val="tx2">
                      <a:lumMod val="75000"/>
                    </a:schemeClr>
                  </a:solidFill>
                  <a:latin typeface="Arial" pitchFamily="34" charset="0"/>
                  <a:cs typeface="Arial" pitchFamily="34" charset="0"/>
                </a:rPr>
                <a:t>nhát cắt cần tuân thủ nguyên tắc gì để đạt được điều </a:t>
              </a:r>
              <a:r>
                <a:rPr lang="vi-VN" sz="2800" b="1" smtClean="0">
                  <a:solidFill>
                    <a:schemeClr val="tx2">
                      <a:lumMod val="75000"/>
                    </a:schemeClr>
                  </a:solidFill>
                  <a:latin typeface="Arial" pitchFamily="34" charset="0"/>
                  <a:cs typeface="Arial" pitchFamily="34" charset="0"/>
                </a:rPr>
                <a:t>đó</a:t>
              </a:r>
              <a:r>
                <a:rPr lang="en-US" sz="2800" b="1" smtClean="0">
                  <a:solidFill>
                    <a:schemeClr val="tx2">
                      <a:lumMod val="75000"/>
                    </a:schemeClr>
                  </a:solidFill>
                  <a:latin typeface="Arial" pitchFamily="34" charset="0"/>
                  <a:cs typeface="Arial" pitchFamily="34" charset="0"/>
                </a:rPr>
                <a:t> ?</a:t>
              </a:r>
              <a:r>
                <a:rPr lang="vi-VN" sz="2800" b="1" smtClean="0">
                  <a:solidFill>
                    <a:schemeClr val="tx2">
                      <a:lumMod val="75000"/>
                    </a:schemeClr>
                  </a:solidFill>
                  <a:latin typeface="Arial" pitchFamily="34" charset="0"/>
                  <a:cs typeface="Arial" pitchFamily="34" charset="0"/>
                </a:rPr>
                <a:t> </a:t>
              </a:r>
              <a:endParaRPr lang="vi-VN" sz="28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4612" y="799743"/>
            <a:ext cx="391318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ipe(left)">
                                      <p:cBhvr>
                                        <p:cTn id="11" dur="500"/>
                                        <p:tgtEl>
                                          <p:spTgt spid="2150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0336" y="230326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752476"/>
            <a:ext cx="11630132" cy="1428750"/>
            <a:chOff x="150812" y="752476"/>
            <a:chExt cx="11630132" cy="1428750"/>
          </a:xfrm>
        </p:grpSpPr>
        <p:sp>
          <p:nvSpPr>
            <p:cNvPr id="21" name="Rounded Rectangle 20"/>
            <p:cNvSpPr/>
            <p:nvPr/>
          </p:nvSpPr>
          <p:spPr>
            <a:xfrm>
              <a:off x="1937442" y="752476"/>
              <a:ext cx="9843502" cy="1428750"/>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134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3900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132011" y="810123"/>
                  <a:ext cx="9601201" cy="1249294"/>
                </a:xfrm>
                <a:prstGeom prst="rect">
                  <a:avLst/>
                </a:prstGeom>
                <a:noFill/>
              </p:spPr>
              <p:txBody>
                <a:bodyPr wrap="square" lIns="121899" tIns="60949" rIns="121899" bIns="60949" rtlCol="0">
                  <a:spAutoFit/>
                </a:bodyPr>
                <a:lstStyle/>
                <a:p>
                  <a:pPr>
                    <a:lnSpc>
                      <a:spcPct val="150000"/>
                    </a:lnSpc>
                  </a:pPr>
                  <a:r>
                    <a:rPr lang="en-US" sz="2600" b="1" smtClean="0">
                      <a:latin typeface="Arial" pitchFamily="34" charset="0"/>
                      <a:cs typeface="Arial" pitchFamily="34" charset="0"/>
                    </a:rPr>
                    <a:t>Trong HĐ 5, cho </a:t>
                  </a:r>
                  <a14:m>
                    <m:oMath xmlns:m="http://schemas.openxmlformats.org/officeDocument/2006/math">
                      <m:r>
                        <a:rPr lang="en-US" sz="2600" b="1" i="1" smtClean="0">
                          <a:latin typeface="Cambria Math"/>
                          <a:cs typeface="Arial" pitchFamily="34" charset="0"/>
                        </a:rPr>
                        <m:t>𝑨𝑩</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𝒄𝒎</m:t>
                      </m:r>
                      <m:r>
                        <a:rPr lang="en-US" sz="2600" b="1" i="1" smtClean="0">
                          <a:latin typeface="Cambria Math"/>
                          <a:cs typeface="Arial" pitchFamily="34" charset="0"/>
                        </a:rPr>
                        <m:t> , </m:t>
                      </m:r>
                      <m:r>
                        <a:rPr lang="en-US" sz="2600" b="1" i="1" smtClean="0">
                          <a:latin typeface="Cambria Math"/>
                          <a:cs typeface="Arial" pitchFamily="34" charset="0"/>
                        </a:rPr>
                        <m:t>𝑩𝑪</m:t>
                      </m:r>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𝒄𝒎</m:t>
                      </m:r>
                      <m:r>
                        <a:rPr lang="en-US" sz="2600" b="1" i="1" smtClean="0">
                          <a:latin typeface="Cambria Math"/>
                          <a:cs typeface="Arial" pitchFamily="34" charset="0"/>
                        </a:rPr>
                        <m:t> </m:t>
                      </m:r>
                      <m:r>
                        <a:rPr lang="en-US" sz="2600" b="1" i="1" smtClean="0">
                          <a:latin typeface="Cambria Math"/>
                          <a:cs typeface="Arial" pitchFamily="34" charset="0"/>
                        </a:rPr>
                        <m:t>𝒗</m:t>
                      </m:r>
                      <m:r>
                        <a:rPr lang="en-US" sz="2600" b="1" i="1" smtClean="0">
                          <a:latin typeface="Cambria Math"/>
                          <a:cs typeface="Arial" pitchFamily="34" charset="0"/>
                        </a:rPr>
                        <m:t>à </m:t>
                      </m:r>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𝑩</m:t>
                      </m:r>
                      <m:r>
                        <a:rPr lang="en-US" sz="2600" b="1" i="1" smtClean="0">
                          <a:latin typeface="Cambria Math"/>
                          <a:cs typeface="Arial" pitchFamily="34" charset="0"/>
                        </a:rPr>
                        <m:t>’=</m:t>
                      </m:r>
                      <m:r>
                        <a:rPr lang="en-US" sz="2600" b="1" i="1" smtClean="0">
                          <a:latin typeface="Cambria Math"/>
                          <a:cs typeface="Arial" pitchFamily="34" charset="0"/>
                        </a:rPr>
                        <m:t>𝟑</m:t>
                      </m:r>
                      <m:r>
                        <a:rPr lang="en-US" sz="2600" b="1" i="1" smtClean="0">
                          <a:latin typeface="Cambria Math"/>
                          <a:cs typeface="Arial" pitchFamily="34" charset="0"/>
                        </a:rPr>
                        <m:t>𝒄𝒎</m:t>
                      </m:r>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Tính độ dài của đoạn thẳng B’C’.</a:t>
                  </a:r>
                  <a:endParaRPr lang="vi-VN" sz="2600"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132011" y="810123"/>
                  <a:ext cx="9601201" cy="1249294"/>
                </a:xfrm>
                <a:prstGeom prst="rect">
                  <a:avLst/>
                </a:prstGeom>
                <a:blipFill rotWithShape="1">
                  <a:blip r:embed="rId7"/>
                  <a:stretch>
                    <a:fillRect l="-825" b="-9756"/>
                  </a:stretch>
                </a:blipFill>
              </p:spPr>
              <p:txBody>
                <a:bodyPr/>
                <a:lstStyle/>
                <a:p>
                  <a:r>
                    <a:rPr lang="en-US">
                      <a:noFill/>
                    </a:rPr>
                    <a:t> </a:t>
                  </a:r>
                </a:p>
              </p:txBody>
            </p:sp>
          </mc:Fallback>
        </mc:AlternateContent>
      </p:grpSp>
      <p:grpSp>
        <p:nvGrpSpPr>
          <p:cNvPr id="12" name="Group 11"/>
          <p:cNvGrpSpPr/>
          <p:nvPr/>
        </p:nvGrpSpPr>
        <p:grpSpPr>
          <a:xfrm>
            <a:off x="8615203" y="2206582"/>
            <a:ext cx="3216593" cy="3432218"/>
            <a:chOff x="8163063" y="2993650"/>
            <a:chExt cx="3216593" cy="3432218"/>
          </a:xfrm>
        </p:grpSpPr>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3063" y="2993650"/>
              <a:ext cx="3216593" cy="33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071272" y="6087314"/>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4.48</a:t>
              </a:r>
              <a:endParaRPr lang="en-US" sz="1600" b="1">
                <a:solidFill>
                  <a:schemeClr val="accent6">
                    <a:lumMod val="75000"/>
                  </a:schemeClr>
                </a:solidFill>
                <a:latin typeface="Arial" pitchFamily="34" charset="0"/>
                <a:cs typeface="Arial" pitchFamily="34" charset="0"/>
              </a:endParaRPr>
            </a:p>
          </p:txBody>
        </p:sp>
      </p:grpSp>
      <p:sp>
        <p:nvSpPr>
          <p:cNvPr id="18" name="TextBox 17"/>
          <p:cNvSpPr txBox="1"/>
          <p:nvPr/>
        </p:nvSpPr>
        <p:spPr>
          <a:xfrm>
            <a:off x="2055812" y="2778416"/>
            <a:ext cx="51816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Áp dụng định lí Thales , ta có :</a:t>
            </a:r>
            <a:endParaRPr lang="vi-VN"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68733037"/>
              </p:ext>
            </p:extLst>
          </p:nvPr>
        </p:nvGraphicFramePr>
        <p:xfrm>
          <a:off x="3494086" y="3316281"/>
          <a:ext cx="1822450" cy="900112"/>
        </p:xfrm>
        <a:graphic>
          <a:graphicData uri="http://schemas.openxmlformats.org/presentationml/2006/ole">
            <mc:AlternateContent xmlns:mc="http://schemas.openxmlformats.org/markup-compatibility/2006">
              <mc:Choice xmlns:v="urn:schemas-microsoft-com:vml" Requires="v">
                <p:oleObj spid="_x0000_s35856" name="Equation" r:id="rId9" imgW="850680" imgH="419040" progId="Equation.DSMT4">
                  <p:embed/>
                </p:oleObj>
              </mc:Choice>
              <mc:Fallback>
                <p:oleObj name="Equation" r:id="rId9" imgW="850680" imgH="419040" progId="Equation.DSMT4">
                  <p:embed/>
                  <p:pic>
                    <p:nvPicPr>
                      <p:cNvPr id="0" name="Object 20"/>
                      <p:cNvPicPr>
                        <a:picLocks noChangeAspect="1" noChangeArrowheads="1"/>
                      </p:cNvPicPr>
                      <p:nvPr/>
                    </p:nvPicPr>
                    <p:blipFill>
                      <a:blip r:embed="rId10"/>
                      <a:srcRect/>
                      <a:stretch>
                        <a:fillRect/>
                      </a:stretch>
                    </p:blipFill>
                    <p:spPr bwMode="auto">
                      <a:xfrm>
                        <a:off x="3494086" y="3316281"/>
                        <a:ext cx="18224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8387751"/>
              </p:ext>
            </p:extLst>
          </p:nvPr>
        </p:nvGraphicFramePr>
        <p:xfrm>
          <a:off x="3097212" y="4433888"/>
          <a:ext cx="4597400" cy="900112"/>
        </p:xfrm>
        <a:graphic>
          <a:graphicData uri="http://schemas.openxmlformats.org/presentationml/2006/ole">
            <mc:AlternateContent xmlns:mc="http://schemas.openxmlformats.org/markup-compatibility/2006">
              <mc:Choice xmlns:v="urn:schemas-microsoft-com:vml" Requires="v">
                <p:oleObj spid="_x0000_s35857" name="Equation" r:id="rId11" imgW="2145960" imgH="419040" progId="Equation.DSMT4">
                  <p:embed/>
                </p:oleObj>
              </mc:Choice>
              <mc:Fallback>
                <p:oleObj name="Equation" r:id="rId11" imgW="2145960" imgH="419040" progId="Equation.DSMT4">
                  <p:embed/>
                  <p:pic>
                    <p:nvPicPr>
                      <p:cNvPr id="0" name=""/>
                      <p:cNvPicPr>
                        <a:picLocks noChangeAspect="1" noChangeArrowheads="1"/>
                      </p:cNvPicPr>
                      <p:nvPr/>
                    </p:nvPicPr>
                    <p:blipFill>
                      <a:blip r:embed="rId12"/>
                      <a:srcRect/>
                      <a:stretch>
                        <a:fillRect/>
                      </a:stretch>
                    </p:blipFill>
                    <p:spPr bwMode="auto">
                      <a:xfrm>
                        <a:off x="3097212" y="4433888"/>
                        <a:ext cx="45974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4"/>
          <p:cNvSpPr>
            <a:spLocks noChangeArrowheads="1"/>
          </p:cNvSpPr>
          <p:nvPr/>
        </p:nvSpPr>
        <p:spPr bwMode="gray">
          <a:xfrm>
            <a:off x="447214" y="95249"/>
            <a:ext cx="5494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ĐỊNH LÍ THALES TRONG KHÔNG GIAN</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79514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538" y="41211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177" t="32636" r="3102" b="4602"/>
          <a:stretch/>
        </p:blipFill>
        <p:spPr bwMode="auto">
          <a:xfrm>
            <a:off x="587203" y="2026087"/>
            <a:ext cx="11234619" cy="206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811000" cy="1292662"/>
            <a:chOff x="227012" y="762000"/>
            <a:chExt cx="11811000" cy="1292662"/>
          </a:xfrm>
        </p:grpSpPr>
        <p:sp>
          <p:nvSpPr>
            <p:cNvPr id="17" name="Rounded Rectangle 16"/>
            <p:cNvSpPr/>
            <p:nvPr/>
          </p:nvSpPr>
          <p:spPr>
            <a:xfrm>
              <a:off x="345444" y="762000"/>
              <a:ext cx="11692568" cy="1219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23414" y="762000"/>
              <a:ext cx="11362198" cy="1292662"/>
            </a:xfrm>
            <a:prstGeom prst="rect">
              <a:avLst/>
            </a:prstGeom>
            <a:noFill/>
          </p:spPr>
          <p:txBody>
            <a:bodyPr wrap="square" rtlCol="0">
              <a:spAutoFit/>
            </a:bodyPr>
            <a:lstStyle/>
            <a:p>
              <a:pPr>
                <a:lnSpc>
                  <a:spcPct val="150000"/>
                </a:lnSpc>
              </a:pPr>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600" b="1" smtClean="0">
                  <a:latin typeface="Arial" pitchFamily="34" charset="0"/>
                  <a:cs typeface="Arial" pitchFamily="34" charset="0"/>
                </a:rPr>
                <a:t>Các hình ảnh dưới đây có đặc điểm chung nào với hình lăng </a:t>
              </a:r>
              <a:br>
                <a:rPr lang="en-US" sz="2600" b="1" smtClean="0">
                  <a:latin typeface="Arial" pitchFamily="34" charset="0"/>
                  <a:cs typeface="Arial" pitchFamily="34" charset="0"/>
                </a:rPr>
              </a:br>
              <a:r>
                <a:rPr lang="en-US" sz="2600" b="1" smtClean="0">
                  <a:latin typeface="Arial" pitchFamily="34" charset="0"/>
                  <a:cs typeface="Arial" pitchFamily="34" charset="0"/>
                </a:rPr>
                <a:t>                trụ đứng tam giác mà em đã học ở lớp 7 ?</a:t>
              </a:r>
              <a:endParaRPr lang="vi-VN" sz="2600" b="1">
                <a:latin typeface="Arial" pitchFamily="34" charset="0"/>
                <a:cs typeface="Arial" pitchFamily="34" charset="0"/>
              </a:endParaRPr>
            </a:p>
          </p:txBody>
        </p:sp>
        <p:pic>
          <p:nvPicPr>
            <p:cNvPr id="307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9246" b="26551"/>
            <a:stretch/>
          </p:blipFill>
          <p:spPr bwMode="auto">
            <a:xfrm>
              <a:off x="227012" y="781690"/>
              <a:ext cx="1676400" cy="63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604664" y="4572000"/>
            <a:ext cx="10671347" cy="1200329"/>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Các hình ảnh đã cho trên đều có chứa hai mặt nằm trong hai mặt phẳng song song, các mặt còn lại chứa các cạnh đối diện song song với nhau.</a:t>
            </a:r>
          </a:p>
        </p:txBody>
      </p:sp>
    </p:spTree>
    <p:extLst>
      <p:ext uri="{BB962C8B-B14F-4D97-AF65-F5344CB8AC3E}">
        <p14:creationId xmlns:p14="http://schemas.microsoft.com/office/powerpoint/2010/main" val="2174078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wipe(left)">
                                      <p:cBhvr>
                                        <p:cTn id="11" dur="500"/>
                                        <p:tgtEl>
                                          <p:spTgt spid="307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812" y="597272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10000"/>
                    </a14:imgEffect>
                  </a14:imgLayer>
                </a14:imgProps>
              </a:ext>
              <a:ext uri="{28A0092B-C50C-407E-A947-70E740481C1C}">
                <a14:useLocalDpi xmlns:a14="http://schemas.microsoft.com/office/drawing/2010/main" val="0"/>
              </a:ext>
            </a:extLst>
          </a:blip>
          <a:srcRect r="1036" b="2516"/>
          <a:stretch/>
        </p:blipFill>
        <p:spPr bwMode="auto">
          <a:xfrm>
            <a:off x="150812" y="638871"/>
            <a:ext cx="7021513" cy="562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7924800" y="638871"/>
            <a:ext cx="3752850" cy="4119979"/>
            <a:chOff x="7924800" y="638871"/>
            <a:chExt cx="3752850" cy="4119979"/>
          </a:xfrm>
        </p:grpSpPr>
        <p:pic>
          <p:nvPicPr>
            <p:cNvPr id="317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638871"/>
              <a:ext cx="375285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371012" y="442029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4.50</a:t>
              </a:r>
              <a:endParaRPr lang="en-US" sz="1600" b="1">
                <a:solidFill>
                  <a:schemeClr val="accent6">
                    <a:lumMod val="75000"/>
                  </a:schemeClr>
                </a:solidFill>
                <a:latin typeface="Arial" pitchFamily="34" charset="0"/>
                <a:cs typeface="Arial" pitchFamily="34" charset="0"/>
              </a:endParaRPr>
            </a:p>
          </p:txBody>
        </p:sp>
      </p:grpSp>
      <p:sp>
        <p:nvSpPr>
          <p:cNvPr id="15" name="TextBox 14"/>
          <p:cNvSpPr txBox="1"/>
          <p:nvPr/>
        </p:nvSpPr>
        <p:spPr>
          <a:xfrm>
            <a:off x="7356474" y="4953000"/>
            <a:ext cx="4403725" cy="1200329"/>
          </a:xfrm>
          <a:prstGeom prst="rect">
            <a:avLst/>
          </a:prstGeom>
          <a:noFill/>
        </p:spPr>
        <p:txBody>
          <a:bodyPr wrap="square" rtlCol="0">
            <a:spAutoFit/>
          </a:bodyPr>
          <a:lstStyle/>
          <a:p>
            <a:pPr marL="342900" indent="-342900" algn="just">
              <a:buFont typeface="Wingdings" pitchFamily="2" charset="2"/>
              <a:buChar char="v"/>
            </a:pPr>
            <a:r>
              <a:rPr lang="en-US" b="1" smtClean="0">
                <a:solidFill>
                  <a:srgbClr val="FF0000"/>
                </a:solidFill>
                <a:latin typeface="Arial" pitchFamily="34" charset="0"/>
                <a:cs typeface="Arial" pitchFamily="34" charset="0"/>
              </a:rPr>
              <a:t>Chú ý </a:t>
            </a:r>
            <a:r>
              <a:rPr lang="en-US" b="1" smtClean="0">
                <a:latin typeface="Arial" pitchFamily="34" charset="0"/>
                <a:cs typeface="Arial" pitchFamily="34" charset="0"/>
              </a:rPr>
              <a:t>: Tên của lăng trụ được gọi dựa theo tên của đa giác đáy.</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518085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7395" y="262092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819486" y="3048000"/>
            <a:ext cx="7332326" cy="120032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các cạnh bên của hình lăng trụ ABC.A’B’C’ đôi một song song nên AA”, BB”, CC” đôi một song song </a:t>
            </a:r>
            <a:endParaRPr lang="vi-VN" b="1">
              <a:latin typeface="Arial" pitchFamily="34" charset="0"/>
              <a:cs typeface="Arial" pitchFamily="34" charset="0"/>
            </a:endParaRPr>
          </a:p>
        </p:txBody>
      </p:sp>
      <p:grpSp>
        <p:nvGrpSpPr>
          <p:cNvPr id="3" name="Group 2"/>
          <p:cNvGrpSpPr/>
          <p:nvPr/>
        </p:nvGrpSpPr>
        <p:grpSpPr>
          <a:xfrm>
            <a:off x="227012" y="790575"/>
            <a:ext cx="11658600" cy="1661971"/>
            <a:chOff x="227012" y="790575"/>
            <a:chExt cx="11658600" cy="1661971"/>
          </a:xfrm>
        </p:grpSpPr>
        <p:sp>
          <p:nvSpPr>
            <p:cNvPr id="15" name="Rounded Rectangle 14"/>
            <p:cNvSpPr/>
            <p:nvPr/>
          </p:nvSpPr>
          <p:spPr>
            <a:xfrm>
              <a:off x="1714586" y="819827"/>
              <a:ext cx="10171025" cy="1632719"/>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905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01270" y="12246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10058400"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a:latin typeface="Arial" pitchFamily="34" charset="0"/>
                  <a:cs typeface="Arial" pitchFamily="34" charset="0"/>
                </a:rPr>
                <a:t>hình </a:t>
              </a:r>
              <a:r>
                <a:rPr lang="en-US" sz="2500" b="1" smtClean="0">
                  <a:latin typeface="Arial" pitchFamily="34" charset="0"/>
                  <a:cs typeface="Arial" pitchFamily="34" charset="0"/>
                </a:rPr>
                <a:t>lăng trụ tam giác ABC.A’B’C’. Một mặt phẳng song song với mặt đáy của hình trụ cắt các cạnh bên của hình lăng trụ lần lượt tại A”, B”, C”. (H 4.51)</a:t>
              </a:r>
            </a:p>
            <a:p>
              <a:r>
                <a:rPr lang="en-US" sz="2500" b="1" smtClean="0">
                  <a:latin typeface="Arial" pitchFamily="34" charset="0"/>
                  <a:cs typeface="Arial" pitchFamily="34" charset="0"/>
                </a:rPr>
                <a:t>Chứng minh rằng ABC.A’B’C’ là hình lăng trụ.</a:t>
              </a:r>
              <a:endParaRPr lang="vi-VN" sz="2500" b="1">
                <a:latin typeface="Arial" pitchFamily="34" charset="0"/>
                <a:cs typeface="Arial" pitchFamily="34" charset="0"/>
              </a:endParaRPr>
            </a:p>
          </p:txBody>
        </p:sp>
      </p:grpSp>
      <p:sp>
        <p:nvSpPr>
          <p:cNvPr id="28" name="TextBox 27"/>
          <p:cNvSpPr txBox="1"/>
          <p:nvPr/>
        </p:nvSpPr>
        <p:spPr>
          <a:xfrm>
            <a:off x="1139304" y="4350603"/>
            <a:ext cx="7164908" cy="830997"/>
          </a:xfrm>
          <a:prstGeom prst="rect">
            <a:avLst/>
          </a:prstGeom>
          <a:noFill/>
        </p:spPr>
        <p:txBody>
          <a:bodyPr wrap="square" rtlCol="0">
            <a:spAutoFit/>
          </a:bodyPr>
          <a:lstStyle/>
          <a:p>
            <a:pPr algn="just"/>
            <a:r>
              <a:rPr lang="en-US" b="1" smtClean="0">
                <a:latin typeface="Arial" pitchFamily="34" charset="0"/>
                <a:cs typeface="Arial" pitchFamily="34" charset="0"/>
              </a:rPr>
              <a:t>Mp(ABC) // mp(A”B”C”) nên </a:t>
            </a:r>
            <a:r>
              <a:rPr lang="en-US" b="1" smtClean="0">
                <a:solidFill>
                  <a:srgbClr val="C00000"/>
                </a:solidFill>
                <a:latin typeface="Arial" pitchFamily="34" charset="0"/>
                <a:cs typeface="Arial" pitchFamily="34" charset="0"/>
              </a:rPr>
              <a:t>ABC.A”B”C” là hình lăng trụ .</a:t>
            </a:r>
            <a:endParaRPr lang="vi-VN" b="1">
              <a:solidFill>
                <a:srgbClr val="C00000"/>
              </a:solidFill>
              <a:latin typeface="Arial" pitchFamily="34" charset="0"/>
              <a:cs typeface="Arial" pitchFamily="34" charset="0"/>
            </a:endParaRPr>
          </a:p>
        </p:txBody>
      </p:sp>
      <p:grpSp>
        <p:nvGrpSpPr>
          <p:cNvPr id="2" name="Group 1"/>
          <p:cNvGrpSpPr/>
          <p:nvPr/>
        </p:nvGrpSpPr>
        <p:grpSpPr>
          <a:xfrm>
            <a:off x="8913812" y="2452546"/>
            <a:ext cx="3076575" cy="3491054"/>
            <a:chOff x="8913812" y="2452546"/>
            <a:chExt cx="3076575" cy="3491054"/>
          </a:xfrm>
        </p:grpSpPr>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3812" y="2452546"/>
              <a:ext cx="30765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828212" y="56050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4.51</a:t>
              </a:r>
              <a:endParaRPr lang="en-US" sz="1600" b="1">
                <a:solidFill>
                  <a:schemeClr val="accent6">
                    <a:lumMod val="75000"/>
                  </a:schemeClr>
                </a:solidFill>
                <a:latin typeface="Arial" pitchFamily="34" charset="0"/>
                <a:cs typeface="Arial" pitchFamily="34" charset="0"/>
              </a:endParaRPr>
            </a:p>
          </p:txBody>
        </p:sp>
      </p:grpSp>
      <p:sp>
        <p:nvSpPr>
          <p:cNvPr id="18"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721300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6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52476"/>
            <a:ext cx="11658600" cy="1444408"/>
            <a:chOff x="150812" y="752476"/>
            <a:chExt cx="11658600" cy="1444408"/>
          </a:xfrm>
        </p:grpSpPr>
        <p:sp>
          <p:nvSpPr>
            <p:cNvPr id="21" name="Rounded Rectangle 20"/>
            <p:cNvSpPr/>
            <p:nvPr/>
          </p:nvSpPr>
          <p:spPr>
            <a:xfrm>
              <a:off x="1937442" y="752476"/>
              <a:ext cx="9843502" cy="1428750"/>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134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5</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3900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873467"/>
              <a:ext cx="9601201"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lăng trụ tam giác ABC.A’B’C’. Gọi M và M’ lần lượt là trung điểm của BC và B’C’/ Chứng minh rằng AMC.A’M’C’ là hình lăng trụ.</a:t>
              </a:r>
              <a:endParaRPr lang="vi-VN" sz="2600" b="1">
                <a:latin typeface="Arial" pitchFamily="34" charset="0"/>
                <a:cs typeface="Arial" pitchFamily="34" charset="0"/>
              </a:endParaRPr>
            </a:p>
          </p:txBody>
        </p:sp>
      </p:grpSp>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sp>
        <p:nvSpPr>
          <p:cNvPr id="11" name="TextBox 10"/>
          <p:cNvSpPr txBox="1"/>
          <p:nvPr/>
        </p:nvSpPr>
        <p:spPr>
          <a:xfrm>
            <a:off x="447214" y="2819400"/>
            <a:ext cx="8390398" cy="769441"/>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Vì các cạnh bên của hình lăng trụ ABC.A’B’C’ đôi một song song nên AA”, BB”, CC” đôi một song song </a:t>
            </a:r>
            <a:r>
              <a:rPr lang="en-US" sz="2200" b="1" smtClean="0">
                <a:solidFill>
                  <a:schemeClr val="accent2">
                    <a:lumMod val="75000"/>
                  </a:schemeClr>
                </a:solidFill>
                <a:latin typeface="Arial" pitchFamily="34" charset="0"/>
                <a:cs typeface="Arial" pitchFamily="34" charset="0"/>
              </a:rPr>
              <a:t>(1)</a:t>
            </a:r>
            <a:endParaRPr lang="vi-VN" sz="2200" b="1">
              <a:solidFill>
                <a:schemeClr val="accent2">
                  <a:lumMod val="75000"/>
                </a:schemeClr>
              </a:solidFill>
              <a:latin typeface="Arial" pitchFamily="34" charset="0"/>
              <a:cs typeface="Arial" pitchFamily="34" charset="0"/>
            </a:endParaRPr>
          </a:p>
        </p:txBody>
      </p:sp>
      <p:pic>
        <p:nvPicPr>
          <p:cNvPr id="368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8851" y="2362200"/>
            <a:ext cx="3022023" cy="288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18525" y="3588841"/>
            <a:ext cx="8119086" cy="430887"/>
          </a:xfrm>
          <a:prstGeom prst="rect">
            <a:avLst/>
          </a:prstGeom>
          <a:noFill/>
        </p:spPr>
        <p:txBody>
          <a:bodyPr wrap="square" rtlCol="0">
            <a:spAutoFit/>
          </a:bodyPr>
          <a:lstStyle/>
          <a:p>
            <a:pPr algn="just"/>
            <a:r>
              <a:rPr lang="en-US" sz="2200" b="1">
                <a:latin typeface="Arial" pitchFamily="34" charset="0"/>
                <a:cs typeface="Arial" pitchFamily="34" charset="0"/>
              </a:rPr>
              <a:t>Ta có BB' // CC' nên BCC'B' là hình thang.</a:t>
            </a:r>
            <a:endParaRPr lang="vi-VN" sz="2200" b="1">
              <a:latin typeface="Arial" pitchFamily="34" charset="0"/>
              <a:cs typeface="Arial" pitchFamily="34" charset="0"/>
            </a:endParaRPr>
          </a:p>
        </p:txBody>
      </p:sp>
      <p:sp>
        <p:nvSpPr>
          <p:cNvPr id="17" name="TextBox 16"/>
          <p:cNvSpPr txBox="1"/>
          <p:nvPr/>
        </p:nvSpPr>
        <p:spPr>
          <a:xfrm>
            <a:off x="718525" y="4052932"/>
            <a:ext cx="8119086" cy="1107996"/>
          </a:xfrm>
          <a:prstGeom prst="rect">
            <a:avLst/>
          </a:prstGeom>
          <a:noFill/>
        </p:spPr>
        <p:txBody>
          <a:bodyPr wrap="square" rtlCol="0">
            <a:spAutoFit/>
          </a:bodyPr>
          <a:lstStyle/>
          <a:p>
            <a:pPr algn="just"/>
            <a:r>
              <a:rPr lang="vi-VN" sz="2200" b="1">
                <a:latin typeface="Arial" pitchFamily="34" charset="0"/>
                <a:cs typeface="Arial" pitchFamily="34" charset="0"/>
              </a:rPr>
              <a:t>Vì M và M' lần lượt là trung điểm của cạnh BC và B'C' nên MM' là đường trung bình của hình thang BCC'B', suy ra MM', BB', CC' đôi một song song </a:t>
            </a:r>
            <a:r>
              <a:rPr lang="vi-VN" sz="2200" b="1">
                <a:solidFill>
                  <a:schemeClr val="accent2">
                    <a:lumMod val="75000"/>
                  </a:schemeClr>
                </a:solidFill>
                <a:latin typeface="Arial" pitchFamily="34" charset="0"/>
                <a:cs typeface="Arial" pitchFamily="34" charset="0"/>
              </a:rPr>
              <a:t>(2)</a:t>
            </a:r>
            <a:r>
              <a:rPr lang="vi-VN" sz="2200" b="1">
                <a:latin typeface="Arial" pitchFamily="34" charset="0"/>
                <a:cs typeface="Arial" pitchFamily="34" charset="0"/>
              </a:rPr>
              <a:t>.</a:t>
            </a:r>
          </a:p>
        </p:txBody>
      </p:sp>
      <p:sp>
        <p:nvSpPr>
          <p:cNvPr id="18" name="TextBox 17"/>
          <p:cNvSpPr txBox="1"/>
          <p:nvPr/>
        </p:nvSpPr>
        <p:spPr>
          <a:xfrm>
            <a:off x="718525" y="5194132"/>
            <a:ext cx="8119086" cy="430887"/>
          </a:xfrm>
          <a:prstGeom prst="rect">
            <a:avLst/>
          </a:prstGeom>
          <a:noFill/>
        </p:spPr>
        <p:txBody>
          <a:bodyPr wrap="square" rtlCol="0">
            <a:spAutoFit/>
          </a:bodyPr>
          <a:lstStyle/>
          <a:p>
            <a:pPr algn="just"/>
            <a:r>
              <a:rPr lang="vi-VN" sz="2200" b="1">
                <a:latin typeface="Arial" pitchFamily="34" charset="0"/>
                <a:cs typeface="Arial" pitchFamily="34" charset="0"/>
              </a:rPr>
              <a:t>Từ (1) và (2) suy ra MM', AA', CC' đôi một song song.</a:t>
            </a:r>
          </a:p>
        </p:txBody>
      </p:sp>
      <p:sp>
        <p:nvSpPr>
          <p:cNvPr id="19" name="TextBox 18"/>
          <p:cNvSpPr txBox="1"/>
          <p:nvPr/>
        </p:nvSpPr>
        <p:spPr>
          <a:xfrm>
            <a:off x="718525" y="5658223"/>
            <a:ext cx="11090887" cy="430887"/>
          </a:xfrm>
          <a:prstGeom prst="rect">
            <a:avLst/>
          </a:prstGeom>
          <a:noFill/>
        </p:spPr>
        <p:txBody>
          <a:bodyPr wrap="square" rtlCol="0">
            <a:spAutoFit/>
          </a:bodyPr>
          <a:lstStyle/>
          <a:p>
            <a:pPr algn="just"/>
            <a:r>
              <a:rPr lang="en-US" sz="2200" b="1" smtClean="0">
                <a:latin typeface="Arial" pitchFamily="34" charset="0"/>
                <a:cs typeface="Arial" pitchFamily="34" charset="0"/>
              </a:rPr>
              <a:t>Mp</a:t>
            </a:r>
            <a:r>
              <a:rPr lang="vi-VN" sz="2200" b="1" smtClean="0">
                <a:latin typeface="Arial" pitchFamily="34" charset="0"/>
                <a:cs typeface="Arial" pitchFamily="34" charset="0"/>
              </a:rPr>
              <a:t>(ABC</a:t>
            </a:r>
            <a:r>
              <a:rPr lang="vi-VN" sz="2200" b="1">
                <a:latin typeface="Arial" pitchFamily="34" charset="0"/>
                <a:cs typeface="Arial" pitchFamily="34" charset="0"/>
              </a:rPr>
              <a:t>)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(A'B'C</a:t>
            </a:r>
            <a:r>
              <a:rPr lang="vi-VN" sz="2200" b="1">
                <a:latin typeface="Arial" pitchFamily="34" charset="0"/>
                <a:cs typeface="Arial" pitchFamily="34" charset="0"/>
              </a:rPr>
              <a:t>') nên </a:t>
            </a:r>
            <a:r>
              <a:rPr lang="en-US" sz="2200" b="1" smtClean="0">
                <a:latin typeface="Arial" pitchFamily="34" charset="0"/>
                <a:cs typeface="Arial" pitchFamily="34" charset="0"/>
              </a:rPr>
              <a:t>mp</a:t>
            </a:r>
            <a:r>
              <a:rPr lang="vi-VN" sz="2200" b="1" smtClean="0">
                <a:latin typeface="Arial" pitchFamily="34" charset="0"/>
                <a:cs typeface="Arial" pitchFamily="34" charset="0"/>
              </a:rPr>
              <a:t>(AMC</a:t>
            </a:r>
            <a:r>
              <a:rPr lang="vi-VN" sz="2200" b="1">
                <a:latin typeface="Arial" pitchFamily="34" charset="0"/>
                <a:cs typeface="Arial" pitchFamily="34" charset="0"/>
              </a:rPr>
              <a:t>)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(A'M'C</a:t>
            </a:r>
            <a:r>
              <a:rPr lang="vi-VN" sz="2200" b="1">
                <a:latin typeface="Arial" pitchFamily="34" charset="0"/>
                <a:cs typeface="Arial" pitchFamily="34" charset="0"/>
              </a:rPr>
              <a:t>').</a:t>
            </a:r>
          </a:p>
        </p:txBody>
      </p:sp>
      <p:sp>
        <p:nvSpPr>
          <p:cNvPr id="20" name="TextBox 19"/>
          <p:cNvSpPr txBox="1"/>
          <p:nvPr/>
        </p:nvSpPr>
        <p:spPr>
          <a:xfrm>
            <a:off x="718525" y="6122313"/>
            <a:ext cx="11090887" cy="430887"/>
          </a:xfrm>
          <a:prstGeom prst="rect">
            <a:avLst/>
          </a:prstGeom>
          <a:noFill/>
        </p:spPr>
        <p:txBody>
          <a:bodyPr wrap="square" rtlCol="0">
            <a:spAutoFit/>
          </a:bodyPr>
          <a:lstStyle/>
          <a:p>
            <a:pPr algn="just"/>
            <a:r>
              <a:rPr lang="vi-VN" sz="2200" b="1">
                <a:latin typeface="Arial" pitchFamily="34" charset="0"/>
                <a:cs typeface="Arial" pitchFamily="34" charset="0"/>
              </a:rPr>
              <a:t>Do vậy, AMC.A'M'C' là </a:t>
            </a:r>
            <a:r>
              <a:rPr lang="vi-VN" sz="2200" b="1">
                <a:solidFill>
                  <a:schemeClr val="accent2">
                    <a:lumMod val="75000"/>
                  </a:schemeClr>
                </a:solidFill>
                <a:latin typeface="Arial" pitchFamily="34" charset="0"/>
                <a:cs typeface="Arial" pitchFamily="34" charset="0"/>
              </a:rPr>
              <a:t>hình lăng trụ</a:t>
            </a:r>
            <a:r>
              <a:rPr lang="vi-VN" sz="2200" b="1">
                <a:latin typeface="Arial" pitchFamily="34" charset="0"/>
                <a:cs typeface="Arial" pitchFamily="34" charset="0"/>
              </a:rPr>
              <a:t>.</a:t>
            </a:r>
          </a:p>
        </p:txBody>
      </p:sp>
    </p:spTree>
    <p:extLst>
      <p:ext uri="{BB962C8B-B14F-4D97-AF65-F5344CB8AC3E}">
        <p14:creationId xmlns:p14="http://schemas.microsoft.com/office/powerpoint/2010/main" val="3867523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left)">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7" t="32636" r="3102" b="4602"/>
          <a:stretch/>
        </p:blipFill>
        <p:spPr bwMode="auto">
          <a:xfrm>
            <a:off x="587203" y="2026087"/>
            <a:ext cx="11234619" cy="206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538" y="41211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24806" y="762000"/>
            <a:ext cx="11713206" cy="1292662"/>
            <a:chOff x="324806" y="762000"/>
            <a:chExt cx="11713206" cy="1292662"/>
          </a:xfrm>
        </p:grpSpPr>
        <p:sp>
          <p:nvSpPr>
            <p:cNvPr id="17" name="Rounded Rectangle 16"/>
            <p:cNvSpPr/>
            <p:nvPr/>
          </p:nvSpPr>
          <p:spPr>
            <a:xfrm>
              <a:off x="345444" y="762000"/>
              <a:ext cx="11692568" cy="129266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23414" y="762000"/>
              <a:ext cx="11362198" cy="1292662"/>
            </a:xfrm>
            <a:prstGeom prst="rect">
              <a:avLst/>
            </a:prstGeom>
            <a:noFill/>
          </p:spPr>
          <p:txBody>
            <a:bodyPr wrap="square" rtlCol="0">
              <a:spAutoFit/>
            </a:bodyPr>
            <a:lstStyle/>
            <a:p>
              <a:pPr>
                <a:lnSpc>
                  <a:spcPct val="150000"/>
                </a:lnSpc>
              </a:pPr>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600" b="1" smtClean="0">
                  <a:latin typeface="Arial" pitchFamily="34" charset="0"/>
                  <a:cs typeface="Arial" pitchFamily="34" charset="0"/>
                </a:rPr>
                <a:t>Hình ảnh nào trong HĐ 6 gợi nên hình ảnh về hình lăng trụ có </a:t>
              </a:r>
              <a:br>
                <a:rPr lang="en-US" sz="2600" b="1" smtClean="0">
                  <a:latin typeface="Arial" pitchFamily="34" charset="0"/>
                  <a:cs typeface="Arial" pitchFamily="34" charset="0"/>
                </a:rPr>
              </a:br>
              <a:r>
                <a:rPr lang="en-US" sz="2600" b="1" smtClean="0">
                  <a:latin typeface="Arial" pitchFamily="34" charset="0"/>
                  <a:cs typeface="Arial" pitchFamily="34" charset="0"/>
                </a:rPr>
                <a:t>	   đáy là hình bình hành ?</a:t>
              </a:r>
              <a:endParaRPr lang="vi-VN" sz="2600" b="1">
                <a:latin typeface="Arial" pitchFamily="34" charset="0"/>
                <a:cs typeface="Arial" pitchFamily="34" charset="0"/>
              </a:endParaRPr>
            </a:p>
          </p:txBody>
        </p:sp>
        <p:pic>
          <p:nvPicPr>
            <p:cNvPr id="3481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7684" b="29020"/>
            <a:stretch/>
          </p:blipFill>
          <p:spPr bwMode="auto">
            <a:xfrm>
              <a:off x="324806" y="762000"/>
              <a:ext cx="167639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756212" y="4572000"/>
            <a:ext cx="10748399"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Hình ảnh thứ hai từ trái sang phải trong </a:t>
            </a:r>
            <a:r>
              <a:rPr lang="vi-VN" b="1" smtClean="0">
                <a:latin typeface="Arial" pitchFamily="34" charset="0"/>
                <a:cs typeface="Arial" pitchFamily="34" charset="0"/>
              </a:rPr>
              <a:t>HĐ</a:t>
            </a:r>
            <a:r>
              <a:rPr lang="en-US" b="1" smtClean="0">
                <a:latin typeface="Arial" pitchFamily="34" charset="0"/>
                <a:cs typeface="Arial" pitchFamily="34" charset="0"/>
              </a:rPr>
              <a:t>6</a:t>
            </a:r>
            <a:r>
              <a:rPr lang="vi-VN" b="1" smtClean="0">
                <a:latin typeface="Arial" pitchFamily="34" charset="0"/>
                <a:cs typeface="Arial" pitchFamily="34" charset="0"/>
              </a:rPr>
              <a:t> </a:t>
            </a:r>
            <a:r>
              <a:rPr lang="vi-VN" b="1">
                <a:latin typeface="Arial" pitchFamily="34" charset="0"/>
                <a:cs typeface="Arial" pitchFamily="34" charset="0"/>
              </a:rPr>
              <a:t>gợi nên hình ảnh về hình lăng trụ có đáy là hình bình hành.</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088358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9412" y="871234"/>
            <a:ext cx="8247314" cy="4730222"/>
            <a:chOff x="379412" y="871234"/>
            <a:chExt cx="8247314" cy="4730222"/>
          </a:xfrm>
        </p:grpSpPr>
        <p:sp>
          <p:nvSpPr>
            <p:cNvPr id="14" name="Rounded Rectangle 13"/>
            <p:cNvSpPr/>
            <p:nvPr/>
          </p:nvSpPr>
          <p:spPr>
            <a:xfrm>
              <a:off x="379412" y="871234"/>
              <a:ext cx="7848600" cy="4538965"/>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4" b="39131"/>
            <a:stretch/>
          </p:blipFill>
          <p:spPr bwMode="auto">
            <a:xfrm>
              <a:off x="7292722" y="4294283"/>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1812" y="988273"/>
            <a:ext cx="7696200" cy="89255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Hình lăng trụ tứ giác ABCD.A’B’C’D’ có hai đáy là hình bình hành được gọi là </a:t>
            </a:r>
            <a:r>
              <a:rPr lang="en-US" sz="2600" b="1" smtClean="0">
                <a:solidFill>
                  <a:schemeClr val="accent2">
                    <a:lumMod val="75000"/>
                  </a:schemeClr>
                </a:solidFill>
                <a:latin typeface="Arial" pitchFamily="34" charset="0"/>
                <a:cs typeface="Arial" pitchFamily="34" charset="0"/>
              </a:rPr>
              <a:t>hình hộp</a:t>
            </a:r>
            <a:endParaRPr lang="vi-VN" sz="2600" b="1">
              <a:solidFill>
                <a:schemeClr val="accent2">
                  <a:lumMod val="75000"/>
                </a:schemeClr>
              </a:solidFill>
              <a:latin typeface="Arial" pitchFamily="34" charset="0"/>
              <a:cs typeface="Arial" pitchFamily="34" charset="0"/>
            </a:endParaRPr>
          </a:p>
        </p:txBody>
      </p:sp>
      <p:sp>
        <p:nvSpPr>
          <p:cNvPr id="21" name="TextBox 20"/>
          <p:cNvSpPr txBox="1"/>
          <p:nvPr/>
        </p:nvSpPr>
        <p:spPr>
          <a:xfrm>
            <a:off x="531812" y="1955161"/>
            <a:ext cx="7696200" cy="892552"/>
          </a:xfrm>
          <a:prstGeom prst="rect">
            <a:avLst/>
          </a:prstGeom>
          <a:noFill/>
        </p:spPr>
        <p:txBody>
          <a:bodyPr wrap="square" rtlCol="0">
            <a:spAutoFit/>
          </a:bodyPr>
          <a:lstStyle/>
          <a:p>
            <a:r>
              <a:rPr lang="en-US" sz="2600" b="1" smtClean="0">
                <a:latin typeface="Arial" pitchFamily="34" charset="0"/>
                <a:cs typeface="Arial" pitchFamily="34" charset="0"/>
              </a:rPr>
              <a:t>- Các cặp điểm A và C’, B và D’, C và A’, D và B’ gọi là các </a:t>
            </a:r>
            <a:r>
              <a:rPr lang="en-US" sz="2600" b="1" smtClean="0">
                <a:solidFill>
                  <a:srgbClr val="C00000"/>
                </a:solidFill>
                <a:latin typeface="Arial" pitchFamily="34" charset="0"/>
                <a:cs typeface="Arial" pitchFamily="34" charset="0"/>
              </a:rPr>
              <a:t>đỉnh đối diện </a:t>
            </a:r>
            <a:r>
              <a:rPr lang="en-US" sz="2600" b="1" smtClean="0">
                <a:latin typeface="Arial" pitchFamily="34" charset="0"/>
                <a:cs typeface="Arial" pitchFamily="34" charset="0"/>
              </a:rPr>
              <a:t>của hình hộp.</a:t>
            </a:r>
            <a:endParaRPr lang="vi-VN" sz="2600" b="1">
              <a:solidFill>
                <a:schemeClr val="accent2">
                  <a:lumMod val="75000"/>
                </a:schemeClr>
              </a:solidFill>
              <a:latin typeface="Arial" pitchFamily="34" charset="0"/>
              <a:cs typeface="Arial" pitchFamily="34" charset="0"/>
            </a:endParaRPr>
          </a:p>
        </p:txBody>
      </p:sp>
      <p:sp>
        <p:nvSpPr>
          <p:cNvPr id="22" name="TextBox 21"/>
          <p:cNvSpPr txBox="1"/>
          <p:nvPr/>
        </p:nvSpPr>
        <p:spPr>
          <a:xfrm>
            <a:off x="531812" y="2922049"/>
            <a:ext cx="7696200" cy="892552"/>
          </a:xfrm>
          <a:prstGeom prst="rect">
            <a:avLst/>
          </a:prstGeom>
          <a:noFill/>
        </p:spPr>
        <p:txBody>
          <a:bodyPr wrap="square" rtlCol="0">
            <a:spAutoFit/>
          </a:bodyPr>
          <a:lstStyle/>
          <a:p>
            <a:r>
              <a:rPr lang="en-US" sz="2600" b="1" smtClean="0">
                <a:latin typeface="Arial" pitchFamily="34" charset="0"/>
                <a:cs typeface="Arial" pitchFamily="34" charset="0"/>
              </a:rPr>
              <a:t>- Các đoạn thẳng AC’, BD’, CA” và DB’ gọi là các </a:t>
            </a:r>
            <a:r>
              <a:rPr lang="en-US" sz="2600" b="1" smtClean="0">
                <a:solidFill>
                  <a:srgbClr val="C00000"/>
                </a:solidFill>
                <a:latin typeface="Arial" pitchFamily="34" charset="0"/>
                <a:cs typeface="Arial" pitchFamily="34" charset="0"/>
              </a:rPr>
              <a:t>đường chéo </a:t>
            </a:r>
            <a:r>
              <a:rPr lang="en-US" sz="2600" b="1" smtClean="0">
                <a:latin typeface="Arial" pitchFamily="34" charset="0"/>
                <a:cs typeface="Arial" pitchFamily="34" charset="0"/>
              </a:rPr>
              <a:t>của hình hộp.</a:t>
            </a:r>
            <a:endParaRPr lang="vi-VN" sz="2600" b="1">
              <a:solidFill>
                <a:schemeClr val="accent2">
                  <a:lumMod val="75000"/>
                </a:schemeClr>
              </a:solidFill>
              <a:latin typeface="Arial" pitchFamily="34" charset="0"/>
              <a:cs typeface="Arial" pitchFamily="34" charset="0"/>
            </a:endParaRPr>
          </a:p>
        </p:txBody>
      </p:sp>
      <p:sp>
        <p:nvSpPr>
          <p:cNvPr id="23" name="TextBox 22"/>
          <p:cNvSpPr txBox="1"/>
          <p:nvPr/>
        </p:nvSpPr>
        <p:spPr>
          <a:xfrm>
            <a:off x="531812" y="3888938"/>
            <a:ext cx="7315200" cy="1292662"/>
          </a:xfrm>
          <a:prstGeom prst="rect">
            <a:avLst/>
          </a:prstGeom>
          <a:noFill/>
        </p:spPr>
        <p:txBody>
          <a:bodyPr wrap="square" rtlCol="0">
            <a:spAutoFit/>
          </a:bodyPr>
          <a:lstStyle/>
          <a:p>
            <a:r>
              <a:rPr lang="en-US" sz="2600" b="1" smtClean="0">
                <a:latin typeface="Arial" pitchFamily="34" charset="0"/>
                <a:cs typeface="Arial" pitchFamily="34" charset="0"/>
              </a:rPr>
              <a:t>- Các cặp tứ giác ABCD và A’B’C’D’, ADD’A’ và BCC’B’, ABB’A’ và CDD’C’ gọi là hai </a:t>
            </a:r>
            <a:r>
              <a:rPr lang="en-US" sz="2600" b="1" smtClean="0">
                <a:solidFill>
                  <a:srgbClr val="C00000"/>
                </a:solidFill>
                <a:latin typeface="Arial" pitchFamily="34" charset="0"/>
                <a:cs typeface="Arial" pitchFamily="34" charset="0"/>
              </a:rPr>
              <a:t>mặt đối diện</a:t>
            </a:r>
            <a:r>
              <a:rPr lang="en-US" sz="2600" b="1" smtClean="0">
                <a:latin typeface="Arial" pitchFamily="34" charset="0"/>
                <a:cs typeface="Arial" pitchFamily="34" charset="0"/>
              </a:rPr>
              <a:t> của hình hộp.</a:t>
            </a:r>
            <a:endParaRPr lang="vi-VN" sz="2600" b="1">
              <a:solidFill>
                <a:schemeClr val="accent2">
                  <a:lumMod val="75000"/>
                </a:schemeClr>
              </a:solidFill>
              <a:latin typeface="Arial" pitchFamily="34" charset="0"/>
              <a:cs typeface="Arial" pitchFamily="34" charset="0"/>
            </a:endParaRPr>
          </a:p>
        </p:txBody>
      </p:sp>
      <p:grpSp>
        <p:nvGrpSpPr>
          <p:cNvPr id="5" name="Group 4"/>
          <p:cNvGrpSpPr/>
          <p:nvPr/>
        </p:nvGrpSpPr>
        <p:grpSpPr>
          <a:xfrm>
            <a:off x="8304212" y="685800"/>
            <a:ext cx="3855720" cy="2971800"/>
            <a:chOff x="8304212" y="685800"/>
            <a:chExt cx="3855720" cy="2971800"/>
          </a:xfrm>
        </p:grpSpPr>
        <p:pic>
          <p:nvPicPr>
            <p:cNvPr id="358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4212" y="685800"/>
              <a:ext cx="385572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408515" y="33190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4.52</a:t>
              </a:r>
              <a:endParaRPr lang="en-US" sz="1600" b="1">
                <a:solidFill>
                  <a:schemeClr val="accent6">
                    <a:lumMod val="75000"/>
                  </a:schemeClr>
                </a:solidFill>
                <a:latin typeface="Arial" pitchFamily="34" charset="0"/>
                <a:cs typeface="Arial" pitchFamily="34" charset="0"/>
              </a:endParaRPr>
            </a:p>
          </p:txBody>
        </p:sp>
      </p:grpSp>
      <p:sp>
        <p:nvSpPr>
          <p:cNvPr id="27" name="TextBox 26"/>
          <p:cNvSpPr txBox="1"/>
          <p:nvPr/>
        </p:nvSpPr>
        <p:spPr>
          <a:xfrm>
            <a:off x="379412" y="5729108"/>
            <a:ext cx="9852660" cy="1015663"/>
          </a:xfrm>
          <a:prstGeom prst="rect">
            <a:avLst/>
          </a:prstGeom>
          <a:noFill/>
        </p:spPr>
        <p:txBody>
          <a:bodyPr wrap="square" rtlCol="0">
            <a:spAutoFit/>
          </a:bodyPr>
          <a:lstStyle/>
          <a:p>
            <a:pPr marL="342900" indent="-342900" algn="just">
              <a:buFont typeface="Wingdings" pitchFamily="2" charset="2"/>
              <a:buChar char="q"/>
            </a:pPr>
            <a:r>
              <a:rPr lang="en-US" sz="2000" b="1" smtClean="0">
                <a:solidFill>
                  <a:schemeClr val="accent6">
                    <a:lumMod val="75000"/>
                  </a:schemeClr>
                </a:solidFill>
                <a:latin typeface="Arial" pitchFamily="34" charset="0"/>
                <a:cs typeface="Arial" pitchFamily="34" charset="0"/>
              </a:rPr>
              <a:t>Chú ý : </a:t>
            </a:r>
            <a:r>
              <a:rPr lang="en-US" sz="2000" b="1" smtClean="0">
                <a:latin typeface="Arial" pitchFamily="34" charset="0"/>
                <a:cs typeface="Arial" pitchFamily="34" charset="0"/>
              </a:rPr>
              <a:t>Hai đỉnh đối diện của hình hộp là 2 đỉnh không cùng thuộc bất kì mặt nào của hình hộp. Hai mặt đối diện của hình hộp là 2 mặt không có điểm chung.</a:t>
            </a:r>
            <a:endParaRPr lang="vi-VN"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99439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714586" y="819827"/>
            <a:ext cx="10171025" cy="1313773"/>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7905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01270" y="12246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6</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939"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3212" y="2708582"/>
            <a:ext cx="7332326"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Đáy ABCD của hình hộp là hình bình hành nên AD//BC và AD = BC </a:t>
            </a:r>
            <a:endParaRPr lang="vi-VN" b="1">
              <a:latin typeface="Arial" pitchFamily="34" charset="0"/>
              <a:cs typeface="Arial" pitchFamily="34" charset="0"/>
            </a:endParaRPr>
          </a:p>
        </p:txBody>
      </p:sp>
      <p:sp>
        <p:nvSpPr>
          <p:cNvPr id="13" name="TextBox 12"/>
          <p:cNvSpPr txBox="1"/>
          <p:nvPr/>
        </p:nvSpPr>
        <p:spPr>
          <a:xfrm>
            <a:off x="1827212" y="856349"/>
            <a:ext cx="10058400" cy="127725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a:latin typeface="Arial" pitchFamily="34" charset="0"/>
                <a:cs typeface="Arial" pitchFamily="34" charset="0"/>
              </a:rPr>
              <a:t>hình </a:t>
            </a:r>
            <a:r>
              <a:rPr lang="en-US" sz="2500" b="1" smtClean="0">
                <a:latin typeface="Arial" pitchFamily="34" charset="0"/>
                <a:cs typeface="Arial" pitchFamily="34" charset="0"/>
              </a:rPr>
              <a:t>hộp ABCD.A’B’C’D’ . Chứng minh rằng các đường chéo AC’, BD’, CA’ và DB’ của hình hộp cùng đi qua trung điểm của mỗi đường.</a:t>
            </a:r>
            <a:endParaRPr lang="vi-VN" sz="2500" b="1">
              <a:latin typeface="Arial" pitchFamily="34" charset="0"/>
              <a:cs typeface="Arial" pitchFamily="34" charset="0"/>
            </a:endParaRPr>
          </a:p>
        </p:txBody>
      </p:sp>
      <p:sp>
        <p:nvSpPr>
          <p:cNvPr id="28" name="TextBox 27"/>
          <p:cNvSpPr txBox="1"/>
          <p:nvPr/>
        </p:nvSpPr>
        <p:spPr>
          <a:xfrm>
            <a:off x="623030" y="3550562"/>
            <a:ext cx="7164908" cy="830997"/>
          </a:xfrm>
          <a:prstGeom prst="rect">
            <a:avLst/>
          </a:prstGeom>
          <a:noFill/>
        </p:spPr>
        <p:txBody>
          <a:bodyPr wrap="square" rtlCol="0">
            <a:spAutoFit/>
          </a:bodyPr>
          <a:lstStyle/>
          <a:p>
            <a:pPr algn="just"/>
            <a:r>
              <a:rPr lang="en-US" b="1" smtClean="0">
                <a:latin typeface="Arial" pitchFamily="34" charset="0"/>
                <a:cs typeface="Arial" pitchFamily="34" charset="0"/>
              </a:rPr>
              <a:t>Mặt bên BCC’B’ là hình bình hành nên BC//B’C’ và BC = B’C’ </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368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2247900"/>
            <a:ext cx="385572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23030" y="4353341"/>
            <a:ext cx="7164908" cy="830997"/>
          </a:xfrm>
          <a:prstGeom prst="rect">
            <a:avLst/>
          </a:prstGeom>
          <a:noFill/>
        </p:spPr>
        <p:txBody>
          <a:bodyPr wrap="square" rtlCol="0">
            <a:spAutoFit/>
          </a:bodyPr>
          <a:lstStyle/>
          <a:p>
            <a:pPr algn="just"/>
            <a:r>
              <a:rPr lang="en-US" b="1" smtClean="0">
                <a:latin typeface="Arial" pitchFamily="34" charset="0"/>
                <a:cs typeface="Arial" pitchFamily="34" charset="0"/>
              </a:rPr>
              <a:t>Vậy AD//B’C’ và AD = B’C’ nên ADC’B’ là hình bình hành </a:t>
            </a:r>
            <a:endParaRPr lang="vi-VN" b="1">
              <a:solidFill>
                <a:schemeClr val="accent2">
                  <a:lumMod val="75000"/>
                </a:schemeClr>
              </a:solidFill>
              <a:latin typeface="Arial" pitchFamily="34" charset="0"/>
              <a:cs typeface="Arial" pitchFamily="34" charset="0"/>
            </a:endParaRPr>
          </a:p>
        </p:txBody>
      </p:sp>
      <p:sp>
        <p:nvSpPr>
          <p:cNvPr id="25" name="TextBox 24"/>
          <p:cNvSpPr txBox="1"/>
          <p:nvPr/>
        </p:nvSpPr>
        <p:spPr>
          <a:xfrm>
            <a:off x="621442" y="5184338"/>
            <a:ext cx="8901970" cy="461665"/>
          </a:xfrm>
          <a:prstGeom prst="rect">
            <a:avLst/>
          </a:prstGeom>
          <a:noFill/>
        </p:spPr>
        <p:txBody>
          <a:bodyPr wrap="square" rtlCol="0">
            <a:spAutoFit/>
          </a:bodyPr>
          <a:lstStyle/>
          <a:p>
            <a:pPr algn="just"/>
            <a:r>
              <a:rPr lang="en-US" b="1" smtClean="0">
                <a:latin typeface="Arial" pitchFamily="34" charset="0"/>
                <a:cs typeface="Arial" pitchFamily="34" charset="0"/>
              </a:rPr>
              <a:t>Từ đó </a:t>
            </a:r>
            <a:r>
              <a:rPr lang="en-US" b="1" smtClean="0">
                <a:solidFill>
                  <a:srgbClr val="C00000"/>
                </a:solidFill>
                <a:latin typeface="Arial" pitchFamily="34" charset="0"/>
                <a:cs typeface="Arial" pitchFamily="34" charset="0"/>
              </a:rPr>
              <a:t>AC’ và DB’  cắt nhau tại trung điểm mỗi đường</a:t>
            </a:r>
            <a:endParaRPr lang="vi-VN" b="1">
              <a:solidFill>
                <a:srgbClr val="C00000"/>
              </a:solidFill>
              <a:latin typeface="Arial" pitchFamily="34" charset="0"/>
              <a:cs typeface="Arial" pitchFamily="34" charset="0"/>
            </a:endParaRPr>
          </a:p>
        </p:txBody>
      </p:sp>
      <p:sp>
        <p:nvSpPr>
          <p:cNvPr id="26" name="TextBox 25"/>
          <p:cNvSpPr txBox="1"/>
          <p:nvPr/>
        </p:nvSpPr>
        <p:spPr>
          <a:xfrm>
            <a:off x="586090" y="5646003"/>
            <a:ext cx="10918521" cy="830997"/>
          </a:xfrm>
          <a:prstGeom prst="rect">
            <a:avLst/>
          </a:prstGeom>
          <a:noFill/>
        </p:spPr>
        <p:txBody>
          <a:bodyPr wrap="square" rtlCol="0">
            <a:spAutoFit/>
          </a:bodyPr>
          <a:lstStyle/>
          <a:p>
            <a:pPr algn="just"/>
            <a:r>
              <a:rPr lang="en-US" b="1" smtClean="0">
                <a:latin typeface="Arial" pitchFamily="34" charset="0"/>
                <a:cs typeface="Arial" pitchFamily="34" charset="0"/>
              </a:rPr>
              <a:t>Chứng minh tương tự : AC’ và BD’, AC’ và CA’ cũng </a:t>
            </a:r>
            <a:r>
              <a:rPr lang="en-US" b="1">
                <a:latin typeface="Arial" pitchFamily="34" charset="0"/>
                <a:cs typeface="Arial" pitchFamily="34" charset="0"/>
              </a:rPr>
              <a:t>cắt nhau tại trung điểm mỗi </a:t>
            </a:r>
            <a:r>
              <a:rPr lang="en-US" b="1" smtClean="0">
                <a:latin typeface="Arial" pitchFamily="34" charset="0"/>
                <a:cs typeface="Arial" pitchFamily="34" charset="0"/>
              </a:rPr>
              <a:t>đường . Vậy yêu cầu của bài toán đã được chứng minh .</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170345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left)">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1"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874" y="227597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54792"/>
            <a:ext cx="11658600" cy="1426433"/>
            <a:chOff x="150812" y="754792"/>
            <a:chExt cx="11658600" cy="1426433"/>
          </a:xfrm>
        </p:grpSpPr>
        <p:sp>
          <p:nvSpPr>
            <p:cNvPr id="17" name="Rounded Rectangle 16"/>
            <p:cNvSpPr/>
            <p:nvPr/>
          </p:nvSpPr>
          <p:spPr>
            <a:xfrm>
              <a:off x="1903412" y="902130"/>
              <a:ext cx="9843502" cy="1155270"/>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134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6</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3900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914400"/>
              <a:ext cx="9601201"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hộp ABCD.A’B’C’D’ . Chứng minh rằng hai mặt phẳng (ADD’A’) và (BCC’B’) song song với nhau.</a:t>
              </a:r>
              <a:endParaRPr lang="vi-VN" sz="2600" b="1">
                <a:latin typeface="Arial" pitchFamily="34" charset="0"/>
                <a:cs typeface="Arial" pitchFamily="34" charset="0"/>
              </a:endParaRPr>
            </a:p>
          </p:txBody>
        </p:sp>
      </p:grpSp>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378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209800"/>
            <a:ext cx="3505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40094" y="2577530"/>
            <a:ext cx="7964118"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Hình hộp ABCD.A'B'C'D' có hai đáy ABCD và A'B'C'D' là các hình bình hành.</a:t>
            </a:r>
          </a:p>
        </p:txBody>
      </p:sp>
      <p:sp>
        <p:nvSpPr>
          <p:cNvPr id="21" name="TextBox 20"/>
          <p:cNvSpPr txBox="1"/>
          <p:nvPr/>
        </p:nvSpPr>
        <p:spPr>
          <a:xfrm>
            <a:off x="608012" y="3408527"/>
            <a:ext cx="7696200" cy="830997"/>
          </a:xfrm>
          <a:prstGeom prst="rect">
            <a:avLst/>
          </a:prstGeom>
          <a:noFill/>
        </p:spPr>
        <p:txBody>
          <a:bodyPr wrap="square" rtlCol="0">
            <a:spAutoFit/>
          </a:bodyPr>
          <a:lstStyle/>
          <a:p>
            <a:pPr algn="just"/>
            <a:r>
              <a:rPr lang="vi-VN" b="1">
                <a:latin typeface="Arial" pitchFamily="34" charset="0"/>
                <a:cs typeface="Arial" pitchFamily="34" charset="0"/>
              </a:rPr>
              <a:t>Ta có: AD // BC (do ABCD là hình bình hành), do đó AD // (BCC'B').</a:t>
            </a:r>
          </a:p>
        </p:txBody>
      </p:sp>
      <p:sp>
        <p:nvSpPr>
          <p:cNvPr id="22" name="TextBox 21"/>
          <p:cNvSpPr txBox="1"/>
          <p:nvPr/>
        </p:nvSpPr>
        <p:spPr>
          <a:xfrm>
            <a:off x="608012" y="4239524"/>
            <a:ext cx="7696200" cy="830997"/>
          </a:xfrm>
          <a:prstGeom prst="rect">
            <a:avLst/>
          </a:prstGeom>
          <a:noFill/>
        </p:spPr>
        <p:txBody>
          <a:bodyPr wrap="square" rtlCol="0">
            <a:spAutoFit/>
          </a:bodyPr>
          <a:lstStyle/>
          <a:p>
            <a:pPr algn="just"/>
            <a:r>
              <a:rPr lang="vi-VN" b="1">
                <a:latin typeface="Arial" pitchFamily="34" charset="0"/>
                <a:cs typeface="Arial" pitchFamily="34" charset="0"/>
              </a:rPr>
              <a:t>Lại có: AA' // BB' (các cạnh bên của hình hộp), do đó AA' // (BCC'B').</a:t>
            </a:r>
          </a:p>
        </p:txBody>
      </p:sp>
      <p:sp>
        <p:nvSpPr>
          <p:cNvPr id="23" name="TextBox 22"/>
          <p:cNvSpPr txBox="1"/>
          <p:nvPr/>
        </p:nvSpPr>
        <p:spPr>
          <a:xfrm>
            <a:off x="600371" y="5070521"/>
            <a:ext cx="11209042" cy="1200329"/>
          </a:xfrm>
          <a:prstGeom prst="rect">
            <a:avLst/>
          </a:prstGeom>
          <a:noFill/>
        </p:spPr>
        <p:txBody>
          <a:bodyPr wrap="square" rtlCol="0">
            <a:spAutoFit/>
          </a:bodyPr>
          <a:lstStyle/>
          <a:p>
            <a:pPr algn="just"/>
            <a:r>
              <a:rPr lang="vi-VN" b="1">
                <a:latin typeface="Arial" pitchFamily="34" charset="0"/>
                <a:cs typeface="Arial" pitchFamily="34" charset="0"/>
              </a:rPr>
              <a:t>Mặt phẳng (ADD'A') chứa hai đường thẳng cắt nhau AD và AA' cùng song song với mặt phẳng (BCC'B') nên hai mặt phẳng (ADD'A') và (BCC'B') song song với nhau</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11199050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left)">
                                      <p:cBhvr>
                                        <p:cTn id="7" dur="5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grpSp>
        <p:nvGrpSpPr>
          <p:cNvPr id="14" name="Group 13"/>
          <p:cNvGrpSpPr/>
          <p:nvPr/>
        </p:nvGrpSpPr>
        <p:grpSpPr>
          <a:xfrm>
            <a:off x="739522" y="914400"/>
            <a:ext cx="10917490" cy="1399753"/>
            <a:chOff x="477378" y="5239830"/>
            <a:chExt cx="10917490" cy="1399753"/>
          </a:xfrm>
        </p:grpSpPr>
        <p:sp>
          <p:nvSpPr>
            <p:cNvPr id="17" name="Rounded Rectangle 16"/>
            <p:cNvSpPr/>
            <p:nvPr/>
          </p:nvSpPr>
          <p:spPr>
            <a:xfrm>
              <a:off x="477378" y="5239830"/>
              <a:ext cx="9647697" cy="1399753"/>
            </a:xfrm>
            <a:prstGeom prst="roundRect">
              <a:avLst>
                <a:gd name="adj" fmla="val 3662"/>
              </a:avLst>
            </a:prstGeom>
            <a:solidFill>
              <a:srgbClr val="D3DDD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71608" y="5316030"/>
              <a:ext cx="9396555" cy="1246495"/>
            </a:xfrm>
            <a:prstGeom prst="rect">
              <a:avLst/>
            </a:prstGeom>
            <a:noFill/>
          </p:spPr>
          <p:txBody>
            <a:bodyPr wrap="square" rtlCol="0">
              <a:spAutoFit/>
            </a:bodyPr>
            <a:lstStyle/>
            <a:p>
              <a:pPr marL="457200" indent="-457200">
                <a:buFont typeface="Wingdings" pitchFamily="2" charset="2"/>
                <a:buChar char="q"/>
              </a:pPr>
              <a:r>
                <a:rPr lang="en-US" b="1" smtClean="0">
                  <a:solidFill>
                    <a:schemeClr val="accent6">
                      <a:lumMod val="75000"/>
                    </a:schemeClr>
                  </a:solidFill>
                  <a:latin typeface="Arial" pitchFamily="34" charset="0"/>
                  <a:cs typeface="Arial" pitchFamily="34" charset="0"/>
                </a:rPr>
                <a:t>Nhận xét  : </a:t>
              </a:r>
              <a:r>
                <a:rPr lang="en-US" sz="2500" b="1" smtClean="0">
                  <a:latin typeface="Arial" pitchFamily="34" charset="0"/>
                  <a:cs typeface="Arial" pitchFamily="34" charset="0"/>
                </a:rPr>
                <a:t>Từ các ví dụ 6 và luyện tập 6, ta có :</a:t>
              </a:r>
              <a:r>
                <a:rPr lang="en-US" sz="2500" b="1">
                  <a:latin typeface="Arial" pitchFamily="34" charset="0"/>
                  <a:cs typeface="Arial" pitchFamily="34" charset="0"/>
                </a:rPr>
                <a:t/>
              </a:r>
              <a:br>
                <a:rPr lang="en-US" sz="2500" b="1">
                  <a:latin typeface="Arial" pitchFamily="34" charset="0"/>
                  <a:cs typeface="Arial" pitchFamily="34" charset="0"/>
                </a:rPr>
              </a:br>
              <a:r>
                <a:rPr lang="en-US" sz="2500" b="1" smtClean="0">
                  <a:latin typeface="Arial" pitchFamily="34" charset="0"/>
                  <a:cs typeface="Arial" pitchFamily="34" charset="0"/>
                </a:rPr>
                <a:t>- Các đường chéo cùng đi qua trung điểm của mỗi đường</a:t>
              </a:r>
              <a:br>
                <a:rPr lang="en-US" sz="2500" b="1" smtClean="0">
                  <a:latin typeface="Arial" pitchFamily="34" charset="0"/>
                  <a:cs typeface="Arial" pitchFamily="34" charset="0"/>
                </a:rPr>
              </a:br>
              <a:r>
                <a:rPr lang="en-US" sz="2500" b="1" smtClean="0">
                  <a:latin typeface="Arial" pitchFamily="34" charset="0"/>
                  <a:cs typeface="Arial" pitchFamily="34" charset="0"/>
                </a:rPr>
                <a:t>- Các mặt đối diện song song nhau và có thể coi là 2 đáy</a:t>
              </a:r>
              <a:endParaRPr lang="vi-VN" sz="2500" b="1" i="1">
                <a:solidFill>
                  <a:schemeClr val="accent2">
                    <a:lumMod val="75000"/>
                  </a:schemeClr>
                </a:solidFill>
                <a:latin typeface="Arial" pitchFamily="34" charset="0"/>
                <a:cs typeface="Arial"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25075" y="5285139"/>
              <a:ext cx="1269793" cy="1354444"/>
            </a:xfrm>
            <a:prstGeom prst="rect">
              <a:avLst/>
            </a:prstGeom>
          </p:spPr>
        </p:pic>
      </p:gr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9412" y="2314153"/>
            <a:ext cx="385572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0477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58" y="5011265"/>
            <a:ext cx="2274979" cy="162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89088" y="762000"/>
            <a:ext cx="11558425" cy="1524000"/>
            <a:chOff x="289088" y="1086760"/>
            <a:chExt cx="11558425" cy="1524000"/>
          </a:xfrm>
        </p:grpSpPr>
        <p:sp>
          <p:nvSpPr>
            <p:cNvPr id="17" name="Rounded Rectangle 16"/>
            <p:cNvSpPr/>
            <p:nvPr/>
          </p:nvSpPr>
          <p:spPr>
            <a:xfrm>
              <a:off x="289088" y="1086760"/>
              <a:ext cx="11558425" cy="1524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2029565" y="1184748"/>
              <a:ext cx="9817947" cy="1292662"/>
            </a:xfrm>
            <a:prstGeom prst="rect">
              <a:avLst/>
            </a:prstGeom>
            <a:noFill/>
          </p:spPr>
          <p:txBody>
            <a:bodyPr wrap="square" rtlCol="0">
              <a:spAutoFit/>
            </a:bodyPr>
            <a:lstStyle/>
            <a:p>
              <a:r>
                <a:rPr lang="vi-VN" sz="2600" b="1">
                  <a:latin typeface="Arial" pitchFamily="34" charset="0"/>
                  <a:cs typeface="Arial" pitchFamily="34" charset="0"/>
                </a:rPr>
                <a:t>Các mặt bậc thang trong </a:t>
              </a:r>
              <a:r>
                <a:rPr lang="en-US" sz="2600" b="1">
                  <a:latin typeface="Arial" pitchFamily="34" charset="0"/>
                  <a:cs typeface="Arial" pitchFamily="34" charset="0"/>
                </a:rPr>
                <a:t>H</a:t>
              </a:r>
              <a:r>
                <a:rPr lang="vi-VN" sz="2600" b="1" smtClean="0">
                  <a:latin typeface="Arial" pitchFamily="34" charset="0"/>
                  <a:cs typeface="Arial" pitchFamily="34" charset="0"/>
                </a:rPr>
                <a:t>ình </a:t>
              </a:r>
              <a:r>
                <a:rPr lang="vi-VN" sz="2600" b="1">
                  <a:latin typeface="Arial" pitchFamily="34" charset="0"/>
                  <a:cs typeface="Arial" pitchFamily="34" charset="0"/>
                </a:rPr>
                <a:t>4.40 gợi lên hình ảnh về các mặt phẳng không có điểm </a:t>
              </a:r>
              <a:r>
                <a:rPr lang="vi-VN" sz="2600" b="1" smtClean="0">
                  <a:latin typeface="Arial" pitchFamily="34" charset="0"/>
                  <a:cs typeface="Arial" pitchFamily="34" charset="0"/>
                </a:rPr>
                <a:t>chung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Hãy </a:t>
              </a:r>
              <a:r>
                <a:rPr lang="vi-VN" sz="2600" b="1">
                  <a:latin typeface="Arial" pitchFamily="34" charset="0"/>
                  <a:cs typeface="Arial" pitchFamily="34" charset="0"/>
                </a:rPr>
                <a:t>tìm thêm một số ví dụ khác cũng gợi nên hình ảnh </a:t>
              </a:r>
              <a:r>
                <a:rPr lang="vi-VN" sz="2600" b="1" smtClean="0">
                  <a:latin typeface="Arial" pitchFamily="34" charset="0"/>
                  <a:cs typeface="Arial" pitchFamily="34" charset="0"/>
                </a:rPr>
                <a:t>đó</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13433" b="34426"/>
            <a:stretch/>
          </p:blipFill>
          <p:spPr bwMode="auto">
            <a:xfrm>
              <a:off x="397360" y="1199553"/>
              <a:ext cx="1582252"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996" y="2410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HAI MẶT PHẲNG SONG SONG </a:t>
            </a:r>
            <a:endParaRPr lang="vi-VN" sz="2000" b="1">
              <a:solidFill>
                <a:schemeClr val="bg1"/>
              </a:solidFill>
              <a:latin typeface="Arial" pitchFamily="34" charset="0"/>
              <a:cs typeface="Arial" pitchFamily="34" charset="0"/>
            </a:endParaRP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761412" y="2438400"/>
            <a:ext cx="3038475" cy="2885129"/>
            <a:chOff x="8809037" y="2482625"/>
            <a:chExt cx="3038475" cy="2885129"/>
          </a:xfrm>
        </p:grpSpPr>
        <p:pic>
          <p:nvPicPr>
            <p:cNvPr id="2253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0250" t="1" b="1595"/>
            <a:stretch/>
          </p:blipFill>
          <p:spPr bwMode="auto">
            <a:xfrm>
              <a:off x="8809037" y="2482625"/>
              <a:ext cx="3038475" cy="249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828212" y="50292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4.40</a:t>
              </a:r>
              <a:endParaRPr lang="en-US" sz="1600" b="1">
                <a:solidFill>
                  <a:srgbClr val="C00000"/>
                </a:solidFill>
                <a:latin typeface="Arial" pitchFamily="34" charset="0"/>
                <a:cs typeface="Arial" pitchFamily="34" charset="0"/>
              </a:endParaRPr>
            </a:p>
          </p:txBody>
        </p:sp>
      </p:grpSp>
      <p:sp>
        <p:nvSpPr>
          <p:cNvPr id="13" name="TextBox 12"/>
          <p:cNvSpPr txBox="1"/>
          <p:nvPr/>
        </p:nvSpPr>
        <p:spPr>
          <a:xfrm>
            <a:off x="445626" y="2743200"/>
            <a:ext cx="7239000" cy="830997"/>
          </a:xfrm>
          <a:prstGeom prst="rect">
            <a:avLst/>
          </a:prstGeom>
          <a:noFill/>
        </p:spPr>
        <p:txBody>
          <a:bodyPr wrap="square" rtlCol="0">
            <a:spAutoFit/>
          </a:bodyPr>
          <a:lstStyle/>
          <a:p>
            <a:pPr marL="342900" indent="-342900" algn="just">
              <a:buFont typeface="Arial" pitchFamily="34" charset="0"/>
              <a:buChar char="•"/>
            </a:pPr>
            <a:r>
              <a:rPr lang="vi-VN" b="1" smtClean="0">
                <a:latin typeface="Arial" pitchFamily="34" charset="0"/>
                <a:cs typeface="Arial" pitchFamily="34" charset="0"/>
              </a:rPr>
              <a:t>Mặt </a:t>
            </a:r>
            <a:r>
              <a:rPr lang="vi-VN" b="1">
                <a:latin typeface="Arial" pitchFamily="34" charset="0"/>
                <a:cs typeface="Arial" pitchFamily="34" charset="0"/>
              </a:rPr>
              <a:t>sàn và mặt trần nhà bằng gợi nên hình ảnh về các mặt phẳng không có điểm chung.</a:t>
            </a:r>
            <a:endParaRPr lang="vi-VN" b="1" i="1">
              <a:latin typeface="Arial" pitchFamily="34" charset="0"/>
              <a:cs typeface="Arial" pitchFamily="34" charset="0"/>
            </a:endParaRPr>
          </a:p>
        </p:txBody>
      </p:sp>
      <p:sp>
        <p:nvSpPr>
          <p:cNvPr id="14" name="TextBox 13"/>
          <p:cNvSpPr txBox="1"/>
          <p:nvPr/>
        </p:nvSpPr>
        <p:spPr>
          <a:xfrm>
            <a:off x="444038" y="3574197"/>
            <a:ext cx="7239000" cy="830997"/>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Hai mặt đối diện của hộp diêm gợi nên hình ảnh về các mặt phẳng không có điểm chung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5" name="TextBox 14"/>
          <p:cNvSpPr txBox="1"/>
          <p:nvPr/>
        </p:nvSpPr>
        <p:spPr>
          <a:xfrm>
            <a:off x="447214" y="4415886"/>
            <a:ext cx="7239000" cy="461665"/>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Các mặt của từng tầng trong giá để </a:t>
            </a:r>
            <a:r>
              <a:rPr lang="vi-VN" b="1" smtClean="0">
                <a:latin typeface="Arial" pitchFamily="34" charset="0"/>
                <a:cs typeface="Arial" pitchFamily="34" charset="0"/>
              </a:rPr>
              <a:t>dép</a:t>
            </a:r>
            <a:endParaRPr lang="vi-VN" b="1">
              <a:latin typeface="Arial" pitchFamily="34" charset="0"/>
              <a:cs typeface="Arial" pitchFamily="34" charset="0"/>
            </a:endParaRPr>
          </a:p>
        </p:txBody>
      </p:sp>
      <p:pic>
        <p:nvPicPr>
          <p:cNvPr id="3072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2559" b="19024"/>
          <a:stretch/>
        </p:blipFill>
        <p:spPr bwMode="auto">
          <a:xfrm>
            <a:off x="1915937" y="4973788"/>
            <a:ext cx="2176351" cy="167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0723"/>
                                        </p:tgtEl>
                                        <p:attrNameLst>
                                          <p:attrName>style.visibility</p:attrName>
                                        </p:attrNameLst>
                                      </p:cBhvr>
                                      <p:to>
                                        <p:strVal val="visible"/>
                                      </p:to>
                                    </p:set>
                                    <p:animEffect transition="in" filter="wipe(left)">
                                      <p:cBhvr>
                                        <p:cTn id="29" dur="500"/>
                                        <p:tgtEl>
                                          <p:spTgt spid="307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12" y="2667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74612" y="76200"/>
            <a:ext cx="11963399" cy="2475727"/>
            <a:chOff x="74612" y="630257"/>
            <a:chExt cx="11963399" cy="2475727"/>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2" y="703183"/>
              <a:ext cx="10058399" cy="24028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766904"/>
              <a:ext cx="9982199" cy="233908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Để xác định mực nước trong một chiếc bể có dạng hình </a:t>
              </a:r>
              <a:r>
                <a:rPr lang="vi-VN" b="1" smtClean="0">
                  <a:latin typeface="Arial" pitchFamily="34" charset="0"/>
                  <a:cs typeface="Arial" pitchFamily="34" charset="0"/>
                </a:rPr>
                <a:t>hộp</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b</a:t>
              </a:r>
              <a:r>
                <a:rPr lang="vi-VN" b="1" smtClean="0">
                  <a:latin typeface="Arial" pitchFamily="34" charset="0"/>
                  <a:cs typeface="Arial" pitchFamily="34" charset="0"/>
                </a:rPr>
                <a:t>ác </a:t>
              </a:r>
              <a:r>
                <a:rPr lang="vi-VN" b="1">
                  <a:latin typeface="Arial" pitchFamily="34" charset="0"/>
                  <a:cs typeface="Arial" pitchFamily="34" charset="0"/>
                </a:rPr>
                <a:t>Hà đặt một thanh gỗ đủ dài vào trong bể sao cho một đầu thanh gỗ dựa vào mép của nắp </a:t>
              </a:r>
              <a:r>
                <a:rPr lang="vi-VN" b="1" smtClean="0">
                  <a:latin typeface="Arial" pitchFamily="34" charset="0"/>
                  <a:cs typeface="Arial" pitchFamily="34" charset="0"/>
                </a:rPr>
                <a:t>bể</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đầu còn lại nằm trên đáy </a:t>
              </a:r>
              <a:r>
                <a:rPr lang="vi-VN" b="1" smtClean="0">
                  <a:latin typeface="Arial" pitchFamily="34" charset="0"/>
                  <a:cs typeface="Arial" pitchFamily="34" charset="0"/>
                </a:rPr>
                <a:t>bể</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S</a:t>
              </a:r>
              <a:r>
                <a:rPr lang="vi-VN" b="1" smtClean="0">
                  <a:latin typeface="Arial" pitchFamily="34" charset="0"/>
                  <a:cs typeface="Arial" pitchFamily="34" charset="0"/>
                </a:rPr>
                <a:t>au </a:t>
              </a:r>
              <a:r>
                <a:rPr lang="vi-VN" b="1">
                  <a:latin typeface="Arial" pitchFamily="34" charset="0"/>
                  <a:cs typeface="Arial" pitchFamily="34" charset="0"/>
                </a:rPr>
                <a:t>đó bác Hà rút thanh gỗ ra ngoài và tính tỉ lệ giữa độ dài của phần thân gỗ bị ngâm trong nước và độ dài của cả </a:t>
              </a:r>
              <a:r>
                <a:rPr lang="en-US" b="1" smtClean="0">
                  <a:latin typeface="Arial" pitchFamily="34" charset="0"/>
                  <a:cs typeface="Arial" pitchFamily="34" charset="0"/>
                </a:rPr>
                <a:t>thanh gỗ. Tỉ</a:t>
              </a:r>
              <a:r>
                <a:rPr lang="vi-VN" b="1" smtClean="0">
                  <a:latin typeface="Arial" pitchFamily="34" charset="0"/>
                  <a:cs typeface="Arial" pitchFamily="34" charset="0"/>
                </a:rPr>
                <a:t> </a:t>
              </a:r>
              <a:r>
                <a:rPr lang="vi-VN" b="1">
                  <a:latin typeface="Arial" pitchFamily="34" charset="0"/>
                  <a:cs typeface="Arial" pitchFamily="34" charset="0"/>
                </a:rPr>
                <a:t>lệ này chính bằng </a:t>
              </a:r>
              <a:r>
                <a:rPr lang="vi-VN" b="1" smtClean="0">
                  <a:latin typeface="Arial" pitchFamily="34" charset="0"/>
                  <a:cs typeface="Arial" pitchFamily="34" charset="0"/>
                </a:rPr>
                <a:t>t</a:t>
              </a:r>
              <a:r>
                <a:rPr lang="en-US" b="1">
                  <a:latin typeface="Arial" pitchFamily="34" charset="0"/>
                  <a:cs typeface="Arial" pitchFamily="34" charset="0"/>
                </a:rPr>
                <a:t>ỉ</a:t>
              </a:r>
              <a:r>
                <a:rPr lang="vi-VN" b="1" smtClean="0">
                  <a:latin typeface="Arial" pitchFamily="34" charset="0"/>
                  <a:cs typeface="Arial" pitchFamily="34" charset="0"/>
                </a:rPr>
                <a:t> </a:t>
              </a:r>
              <a:r>
                <a:rPr lang="vi-VN" b="1">
                  <a:latin typeface="Arial" pitchFamily="34" charset="0"/>
                  <a:cs typeface="Arial" pitchFamily="34" charset="0"/>
                </a:rPr>
                <a:t>lệ mực nước và chiều cao của </a:t>
              </a:r>
              <a:r>
                <a:rPr lang="vi-VN" b="1" smtClean="0">
                  <a:latin typeface="Arial" pitchFamily="34" charset="0"/>
                  <a:cs typeface="Arial" pitchFamily="34" charset="0"/>
                </a:rPr>
                <a:t>bể</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Hãy giải thích vì </a:t>
              </a:r>
              <a:r>
                <a:rPr lang="vi-VN" b="1" smtClean="0">
                  <a:latin typeface="Arial" pitchFamily="34" charset="0"/>
                  <a:cs typeface="Arial" pitchFamily="34" charset="0"/>
                </a:rPr>
                <a:t>sao</a:t>
              </a:r>
              <a:r>
                <a:rPr lang="en-US" b="1" smtClean="0">
                  <a:latin typeface="Arial" pitchFamily="34" charset="0"/>
                  <a:cs typeface="Arial" pitchFamily="34" charset="0"/>
                </a:rPr>
                <a:t> ?</a:t>
              </a:r>
              <a:r>
                <a:rPr lang="vi-VN" b="1" smtClean="0">
                  <a:latin typeface="Arial" pitchFamily="34" charset="0"/>
                  <a:cs typeface="Arial" pitchFamily="34" charset="0"/>
                </a:rPr>
                <a:t> </a:t>
              </a:r>
              <a:endParaRPr lang="en-US" b="1" smtClean="0">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2" name="Group 1"/>
          <p:cNvGrpSpPr/>
          <p:nvPr/>
        </p:nvGrpSpPr>
        <p:grpSpPr>
          <a:xfrm>
            <a:off x="8062913" y="2590800"/>
            <a:ext cx="3984624" cy="3095627"/>
            <a:chOff x="7956656" y="3305173"/>
            <a:chExt cx="3984624" cy="3095627"/>
          </a:xfrm>
        </p:grpSpPr>
        <p:pic>
          <p:nvPicPr>
            <p:cNvPr id="38915"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956656" y="3305173"/>
              <a:ext cx="3984624" cy="306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960080" y="6062246"/>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4.53</a:t>
              </a:r>
              <a:endParaRPr lang="en-US" sz="1600" b="1">
                <a:solidFill>
                  <a:srgbClr val="0F3D13"/>
                </a:solidFill>
                <a:latin typeface="Arial" pitchFamily="34" charset="0"/>
                <a:cs typeface="Arial" pitchFamily="34" charset="0"/>
              </a:endParaRPr>
            </a:p>
          </p:txBody>
        </p:sp>
      </p:grpSp>
      <p:sp>
        <p:nvSpPr>
          <p:cNvPr id="23" name="TextBox 22"/>
          <p:cNvSpPr txBox="1"/>
          <p:nvPr/>
        </p:nvSpPr>
        <p:spPr>
          <a:xfrm>
            <a:off x="227012" y="3048000"/>
            <a:ext cx="7696200"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Vì bể nước có dạng hình hộp nên nắp bể và đáy bể nằm trong hai mặt phẳng song song</a:t>
            </a:r>
          </a:p>
        </p:txBody>
      </p:sp>
      <p:sp>
        <p:nvSpPr>
          <p:cNvPr id="24" name="TextBox 23"/>
          <p:cNvSpPr txBox="1"/>
          <p:nvPr/>
        </p:nvSpPr>
        <p:spPr>
          <a:xfrm>
            <a:off x="488194" y="3810000"/>
            <a:ext cx="7435018" cy="769441"/>
          </a:xfrm>
          <a:prstGeom prst="rect">
            <a:avLst/>
          </a:prstGeom>
          <a:noFill/>
        </p:spPr>
        <p:txBody>
          <a:bodyPr wrap="square" rtlCol="0">
            <a:spAutoFit/>
          </a:bodyPr>
          <a:lstStyle/>
          <a:p>
            <a:pPr algn="just"/>
            <a:r>
              <a:rPr lang="vi-VN" sz="2200" b="1">
                <a:latin typeface="Arial" pitchFamily="34" charset="0"/>
                <a:cs typeface="Arial" pitchFamily="34" charset="0"/>
              </a:rPr>
              <a:t>Khi mặt nước yên lặng thì mặt nước, nắp bể và đáy bể nằm trong ba mặt phẳng đôi một song song</a:t>
            </a:r>
          </a:p>
        </p:txBody>
      </p:sp>
      <p:sp>
        <p:nvSpPr>
          <p:cNvPr id="25" name="TextBox 24"/>
          <p:cNvSpPr txBox="1"/>
          <p:nvPr/>
        </p:nvSpPr>
        <p:spPr>
          <a:xfrm>
            <a:off x="488194" y="4572000"/>
            <a:ext cx="7433430" cy="1107996"/>
          </a:xfrm>
          <a:prstGeom prst="rect">
            <a:avLst/>
          </a:prstGeom>
          <a:noFill/>
        </p:spPr>
        <p:txBody>
          <a:bodyPr wrap="square" rtlCol="0">
            <a:spAutoFit/>
          </a:bodyPr>
          <a:lstStyle/>
          <a:p>
            <a:pPr algn="just"/>
            <a:r>
              <a:rPr lang="vi-VN" sz="2200" b="1">
                <a:latin typeface="Arial" pitchFamily="34" charset="0"/>
                <a:cs typeface="Arial" pitchFamily="34" charset="0"/>
              </a:rPr>
              <a:t>Khi đó, thanh gỗ và chiều cao của bể đóng vai trò như hai đường thẳng phân biệt cắt ba mặt phẳng đôi một song song trên</a:t>
            </a:r>
          </a:p>
        </p:txBody>
      </p:sp>
      <p:sp>
        <p:nvSpPr>
          <p:cNvPr id="27" name="TextBox 26"/>
          <p:cNvSpPr txBox="1"/>
          <p:nvPr/>
        </p:nvSpPr>
        <p:spPr>
          <a:xfrm>
            <a:off x="488194" y="5638800"/>
            <a:ext cx="11445148" cy="1107996"/>
          </a:xfrm>
          <a:prstGeom prst="rect">
            <a:avLst/>
          </a:prstGeom>
          <a:noFill/>
        </p:spPr>
        <p:txBody>
          <a:bodyPr wrap="square" rtlCol="0">
            <a:spAutoFit/>
          </a:bodyPr>
          <a:lstStyle/>
          <a:p>
            <a:pPr algn="just"/>
            <a:r>
              <a:rPr lang="en-US" sz="2200" b="1" smtClean="0">
                <a:latin typeface="Arial" pitchFamily="34" charset="0"/>
                <a:cs typeface="Arial" pitchFamily="34" charset="0"/>
              </a:rPr>
              <a:t>V</a:t>
            </a:r>
            <a:r>
              <a:rPr lang="vi-VN" sz="2200" b="1" smtClean="0">
                <a:latin typeface="Arial" pitchFamily="34" charset="0"/>
                <a:cs typeface="Arial" pitchFamily="34" charset="0"/>
              </a:rPr>
              <a:t>ậy </a:t>
            </a:r>
            <a:r>
              <a:rPr lang="vi-VN" sz="2200" b="1">
                <a:latin typeface="Arial" pitchFamily="34" charset="0"/>
                <a:cs typeface="Arial" pitchFamily="34" charset="0"/>
              </a:rPr>
              <a:t>áp dụng định lí Thalés trong không gian, ta khẳng định được tỉ lệ giữa mực nước và chiều cao của bể chính là tính tỉ lệ giữa độ dài của phần thanh gỗ bị ngâm trong nước và độ dài của cả thanh </a:t>
            </a:r>
            <a:r>
              <a:rPr lang="vi-VN" sz="2200" b="1" smtClean="0">
                <a:latin typeface="Arial" pitchFamily="34" charset="0"/>
                <a:cs typeface="Arial" pitchFamily="34" charset="0"/>
              </a:rPr>
              <a:t>gỗ</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1166726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6405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60714" y="68580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809509" y="103588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84212" y="83478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02679" y="955238"/>
            <a:ext cx="8130133" cy="1559362"/>
            <a:chOff x="402679" y="955238"/>
            <a:chExt cx="8130133" cy="1559362"/>
          </a:xfrm>
        </p:grpSpPr>
        <p:grpSp>
          <p:nvGrpSpPr>
            <p:cNvPr id="13" name="Group 12"/>
            <p:cNvGrpSpPr/>
            <p:nvPr/>
          </p:nvGrpSpPr>
          <p:grpSpPr>
            <a:xfrm>
              <a:off x="402679" y="955238"/>
              <a:ext cx="8130133" cy="1559362"/>
              <a:chOff x="301624" y="4914900"/>
              <a:chExt cx="8130133" cy="1559362"/>
            </a:xfrm>
          </p:grpSpPr>
          <p:sp>
            <p:nvSpPr>
              <p:cNvPr id="32" name="Rounded Rectangle 31"/>
              <p:cNvSpPr/>
              <p:nvPr/>
            </p:nvSpPr>
            <p:spPr>
              <a:xfrm>
                <a:off x="301624" y="4914900"/>
                <a:ext cx="7977733" cy="155936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2" name="TextBox 21"/>
                  <p:cNvSpPr txBox="1"/>
                  <p:nvPr/>
                </p:nvSpPr>
                <p:spPr>
                  <a:xfrm>
                    <a:off x="455612" y="5031938"/>
                    <a:ext cx="7976145"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Hai mặt phẳng (𝛼) và </a:t>
                    </a:r>
                    <a14:m>
                      <m:oMath xmlns:m="http://schemas.openxmlformats.org/officeDocument/2006/math">
                        <m:r>
                          <a:rPr lang="en-US" sz="2600" b="1" i="1" smtClean="0">
                            <a:latin typeface="Cambria Math"/>
                            <a:cs typeface="Arial" pitchFamily="34" charset="0"/>
                          </a:rPr>
                          <m:t>(</m:t>
                        </m:r>
                        <m:r>
                          <a:rPr lang="en-US" sz="2600" b="1" i="1" smtClean="0">
                            <a:latin typeface="Cambria Math"/>
                            <a:ea typeface="Cambria Math"/>
                            <a:cs typeface="Arial" pitchFamily="34" charset="0"/>
                          </a:rPr>
                          <m:t>𝜷</m:t>
                        </m:r>
                        <m:r>
                          <a:rPr lang="en-US" sz="2600" b="1" i="1" smtClean="0">
                            <a:latin typeface="Cambria Math"/>
                            <a:ea typeface="Cambria Math"/>
                            <a:cs typeface="Arial" pitchFamily="34" charset="0"/>
                          </a:rPr>
                          <m:t>)</m:t>
                        </m:r>
                      </m:oMath>
                    </a14:m>
                    <a:r>
                      <a:rPr lang="en-US" sz="2600" b="1" i="1" smtClean="0">
                        <a:solidFill>
                          <a:schemeClr val="accent2">
                            <a:lumMod val="75000"/>
                          </a:schemeClr>
                        </a:solidFill>
                        <a:latin typeface="Arial" pitchFamily="34" charset="0"/>
                        <a:cs typeface="Arial" pitchFamily="34" charset="0"/>
                      </a:rPr>
                      <a:t> </a:t>
                    </a:r>
                    <a:r>
                      <a:rPr lang="en-US" sz="2600" b="1" smtClean="0">
                        <a:latin typeface="Arial" pitchFamily="34" charset="0"/>
                        <a:cs typeface="Arial" pitchFamily="34" charset="0"/>
                      </a:rPr>
                      <a:t>được gọi là </a:t>
                    </a:r>
                    <a:r>
                      <a:rPr lang="en-US" sz="2600" b="1" smtClean="0">
                        <a:solidFill>
                          <a:srgbClr val="C00000"/>
                        </a:solidFill>
                        <a:latin typeface="Arial" pitchFamily="34" charset="0"/>
                        <a:cs typeface="Arial" pitchFamily="34" charset="0"/>
                      </a:rPr>
                      <a:t>song song </a:t>
                    </a:r>
                    <a:r>
                      <a:rPr lang="en-US" sz="2600" b="1" smtClean="0">
                        <a:latin typeface="Arial" pitchFamily="34" charset="0"/>
                        <a:cs typeface="Arial" pitchFamily="34" charset="0"/>
                      </a:rPr>
                      <a:t>với nhau nếu chúng không có điểm chung . Kí hiệu                hay </a:t>
                    </a:r>
                    <a:endParaRPr lang="vi-VN" sz="2600"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455612" y="5031938"/>
                    <a:ext cx="7976145" cy="1292662"/>
                  </a:xfrm>
                  <a:prstGeom prst="rect">
                    <a:avLst/>
                  </a:prstGeom>
                  <a:blipFill rotWithShape="1">
                    <a:blip r:embed="rId4"/>
                    <a:stretch>
                      <a:fillRect l="-1146" t="-4245" b="-1084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4" name="Object 3"/>
                <p:cNvGraphicFramePr>
                  <a:graphicFrameLocks noChangeAspect="1"/>
                </p:cNvGraphicFramePr>
                <p:nvPr>
                  <p:extLst>
                    <p:ext uri="{D42A27DB-BD31-4B8C-83A1-F6EECF244321}">
                      <p14:modId xmlns:p14="http://schemas.microsoft.com/office/powerpoint/2010/main" val="3871469838"/>
                    </p:ext>
                  </p:extLst>
                </p:nvPr>
              </p:nvGraphicFramePr>
              <p:xfrm>
                <a:off x="3579812" y="1923893"/>
                <a:ext cx="1306734" cy="435578"/>
              </p:xfrm>
              <a:graphic>
                <a:graphicData uri="http://schemas.openxmlformats.org/presentationml/2006/ole">
                  <mc:AlternateContent>
                    <mc:Choice xmlns:v="urn:schemas-microsoft-com:vml" Requires="v">
                      <p:oleObj spid="_x0000_s19625" name="Equation" r:id="rId5" imgW="609480" imgH="203040" progId="Equation.DSMT4">
                        <p:embed/>
                      </p:oleObj>
                    </mc:Choice>
                    <mc:Fallback>
                      <p:oleObj name="Equation" r:id="rId5" imgW="609480" imgH="203040" progId="Equation.DSMT4">
                        <p:embed/>
                        <p:pic>
                          <p:nvPicPr>
                            <p:cNvPr id="0" name=""/>
                            <p:cNvPicPr/>
                            <p:nvPr/>
                          </p:nvPicPr>
                          <p:blipFill>
                            <a:blip r:embed="rId6"/>
                            <a:stretch>
                              <a:fillRect/>
                            </a:stretch>
                          </p:blipFill>
                          <p:spPr>
                            <a:xfrm>
                              <a:off x="3579812" y="1923893"/>
                              <a:ext cx="1306734" cy="435578"/>
                            </a:xfrm>
                            <a:prstGeom prst="rect">
                              <a:avLst/>
                            </a:prstGeom>
                          </p:spPr>
                        </p:pic>
                      </p:oleObj>
                    </mc:Fallback>
                  </mc:AlternateContent>
                </a:graphicData>
              </a:graphic>
            </p:graphicFrame>
          </mc:Choice>
          <mc:Fallback xmlns="">
            <p:graphicFrame>
              <p:nvGraphicFramePr>
                <p:cNvPr id="4" name="Object 3"/>
                <p:cNvGraphicFramePr>
                  <a:graphicFrameLocks noChangeAspect="1"/>
                </p:cNvGraphicFramePr>
                <p:nvPr>
                  <p:extLst>
                    <p:ext uri="{D42A27DB-BD31-4B8C-83A1-F6EECF244321}">
                      <p14:modId xmlns:p14="http://schemas.microsoft.com/office/powerpoint/2010/main" val="3871469838"/>
                    </p:ext>
                  </p:extLst>
                </p:nvPr>
              </p:nvGraphicFramePr>
              <p:xfrm>
                <a:off x="3579812" y="1923893"/>
                <a:ext cx="1306734" cy="435578"/>
              </p:xfrm>
              <a:graphic>
                <a:graphicData uri="http://schemas.openxmlformats.org/presentationml/2006/ole">
                  <mc:AlternateContent>
                    <mc:Choice xmlns:v="urn:schemas-microsoft-com:vml" Requires="v">
                      <p:oleObj spid="_x0000_s19541" name="Equation" r:id="rId7" imgW="609480" imgH="203040" progId="Equation.DSMT4">
                        <p:embed/>
                      </p:oleObj>
                    </mc:Choice>
                    <mc:Fallback>
                      <p:oleObj name="Equation" r:id="rId7" imgW="609480" imgH="203040" progId="Equation.DSMT4">
                        <p:embed/>
                        <p:pic>
                          <p:nvPicPr>
                            <p:cNvPr id="0" name=""/>
                            <p:cNvPicPr/>
                            <p:nvPr/>
                          </p:nvPicPr>
                          <p:blipFill>
                            <a:blip r:embed="rId8"/>
                            <a:stretch>
                              <a:fillRect/>
                            </a:stretch>
                          </p:blipFill>
                          <p:spPr>
                            <a:xfrm>
                              <a:off x="3579812" y="1923893"/>
                              <a:ext cx="1306734" cy="435578"/>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5" name="Object 24"/>
                <p:cNvGraphicFramePr>
                  <a:graphicFrameLocks noChangeAspect="1"/>
                </p:cNvGraphicFramePr>
                <p:nvPr>
                  <p:extLst>
                    <p:ext uri="{D42A27DB-BD31-4B8C-83A1-F6EECF244321}">
                      <p14:modId xmlns:p14="http://schemas.microsoft.com/office/powerpoint/2010/main" val="2530656211"/>
                    </p:ext>
                  </p:extLst>
                </p:nvPr>
              </p:nvGraphicFramePr>
              <p:xfrm>
                <a:off x="5618162" y="1926622"/>
                <a:ext cx="1306734" cy="435578"/>
              </p:xfrm>
              <a:graphic>
                <a:graphicData uri="http://schemas.openxmlformats.org/presentationml/2006/ole">
                  <mc:AlternateContent>
                    <mc:Choice xmlns:v="urn:schemas-microsoft-com:vml" Requires="v">
                      <p:oleObj spid="_x0000_s19626" name="Equation" r:id="rId9" imgW="609480" imgH="203040" progId="Equation.DSMT4">
                        <p:embed/>
                      </p:oleObj>
                    </mc:Choice>
                    <mc:Fallback>
                      <p:oleObj name="Equation" r:id="rId9" imgW="609480" imgH="203040" progId="Equation.DSMT4">
                        <p:embed/>
                        <p:pic>
                          <p:nvPicPr>
                            <p:cNvPr id="0" name=""/>
                            <p:cNvPicPr/>
                            <p:nvPr/>
                          </p:nvPicPr>
                          <p:blipFill>
                            <a:blip r:embed="rId10"/>
                            <a:stretch>
                              <a:fillRect/>
                            </a:stretch>
                          </p:blipFill>
                          <p:spPr>
                            <a:xfrm>
                              <a:off x="5618162" y="1926622"/>
                              <a:ext cx="1306734" cy="435578"/>
                            </a:xfrm>
                            <a:prstGeom prst="rect">
                              <a:avLst/>
                            </a:prstGeom>
                          </p:spPr>
                        </p:pic>
                      </p:oleObj>
                    </mc:Fallback>
                  </mc:AlternateContent>
                </a:graphicData>
              </a:graphic>
            </p:graphicFrame>
          </mc:Choice>
          <mc:Fallback xmlns="">
            <p:graphicFrame>
              <p:nvGraphicFramePr>
                <p:cNvPr id="25" name="Object 24"/>
                <p:cNvGraphicFramePr>
                  <a:graphicFrameLocks noChangeAspect="1"/>
                </p:cNvGraphicFramePr>
                <p:nvPr>
                  <p:extLst>
                    <p:ext uri="{D42A27DB-BD31-4B8C-83A1-F6EECF244321}">
                      <p14:modId xmlns:p14="http://schemas.microsoft.com/office/powerpoint/2010/main" val="2530656211"/>
                    </p:ext>
                  </p:extLst>
                </p:nvPr>
              </p:nvGraphicFramePr>
              <p:xfrm>
                <a:off x="5618162" y="1926622"/>
                <a:ext cx="1306734" cy="435578"/>
              </p:xfrm>
              <a:graphic>
                <a:graphicData uri="http://schemas.openxmlformats.org/presentationml/2006/ole">
                  <mc:AlternateContent>
                    <mc:Choice xmlns:v="urn:schemas-microsoft-com:vml" Requires="v">
                      <p:oleObj spid="_x0000_s19542" name="Equation" r:id="rId11" imgW="609480" imgH="203040" progId="Equation.DSMT4">
                        <p:embed/>
                      </p:oleObj>
                    </mc:Choice>
                    <mc:Fallback>
                      <p:oleObj name="Equation" r:id="rId11" imgW="609480" imgH="203040" progId="Equation.DSMT4">
                        <p:embed/>
                        <p:pic>
                          <p:nvPicPr>
                            <p:cNvPr id="0" name=""/>
                            <p:cNvPicPr/>
                            <p:nvPr/>
                          </p:nvPicPr>
                          <p:blipFill>
                            <a:blip r:embed="rId12"/>
                            <a:stretch>
                              <a:fillRect/>
                            </a:stretch>
                          </p:blipFill>
                          <p:spPr>
                            <a:xfrm>
                              <a:off x="5618162" y="1926622"/>
                              <a:ext cx="1306734" cy="435578"/>
                            </a:xfrm>
                            <a:prstGeom prst="rect">
                              <a:avLst/>
                            </a:prstGeom>
                          </p:spPr>
                        </p:pic>
                      </p:oleObj>
                    </mc:Fallback>
                  </mc:AlternateContent>
                </a:graphicData>
              </a:graphic>
            </p:graphicFrame>
          </mc:Fallback>
        </mc:AlternateContent>
      </p:grpSp>
      <p:grpSp>
        <p:nvGrpSpPr>
          <p:cNvPr id="9" name="Group 8"/>
          <p:cNvGrpSpPr/>
          <p:nvPr/>
        </p:nvGrpSpPr>
        <p:grpSpPr>
          <a:xfrm>
            <a:off x="311423" y="2997182"/>
            <a:ext cx="11726589" cy="3121041"/>
            <a:chOff x="161619" y="2997182"/>
            <a:chExt cx="11726589" cy="3121041"/>
          </a:xfrm>
        </p:grpSpPr>
        <p:sp>
          <p:nvSpPr>
            <p:cNvPr id="33" name="Rounded Rectangle 32"/>
            <p:cNvSpPr/>
            <p:nvPr/>
          </p:nvSpPr>
          <p:spPr>
            <a:xfrm>
              <a:off x="760412" y="3200400"/>
              <a:ext cx="10820400" cy="2743200"/>
            </a:xfrm>
            <a:prstGeom prst="roundRect">
              <a:avLst>
                <a:gd name="adj" fmla="val 4167"/>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4" name="TextBox 33"/>
                <p:cNvSpPr txBox="1"/>
                <p:nvPr/>
              </p:nvSpPr>
              <p:spPr>
                <a:xfrm>
                  <a:off x="684212" y="3317319"/>
                  <a:ext cx="10210800" cy="2492990"/>
                </a:xfrm>
                <a:prstGeom prst="rect">
                  <a:avLst/>
                </a:prstGeom>
                <a:noFill/>
              </p:spPr>
              <p:txBody>
                <a:bodyPr wrap="square" rtlCol="0">
                  <a:spAutoFit/>
                </a:bodyPr>
                <a:lstStyle/>
                <a:p>
                  <a:pPr marL="457200" indent="-457200">
                    <a:buFont typeface="Arial" pitchFamily="34" charset="0"/>
                    <a:buChar char="•"/>
                  </a:pPr>
                  <a:r>
                    <a:rPr lang="en-US" b="1"/>
                    <a:t> </a:t>
                  </a:r>
                  <a:r>
                    <a:rPr lang="en-US" b="1" smtClean="0"/>
                    <a:t>        - </a:t>
                  </a:r>
                  <a:r>
                    <a:rPr lang="vi-VN" sz="2600" b="1">
                      <a:latin typeface="Arial" pitchFamily="34" charset="0"/>
                      <a:cs typeface="Arial" pitchFamily="34" charset="0"/>
                    </a:rPr>
                    <a:t>Nếu hai mặt phẳng </a:t>
                  </a:r>
                  <a:r>
                    <a:rPr lang="en-US" sz="2600" b="1" smtClean="0">
                      <a:latin typeface="Arial" pitchFamily="34" charset="0"/>
                      <a:cs typeface="Arial" pitchFamily="34" charset="0"/>
                    </a:rPr>
                    <a:t>(𝛼)</a:t>
                  </a:r>
                  <a:r>
                    <a:rPr lang="vi-VN" sz="2600" b="1" smtClean="0">
                      <a:latin typeface="Arial" pitchFamily="34" charset="0"/>
                      <a:cs typeface="Arial" pitchFamily="34" charset="0"/>
                    </a:rPr>
                    <a:t> </a:t>
                  </a:r>
                  <a:r>
                    <a:rPr lang="vi-VN" sz="2600" b="1">
                      <a:latin typeface="Arial" pitchFamily="34" charset="0"/>
                      <a:cs typeface="Arial" pitchFamily="34" charset="0"/>
                    </a:rPr>
                    <a:t>và </a:t>
                  </a:r>
                  <a14:m>
                    <m:oMath xmlns:m="http://schemas.openxmlformats.org/officeDocument/2006/math">
                      <m:r>
                        <a:rPr lang="en-US" sz="2600" b="1" i="1">
                          <a:latin typeface="Cambria Math"/>
                          <a:cs typeface="Arial" pitchFamily="34" charset="0"/>
                        </a:rPr>
                        <m:t>(</m:t>
                      </m:r>
                      <m:r>
                        <a:rPr lang="en-US" sz="2600" b="1" i="1">
                          <a:latin typeface="Cambria Math"/>
                          <a:ea typeface="Cambria Math"/>
                          <a:cs typeface="Arial" pitchFamily="34" charset="0"/>
                        </a:rPr>
                        <m:t>𝜷</m:t>
                      </m:r>
                      <m:r>
                        <a:rPr lang="en-US" sz="2600" b="1" i="1">
                          <a:latin typeface="Cambria Math"/>
                          <a:ea typeface="Cambria Math"/>
                          <a:cs typeface="Arial" pitchFamily="34" charset="0"/>
                        </a:rPr>
                        <m:t>)</m:t>
                      </m:r>
                    </m:oMath>
                  </a14:m>
                  <a:r>
                    <a:rPr lang="vi-VN" sz="2600" b="1">
                      <a:latin typeface="Arial" pitchFamily="34" charset="0"/>
                      <a:cs typeface="Arial" pitchFamily="34" charset="0"/>
                    </a:rPr>
                    <a:t> song song với nhau và đường thẳng </a:t>
                  </a:r>
                  <a:r>
                    <a:rPr lang="en-US" sz="2600" b="1" smtClean="0">
                      <a:latin typeface="Arial" pitchFamily="34" charset="0"/>
                      <a:cs typeface="Arial" pitchFamily="34" charset="0"/>
                    </a:rPr>
                    <a:t>d</a:t>
                  </a:r>
                  <a:r>
                    <a:rPr lang="vi-VN" sz="2600" b="1" smtClean="0">
                      <a:latin typeface="Arial" pitchFamily="34" charset="0"/>
                      <a:cs typeface="Arial" pitchFamily="34" charset="0"/>
                    </a:rPr>
                    <a:t> </a:t>
                  </a:r>
                  <a:r>
                    <a:rPr lang="vi-VN" sz="2600" b="1">
                      <a:latin typeface="Arial" pitchFamily="34" charset="0"/>
                      <a:cs typeface="Arial" pitchFamily="34" charset="0"/>
                    </a:rPr>
                    <a:t>nằm trong mặt phẳng </a:t>
                  </a:r>
                  <a:r>
                    <a:rPr lang="en-US" sz="2600" b="1" smtClean="0">
                      <a:latin typeface="Arial" pitchFamily="34" charset="0"/>
                      <a:cs typeface="Arial" pitchFamily="34" charset="0"/>
                    </a:rPr>
                    <a:t>(𝛼)</a:t>
                  </a:r>
                  <a:r>
                    <a:rPr lang="vi-VN" sz="2600" b="1" smtClean="0">
                      <a:latin typeface="Arial" pitchFamily="34" charset="0"/>
                      <a:cs typeface="Arial" pitchFamily="34" charset="0"/>
                    </a:rPr>
                    <a:t> </a:t>
                  </a:r>
                  <a:r>
                    <a:rPr lang="vi-VN" sz="2600" b="1">
                      <a:latin typeface="Arial" pitchFamily="34" charset="0"/>
                      <a:cs typeface="Arial" pitchFamily="34" charset="0"/>
                    </a:rPr>
                    <a:t>thì </a:t>
                  </a:r>
                  <a:r>
                    <a:rPr lang="en-US" sz="2600" b="1" smtClean="0">
                      <a:latin typeface="Arial" pitchFamily="34" charset="0"/>
                      <a:cs typeface="Arial" pitchFamily="34" charset="0"/>
                    </a:rPr>
                    <a:t>d</a:t>
                  </a:r>
                  <a:r>
                    <a:rPr lang="vi-VN" sz="2600" b="1" smtClean="0">
                      <a:latin typeface="Arial" pitchFamily="34" charset="0"/>
                      <a:cs typeface="Arial" pitchFamily="34" charset="0"/>
                    </a:rPr>
                    <a:t> </a:t>
                  </a:r>
                  <a:r>
                    <a:rPr lang="vi-VN" sz="2600" b="1">
                      <a:latin typeface="Arial" pitchFamily="34" charset="0"/>
                      <a:cs typeface="Arial" pitchFamily="34" charset="0"/>
                    </a:rPr>
                    <a:t>và </a:t>
                  </a:r>
                  <a14:m>
                    <m:oMath xmlns:m="http://schemas.openxmlformats.org/officeDocument/2006/math">
                      <m:r>
                        <a:rPr lang="en-US" sz="2600" b="1" i="1">
                          <a:latin typeface="Cambria Math"/>
                          <a:cs typeface="Arial" pitchFamily="34" charset="0"/>
                        </a:rPr>
                        <m:t>(</m:t>
                      </m:r>
                      <m:r>
                        <a:rPr lang="en-US" sz="2600" b="1" i="1">
                          <a:latin typeface="Cambria Math"/>
                          <a:ea typeface="Cambria Math"/>
                          <a:cs typeface="Arial" pitchFamily="34" charset="0"/>
                        </a:rPr>
                        <m:t>𝜷</m:t>
                      </m:r>
                      <m:r>
                        <a:rPr lang="en-US" sz="2600" b="1" i="1">
                          <a:latin typeface="Cambria Math"/>
                          <a:ea typeface="Cambria Math"/>
                          <a:cs typeface="Arial" pitchFamily="34" charset="0"/>
                        </a:rPr>
                        <m:t>)</m:t>
                      </m:r>
                    </m:oMath>
                  </a14:m>
                  <a:r>
                    <a:rPr lang="el-GR" sz="2600" b="1">
                      <a:latin typeface="Arial" pitchFamily="34" charset="0"/>
                      <a:cs typeface="Arial" pitchFamily="34" charset="0"/>
                    </a:rPr>
                    <a:t> </a:t>
                  </a:r>
                  <a:r>
                    <a:rPr lang="vi-VN" sz="2600" b="1">
                      <a:latin typeface="Arial" pitchFamily="34" charset="0"/>
                      <a:cs typeface="Arial" pitchFamily="34" charset="0"/>
                    </a:rPr>
                    <a:t>không có điểm </a:t>
                  </a:r>
                  <a:r>
                    <a:rPr lang="vi-VN" sz="2600" b="1" smtClean="0">
                      <a:latin typeface="Arial" pitchFamily="34" charset="0"/>
                      <a:cs typeface="Arial" pitchFamily="34" charset="0"/>
                    </a:rPr>
                    <a:t>chung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tức là d song song với </a:t>
                  </a:r>
                  <a14:m>
                    <m:oMath xmlns:m="http://schemas.openxmlformats.org/officeDocument/2006/math">
                      <m:r>
                        <a:rPr lang="en-US" sz="2600" b="1" i="1">
                          <a:latin typeface="Cambria Math"/>
                          <a:cs typeface="Arial" pitchFamily="34" charset="0"/>
                        </a:rPr>
                        <m:t>(</m:t>
                      </m:r>
                      <m:r>
                        <a:rPr lang="en-US" sz="2600" b="1" i="1">
                          <a:latin typeface="Cambria Math"/>
                          <a:ea typeface="Cambria Math"/>
                          <a:cs typeface="Arial" pitchFamily="34" charset="0"/>
                        </a:rPr>
                        <m:t>𝜷</m:t>
                      </m:r>
                      <m:r>
                        <a:rPr lang="en-US" sz="2600" b="1" i="1">
                          <a:latin typeface="Cambria Math"/>
                          <a:ea typeface="Cambria Math"/>
                          <a:cs typeface="Arial" pitchFamily="34" charset="0"/>
                        </a:rPr>
                        <m:t>)</m:t>
                      </m:r>
                    </m:oMath>
                  </a14:m>
                  <a:r>
                    <a:rPr lang="en-US" sz="2600" b="1" smtClean="0">
                      <a:latin typeface="Arial" pitchFamily="34" charset="0"/>
                      <a:cs typeface="Arial" pitchFamily="34" charset="0"/>
                    </a:rPr>
                    <a:t>.</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N</a:t>
                  </a:r>
                  <a:r>
                    <a:rPr lang="vi-VN" sz="2600" b="1" smtClean="0">
                      <a:latin typeface="Arial" pitchFamily="34" charset="0"/>
                      <a:cs typeface="Arial" pitchFamily="34" charset="0"/>
                    </a:rPr>
                    <a:t>hư </a:t>
                  </a:r>
                  <a:r>
                    <a:rPr lang="vi-VN" sz="2600" b="1">
                      <a:latin typeface="Arial" pitchFamily="34" charset="0"/>
                      <a:cs typeface="Arial" pitchFamily="34" charset="0"/>
                    </a:rPr>
                    <a:t>vậy nếu một đường thẳng nằm trong một </a:t>
                  </a:r>
                  <a:r>
                    <a:rPr lang="en-US" sz="2600" b="1" smtClean="0">
                      <a:latin typeface="Arial" pitchFamily="34" charset="0"/>
                      <a:cs typeface="Arial" pitchFamily="34" charset="0"/>
                    </a:rPr>
                    <a:t>trong</a:t>
                  </a:r>
                  <a:r>
                    <a:rPr lang="vi-VN" sz="2600" b="1" smtClean="0">
                      <a:latin typeface="Arial" pitchFamily="34" charset="0"/>
                      <a:cs typeface="Arial" pitchFamily="34" charset="0"/>
                    </a:rPr>
                    <a:t> </a:t>
                  </a:r>
                  <a:r>
                    <a:rPr lang="vi-VN" sz="2600" b="1">
                      <a:latin typeface="Arial" pitchFamily="34" charset="0"/>
                      <a:cs typeface="Arial" pitchFamily="34" charset="0"/>
                    </a:rPr>
                    <a:t>hai mặt phẳng song song thì đường thẳng đó song song với mặt phẳng còn </a:t>
                  </a:r>
                  <a:r>
                    <a:rPr lang="vi-VN" sz="2600" b="1" smtClean="0">
                      <a:latin typeface="Arial" pitchFamily="34" charset="0"/>
                      <a:cs typeface="Arial" pitchFamily="34" charset="0"/>
                    </a:rPr>
                    <a:t>lại</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684212" y="3317319"/>
                  <a:ext cx="10210800" cy="2492990"/>
                </a:xfrm>
                <a:prstGeom prst="rect">
                  <a:avLst/>
                </a:prstGeom>
                <a:blipFill rotWithShape="1">
                  <a:blip r:embed="rId13"/>
                  <a:stretch>
                    <a:fillRect l="-836" t="-2445" r="-776" b="-5134"/>
                  </a:stretch>
                </a:blipFill>
              </p:spPr>
              <p:txBody>
                <a:bodyPr/>
                <a:lstStyle/>
                <a:p>
                  <a:r>
                    <a:rPr lang="en-US">
                      <a:noFill/>
                    </a:rPr>
                    <a:t> </a:t>
                  </a:r>
                </a:p>
              </p:txBody>
            </p:sp>
          </mc:Fallback>
        </mc:AlternateContent>
        <p:grpSp>
          <p:nvGrpSpPr>
            <p:cNvPr id="8" name="Group 7"/>
            <p:cNvGrpSpPr/>
            <p:nvPr/>
          </p:nvGrpSpPr>
          <p:grpSpPr>
            <a:xfrm>
              <a:off x="161619" y="2997182"/>
              <a:ext cx="1539227" cy="786022"/>
              <a:chOff x="161619" y="2997182"/>
              <a:chExt cx="1539227" cy="786022"/>
            </a:xfrm>
          </p:grpSpPr>
          <p:pic>
            <p:nvPicPr>
              <p:cNvPr id="4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1619" y="2997182"/>
                <a:ext cx="1539227" cy="78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430" y="3204726"/>
                <a:ext cx="1259505" cy="37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0774526" y="4922322"/>
              <a:ext cx="1113682" cy="1195901"/>
            </a:xfrm>
            <a:prstGeom prst="rect">
              <a:avLst/>
            </a:prstGeom>
          </p:spPr>
        </p:pic>
      </p:grpSp>
      <p:pic>
        <p:nvPicPr>
          <p:cNvPr id="19524" name="Picture 6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61412" y="701456"/>
            <a:ext cx="29432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HAI MẶT PHẲNG SONG SONG </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524"/>
                                        </p:tgtEl>
                                        <p:attrNameLst>
                                          <p:attrName>style.visibility</p:attrName>
                                        </p:attrNameLst>
                                      </p:cBhvr>
                                      <p:to>
                                        <p:strVal val="visible"/>
                                      </p:to>
                                    </p:set>
                                    <p:animEffect transition="in" filter="wipe(left)">
                                      <p:cBhvr>
                                        <p:cTn id="11" dur="500"/>
                                        <p:tgtEl>
                                          <p:spTgt spid="195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786"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762000"/>
            <a:ext cx="11558425" cy="2133600"/>
            <a:chOff x="289088" y="762000"/>
            <a:chExt cx="11558425" cy="2133600"/>
          </a:xfrm>
        </p:grpSpPr>
        <p:sp>
          <p:nvSpPr>
            <p:cNvPr id="17" name="Rounded Rectangle 16"/>
            <p:cNvSpPr/>
            <p:nvPr/>
          </p:nvSpPr>
          <p:spPr>
            <a:xfrm>
              <a:off x="289088" y="762000"/>
              <a:ext cx="11558425" cy="21336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22287" y="840938"/>
              <a:ext cx="11239500"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smtClean="0">
                  <a:latin typeface="Arial" pitchFamily="34" charset="0"/>
                  <a:cs typeface="Arial" pitchFamily="34" charset="0"/>
                </a:rPr>
                <a:t>Cho </a:t>
              </a:r>
              <a:r>
                <a:rPr lang="vi-VN" b="1">
                  <a:latin typeface="Arial" pitchFamily="34" charset="0"/>
                  <a:cs typeface="Arial" pitchFamily="34" charset="0"/>
                </a:rPr>
                <a:t>mặt phẳng </a:t>
              </a:r>
              <a:r>
                <a:rPr lang="en-US" b="1" smtClean="0">
                  <a:latin typeface="Arial" pitchFamily="34" charset="0"/>
                  <a:cs typeface="Arial" pitchFamily="34" charset="0"/>
                </a:rPr>
                <a:t>(𝛼)</a:t>
              </a:r>
              <a:r>
                <a:rPr lang="vi-VN" b="1" smtClean="0">
                  <a:latin typeface="Arial" pitchFamily="34" charset="0"/>
                  <a:cs typeface="Arial" pitchFamily="34" charset="0"/>
                </a:rPr>
                <a:t> </a:t>
              </a:r>
              <a:r>
                <a:rPr lang="vi-VN" b="1">
                  <a:latin typeface="Arial" pitchFamily="34" charset="0"/>
                  <a:cs typeface="Arial" pitchFamily="34" charset="0"/>
                </a:rPr>
                <a:t>chứa hai đường thẳng cắt nhau </a:t>
              </a: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b và </a:t>
              </a:r>
              <a:r>
                <a:rPr lang="en-US" b="1" smtClean="0">
                  <a:latin typeface="Arial" pitchFamily="34" charset="0"/>
                  <a:cs typeface="Arial" pitchFamily="34" charset="0"/>
                </a:rPr>
                <a:t>a, b</a:t>
              </a:r>
              <a:r>
                <a:rPr lang="vi-VN" b="1" smtClean="0">
                  <a:latin typeface="Arial" pitchFamily="34" charset="0"/>
                  <a:cs typeface="Arial" pitchFamily="34" charset="0"/>
                </a:rPr>
                <a:t> </a:t>
              </a:r>
              <a:r>
                <a:rPr lang="vi-VN" b="1">
                  <a:latin typeface="Arial" pitchFamily="34" charset="0"/>
                  <a:cs typeface="Arial" pitchFamily="34" charset="0"/>
                </a:rPr>
                <a:t>cùng song song với mặt phẳng </a:t>
              </a:r>
              <a:r>
                <a:rPr lang="en-US" b="1" smtClean="0">
                  <a:latin typeface="Arial" pitchFamily="34" charset="0"/>
                  <a:cs typeface="Arial" pitchFamily="34" charset="0"/>
                </a:rPr>
                <a:t>(</a:t>
              </a:r>
              <a:r>
                <a:rPr lang="el-GR" b="1" smtClean="0">
                  <a:latin typeface="Arial" pitchFamily="34" charset="0"/>
                  <a:cs typeface="Arial" pitchFamily="34" charset="0"/>
                </a:rPr>
                <a:t>β</a:t>
              </a:r>
              <a:r>
                <a:rPr lang="en-US" b="1" smtClean="0">
                  <a:latin typeface="Arial" pitchFamily="34" charset="0"/>
                  <a:cs typeface="Arial" pitchFamily="34" charset="0"/>
                </a:rPr>
                <a:t>) ( H 4.41)</a:t>
              </a:r>
              <a:br>
                <a:rPr lang="en-US" b="1" smtClean="0">
                  <a:latin typeface="Arial" pitchFamily="34" charset="0"/>
                  <a:cs typeface="Arial" pitchFamily="34" charset="0"/>
                </a:rPr>
              </a:br>
              <a:r>
                <a:rPr lang="vi-VN" b="1" smtClean="0">
                  <a:latin typeface="Arial" pitchFamily="34" charset="0"/>
                  <a:cs typeface="Arial" pitchFamily="34" charset="0"/>
                </a:rPr>
                <a:t>Nếu </a:t>
              </a:r>
              <a:r>
                <a:rPr lang="en-US" b="1" smtClean="0">
                  <a:latin typeface="Arial" pitchFamily="34" charset="0"/>
                  <a:cs typeface="Arial" pitchFamily="34" charset="0"/>
                </a:rPr>
                <a:t>(</a:t>
              </a:r>
              <a:r>
                <a:rPr lang="el-GR" b="1" smtClean="0">
                  <a:latin typeface="Arial" pitchFamily="34" charset="0"/>
                  <a:cs typeface="Arial" pitchFamily="34" charset="0"/>
                </a:rPr>
                <a:t>α</a:t>
              </a:r>
              <a:r>
                <a:rPr lang="en-US" b="1" smtClean="0">
                  <a:latin typeface="Arial" pitchFamily="34" charset="0"/>
                  <a:cs typeface="Arial" pitchFamily="34" charset="0"/>
                </a:rPr>
                <a:t>)</a:t>
              </a:r>
              <a:r>
                <a:rPr lang="el-GR"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rial" pitchFamily="34" charset="0"/>
                  <a:cs typeface="Arial" pitchFamily="34" charset="0"/>
                </a:rPr>
                <a:t>(</a:t>
              </a:r>
              <a:r>
                <a:rPr lang="el-GR" b="1" smtClean="0">
                  <a:latin typeface="Arial" pitchFamily="34" charset="0"/>
                  <a:cs typeface="Arial" pitchFamily="34" charset="0"/>
                </a:rPr>
                <a:t>β</a:t>
              </a:r>
              <a:r>
                <a:rPr lang="en-US" b="1" smtClean="0">
                  <a:latin typeface="Arial" pitchFamily="34" charset="0"/>
                  <a:cs typeface="Arial" pitchFamily="34" charset="0"/>
                </a:rPr>
                <a:t>)</a:t>
              </a:r>
              <a:r>
                <a:rPr lang="el-GR" b="1" smtClean="0">
                  <a:latin typeface="Arial" pitchFamily="34" charset="0"/>
                  <a:cs typeface="Arial" pitchFamily="34" charset="0"/>
                </a:rPr>
                <a:t> </a:t>
              </a:r>
              <a:r>
                <a:rPr lang="vi-VN" b="1">
                  <a:latin typeface="Arial" pitchFamily="34" charset="0"/>
                  <a:cs typeface="Arial" pitchFamily="34" charset="0"/>
                </a:rPr>
                <a:t>cắt nhau </a:t>
              </a:r>
              <a:r>
                <a:rPr lang="vi-VN" b="1" smtClean="0">
                  <a:latin typeface="Arial" pitchFamily="34" charset="0"/>
                  <a:cs typeface="Arial" pitchFamily="34" charset="0"/>
                </a:rPr>
                <a:t>th</a:t>
              </a:r>
              <a:r>
                <a:rPr lang="en-US" b="1" smtClean="0">
                  <a:latin typeface="Arial" pitchFamily="34" charset="0"/>
                  <a:cs typeface="Arial" pitchFamily="34" charset="0"/>
                </a:rPr>
                <a:t>eo</a:t>
              </a:r>
              <a:r>
                <a:rPr lang="vi-VN" b="1" smtClean="0">
                  <a:latin typeface="Arial" pitchFamily="34" charset="0"/>
                  <a:cs typeface="Arial" pitchFamily="34" charset="0"/>
                </a:rPr>
                <a:t> </a:t>
              </a:r>
              <a:r>
                <a:rPr lang="vi-VN" b="1">
                  <a:latin typeface="Arial" pitchFamily="34" charset="0"/>
                  <a:cs typeface="Arial" pitchFamily="34" charset="0"/>
                </a:rPr>
                <a:t>giao tuyến c thì hai đường thẳng a và c có song song với nhau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đường thẳng </a:t>
              </a:r>
              <a:r>
                <a:rPr lang="en-US" b="1" smtClean="0">
                  <a:latin typeface="Arial" pitchFamily="34" charset="0"/>
                  <a:cs typeface="Arial" pitchFamily="34" charset="0"/>
                </a:rPr>
                <a:t>b</a:t>
              </a:r>
              <a:r>
                <a:rPr lang="vi-VN"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rial" pitchFamily="34" charset="0"/>
                  <a:cs typeface="Arial" pitchFamily="34" charset="0"/>
                </a:rPr>
                <a:t>c</a:t>
              </a:r>
              <a:r>
                <a:rPr lang="vi-VN" b="1" smtClean="0">
                  <a:latin typeface="Arial" pitchFamily="34" charset="0"/>
                  <a:cs typeface="Arial" pitchFamily="34" charset="0"/>
                </a:rPr>
                <a:t> </a:t>
              </a:r>
              <a:r>
                <a:rPr lang="vi-VN" b="1">
                  <a:latin typeface="Arial" pitchFamily="34" charset="0"/>
                  <a:cs typeface="Arial" pitchFamily="34" charset="0"/>
                </a:rPr>
                <a:t>có song song với nhau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ãy </a:t>
              </a:r>
              <a:r>
                <a:rPr lang="vi-VN" b="1">
                  <a:latin typeface="Arial" pitchFamily="34" charset="0"/>
                  <a:cs typeface="Arial" pitchFamily="34" charset="0"/>
                </a:rPr>
                <a:t>rút ra kết luận sau khi trả lời các câu hỏi trên </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54410" y="812258"/>
              <a:ext cx="1374005" cy="45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151812" y="3076367"/>
            <a:ext cx="3723409" cy="2257633"/>
            <a:chOff x="7994217" y="3581400"/>
            <a:chExt cx="3723409" cy="2257633"/>
          </a:xfrm>
        </p:grpSpPr>
        <p:sp>
          <p:nvSpPr>
            <p:cNvPr id="12" name="TextBox 11"/>
            <p:cNvSpPr txBox="1"/>
            <p:nvPr/>
          </p:nvSpPr>
          <p:spPr>
            <a:xfrm>
              <a:off x="8990012" y="5500479"/>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4.41</a:t>
              </a:r>
              <a:endParaRPr lang="en-US" sz="1600" b="1">
                <a:solidFill>
                  <a:schemeClr val="accent6">
                    <a:lumMod val="75000"/>
                  </a:schemeClr>
                </a:solidFill>
                <a:latin typeface="Arial" pitchFamily="34" charset="0"/>
                <a:cs typeface="Arial" pitchFamily="34" charset="0"/>
              </a:endParaRPr>
            </a:p>
          </p:txBody>
        </p:sp>
        <p:pic>
          <p:nvPicPr>
            <p:cNvPr id="235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4217" y="3581400"/>
              <a:ext cx="372340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a:xfrm>
            <a:off x="531812" y="3505200"/>
            <a:ext cx="72390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Do a song song với mặt phẳng (</a:t>
            </a:r>
            <a:r>
              <a:rPr lang="el-GR" b="1">
                <a:latin typeface="Arial" pitchFamily="34" charset="0"/>
                <a:cs typeface="Arial" pitchFamily="34" charset="0"/>
              </a:rPr>
              <a:t>β) </a:t>
            </a:r>
            <a:r>
              <a:rPr lang="vi-VN" b="1">
                <a:latin typeface="Arial" pitchFamily="34" charset="0"/>
                <a:cs typeface="Arial" pitchFamily="34" charset="0"/>
              </a:rPr>
              <a:t>và a nằm trong mặt phẳng (</a:t>
            </a:r>
            <a:r>
              <a:rPr lang="el-GR" b="1">
                <a:latin typeface="Arial" pitchFamily="34" charset="0"/>
                <a:cs typeface="Arial" pitchFamily="34" charset="0"/>
              </a:rPr>
              <a:t>α) </a:t>
            </a:r>
            <a:r>
              <a:rPr lang="vi-VN" b="1">
                <a:latin typeface="Arial" pitchFamily="34" charset="0"/>
                <a:cs typeface="Arial" pitchFamily="34" charset="0"/>
              </a:rPr>
              <a:t>nên (</a:t>
            </a:r>
            <a:r>
              <a:rPr lang="el-GR" b="1">
                <a:latin typeface="Arial" pitchFamily="34" charset="0"/>
                <a:cs typeface="Arial" pitchFamily="34" charset="0"/>
              </a:rPr>
              <a:t>α) </a:t>
            </a:r>
            <a:r>
              <a:rPr lang="vi-VN" b="1">
                <a:latin typeface="Arial" pitchFamily="34" charset="0"/>
                <a:cs typeface="Arial" pitchFamily="34" charset="0"/>
              </a:rPr>
              <a:t>và (</a:t>
            </a:r>
            <a:r>
              <a:rPr lang="el-GR" b="1">
                <a:latin typeface="Arial" pitchFamily="34" charset="0"/>
                <a:cs typeface="Arial" pitchFamily="34" charset="0"/>
              </a:rPr>
              <a:t>β) </a:t>
            </a:r>
            <a:r>
              <a:rPr lang="vi-VN" b="1">
                <a:latin typeface="Arial" pitchFamily="34" charset="0"/>
                <a:cs typeface="Arial" pitchFamily="34" charset="0"/>
              </a:rPr>
              <a:t>cắt nhau theo giao tuyến c song song với a. Lí luận tương tự, ta thấy c song song với b. </a:t>
            </a:r>
            <a:endParaRPr lang="vi-VN" b="1" i="1">
              <a:latin typeface="Arial" pitchFamily="34" charset="0"/>
              <a:cs typeface="Arial" pitchFamily="34" charset="0"/>
            </a:endParaRPr>
          </a:p>
        </p:txBody>
      </p:sp>
      <p:sp>
        <p:nvSpPr>
          <p:cNvPr id="21" name="TextBox 20"/>
          <p:cNvSpPr txBox="1"/>
          <p:nvPr/>
        </p:nvSpPr>
        <p:spPr>
          <a:xfrm>
            <a:off x="791036" y="5065692"/>
            <a:ext cx="6903576" cy="830997"/>
          </a:xfrm>
          <a:prstGeom prst="rect">
            <a:avLst/>
          </a:prstGeom>
          <a:noFill/>
        </p:spPr>
        <p:txBody>
          <a:bodyPr wrap="square" rtlCol="0">
            <a:spAutoFit/>
          </a:bodyPr>
          <a:lstStyle/>
          <a:p>
            <a:pPr algn="just"/>
            <a:r>
              <a:rPr lang="vi-VN" b="1">
                <a:latin typeface="Arial" pitchFamily="34" charset="0"/>
                <a:cs typeface="Arial" pitchFamily="34" charset="0"/>
              </a:rPr>
              <a:t>Từ đó suy ra a song song với b hoặc a trùng với b (mâu thuẫn giả thiết).</a:t>
            </a:r>
            <a:endParaRPr lang="vi-VN" b="1" i="1">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312149" y="1002863"/>
            <a:ext cx="3723409" cy="2257633"/>
            <a:chOff x="7994217" y="3581400"/>
            <a:chExt cx="3723409" cy="2257633"/>
          </a:xfrm>
        </p:grpSpPr>
        <p:sp>
          <p:nvSpPr>
            <p:cNvPr id="12" name="TextBox 11"/>
            <p:cNvSpPr txBox="1"/>
            <p:nvPr/>
          </p:nvSpPr>
          <p:spPr>
            <a:xfrm>
              <a:off x="8990012" y="5500479"/>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4.41</a:t>
              </a:r>
              <a:endParaRPr lang="en-US" sz="1600" b="1">
                <a:solidFill>
                  <a:schemeClr val="accent6">
                    <a:lumMod val="75000"/>
                  </a:schemeClr>
                </a:solidFill>
                <a:latin typeface="Arial" pitchFamily="34" charset="0"/>
                <a:cs typeface="Arial" pitchFamily="34" charset="0"/>
              </a:endParaRPr>
            </a:p>
          </p:txBody>
        </p:sp>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217" y="3581400"/>
              <a:ext cx="372340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436101" y="1002863"/>
            <a:ext cx="7596733" cy="1940362"/>
            <a:chOff x="478879" y="4343400"/>
            <a:chExt cx="7596733" cy="1940362"/>
          </a:xfrm>
        </p:grpSpPr>
        <p:grpSp>
          <p:nvGrpSpPr>
            <p:cNvPr id="22" name="Group 21"/>
            <p:cNvGrpSpPr/>
            <p:nvPr/>
          </p:nvGrpSpPr>
          <p:grpSpPr>
            <a:xfrm>
              <a:off x="478879" y="4343400"/>
              <a:ext cx="7254337" cy="1940362"/>
              <a:chOff x="301624" y="4914900"/>
              <a:chExt cx="7254337" cy="1940362"/>
            </a:xfrm>
          </p:grpSpPr>
          <p:sp>
            <p:nvSpPr>
              <p:cNvPr id="25" name="Rounded Rectangle 24"/>
              <p:cNvSpPr/>
              <p:nvPr/>
            </p:nvSpPr>
            <p:spPr>
              <a:xfrm>
                <a:off x="301624" y="4914900"/>
                <a:ext cx="7254337" cy="194036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354557" y="5031938"/>
                <a:ext cx="6629400" cy="1692771"/>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mặt phẳng (𝛼) chứa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cắt nhau và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này song song với mặt phẳng </a:t>
                </a:r>
                <a:r>
                  <a:rPr lang="el-GR" sz="2600" b="1" smtClean="0">
                    <a:latin typeface="Arial" pitchFamily="34" charset="0"/>
                    <a:cs typeface="Arial" pitchFamily="34" charset="0"/>
                  </a:rPr>
                  <a:t>(β)</a:t>
                </a:r>
                <a:r>
                  <a:rPr lang="en-US" sz="2600" b="1" smtClean="0">
                    <a:latin typeface="Arial" pitchFamily="34" charset="0"/>
                    <a:cs typeface="Arial" pitchFamily="34" charset="0"/>
                  </a:rPr>
                  <a:t> thì</a:t>
                </a:r>
                <a:br>
                  <a:rPr lang="en-US" sz="2600" b="1" smtClean="0">
                    <a:latin typeface="Arial" pitchFamily="34" charset="0"/>
                    <a:cs typeface="Arial" pitchFamily="34" charset="0"/>
                  </a:rPr>
                </a:br>
                <a:r>
                  <a:rPr lang="en-US" sz="2600" b="1" smtClean="0">
                    <a:latin typeface="Arial" pitchFamily="34" charset="0"/>
                    <a:cs typeface="Arial" pitchFamily="34" charset="0"/>
                  </a:rPr>
                  <a:t> (𝛼) và </a:t>
                </a:r>
                <a:r>
                  <a:rPr lang="el-GR" sz="2600" b="1" smtClean="0">
                    <a:latin typeface="Arial" pitchFamily="34" charset="0"/>
                    <a:cs typeface="Arial" pitchFamily="34" charset="0"/>
                  </a:rPr>
                  <a:t>(β)</a:t>
                </a:r>
                <a:r>
                  <a:rPr lang="en-US" sz="2600" b="1" smtClean="0">
                    <a:latin typeface="Arial" pitchFamily="34" charset="0"/>
                    <a:cs typeface="Arial" pitchFamily="34" charset="0"/>
                  </a:rPr>
                  <a:t> song song với nhau. </a:t>
                </a:r>
                <a:endParaRPr lang="vi-VN" sz="2600" b="1">
                  <a:latin typeface="Arial" pitchFamily="34" charset="0"/>
                  <a:cs typeface="Arial" pitchFamily="34" charset="0"/>
                </a:endParaRPr>
              </a:p>
            </p:txBody>
          </p:sp>
        </p:grpSp>
        <p:pic>
          <p:nvPicPr>
            <p:cNvPr id="2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44" b="39131"/>
            <a:stretch/>
          </p:blipFill>
          <p:spPr bwMode="auto">
            <a:xfrm>
              <a:off x="6741608" y="4962525"/>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78240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3212" y="762000"/>
            <a:ext cx="11506200" cy="1447800"/>
            <a:chOff x="303212" y="762000"/>
            <a:chExt cx="11506200" cy="1447800"/>
          </a:xfrm>
        </p:grpSpPr>
        <p:sp>
          <p:nvSpPr>
            <p:cNvPr id="19" name="Rounded Rectangle 18"/>
            <p:cNvSpPr/>
            <p:nvPr/>
          </p:nvSpPr>
          <p:spPr>
            <a:xfrm>
              <a:off x="1714587" y="819827"/>
              <a:ext cx="10044590" cy="138997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10183"/>
              <a:ext cx="9982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a:t>
              </a:r>
              <a:r>
                <a:rPr lang="en-US" sz="2600" b="1" smtClean="0">
                  <a:latin typeface="Arial" pitchFamily="34" charset="0"/>
                  <a:cs typeface="Arial" pitchFamily="34" charset="0"/>
                </a:rPr>
                <a:t>hai hình bình hành ABCD và ABEF không cùng nằm trong một mặt phẳng. Chứng minh rằng </a:t>
              </a:r>
              <a:r>
                <a:rPr lang="en-US" sz="2600" b="1" i="1" smtClean="0">
                  <a:latin typeface="Arial" pitchFamily="34" charset="0"/>
                  <a:cs typeface="Arial" pitchFamily="34" charset="0"/>
                </a:rPr>
                <a:t>mặt phẳng (BCE) </a:t>
              </a:r>
              <a:r>
                <a:rPr lang="en-US" sz="2600" b="1" smtClean="0">
                  <a:latin typeface="Arial" pitchFamily="34" charset="0"/>
                  <a:cs typeface="Arial" pitchFamily="34" charset="0"/>
                </a:rPr>
                <a:t>song song với </a:t>
              </a:r>
              <a:r>
                <a:rPr lang="en-US" sz="2600" b="1" i="1" smtClean="0">
                  <a:latin typeface="Arial" pitchFamily="34" charset="0"/>
                  <a:cs typeface="Arial" pitchFamily="34" charset="0"/>
                </a:rPr>
                <a:t>mặt phẳng (ADF) </a:t>
              </a:r>
              <a:r>
                <a:rPr lang="en-US" sz="2600" b="1" smtClean="0">
                  <a:latin typeface="Arial" pitchFamily="34" charset="0"/>
                  <a:cs typeface="Arial" pitchFamily="34" charset="0"/>
                </a:rPr>
                <a:t>( H 4.42)</a:t>
              </a:r>
              <a:endParaRPr lang="vi-VN" sz="2600" b="1">
                <a:latin typeface="Arial" pitchFamily="34" charset="0"/>
                <a:cs typeface="Arial" pitchFamily="34" charset="0"/>
              </a:endParaRPr>
            </a:p>
          </p:txBody>
        </p:sp>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138" y="2334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65212" y="2819400"/>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Vì tứ giác ABCD là hình bình hành nên </a:t>
            </a:r>
            <a:r>
              <a:rPr lang="en-US" b="1" i="1" smtClean="0">
                <a:latin typeface="Arial" pitchFamily="34" charset="0"/>
                <a:cs typeface="Arial" pitchFamily="34" charset="0"/>
              </a:rPr>
              <a:t>BC//AD </a:t>
            </a:r>
            <a:r>
              <a:rPr lang="en-US" b="1" smtClean="0">
                <a:latin typeface="Arial" pitchFamily="34" charset="0"/>
                <a:cs typeface="Arial" pitchFamily="34" charset="0"/>
              </a:rPr>
              <a:t>, suy ra </a:t>
            </a:r>
            <a:r>
              <a:rPr lang="en-US" b="1" i="1">
                <a:latin typeface="Arial" pitchFamily="34" charset="0"/>
                <a:cs typeface="Arial" pitchFamily="34" charset="0"/>
              </a:rPr>
              <a:t>BC//(ADF)</a:t>
            </a:r>
            <a:endParaRPr lang="vi-VN" b="1" i="1">
              <a:latin typeface="Arial" pitchFamily="34" charset="0"/>
              <a:cs typeface="Arial" pitchFamily="34" charset="0"/>
            </a:endParaRPr>
          </a:p>
        </p:txBody>
      </p:sp>
      <p:sp>
        <p:nvSpPr>
          <p:cNvPr id="22" name="TextBox 21"/>
          <p:cNvSpPr txBox="1"/>
          <p:nvPr/>
        </p:nvSpPr>
        <p:spPr>
          <a:xfrm>
            <a:off x="1065212" y="4693384"/>
            <a:ext cx="8610600" cy="1200329"/>
          </a:xfrm>
          <a:prstGeom prst="rect">
            <a:avLst/>
          </a:prstGeom>
          <a:noFill/>
        </p:spPr>
        <p:txBody>
          <a:bodyPr wrap="square" rtlCol="0">
            <a:spAutoFit/>
          </a:bodyPr>
          <a:lstStyle/>
          <a:p>
            <a:pPr algn="just"/>
            <a:r>
              <a:rPr lang="en-US" b="1" smtClean="0">
                <a:latin typeface="Arial" pitchFamily="34" charset="0"/>
                <a:cs typeface="Arial" pitchFamily="34" charset="0"/>
              </a:rPr>
              <a:t>Mặt phẳng </a:t>
            </a:r>
            <a:r>
              <a:rPr lang="en-US" b="1" i="1">
                <a:latin typeface="Arial" pitchFamily="34" charset="0"/>
                <a:cs typeface="Arial" pitchFamily="34" charset="0"/>
              </a:rPr>
              <a:t>(BCE) </a:t>
            </a:r>
            <a:r>
              <a:rPr lang="en-US" b="1" smtClean="0">
                <a:latin typeface="Arial" pitchFamily="34" charset="0"/>
                <a:cs typeface="Arial" pitchFamily="34" charset="0"/>
              </a:rPr>
              <a:t>chứa 2 </a:t>
            </a:r>
            <a:r>
              <a:rPr lang="vi-VN" b="1" smtClean="0">
                <a:latin typeface="Arial" pitchFamily="34" charset="0"/>
                <a:cs typeface="Arial" pitchFamily="34" charset="0"/>
              </a:rPr>
              <a:t>đường thẳng</a:t>
            </a:r>
            <a:r>
              <a:rPr lang="en-US" b="1" smtClean="0">
                <a:latin typeface="Arial" pitchFamily="34" charset="0"/>
                <a:cs typeface="Arial" pitchFamily="34" charset="0"/>
              </a:rPr>
              <a:t> cắt nhau BC và BE cùng song song với </a:t>
            </a:r>
            <a:r>
              <a:rPr lang="en-US" b="1" i="1">
                <a:latin typeface="Arial" pitchFamily="34" charset="0"/>
                <a:cs typeface="Arial" pitchFamily="34" charset="0"/>
              </a:rPr>
              <a:t>mp(ADF</a:t>
            </a:r>
            <a:r>
              <a:rPr lang="en-US" b="1" i="1" smtClean="0">
                <a:latin typeface="Arial" pitchFamily="34" charset="0"/>
                <a:cs typeface="Arial" pitchFamily="34" charset="0"/>
              </a:rPr>
              <a:t>),</a:t>
            </a:r>
            <a:r>
              <a:rPr lang="en-US" b="1" smtClean="0">
                <a:latin typeface="Arial" pitchFamily="34" charset="0"/>
                <a:cs typeface="Arial" pitchFamily="34" charset="0"/>
              </a:rPr>
              <a:t> nên </a:t>
            </a:r>
            <a:r>
              <a:rPr lang="en-US" b="1" i="1">
                <a:solidFill>
                  <a:srgbClr val="C00000"/>
                </a:solidFill>
                <a:latin typeface="Arial" pitchFamily="34" charset="0"/>
                <a:cs typeface="Arial" pitchFamily="34" charset="0"/>
              </a:rPr>
              <a:t>mp(BCE)</a:t>
            </a:r>
            <a:r>
              <a:rPr lang="en-US" b="1" smtClean="0">
                <a:solidFill>
                  <a:srgbClr val="C00000"/>
                </a:solidFill>
                <a:latin typeface="Arial" pitchFamily="34" charset="0"/>
                <a:cs typeface="Arial" pitchFamily="34" charset="0"/>
              </a:rPr>
              <a:t> song song với </a:t>
            </a:r>
            <a:r>
              <a:rPr lang="en-US" b="1" i="1">
                <a:solidFill>
                  <a:srgbClr val="C00000"/>
                </a:solidFill>
                <a:latin typeface="Arial" pitchFamily="34" charset="0"/>
                <a:cs typeface="Arial" pitchFamily="34" charset="0"/>
              </a:rPr>
              <a:t>mp(ADF)</a:t>
            </a:r>
            <a:endParaRPr lang="vi-VN" b="1" i="1">
              <a:solidFill>
                <a:srgbClr val="C00000"/>
              </a:solidFill>
              <a:latin typeface="Arial" pitchFamily="34" charset="0"/>
              <a:cs typeface="Arial" pitchFamily="34" charset="0"/>
            </a:endParaRPr>
          </a:p>
        </p:txBody>
      </p:sp>
      <p:sp>
        <p:nvSpPr>
          <p:cNvPr id="15"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143153" y="2209800"/>
            <a:ext cx="3818659" cy="2362200"/>
            <a:chOff x="8114145" y="2286000"/>
            <a:chExt cx="3818659" cy="2362200"/>
          </a:xfrm>
        </p:grpSpPr>
        <p:pic>
          <p:nvPicPr>
            <p:cNvPr id="2457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4145" y="2286000"/>
              <a:ext cx="3818659" cy="232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394525" y="43096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4.42</a:t>
              </a:r>
              <a:endParaRPr lang="en-US" sz="1600" b="1">
                <a:solidFill>
                  <a:schemeClr val="accent6">
                    <a:lumMod val="75000"/>
                  </a:schemeClr>
                </a:solidFill>
                <a:latin typeface="Arial" pitchFamily="34" charset="0"/>
                <a:cs typeface="Arial" pitchFamily="34" charset="0"/>
              </a:endParaRPr>
            </a:p>
          </p:txBody>
        </p:sp>
      </p:grpSp>
      <p:sp>
        <p:nvSpPr>
          <p:cNvPr id="18" name="TextBox 17"/>
          <p:cNvSpPr txBox="1"/>
          <p:nvPr/>
        </p:nvSpPr>
        <p:spPr>
          <a:xfrm>
            <a:off x="1065212" y="3756392"/>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Vì tứ giác ABEF là hình bình hành nên </a:t>
            </a:r>
            <a:r>
              <a:rPr lang="en-US" b="1" i="1">
                <a:latin typeface="Arial" pitchFamily="34" charset="0"/>
                <a:cs typeface="Arial" pitchFamily="34" charset="0"/>
              </a:rPr>
              <a:t>BE//AF </a:t>
            </a:r>
            <a:r>
              <a:rPr lang="en-US" b="1" smtClean="0">
                <a:latin typeface="Arial" pitchFamily="34" charset="0"/>
                <a:cs typeface="Arial" pitchFamily="34" charset="0"/>
              </a:rPr>
              <a:t>, suy ra </a:t>
            </a:r>
            <a:r>
              <a:rPr lang="en-US" b="1" i="1">
                <a:latin typeface="Arial" pitchFamily="34" charset="0"/>
                <a:cs typeface="Arial" pitchFamily="34" charset="0"/>
              </a:rPr>
              <a:t>BE//(ADF)</a:t>
            </a:r>
            <a:endParaRPr lang="vi-VN" b="1" i="1">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7012" y="752475"/>
            <a:ext cx="11630132" cy="1723527"/>
            <a:chOff x="227012" y="809625"/>
            <a:chExt cx="11630132" cy="1723527"/>
          </a:xfrm>
        </p:grpSpPr>
        <p:sp>
          <p:nvSpPr>
            <p:cNvPr id="14" name="Rounded Rectangle 13"/>
            <p:cNvSpPr/>
            <p:nvPr/>
          </p:nvSpPr>
          <p:spPr>
            <a:xfrm>
              <a:off x="2013642" y="809625"/>
              <a:ext cx="9843502" cy="1723527"/>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1194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89634" y="134785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8479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09625"/>
              <a:ext cx="9725132" cy="172352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Trong không gian cho bốn điểm A, B, C, D không đồng phẳng. Qua điểm A vẽ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m, n lần lượt song song với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BC, BD . </a:t>
              </a:r>
            </a:p>
            <a:p>
              <a:r>
                <a:rPr lang="en-US" sz="2600" b="1" smtClean="0">
                  <a:latin typeface="Arial" pitchFamily="34" charset="0"/>
                  <a:cs typeface="Arial" pitchFamily="34" charset="0"/>
                </a:rPr>
                <a:t>Chứng minh rằng </a:t>
              </a:r>
              <a:r>
                <a:rPr lang="en-US" sz="2600" b="1" i="1" smtClean="0">
                  <a:latin typeface="Arial" pitchFamily="34" charset="0"/>
                  <a:cs typeface="Arial" pitchFamily="34" charset="0"/>
                </a:rPr>
                <a:t>mp(m,n)</a:t>
              </a:r>
              <a:r>
                <a:rPr lang="en-US" sz="2600" b="1" smtClean="0">
                  <a:latin typeface="Arial" pitchFamily="34" charset="0"/>
                  <a:cs typeface="Arial" pitchFamily="34" charset="0"/>
                </a:rPr>
                <a:t> song song với </a:t>
              </a:r>
              <a:r>
                <a:rPr lang="en-US" sz="2600" b="1" i="1" smtClean="0">
                  <a:latin typeface="Arial" pitchFamily="34" charset="0"/>
                  <a:cs typeface="Arial" pitchFamily="34" charset="0"/>
                </a:rPr>
                <a:t>mp(BCD)</a:t>
              </a:r>
              <a:endParaRPr lang="vi-VN" b="1" i="1">
                <a:latin typeface="Arial" pitchFamily="34" charset="0"/>
                <a:cs typeface="Arial" pitchFamily="34" charset="0"/>
              </a:endParaRPr>
            </a:p>
          </p:txBody>
        </p:sp>
      </p:grpSp>
      <p:pic>
        <p:nvPicPr>
          <p:cNvPr id="2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538"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sp>
        <p:nvSpPr>
          <p:cNvPr id="11" name="TextBox 10"/>
          <p:cNvSpPr txBox="1"/>
          <p:nvPr/>
        </p:nvSpPr>
        <p:spPr>
          <a:xfrm>
            <a:off x="1946838" y="3360092"/>
            <a:ext cx="1741948"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vi-VN" b="1" i="1">
              <a:latin typeface="Arial" pitchFamily="34" charset="0"/>
              <a:cs typeface="Arial" pitchFamily="34" charset="0"/>
            </a:endParaRPr>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3255" y="2667000"/>
            <a:ext cx="32385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07703141"/>
              </p:ext>
            </p:extLst>
          </p:nvPr>
        </p:nvGraphicFramePr>
        <p:xfrm>
          <a:off x="3464407" y="3124200"/>
          <a:ext cx="3239605" cy="1034497"/>
        </p:xfrm>
        <a:graphic>
          <a:graphicData uri="http://schemas.openxmlformats.org/presentationml/2006/ole">
            <mc:AlternateContent xmlns:mc="http://schemas.openxmlformats.org/markup-compatibility/2006">
              <mc:Choice xmlns:v="urn:schemas-microsoft-com:vml" Requires="v">
                <p:oleObj spid="_x0000_s31762" name="Equation" r:id="rId8" imgW="1511280" imgH="482400" progId="Equation.DSMT4">
                  <p:embed/>
                </p:oleObj>
              </mc:Choice>
              <mc:Fallback>
                <p:oleObj name="Equation" r:id="rId8" imgW="1511280" imgH="482400" progId="Equation.DSMT4">
                  <p:embed/>
                  <p:pic>
                    <p:nvPicPr>
                      <p:cNvPr id="0" name=""/>
                      <p:cNvPicPr/>
                      <p:nvPr/>
                    </p:nvPicPr>
                    <p:blipFill>
                      <a:blip r:embed="rId9"/>
                      <a:stretch>
                        <a:fillRect/>
                      </a:stretch>
                    </p:blipFill>
                    <p:spPr>
                      <a:xfrm>
                        <a:off x="3464407" y="3124200"/>
                        <a:ext cx="3239605" cy="1034497"/>
                      </a:xfrm>
                      <a:prstGeom prst="rect">
                        <a:avLst/>
                      </a:prstGeom>
                    </p:spPr>
                  </p:pic>
                </p:oleObj>
              </mc:Fallback>
            </mc:AlternateContent>
          </a:graphicData>
        </a:graphic>
      </p:graphicFrame>
      <p:sp>
        <p:nvSpPr>
          <p:cNvPr id="18" name="TextBox 17"/>
          <p:cNvSpPr txBox="1"/>
          <p:nvPr/>
        </p:nvSpPr>
        <p:spPr>
          <a:xfrm>
            <a:off x="1141412" y="4271962"/>
            <a:ext cx="7433286" cy="1200329"/>
          </a:xfrm>
          <a:prstGeom prst="rect">
            <a:avLst/>
          </a:prstGeom>
          <a:noFill/>
        </p:spPr>
        <p:txBody>
          <a:bodyPr wrap="square" rtlCol="0">
            <a:spAutoFit/>
          </a:bodyPr>
          <a:lstStyle/>
          <a:p>
            <a:r>
              <a:rPr lang="en-US" b="1">
                <a:latin typeface="Arial" pitchFamily="34" charset="0"/>
                <a:cs typeface="Arial" pitchFamily="34" charset="0"/>
              </a:rPr>
              <a:t>M</a:t>
            </a:r>
            <a:r>
              <a:rPr lang="vi-VN" b="1" smtClean="0">
                <a:latin typeface="Arial" pitchFamily="34" charset="0"/>
                <a:cs typeface="Arial" pitchFamily="34" charset="0"/>
              </a:rPr>
              <a:t>p(m,n</a:t>
            </a:r>
            <a:r>
              <a:rPr lang="vi-VN" b="1">
                <a:latin typeface="Arial" pitchFamily="34" charset="0"/>
                <a:cs typeface="Arial" pitchFamily="34" charset="0"/>
              </a:rPr>
              <a:t>) chứa hai đường thẳng cắt nhau m và n (cắt nhau tại A) cùng song song với mặt phẳng (BCD) nên </a:t>
            </a:r>
            <a:r>
              <a:rPr lang="vi-VN" b="1" smtClean="0">
                <a:latin typeface="Arial" pitchFamily="34" charset="0"/>
                <a:cs typeface="Arial" pitchFamily="34" charset="0"/>
              </a:rPr>
              <a:t>mp(m,n</a:t>
            </a:r>
            <a:r>
              <a:rPr lang="vi-VN" b="1">
                <a:latin typeface="Arial" pitchFamily="34" charset="0"/>
                <a:cs typeface="Arial" pitchFamily="34" charset="0"/>
              </a:rPr>
              <a:t>) song song với </a:t>
            </a:r>
            <a:r>
              <a:rPr lang="en-US" b="1" smtClean="0">
                <a:latin typeface="Arial" pitchFamily="34" charset="0"/>
                <a:cs typeface="Arial" pitchFamily="34" charset="0"/>
              </a:rPr>
              <a:t>mp</a:t>
            </a:r>
            <a:r>
              <a:rPr lang="vi-VN" b="1" smtClean="0">
                <a:latin typeface="Arial" pitchFamily="34" charset="0"/>
                <a:cs typeface="Arial" pitchFamily="34" charset="0"/>
              </a:rPr>
              <a:t>(BCD</a:t>
            </a:r>
            <a:r>
              <a:rPr lang="vi-VN" b="1">
                <a:latin typeface="Arial" pitchFamily="34" charset="0"/>
                <a:cs typeface="Arial" pitchFamily="34" charset="0"/>
              </a:rPr>
              <a:t>).</a:t>
            </a:r>
            <a:endParaRPr lang="vi-VN" b="1" i="1">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339" y="268017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884343"/>
            <a:chOff x="150812" y="630257"/>
            <a:chExt cx="11782531" cy="188434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181141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Một chiếc bàn có phần chân là hai khung sắt hình chữ nhật có thể xoay quanh một trục như trong Hình 4.43 . Khi mặt bàn được đặt lên phần chân bàn thì mặt bàn luôn song song với mặt đất. Hãy giải thích tại sao.</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3"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sp>
        <p:nvSpPr>
          <p:cNvPr id="22" name="TextBox 21"/>
          <p:cNvSpPr txBox="1"/>
          <p:nvPr/>
        </p:nvSpPr>
        <p:spPr>
          <a:xfrm>
            <a:off x="150812" y="3048000"/>
            <a:ext cx="7848600"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các khung sắt có dạng hình chữ nhật nên các cạnh đối diện của khung sắt song song với nhau, do đó a // c và b // d.</a:t>
            </a:r>
            <a:endParaRPr lang="vi-VN" b="1" i="1">
              <a:latin typeface="Arial" pitchFamily="34" charset="0"/>
              <a:cs typeface="Arial" pitchFamily="34" charset="0"/>
            </a:endParaRPr>
          </a:p>
        </p:txBody>
      </p:sp>
      <p:sp>
        <p:nvSpPr>
          <p:cNvPr id="24" name="TextBox 23"/>
          <p:cNvSpPr txBox="1"/>
          <p:nvPr/>
        </p:nvSpPr>
        <p:spPr>
          <a:xfrm>
            <a:off x="447214" y="4267200"/>
            <a:ext cx="7780798" cy="1569660"/>
          </a:xfrm>
          <a:prstGeom prst="rect">
            <a:avLst/>
          </a:prstGeom>
          <a:noFill/>
        </p:spPr>
        <p:txBody>
          <a:bodyPr wrap="square" rtlCol="0">
            <a:spAutoFit/>
          </a:bodyPr>
          <a:lstStyle/>
          <a:p>
            <a:r>
              <a:rPr lang="vi-VN" b="1">
                <a:latin typeface="Arial" pitchFamily="34" charset="0"/>
                <a:cs typeface="Arial" pitchFamily="34" charset="0"/>
              </a:rPr>
              <a:t>Vì c và d là các đường thẳng của chân bàn nằm trên mặt đất, nên a // c thì đường thẳng a song song với mặt đất và b // d thì đường thẳng b song song với mặt đất.</a:t>
            </a:r>
            <a:endParaRPr lang="vi-VN" b="1" i="1">
              <a:latin typeface="Arial" pitchFamily="34" charset="0"/>
              <a:cs typeface="Arial" pitchFamily="34" charset="0"/>
            </a:endParaRPr>
          </a:p>
        </p:txBody>
      </p:sp>
      <p:sp>
        <p:nvSpPr>
          <p:cNvPr id="25" name="TextBox 24"/>
          <p:cNvSpPr txBox="1"/>
          <p:nvPr/>
        </p:nvSpPr>
        <p:spPr>
          <a:xfrm>
            <a:off x="447214" y="5821740"/>
            <a:ext cx="11362198" cy="830997"/>
          </a:xfrm>
          <a:prstGeom prst="rect">
            <a:avLst/>
          </a:prstGeom>
          <a:noFill/>
        </p:spPr>
        <p:txBody>
          <a:bodyPr wrap="square" rtlCol="0">
            <a:spAutoFit/>
          </a:bodyPr>
          <a:lstStyle/>
          <a:p>
            <a:r>
              <a:rPr lang="vi-VN" b="1">
                <a:latin typeface="Arial" pitchFamily="34" charset="0"/>
                <a:cs typeface="Arial" pitchFamily="34" charset="0"/>
              </a:rPr>
              <a:t>Mặt phẳng bàn chứa hai đường thẳng cắt nhau a và b cùng song song với mặt đất nên mặt phẳng bàn song song với mặt đất.</a:t>
            </a:r>
            <a:endParaRPr lang="vi-VN" b="1" i="1">
              <a:latin typeface="Arial" pitchFamily="34" charset="0"/>
              <a:cs typeface="Arial" pitchFamily="34" charset="0"/>
            </a:endParaRPr>
          </a:p>
        </p:txBody>
      </p:sp>
      <p:grpSp>
        <p:nvGrpSpPr>
          <p:cNvPr id="7" name="Group 6"/>
          <p:cNvGrpSpPr/>
          <p:nvPr/>
        </p:nvGrpSpPr>
        <p:grpSpPr>
          <a:xfrm>
            <a:off x="8305944" y="2762250"/>
            <a:ext cx="3732068" cy="2741027"/>
            <a:chOff x="8305944" y="2762250"/>
            <a:chExt cx="3732068" cy="2741027"/>
          </a:xfrm>
        </p:grpSpPr>
        <p:grpSp>
          <p:nvGrpSpPr>
            <p:cNvPr id="5" name="Group 4"/>
            <p:cNvGrpSpPr/>
            <p:nvPr/>
          </p:nvGrpSpPr>
          <p:grpSpPr>
            <a:xfrm>
              <a:off x="8305944" y="2762250"/>
              <a:ext cx="3732068" cy="2741027"/>
              <a:chOff x="8151812" y="2762250"/>
              <a:chExt cx="3732068" cy="2741027"/>
            </a:xfrm>
          </p:grpSpPr>
          <p:sp>
            <p:nvSpPr>
              <p:cNvPr id="17" name="TextBox 16"/>
              <p:cNvSpPr txBox="1"/>
              <p:nvPr/>
            </p:nvSpPr>
            <p:spPr>
              <a:xfrm>
                <a:off x="9142412" y="5164723"/>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4.43</a:t>
                </a:r>
                <a:endParaRPr lang="en-US" sz="1600" b="1">
                  <a:solidFill>
                    <a:schemeClr val="accent6">
                      <a:lumMod val="75000"/>
                    </a:schemeClr>
                  </a:solidFill>
                  <a:latin typeface="Arial" pitchFamily="34" charset="0"/>
                  <a:cs typeface="Arial" pitchFamily="34" charset="0"/>
                </a:endParaRPr>
              </a:p>
            </p:txBody>
          </p:sp>
          <p:pic>
            <p:nvPicPr>
              <p:cNvPr id="266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1812" y="2762250"/>
                <a:ext cx="3732068"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521897568"/>
                </p:ext>
              </p:extLst>
            </p:nvPr>
          </p:nvGraphicFramePr>
          <p:xfrm>
            <a:off x="9599612" y="2910779"/>
            <a:ext cx="185941" cy="204535"/>
          </p:xfrm>
          <a:graphic>
            <a:graphicData uri="http://schemas.openxmlformats.org/presentationml/2006/ole">
              <mc:AlternateContent xmlns:mc="http://schemas.openxmlformats.org/markup-compatibility/2006">
                <mc:Choice xmlns:v="urn:schemas-microsoft-com:vml" Requires="v">
                  <p:oleObj spid="_x0000_s32823" name="Equation" r:id="rId8" imgW="126720" imgH="139680" progId="Equation.DSMT4">
                    <p:embed/>
                  </p:oleObj>
                </mc:Choice>
                <mc:Fallback>
                  <p:oleObj name="Equation" r:id="rId8" imgW="126720" imgH="139680" progId="Equation.DSMT4">
                    <p:embed/>
                    <p:pic>
                      <p:nvPicPr>
                        <p:cNvPr id="0" name=""/>
                        <p:cNvPicPr/>
                        <p:nvPr/>
                      </p:nvPicPr>
                      <p:blipFill>
                        <a:blip r:embed="rId9"/>
                        <a:stretch>
                          <a:fillRect/>
                        </a:stretch>
                      </p:blipFill>
                      <p:spPr>
                        <a:xfrm>
                          <a:off x="9599612" y="2910779"/>
                          <a:ext cx="185941" cy="20453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25672180"/>
                </p:ext>
              </p:extLst>
            </p:nvPr>
          </p:nvGraphicFramePr>
          <p:xfrm>
            <a:off x="10868818" y="2884709"/>
            <a:ext cx="185737" cy="258762"/>
          </p:xfrm>
          <a:graphic>
            <a:graphicData uri="http://schemas.openxmlformats.org/presentationml/2006/ole">
              <mc:AlternateContent xmlns:mc="http://schemas.openxmlformats.org/markup-compatibility/2006">
                <mc:Choice xmlns:v="urn:schemas-microsoft-com:vml" Requires="v">
                  <p:oleObj spid="_x0000_s32824" name="Equation" r:id="rId10" imgW="126720" imgH="177480" progId="Equation.DSMT4">
                    <p:embed/>
                  </p:oleObj>
                </mc:Choice>
                <mc:Fallback>
                  <p:oleObj name="Equation" r:id="rId10" imgW="126720" imgH="177480" progId="Equation.DSMT4">
                    <p:embed/>
                    <p:pic>
                      <p:nvPicPr>
                        <p:cNvPr id="0" name="Object 1"/>
                        <p:cNvPicPr>
                          <a:picLocks noChangeAspect="1" noChangeArrowheads="1"/>
                        </p:cNvPicPr>
                        <p:nvPr/>
                      </p:nvPicPr>
                      <p:blipFill>
                        <a:blip r:embed="rId11"/>
                        <a:srcRect/>
                        <a:stretch>
                          <a:fillRect/>
                        </a:stretch>
                      </p:blipFill>
                      <p:spPr bwMode="auto">
                        <a:xfrm>
                          <a:off x="10868818" y="2884709"/>
                          <a:ext cx="1857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49196597"/>
                </p:ext>
              </p:extLst>
            </p:nvPr>
          </p:nvGraphicFramePr>
          <p:xfrm>
            <a:off x="9296544" y="4343400"/>
            <a:ext cx="166687" cy="203200"/>
          </p:xfrm>
          <a:graphic>
            <a:graphicData uri="http://schemas.openxmlformats.org/presentationml/2006/ole">
              <mc:AlternateContent xmlns:mc="http://schemas.openxmlformats.org/markup-compatibility/2006">
                <mc:Choice xmlns:v="urn:schemas-microsoft-com:vml" Requires="v">
                  <p:oleObj spid="_x0000_s32825" name="Equation" r:id="rId12" imgW="114120" imgH="139680" progId="Equation.DSMT4">
                    <p:embed/>
                  </p:oleObj>
                </mc:Choice>
                <mc:Fallback>
                  <p:oleObj name="Equation" r:id="rId12" imgW="114120" imgH="139680" progId="Equation.DSMT4">
                    <p:embed/>
                    <p:pic>
                      <p:nvPicPr>
                        <p:cNvPr id="0" name="Object 1"/>
                        <p:cNvPicPr>
                          <a:picLocks noChangeAspect="1" noChangeArrowheads="1"/>
                        </p:cNvPicPr>
                        <p:nvPr/>
                      </p:nvPicPr>
                      <p:blipFill>
                        <a:blip r:embed="rId13"/>
                        <a:srcRect/>
                        <a:stretch>
                          <a:fillRect/>
                        </a:stretch>
                      </p:blipFill>
                      <p:spPr bwMode="auto">
                        <a:xfrm>
                          <a:off x="9296544" y="4343400"/>
                          <a:ext cx="1666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9152944"/>
                </p:ext>
              </p:extLst>
            </p:nvPr>
          </p:nvGraphicFramePr>
          <p:xfrm>
            <a:off x="9071119" y="4783743"/>
            <a:ext cx="204787" cy="258762"/>
          </p:xfrm>
          <a:graphic>
            <a:graphicData uri="http://schemas.openxmlformats.org/presentationml/2006/ole">
              <mc:AlternateContent xmlns:mc="http://schemas.openxmlformats.org/markup-compatibility/2006">
                <mc:Choice xmlns:v="urn:schemas-microsoft-com:vml" Requires="v">
                  <p:oleObj spid="_x0000_s32826" name="Equation" r:id="rId14" imgW="139680" imgH="177480" progId="Equation.DSMT4">
                    <p:embed/>
                  </p:oleObj>
                </mc:Choice>
                <mc:Fallback>
                  <p:oleObj name="Equation" r:id="rId14" imgW="139680" imgH="177480" progId="Equation.DSMT4">
                    <p:embed/>
                    <p:pic>
                      <p:nvPicPr>
                        <p:cNvPr id="0" name="Object 1"/>
                        <p:cNvPicPr>
                          <a:picLocks noChangeAspect="1" noChangeArrowheads="1"/>
                        </p:cNvPicPr>
                        <p:nvPr/>
                      </p:nvPicPr>
                      <p:blipFill>
                        <a:blip r:embed="rId15"/>
                        <a:srcRect/>
                        <a:stretch>
                          <a:fillRect/>
                        </a:stretch>
                      </p:blipFill>
                      <p:spPr bwMode="auto">
                        <a:xfrm>
                          <a:off x="9071119" y="4783743"/>
                          <a:ext cx="2047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268211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38471</TotalTime>
  <Words>3108</Words>
  <PresentationFormat>Custom</PresentationFormat>
  <Paragraphs>202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2024-03-12T11:14:55Z</dcterms:modified>
</cp:coreProperties>
</file>