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00" r:id="rId2"/>
    <p:sldId id="304" r:id="rId3"/>
    <p:sldId id="302" r:id="rId4"/>
    <p:sldId id="292" r:id="rId5"/>
    <p:sldId id="301" r:id="rId6"/>
    <p:sldId id="346" r:id="rId7"/>
    <p:sldId id="347" r:id="rId8"/>
    <p:sldId id="348" r:id="rId9"/>
    <p:sldId id="349" r:id="rId10"/>
    <p:sldId id="350" r:id="rId11"/>
    <p:sldId id="351" r:id="rId12"/>
    <p:sldId id="352" r:id="rId13"/>
    <p:sldId id="354" r:id="rId14"/>
    <p:sldId id="355" r:id="rId15"/>
    <p:sldId id="356" r:id="rId16"/>
    <p:sldId id="315" r:id="rId17"/>
    <p:sldId id="357" r:id="rId18"/>
    <p:sldId id="331" r:id="rId19"/>
    <p:sldId id="328" r:id="rId20"/>
    <p:sldId id="329" r:id="rId21"/>
    <p:sldId id="330"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1">
          <p15:clr>
            <a:srgbClr val="A4A3A4"/>
          </p15:clr>
        </p15:guide>
        <p15:guide id="2" pos="38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008000"/>
    <a:srgbClr val="CCFFFF"/>
    <a:srgbClr val="FF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94657"/>
  </p:normalViewPr>
  <p:slideViewPr>
    <p:cSldViewPr snapToGrid="0">
      <p:cViewPr varScale="1">
        <p:scale>
          <a:sx n="75" d="100"/>
          <a:sy n="75" d="100"/>
        </p:scale>
        <p:origin x="1162" y="48"/>
      </p:cViewPr>
      <p:guideLst>
        <p:guide orient="horz" pos="2161"/>
        <p:guide pos="38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789273-4065-4CFA-B4C4-6224E58B2755}" type="datetimeFigureOut">
              <a:rPr lang="en-US"/>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DCF16C0-4417-47FE-817B-679964738DE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p:cNvPicPr>
          <p:nvPr userDrawn="1"/>
        </p:nvPicPr>
        <p:blipFill>
          <a:blip r:embed="rId4"/>
          <a:srcRect/>
          <a:stretch>
            <a:fillRect/>
          </a:stretch>
        </p:blipFill>
        <p:spPr bwMode="auto">
          <a:xfrm>
            <a:off x="0" y="0"/>
            <a:ext cx="12214225" cy="6866255"/>
          </a:xfrm>
          <a:prstGeom prst="rect">
            <a:avLst/>
          </a:prstGeom>
          <a:noFill/>
          <a:ln w="9525">
            <a:noFill/>
            <a:miter lim="800000"/>
            <a:headEnd/>
            <a:tailEnd/>
          </a:ln>
        </p:spPr>
      </p:pic>
      <p:pic>
        <p:nvPicPr>
          <p:cNvPr id="8" name="Picture 7">
            <a:hlinkClick r:id="" action="ppaction://hlinkshowjump?jump=firstslide"/>
          </p:cNvPr>
          <p:cNvPicPr>
            <a:picLocks noChangeAspect="1"/>
          </p:cNvPicPr>
          <p:nvPr userDrawn="1"/>
        </p:nvPicPr>
        <p:blipFill>
          <a:blip r:embed="rId5"/>
          <a:srcRect/>
          <a:stretch>
            <a:fillRect/>
          </a:stretch>
        </p:blipFill>
        <p:spPr>
          <a:xfrm>
            <a:off x="5830888" y="6337300"/>
            <a:ext cx="530225" cy="528638"/>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p:cNvPr>
          <p:cNvPicPr>
            <a:picLocks noChangeAspect="1"/>
          </p:cNvPicPr>
          <p:nvPr userDrawn="1"/>
        </p:nvPicPr>
        <p:blipFill>
          <a:blip r:embed="rId6"/>
          <a:stretch>
            <a:fillRect/>
          </a:stretch>
        </p:blipFill>
        <p:spPr>
          <a:xfrm>
            <a:off x="6372225" y="6597650"/>
            <a:ext cx="127000" cy="192088"/>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p:cNvPr>
          <p:cNvPicPr>
            <a:picLocks noChangeAspect="1"/>
          </p:cNvPicPr>
          <p:nvPr userDrawn="1"/>
        </p:nvPicPr>
        <p:blipFill>
          <a:blip r:embed="rId7"/>
          <a:srcRect/>
          <a:stretch>
            <a:fillRect/>
          </a:stretch>
        </p:blipFill>
        <p:spPr bwMode="auto">
          <a:xfrm>
            <a:off x="5692775" y="6597650"/>
            <a:ext cx="127000" cy="192088"/>
          </a:xfrm>
          <a:prstGeom prst="rect">
            <a:avLst/>
          </a:prstGeom>
          <a:noFill/>
          <a:ln w="9525">
            <a:noFill/>
            <a:miter lim="800000"/>
            <a:headEnd/>
            <a:tailEnd/>
          </a:ln>
          <a:effectLst>
            <a:outerShdw dist="38100" dir="8100000" algn="tr" rotWithShape="0">
              <a:srgbClr val="000000">
                <a:alpha val="39999"/>
              </a:srgbClr>
            </a:outerShdw>
          </a:effectLst>
        </p:spPr>
      </p:pic>
      <p:sp>
        <p:nvSpPr>
          <p:cNvPr id="13" name="TextBox 9"/>
          <p:cNvSpPr txBox="1"/>
          <p:nvPr userDrawn="1"/>
        </p:nvSpPr>
        <p:spPr>
          <a:xfrm>
            <a:off x="153988" y="-41275"/>
            <a:ext cx="2769870" cy="368300"/>
          </a:xfrm>
          <a:prstGeom prst="rect">
            <a:avLst/>
          </a:prstGeom>
          <a:noFill/>
          <a:effectLst>
            <a:outerShdw blurRad="50800" dist="38100" dir="2700000" algn="tl" rotWithShape="0">
              <a:prstClr val="black">
                <a:alpha val="40000"/>
              </a:prstClr>
            </a:outerShdw>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b="1" dirty="0">
                <a:solidFill>
                  <a:schemeClr val="bg1"/>
                </a:solidFill>
              </a:rPr>
              <a:t>Unit 9: </a:t>
            </a:r>
            <a:r>
              <a:rPr lang="en-US" b="1">
                <a:solidFill>
                  <a:schemeClr val="bg1"/>
                </a:solidFill>
                <a:latin typeface="Calibri" panose="020F0502020204030204" pitchFamily="34" charset="0"/>
                <a:sym typeface="+mn-ea"/>
              </a:rPr>
              <a:t>English in the World</a:t>
            </a:r>
            <a:endParaRPr lang="en-US" b="1" dirty="0">
              <a:solidFill>
                <a:schemeClr val="bg1"/>
              </a:solidFill>
              <a:latin typeface="Calibri" panose="020F0502020204030204" pitchFamily="34" charset="0"/>
              <a:sym typeface="+mn-ea"/>
            </a:endParaRPr>
          </a:p>
        </p:txBody>
      </p:sp>
      <p:sp>
        <p:nvSpPr>
          <p:cNvPr id="14" name="TextBox 13"/>
          <p:cNvSpPr txBox="1"/>
          <p:nvPr userDrawn="1"/>
        </p:nvSpPr>
        <p:spPr>
          <a:xfrm>
            <a:off x="25400" y="6510338"/>
            <a:ext cx="2593975" cy="307975"/>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dirty="0" err="1">
                <a:solidFill>
                  <a:schemeClr val="bg1"/>
                </a:solidFill>
                <a:latin typeface="+mn-lt"/>
                <a:cs typeface="+mn-cs"/>
              </a:rPr>
              <a:t>Tiếng</a:t>
            </a:r>
            <a:r>
              <a:rPr lang="en-US" sz="1400" dirty="0">
                <a:solidFill>
                  <a:schemeClr val="bg1"/>
                </a:solidFill>
                <a:latin typeface="+mn-lt"/>
                <a:cs typeface="+mn-cs"/>
              </a:rPr>
              <a:t> Anh 7 </a:t>
            </a:r>
            <a:r>
              <a:rPr lang="en-US" sz="1400" dirty="0" err="1">
                <a:solidFill>
                  <a:schemeClr val="bg1"/>
                </a:solidFill>
                <a:latin typeface="+mn-lt"/>
                <a:cs typeface="+mn-cs"/>
              </a:rPr>
              <a:t>i</a:t>
            </a:r>
            <a:r>
              <a:rPr lang="en-US" sz="1400" dirty="0">
                <a:solidFill>
                  <a:schemeClr val="bg1"/>
                </a:solidFill>
                <a:latin typeface="+mn-lt"/>
                <a:cs typeface="+mn-cs"/>
              </a:rPr>
              <a:t>-Learn Smart World </a:t>
            </a:r>
          </a:p>
        </p:txBody>
      </p:sp>
      <p:pic>
        <p:nvPicPr>
          <p:cNvPr id="15" name="Picture 14"/>
          <p:cNvPicPr>
            <a:picLocks noChangeAspect="1"/>
          </p:cNvPicPr>
          <p:nvPr userDrawn="1"/>
        </p:nvPicPr>
        <p:blipFill>
          <a:blip r:embed="rId8"/>
          <a:stretch>
            <a:fillRect/>
          </a:stretch>
        </p:blipFill>
        <p:spPr>
          <a:xfrm>
            <a:off x="11226800" y="6396038"/>
            <a:ext cx="814388" cy="415925"/>
          </a:xfrm>
          <a:prstGeom prst="rect">
            <a:avLst/>
          </a:prstGeom>
          <a:effectLst>
            <a:outerShdw blurRad="50800" dist="38100" dir="2700000" algn="tl" rotWithShape="0">
              <a:prstClr val="black">
                <a:alpha val="40000"/>
              </a:prstClr>
            </a:outerShdw>
          </a:effectLst>
        </p:spPr>
      </p:pic>
      <p:sp>
        <p:nvSpPr>
          <p:cNvPr id="2" name="TextBox 1"/>
          <p:cNvSpPr txBox="1"/>
          <p:nvPr userDrawn="1"/>
        </p:nvSpPr>
        <p:spPr>
          <a:xfrm>
            <a:off x="10948988" y="-17463"/>
            <a:ext cx="1347787" cy="368301"/>
          </a:xfrm>
          <a:prstGeom prst="rect">
            <a:avLst/>
          </a:prstGeom>
          <a:noFill/>
          <a:effectLst>
            <a:outerShdw blurRad="50800" dist="38100" dir="2700000" algn="tl" rotWithShape="0">
              <a:prstClr val="black">
                <a:alpha val="40000"/>
              </a:prstClr>
            </a:outerShdw>
          </a:effectLst>
        </p:spPr>
        <p:txBody>
          <a:bodyPr>
            <a:spAutoFit/>
          </a:bodyPr>
          <a:lstStyle>
            <a:defPPr>
              <a:defRPr lang="en-US"/>
            </a:defPPr>
            <a:lvl1pPr>
              <a:defRPr b="1">
                <a:solidFill>
                  <a:schemeClr val="bg1"/>
                </a:solidFill>
              </a:defRPr>
            </a:lvl1pPr>
          </a:lstStyle>
          <a:p>
            <a:pPr fontAlgn="auto">
              <a:spcBef>
                <a:spcPts val="0"/>
              </a:spcBef>
              <a:spcAft>
                <a:spcPts val="0"/>
              </a:spcAft>
              <a:defRPr/>
            </a:pPr>
            <a:r>
              <a:rPr lang="en-US" dirty="0">
                <a:latin typeface="+mn-lt"/>
                <a:cs typeface="+mn-cs"/>
              </a:rPr>
              <a:t>Lesson 3.2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2"/>
          <a:srcRect/>
          <a:stretch>
            <a:fillRect/>
          </a:stretch>
        </p:blipFill>
        <p:spPr bwMode="auto">
          <a:xfrm>
            <a:off x="0" y="0"/>
            <a:ext cx="12192000" cy="6861175"/>
          </a:xfrm>
          <a:prstGeom prst="rect">
            <a:avLst/>
          </a:prstGeom>
          <a:noFill/>
          <a:ln w="9525">
            <a:noFill/>
            <a:miter lim="800000"/>
            <a:headEnd/>
            <a:tailEnd/>
          </a:ln>
        </p:spPr>
      </p:pic>
      <p:sp>
        <p:nvSpPr>
          <p:cNvPr id="5122" name="TextBox 2"/>
          <p:cNvSpPr txBox="1">
            <a:spLocks noChangeArrowheads="1"/>
          </p:cNvSpPr>
          <p:nvPr/>
        </p:nvSpPr>
        <p:spPr bwMode="auto">
          <a:xfrm>
            <a:off x="5174933" y="2666683"/>
            <a:ext cx="6596062" cy="1736725"/>
          </a:xfrm>
          <a:prstGeom prst="rect">
            <a:avLst/>
          </a:prstGeom>
          <a:noFill/>
          <a:ln w="9525">
            <a:noFill/>
            <a:miter lim="800000"/>
          </a:ln>
        </p:spPr>
        <p:txBody>
          <a:bodyPr>
            <a:spAutoFit/>
          </a:bodyPr>
          <a:lstStyle/>
          <a:p>
            <a:pPr algn="ctr"/>
            <a:r>
              <a:rPr lang="en-US" sz="4400" b="1" dirty="0">
                <a:solidFill>
                  <a:srgbClr val="0070C0"/>
                </a:solidFill>
                <a:latin typeface="Calibri" panose="020F0502020204030204" pitchFamily="34" charset="0"/>
              </a:rPr>
              <a:t>Unit 9: English in the World</a:t>
            </a:r>
          </a:p>
          <a:p>
            <a:pPr algn="ctr"/>
            <a:r>
              <a:rPr lang="en-US" sz="3200" b="1" dirty="0">
                <a:solidFill>
                  <a:srgbClr val="00B050"/>
                </a:solidFill>
                <a:latin typeface="Calibri" panose="020F0502020204030204" pitchFamily="34" charset="0"/>
              </a:rPr>
              <a:t>Lesson 3.2: Writing</a:t>
            </a:r>
          </a:p>
          <a:p>
            <a:pPr algn="ctr"/>
            <a:r>
              <a:rPr lang="en-US" sz="3200" dirty="0">
                <a:solidFill>
                  <a:srgbClr val="FF0000"/>
                </a:solidFill>
                <a:latin typeface="Calibri" panose="020F0502020204030204" pitchFamily="34" charset="0"/>
              </a:rPr>
              <a:t>Page</a:t>
            </a:r>
            <a:r>
              <a:rPr lang="en-US" sz="3200" dirty="0">
                <a:latin typeface="Calibri" panose="020F0502020204030204" pitchFamily="34" charset="0"/>
              </a:rPr>
              <a:t> </a:t>
            </a:r>
            <a:r>
              <a:rPr lang="en-US" sz="3200" dirty="0">
                <a:solidFill>
                  <a:srgbClr val="FF0000"/>
                </a:solidFill>
                <a:latin typeface="Calibri" panose="020F0502020204030204" pitchFamily="34" charset="0"/>
              </a:rPr>
              <a:t>75</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2290615" y="572571"/>
            <a:ext cx="9661525" cy="1066800"/>
          </a:xfrm>
          <a:prstGeom prst="rect">
            <a:avLst/>
          </a:prstGeom>
          <a:noFill/>
          <a:ln w="9525">
            <a:noFill/>
            <a:miter lim="800000"/>
          </a:ln>
        </p:spPr>
        <p:txBody>
          <a:bodyPr>
            <a:spAutoFit/>
          </a:bodyPr>
          <a:lstStyle/>
          <a:p>
            <a:r>
              <a:rPr lang="en-US" sz="3200" b="1" dirty="0">
                <a:latin typeface="Calibri" panose="020F0502020204030204" pitchFamily="34" charset="0"/>
              </a:rPr>
              <a:t>Rewrite the postcard in the correct order in your notebook. Use the Skill box to help you.</a:t>
            </a:r>
            <a:r>
              <a:rPr lang="en-US" dirty="0"/>
              <a:t> </a:t>
            </a:r>
          </a:p>
        </p:txBody>
      </p:sp>
      <p:sp>
        <p:nvSpPr>
          <p:cNvPr id="19" name="TextBox 18"/>
          <p:cNvSpPr txBox="1"/>
          <p:nvPr/>
        </p:nvSpPr>
        <p:spPr>
          <a:xfrm>
            <a:off x="0" y="485775"/>
            <a:ext cx="1936750" cy="396875"/>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sz="2000" b="1">
                <a:solidFill>
                  <a:schemeClr val="bg1"/>
                </a:solidFill>
                <a:latin typeface="Calibri" panose="020F0502020204030204" pitchFamily="34" charset="0"/>
              </a:rPr>
              <a:t>While - writing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0663" y="444500"/>
            <a:ext cx="1604962" cy="396875"/>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sz="2000" b="1">
                <a:solidFill>
                  <a:schemeClr val="bg1"/>
                </a:solidFill>
                <a:latin typeface="Calibri" panose="020F0502020204030204" pitchFamily="34" charset="0"/>
              </a:rPr>
              <a:t>Post- writing</a:t>
            </a:r>
          </a:p>
        </p:txBody>
      </p:sp>
      <p:sp>
        <p:nvSpPr>
          <p:cNvPr id="15362" name="Text Box 3"/>
          <p:cNvSpPr txBox="1">
            <a:spLocks noChangeArrowheads="1"/>
          </p:cNvSpPr>
          <p:nvPr/>
        </p:nvSpPr>
        <p:spPr bwMode="auto">
          <a:xfrm>
            <a:off x="1925638" y="414338"/>
            <a:ext cx="9282112" cy="579437"/>
          </a:xfrm>
          <a:prstGeom prst="rect">
            <a:avLst/>
          </a:prstGeom>
          <a:noFill/>
          <a:ln w="9525">
            <a:noFill/>
            <a:miter lim="800000"/>
          </a:ln>
        </p:spPr>
        <p:txBody>
          <a:bodyPr>
            <a:spAutoFit/>
          </a:bodyPr>
          <a:lstStyle/>
          <a:p>
            <a:pPr>
              <a:spcBef>
                <a:spcPct val="50000"/>
              </a:spcBef>
            </a:pPr>
            <a:r>
              <a:rPr lang="en-US" sz="3200" b="1">
                <a:latin typeface="Calibri" panose="020F0502020204030204" pitchFamily="34" charset="0"/>
              </a:rPr>
              <a:t>Check the structure of the postcard.</a:t>
            </a:r>
          </a:p>
        </p:txBody>
      </p:sp>
      <p:sp>
        <p:nvSpPr>
          <p:cNvPr id="15363" name="Rectangle 4"/>
          <p:cNvSpPr>
            <a:spLocks noChangeArrowheads="1"/>
          </p:cNvSpPr>
          <p:nvPr/>
        </p:nvSpPr>
        <p:spPr bwMode="auto">
          <a:xfrm>
            <a:off x="499730" y="1292129"/>
            <a:ext cx="6207458" cy="4524315"/>
          </a:xfrm>
          <a:prstGeom prst="rect">
            <a:avLst/>
          </a:prstGeom>
          <a:noFill/>
          <a:ln w="9525">
            <a:noFill/>
            <a:miter lim="800000"/>
          </a:ln>
        </p:spPr>
        <p:txBody>
          <a:bodyPr wrap="square">
            <a:spAutoFit/>
          </a:bodyPr>
          <a:lstStyle/>
          <a:p>
            <a:pPr algn="just"/>
            <a:r>
              <a:rPr lang="en-US" sz="3200" dirty="0">
                <a:solidFill>
                  <a:srgbClr val="FF6699"/>
                </a:solidFill>
                <a:latin typeface="Calibri" panose="020F0502020204030204" pitchFamily="34" charset="0"/>
              </a:rPr>
              <a:t>Hi </a:t>
            </a:r>
            <a:r>
              <a:rPr lang="en-US" sz="3200" dirty="0" err="1">
                <a:solidFill>
                  <a:srgbClr val="FF6699"/>
                </a:solidFill>
                <a:latin typeface="Calibri" panose="020F0502020204030204" pitchFamily="34" charset="0"/>
              </a:rPr>
              <a:t>Quý</a:t>
            </a:r>
            <a:r>
              <a:rPr lang="en-US" sz="3200" dirty="0">
                <a:solidFill>
                  <a:srgbClr val="FF6699"/>
                </a:solidFill>
                <a:latin typeface="Calibri" panose="020F0502020204030204" pitchFamily="34" charset="0"/>
              </a:rPr>
              <a:t>,</a:t>
            </a:r>
          </a:p>
          <a:p>
            <a:pPr algn="just"/>
            <a:r>
              <a:rPr lang="en-US" sz="3200" dirty="0">
                <a:solidFill>
                  <a:schemeClr val="hlink"/>
                </a:solidFill>
                <a:latin typeface="Calibri" panose="020F0502020204030204" pitchFamily="34" charset="0"/>
              </a:rPr>
              <a:t>I had a great time in New York.</a:t>
            </a:r>
            <a:r>
              <a:rPr lang="en-US" sz="3200" dirty="0">
                <a:latin typeface="Calibri" panose="020F0502020204030204" pitchFamily="34" charset="0"/>
              </a:rPr>
              <a:t> </a:t>
            </a:r>
            <a:r>
              <a:rPr lang="en-US" sz="3200" dirty="0">
                <a:solidFill>
                  <a:schemeClr val="hlink"/>
                </a:solidFill>
                <a:latin typeface="Calibri" panose="020F0502020204030204" pitchFamily="34" charset="0"/>
              </a:rPr>
              <a:t>I'm practicing English every day.</a:t>
            </a:r>
            <a:r>
              <a:rPr lang="en-US" sz="3200" dirty="0">
                <a:solidFill>
                  <a:srgbClr val="008000"/>
                </a:solidFill>
                <a:latin typeface="Calibri" panose="020F0502020204030204" pitchFamily="34" charset="0"/>
              </a:rPr>
              <a:t> Last Thursday, I went shopping in SoHo and ordered lunch at a café. I met an interesting guy from Peru. We spoke English together. </a:t>
            </a:r>
            <a:r>
              <a:rPr lang="en-US" sz="3200" dirty="0">
                <a:solidFill>
                  <a:srgbClr val="FF3300"/>
                </a:solidFill>
                <a:latin typeface="Calibri" panose="020F0502020204030204" pitchFamily="34" charset="0"/>
              </a:rPr>
              <a:t>Tomorrow, I’m walking around Central Park with him. </a:t>
            </a:r>
            <a:r>
              <a:rPr lang="en-US" sz="3200" dirty="0">
                <a:latin typeface="Calibri" panose="020F0502020204030204" pitchFamily="34" charset="0"/>
              </a:rPr>
              <a:t>Wish you were here!</a:t>
            </a:r>
          </a:p>
        </p:txBody>
      </p:sp>
      <p:sp>
        <p:nvSpPr>
          <p:cNvPr id="15364" name="Text Box 5"/>
          <p:cNvSpPr txBox="1">
            <a:spLocks noChangeArrowheads="1"/>
          </p:cNvSpPr>
          <p:nvPr/>
        </p:nvSpPr>
        <p:spPr bwMode="auto">
          <a:xfrm>
            <a:off x="6900015" y="1366838"/>
            <a:ext cx="5237162" cy="4401205"/>
          </a:xfrm>
          <a:prstGeom prst="rect">
            <a:avLst/>
          </a:prstGeom>
          <a:noFill/>
          <a:ln w="9525">
            <a:solidFill>
              <a:schemeClr val="tx1"/>
            </a:solidFill>
            <a:miter lim="800000"/>
          </a:ln>
        </p:spPr>
        <p:txBody>
          <a:bodyPr>
            <a:spAutoFit/>
          </a:bodyPr>
          <a:lstStyle/>
          <a:p>
            <a:pPr>
              <a:spcBef>
                <a:spcPct val="50000"/>
              </a:spcBef>
            </a:pPr>
            <a:r>
              <a:rPr lang="en-US" sz="2800" dirty="0">
                <a:solidFill>
                  <a:srgbClr val="FF6699"/>
                </a:solidFill>
                <a:latin typeface="Calibri" panose="020F0502020204030204" pitchFamily="34" charset="0"/>
              </a:rPr>
              <a:t>1. Start with an informal greeting</a:t>
            </a:r>
            <a:r>
              <a:rPr lang="en-US" sz="2800" dirty="0">
                <a:latin typeface="Calibri" panose="020F0502020204030204" pitchFamily="34" charset="0"/>
              </a:rPr>
              <a:t> </a:t>
            </a:r>
            <a:br>
              <a:rPr lang="en-US" sz="2800" dirty="0">
                <a:latin typeface="Calibri" panose="020F0502020204030204" pitchFamily="34" charset="0"/>
              </a:rPr>
            </a:br>
            <a:r>
              <a:rPr lang="en-US" sz="2800" dirty="0">
                <a:solidFill>
                  <a:schemeClr val="hlink"/>
                </a:solidFill>
                <a:latin typeface="Calibri" panose="020F0502020204030204" pitchFamily="34" charset="0"/>
              </a:rPr>
              <a:t>2. Say where you are using the Present Continuous</a:t>
            </a:r>
            <a:r>
              <a:rPr lang="en-US" sz="2800" dirty="0">
                <a:latin typeface="Calibri" panose="020F0502020204030204" pitchFamily="34" charset="0"/>
              </a:rPr>
              <a:t> </a:t>
            </a:r>
            <a:br>
              <a:rPr lang="en-US" sz="2800" dirty="0">
                <a:latin typeface="Calibri" panose="020F0502020204030204" pitchFamily="34" charset="0"/>
              </a:rPr>
            </a:br>
            <a:r>
              <a:rPr lang="en-US" sz="2800" dirty="0">
                <a:solidFill>
                  <a:srgbClr val="008000"/>
                </a:solidFill>
                <a:latin typeface="Calibri" panose="020F0502020204030204" pitchFamily="34" charset="0"/>
              </a:rPr>
              <a:t>3. Describe what you did using the Past Simple. Talk about activities </a:t>
            </a:r>
            <a:br>
              <a:rPr lang="en-US" sz="2800" dirty="0">
                <a:latin typeface="Calibri" panose="020F0502020204030204" pitchFamily="34" charset="0"/>
              </a:rPr>
            </a:br>
            <a:r>
              <a:rPr lang="en-US" sz="2800" dirty="0">
                <a:solidFill>
                  <a:srgbClr val="FF3300"/>
                </a:solidFill>
                <a:latin typeface="Calibri" panose="020F0502020204030204" pitchFamily="34" charset="0"/>
              </a:rPr>
              <a:t>4. Talk about your plans for the rest of the vacation using the Present Continuous (future use) or the Future Simple </a:t>
            </a:r>
            <a:br>
              <a:rPr lang="en-US" sz="2800" dirty="0">
                <a:latin typeface="Calibri" panose="020F0502020204030204" pitchFamily="34" charset="0"/>
              </a:rPr>
            </a:br>
            <a:r>
              <a:rPr lang="en-US" sz="2800" dirty="0">
                <a:latin typeface="Calibri" panose="020F0502020204030204" pitchFamily="34" charset="0"/>
              </a:rPr>
              <a:t>5. Finish with an informal goodbye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5"/>
          <p:cNvPicPr>
            <a:picLocks noChangeAspect="1"/>
          </p:cNvPicPr>
          <p:nvPr/>
        </p:nvPicPr>
        <p:blipFill>
          <a:blip r:embed="rId2"/>
          <a:srcRect/>
          <a:stretch>
            <a:fillRect/>
          </a:stretch>
        </p:blipFill>
        <p:spPr bwMode="auto">
          <a:xfrm>
            <a:off x="0" y="455613"/>
            <a:ext cx="2943225" cy="819150"/>
          </a:xfrm>
          <a:prstGeom prst="rect">
            <a:avLst/>
          </a:prstGeom>
          <a:noFill/>
          <a:ln w="9525">
            <a:noFill/>
            <a:miter lim="800000"/>
            <a:headEnd/>
            <a:tailEnd/>
          </a:ln>
        </p:spPr>
      </p:pic>
      <p:sp>
        <p:nvSpPr>
          <p:cNvPr id="16386" name="Rectangle 3"/>
          <p:cNvSpPr>
            <a:spLocks noChangeArrowheads="1"/>
          </p:cNvSpPr>
          <p:nvPr/>
        </p:nvSpPr>
        <p:spPr bwMode="auto">
          <a:xfrm>
            <a:off x="4445156" y="477838"/>
            <a:ext cx="7443787" cy="1066800"/>
          </a:xfrm>
          <a:prstGeom prst="rect">
            <a:avLst/>
          </a:prstGeom>
          <a:noFill/>
          <a:ln w="9525">
            <a:noFill/>
            <a:miter lim="800000"/>
          </a:ln>
        </p:spPr>
        <p:txBody>
          <a:bodyPr anchor="ctr">
            <a:spAutoFit/>
          </a:bodyPr>
          <a:lstStyle/>
          <a:p>
            <a:r>
              <a:rPr lang="en-US" sz="3200" dirty="0">
                <a:solidFill>
                  <a:srgbClr val="0000CC"/>
                </a:solidFill>
                <a:latin typeface="Calibri" panose="020F0502020204030204" pitchFamily="34" charset="0"/>
              </a:rPr>
              <a:t>a. Imagine you went to an English-speaking country on vacation. Answer the questions.</a:t>
            </a:r>
          </a:p>
        </p:txBody>
      </p:sp>
      <p:sp>
        <p:nvSpPr>
          <p:cNvPr id="16387" name="Text Box 4"/>
          <p:cNvSpPr txBox="1">
            <a:spLocks noChangeArrowheads="1"/>
          </p:cNvSpPr>
          <p:nvPr/>
        </p:nvSpPr>
        <p:spPr bwMode="auto">
          <a:xfrm>
            <a:off x="2861010" y="609600"/>
            <a:ext cx="1434543" cy="579438"/>
          </a:xfrm>
          <a:prstGeom prst="rect">
            <a:avLst/>
          </a:prstGeom>
          <a:solidFill>
            <a:srgbClr val="FFFF00"/>
          </a:solidFill>
          <a:ln w="9525">
            <a:noFill/>
            <a:miter lim="800000"/>
          </a:ln>
        </p:spPr>
        <p:txBody>
          <a:bodyPr wrap="square">
            <a:spAutoFit/>
          </a:bodyPr>
          <a:lstStyle/>
          <a:p>
            <a:pPr>
              <a:spcBef>
                <a:spcPct val="50000"/>
              </a:spcBef>
            </a:pPr>
            <a:r>
              <a:rPr lang="en-US" sz="3200" dirty="0">
                <a:latin typeface="Calibri" panose="020F0502020204030204" pitchFamily="34" charset="0"/>
              </a:rPr>
              <a:t>In pairs</a:t>
            </a:r>
          </a:p>
        </p:txBody>
      </p:sp>
      <p:sp>
        <p:nvSpPr>
          <p:cNvPr id="16388" name="Rectangle 5"/>
          <p:cNvSpPr>
            <a:spLocks noChangeArrowheads="1"/>
          </p:cNvSpPr>
          <p:nvPr/>
        </p:nvSpPr>
        <p:spPr bwMode="auto">
          <a:xfrm>
            <a:off x="1578959" y="2216339"/>
            <a:ext cx="4777270" cy="1569660"/>
          </a:xfrm>
          <a:prstGeom prst="rect">
            <a:avLst/>
          </a:prstGeom>
          <a:noFill/>
          <a:ln w="9525">
            <a:noFill/>
            <a:miter lim="800000"/>
          </a:ln>
        </p:spPr>
        <p:txBody>
          <a:bodyPr wrap="none" anchor="ctr">
            <a:spAutoFit/>
          </a:bodyPr>
          <a:lstStyle/>
          <a:p>
            <a:pPr marL="514350" indent="-514350">
              <a:buFont typeface="+mj-lt"/>
              <a:buAutoNum type="arabicPeriod"/>
            </a:pPr>
            <a:r>
              <a:rPr lang="en-US" sz="3200" i="1" dirty="0">
                <a:solidFill>
                  <a:srgbClr val="0000CC"/>
                </a:solidFill>
                <a:latin typeface="Calibri" panose="020F0502020204030204" pitchFamily="34" charset="0"/>
              </a:rPr>
              <a:t>Where did you go? </a:t>
            </a:r>
          </a:p>
          <a:p>
            <a:pPr marL="514350" indent="-514350">
              <a:buFont typeface="+mj-lt"/>
              <a:buAutoNum type="arabicPeriod"/>
            </a:pPr>
            <a:r>
              <a:rPr lang="en-US" sz="3200" i="1" dirty="0">
                <a:solidFill>
                  <a:srgbClr val="0000CC"/>
                </a:solidFill>
                <a:latin typeface="Calibri" panose="020F0502020204030204" pitchFamily="34" charset="0"/>
              </a:rPr>
              <a:t>Why?</a:t>
            </a:r>
          </a:p>
          <a:p>
            <a:pPr marL="514350" indent="-514350">
              <a:buFont typeface="+mj-lt"/>
              <a:buAutoNum type="arabicPeriod"/>
            </a:pPr>
            <a:r>
              <a:rPr lang="en-US" sz="3200" i="1" dirty="0">
                <a:solidFill>
                  <a:srgbClr val="0000CC"/>
                </a:solidFill>
                <a:latin typeface="Calibri" panose="020F0502020204030204" pitchFamily="34" charset="0"/>
              </a:rPr>
              <a:t>What did you do there?</a:t>
            </a:r>
            <a:r>
              <a:rPr lang="en-US" dirty="0">
                <a:solidFill>
                  <a:srgbClr val="0000CC"/>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536575" y="431989"/>
            <a:ext cx="10985500" cy="1569660"/>
          </a:xfrm>
          <a:prstGeom prst="rect">
            <a:avLst/>
          </a:prstGeom>
          <a:noFill/>
          <a:ln w="9525">
            <a:noFill/>
            <a:miter lim="800000"/>
          </a:ln>
        </p:spPr>
        <p:txBody>
          <a:bodyPr anchor="ctr">
            <a:spAutoFit/>
          </a:bodyPr>
          <a:lstStyle/>
          <a:p>
            <a:r>
              <a:rPr lang="en-US" sz="3200" dirty="0">
                <a:solidFill>
                  <a:srgbClr val="0000CC"/>
                </a:solidFill>
                <a:latin typeface="Calibri" panose="020F0502020204030204" pitchFamily="34" charset="0"/>
              </a:rPr>
              <a:t>b. Make a list of ways you used English on your vacation. Use the table below and the examples to help you. Then, share with your friend. </a:t>
            </a:r>
          </a:p>
        </p:txBody>
      </p:sp>
      <p:pic>
        <p:nvPicPr>
          <p:cNvPr id="17410" name="Picture 5"/>
          <p:cNvPicPr>
            <a:picLocks noChangeAspect="1" noChangeArrowheads="1"/>
          </p:cNvPicPr>
          <p:nvPr/>
        </p:nvPicPr>
        <p:blipFill>
          <a:blip r:embed="rId2"/>
          <a:srcRect/>
          <a:stretch>
            <a:fillRect/>
          </a:stretch>
        </p:blipFill>
        <p:spPr bwMode="auto">
          <a:xfrm>
            <a:off x="306388" y="2168525"/>
            <a:ext cx="11571287" cy="39385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420688" y="511175"/>
            <a:ext cx="3533775" cy="711200"/>
          </a:xfrm>
          <a:prstGeom prst="rect">
            <a:avLst/>
          </a:prstGeom>
          <a:noFill/>
          <a:ln w="9525">
            <a:noFill/>
            <a:miter lim="800000"/>
            <a:headEnd/>
            <a:tailEnd/>
          </a:ln>
        </p:spPr>
      </p:pic>
      <p:sp>
        <p:nvSpPr>
          <p:cNvPr id="18434" name="Rectangle 3"/>
          <p:cNvSpPr>
            <a:spLocks noChangeArrowheads="1"/>
          </p:cNvSpPr>
          <p:nvPr/>
        </p:nvSpPr>
        <p:spPr bwMode="auto">
          <a:xfrm>
            <a:off x="790575" y="1275586"/>
            <a:ext cx="10820400" cy="2062103"/>
          </a:xfrm>
          <a:prstGeom prst="rect">
            <a:avLst/>
          </a:prstGeom>
          <a:noFill/>
          <a:ln w="9525">
            <a:noFill/>
            <a:miter lim="800000"/>
          </a:ln>
        </p:spPr>
        <p:txBody>
          <a:bodyPr anchor="ctr">
            <a:spAutoFit/>
          </a:bodyPr>
          <a:lstStyle/>
          <a:p>
            <a:r>
              <a:rPr lang="en-US" sz="3200" dirty="0">
                <a:solidFill>
                  <a:srgbClr val="0000CC"/>
                </a:solidFill>
                <a:latin typeface="Calibri" panose="020F0502020204030204" pitchFamily="34" charset="0"/>
              </a:rPr>
              <a:t>Now, write a postcard to your friend using two or three ideas from your notes in Speaking b. or your own ideas. Use the Feedback form to help you. Write 60 to 80 words. </a:t>
            </a:r>
            <a:br>
              <a:rPr lang="en-US" sz="3200" dirty="0">
                <a:solidFill>
                  <a:srgbClr val="0000CC"/>
                </a:solidFill>
                <a:latin typeface="Calibri" panose="020F0502020204030204" pitchFamily="34" charset="0"/>
              </a:rPr>
            </a:br>
            <a:endParaRPr lang="en-US" sz="3200" dirty="0">
              <a:solidFill>
                <a:srgbClr val="0000CC"/>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675504" y="3031953"/>
            <a:ext cx="11050542" cy="3086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503238" y="1115760"/>
            <a:ext cx="11334750" cy="5041380"/>
          </a:xfrm>
          <a:prstGeom prst="rect">
            <a:avLst/>
          </a:prstGeom>
          <a:noFill/>
          <a:ln w="9525">
            <a:noFill/>
            <a:miter lim="800000"/>
          </a:ln>
        </p:spPr>
        <p:txBody>
          <a:bodyPr anchor="ctr">
            <a:spAutoFit/>
          </a:bodyPr>
          <a:lstStyle/>
          <a:p>
            <a:pPr>
              <a:lnSpc>
                <a:spcPct val="120000"/>
              </a:lnSpc>
            </a:pPr>
            <a:r>
              <a:rPr lang="en-US" sz="3000" dirty="0">
                <a:solidFill>
                  <a:srgbClr val="0000CC"/>
                </a:solidFill>
                <a:latin typeface="+mn-lt"/>
              </a:rPr>
              <a:t>Hey Nam,</a:t>
            </a:r>
            <a:br>
              <a:rPr lang="en-US" sz="3000" dirty="0">
                <a:solidFill>
                  <a:srgbClr val="0000CC"/>
                </a:solidFill>
                <a:latin typeface="+mn-lt"/>
              </a:rPr>
            </a:br>
            <a:r>
              <a:rPr lang="en-US" sz="3000" dirty="0">
                <a:solidFill>
                  <a:srgbClr val="0000CC"/>
                </a:solidFill>
                <a:latin typeface="+mn-lt"/>
              </a:rPr>
              <a:t>I'm writing to you from Melbourne. I'm staying with an Australian family. I think my English is getting better. Yesterday, I visited Queen Victoria Market. I bought some fruit and talked to the trader. It was fun! I met a girl from Korea on the bus. She was very friendly, and we spoke English together. We're walking around the Royal Botanic Gardens tomorrow. See you in two weeks!</a:t>
            </a:r>
            <a:br>
              <a:rPr lang="en-US" sz="3000" dirty="0">
                <a:solidFill>
                  <a:srgbClr val="0000CC"/>
                </a:solidFill>
                <a:latin typeface="+mn-lt"/>
              </a:rPr>
            </a:br>
            <a:r>
              <a:rPr lang="en-US" sz="3000" dirty="0">
                <a:solidFill>
                  <a:srgbClr val="0000CC"/>
                </a:solidFill>
                <a:latin typeface="+mn-lt"/>
              </a:rPr>
              <a:t>Love,</a:t>
            </a:r>
            <a:br>
              <a:rPr lang="en-US" sz="3000" dirty="0">
                <a:solidFill>
                  <a:srgbClr val="0000CC"/>
                </a:solidFill>
                <a:latin typeface="+mn-lt"/>
              </a:rPr>
            </a:br>
            <a:r>
              <a:rPr lang="en-US" sz="3000" dirty="0">
                <a:solidFill>
                  <a:srgbClr val="0000CC"/>
                </a:solidFill>
                <a:latin typeface="+mn-lt"/>
              </a:rPr>
              <a:t>Linh </a:t>
            </a:r>
          </a:p>
        </p:txBody>
      </p:sp>
      <p:sp>
        <p:nvSpPr>
          <p:cNvPr id="19458" name="Text Box 5"/>
          <p:cNvSpPr txBox="1">
            <a:spLocks noChangeArrowheads="1"/>
          </p:cNvSpPr>
          <p:nvPr/>
        </p:nvSpPr>
        <p:spPr bwMode="auto">
          <a:xfrm>
            <a:off x="527050" y="442913"/>
            <a:ext cx="2992327" cy="579437"/>
          </a:xfrm>
          <a:prstGeom prst="rect">
            <a:avLst/>
          </a:prstGeom>
          <a:solidFill>
            <a:srgbClr val="FFFF00"/>
          </a:solidFill>
          <a:ln w="9525">
            <a:noFill/>
            <a:miter lim="800000"/>
          </a:ln>
        </p:spPr>
        <p:txBody>
          <a:bodyPr wrap="square">
            <a:spAutoFit/>
          </a:bodyPr>
          <a:lstStyle/>
          <a:p>
            <a:pPr>
              <a:spcBef>
                <a:spcPct val="50000"/>
              </a:spcBef>
            </a:pPr>
            <a:r>
              <a:rPr lang="en-US" sz="3200">
                <a:latin typeface="Calibri" panose="020F0502020204030204" pitchFamily="34" charset="0"/>
              </a:rPr>
              <a:t>Sample postcard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p:cNvPicPr>
          <p:nvPr/>
        </p:nvPicPr>
        <p:blipFill>
          <a:blip r:embed="rId2"/>
          <a:srcRect/>
          <a:stretch>
            <a:fillRect/>
          </a:stretch>
        </p:blipFill>
        <p:spPr bwMode="auto">
          <a:xfrm>
            <a:off x="0" y="304800"/>
            <a:ext cx="9229725" cy="6153150"/>
          </a:xfrm>
          <a:prstGeom prst="rect">
            <a:avLst/>
          </a:prstGeom>
          <a:noFill/>
          <a:ln w="9525">
            <a:noFill/>
            <a:miter lim="800000"/>
            <a:headEnd/>
            <a:tailEnd/>
          </a:ln>
        </p:spPr>
      </p:pic>
      <p:sp>
        <p:nvSpPr>
          <p:cNvPr id="4" name="Rectangle 3"/>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CONSOLIDATION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746125" y="1993900"/>
            <a:ext cx="10155238" cy="1190625"/>
          </a:xfrm>
          <a:prstGeom prst="rect">
            <a:avLst/>
          </a:prstGeom>
          <a:noFill/>
          <a:ln w="9525">
            <a:noFill/>
            <a:miter lim="800000"/>
          </a:ln>
        </p:spPr>
        <p:txBody>
          <a:bodyPr>
            <a:spAutoFit/>
          </a:bodyPr>
          <a:lstStyle/>
          <a:p>
            <a:pPr>
              <a:spcBef>
                <a:spcPct val="50000"/>
              </a:spcBef>
            </a:pPr>
            <a:r>
              <a:rPr lang="en-US" sz="3600" i="1" dirty="0">
                <a:solidFill>
                  <a:srgbClr val="0000CC"/>
                </a:solidFill>
                <a:latin typeface="Calibri" panose="020F0502020204030204" pitchFamily="34" charset="0"/>
              </a:rPr>
              <a:t>Use your own ideas to write a postcard to your friend about your holiday. (About 60-80 words)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p:cNvPicPr>
          <p:nvPr/>
        </p:nvPicPr>
        <p:blipFill>
          <a:blip r:embed="rId2"/>
          <a:srcRect/>
          <a:stretch>
            <a:fillRect/>
          </a:stretch>
        </p:blipFill>
        <p:spPr bwMode="auto">
          <a:xfrm>
            <a:off x="0" y="309880"/>
            <a:ext cx="9008745" cy="6142355"/>
          </a:xfrm>
          <a:prstGeom prst="rect">
            <a:avLst/>
          </a:prstGeom>
          <a:noFill/>
          <a:ln w="9525">
            <a:noFill/>
            <a:miter lim="800000"/>
            <a:headEnd/>
            <a:tailEnd/>
          </a:ln>
        </p:spPr>
      </p:pic>
      <p:sp>
        <p:nvSpPr>
          <p:cNvPr id="5" name="Rectangle 4"/>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WRAP-UP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333375" y="693738"/>
            <a:ext cx="4275138" cy="922337"/>
          </a:xfrm>
          <a:prstGeom prst="rect">
            <a:avLst/>
          </a:prstGeom>
          <a:noFill/>
          <a:ln w="9525">
            <a:noFill/>
            <a:miter lim="800000"/>
          </a:ln>
        </p:spPr>
        <p:txBody>
          <a:bodyPr wrap="none">
            <a:spAutoFit/>
          </a:bodyPr>
          <a:lstStyle/>
          <a:p>
            <a:r>
              <a:rPr lang="en-US" sz="5400" b="1">
                <a:solidFill>
                  <a:srgbClr val="FF0000"/>
                </a:solidFill>
                <a:latin typeface="Calibri" panose="020F0502020204030204" pitchFamily="34" charset="0"/>
              </a:rPr>
              <a:t>Today’s lesson</a:t>
            </a:r>
          </a:p>
        </p:txBody>
      </p:sp>
      <p:sp>
        <p:nvSpPr>
          <p:cNvPr id="5" name="Rectangle 4"/>
          <p:cNvSpPr/>
          <p:nvPr/>
        </p:nvSpPr>
        <p:spPr>
          <a:xfrm>
            <a:off x="1401763" y="1925638"/>
            <a:ext cx="9715500" cy="283845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a:defRPr/>
            </a:pPr>
            <a:r>
              <a:rPr lang="en-US" sz="3600" i="1" dirty="0">
                <a:solidFill>
                  <a:srgbClr val="FF0000"/>
                </a:solidFill>
                <a:latin typeface="Calibri" panose="020F0502020204030204" pitchFamily="34" charset="0"/>
              </a:rPr>
              <a:t>Writing: </a:t>
            </a:r>
          </a:p>
          <a:p>
            <a:pPr>
              <a:defRPr/>
            </a:pPr>
            <a:r>
              <a:rPr lang="en-US" sz="3600" i="1" dirty="0">
                <a:solidFill>
                  <a:srgbClr val="0000CC"/>
                </a:solidFill>
                <a:latin typeface="Calibri" panose="020F0502020204030204" pitchFamily="34" charset="0"/>
              </a:rPr>
              <a:t>- Practice writing a postcard to a friend. </a:t>
            </a:r>
          </a:p>
          <a:p>
            <a:pPr>
              <a:defRPr/>
            </a:pPr>
            <a:r>
              <a:rPr lang="en-US" sz="3600" i="1" dirty="0">
                <a:solidFill>
                  <a:srgbClr val="FF0000"/>
                </a:solidFill>
                <a:latin typeface="Calibri" panose="020F0502020204030204" pitchFamily="34" charset="0"/>
              </a:rPr>
              <a:t>Speaking:</a:t>
            </a:r>
          </a:p>
          <a:p>
            <a:pPr>
              <a:defRPr/>
            </a:pPr>
            <a:r>
              <a:rPr lang="en-US" sz="3600" i="1" dirty="0">
                <a:solidFill>
                  <a:srgbClr val="0000CC"/>
                </a:solidFill>
                <a:latin typeface="Calibri" panose="020F0502020204030204" pitchFamily="34" charset="0"/>
              </a:rPr>
              <a:t>- Talk about the ways you used English on your vacation.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6175" y="627063"/>
            <a:ext cx="3265488" cy="584200"/>
          </a:xfrm>
          <a:prstGeom prst="rect">
            <a:avLst/>
          </a:prstGeom>
          <a:solidFill>
            <a:srgbClr val="0070C0"/>
          </a:solid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3200" b="1" dirty="0">
                <a:solidFill>
                  <a:schemeClr val="bg1"/>
                </a:solidFill>
                <a:latin typeface="+mn-lt"/>
                <a:cs typeface="+mn-cs"/>
              </a:rPr>
              <a:t>LESSON OUTLINE</a:t>
            </a:r>
          </a:p>
        </p:txBody>
      </p:sp>
      <p:pic>
        <p:nvPicPr>
          <p:cNvPr id="6147" name="Picture 5"/>
          <p:cNvPicPr>
            <a:picLocks noChangeAspect="1"/>
          </p:cNvPicPr>
          <p:nvPr/>
        </p:nvPicPr>
        <p:blipFill>
          <a:blip r:embed="rId2"/>
          <a:srcRect/>
          <a:stretch>
            <a:fillRect/>
          </a:stretch>
        </p:blipFill>
        <p:spPr bwMode="auto">
          <a:xfrm>
            <a:off x="1939925" y="1573213"/>
            <a:ext cx="1920875" cy="569912"/>
          </a:xfrm>
          <a:prstGeom prst="rect">
            <a:avLst/>
          </a:prstGeom>
          <a:noFill/>
          <a:ln w="9525">
            <a:noFill/>
            <a:miter lim="800000"/>
            <a:headEnd/>
            <a:tailEnd/>
          </a:ln>
        </p:spPr>
      </p:pic>
      <p:sp>
        <p:nvSpPr>
          <p:cNvPr id="11" name="Round Diagonal Corner Rectangle 10"/>
          <p:cNvSpPr/>
          <p:nvPr/>
        </p:nvSpPr>
        <p:spPr>
          <a:xfrm>
            <a:off x="1852613" y="4962525"/>
            <a:ext cx="2379662" cy="539750"/>
          </a:xfrm>
          <a:prstGeom prst="round2Diag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Consolidation</a:t>
            </a:r>
          </a:p>
        </p:txBody>
      </p:sp>
      <p:pic>
        <p:nvPicPr>
          <p:cNvPr id="5" name="Picture 4"/>
          <p:cNvPicPr>
            <a:picLocks noChangeAspect="1"/>
          </p:cNvPicPr>
          <p:nvPr/>
        </p:nvPicPr>
        <p:blipFill>
          <a:blip r:embed="rId3"/>
          <a:srcRect/>
          <a:stretch>
            <a:fillRect/>
          </a:stretch>
        </p:blipFill>
        <p:spPr>
          <a:xfrm>
            <a:off x="2570163" y="3021013"/>
            <a:ext cx="3814762" cy="777875"/>
          </a:xfrm>
          <a:prstGeom prst="rect">
            <a:avLst/>
          </a:prstGeom>
          <a:effectLst>
            <a:outerShdw blurRad="50800" dist="38100" dir="5400000" algn="t" rotWithShape="0">
              <a:prstClr val="black">
                <a:alpha val="40000"/>
              </a:prstClr>
            </a:outerShdw>
          </a:effectLst>
        </p:spPr>
      </p:pic>
      <p:pic>
        <p:nvPicPr>
          <p:cNvPr id="2" name="Picture 1"/>
          <p:cNvPicPr>
            <a:picLocks noChangeAspect="1"/>
          </p:cNvPicPr>
          <p:nvPr/>
        </p:nvPicPr>
        <p:blipFill>
          <a:blip r:embed="rId4"/>
          <a:stretch>
            <a:fillRect/>
          </a:stretch>
        </p:blipFill>
        <p:spPr>
          <a:xfrm>
            <a:off x="7503719" y="481487"/>
            <a:ext cx="4201181" cy="58763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333375" y="693738"/>
            <a:ext cx="3362325" cy="922337"/>
          </a:xfrm>
          <a:prstGeom prst="rect">
            <a:avLst/>
          </a:prstGeom>
          <a:noFill/>
          <a:ln w="9525">
            <a:noFill/>
            <a:miter lim="800000"/>
          </a:ln>
        </p:spPr>
        <p:txBody>
          <a:bodyPr wrap="none">
            <a:spAutoFit/>
          </a:bodyPr>
          <a:lstStyle/>
          <a:p>
            <a:r>
              <a:rPr lang="en-US" sz="5400" b="1">
                <a:solidFill>
                  <a:srgbClr val="FF0000"/>
                </a:solidFill>
                <a:latin typeface="Calibri" panose="020F0502020204030204" pitchFamily="34" charset="0"/>
              </a:rPr>
              <a:t>Homework</a:t>
            </a:r>
          </a:p>
        </p:txBody>
      </p:sp>
      <p:sp>
        <p:nvSpPr>
          <p:cNvPr id="5" name="Rectangle 4"/>
          <p:cNvSpPr/>
          <p:nvPr/>
        </p:nvSpPr>
        <p:spPr>
          <a:xfrm>
            <a:off x="992476" y="1720840"/>
            <a:ext cx="10725150" cy="3969385"/>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marL="571500" indent="-571500">
              <a:buFontTx/>
              <a:buChar char="-"/>
              <a:defRPr/>
            </a:pPr>
            <a:r>
              <a:rPr lang="en-US" sz="3600" i="1" dirty="0">
                <a:solidFill>
                  <a:srgbClr val="0000CC"/>
                </a:solidFill>
                <a:latin typeface="Calibri" panose="020F0502020204030204" pitchFamily="34" charset="0"/>
              </a:rPr>
              <a:t>Do the Writing exercise </a:t>
            </a:r>
            <a:r>
              <a:rPr lang="en-US" sz="3600" i="1" dirty="0">
                <a:solidFill>
                  <a:srgbClr val="0000CC"/>
                </a:solidFill>
                <a:latin typeface="Calibri" panose="020F0502020204030204" pitchFamily="34" charset="0"/>
                <a:sym typeface="+mn-ea"/>
              </a:rPr>
              <a:t>in </a:t>
            </a:r>
            <a:r>
              <a:rPr lang="en-US" sz="3600" b="1" i="1" dirty="0" err="1">
                <a:solidFill>
                  <a:srgbClr val="0000CC"/>
                </a:solidFill>
                <a:latin typeface="Calibri" panose="020F0502020204030204" pitchFamily="34" charset="0"/>
                <a:sym typeface="+mn-ea"/>
              </a:rPr>
              <a:t>Tiếng</a:t>
            </a:r>
            <a:r>
              <a:rPr lang="en-US" sz="3600" b="1" i="1" dirty="0">
                <a:solidFill>
                  <a:srgbClr val="0000CC"/>
                </a:solidFill>
                <a:latin typeface="Calibri" panose="020F0502020204030204" pitchFamily="34" charset="0"/>
                <a:sym typeface="+mn-ea"/>
              </a:rPr>
              <a:t> Anh 7 </a:t>
            </a:r>
            <a:r>
              <a:rPr lang="en-US" sz="3600" b="1" i="1" dirty="0" err="1">
                <a:solidFill>
                  <a:srgbClr val="0000CC"/>
                </a:solidFill>
                <a:latin typeface="Calibri" panose="020F0502020204030204" pitchFamily="34" charset="0"/>
                <a:sym typeface="+mn-ea"/>
              </a:rPr>
              <a:t>i</a:t>
            </a:r>
            <a:r>
              <a:rPr lang="en-US" sz="3600" b="1" i="1" dirty="0">
                <a:solidFill>
                  <a:srgbClr val="0000CC"/>
                </a:solidFill>
                <a:latin typeface="Calibri" panose="020F0502020204030204" pitchFamily="34" charset="0"/>
                <a:sym typeface="+mn-ea"/>
              </a:rPr>
              <a:t>-Learn Smart World Workbook</a:t>
            </a:r>
            <a:r>
              <a:rPr lang="en-US" sz="3600" i="1" dirty="0">
                <a:solidFill>
                  <a:srgbClr val="0000CC"/>
                </a:solidFill>
                <a:latin typeface="Calibri" panose="020F0502020204030204" pitchFamily="34" charset="0"/>
              </a:rPr>
              <a:t> on page 55.</a:t>
            </a:r>
          </a:p>
          <a:p>
            <a:pPr marL="571500" indent="-571500">
              <a:buFontTx/>
              <a:buChar char="-"/>
              <a:defRPr/>
            </a:pPr>
            <a:r>
              <a:rPr lang="en-US" sz="3600" i="1" dirty="0">
                <a:solidFill>
                  <a:srgbClr val="0000CC"/>
                </a:solidFill>
                <a:latin typeface="Calibri" panose="020F0502020204030204" pitchFamily="34" charset="0"/>
              </a:rPr>
              <a:t>Complete the writing notes in </a:t>
            </a:r>
            <a:r>
              <a:rPr lang="en-US" sz="3600" b="1" i="1" dirty="0" err="1">
                <a:solidFill>
                  <a:srgbClr val="0000CC"/>
                </a:solidFill>
                <a:latin typeface="Calibri" panose="020F0502020204030204" pitchFamily="34" charset="0"/>
              </a:rPr>
              <a:t>Tiếng</a:t>
            </a:r>
            <a:r>
              <a:rPr lang="en-US" sz="3600" b="1" i="1" dirty="0">
                <a:solidFill>
                  <a:srgbClr val="0000CC"/>
                </a:solidFill>
                <a:latin typeface="Calibri" panose="020F0502020204030204" pitchFamily="34" charset="0"/>
              </a:rPr>
              <a:t> Anh 7 </a:t>
            </a:r>
            <a:r>
              <a:rPr lang="en-US" sz="3600" b="1" i="1" dirty="0" err="1">
                <a:solidFill>
                  <a:srgbClr val="0000CC"/>
                </a:solidFill>
                <a:latin typeface="Calibri" panose="020F0502020204030204" pitchFamily="34" charset="0"/>
              </a:rPr>
              <a:t>i</a:t>
            </a:r>
            <a:r>
              <a:rPr lang="en-US" sz="3600" b="1" i="1" dirty="0">
                <a:solidFill>
                  <a:srgbClr val="0000CC"/>
                </a:solidFill>
                <a:latin typeface="Calibri" panose="020F0502020204030204" pitchFamily="34" charset="0"/>
              </a:rPr>
              <a:t>-Learn Smart World Notebook</a:t>
            </a:r>
            <a:r>
              <a:rPr lang="en-US" sz="3600" i="1" dirty="0">
                <a:solidFill>
                  <a:srgbClr val="0000CC"/>
                </a:solidFill>
                <a:latin typeface="Calibri" panose="020F0502020204030204" pitchFamily="34" charset="0"/>
              </a:rPr>
              <a:t> on page 59.</a:t>
            </a:r>
          </a:p>
          <a:p>
            <a:pPr marL="571500" indent="-571500">
              <a:buFontTx/>
              <a:buChar char="-"/>
              <a:defRPr/>
            </a:pPr>
            <a:r>
              <a:rPr lang="en-US" sz="3600" i="1" dirty="0">
                <a:solidFill>
                  <a:srgbClr val="0000CC"/>
                </a:solidFill>
                <a:latin typeface="Calibri" panose="020F0502020204030204" pitchFamily="34" charset="0"/>
              </a:rPr>
              <a:t>Prepare Review Unit 9 (pages 108 &amp; 109 SB).</a:t>
            </a:r>
          </a:p>
          <a:p>
            <a:pPr marL="571500" indent="-571500">
              <a:buFontTx/>
              <a:buChar char="-"/>
              <a:defRPr/>
            </a:pPr>
            <a:r>
              <a:rPr lang="en-US" sz="3600" i="1" dirty="0">
                <a:solidFill>
                  <a:srgbClr val="0000CC"/>
                </a:solidFill>
                <a:latin typeface="Calibri" panose="020F0502020204030204" pitchFamily="34" charset="0"/>
              </a:rPr>
              <a:t>Play the consolidation games in </a:t>
            </a:r>
            <a:r>
              <a:rPr lang="en-US" sz="3600" b="1" i="1" dirty="0" err="1">
                <a:solidFill>
                  <a:srgbClr val="0000CC"/>
                </a:solidFill>
                <a:latin typeface="Calibri" panose="020F0502020204030204" pitchFamily="34" charset="0"/>
              </a:rPr>
              <a:t>Tiếng</a:t>
            </a:r>
            <a:r>
              <a:rPr lang="en-US" sz="3600" b="1" i="1" dirty="0">
                <a:solidFill>
                  <a:srgbClr val="0000CC"/>
                </a:solidFill>
                <a:latin typeface="Calibri" panose="020F0502020204030204" pitchFamily="34" charset="0"/>
              </a:rPr>
              <a:t> Anh 7 </a:t>
            </a:r>
            <a:r>
              <a:rPr lang="en-US" sz="3600" b="1" i="1" dirty="0" err="1">
                <a:solidFill>
                  <a:srgbClr val="0000CC"/>
                </a:solidFill>
                <a:latin typeface="Calibri" panose="020F0502020204030204" pitchFamily="34" charset="0"/>
              </a:rPr>
              <a:t>i</a:t>
            </a:r>
            <a:r>
              <a:rPr lang="en-US" sz="3600" b="1" i="1" dirty="0">
                <a:solidFill>
                  <a:srgbClr val="0000CC"/>
                </a:solidFill>
                <a:latin typeface="Calibri" panose="020F0502020204030204" pitchFamily="34" charset="0"/>
              </a:rPr>
              <a:t>-Learn Smart World DHA App </a:t>
            </a:r>
            <a:r>
              <a:rPr lang="en-US" sz="3600" i="1" dirty="0">
                <a:solidFill>
                  <a:srgbClr val="0000CC"/>
                </a:solidFill>
                <a:latin typeface="Calibri" panose="020F0502020204030204" pitchFamily="34" charset="0"/>
              </a:rPr>
              <a:t>on </a:t>
            </a:r>
            <a:r>
              <a:rPr lang="en-US" sz="3600" i="1" dirty="0">
                <a:solidFill>
                  <a:srgbClr val="0000CC"/>
                </a:solidFill>
                <a:latin typeface="Calibri" panose="020F0502020204030204" pitchFamily="34" charset="0"/>
                <a:hlinkClick r:id="rId2"/>
              </a:rPr>
              <a:t>www.eduhome.com.vn</a:t>
            </a:r>
            <a:r>
              <a:rPr lang="en-US" sz="3600" i="1" dirty="0">
                <a:solidFill>
                  <a:srgbClr val="0000CC"/>
                </a:solidFill>
                <a:latin typeface="Calibri" panose="020F050202020403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p:nvPr/>
        </p:nvSpPr>
        <p:spPr>
          <a:xfrm>
            <a:off x="11126788" y="-52388"/>
            <a:ext cx="996950" cy="368301"/>
          </a:xfrm>
          <a:prstGeom prst="rect">
            <a:avLst/>
          </a:prstGeom>
          <a:noFill/>
          <a:effectLst>
            <a:outerShdw blurRad="50800" dist="38100" dir="2700000" algn="tl" rotWithShape="0">
              <a:prstClr val="black">
                <a:alpha val="40000"/>
              </a:prstClr>
            </a:outerShdw>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b="1" dirty="0">
                <a:solidFill>
                  <a:schemeClr val="bg1"/>
                </a:solidFill>
              </a:rPr>
              <a:t>Lesson 3</a:t>
            </a:r>
          </a:p>
        </p:txBody>
      </p:sp>
      <p:pic>
        <p:nvPicPr>
          <p:cNvPr id="25602" name="Picture 1"/>
          <p:cNvPicPr>
            <a:picLocks noChangeAspect="1"/>
          </p:cNvPicPr>
          <p:nvPr/>
        </p:nvPicPr>
        <p:blipFill>
          <a:blip r:embed="rId2"/>
          <a:srcRect t="6805" b="7188"/>
          <a:stretch>
            <a:fillRect/>
          </a:stretch>
        </p:blipFill>
        <p:spPr bwMode="auto">
          <a:xfrm>
            <a:off x="0" y="-52388"/>
            <a:ext cx="12382500" cy="7099301"/>
          </a:xfrm>
          <a:prstGeom prst="rect">
            <a:avLst/>
          </a:prstGeom>
          <a:noFill/>
          <a:ln w="9525">
            <a:noFill/>
            <a:miter lim="800000"/>
            <a:headEnd/>
            <a:tailEnd/>
          </a:ln>
        </p:spPr>
      </p:pic>
      <p:sp>
        <p:nvSpPr>
          <p:cNvPr id="25603" name="TextBox 5"/>
          <p:cNvSpPr txBox="1">
            <a:spLocks noChangeArrowheads="1"/>
          </p:cNvSpPr>
          <p:nvPr/>
        </p:nvSpPr>
        <p:spPr bwMode="auto">
          <a:xfrm>
            <a:off x="3111500" y="5575300"/>
            <a:ext cx="6451600" cy="646113"/>
          </a:xfrm>
          <a:prstGeom prst="rect">
            <a:avLst/>
          </a:prstGeom>
          <a:noFill/>
          <a:ln w="9525">
            <a:noFill/>
            <a:miter lim="800000"/>
          </a:ln>
        </p:spPr>
        <p:txBody>
          <a:bodyPr>
            <a:spAutoFit/>
          </a:bodyPr>
          <a:lstStyle/>
          <a:p>
            <a:r>
              <a:rPr lang="en-US" sz="3600">
                <a:solidFill>
                  <a:srgbClr val="0070C0"/>
                </a:solidFill>
                <a:latin typeface="Calibri" panose="020F0502020204030204" pitchFamily="34" charset="0"/>
              </a:rPr>
              <a:t>Stay positive and have a nice day!</a:t>
            </a:r>
            <a:endParaRPr lang="en-US">
              <a:solidFill>
                <a:srgbClr val="0070C0"/>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l="16318" r="20451"/>
          <a:stretch>
            <a:fillRect/>
          </a:stretch>
        </p:blipFill>
        <p:spPr bwMode="auto">
          <a:xfrm>
            <a:off x="0" y="411163"/>
            <a:ext cx="5883275" cy="6054725"/>
          </a:xfrm>
          <a:prstGeom prst="rect">
            <a:avLst/>
          </a:prstGeom>
          <a:noFill/>
          <a:ln w="9525">
            <a:noFill/>
            <a:miter lim="800000"/>
            <a:headEnd/>
            <a:tailEnd/>
          </a:ln>
        </p:spPr>
      </p:pic>
      <p:sp>
        <p:nvSpPr>
          <p:cNvPr id="7170" name="TextBox 2"/>
          <p:cNvSpPr txBox="1">
            <a:spLocks noChangeArrowheads="1"/>
          </p:cNvSpPr>
          <p:nvPr/>
        </p:nvSpPr>
        <p:spPr bwMode="auto">
          <a:xfrm>
            <a:off x="6096000" y="631493"/>
            <a:ext cx="5980112" cy="3693319"/>
          </a:xfrm>
          <a:prstGeom prst="rect">
            <a:avLst/>
          </a:prstGeom>
          <a:noFill/>
          <a:ln w="9525">
            <a:noFill/>
            <a:miter lim="800000"/>
          </a:ln>
        </p:spPr>
        <p:txBody>
          <a:bodyPr>
            <a:spAutoFit/>
          </a:bodyPr>
          <a:lstStyle/>
          <a:p>
            <a:r>
              <a:rPr lang="en-US" sz="3600" dirty="0">
                <a:solidFill>
                  <a:srgbClr val="FF0000"/>
                </a:solidFill>
                <a:latin typeface="Calibri" panose="020F0502020204030204" pitchFamily="34" charset="0"/>
                <a:cs typeface="Times New Roman" panose="02020603050405020304" pitchFamily="18" charset="0"/>
              </a:rPr>
              <a:t>By the end of this lesson, students will be able to…</a:t>
            </a:r>
          </a:p>
          <a:p>
            <a:endParaRPr lang="en-US" sz="5400" dirty="0">
              <a:solidFill>
                <a:srgbClr val="FF0000"/>
              </a:solidFill>
              <a:latin typeface="Calibri" panose="020F0502020204030204" pitchFamily="34" charset="0"/>
              <a:cs typeface="Times New Roman" panose="02020603050405020304" pitchFamily="18" charset="0"/>
            </a:endParaRPr>
          </a:p>
          <a:p>
            <a:r>
              <a:rPr lang="en-US" sz="3600" i="1" dirty="0">
                <a:solidFill>
                  <a:srgbClr val="0070C0"/>
                </a:solidFill>
                <a:latin typeface="Calibri" panose="020F0502020204030204" pitchFamily="34" charset="0"/>
              </a:rPr>
              <a:t>- write a postcard to a friend. </a:t>
            </a:r>
          </a:p>
          <a:p>
            <a:pPr>
              <a:buFontTx/>
              <a:buChar char="-"/>
            </a:pPr>
            <a:r>
              <a:rPr lang="en-US" sz="3600" i="1" dirty="0">
                <a:solidFill>
                  <a:srgbClr val="0070C0"/>
                </a:solidFill>
                <a:latin typeface="Calibri" panose="020F0502020204030204" pitchFamily="34" charset="0"/>
              </a:rPr>
              <a:t> talk about the ways you used English on your vacation. </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6"/>
          <p:cNvPicPr>
            <a:picLocks noChangeAspect="1"/>
          </p:cNvPicPr>
          <p:nvPr/>
        </p:nvPicPr>
        <p:blipFill>
          <a:blip r:embed="rId2"/>
          <a:srcRect/>
          <a:stretch>
            <a:fillRect/>
          </a:stretch>
        </p:blipFill>
        <p:spPr bwMode="auto">
          <a:xfrm>
            <a:off x="39688" y="300038"/>
            <a:ext cx="9180512" cy="6119812"/>
          </a:xfrm>
          <a:prstGeom prst="rect">
            <a:avLst/>
          </a:prstGeom>
          <a:noFill/>
          <a:ln w="9525">
            <a:noFill/>
            <a:miter lim="800000"/>
            <a:headEnd/>
            <a:tailEnd/>
          </a:ln>
        </p:spPr>
      </p:pic>
      <p:sp>
        <p:nvSpPr>
          <p:cNvPr id="6" name="Rectangle 5"/>
          <p:cNvSpPr/>
          <p:nvPr/>
        </p:nvSpPr>
        <p:spPr>
          <a:xfrm>
            <a:off x="8124825" y="552450"/>
            <a:ext cx="4027488"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WARM-UP</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33375" y="817563"/>
            <a:ext cx="4731936" cy="923330"/>
          </a:xfrm>
          <a:prstGeom prst="rect">
            <a:avLst/>
          </a:prstGeom>
          <a:noFill/>
          <a:ln w="9525">
            <a:noFill/>
            <a:miter lim="800000"/>
          </a:ln>
        </p:spPr>
        <p:txBody>
          <a:bodyPr wrap="none">
            <a:spAutoFit/>
          </a:bodyPr>
          <a:lstStyle/>
          <a:p>
            <a:r>
              <a:rPr lang="en-US" sz="5400" b="1" dirty="0">
                <a:solidFill>
                  <a:srgbClr val="FF0000"/>
                </a:solidFill>
                <a:latin typeface="Calibri" panose="020F0502020204030204" pitchFamily="34" charset="0"/>
                <a:cs typeface="Times New Roman" panose="02020603050405020304" pitchFamily="18" charset="0"/>
              </a:rPr>
              <a:t>Work in groups.</a:t>
            </a:r>
            <a:endParaRPr lang="en-US" sz="5400" b="1" dirty="0">
              <a:solidFill>
                <a:srgbClr val="FF0000"/>
              </a:solidFill>
              <a:latin typeface="Calibri" panose="020F0502020204030204" pitchFamily="34" charset="0"/>
            </a:endParaRPr>
          </a:p>
        </p:txBody>
      </p:sp>
      <p:sp>
        <p:nvSpPr>
          <p:cNvPr id="9218" name="Rectangle 2"/>
          <p:cNvSpPr>
            <a:spLocks noChangeArrowheads="1"/>
          </p:cNvSpPr>
          <p:nvPr/>
        </p:nvSpPr>
        <p:spPr bwMode="auto">
          <a:xfrm>
            <a:off x="1400175" y="3616325"/>
            <a:ext cx="9955213" cy="762000"/>
          </a:xfrm>
          <a:prstGeom prst="rect">
            <a:avLst/>
          </a:prstGeom>
          <a:noFill/>
          <a:ln w="9525">
            <a:noFill/>
            <a:miter lim="800000"/>
          </a:ln>
        </p:spPr>
        <p:txBody>
          <a:bodyPr>
            <a:spAutoFit/>
          </a:bodyPr>
          <a:lstStyle/>
          <a:p>
            <a:pPr algn="ctr"/>
            <a:r>
              <a:rPr lang="en-US" sz="4400" b="1" i="1">
                <a:solidFill>
                  <a:srgbClr val="0070C0"/>
                </a:solidFill>
                <a:latin typeface="Calibri" panose="020F0502020204030204" pitchFamily="34" charset="0"/>
              </a:rPr>
              <a:t>What did you use English for?</a:t>
            </a:r>
          </a:p>
        </p:txBody>
      </p:sp>
      <p:pic>
        <p:nvPicPr>
          <p:cNvPr id="9219" name="Picture 2" descr="Free Speech bubble 1195466 PNG with Transparent Background"/>
          <p:cNvPicPr>
            <a:picLocks noChangeAspect="1" noChangeArrowheads="1"/>
          </p:cNvPicPr>
          <p:nvPr/>
        </p:nvPicPr>
        <p:blipFill>
          <a:blip r:embed="rId2"/>
          <a:srcRect/>
          <a:stretch>
            <a:fillRect/>
          </a:stretch>
        </p:blipFill>
        <p:spPr bwMode="auto">
          <a:xfrm>
            <a:off x="5067300" y="749300"/>
            <a:ext cx="3984625" cy="25415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29" y="356118"/>
            <a:ext cx="11621871" cy="6128657"/>
          </a:xfrm>
          <a:prstGeom prst="rect">
            <a:avLst/>
          </a:prstGeom>
        </p:spPr>
      </p:pic>
      <p:sp>
        <p:nvSpPr>
          <p:cNvPr id="4" name="Oval Callout 3"/>
          <p:cNvSpPr/>
          <p:nvPr/>
        </p:nvSpPr>
        <p:spPr>
          <a:xfrm>
            <a:off x="4494213" y="474663"/>
            <a:ext cx="3113087" cy="1296987"/>
          </a:xfrm>
          <a:prstGeom prst="wedgeEllipseCallout">
            <a:avLst>
              <a:gd name="adj1" fmla="val 46453"/>
              <a:gd name="adj2" fmla="val 80000"/>
            </a:avLst>
          </a:prstGeom>
          <a:solidFill>
            <a:schemeClr val="bg1"/>
          </a:solidFill>
          <a:ln>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7030A0"/>
                </a:solidFill>
              </a:rPr>
              <a:t>It’s writing time….</a:t>
            </a:r>
            <a:endParaRPr lang="en-US" dirty="0">
              <a:solidFill>
                <a:srgbClr val="7030A0"/>
              </a:solidFill>
            </a:endParaRPr>
          </a:p>
        </p:txBody>
      </p:sp>
      <p:pic>
        <p:nvPicPr>
          <p:cNvPr id="10243" name="Picture 2"/>
          <p:cNvPicPr>
            <a:picLocks noChangeAspect="1"/>
          </p:cNvPicPr>
          <p:nvPr/>
        </p:nvPicPr>
        <p:blipFill>
          <a:blip r:embed="rId3"/>
          <a:srcRect/>
          <a:stretch>
            <a:fillRect/>
          </a:stretch>
        </p:blipFill>
        <p:spPr bwMode="auto">
          <a:xfrm>
            <a:off x="246063" y="703263"/>
            <a:ext cx="2819400" cy="841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444500"/>
            <a:ext cx="1604963" cy="4000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2000" b="1" dirty="0">
                <a:solidFill>
                  <a:schemeClr val="bg1"/>
                </a:solidFill>
                <a:latin typeface="+mn-lt"/>
                <a:cs typeface="+mn-cs"/>
              </a:rPr>
              <a:t>Pre - writing</a:t>
            </a:r>
          </a:p>
        </p:txBody>
      </p:sp>
      <p:sp>
        <p:nvSpPr>
          <p:cNvPr id="11266" name="Rectangle 1"/>
          <p:cNvSpPr>
            <a:spLocks noChangeArrowheads="1"/>
          </p:cNvSpPr>
          <p:nvPr/>
        </p:nvSpPr>
        <p:spPr bwMode="auto">
          <a:xfrm>
            <a:off x="1622425" y="301625"/>
            <a:ext cx="10474325" cy="984885"/>
          </a:xfrm>
          <a:prstGeom prst="rect">
            <a:avLst/>
          </a:prstGeom>
          <a:noFill/>
          <a:ln w="9525">
            <a:noFill/>
            <a:miter lim="800000"/>
          </a:ln>
        </p:spPr>
        <p:txBody>
          <a:bodyPr>
            <a:spAutoFit/>
          </a:bodyPr>
          <a:lstStyle/>
          <a:p>
            <a:r>
              <a:rPr lang="en-US" sz="2900" dirty="0">
                <a:solidFill>
                  <a:srgbClr val="0000CC"/>
                </a:solidFill>
                <a:latin typeface="Calibri" panose="020F0502020204030204" pitchFamily="34" charset="0"/>
              </a:rPr>
              <a:t>a. Read about writing postcards. Then, read </a:t>
            </a:r>
            <a:r>
              <a:rPr lang="en-US" sz="2900" dirty="0" err="1">
                <a:solidFill>
                  <a:srgbClr val="0000CC"/>
                </a:solidFill>
                <a:latin typeface="Calibri" panose="020F0502020204030204" pitchFamily="34" charset="0"/>
              </a:rPr>
              <a:t>An's</a:t>
            </a:r>
            <a:r>
              <a:rPr lang="en-US" sz="2900" dirty="0">
                <a:solidFill>
                  <a:srgbClr val="0000CC"/>
                </a:solidFill>
                <a:latin typeface="Calibri" panose="020F0502020204030204" pitchFamily="34" charset="0"/>
              </a:rPr>
              <a:t> postcard again and circle the examples she uses for each point in the Writing Skill box.</a:t>
            </a:r>
            <a:r>
              <a:rPr lang="en-US" sz="2900" b="1" dirty="0">
                <a:solidFill>
                  <a:srgbClr val="0000CC"/>
                </a:solidFill>
                <a:latin typeface="Calibri" panose="020F0502020204030204" pitchFamily="34" charset="0"/>
              </a:rPr>
              <a:t> </a:t>
            </a:r>
          </a:p>
        </p:txBody>
      </p:sp>
      <p:sp>
        <p:nvSpPr>
          <p:cNvPr id="2" name="Rectangle 1"/>
          <p:cNvSpPr/>
          <p:nvPr/>
        </p:nvSpPr>
        <p:spPr>
          <a:xfrm>
            <a:off x="347730" y="1188094"/>
            <a:ext cx="11749019" cy="5353453"/>
          </a:xfrm>
          <a:prstGeom prst="rect">
            <a:avLst/>
          </a:prstGeom>
        </p:spPr>
        <p:txBody>
          <a:bodyPr wrap="square">
            <a:spAutoFit/>
          </a:bodyPr>
          <a:lstStyle/>
          <a:p>
            <a:pPr>
              <a:lnSpc>
                <a:spcPct val="110000"/>
              </a:lnSpc>
            </a:pPr>
            <a:r>
              <a:rPr lang="en-US" sz="2400" b="1" dirty="0">
                <a:latin typeface="+mn-lt"/>
              </a:rPr>
              <a:t>Writing postcards </a:t>
            </a:r>
            <a:endParaRPr lang="en-US" sz="2400" dirty="0">
              <a:latin typeface="+mn-lt"/>
            </a:endParaRPr>
          </a:p>
          <a:p>
            <a:pPr>
              <a:lnSpc>
                <a:spcPct val="110000"/>
              </a:lnSpc>
            </a:pPr>
            <a:r>
              <a:rPr lang="en-US" sz="2400" dirty="0">
                <a:latin typeface="+mn-lt"/>
              </a:rPr>
              <a:t>To write postcards to your friends, you should: </a:t>
            </a:r>
          </a:p>
          <a:p>
            <a:pPr>
              <a:lnSpc>
                <a:spcPct val="110000"/>
              </a:lnSpc>
            </a:pPr>
            <a:r>
              <a:rPr lang="en-US" sz="2400" dirty="0">
                <a:latin typeface="+mn-lt"/>
              </a:rPr>
              <a:t>1. Start with an informal greeting: </a:t>
            </a:r>
          </a:p>
          <a:p>
            <a:pPr>
              <a:lnSpc>
                <a:spcPct val="110000"/>
              </a:lnSpc>
            </a:pPr>
            <a:r>
              <a:rPr lang="en-US" sz="2400" i="1" dirty="0">
                <a:latin typeface="+mn-lt"/>
              </a:rPr>
              <a:t>    "Hi </a:t>
            </a:r>
            <a:r>
              <a:rPr lang="en-US" sz="2400" i="1" dirty="0" err="1">
                <a:latin typeface="+mn-lt"/>
              </a:rPr>
              <a:t>Bảo</a:t>
            </a:r>
            <a:r>
              <a:rPr lang="en-US" sz="2400" i="1" dirty="0">
                <a:latin typeface="+mn-lt"/>
              </a:rPr>
              <a:t>...", "Hey </a:t>
            </a:r>
            <a:r>
              <a:rPr lang="en-US" sz="2400" i="1" dirty="0" err="1">
                <a:latin typeface="+mn-lt"/>
              </a:rPr>
              <a:t>Uyên</a:t>
            </a:r>
            <a:r>
              <a:rPr lang="en-US" sz="2400" i="1" dirty="0">
                <a:latin typeface="+mn-lt"/>
              </a:rPr>
              <a:t>..." </a:t>
            </a:r>
            <a:endParaRPr lang="en-US" sz="2400" dirty="0">
              <a:latin typeface="+mn-lt"/>
            </a:endParaRPr>
          </a:p>
          <a:p>
            <a:pPr>
              <a:lnSpc>
                <a:spcPct val="110000"/>
              </a:lnSpc>
            </a:pPr>
            <a:r>
              <a:rPr lang="en-US" sz="2400" dirty="0">
                <a:latin typeface="+mn-lt"/>
              </a:rPr>
              <a:t>2. Say where you are using the Present Continuous: </a:t>
            </a:r>
          </a:p>
          <a:p>
            <a:pPr>
              <a:lnSpc>
                <a:spcPct val="110000"/>
              </a:lnSpc>
            </a:pPr>
            <a:r>
              <a:rPr lang="en-US" sz="2400" i="1" dirty="0">
                <a:latin typeface="+mn-lt"/>
              </a:rPr>
              <a:t>    "I'm writing to you from London...", "I'm having a great time in Sydney..." </a:t>
            </a:r>
            <a:endParaRPr lang="en-US" sz="2400" dirty="0">
              <a:latin typeface="+mn-lt"/>
            </a:endParaRPr>
          </a:p>
          <a:p>
            <a:pPr>
              <a:lnSpc>
                <a:spcPct val="110000"/>
              </a:lnSpc>
            </a:pPr>
            <a:r>
              <a:rPr lang="en-US" sz="2400" dirty="0">
                <a:latin typeface="+mn-lt"/>
              </a:rPr>
              <a:t>3. Describe what you did using the Past Simple. Talk about activities: </a:t>
            </a:r>
          </a:p>
          <a:p>
            <a:pPr>
              <a:lnSpc>
                <a:spcPct val="110000"/>
              </a:lnSpc>
            </a:pPr>
            <a:r>
              <a:rPr lang="en-US" sz="2400" i="1" dirty="0">
                <a:latin typeface="+mn-lt"/>
              </a:rPr>
              <a:t>    "I went to the National Museum.", "I met a Canadian guy." </a:t>
            </a:r>
            <a:endParaRPr lang="en-US" sz="2400" dirty="0">
              <a:latin typeface="+mn-lt"/>
            </a:endParaRPr>
          </a:p>
          <a:p>
            <a:pPr>
              <a:lnSpc>
                <a:spcPct val="110000"/>
              </a:lnSpc>
            </a:pPr>
            <a:r>
              <a:rPr lang="en-US" sz="2400" dirty="0">
                <a:latin typeface="+mn-lt"/>
              </a:rPr>
              <a:t>4. Talk about your plans for the rest of the vacation using the Present Continuous (future use) or the Future Simple: </a:t>
            </a:r>
            <a:r>
              <a:rPr lang="en-US" sz="2400" i="1" dirty="0">
                <a:latin typeface="+mn-lt"/>
              </a:rPr>
              <a:t>"Tomorrow, we're going to Melbourne.", "We'll be in Chicago on Monday..." </a:t>
            </a:r>
            <a:endParaRPr lang="en-US" sz="2400" dirty="0">
              <a:latin typeface="+mn-lt"/>
            </a:endParaRPr>
          </a:p>
          <a:p>
            <a:pPr>
              <a:lnSpc>
                <a:spcPct val="110000"/>
              </a:lnSpc>
            </a:pPr>
            <a:r>
              <a:rPr lang="en-US" sz="2400" dirty="0">
                <a:latin typeface="+mn-lt"/>
              </a:rPr>
              <a:t>5. Finish with an informal goodbye: </a:t>
            </a:r>
          </a:p>
          <a:p>
            <a:pPr>
              <a:lnSpc>
                <a:spcPct val="110000"/>
              </a:lnSpc>
            </a:pPr>
            <a:r>
              <a:rPr lang="en-US" sz="2400" i="1" dirty="0">
                <a:latin typeface="+mn-lt"/>
              </a:rPr>
              <a:t>    "See you next week.", "Wish you were here." </a:t>
            </a: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down)">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down)">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AutoShape 9"/>
          <p:cNvSpPr/>
          <p:nvPr/>
        </p:nvSpPr>
        <p:spPr bwMode="auto">
          <a:xfrm>
            <a:off x="10349606" y="439738"/>
            <a:ext cx="1640782" cy="1554161"/>
          </a:xfrm>
          <a:prstGeom prst="borderCallout2">
            <a:avLst>
              <a:gd name="adj1" fmla="val 7921"/>
              <a:gd name="adj2" fmla="val -3505"/>
              <a:gd name="adj3" fmla="val 7921"/>
              <a:gd name="adj4" fmla="val -184963"/>
              <a:gd name="adj5" fmla="val 13750"/>
              <a:gd name="adj6" fmla="val -372991"/>
            </a:avLst>
          </a:prstGeom>
          <a:solidFill>
            <a:srgbClr val="CCFFFF"/>
          </a:solidFill>
          <a:ln w="28575">
            <a:solidFill>
              <a:srgbClr val="FF0000"/>
            </a:solidFill>
            <a:miter lim="800000"/>
          </a:ln>
        </p:spPr>
        <p:txBody>
          <a:bodyPr/>
          <a:lstStyle/>
          <a:p>
            <a:pPr algn="ctr"/>
            <a:r>
              <a:rPr lang="en-US" sz="2400" dirty="0">
                <a:solidFill>
                  <a:srgbClr val="FF0000"/>
                </a:solidFill>
                <a:latin typeface="+mn-lt"/>
              </a:rPr>
              <a:t>1. Start with an informal greeting</a:t>
            </a:r>
          </a:p>
        </p:txBody>
      </p:sp>
      <p:pic>
        <p:nvPicPr>
          <p:cNvPr id="2" name="Picture 1"/>
          <p:cNvPicPr>
            <a:picLocks noChangeAspect="1"/>
          </p:cNvPicPr>
          <p:nvPr/>
        </p:nvPicPr>
        <p:blipFill>
          <a:blip r:embed="rId2"/>
          <a:stretch>
            <a:fillRect/>
          </a:stretch>
        </p:blipFill>
        <p:spPr>
          <a:xfrm>
            <a:off x="180975" y="405196"/>
            <a:ext cx="10097909" cy="5306165"/>
          </a:xfrm>
          <a:prstGeom prst="rect">
            <a:avLst/>
          </a:prstGeom>
        </p:spPr>
      </p:pic>
      <p:sp>
        <p:nvSpPr>
          <p:cNvPr id="34819" name="AutoShape 3"/>
          <p:cNvSpPr>
            <a:spLocks noChangeArrowheads="1"/>
          </p:cNvSpPr>
          <p:nvPr/>
        </p:nvSpPr>
        <p:spPr bwMode="auto">
          <a:xfrm>
            <a:off x="251697" y="413085"/>
            <a:ext cx="1344612" cy="346075"/>
          </a:xfrm>
          <a:prstGeom prst="flowChartAlternateProcess">
            <a:avLst/>
          </a:prstGeom>
          <a:noFill/>
          <a:ln w="38100">
            <a:solidFill>
              <a:srgbClr val="FF0000"/>
            </a:solidFill>
            <a:miter lim="800000"/>
          </a:ln>
        </p:spPr>
        <p:txBody>
          <a:bodyPr wrap="none" anchor="ctr"/>
          <a:lstStyle/>
          <a:p>
            <a:endParaRPr lang="en-US"/>
          </a:p>
        </p:txBody>
      </p:sp>
      <p:sp>
        <p:nvSpPr>
          <p:cNvPr id="34820" name="AutoShape 4"/>
          <p:cNvSpPr>
            <a:spLocks noChangeArrowheads="1"/>
          </p:cNvSpPr>
          <p:nvPr/>
        </p:nvSpPr>
        <p:spPr bwMode="auto">
          <a:xfrm>
            <a:off x="238818" y="773269"/>
            <a:ext cx="5749857" cy="463215"/>
          </a:xfrm>
          <a:prstGeom prst="flowChartAlternateProcess">
            <a:avLst/>
          </a:prstGeom>
          <a:noFill/>
          <a:ln w="38100">
            <a:solidFill>
              <a:srgbClr val="FF0000"/>
            </a:solidFill>
            <a:miter lim="800000"/>
          </a:ln>
        </p:spPr>
        <p:txBody>
          <a:bodyPr wrap="none" anchor="ctr"/>
          <a:lstStyle/>
          <a:p>
            <a:endParaRPr lang="en-US"/>
          </a:p>
        </p:txBody>
      </p:sp>
      <p:sp>
        <p:nvSpPr>
          <p:cNvPr id="34821" name="AutoShape 5"/>
          <p:cNvSpPr>
            <a:spLocks noChangeArrowheads="1"/>
          </p:cNvSpPr>
          <p:nvPr/>
        </p:nvSpPr>
        <p:spPr bwMode="auto">
          <a:xfrm>
            <a:off x="4916913" y="1197847"/>
            <a:ext cx="5361971" cy="398686"/>
          </a:xfrm>
          <a:prstGeom prst="flowChartAlternateProcess">
            <a:avLst/>
          </a:prstGeom>
          <a:noFill/>
          <a:ln w="38100">
            <a:solidFill>
              <a:srgbClr val="FF0000"/>
            </a:solidFill>
            <a:miter lim="800000"/>
          </a:ln>
        </p:spPr>
        <p:txBody>
          <a:bodyPr wrap="none" anchor="ctr"/>
          <a:lstStyle/>
          <a:p>
            <a:endParaRPr lang="en-US"/>
          </a:p>
        </p:txBody>
      </p:sp>
      <p:sp>
        <p:nvSpPr>
          <p:cNvPr id="34822" name="AutoShape 6"/>
          <p:cNvSpPr>
            <a:spLocks noChangeArrowheads="1"/>
          </p:cNvSpPr>
          <p:nvPr/>
        </p:nvSpPr>
        <p:spPr bwMode="auto">
          <a:xfrm>
            <a:off x="227347" y="1635125"/>
            <a:ext cx="2772177" cy="361950"/>
          </a:xfrm>
          <a:prstGeom prst="flowChartAlternateProcess">
            <a:avLst/>
          </a:prstGeom>
          <a:noFill/>
          <a:ln w="38100">
            <a:solidFill>
              <a:srgbClr val="FF0000"/>
            </a:solidFill>
            <a:miter lim="800000"/>
          </a:ln>
        </p:spPr>
        <p:txBody>
          <a:bodyPr wrap="none" anchor="ctr"/>
          <a:lstStyle/>
          <a:p>
            <a:endParaRPr lang="en-US"/>
          </a:p>
        </p:txBody>
      </p:sp>
      <p:sp>
        <p:nvSpPr>
          <p:cNvPr id="34823" name="AutoShape 7"/>
          <p:cNvSpPr>
            <a:spLocks noChangeArrowheads="1"/>
          </p:cNvSpPr>
          <p:nvPr/>
        </p:nvSpPr>
        <p:spPr bwMode="auto">
          <a:xfrm>
            <a:off x="6259133" y="3629595"/>
            <a:ext cx="3042478" cy="435512"/>
          </a:xfrm>
          <a:prstGeom prst="flowChartAlternateProcess">
            <a:avLst/>
          </a:prstGeom>
          <a:noFill/>
          <a:ln w="38100">
            <a:solidFill>
              <a:srgbClr val="FF0000"/>
            </a:solidFill>
            <a:miter lim="800000"/>
          </a:ln>
        </p:spPr>
        <p:txBody>
          <a:bodyPr wrap="none" anchor="ctr"/>
          <a:lstStyle/>
          <a:p>
            <a:endParaRPr lang="en-US"/>
          </a:p>
        </p:txBody>
      </p:sp>
      <p:sp>
        <p:nvSpPr>
          <p:cNvPr id="34824" name="AutoShape 8"/>
          <p:cNvSpPr>
            <a:spLocks noChangeArrowheads="1"/>
          </p:cNvSpPr>
          <p:nvPr/>
        </p:nvSpPr>
        <p:spPr bwMode="auto">
          <a:xfrm>
            <a:off x="4916913" y="4526284"/>
            <a:ext cx="2079625" cy="361950"/>
          </a:xfrm>
          <a:prstGeom prst="flowChartAlternateProcess">
            <a:avLst/>
          </a:prstGeom>
          <a:noFill/>
          <a:ln w="38100">
            <a:solidFill>
              <a:srgbClr val="FF0000"/>
            </a:solidFill>
            <a:miter lim="800000"/>
          </a:ln>
        </p:spPr>
        <p:txBody>
          <a:bodyPr wrap="none" anchor="ctr"/>
          <a:lstStyle/>
          <a:p>
            <a:endParaRPr lang="en-US"/>
          </a:p>
        </p:txBody>
      </p:sp>
      <p:sp>
        <p:nvSpPr>
          <p:cNvPr id="34826" name="AutoShape 10"/>
          <p:cNvSpPr/>
          <p:nvPr/>
        </p:nvSpPr>
        <p:spPr bwMode="auto">
          <a:xfrm>
            <a:off x="221770" y="5332029"/>
            <a:ext cx="3400112" cy="1120775"/>
          </a:xfrm>
          <a:prstGeom prst="borderCallout2">
            <a:avLst>
              <a:gd name="adj1" fmla="val 7921"/>
              <a:gd name="adj2" fmla="val 102435"/>
              <a:gd name="adj3" fmla="val 7921"/>
              <a:gd name="adj4" fmla="val 110801"/>
              <a:gd name="adj5" fmla="val -360362"/>
              <a:gd name="adj6" fmla="val 110244"/>
            </a:avLst>
          </a:prstGeom>
          <a:solidFill>
            <a:srgbClr val="CCFFFF"/>
          </a:solidFill>
          <a:ln w="28575">
            <a:solidFill>
              <a:srgbClr val="FF0000"/>
            </a:solidFill>
            <a:miter lim="800000"/>
          </a:ln>
        </p:spPr>
        <p:txBody>
          <a:bodyPr/>
          <a:lstStyle/>
          <a:p>
            <a:pPr algn="ctr"/>
            <a:r>
              <a:rPr lang="en-US" sz="2400" dirty="0">
                <a:solidFill>
                  <a:srgbClr val="FF0000"/>
                </a:solidFill>
                <a:latin typeface="+mn-lt"/>
              </a:rPr>
              <a:t>2. Say where you are using the Present Continuous</a:t>
            </a:r>
            <a:r>
              <a:rPr lang="en-US" sz="2400" dirty="0">
                <a:latin typeface="+mn-lt"/>
              </a:rPr>
              <a:t> </a:t>
            </a:r>
            <a:br>
              <a:rPr lang="en-US" sz="2400" dirty="0">
                <a:latin typeface="+mn-lt"/>
              </a:rPr>
            </a:br>
            <a:endParaRPr lang="en-US" sz="2400" dirty="0">
              <a:latin typeface="+mn-lt"/>
            </a:endParaRPr>
          </a:p>
        </p:txBody>
      </p:sp>
      <p:sp>
        <p:nvSpPr>
          <p:cNvPr id="34827" name="AutoShape 11"/>
          <p:cNvSpPr/>
          <p:nvPr/>
        </p:nvSpPr>
        <p:spPr bwMode="auto">
          <a:xfrm>
            <a:off x="10021398" y="2020888"/>
            <a:ext cx="2174875" cy="1997320"/>
          </a:xfrm>
          <a:prstGeom prst="borderCallout2">
            <a:avLst>
              <a:gd name="adj1" fmla="val 4454"/>
              <a:gd name="adj2" fmla="val -3375"/>
              <a:gd name="adj3" fmla="val 4454"/>
              <a:gd name="adj4" fmla="val -64977"/>
              <a:gd name="adj5" fmla="val -19222"/>
              <a:gd name="adj6" fmla="val -132005"/>
            </a:avLst>
          </a:prstGeom>
          <a:solidFill>
            <a:srgbClr val="CCFFFF"/>
          </a:solidFill>
          <a:ln w="28575">
            <a:solidFill>
              <a:srgbClr val="FF0000"/>
            </a:solidFill>
            <a:miter lim="800000"/>
          </a:ln>
        </p:spPr>
        <p:txBody>
          <a:bodyPr/>
          <a:lstStyle/>
          <a:p>
            <a:pPr algn="ctr"/>
            <a:r>
              <a:rPr lang="en-US" sz="2400" dirty="0">
                <a:solidFill>
                  <a:srgbClr val="FF0000"/>
                </a:solidFill>
                <a:latin typeface="+mn-lt"/>
              </a:rPr>
              <a:t>3. Describe what you did using the Past Simple. Talk about activities.</a:t>
            </a:r>
          </a:p>
        </p:txBody>
      </p:sp>
      <p:sp>
        <p:nvSpPr>
          <p:cNvPr id="34828" name="AutoShape 12"/>
          <p:cNvSpPr/>
          <p:nvPr/>
        </p:nvSpPr>
        <p:spPr bwMode="auto">
          <a:xfrm flipH="1">
            <a:off x="7237143" y="4714400"/>
            <a:ext cx="4948237" cy="1558809"/>
          </a:xfrm>
          <a:prstGeom prst="borderCallout2">
            <a:avLst>
              <a:gd name="adj1" fmla="val 6593"/>
              <a:gd name="adj2" fmla="val 101537"/>
              <a:gd name="adj3" fmla="val 6593"/>
              <a:gd name="adj4" fmla="val 102338"/>
              <a:gd name="adj5" fmla="val -42676"/>
              <a:gd name="adj6" fmla="val 104875"/>
            </a:avLst>
          </a:prstGeom>
          <a:solidFill>
            <a:srgbClr val="CCFFFF"/>
          </a:solidFill>
          <a:ln w="28575">
            <a:solidFill>
              <a:srgbClr val="FF0000"/>
            </a:solidFill>
            <a:miter lim="800000"/>
          </a:ln>
        </p:spPr>
        <p:txBody>
          <a:bodyPr/>
          <a:lstStyle/>
          <a:p>
            <a:pPr algn="ctr"/>
            <a:r>
              <a:rPr lang="en-US" sz="2400" dirty="0">
                <a:solidFill>
                  <a:srgbClr val="FF0000"/>
                </a:solidFill>
                <a:latin typeface="+mn-lt"/>
              </a:rPr>
              <a:t>4. Talk about your plans for the rest of the vacation using the Present Continuous (future use) or the Future Simple</a:t>
            </a:r>
          </a:p>
        </p:txBody>
      </p:sp>
      <p:sp>
        <p:nvSpPr>
          <p:cNvPr id="34829" name="AutoShape 13"/>
          <p:cNvSpPr/>
          <p:nvPr/>
        </p:nvSpPr>
        <p:spPr bwMode="auto">
          <a:xfrm>
            <a:off x="4143375" y="5239692"/>
            <a:ext cx="2322513" cy="1123493"/>
          </a:xfrm>
          <a:prstGeom prst="borderCallout2">
            <a:avLst>
              <a:gd name="adj1" fmla="val 7921"/>
              <a:gd name="adj2" fmla="val 103282"/>
              <a:gd name="adj3" fmla="val 7921"/>
              <a:gd name="adj4" fmla="val 103282"/>
              <a:gd name="adj5" fmla="val -30210"/>
              <a:gd name="adj6" fmla="val 103371"/>
            </a:avLst>
          </a:prstGeom>
          <a:solidFill>
            <a:srgbClr val="CCFFFF"/>
          </a:solidFill>
          <a:ln w="19050">
            <a:solidFill>
              <a:srgbClr val="FF0000"/>
            </a:solidFill>
            <a:miter lim="800000"/>
          </a:ln>
        </p:spPr>
        <p:txBody>
          <a:bodyPr/>
          <a:lstStyle/>
          <a:p>
            <a:pPr algn="ctr"/>
            <a:r>
              <a:rPr lang="en-US" sz="2400" dirty="0">
                <a:solidFill>
                  <a:srgbClr val="FF0000"/>
                </a:solidFill>
                <a:latin typeface="+mn-lt"/>
              </a:rPr>
              <a:t>5. Finish with an informal goodbye</a:t>
            </a:r>
            <a:r>
              <a:rPr lang="en-US" sz="2400" dirty="0">
                <a:latin typeface="+mn-lt"/>
              </a:rPr>
              <a:t> </a:t>
            </a:r>
            <a:br>
              <a:rPr lang="en-US" sz="2400" dirty="0">
                <a:latin typeface="+mn-lt"/>
              </a:rPr>
            </a:b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linds(horizontal)">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5"/>
                                        </p:tgtEl>
                                        <p:attrNameLst>
                                          <p:attrName>style.visibility</p:attrName>
                                        </p:attrNameLst>
                                      </p:cBhvr>
                                      <p:to>
                                        <p:strVal val="visible"/>
                                      </p:to>
                                    </p:set>
                                    <p:animEffect transition="in" filter="blinds(horizontal)">
                                      <p:cBhvr>
                                        <p:cTn id="12" dur="500"/>
                                        <p:tgtEl>
                                          <p:spTgt spid="348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blinds(horizontal)">
                                      <p:cBhvr>
                                        <p:cTn id="17" dur="5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6"/>
                                        </p:tgtEl>
                                        <p:attrNameLst>
                                          <p:attrName>style.visibility</p:attrName>
                                        </p:attrNameLst>
                                      </p:cBhvr>
                                      <p:to>
                                        <p:strVal val="visible"/>
                                      </p:to>
                                    </p:set>
                                    <p:animEffect transition="in" filter="blinds(horizontal)">
                                      <p:cBhvr>
                                        <p:cTn id="22" dur="500"/>
                                        <p:tgtEl>
                                          <p:spTgt spid="348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21"/>
                                        </p:tgtEl>
                                        <p:attrNameLst>
                                          <p:attrName>style.visibility</p:attrName>
                                        </p:attrNameLst>
                                      </p:cBhvr>
                                      <p:to>
                                        <p:strVal val="visible"/>
                                      </p:to>
                                    </p:set>
                                    <p:animEffect transition="in" filter="blinds(horizontal)">
                                      <p:cBhvr>
                                        <p:cTn id="27" dur="500"/>
                                        <p:tgtEl>
                                          <p:spTgt spid="348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822"/>
                                        </p:tgtEl>
                                        <p:attrNameLst>
                                          <p:attrName>style.visibility</p:attrName>
                                        </p:attrNameLst>
                                      </p:cBhvr>
                                      <p:to>
                                        <p:strVal val="visible"/>
                                      </p:to>
                                    </p:set>
                                    <p:animEffect transition="in" filter="blinds(horizontal)">
                                      <p:cBhvr>
                                        <p:cTn id="30" dur="500"/>
                                        <p:tgtEl>
                                          <p:spTgt spid="3482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4827"/>
                                        </p:tgtEl>
                                        <p:attrNameLst>
                                          <p:attrName>style.visibility</p:attrName>
                                        </p:attrNameLst>
                                      </p:cBhvr>
                                      <p:to>
                                        <p:strVal val="visible"/>
                                      </p:to>
                                    </p:set>
                                    <p:animEffect transition="in" filter="blinds(horizontal)">
                                      <p:cBhvr>
                                        <p:cTn id="35" dur="500"/>
                                        <p:tgtEl>
                                          <p:spTgt spid="348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4823"/>
                                        </p:tgtEl>
                                        <p:attrNameLst>
                                          <p:attrName>style.visibility</p:attrName>
                                        </p:attrNameLst>
                                      </p:cBhvr>
                                      <p:to>
                                        <p:strVal val="visible"/>
                                      </p:to>
                                    </p:set>
                                    <p:animEffect transition="in" filter="blinds(horizontal)">
                                      <p:cBhvr>
                                        <p:cTn id="40" dur="500"/>
                                        <p:tgtEl>
                                          <p:spTgt spid="3482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828"/>
                                        </p:tgtEl>
                                        <p:attrNameLst>
                                          <p:attrName>style.visibility</p:attrName>
                                        </p:attrNameLst>
                                      </p:cBhvr>
                                      <p:to>
                                        <p:strVal val="visible"/>
                                      </p:to>
                                    </p:set>
                                    <p:animEffect transition="in" filter="blinds(horizontal)">
                                      <p:cBhvr>
                                        <p:cTn id="45" dur="500"/>
                                        <p:tgtEl>
                                          <p:spTgt spid="348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4824"/>
                                        </p:tgtEl>
                                        <p:attrNameLst>
                                          <p:attrName>style.visibility</p:attrName>
                                        </p:attrNameLst>
                                      </p:cBhvr>
                                      <p:to>
                                        <p:strVal val="visible"/>
                                      </p:to>
                                    </p:set>
                                    <p:animEffect transition="in" filter="blinds(horizontal)">
                                      <p:cBhvr>
                                        <p:cTn id="50" dur="500"/>
                                        <p:tgtEl>
                                          <p:spTgt spid="3482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4829"/>
                                        </p:tgtEl>
                                        <p:attrNameLst>
                                          <p:attrName>style.visibility</p:attrName>
                                        </p:attrNameLst>
                                      </p:cBhvr>
                                      <p:to>
                                        <p:strVal val="visible"/>
                                      </p:to>
                                    </p:set>
                                    <p:animEffect transition="in" filter="blinds(horizontal)">
                                      <p:cBhvr>
                                        <p:cTn id="55" dur="5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nimBg="1"/>
      <p:bldP spid="34819" grpId="0" animBg="1"/>
      <p:bldP spid="34820" grpId="0" animBg="1"/>
      <p:bldP spid="34821" grpId="0" animBg="1"/>
      <p:bldP spid="34822" grpId="0" animBg="1"/>
      <p:bldP spid="34823" grpId="0" animBg="1"/>
      <p:bldP spid="34824" grpId="0" animBg="1"/>
      <p:bldP spid="34826" grpId="0" animBg="1"/>
      <p:bldP spid="34827" grpId="0" animBg="1"/>
      <p:bldP spid="34828" grpId="0" animBg="1"/>
      <p:bldP spid="348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212725" y="825882"/>
            <a:ext cx="11822113" cy="579437"/>
          </a:xfrm>
          <a:prstGeom prst="rect">
            <a:avLst/>
          </a:prstGeom>
          <a:noFill/>
          <a:ln w="9525">
            <a:noFill/>
            <a:miter lim="800000"/>
          </a:ln>
        </p:spPr>
        <p:txBody>
          <a:bodyPr anchor="ctr">
            <a:spAutoFit/>
          </a:bodyPr>
          <a:lstStyle/>
          <a:p>
            <a:r>
              <a:rPr lang="en-US" sz="3200" b="1" dirty="0">
                <a:latin typeface="Calibri" panose="020F0502020204030204" pitchFamily="34" charset="0"/>
              </a:rPr>
              <a:t>b. Underline and correct the mistakes. </a:t>
            </a:r>
            <a:endParaRPr lang="en-US" sz="3200" dirty="0">
              <a:latin typeface="Calibri" panose="020F0502020204030204" pitchFamily="34" charset="0"/>
            </a:endParaRPr>
          </a:p>
        </p:txBody>
      </p:sp>
      <p:sp>
        <p:nvSpPr>
          <p:cNvPr id="13314" name="Text Box 3"/>
          <p:cNvSpPr txBox="1">
            <a:spLocks noChangeArrowheads="1"/>
          </p:cNvSpPr>
          <p:nvPr/>
        </p:nvSpPr>
        <p:spPr bwMode="auto">
          <a:xfrm>
            <a:off x="625723" y="1778645"/>
            <a:ext cx="8810625" cy="4031873"/>
          </a:xfrm>
          <a:prstGeom prst="rect">
            <a:avLst/>
          </a:prstGeom>
          <a:noFill/>
          <a:ln w="9525">
            <a:noFill/>
            <a:miter lim="800000"/>
          </a:ln>
        </p:spPr>
        <p:txBody>
          <a:bodyPr wrap="square">
            <a:spAutoFit/>
          </a:bodyPr>
          <a:lstStyle/>
          <a:p>
            <a:pPr>
              <a:spcBef>
                <a:spcPct val="50000"/>
              </a:spcBef>
            </a:pPr>
            <a:r>
              <a:rPr lang="en-US" sz="3200" dirty="0">
                <a:solidFill>
                  <a:srgbClr val="0000CC"/>
                </a:solidFill>
                <a:latin typeface="Calibri" panose="020F0502020204030204" pitchFamily="34" charset="0"/>
              </a:rPr>
              <a:t>1. Wish you are here!</a:t>
            </a:r>
            <a:br>
              <a:rPr lang="en-US" sz="3200" dirty="0">
                <a:solidFill>
                  <a:srgbClr val="0000CC"/>
                </a:solidFill>
                <a:latin typeface="Calibri" panose="020F0502020204030204" pitchFamily="34" charset="0"/>
              </a:rPr>
            </a:br>
            <a:r>
              <a:rPr lang="en-US" sz="3200" dirty="0">
                <a:solidFill>
                  <a:srgbClr val="0000CC"/>
                </a:solidFill>
                <a:latin typeface="Calibri" panose="020F0502020204030204" pitchFamily="34" charset="0"/>
              </a:rPr>
              <a:t>2. Last Thursday, I go shopping in SoHo and ordered lunch at a café. I met an interesting guy from Peru. We spoke English together.</a:t>
            </a:r>
            <a:br>
              <a:rPr lang="en-US" sz="3200" dirty="0">
                <a:solidFill>
                  <a:srgbClr val="0000CC"/>
                </a:solidFill>
                <a:latin typeface="Calibri" panose="020F0502020204030204" pitchFamily="34" charset="0"/>
              </a:rPr>
            </a:br>
            <a:r>
              <a:rPr lang="en-US" sz="3200" dirty="0">
                <a:solidFill>
                  <a:srgbClr val="0000CC"/>
                </a:solidFill>
                <a:latin typeface="Calibri" panose="020F0502020204030204" pitchFamily="34" charset="0"/>
              </a:rPr>
              <a:t>3. Tomorrow, I walk around Central Park with him.</a:t>
            </a:r>
            <a:br>
              <a:rPr lang="en-US" sz="3200" dirty="0">
                <a:solidFill>
                  <a:srgbClr val="0000CC"/>
                </a:solidFill>
                <a:latin typeface="Calibri" panose="020F0502020204030204" pitchFamily="34" charset="0"/>
              </a:rPr>
            </a:br>
            <a:r>
              <a:rPr lang="en-US" sz="3200" dirty="0">
                <a:solidFill>
                  <a:srgbClr val="0000CC"/>
                </a:solidFill>
                <a:latin typeface="Calibri" panose="020F0502020204030204" pitchFamily="34" charset="0"/>
              </a:rPr>
              <a:t>4. I have a great time in New York. I'm practicing English every day.</a:t>
            </a:r>
            <a:br>
              <a:rPr lang="en-US" sz="3200" dirty="0">
                <a:solidFill>
                  <a:srgbClr val="0000CC"/>
                </a:solidFill>
                <a:latin typeface="Calibri" panose="020F0502020204030204" pitchFamily="34" charset="0"/>
              </a:rPr>
            </a:br>
            <a:r>
              <a:rPr lang="en-US" sz="3200" dirty="0">
                <a:solidFill>
                  <a:srgbClr val="0000CC"/>
                </a:solidFill>
                <a:latin typeface="Calibri" panose="020F0502020204030204" pitchFamily="34" charset="0"/>
              </a:rPr>
              <a:t>5. Dear </a:t>
            </a:r>
            <a:r>
              <a:rPr lang="en-US" sz="3200" dirty="0" err="1">
                <a:solidFill>
                  <a:srgbClr val="0000CC"/>
                </a:solidFill>
                <a:latin typeface="Calibri" panose="020F0502020204030204" pitchFamily="34" charset="0"/>
              </a:rPr>
              <a:t>Quý</a:t>
            </a:r>
            <a:r>
              <a:rPr lang="en-US" sz="3200" dirty="0">
                <a:solidFill>
                  <a:srgbClr val="0000CC"/>
                </a:solidFill>
                <a:latin typeface="Calibri" panose="020F0502020204030204" pitchFamily="34" charset="0"/>
              </a:rPr>
              <a:t>, </a:t>
            </a:r>
          </a:p>
        </p:txBody>
      </p:sp>
      <p:sp>
        <p:nvSpPr>
          <p:cNvPr id="35844" name="Line 4"/>
          <p:cNvSpPr>
            <a:spLocks noChangeShapeType="1"/>
          </p:cNvSpPr>
          <p:nvPr/>
        </p:nvSpPr>
        <p:spPr bwMode="auto">
          <a:xfrm>
            <a:off x="2783135" y="2272382"/>
            <a:ext cx="527050" cy="0"/>
          </a:xfrm>
          <a:prstGeom prst="line">
            <a:avLst/>
          </a:prstGeom>
          <a:noFill/>
          <a:ln w="38100">
            <a:solidFill>
              <a:srgbClr val="FF0000"/>
            </a:solidFill>
            <a:round/>
          </a:ln>
        </p:spPr>
        <p:txBody>
          <a:bodyPr/>
          <a:lstStyle/>
          <a:p>
            <a:endParaRPr lang="en-US"/>
          </a:p>
        </p:txBody>
      </p:sp>
      <p:sp>
        <p:nvSpPr>
          <p:cNvPr id="35845" name="Line 5"/>
          <p:cNvSpPr>
            <a:spLocks noChangeShapeType="1"/>
          </p:cNvSpPr>
          <p:nvPr/>
        </p:nvSpPr>
        <p:spPr bwMode="auto">
          <a:xfrm>
            <a:off x="3742660" y="2824830"/>
            <a:ext cx="329610" cy="1"/>
          </a:xfrm>
          <a:prstGeom prst="line">
            <a:avLst/>
          </a:prstGeom>
          <a:noFill/>
          <a:ln w="38100">
            <a:solidFill>
              <a:srgbClr val="FF0000"/>
            </a:solidFill>
            <a:round/>
          </a:ln>
        </p:spPr>
        <p:txBody>
          <a:bodyPr/>
          <a:lstStyle/>
          <a:p>
            <a:endParaRPr lang="en-US"/>
          </a:p>
        </p:txBody>
      </p:sp>
      <p:sp>
        <p:nvSpPr>
          <p:cNvPr id="35846" name="Line 6"/>
          <p:cNvSpPr>
            <a:spLocks noChangeShapeType="1"/>
          </p:cNvSpPr>
          <p:nvPr/>
        </p:nvSpPr>
        <p:spPr bwMode="auto">
          <a:xfrm>
            <a:off x="3211200" y="4198019"/>
            <a:ext cx="666750" cy="12700"/>
          </a:xfrm>
          <a:prstGeom prst="line">
            <a:avLst/>
          </a:prstGeom>
          <a:noFill/>
          <a:ln w="38100">
            <a:solidFill>
              <a:srgbClr val="FF0000"/>
            </a:solidFill>
            <a:round/>
          </a:ln>
        </p:spPr>
        <p:txBody>
          <a:bodyPr/>
          <a:lstStyle/>
          <a:p>
            <a:endParaRPr lang="en-US"/>
          </a:p>
        </p:txBody>
      </p:sp>
      <p:sp>
        <p:nvSpPr>
          <p:cNvPr id="35847" name="Line 7"/>
          <p:cNvSpPr>
            <a:spLocks noChangeShapeType="1"/>
          </p:cNvSpPr>
          <p:nvPr/>
        </p:nvSpPr>
        <p:spPr bwMode="auto">
          <a:xfrm>
            <a:off x="1382960" y="4696494"/>
            <a:ext cx="679450" cy="0"/>
          </a:xfrm>
          <a:prstGeom prst="line">
            <a:avLst/>
          </a:prstGeom>
          <a:noFill/>
          <a:ln w="38100">
            <a:solidFill>
              <a:srgbClr val="FF0000"/>
            </a:solidFill>
            <a:round/>
          </a:ln>
        </p:spPr>
        <p:txBody>
          <a:bodyPr/>
          <a:lstStyle/>
          <a:p>
            <a:endParaRPr lang="en-US"/>
          </a:p>
        </p:txBody>
      </p:sp>
      <p:sp>
        <p:nvSpPr>
          <p:cNvPr id="35848" name="Line 8"/>
          <p:cNvSpPr>
            <a:spLocks noChangeShapeType="1"/>
          </p:cNvSpPr>
          <p:nvPr/>
        </p:nvSpPr>
        <p:spPr bwMode="auto">
          <a:xfrm flipV="1">
            <a:off x="1164757" y="5693441"/>
            <a:ext cx="679450" cy="1"/>
          </a:xfrm>
          <a:prstGeom prst="line">
            <a:avLst/>
          </a:prstGeom>
          <a:noFill/>
          <a:ln w="38100">
            <a:solidFill>
              <a:srgbClr val="FF0000"/>
            </a:solidFill>
            <a:round/>
          </a:ln>
        </p:spPr>
        <p:txBody>
          <a:bodyPr/>
          <a:lstStyle/>
          <a:p>
            <a:endParaRPr lang="en-US"/>
          </a:p>
        </p:txBody>
      </p:sp>
      <p:sp>
        <p:nvSpPr>
          <p:cNvPr id="35849" name="Text Box 9"/>
          <p:cNvSpPr txBox="1">
            <a:spLocks noChangeArrowheads="1"/>
          </p:cNvSpPr>
          <p:nvPr/>
        </p:nvSpPr>
        <p:spPr bwMode="auto">
          <a:xfrm>
            <a:off x="9633821" y="1661800"/>
            <a:ext cx="1455738" cy="579438"/>
          </a:xfrm>
          <a:prstGeom prst="rect">
            <a:avLst/>
          </a:prstGeom>
          <a:noFill/>
          <a:ln w="9525">
            <a:noFill/>
            <a:miter lim="800000"/>
          </a:ln>
        </p:spPr>
        <p:txBody>
          <a:bodyPr>
            <a:spAutoFit/>
          </a:bodyPr>
          <a:lstStyle/>
          <a:p>
            <a:pPr>
              <a:spcBef>
                <a:spcPct val="50000"/>
              </a:spcBef>
            </a:pPr>
            <a:r>
              <a:rPr lang="en-US" sz="3200" dirty="0">
                <a:solidFill>
                  <a:srgbClr val="FF0000"/>
                </a:solidFill>
                <a:latin typeface="Calibri" panose="020F0502020204030204" pitchFamily="34" charset="0"/>
              </a:rPr>
              <a:t>1. were</a:t>
            </a:r>
          </a:p>
        </p:txBody>
      </p:sp>
      <p:sp>
        <p:nvSpPr>
          <p:cNvPr id="35850" name="Text Box 10"/>
          <p:cNvSpPr txBox="1">
            <a:spLocks noChangeArrowheads="1"/>
          </p:cNvSpPr>
          <p:nvPr/>
        </p:nvSpPr>
        <p:spPr bwMode="auto">
          <a:xfrm>
            <a:off x="9659155" y="2272382"/>
            <a:ext cx="1455737" cy="579438"/>
          </a:xfrm>
          <a:prstGeom prst="rect">
            <a:avLst/>
          </a:prstGeom>
          <a:noFill/>
          <a:ln w="9525">
            <a:noFill/>
            <a:miter lim="800000"/>
          </a:ln>
        </p:spPr>
        <p:txBody>
          <a:bodyPr>
            <a:spAutoFit/>
          </a:bodyPr>
          <a:lstStyle/>
          <a:p>
            <a:pPr>
              <a:spcBef>
                <a:spcPct val="50000"/>
              </a:spcBef>
            </a:pPr>
            <a:r>
              <a:rPr lang="en-US" sz="3200" dirty="0">
                <a:solidFill>
                  <a:srgbClr val="FF0000"/>
                </a:solidFill>
                <a:latin typeface="Calibri" panose="020F0502020204030204" pitchFamily="34" charset="0"/>
              </a:rPr>
              <a:t>2. went</a:t>
            </a:r>
          </a:p>
        </p:txBody>
      </p:sp>
      <p:sp>
        <p:nvSpPr>
          <p:cNvPr id="35851" name="Text Box 11"/>
          <p:cNvSpPr txBox="1">
            <a:spLocks noChangeArrowheads="1"/>
          </p:cNvSpPr>
          <p:nvPr/>
        </p:nvSpPr>
        <p:spPr bwMode="auto">
          <a:xfrm>
            <a:off x="9633821" y="3680419"/>
            <a:ext cx="2532845" cy="584775"/>
          </a:xfrm>
          <a:prstGeom prst="rect">
            <a:avLst/>
          </a:prstGeom>
          <a:noFill/>
          <a:ln w="9525">
            <a:noFill/>
            <a:miter lim="800000"/>
          </a:ln>
        </p:spPr>
        <p:txBody>
          <a:bodyPr wrap="square">
            <a:spAutoFit/>
          </a:bodyPr>
          <a:lstStyle/>
          <a:p>
            <a:pPr>
              <a:spcBef>
                <a:spcPct val="50000"/>
              </a:spcBef>
            </a:pPr>
            <a:r>
              <a:rPr lang="en-US" sz="3200" dirty="0">
                <a:solidFill>
                  <a:srgbClr val="FF0000"/>
                </a:solidFill>
                <a:latin typeface="Calibri" panose="020F0502020204030204" pitchFamily="34" charset="0"/>
              </a:rPr>
              <a:t>3. am walking</a:t>
            </a:r>
          </a:p>
        </p:txBody>
      </p:sp>
      <p:sp>
        <p:nvSpPr>
          <p:cNvPr id="35852" name="Text Box 12"/>
          <p:cNvSpPr txBox="1">
            <a:spLocks noChangeArrowheads="1"/>
          </p:cNvSpPr>
          <p:nvPr/>
        </p:nvSpPr>
        <p:spPr bwMode="auto">
          <a:xfrm>
            <a:off x="9685762" y="4198019"/>
            <a:ext cx="1455737" cy="579437"/>
          </a:xfrm>
          <a:prstGeom prst="rect">
            <a:avLst/>
          </a:prstGeom>
          <a:noFill/>
          <a:ln w="9525">
            <a:noFill/>
            <a:miter lim="800000"/>
          </a:ln>
        </p:spPr>
        <p:txBody>
          <a:bodyPr>
            <a:spAutoFit/>
          </a:bodyPr>
          <a:lstStyle/>
          <a:p>
            <a:pPr>
              <a:spcBef>
                <a:spcPct val="50000"/>
              </a:spcBef>
            </a:pPr>
            <a:r>
              <a:rPr lang="en-US" sz="3200" dirty="0">
                <a:solidFill>
                  <a:srgbClr val="FF0000"/>
                </a:solidFill>
                <a:latin typeface="Calibri" panose="020F0502020204030204" pitchFamily="34" charset="0"/>
              </a:rPr>
              <a:t>4. had</a:t>
            </a:r>
          </a:p>
        </p:txBody>
      </p:sp>
      <p:sp>
        <p:nvSpPr>
          <p:cNvPr id="35853" name="Text Box 13"/>
          <p:cNvSpPr txBox="1">
            <a:spLocks noChangeArrowheads="1"/>
          </p:cNvSpPr>
          <p:nvPr/>
        </p:nvSpPr>
        <p:spPr bwMode="auto">
          <a:xfrm>
            <a:off x="9659155" y="5196200"/>
            <a:ext cx="1455738" cy="579438"/>
          </a:xfrm>
          <a:prstGeom prst="rect">
            <a:avLst/>
          </a:prstGeom>
          <a:noFill/>
          <a:ln w="9525">
            <a:noFill/>
            <a:miter lim="800000"/>
          </a:ln>
        </p:spPr>
        <p:txBody>
          <a:bodyPr>
            <a:spAutoFit/>
          </a:bodyPr>
          <a:lstStyle/>
          <a:p>
            <a:pPr>
              <a:spcBef>
                <a:spcPct val="50000"/>
              </a:spcBef>
            </a:pPr>
            <a:r>
              <a:rPr lang="en-US" sz="3200" dirty="0">
                <a:solidFill>
                  <a:srgbClr val="FF0000"/>
                </a:solidFill>
                <a:latin typeface="Calibri" panose="020F0502020204030204" pitchFamily="34" charset="0"/>
              </a:rPr>
              <a:t>5. Hi</a:t>
            </a:r>
          </a:p>
        </p:txBody>
      </p:sp>
      <p:pic>
        <p:nvPicPr>
          <p:cNvPr id="15" name="Picture 14"/>
          <p:cNvPicPr>
            <a:picLocks noChangeAspect="1"/>
          </p:cNvPicPr>
          <p:nvPr/>
        </p:nvPicPr>
        <p:blipFill>
          <a:blip r:embed="rId2"/>
          <a:stretch>
            <a:fillRect/>
          </a:stretch>
        </p:blipFill>
        <p:spPr>
          <a:xfrm>
            <a:off x="6969406" y="881750"/>
            <a:ext cx="474583" cy="463546"/>
          </a:xfrm>
          <a:prstGeom prst="rect">
            <a:avLst/>
          </a:prstGeom>
        </p:spPr>
      </p:pic>
      <p:sp>
        <p:nvSpPr>
          <p:cNvPr id="3" name="Text Box 2"/>
          <p:cNvSpPr txBox="1"/>
          <p:nvPr/>
        </p:nvSpPr>
        <p:spPr>
          <a:xfrm>
            <a:off x="5306695" y="391795"/>
            <a:ext cx="3799205" cy="368300"/>
          </a:xfrm>
          <a:prstGeom prst="rect">
            <a:avLst/>
          </a:prstGeom>
          <a:noFill/>
        </p:spPr>
        <p:txBody>
          <a:bodyPr wrap="square" rtlCol="0" anchor="t">
            <a:spAutoFit/>
          </a:bodyPr>
          <a:lstStyle/>
          <a:p>
            <a:pPr algn="r"/>
            <a:r>
              <a:rPr lang="en-US" i="1">
                <a:solidFill>
                  <a:srgbClr val="FF0000"/>
                </a:solidFill>
                <a:latin typeface="Calibri" panose="020F0502020204030204" pitchFamily="34" charset="0"/>
                <a:sym typeface="+mn-ea"/>
              </a:rPr>
              <a:t>Click on the icon to check answers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linds(horizontal)">
                                      <p:cBhvr>
                                        <p:cTn id="12" dur="500"/>
                                        <p:tgtEl>
                                          <p:spTgt spid="358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9"/>
                                        </p:tgtEl>
                                        <p:attrNameLst>
                                          <p:attrName>style.visibility</p:attrName>
                                        </p:attrNameLst>
                                      </p:cBhvr>
                                      <p:to>
                                        <p:strVal val="visible"/>
                                      </p:to>
                                    </p:set>
                                    <p:animEffect transition="in" filter="blinds(horizontal)">
                                      <p:cBhvr>
                                        <p:cTn id="17" dur="500"/>
                                        <p:tgtEl>
                                          <p:spTgt spid="358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blinds(horizontal)">
                                      <p:cBhvr>
                                        <p:cTn id="22" dur="500"/>
                                        <p:tgtEl>
                                          <p:spTgt spid="358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850"/>
                                        </p:tgtEl>
                                        <p:attrNameLst>
                                          <p:attrName>style.visibility</p:attrName>
                                        </p:attrNameLst>
                                      </p:cBhvr>
                                      <p:to>
                                        <p:strVal val="visible"/>
                                      </p:to>
                                    </p:set>
                                    <p:animEffect transition="in" filter="blinds(horizontal)">
                                      <p:cBhvr>
                                        <p:cTn id="27" dur="500"/>
                                        <p:tgtEl>
                                          <p:spTgt spid="3585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846"/>
                                        </p:tgtEl>
                                        <p:attrNameLst>
                                          <p:attrName>style.visibility</p:attrName>
                                        </p:attrNameLst>
                                      </p:cBhvr>
                                      <p:to>
                                        <p:strVal val="visible"/>
                                      </p:to>
                                    </p:set>
                                    <p:animEffect transition="in" filter="blinds(horizontal)">
                                      <p:cBhvr>
                                        <p:cTn id="32" dur="500"/>
                                        <p:tgtEl>
                                          <p:spTgt spid="3584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851"/>
                                        </p:tgtEl>
                                        <p:attrNameLst>
                                          <p:attrName>style.visibility</p:attrName>
                                        </p:attrNameLst>
                                      </p:cBhvr>
                                      <p:to>
                                        <p:strVal val="visible"/>
                                      </p:to>
                                    </p:set>
                                    <p:animEffect transition="in" filter="blinds(horizontal)">
                                      <p:cBhvr>
                                        <p:cTn id="37" dur="500"/>
                                        <p:tgtEl>
                                          <p:spTgt spid="3585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5847"/>
                                        </p:tgtEl>
                                        <p:attrNameLst>
                                          <p:attrName>style.visibility</p:attrName>
                                        </p:attrNameLst>
                                      </p:cBhvr>
                                      <p:to>
                                        <p:strVal val="visible"/>
                                      </p:to>
                                    </p:set>
                                    <p:animEffect transition="in" filter="blinds(horizontal)">
                                      <p:cBhvr>
                                        <p:cTn id="42" dur="500"/>
                                        <p:tgtEl>
                                          <p:spTgt spid="3584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5852"/>
                                        </p:tgtEl>
                                        <p:attrNameLst>
                                          <p:attrName>style.visibility</p:attrName>
                                        </p:attrNameLst>
                                      </p:cBhvr>
                                      <p:to>
                                        <p:strVal val="visible"/>
                                      </p:to>
                                    </p:set>
                                    <p:animEffect transition="in" filter="blinds(horizontal)">
                                      <p:cBhvr>
                                        <p:cTn id="47" dur="500"/>
                                        <p:tgtEl>
                                          <p:spTgt spid="358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848"/>
                                        </p:tgtEl>
                                        <p:attrNameLst>
                                          <p:attrName>style.visibility</p:attrName>
                                        </p:attrNameLst>
                                      </p:cBhvr>
                                      <p:to>
                                        <p:strVal val="visible"/>
                                      </p:to>
                                    </p:set>
                                    <p:animEffect transition="in" filter="blinds(horizontal)">
                                      <p:cBhvr>
                                        <p:cTn id="52" dur="500"/>
                                        <p:tgtEl>
                                          <p:spTgt spid="358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5853">
                                            <p:txEl>
                                              <p:pRg st="0" end="0"/>
                                            </p:txEl>
                                          </p:spTgt>
                                        </p:tgtEl>
                                        <p:attrNameLst>
                                          <p:attrName>style.visibility</p:attrName>
                                        </p:attrNameLst>
                                      </p:cBhvr>
                                      <p:to>
                                        <p:strVal val="visible"/>
                                      </p:to>
                                    </p:set>
                                    <p:animEffect transition="in" filter="blinds(horizontal)">
                                      <p:cBhvr>
                                        <p:cTn id="57" dur="500"/>
                                        <p:tgtEl>
                                          <p:spTgt spid="35853">
                                            <p:txEl>
                                              <p:pRg st="0" end="0"/>
                                            </p:txEl>
                                          </p:spTgt>
                                        </p:tgtEl>
                                      </p:cBhvr>
                                    </p:animEffect>
                                  </p:childTnLst>
                                </p:cTn>
                              </p:par>
                            </p:childTnLst>
                          </p:cTn>
                        </p:par>
                      </p:childTnLst>
                    </p:cTn>
                  </p:par>
                </p:childTnLst>
              </p:cTn>
              <p:nextCondLst>
                <p:cond evt="onClick" delay="0">
                  <p:tgtEl>
                    <p:spTgt spid="15"/>
                  </p:tgtEl>
                </p:cond>
              </p:nextCondLst>
            </p:seq>
          </p:childTnLst>
        </p:cTn>
      </p:par>
    </p:tnLst>
    <p:bldLst>
      <p:bldP spid="35844" grpId="0" animBg="1"/>
      <p:bldP spid="35845" grpId="0" animBg="1"/>
      <p:bldP spid="35846" grpId="0" animBg="1"/>
      <p:bldP spid="35847" grpId="0" animBg="1"/>
      <p:bldP spid="35848" grpId="0" animBg="1"/>
      <p:bldP spid="35849" grpId="0"/>
      <p:bldP spid="35850" grpId="0"/>
      <p:bldP spid="35851" grpId="0"/>
      <p:bldP spid="3585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894</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Bửu Vũ Trần Gia</cp:lastModifiedBy>
  <cp:revision>239</cp:revision>
  <dcterms:created xsi:type="dcterms:W3CDTF">2020-12-08T03:17:00Z</dcterms:created>
  <dcterms:modified xsi:type="dcterms:W3CDTF">2023-07-26T09:04:01Z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86C9F9893372442296294C99AD6D921E</vt:lpwstr>
  </property>
  <property fmtid="{D5CDD505-2E9C-101B-9397-08002B2CF9AE}" pid="3" name="KSOProductBuildVer">
    <vt:lpwstr>1033-11.2.0.11486</vt:lpwstr>
  </property>
</Properties>
</file>