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7" r:id="rId2"/>
    <p:sldId id="277" r:id="rId3"/>
    <p:sldId id="278" r:id="rId4"/>
    <p:sldId id="406" r:id="rId5"/>
    <p:sldId id="280" r:id="rId6"/>
    <p:sldId id="281" r:id="rId7"/>
    <p:sldId id="373" r:id="rId8"/>
    <p:sldId id="374" r:id="rId9"/>
    <p:sldId id="375" r:id="rId10"/>
    <p:sldId id="407" r:id="rId11"/>
    <p:sldId id="408" r:id="rId12"/>
    <p:sldId id="409" r:id="rId13"/>
    <p:sldId id="410" r:id="rId14"/>
    <p:sldId id="411" r:id="rId15"/>
    <p:sldId id="412" r:id="rId16"/>
    <p:sldId id="413" r:id="rId17"/>
    <p:sldId id="414" r:id="rId18"/>
    <p:sldId id="415" r:id="rId19"/>
    <p:sldId id="398" r:id="rId20"/>
    <p:sldId id="376" r:id="rId21"/>
    <p:sldId id="377" r:id="rId22"/>
    <p:sldId id="378" r:id="rId23"/>
    <p:sldId id="380" r:id="rId24"/>
    <p:sldId id="381" r:id="rId25"/>
    <p:sldId id="357" r:id="rId26"/>
    <p:sldId id="382" r:id="rId27"/>
    <p:sldId id="383" r:id="rId28"/>
    <p:sldId id="384" r:id="rId29"/>
    <p:sldId id="389" r:id="rId30"/>
    <p:sldId id="399" r:id="rId31"/>
    <p:sldId id="400" r:id="rId32"/>
    <p:sldId id="401" r:id="rId33"/>
    <p:sldId id="402" r:id="rId34"/>
    <p:sldId id="403" r:id="rId35"/>
    <p:sldId id="404" r:id="rId36"/>
  </p:sldIdLst>
  <p:sldSz cx="24384000" cy="13716000"/>
  <p:notesSz cx="6858000" cy="9144000"/>
  <p:custDataLst>
    <p:tags r:id="rId39"/>
  </p:custDataLst>
  <p:defaultTex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0066"/>
    <a:srgbClr val="0000CC"/>
    <a:srgbClr val="006600"/>
    <a:srgbClr val="008000"/>
    <a:srgbClr val="145F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374" autoAdjust="0"/>
  </p:normalViewPr>
  <p:slideViewPr>
    <p:cSldViewPr>
      <p:cViewPr varScale="1">
        <p:scale>
          <a:sx n="37" d="100"/>
          <a:sy n="37" d="100"/>
        </p:scale>
        <p:origin x="558" y="30"/>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285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373459-3C5F-4D56-B75D-37FA3432D55A}" type="datetimeFigureOut">
              <a:rPr lang="vi-VN" smtClean="0"/>
              <a:t>31/08/2021</a:t>
            </a:fld>
            <a:endParaRPr lang="vi-VN"/>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Chỗ dành sẵn cho Số hiệu Bản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B7ADD8-99C5-4EAF-AF9F-B60B83F5871E}" type="slidenum">
              <a:rPr lang="vi-VN" smtClean="0"/>
              <a:t>‹#›</a:t>
            </a:fld>
            <a:endParaRPr lang="vi-VN"/>
          </a:p>
        </p:txBody>
      </p:sp>
    </p:spTree>
    <p:extLst>
      <p:ext uri="{BB962C8B-B14F-4D97-AF65-F5344CB8AC3E}">
        <p14:creationId xmlns:p14="http://schemas.microsoft.com/office/powerpoint/2010/main" val="60020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3BB293-0719-4B19-A181-EE36FD0623AD}" type="datetimeFigureOut">
              <a:rPr lang="en-US" smtClean="0"/>
              <a:pPr/>
              <a:t>31/8/2021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EA8B73-FCCD-4D4C-BC4E-0CE5120A1B5B}" type="slidenum">
              <a:rPr lang="en-US" smtClean="0"/>
              <a:pPr/>
              <a:t>‹#›</a:t>
            </a:fld>
            <a:endParaRPr lang="en-US"/>
          </a:p>
        </p:txBody>
      </p:sp>
    </p:spTree>
    <p:extLst>
      <p:ext uri="{BB962C8B-B14F-4D97-AF65-F5344CB8AC3E}">
        <p14:creationId xmlns:p14="http://schemas.microsoft.com/office/powerpoint/2010/main" val="3059963718"/>
      </p:ext>
    </p:extLst>
  </p:cSld>
  <p:clrMap bg1="lt1" tx1="dk1" bg2="lt2" tx2="dk2" accent1="accent1" accent2="accent2" accent3="accent3" accent4="accent4" accent5="accent5" accent6="accent6" hlink="hlink" folHlink="folHlink"/>
  <p:notesStyle>
    <a:lvl1pPr marL="0" algn="l" defTabSz="2177278" rtl="0" eaLnBrk="1" latinLnBrk="0" hangingPunct="1">
      <a:defRPr sz="2900" kern="1200">
        <a:solidFill>
          <a:schemeClr val="tx1"/>
        </a:solidFill>
        <a:latin typeface="+mn-lt"/>
        <a:ea typeface="+mn-ea"/>
        <a:cs typeface="+mn-cs"/>
      </a:defRPr>
    </a:lvl1pPr>
    <a:lvl2pPr marL="1088639" algn="l" defTabSz="2177278" rtl="0" eaLnBrk="1" latinLnBrk="0" hangingPunct="1">
      <a:defRPr sz="2900" kern="1200">
        <a:solidFill>
          <a:schemeClr val="tx1"/>
        </a:solidFill>
        <a:latin typeface="+mn-lt"/>
        <a:ea typeface="+mn-ea"/>
        <a:cs typeface="+mn-cs"/>
      </a:defRPr>
    </a:lvl2pPr>
    <a:lvl3pPr marL="2177278" algn="l" defTabSz="2177278" rtl="0" eaLnBrk="1" latinLnBrk="0" hangingPunct="1">
      <a:defRPr sz="2900" kern="1200">
        <a:solidFill>
          <a:schemeClr val="tx1"/>
        </a:solidFill>
        <a:latin typeface="+mn-lt"/>
        <a:ea typeface="+mn-ea"/>
        <a:cs typeface="+mn-cs"/>
      </a:defRPr>
    </a:lvl3pPr>
    <a:lvl4pPr marL="3265917" algn="l" defTabSz="2177278" rtl="0" eaLnBrk="1" latinLnBrk="0" hangingPunct="1">
      <a:defRPr sz="2900" kern="1200">
        <a:solidFill>
          <a:schemeClr val="tx1"/>
        </a:solidFill>
        <a:latin typeface="+mn-lt"/>
        <a:ea typeface="+mn-ea"/>
        <a:cs typeface="+mn-cs"/>
      </a:defRPr>
    </a:lvl4pPr>
    <a:lvl5pPr marL="4354556" algn="l" defTabSz="2177278" rtl="0" eaLnBrk="1" latinLnBrk="0" hangingPunct="1">
      <a:defRPr sz="2900" kern="1200">
        <a:solidFill>
          <a:schemeClr val="tx1"/>
        </a:solidFill>
        <a:latin typeface="+mn-lt"/>
        <a:ea typeface="+mn-ea"/>
        <a:cs typeface="+mn-cs"/>
      </a:defRPr>
    </a:lvl5pPr>
    <a:lvl6pPr marL="5443195" algn="l" defTabSz="2177278" rtl="0" eaLnBrk="1" latinLnBrk="0" hangingPunct="1">
      <a:defRPr sz="2900" kern="1200">
        <a:solidFill>
          <a:schemeClr val="tx1"/>
        </a:solidFill>
        <a:latin typeface="+mn-lt"/>
        <a:ea typeface="+mn-ea"/>
        <a:cs typeface="+mn-cs"/>
      </a:defRPr>
    </a:lvl6pPr>
    <a:lvl7pPr marL="6531834" algn="l" defTabSz="2177278" rtl="0" eaLnBrk="1" latinLnBrk="0" hangingPunct="1">
      <a:defRPr sz="2900" kern="1200">
        <a:solidFill>
          <a:schemeClr val="tx1"/>
        </a:solidFill>
        <a:latin typeface="+mn-lt"/>
        <a:ea typeface="+mn-ea"/>
        <a:cs typeface="+mn-cs"/>
      </a:defRPr>
    </a:lvl7pPr>
    <a:lvl8pPr marL="7620472" algn="l" defTabSz="2177278" rtl="0" eaLnBrk="1" latinLnBrk="0" hangingPunct="1">
      <a:defRPr sz="2900" kern="1200">
        <a:solidFill>
          <a:schemeClr val="tx1"/>
        </a:solidFill>
        <a:latin typeface="+mn-lt"/>
        <a:ea typeface="+mn-ea"/>
        <a:cs typeface="+mn-cs"/>
      </a:defRPr>
    </a:lvl8pPr>
    <a:lvl9pPr marL="8709111" algn="l" defTabSz="2177278" rtl="0" eaLnBrk="1" latinLnBrk="0" hangingPunct="1">
      <a:defRPr sz="2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Hiệu</a:t>
            </a:r>
            <a:r>
              <a:rPr lang="en-US" dirty="0"/>
              <a:t> </a:t>
            </a:r>
            <a:r>
              <a:rPr lang="en-US" dirty="0" err="1"/>
              <a:t>ứng</a:t>
            </a:r>
            <a:r>
              <a:rPr lang="en-US" dirty="0"/>
              <a:t> </a:t>
            </a:r>
            <a:r>
              <a:rPr lang="en-US" dirty="0" err="1"/>
              <a:t>ch</a:t>
            </a:r>
            <a:r>
              <a:rPr lang="vi-VN" dirty="0"/>
              <a:t>ư</a:t>
            </a:r>
            <a:r>
              <a:rPr lang="en-US" dirty="0"/>
              <a:t>a </a:t>
            </a:r>
            <a:r>
              <a:rPr lang="en-US" dirty="0" err="1"/>
              <a:t>đồng</a:t>
            </a:r>
            <a:r>
              <a:rPr lang="en-US" dirty="0"/>
              <a:t> </a:t>
            </a:r>
            <a:r>
              <a:rPr lang="en-US" dirty="0" err="1"/>
              <a:t>nhất</a:t>
            </a:r>
            <a:r>
              <a:rPr lang="en-US" dirty="0"/>
              <a:t> </a:t>
            </a:r>
            <a:r>
              <a:rPr lang="en-US" dirty="0" err="1"/>
              <a:t>và</a:t>
            </a:r>
            <a:r>
              <a:rPr lang="en-US" dirty="0"/>
              <a:t> </a:t>
            </a:r>
            <a:r>
              <a:rPr lang="en-US" dirty="0" err="1"/>
              <a:t>hợp</a:t>
            </a:r>
            <a:r>
              <a:rPr lang="en-US" dirty="0"/>
              <a:t> </a:t>
            </a:r>
            <a:r>
              <a:rPr lang="en-US" dirty="0" err="1"/>
              <a:t>lí</a:t>
            </a:r>
            <a:r>
              <a:rPr lang="en-US" dirty="0"/>
              <a:t>. </a:t>
            </a:r>
            <a:r>
              <a:rPr lang="en-US" dirty="0" err="1"/>
              <a:t>Nên</a:t>
            </a:r>
            <a:r>
              <a:rPr lang="en-US" dirty="0"/>
              <a:t> </a:t>
            </a:r>
            <a:r>
              <a:rPr lang="en-US" dirty="0" err="1"/>
              <a:t>để</a:t>
            </a:r>
            <a:r>
              <a:rPr lang="en-US" dirty="0"/>
              <a:t> </a:t>
            </a:r>
            <a:r>
              <a:rPr lang="en-US" dirty="0" err="1"/>
              <a:t>khung</a:t>
            </a:r>
            <a:r>
              <a:rPr lang="en-US" dirty="0"/>
              <a:t> </a:t>
            </a:r>
            <a:r>
              <a:rPr lang="en-US" dirty="0" err="1"/>
              <a:t>xuất</a:t>
            </a:r>
            <a:r>
              <a:rPr lang="en-US" dirty="0"/>
              <a:t> </a:t>
            </a:r>
            <a:r>
              <a:rPr lang="en-US" dirty="0" err="1"/>
              <a:t>hiện</a:t>
            </a:r>
            <a:r>
              <a:rPr lang="en-US" dirty="0"/>
              <a:t> tr</a:t>
            </a:r>
            <a:r>
              <a:rPr lang="vi-VN" dirty="0"/>
              <a:t>ư</a:t>
            </a:r>
            <a:r>
              <a:rPr lang="en-US" dirty="0" err="1"/>
              <a:t>ớc</a:t>
            </a:r>
            <a:r>
              <a:rPr lang="en-US" dirty="0"/>
              <a:t>.</a:t>
            </a:r>
          </a:p>
        </p:txBody>
      </p:sp>
      <p:sp>
        <p:nvSpPr>
          <p:cNvPr id="4" name="Slide Number Placeholder 3"/>
          <p:cNvSpPr>
            <a:spLocks noGrp="1"/>
          </p:cNvSpPr>
          <p:nvPr>
            <p:ph type="sldNum" sz="quarter" idx="10"/>
          </p:nvPr>
        </p:nvSpPr>
        <p:spPr/>
        <p:txBody>
          <a:bodyPr/>
          <a:lstStyle/>
          <a:p>
            <a:fld id="{5D623D8C-BCC6-453A-B078-455701A55423}" type="slidenum">
              <a:rPr lang="en-US" smtClean="0"/>
              <a:pPr/>
              <a:t>1</a:t>
            </a:fld>
            <a:endParaRPr lang="en-US"/>
          </a:p>
        </p:txBody>
      </p:sp>
    </p:spTree>
    <p:extLst>
      <p:ext uri="{BB962C8B-B14F-4D97-AF65-F5344CB8AC3E}">
        <p14:creationId xmlns:p14="http://schemas.microsoft.com/office/powerpoint/2010/main" val="17060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15</a:t>
            </a:fld>
            <a:endParaRPr lang="en-US"/>
          </a:p>
        </p:txBody>
      </p:sp>
    </p:spTree>
    <p:extLst>
      <p:ext uri="{BB962C8B-B14F-4D97-AF65-F5344CB8AC3E}">
        <p14:creationId xmlns:p14="http://schemas.microsoft.com/office/powerpoint/2010/main" val="2335123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16</a:t>
            </a:fld>
            <a:endParaRPr lang="en-US"/>
          </a:p>
        </p:txBody>
      </p:sp>
    </p:spTree>
    <p:extLst>
      <p:ext uri="{BB962C8B-B14F-4D97-AF65-F5344CB8AC3E}">
        <p14:creationId xmlns:p14="http://schemas.microsoft.com/office/powerpoint/2010/main" val="1628922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17</a:t>
            </a:fld>
            <a:endParaRPr lang="en-US"/>
          </a:p>
        </p:txBody>
      </p:sp>
    </p:spTree>
    <p:extLst>
      <p:ext uri="{BB962C8B-B14F-4D97-AF65-F5344CB8AC3E}">
        <p14:creationId xmlns:p14="http://schemas.microsoft.com/office/powerpoint/2010/main" val="3455179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18</a:t>
            </a:fld>
            <a:endParaRPr lang="en-US"/>
          </a:p>
        </p:txBody>
      </p:sp>
    </p:spTree>
    <p:extLst>
      <p:ext uri="{BB962C8B-B14F-4D97-AF65-F5344CB8AC3E}">
        <p14:creationId xmlns:p14="http://schemas.microsoft.com/office/powerpoint/2010/main" val="258894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19</a:t>
            </a:fld>
            <a:endParaRPr lang="en-US"/>
          </a:p>
        </p:txBody>
      </p:sp>
    </p:spTree>
    <p:extLst>
      <p:ext uri="{BB962C8B-B14F-4D97-AF65-F5344CB8AC3E}">
        <p14:creationId xmlns:p14="http://schemas.microsoft.com/office/powerpoint/2010/main" val="1354107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−1</m:t>
                        </m:r>
                      </m:sup>
                    </m:sSup>
                  </m:oMath>
                </a14:m>
                <a:r>
                  <a:rPr lang="en-US" dirty="0"/>
                  <a:t>.</a:t>
                </a:r>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20</a:t>
            </a:fld>
            <a:endParaRPr lang="en-US"/>
          </a:p>
        </p:txBody>
      </p:sp>
    </p:spTree>
    <p:extLst>
      <p:ext uri="{BB962C8B-B14F-4D97-AF65-F5344CB8AC3E}">
        <p14:creationId xmlns:p14="http://schemas.microsoft.com/office/powerpoint/2010/main" val="2847661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−1</m:t>
                        </m:r>
                      </m:sup>
                    </m:sSup>
                  </m:oMath>
                </a14:m>
                <a:r>
                  <a:rPr lang="en-US" dirty="0"/>
                  <a:t>.</a:t>
                </a:r>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21</a:t>
            </a:fld>
            <a:endParaRPr lang="en-US"/>
          </a:p>
        </p:txBody>
      </p:sp>
    </p:spTree>
    <p:extLst>
      <p:ext uri="{BB962C8B-B14F-4D97-AF65-F5344CB8AC3E}">
        <p14:creationId xmlns:p14="http://schemas.microsoft.com/office/powerpoint/2010/main" val="1222918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−1</m:t>
                        </m:r>
                      </m:sup>
                    </m:sSup>
                  </m:oMath>
                </a14:m>
                <a:r>
                  <a:rPr lang="en-US" dirty="0"/>
                  <a:t>.</a:t>
                </a:r>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22</a:t>
            </a:fld>
            <a:endParaRPr lang="en-US"/>
          </a:p>
        </p:txBody>
      </p:sp>
    </p:spTree>
    <p:extLst>
      <p:ext uri="{BB962C8B-B14F-4D97-AF65-F5344CB8AC3E}">
        <p14:creationId xmlns:p14="http://schemas.microsoft.com/office/powerpoint/2010/main" val="3292070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−1</m:t>
                        </m:r>
                      </m:sup>
                    </m:sSup>
                  </m:oMath>
                </a14:m>
                <a:r>
                  <a:rPr lang="en-US" dirty="0"/>
                  <a:t>.</a:t>
                </a:r>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23</a:t>
            </a:fld>
            <a:endParaRPr lang="en-US"/>
          </a:p>
        </p:txBody>
      </p:sp>
    </p:spTree>
    <p:extLst>
      <p:ext uri="{BB962C8B-B14F-4D97-AF65-F5344CB8AC3E}">
        <p14:creationId xmlns:p14="http://schemas.microsoft.com/office/powerpoint/2010/main" val="3559701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−1</m:t>
                        </m:r>
                      </m:sup>
                    </m:sSup>
                  </m:oMath>
                </a14:m>
                <a:r>
                  <a:rPr lang="en-US" dirty="0"/>
                  <a:t>.</a:t>
                </a:r>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24</a:t>
            </a:fld>
            <a:endParaRPr lang="en-US"/>
          </a:p>
        </p:txBody>
      </p:sp>
    </p:spTree>
    <p:extLst>
      <p:ext uri="{BB962C8B-B14F-4D97-AF65-F5344CB8AC3E}">
        <p14:creationId xmlns:p14="http://schemas.microsoft.com/office/powerpoint/2010/main" val="394424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−1</m:t>
                        </m:r>
                      </m:sup>
                    </m:sSup>
                  </m:oMath>
                </a14:m>
                <a:r>
                  <a:rPr lang="en-US" dirty="0"/>
                  <a:t>.</a:t>
                </a:r>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7</a:t>
            </a:fld>
            <a:endParaRPr lang="en-US"/>
          </a:p>
        </p:txBody>
      </p:sp>
    </p:spTree>
    <p:extLst>
      <p:ext uri="{BB962C8B-B14F-4D97-AF65-F5344CB8AC3E}">
        <p14:creationId xmlns:p14="http://schemas.microsoft.com/office/powerpoint/2010/main" val="216014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−1</m:t>
                        </m:r>
                      </m:sup>
                    </m:sSup>
                  </m:oMath>
                </a14:m>
                <a:r>
                  <a:rPr lang="en-US" dirty="0"/>
                  <a:t>.</a:t>
                </a:r>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25</a:t>
            </a:fld>
            <a:endParaRPr lang="en-US"/>
          </a:p>
        </p:txBody>
      </p:sp>
    </p:spTree>
    <p:extLst>
      <p:ext uri="{BB962C8B-B14F-4D97-AF65-F5344CB8AC3E}">
        <p14:creationId xmlns:p14="http://schemas.microsoft.com/office/powerpoint/2010/main" val="566873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−1</m:t>
                        </m:r>
                      </m:sup>
                    </m:sSup>
                  </m:oMath>
                </a14:m>
                <a:r>
                  <a:rPr lang="en-US" dirty="0"/>
                  <a:t>.</a:t>
                </a:r>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26</a:t>
            </a:fld>
            <a:endParaRPr lang="en-US"/>
          </a:p>
        </p:txBody>
      </p:sp>
    </p:spTree>
    <p:extLst>
      <p:ext uri="{BB962C8B-B14F-4D97-AF65-F5344CB8AC3E}">
        <p14:creationId xmlns:p14="http://schemas.microsoft.com/office/powerpoint/2010/main" val="1926112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−1</m:t>
                        </m:r>
                      </m:sup>
                    </m:sSup>
                  </m:oMath>
                </a14:m>
                <a:r>
                  <a:rPr lang="en-US" dirty="0"/>
                  <a:t>.</a:t>
                </a:r>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27</a:t>
            </a:fld>
            <a:endParaRPr lang="en-US"/>
          </a:p>
        </p:txBody>
      </p:sp>
    </p:spTree>
    <p:extLst>
      <p:ext uri="{BB962C8B-B14F-4D97-AF65-F5344CB8AC3E}">
        <p14:creationId xmlns:p14="http://schemas.microsoft.com/office/powerpoint/2010/main" val="4228055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−1</m:t>
                        </m:r>
                      </m:sup>
                    </m:sSup>
                  </m:oMath>
                </a14:m>
                <a:r>
                  <a:rPr lang="en-US" dirty="0"/>
                  <a:t>.</a:t>
                </a:r>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28</a:t>
            </a:fld>
            <a:endParaRPr lang="en-US"/>
          </a:p>
        </p:txBody>
      </p:sp>
    </p:spTree>
    <p:extLst>
      <p:ext uri="{BB962C8B-B14F-4D97-AF65-F5344CB8AC3E}">
        <p14:creationId xmlns:p14="http://schemas.microsoft.com/office/powerpoint/2010/main" val="2847205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−1</m:t>
                        </m:r>
                      </m:sup>
                    </m:sSup>
                  </m:oMath>
                </a14:m>
                <a:r>
                  <a:rPr lang="en-US" dirty="0"/>
                  <a:t>.</a:t>
                </a:r>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29</a:t>
            </a:fld>
            <a:endParaRPr lang="en-US"/>
          </a:p>
        </p:txBody>
      </p:sp>
    </p:spTree>
    <p:extLst>
      <p:ext uri="{BB962C8B-B14F-4D97-AF65-F5344CB8AC3E}">
        <p14:creationId xmlns:p14="http://schemas.microsoft.com/office/powerpoint/2010/main" val="3186247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30</a:t>
            </a:fld>
            <a:endParaRPr lang="en-US"/>
          </a:p>
        </p:txBody>
      </p:sp>
    </p:spTree>
    <p:extLst>
      <p:ext uri="{BB962C8B-B14F-4D97-AF65-F5344CB8AC3E}">
        <p14:creationId xmlns:p14="http://schemas.microsoft.com/office/powerpoint/2010/main" val="1625054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31</a:t>
            </a:fld>
            <a:endParaRPr lang="en-US"/>
          </a:p>
        </p:txBody>
      </p:sp>
    </p:spTree>
    <p:extLst>
      <p:ext uri="{BB962C8B-B14F-4D97-AF65-F5344CB8AC3E}">
        <p14:creationId xmlns:p14="http://schemas.microsoft.com/office/powerpoint/2010/main" val="3460562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32</a:t>
            </a:fld>
            <a:endParaRPr lang="en-US"/>
          </a:p>
        </p:txBody>
      </p:sp>
    </p:spTree>
    <p:extLst>
      <p:ext uri="{BB962C8B-B14F-4D97-AF65-F5344CB8AC3E}">
        <p14:creationId xmlns:p14="http://schemas.microsoft.com/office/powerpoint/2010/main" val="1917694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33</a:t>
            </a:fld>
            <a:endParaRPr lang="en-US"/>
          </a:p>
        </p:txBody>
      </p:sp>
    </p:spTree>
    <p:extLst>
      <p:ext uri="{BB962C8B-B14F-4D97-AF65-F5344CB8AC3E}">
        <p14:creationId xmlns:p14="http://schemas.microsoft.com/office/powerpoint/2010/main" val="2651804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34</a:t>
            </a:fld>
            <a:endParaRPr lang="en-US"/>
          </a:p>
        </p:txBody>
      </p:sp>
    </p:spTree>
    <p:extLst>
      <p:ext uri="{BB962C8B-B14F-4D97-AF65-F5344CB8AC3E}">
        <p14:creationId xmlns:p14="http://schemas.microsoft.com/office/powerpoint/2010/main" val="1204481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−1</m:t>
                        </m:r>
                      </m:sup>
                    </m:sSup>
                  </m:oMath>
                </a14:m>
                <a:r>
                  <a:rPr lang="en-US" dirty="0"/>
                  <a:t>.</a:t>
                </a:r>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8</a:t>
            </a:fld>
            <a:endParaRPr lang="en-US"/>
          </a:p>
        </p:txBody>
      </p:sp>
    </p:spTree>
    <p:extLst>
      <p:ext uri="{BB962C8B-B14F-4D97-AF65-F5344CB8AC3E}">
        <p14:creationId xmlns:p14="http://schemas.microsoft.com/office/powerpoint/2010/main" val="1487028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35</a:t>
            </a:fld>
            <a:endParaRPr lang="en-US"/>
          </a:p>
        </p:txBody>
      </p:sp>
    </p:spTree>
    <p:extLst>
      <p:ext uri="{BB962C8B-B14F-4D97-AF65-F5344CB8AC3E}">
        <p14:creationId xmlns:p14="http://schemas.microsoft.com/office/powerpoint/2010/main" val="357923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−1</m:t>
                        </m:r>
                      </m:sup>
                    </m:sSup>
                  </m:oMath>
                </a14:m>
                <a:r>
                  <a:rPr lang="en-US" dirty="0"/>
                  <a:t>.</a:t>
                </a:r>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9</a:t>
            </a:fld>
            <a:endParaRPr lang="en-US"/>
          </a:p>
        </p:txBody>
      </p:sp>
    </p:spTree>
    <p:extLst>
      <p:ext uri="{BB962C8B-B14F-4D97-AF65-F5344CB8AC3E}">
        <p14:creationId xmlns:p14="http://schemas.microsoft.com/office/powerpoint/2010/main" val="242001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10</a:t>
            </a:fld>
            <a:endParaRPr lang="en-US"/>
          </a:p>
        </p:txBody>
      </p:sp>
    </p:spTree>
    <p:extLst>
      <p:ext uri="{BB962C8B-B14F-4D97-AF65-F5344CB8AC3E}">
        <p14:creationId xmlns:p14="http://schemas.microsoft.com/office/powerpoint/2010/main" val="3873367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11</a:t>
            </a:fld>
            <a:endParaRPr lang="en-US"/>
          </a:p>
        </p:txBody>
      </p:sp>
    </p:spTree>
    <p:extLst>
      <p:ext uri="{BB962C8B-B14F-4D97-AF65-F5344CB8AC3E}">
        <p14:creationId xmlns:p14="http://schemas.microsoft.com/office/powerpoint/2010/main" val="3585068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12</a:t>
            </a:fld>
            <a:endParaRPr lang="en-US"/>
          </a:p>
        </p:txBody>
      </p:sp>
    </p:spTree>
    <p:extLst>
      <p:ext uri="{BB962C8B-B14F-4D97-AF65-F5344CB8AC3E}">
        <p14:creationId xmlns:p14="http://schemas.microsoft.com/office/powerpoint/2010/main" val="2809574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13</a:t>
            </a:fld>
            <a:endParaRPr lang="en-US"/>
          </a:p>
        </p:txBody>
      </p:sp>
    </p:spTree>
    <p:extLst>
      <p:ext uri="{BB962C8B-B14F-4D97-AF65-F5344CB8AC3E}">
        <p14:creationId xmlns:p14="http://schemas.microsoft.com/office/powerpoint/2010/main" val="120079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Choice>
        <mc:Fallback xmlns="">
          <p:sp>
            <p:nvSpPr>
              <p:cNvPr id="3" name="Notes Placeholder 2"/>
              <p:cNvSpPr>
                <a:spLocks noGrp="1"/>
              </p:cNvSpPr>
              <p:nvPr>
                <p:ph type="body" idx="1"/>
              </p:nvPr>
            </p:nvSpPr>
            <p:spPr/>
            <p:txBody>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lang="en-US" dirty="0"/>
                  <a:t>Giữ </a:t>
                </a:r>
                <a:r>
                  <a:rPr lang="en-US" dirty="0" err="1"/>
                  <a:t>lại</a:t>
                </a:r>
                <a:r>
                  <a:rPr lang="en-US" dirty="0"/>
                  <a:t> </a:t>
                </a:r>
                <a:r>
                  <a:rPr lang="en-US" dirty="0" err="1"/>
                  <a:t>từ</a:t>
                </a:r>
                <a:r>
                  <a:rPr lang="en-US" dirty="0"/>
                  <a:t> </a:t>
                </a:r>
                <a:r>
                  <a:rPr lang="en-US" dirty="0" err="1"/>
                  <a:t>các</a:t>
                </a:r>
                <a:r>
                  <a:rPr lang="en-US" dirty="0"/>
                  <a:t> </a:t>
                </a:r>
                <a:r>
                  <a:rPr lang="en-US" dirty="0" err="1"/>
                  <a:t>hiệu</a:t>
                </a:r>
                <a:r>
                  <a:rPr lang="en-US" dirty="0"/>
                  <a:t> </a:t>
                </a:r>
                <a:r>
                  <a:rPr lang="en-US" dirty="0" err="1"/>
                  <a:t>ứng</a:t>
                </a:r>
                <a:r>
                  <a:rPr lang="en-US" dirty="0"/>
                  <a:t> 4. </a:t>
                </a:r>
                <a:r>
                  <a:rPr lang="en-US" dirty="0" err="1"/>
                  <a:t>Các</a:t>
                </a:r>
                <a:r>
                  <a:rPr lang="en-US" dirty="0"/>
                  <a:t> </a:t>
                </a:r>
                <a:r>
                  <a:rPr lang="en-US" dirty="0" err="1"/>
                  <a:t>hiệu</a:t>
                </a:r>
                <a:r>
                  <a:rPr lang="en-US" dirty="0"/>
                  <a:t> </a:t>
                </a:r>
                <a:r>
                  <a:rPr lang="en-US" dirty="0" err="1"/>
                  <a:t>ứng</a:t>
                </a:r>
                <a:r>
                  <a:rPr lang="en-US" dirty="0"/>
                  <a:t> </a:t>
                </a:r>
                <a:r>
                  <a:rPr lang="en-US" dirty="0" err="1"/>
                  <a:t>dùng</a:t>
                </a:r>
                <a:r>
                  <a:rPr lang="en-US" dirty="0"/>
                  <a:t> </a:t>
                </a:r>
                <a:r>
                  <a:rPr lang="en-US" dirty="0" err="1"/>
                  <a:t>đồng</a:t>
                </a:r>
                <a:r>
                  <a:rPr lang="en-US" dirty="0"/>
                  <a:t> </a:t>
                </a:r>
                <a:r>
                  <a:rPr lang="en-US" dirty="0" err="1"/>
                  <a:t>nhất</a:t>
                </a:r>
                <a:r>
                  <a:rPr lang="en-US" dirty="0"/>
                  <a:t> </a:t>
                </a:r>
                <a:r>
                  <a:rPr lang="en-US" dirty="0" err="1"/>
                  <a:t>từ</a:t>
                </a:r>
                <a:r>
                  <a:rPr lang="en-US" dirty="0"/>
                  <a:t> </a:t>
                </a:r>
                <a:r>
                  <a:rPr lang="en-US" dirty="0" err="1"/>
                  <a:t>trái</a:t>
                </a:r>
                <a:r>
                  <a:rPr lang="en-US" dirty="0"/>
                  <a:t> sang </a:t>
                </a:r>
                <a:r>
                  <a:rPr lang="en-US" dirty="0" err="1"/>
                  <a:t>phải</a:t>
                </a:r>
                <a:r>
                  <a:rPr lang="en-US" dirty="0"/>
                  <a:t>.</a:t>
                </a:r>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Viết</a:t>
                </a:r>
                <a:r>
                  <a:rPr lang="en-US" dirty="0"/>
                  <a:t> </a:t>
                </a:r>
                <a:r>
                  <a:rPr lang="en-US" b="0" i="0">
                    <a:latin typeface="Cambria Math" panose="02040503050406030204" pitchFamily="18" charset="0"/>
                  </a:rPr>
                  <a:t>𝑧 ̅</a:t>
                </a:r>
                <a:r>
                  <a:rPr lang="en-US" dirty="0"/>
                  <a:t> </a:t>
                </a:r>
                <a:r>
                  <a:rPr lang="en-US" dirty="0" err="1"/>
                  <a:t>sai</a:t>
                </a:r>
                <a:r>
                  <a:rPr lang="en-US" baseline="0" dirty="0"/>
                  <a:t> ở </a:t>
                </a:r>
                <a:r>
                  <a:rPr lang="en-US" baseline="0" dirty="0" err="1"/>
                  <a:t>hiệu</a:t>
                </a:r>
                <a:r>
                  <a:rPr lang="en-US" baseline="0" dirty="0"/>
                  <a:t> </a:t>
                </a:r>
                <a:r>
                  <a:rPr lang="en-US" baseline="0" dirty="0" err="1"/>
                  <a:t>ứng</a:t>
                </a:r>
                <a:r>
                  <a:rPr lang="en-US" baseline="0" dirty="0"/>
                  <a:t> 5.</a:t>
                </a:r>
                <a:endParaRPr lang="en-US" dirty="0"/>
              </a:p>
              <a:p>
                <a:pPr marL="0" marR="0" lvl="0" indent="0" algn="l" defTabSz="2177278" rtl="0" eaLnBrk="1" fontAlgn="auto" latinLnBrk="0" hangingPunct="1">
                  <a:lnSpc>
                    <a:spcPct val="100000"/>
                  </a:lnSpc>
                  <a:spcBef>
                    <a:spcPts val="0"/>
                  </a:spcBef>
                  <a:spcAft>
                    <a:spcPts val="0"/>
                  </a:spcAft>
                  <a:buClrTx/>
                  <a:buSzTx/>
                  <a:buFontTx/>
                  <a:buNone/>
                  <a:tabLst/>
                  <a:defRPr/>
                </a:pPr>
                <a:r>
                  <a:rPr lang="en-US" dirty="0" err="1"/>
                  <a:t>Tách</a:t>
                </a:r>
                <a:r>
                  <a:rPr lang="en-US" dirty="0"/>
                  <a:t>  </a:t>
                </a:r>
                <a:r>
                  <a:rPr lang="en-US" dirty="0" err="1"/>
                  <a:t>hiệu</a:t>
                </a:r>
                <a:r>
                  <a:rPr lang="en-US" dirty="0"/>
                  <a:t> </a:t>
                </a:r>
                <a:r>
                  <a:rPr lang="en-US" dirty="0" err="1"/>
                  <a:t>ứng</a:t>
                </a:r>
                <a:r>
                  <a:rPr lang="en-US" dirty="0"/>
                  <a:t> 6 </a:t>
                </a:r>
                <a:r>
                  <a:rPr lang="en-US" dirty="0" err="1"/>
                  <a:t>thảnh</a:t>
                </a:r>
                <a:r>
                  <a:rPr lang="en-US" dirty="0"/>
                  <a:t> 2 </a:t>
                </a:r>
                <a:r>
                  <a:rPr lang="en-US" dirty="0" err="1"/>
                  <a:t>hiệu</a:t>
                </a:r>
                <a:r>
                  <a:rPr lang="en-US" dirty="0"/>
                  <a:t> </a:t>
                </a:r>
                <a:r>
                  <a:rPr lang="en-US" dirty="0" err="1"/>
                  <a:t>ứng</a:t>
                </a:r>
                <a:r>
                  <a:rPr lang="en-US" dirty="0"/>
                  <a:t>.</a:t>
                </a:r>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14</a:t>
            </a:fld>
            <a:endParaRPr lang="en-US"/>
          </a:p>
        </p:txBody>
      </p:sp>
    </p:spTree>
    <p:extLst>
      <p:ext uri="{BB962C8B-B14F-4D97-AF65-F5344CB8AC3E}">
        <p14:creationId xmlns:p14="http://schemas.microsoft.com/office/powerpoint/2010/main" val="3184423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a:lstStyle>
            <a:lvl1pPr marL="0" indent="0" algn="ctr">
              <a:buNone/>
              <a:defRPr>
                <a:solidFill>
                  <a:schemeClr val="tx1">
                    <a:tint val="75000"/>
                  </a:schemeClr>
                </a:solidFill>
              </a:defRPr>
            </a:lvl1pPr>
            <a:lvl2pPr marL="1088530" indent="0" algn="ctr">
              <a:buNone/>
              <a:defRPr>
                <a:solidFill>
                  <a:schemeClr val="tx1">
                    <a:tint val="75000"/>
                  </a:schemeClr>
                </a:solidFill>
              </a:defRPr>
            </a:lvl2pPr>
            <a:lvl3pPr marL="2177060" indent="0" algn="ctr">
              <a:buNone/>
              <a:defRPr>
                <a:solidFill>
                  <a:schemeClr val="tx1">
                    <a:tint val="75000"/>
                  </a:schemeClr>
                </a:solidFill>
              </a:defRPr>
            </a:lvl3pPr>
            <a:lvl4pPr marL="3265590" indent="0" algn="ctr">
              <a:buNone/>
              <a:defRPr>
                <a:solidFill>
                  <a:schemeClr val="tx1">
                    <a:tint val="75000"/>
                  </a:schemeClr>
                </a:solidFill>
              </a:defRPr>
            </a:lvl4pPr>
            <a:lvl5pPr marL="4354121" indent="0" algn="ctr">
              <a:buNone/>
              <a:defRPr>
                <a:solidFill>
                  <a:schemeClr val="tx1">
                    <a:tint val="75000"/>
                  </a:schemeClr>
                </a:solidFill>
              </a:defRPr>
            </a:lvl5pPr>
            <a:lvl6pPr marL="5442651" indent="0" algn="ctr">
              <a:buNone/>
              <a:defRPr>
                <a:solidFill>
                  <a:schemeClr val="tx1">
                    <a:tint val="75000"/>
                  </a:schemeClr>
                </a:solidFill>
              </a:defRPr>
            </a:lvl6pPr>
            <a:lvl7pPr marL="6531181" indent="0" algn="ctr">
              <a:buNone/>
              <a:defRPr>
                <a:solidFill>
                  <a:schemeClr val="tx1">
                    <a:tint val="75000"/>
                  </a:schemeClr>
                </a:solidFill>
              </a:defRPr>
            </a:lvl7pPr>
            <a:lvl8pPr marL="7619710" indent="0" algn="ctr">
              <a:buNone/>
              <a:defRPr>
                <a:solidFill>
                  <a:schemeClr val="tx1">
                    <a:tint val="75000"/>
                  </a:schemeClr>
                </a:solidFill>
              </a:defRPr>
            </a:lvl8pPr>
            <a:lvl9pPr marL="870824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31/8/2021</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31/8/2021</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7"/>
            <a:ext cx="5486400" cy="117030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7"/>
            <a:ext cx="16052800" cy="117030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31/8/2021</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9200" y="12712706"/>
            <a:ext cx="5689601" cy="730250"/>
          </a:xfrm>
          <a:prstGeom prst="rect">
            <a:avLst/>
          </a:prstGeom>
        </p:spPr>
        <p:txBody>
          <a:bodyPr lIns="91426" tIns="45713" rIns="91426" bIns="45713"/>
          <a:lstStyle/>
          <a:p>
            <a:fld id="{D15044BE-B3F3-4258-B55D-9238C2EBFDF1}" type="datetimeFigureOut">
              <a:rPr lang="en-US" smtClean="0"/>
              <a:pPr/>
              <a:t>31/8/2021</a:t>
            </a:fld>
            <a:endParaRPr lang="en-US"/>
          </a:p>
        </p:txBody>
      </p:sp>
      <p:sp>
        <p:nvSpPr>
          <p:cNvPr id="5" name="Footer Placeholder 4"/>
          <p:cNvSpPr>
            <a:spLocks noGrp="1"/>
          </p:cNvSpPr>
          <p:nvPr>
            <p:ph type="ftr" sz="quarter" idx="11"/>
          </p:nvPr>
        </p:nvSpPr>
        <p:spPr>
          <a:xfrm>
            <a:off x="8331205" y="12712706"/>
            <a:ext cx="7721601" cy="730250"/>
          </a:xfrm>
          <a:prstGeom prst="rect">
            <a:avLst/>
          </a:prstGeom>
        </p:spPr>
        <p:txBody>
          <a:bodyPr lIns="91426" tIns="45713" rIns="91426" bIns="45713"/>
          <a:lstStyle/>
          <a:p>
            <a:endParaRPr lang="en-US" dirty="0"/>
          </a:p>
        </p:txBody>
      </p:sp>
      <p:sp>
        <p:nvSpPr>
          <p:cNvPr id="6" name="Slide Number Placeholder 5"/>
          <p:cNvSpPr>
            <a:spLocks noGrp="1"/>
          </p:cNvSpPr>
          <p:nvPr>
            <p:ph type="sldNum" sz="quarter" idx="12"/>
          </p:nvPr>
        </p:nvSpPr>
        <p:spPr>
          <a:xfrm>
            <a:off x="17475204" y="12712706"/>
            <a:ext cx="5689601" cy="730250"/>
          </a:xfrm>
          <a:prstGeom prst="rect">
            <a:avLst/>
          </a:prstGeom>
        </p:spPr>
        <p:txBody>
          <a:bodyPr lIns="91426" tIns="45713" rIns="91426" bIns="45713"/>
          <a:lstStyle/>
          <a:p>
            <a:fld id="{E56A0A80-8336-46B1-B89F-89FB7E7362A5}" type="slidenum">
              <a:rPr lang="en-US" smtClean="0"/>
              <a:pPr/>
              <a:t>‹#›</a:t>
            </a:fld>
            <a:endParaRPr lang="en-US" dirty="0"/>
          </a:p>
        </p:txBody>
      </p:sp>
    </p:spTree>
    <p:extLst>
      <p:ext uri="{BB962C8B-B14F-4D97-AF65-F5344CB8AC3E}">
        <p14:creationId xmlns:p14="http://schemas.microsoft.com/office/powerpoint/2010/main" val="668118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3200401"/>
            <a:ext cx="21945600"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31/8/2021</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9" y="8813801"/>
            <a:ext cx="20726400" cy="2724150"/>
          </a:xfrm>
          <a:prstGeom prst="rect">
            <a:avLst/>
          </a:prstGeom>
        </p:spPr>
        <p:txBody>
          <a:bodyPr anchor="t"/>
          <a:lstStyle>
            <a:lvl1pPr algn="l">
              <a:defRPr sz="9499" b="1" cap="all"/>
            </a:lvl1pPr>
          </a:lstStyle>
          <a:p>
            <a:r>
              <a:rPr lang="en-US"/>
              <a:t>Click to edit Master title style</a:t>
            </a:r>
          </a:p>
        </p:txBody>
      </p:sp>
      <p:sp>
        <p:nvSpPr>
          <p:cNvPr id="3" name="Text Placeholder 2"/>
          <p:cNvSpPr>
            <a:spLocks noGrp="1"/>
          </p:cNvSpPr>
          <p:nvPr>
            <p:ph type="body" idx="1"/>
          </p:nvPr>
        </p:nvSpPr>
        <p:spPr>
          <a:xfrm>
            <a:off x="1926169" y="5813427"/>
            <a:ext cx="20726400" cy="3000374"/>
          </a:xfrm>
          <a:prstGeom prst="rect">
            <a:avLst/>
          </a:prstGeom>
        </p:spPr>
        <p:txBody>
          <a:bodyPr anchor="b"/>
          <a:lstStyle>
            <a:lvl1pPr marL="0" indent="0">
              <a:buNone/>
              <a:defRPr sz="4800">
                <a:solidFill>
                  <a:schemeClr val="tx1">
                    <a:tint val="75000"/>
                  </a:schemeClr>
                </a:solidFill>
              </a:defRPr>
            </a:lvl1pPr>
            <a:lvl2pPr marL="1088530" indent="0">
              <a:buNone/>
              <a:defRPr sz="4300">
                <a:solidFill>
                  <a:schemeClr val="tx1">
                    <a:tint val="75000"/>
                  </a:schemeClr>
                </a:solidFill>
              </a:defRPr>
            </a:lvl2pPr>
            <a:lvl3pPr marL="2177060" indent="0">
              <a:buNone/>
              <a:defRPr sz="3800">
                <a:solidFill>
                  <a:schemeClr val="tx1">
                    <a:tint val="75000"/>
                  </a:schemeClr>
                </a:solidFill>
              </a:defRPr>
            </a:lvl3pPr>
            <a:lvl4pPr marL="3265590" indent="0">
              <a:buNone/>
              <a:defRPr sz="3300">
                <a:solidFill>
                  <a:schemeClr val="tx1">
                    <a:tint val="75000"/>
                  </a:schemeClr>
                </a:solidFill>
              </a:defRPr>
            </a:lvl4pPr>
            <a:lvl5pPr marL="4354121" indent="0">
              <a:buNone/>
              <a:defRPr sz="3300">
                <a:solidFill>
                  <a:schemeClr val="tx1">
                    <a:tint val="75000"/>
                  </a:schemeClr>
                </a:solidFill>
              </a:defRPr>
            </a:lvl5pPr>
            <a:lvl6pPr marL="5442651" indent="0">
              <a:buNone/>
              <a:defRPr sz="3300">
                <a:solidFill>
                  <a:schemeClr val="tx1">
                    <a:tint val="75000"/>
                  </a:schemeClr>
                </a:solidFill>
              </a:defRPr>
            </a:lvl6pPr>
            <a:lvl7pPr marL="6531181" indent="0">
              <a:buNone/>
              <a:defRPr sz="3300">
                <a:solidFill>
                  <a:schemeClr val="tx1">
                    <a:tint val="75000"/>
                  </a:schemeClr>
                </a:solidFill>
              </a:defRPr>
            </a:lvl7pPr>
            <a:lvl8pPr marL="7619710" indent="0">
              <a:buNone/>
              <a:defRPr sz="3300">
                <a:solidFill>
                  <a:schemeClr val="tx1">
                    <a:tint val="75000"/>
                  </a:schemeClr>
                </a:solidFill>
              </a:defRPr>
            </a:lvl8pPr>
            <a:lvl9pPr marL="8708240" indent="0">
              <a:buNone/>
              <a:defRPr sz="3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31/8/2021</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19200" y="3200401"/>
            <a:ext cx="10769600" cy="9051926"/>
          </a:xfrm>
          <a:prstGeom prst="rect">
            <a:avLst/>
          </a:prstGeom>
        </p:spPr>
        <p:txBody>
          <a:bodyPr/>
          <a:lstStyle>
            <a:lvl1pPr>
              <a:defRPr sz="6699"/>
            </a:lvl1pPr>
            <a:lvl2pPr>
              <a:defRPr sz="5699"/>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1"/>
            <a:ext cx="10769600" cy="9051926"/>
          </a:xfrm>
          <a:prstGeom prst="rect">
            <a:avLst/>
          </a:prstGeom>
        </p:spPr>
        <p:txBody>
          <a:bodyPr/>
          <a:lstStyle>
            <a:lvl1pPr>
              <a:defRPr sz="6699"/>
            </a:lvl1pPr>
            <a:lvl2pPr>
              <a:defRPr sz="5699"/>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31/8/2021</a:t>
            </a:fld>
            <a:endParaRPr lang="en-US"/>
          </a:p>
        </p:txBody>
      </p:sp>
      <p:sp>
        <p:nvSpPr>
          <p:cNvPr id="6" name="Footer Placeholder 5"/>
          <p:cNvSpPr>
            <a:spLocks noGrp="1"/>
          </p:cNvSpPr>
          <p:nvPr>
            <p:ph type="ftr" sz="quarter" idx="11"/>
          </p:nvPr>
        </p:nvSpPr>
        <p:spPr>
          <a:xfrm>
            <a:off x="8331200" y="12712701"/>
            <a:ext cx="7721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6"/>
            <a:ext cx="10773835" cy="1279524"/>
          </a:xfrm>
          <a:prstGeom prst="rect">
            <a:avLst/>
          </a:prstGeom>
        </p:spPr>
        <p:txBody>
          <a:bodyPr anchor="b"/>
          <a:lstStyle>
            <a:lvl1pPr marL="0" indent="0">
              <a:buNone/>
              <a:defRPr sz="5699" b="1"/>
            </a:lvl1pPr>
            <a:lvl2pPr marL="1088530" indent="0">
              <a:buNone/>
              <a:defRPr sz="4800" b="1"/>
            </a:lvl2pPr>
            <a:lvl3pPr marL="2177060" indent="0">
              <a:buNone/>
              <a:defRPr sz="4300" b="1"/>
            </a:lvl3pPr>
            <a:lvl4pPr marL="3265590" indent="0">
              <a:buNone/>
              <a:defRPr sz="3800" b="1"/>
            </a:lvl4pPr>
            <a:lvl5pPr marL="4354121" indent="0">
              <a:buNone/>
              <a:defRPr sz="3800" b="1"/>
            </a:lvl5pPr>
            <a:lvl6pPr marL="5442651" indent="0">
              <a:buNone/>
              <a:defRPr sz="3800" b="1"/>
            </a:lvl6pPr>
            <a:lvl7pPr marL="6531181" indent="0">
              <a:buNone/>
              <a:defRPr sz="3800" b="1"/>
            </a:lvl7pPr>
            <a:lvl8pPr marL="7619710" indent="0">
              <a:buNone/>
              <a:defRPr sz="3800" b="1"/>
            </a:lvl8pPr>
            <a:lvl9pPr marL="8708240" indent="0">
              <a:buNone/>
              <a:defRPr sz="38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a:prstGeom prst="rect">
            <a:avLst/>
          </a:prstGeom>
        </p:spPr>
        <p:txBody>
          <a:bodyPr/>
          <a:lstStyle>
            <a:lvl1pPr>
              <a:defRPr sz="5699"/>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5" y="3070226"/>
            <a:ext cx="10778067" cy="1279524"/>
          </a:xfrm>
          <a:prstGeom prst="rect">
            <a:avLst/>
          </a:prstGeom>
        </p:spPr>
        <p:txBody>
          <a:bodyPr anchor="b"/>
          <a:lstStyle>
            <a:lvl1pPr marL="0" indent="0">
              <a:buNone/>
              <a:defRPr sz="5699" b="1"/>
            </a:lvl1pPr>
            <a:lvl2pPr marL="1088530" indent="0">
              <a:buNone/>
              <a:defRPr sz="4800" b="1"/>
            </a:lvl2pPr>
            <a:lvl3pPr marL="2177060" indent="0">
              <a:buNone/>
              <a:defRPr sz="4300" b="1"/>
            </a:lvl3pPr>
            <a:lvl4pPr marL="3265590" indent="0">
              <a:buNone/>
              <a:defRPr sz="3800" b="1"/>
            </a:lvl4pPr>
            <a:lvl5pPr marL="4354121" indent="0">
              <a:buNone/>
              <a:defRPr sz="3800" b="1"/>
            </a:lvl5pPr>
            <a:lvl6pPr marL="5442651" indent="0">
              <a:buNone/>
              <a:defRPr sz="3800" b="1"/>
            </a:lvl6pPr>
            <a:lvl7pPr marL="6531181" indent="0">
              <a:buNone/>
              <a:defRPr sz="3800" b="1"/>
            </a:lvl7pPr>
            <a:lvl8pPr marL="7619710" indent="0">
              <a:buNone/>
              <a:defRPr sz="3800" b="1"/>
            </a:lvl8pPr>
            <a:lvl9pPr marL="8708240" indent="0">
              <a:buNone/>
              <a:defRPr sz="3800" b="1"/>
            </a:lvl9pPr>
          </a:lstStyle>
          <a:p>
            <a:pPr lvl="0"/>
            <a:r>
              <a:rPr lang="en-US"/>
              <a:t>Click to edit Master text styles</a:t>
            </a:r>
          </a:p>
        </p:txBody>
      </p:sp>
      <p:sp>
        <p:nvSpPr>
          <p:cNvPr id="6" name="Content Placeholder 5"/>
          <p:cNvSpPr>
            <a:spLocks noGrp="1"/>
          </p:cNvSpPr>
          <p:nvPr>
            <p:ph sz="quarter" idx="4"/>
          </p:nvPr>
        </p:nvSpPr>
        <p:spPr>
          <a:xfrm>
            <a:off x="12386735" y="4349750"/>
            <a:ext cx="10778067" cy="7902576"/>
          </a:xfrm>
          <a:prstGeom prst="rect">
            <a:avLst/>
          </a:prstGeom>
        </p:spPr>
        <p:txBody>
          <a:bodyPr/>
          <a:lstStyle>
            <a:lvl1pPr>
              <a:defRPr sz="5699"/>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31/8/2021</a:t>
            </a:fld>
            <a:endParaRPr lang="en-US"/>
          </a:p>
        </p:txBody>
      </p:sp>
      <p:sp>
        <p:nvSpPr>
          <p:cNvPr id="8" name="Footer Placeholder 7"/>
          <p:cNvSpPr>
            <a:spLocks noGrp="1"/>
          </p:cNvSpPr>
          <p:nvPr>
            <p:ph type="ftr" sz="quarter" idx="11"/>
          </p:nvPr>
        </p:nvSpPr>
        <p:spPr>
          <a:xfrm>
            <a:off x="8331200" y="12712701"/>
            <a:ext cx="7721600" cy="730250"/>
          </a:xfrm>
          <a:prstGeom prst="rect">
            <a:avLst/>
          </a:prstGeom>
        </p:spPr>
        <p:txBody>
          <a:bodyPr/>
          <a:lstStyle/>
          <a:p>
            <a:endParaRPr lang="en-US"/>
          </a:p>
        </p:txBody>
      </p:sp>
      <p:sp>
        <p:nvSpPr>
          <p:cNvPr id="9" name="Slide Number Placeholder 8"/>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31/8/2021</a:t>
            </a:fld>
            <a:endParaRPr lang="en-US"/>
          </a:p>
        </p:txBody>
      </p:sp>
      <p:sp>
        <p:nvSpPr>
          <p:cNvPr id="4" name="Footer Placeholder 3"/>
          <p:cNvSpPr>
            <a:spLocks noGrp="1"/>
          </p:cNvSpPr>
          <p:nvPr>
            <p:ph type="ftr" sz="quarter" idx="11"/>
          </p:nvPr>
        </p:nvSpPr>
        <p:spPr>
          <a:xfrm>
            <a:off x="8331200" y="12712701"/>
            <a:ext cx="7721600" cy="730250"/>
          </a:xfrm>
          <a:prstGeom prst="rect">
            <a:avLst/>
          </a:prstGeom>
        </p:spPr>
        <p:txBody>
          <a:bodyPr/>
          <a:lstStyle/>
          <a:p>
            <a:endParaRPr lang="en-US"/>
          </a:p>
        </p:txBody>
      </p:sp>
      <p:sp>
        <p:nvSpPr>
          <p:cNvPr id="5" name="Slide Number Placeholder 4"/>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31/8/2021</a:t>
            </a:fld>
            <a:endParaRPr lang="en-US"/>
          </a:p>
        </p:txBody>
      </p:sp>
      <p:sp>
        <p:nvSpPr>
          <p:cNvPr id="3" name="Footer Placeholder 2"/>
          <p:cNvSpPr>
            <a:spLocks noGrp="1"/>
          </p:cNvSpPr>
          <p:nvPr>
            <p:ph type="ftr" sz="quarter" idx="11"/>
          </p:nvPr>
        </p:nvSpPr>
        <p:spPr>
          <a:xfrm>
            <a:off x="8331200" y="12712701"/>
            <a:ext cx="7721600" cy="730250"/>
          </a:xfrm>
          <a:prstGeom prst="rect">
            <a:avLst/>
          </a:prstGeom>
        </p:spPr>
        <p:txBody>
          <a:bodyPr/>
          <a:lstStyle/>
          <a:p>
            <a:endParaRPr lang="en-US"/>
          </a:p>
        </p:txBody>
      </p:sp>
      <p:sp>
        <p:nvSpPr>
          <p:cNvPr id="4" name="Slide Number Placeholder 3"/>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19202" y="2870201"/>
            <a:ext cx="8022168" cy="9382126"/>
          </a:xfrm>
          <a:prstGeom prst="rect">
            <a:avLst/>
          </a:prstGeom>
        </p:spPr>
        <p:txBody>
          <a:bodyPr/>
          <a:lstStyle>
            <a:lvl1pPr marL="0" indent="0">
              <a:buNone/>
              <a:defRPr sz="3300"/>
            </a:lvl1pPr>
            <a:lvl2pPr marL="1088530" indent="0">
              <a:buNone/>
              <a:defRPr sz="2900"/>
            </a:lvl2pPr>
            <a:lvl3pPr marL="2177060" indent="0">
              <a:buNone/>
              <a:defRPr sz="2400"/>
            </a:lvl3pPr>
            <a:lvl4pPr marL="3265590" indent="0">
              <a:buNone/>
              <a:defRPr sz="2100"/>
            </a:lvl4pPr>
            <a:lvl5pPr marL="4354121" indent="0">
              <a:buNone/>
              <a:defRPr sz="2100"/>
            </a:lvl5pPr>
            <a:lvl6pPr marL="5442651" indent="0">
              <a:buNone/>
              <a:defRPr sz="2100"/>
            </a:lvl6pPr>
            <a:lvl7pPr marL="6531181" indent="0">
              <a:buNone/>
              <a:defRPr sz="2100"/>
            </a:lvl7pPr>
            <a:lvl8pPr marL="7619710" indent="0">
              <a:buNone/>
              <a:defRPr sz="2100"/>
            </a:lvl8pPr>
            <a:lvl9pPr marL="8708240" indent="0">
              <a:buNone/>
              <a:defRPr sz="2100"/>
            </a:lvl9pPr>
          </a:lstStyle>
          <a:p>
            <a:pPr lvl="0"/>
            <a:r>
              <a:rPr lang="en-US"/>
              <a:t>Click to edit Master text styles</a:t>
            </a:r>
          </a:p>
        </p:txBody>
      </p:sp>
      <p:sp>
        <p:nvSpPr>
          <p:cNvPr id="5" name="Date Placeholder 4"/>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31/8/2021</a:t>
            </a:fld>
            <a:endParaRPr lang="en-US"/>
          </a:p>
        </p:txBody>
      </p:sp>
      <p:sp>
        <p:nvSpPr>
          <p:cNvPr id="6" name="Footer Placeholder 5"/>
          <p:cNvSpPr>
            <a:spLocks noGrp="1"/>
          </p:cNvSpPr>
          <p:nvPr>
            <p:ph type="ftr" sz="quarter" idx="11"/>
          </p:nvPr>
        </p:nvSpPr>
        <p:spPr>
          <a:xfrm>
            <a:off x="8331200" y="12712701"/>
            <a:ext cx="7721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a:prstGeom prst="rect">
            <a:avLst/>
          </a:prstGeom>
        </p:spPr>
        <p:txBody>
          <a:bodyPr anchor="b"/>
          <a:lstStyle>
            <a:lvl1pPr algn="l">
              <a:defRPr sz="4800"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a:prstGeom prst="rect">
            <a:avLst/>
          </a:prstGeom>
        </p:spPr>
        <p:txBody>
          <a:bodyPr/>
          <a:lstStyle>
            <a:lvl1pPr marL="0" indent="0">
              <a:buNone/>
              <a:defRPr sz="7599"/>
            </a:lvl1pPr>
            <a:lvl2pPr marL="1088530" indent="0">
              <a:buNone/>
              <a:defRPr sz="6699"/>
            </a:lvl2pPr>
            <a:lvl3pPr marL="2177060" indent="0">
              <a:buNone/>
              <a:defRPr sz="5699"/>
            </a:lvl3pPr>
            <a:lvl4pPr marL="3265590" indent="0">
              <a:buNone/>
              <a:defRPr sz="4800"/>
            </a:lvl4pPr>
            <a:lvl5pPr marL="4354121" indent="0">
              <a:buNone/>
              <a:defRPr sz="4800"/>
            </a:lvl5pPr>
            <a:lvl6pPr marL="5442651" indent="0">
              <a:buNone/>
              <a:defRPr sz="4800"/>
            </a:lvl6pPr>
            <a:lvl7pPr marL="6531181" indent="0">
              <a:buNone/>
              <a:defRPr sz="4800"/>
            </a:lvl7pPr>
            <a:lvl8pPr marL="7619710" indent="0">
              <a:buNone/>
              <a:defRPr sz="4800"/>
            </a:lvl8pPr>
            <a:lvl9pPr marL="8708240" indent="0">
              <a:buNone/>
              <a:defRPr sz="4800"/>
            </a:lvl9pPr>
          </a:lstStyle>
          <a:p>
            <a:endParaRPr lang="en-US"/>
          </a:p>
        </p:txBody>
      </p:sp>
      <p:sp>
        <p:nvSpPr>
          <p:cNvPr id="4" name="Text Placeholder 3"/>
          <p:cNvSpPr>
            <a:spLocks noGrp="1"/>
          </p:cNvSpPr>
          <p:nvPr>
            <p:ph type="body" sz="half" idx="2"/>
          </p:nvPr>
        </p:nvSpPr>
        <p:spPr>
          <a:xfrm>
            <a:off x="4779435" y="10734676"/>
            <a:ext cx="14630400" cy="1609724"/>
          </a:xfrm>
          <a:prstGeom prst="rect">
            <a:avLst/>
          </a:prstGeom>
        </p:spPr>
        <p:txBody>
          <a:bodyPr/>
          <a:lstStyle>
            <a:lvl1pPr marL="0" indent="0">
              <a:buNone/>
              <a:defRPr sz="3300"/>
            </a:lvl1pPr>
            <a:lvl2pPr marL="1088530" indent="0">
              <a:buNone/>
              <a:defRPr sz="2900"/>
            </a:lvl2pPr>
            <a:lvl3pPr marL="2177060" indent="0">
              <a:buNone/>
              <a:defRPr sz="2400"/>
            </a:lvl3pPr>
            <a:lvl4pPr marL="3265590" indent="0">
              <a:buNone/>
              <a:defRPr sz="2100"/>
            </a:lvl4pPr>
            <a:lvl5pPr marL="4354121" indent="0">
              <a:buNone/>
              <a:defRPr sz="2100"/>
            </a:lvl5pPr>
            <a:lvl6pPr marL="5442651" indent="0">
              <a:buNone/>
              <a:defRPr sz="2100"/>
            </a:lvl6pPr>
            <a:lvl7pPr marL="6531181" indent="0">
              <a:buNone/>
              <a:defRPr sz="2100"/>
            </a:lvl7pPr>
            <a:lvl8pPr marL="7619710" indent="0">
              <a:buNone/>
              <a:defRPr sz="2100"/>
            </a:lvl8pPr>
            <a:lvl9pPr marL="8708240" indent="0">
              <a:buNone/>
              <a:defRPr sz="2100"/>
            </a:lvl9pPr>
          </a:lstStyle>
          <a:p>
            <a:pPr lvl="0"/>
            <a:r>
              <a:rPr lang="en-US"/>
              <a:t>Click to edit Master text styles</a:t>
            </a:r>
          </a:p>
        </p:txBody>
      </p:sp>
      <p:sp>
        <p:nvSpPr>
          <p:cNvPr id="5" name="Date Placeholder 4"/>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31/8/2021</a:t>
            </a:fld>
            <a:endParaRPr lang="en-US"/>
          </a:p>
        </p:txBody>
      </p:sp>
      <p:sp>
        <p:nvSpPr>
          <p:cNvPr id="6" name="Footer Placeholder 5"/>
          <p:cNvSpPr>
            <a:spLocks noGrp="1"/>
          </p:cNvSpPr>
          <p:nvPr>
            <p:ph type="ftr" sz="quarter" idx="11"/>
          </p:nvPr>
        </p:nvSpPr>
        <p:spPr>
          <a:xfrm>
            <a:off x="8331200" y="12712701"/>
            <a:ext cx="7721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4" cstate="print">
            <a:duotone>
              <a:prstClr val="black"/>
              <a:srgbClr val="3333FF">
                <a:tint val="45000"/>
                <a:satMod val="400000"/>
              </a:srgbClr>
            </a:duotone>
            <a:extLst>
              <a:ext uri="{28A0092B-C50C-407E-A947-70E740481C1C}">
                <a14:useLocalDpi xmlns:a14="http://schemas.microsoft.com/office/drawing/2010/main" val="0"/>
              </a:ext>
            </a:extLst>
          </a:blip>
          <a:srcRect/>
          <a:stretch>
            <a:fillRect/>
          </a:stretch>
        </p:blipFill>
        <p:spPr bwMode="auto">
          <a:xfrm>
            <a:off x="2136" y="3523"/>
            <a:ext cx="24383873" cy="1428918"/>
          </a:xfrm>
          <a:prstGeom prst="rect">
            <a:avLst/>
          </a:prstGeom>
          <a:ln/>
        </p:spPr>
        <p:style>
          <a:lnRef idx="2">
            <a:schemeClr val="accent2">
              <a:shade val="50000"/>
            </a:schemeClr>
          </a:lnRef>
          <a:fillRef idx="1">
            <a:schemeClr val="accent2"/>
          </a:fillRef>
          <a:effectRef idx="0">
            <a:schemeClr val="accent2"/>
          </a:effectRef>
          <a:fontRef idx="minor">
            <a:schemeClr val="lt1"/>
          </a:fontRef>
        </p:style>
      </p:pic>
      <p:sp>
        <p:nvSpPr>
          <p:cNvPr id="9" name="TextBox 8"/>
          <p:cNvSpPr txBox="1"/>
          <p:nvPr userDrawn="1"/>
        </p:nvSpPr>
        <p:spPr>
          <a:xfrm>
            <a:off x="3470903" y="455251"/>
            <a:ext cx="1561123" cy="646331"/>
          </a:xfrm>
          <a:prstGeom prst="rect">
            <a:avLst/>
          </a:prstGeom>
          <a:noFill/>
        </p:spPr>
        <p:txBody>
          <a:bodyPr wrap="none" rtlCol="0">
            <a:spAutoFit/>
          </a:bodyPr>
          <a:lstStyle/>
          <a:p>
            <a:pPr algn="ctr"/>
            <a:r>
              <a:rPr lang="en-US" sz="3600" b="0" baseline="0" dirty="0">
                <a:solidFill>
                  <a:schemeClr val="bg1"/>
                </a:solidFill>
                <a:latin typeface="Chu Van An" panose="02020603050405020304" pitchFamily="18" charset="0"/>
                <a:ea typeface="AvantGarde-Demi" pitchFamily="18" charset="0"/>
                <a:cs typeface="Chu Van An" panose="02020603050405020304" pitchFamily="18" charset="0"/>
              </a:rPr>
              <a:t>TOÁN</a:t>
            </a:r>
            <a:endParaRPr lang="en-US" sz="3600" b="0" dirty="0">
              <a:solidFill>
                <a:schemeClr val="bg1"/>
              </a:solidFill>
              <a:latin typeface="Chu Van An" panose="02020603050405020304" pitchFamily="18" charset="0"/>
              <a:ea typeface="AvantGarde-Demi" pitchFamily="18" charset="0"/>
              <a:cs typeface="Chu Van An" panose="02020603050405020304" pitchFamily="18" charset="0"/>
            </a:endParaRPr>
          </a:p>
        </p:txBody>
      </p:sp>
      <p:sp>
        <p:nvSpPr>
          <p:cNvPr id="10" name="TextBox 9"/>
          <p:cNvSpPr txBox="1"/>
          <p:nvPr userDrawn="1"/>
        </p:nvSpPr>
        <p:spPr>
          <a:xfrm>
            <a:off x="1879977" y="185947"/>
            <a:ext cx="1383712" cy="1246495"/>
          </a:xfrm>
          <a:prstGeom prst="rect">
            <a:avLst/>
          </a:prstGeom>
          <a:noFill/>
        </p:spPr>
        <p:txBody>
          <a:bodyPr wrap="none" rtlCol="0">
            <a:spAutoFit/>
          </a:bodyPr>
          <a:lstStyle/>
          <a:p>
            <a:pPr algn="ctr">
              <a:lnSpc>
                <a:spcPts val="4500"/>
              </a:lnSpc>
            </a:pPr>
            <a:r>
              <a:rPr lang="en-US" sz="3200" dirty="0">
                <a:solidFill>
                  <a:schemeClr val="bg1"/>
                </a:solidFill>
                <a:latin typeface="Chu Van An" panose="02020603050405020304" pitchFamily="18" charset="0"/>
                <a:ea typeface="AvantGarde-Demi" pitchFamily="18" charset="0"/>
                <a:cs typeface="Chu Van An" panose="02020603050405020304" pitchFamily="18" charset="0"/>
              </a:rPr>
              <a:t>GIÁO</a:t>
            </a:r>
            <a:r>
              <a:rPr lang="en-US" sz="3200" baseline="0" dirty="0">
                <a:solidFill>
                  <a:schemeClr val="bg1"/>
                </a:solidFill>
                <a:latin typeface="Chu Van An" panose="02020603050405020304" pitchFamily="18" charset="0"/>
                <a:ea typeface="AvantGarde-Demi" pitchFamily="18" charset="0"/>
                <a:cs typeface="Chu Van An" panose="02020603050405020304" pitchFamily="18" charset="0"/>
              </a:rPr>
              <a:t> </a:t>
            </a:r>
          </a:p>
          <a:p>
            <a:pPr algn="ctr">
              <a:lnSpc>
                <a:spcPts val="4500"/>
              </a:lnSpc>
            </a:pPr>
            <a:r>
              <a:rPr lang="en-US" sz="3200" baseline="0" dirty="0">
                <a:solidFill>
                  <a:schemeClr val="bg1"/>
                </a:solidFill>
                <a:latin typeface="Chu Van An" panose="02020603050405020304" pitchFamily="18" charset="0"/>
                <a:ea typeface="AvantGarde-Demi" pitchFamily="18" charset="0"/>
                <a:cs typeface="Chu Van An" panose="02020603050405020304" pitchFamily="18" charset="0"/>
              </a:rPr>
              <a:t>DỤC</a:t>
            </a:r>
            <a:endParaRPr lang="en-US" sz="3200" dirty="0">
              <a:solidFill>
                <a:schemeClr val="bg1"/>
              </a:solidFill>
              <a:latin typeface="Chu Van An" panose="02020603050405020304" pitchFamily="18" charset="0"/>
              <a:ea typeface="AvantGarde-Demi" pitchFamily="18" charset="0"/>
              <a:cs typeface="Chu Van An" panose="02020603050405020304" pitchFamily="18" charset="0"/>
            </a:endParaRPr>
          </a:p>
        </p:txBody>
      </p:sp>
      <p:sp>
        <p:nvSpPr>
          <p:cNvPr id="11" name="TextBox 10"/>
          <p:cNvSpPr txBox="1"/>
          <p:nvPr userDrawn="1"/>
        </p:nvSpPr>
        <p:spPr>
          <a:xfrm>
            <a:off x="5510395" y="457201"/>
            <a:ext cx="1511755" cy="646331"/>
          </a:xfrm>
          <a:prstGeom prst="rect">
            <a:avLst/>
          </a:prstGeom>
          <a:noFill/>
        </p:spPr>
        <p:txBody>
          <a:bodyPr wrap="none" rtlCol="0">
            <a:spAutoFit/>
          </a:bodyPr>
          <a:lstStyle/>
          <a:p>
            <a:pPr algn="ctr"/>
            <a:r>
              <a:rPr lang="vi-VN" sz="3600" b="0" baseline="0" dirty="0">
                <a:solidFill>
                  <a:schemeClr val="bg1"/>
                </a:solidFill>
                <a:latin typeface="Chu Van An" panose="02020603050405020304" pitchFamily="18" charset="0"/>
                <a:ea typeface="AvantGarde-Demi" pitchFamily="18" charset="0"/>
                <a:cs typeface="Chu Van An" panose="02020603050405020304" pitchFamily="18" charset="0"/>
              </a:rPr>
              <a:t>THPT</a:t>
            </a:r>
            <a:endParaRPr lang="en-US" sz="3600" b="1" dirty="0">
              <a:solidFill>
                <a:schemeClr val="bg1"/>
              </a:solidFill>
              <a:latin typeface="Chu Van An" panose="02020603050405020304" pitchFamily="18" charset="0"/>
              <a:ea typeface="AvantGarde-Demi" pitchFamily="18" charset="0"/>
              <a:cs typeface="Chu Van An" panose="02020603050405020304" pitchFamily="18" charset="0"/>
            </a:endParaRPr>
          </a:p>
        </p:txBody>
      </p:sp>
      <p:sp>
        <p:nvSpPr>
          <p:cNvPr id="12" name="Title 2">
            <a:extLst>
              <a:ext uri="{FF2B5EF4-FFF2-40B4-BE49-F238E27FC236}">
                <a16:creationId xmlns:a16="http://schemas.microsoft.com/office/drawing/2014/main" id="{84F4051B-2BBE-412A-BD7D-D20EFA046DC9}"/>
              </a:ext>
            </a:extLst>
          </p:cNvPr>
          <p:cNvSpPr txBox="1">
            <a:spLocks/>
          </p:cNvSpPr>
          <p:nvPr userDrawn="1"/>
        </p:nvSpPr>
        <p:spPr bwMode="black">
          <a:xfrm>
            <a:off x="7248705" y="320913"/>
            <a:ext cx="17135295" cy="976561"/>
          </a:xfrm>
          <a:prstGeom prst="rect">
            <a:avLst/>
          </a:prstGeom>
          <a:pattFill prst="pct80">
            <a:fgClr>
              <a:schemeClr val="bg1">
                <a:lumMod val="95000"/>
              </a:schemeClr>
            </a:fgClr>
            <a:bgClr>
              <a:schemeClr val="accent4">
                <a:lumMod val="40000"/>
                <a:lumOff val="60000"/>
              </a:schemeClr>
            </a:bgClr>
          </a:pattFill>
          <a:ln w="9525">
            <a:solidFill>
              <a:srgbClr val="0000CC"/>
            </a:solidFill>
            <a:miter lim="800000"/>
            <a:headEnd/>
            <a:tailEnd/>
          </a:ln>
          <a:effectLst/>
        </p:spPr>
        <p:txBody>
          <a:bodyPr vert="horz" wrap="square" lIns="91428" tIns="45714" rIns="91428" bIns="45714" numCol="1" anchor="ctr" anchorCtr="0" compatLnSpc="1">
            <a:prstTxWarp prst="textNoShape">
              <a:avLst/>
            </a:prstTxWarp>
          </a:bodyPr>
          <a:lst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charset="0"/>
              </a:defRPr>
            </a:lvl2pPr>
            <a:lvl3pPr algn="l" rtl="0" eaLnBrk="0" fontAlgn="base" hangingPunct="0">
              <a:spcBef>
                <a:spcPct val="0"/>
              </a:spcBef>
              <a:spcAft>
                <a:spcPct val="0"/>
              </a:spcAft>
              <a:defRPr sz="3600" b="1">
                <a:solidFill>
                  <a:schemeClr val="tx1"/>
                </a:solidFill>
                <a:latin typeface="Arial" charset="0"/>
              </a:defRPr>
            </a:lvl3pPr>
            <a:lvl4pPr algn="l" rtl="0" eaLnBrk="0" fontAlgn="base" hangingPunct="0">
              <a:spcBef>
                <a:spcPct val="0"/>
              </a:spcBef>
              <a:spcAft>
                <a:spcPct val="0"/>
              </a:spcAft>
              <a:defRPr sz="3600" b="1">
                <a:solidFill>
                  <a:schemeClr val="tx1"/>
                </a:solidFill>
                <a:latin typeface="Arial" charset="0"/>
              </a:defRPr>
            </a:lvl4pPr>
            <a:lvl5pPr algn="l" rtl="0" eaLnBrk="0" fontAlgn="base" hangingPunct="0">
              <a:spcBef>
                <a:spcPct val="0"/>
              </a:spcBef>
              <a:spcAft>
                <a:spcPct val="0"/>
              </a:spcAft>
              <a:defRPr sz="3600" b="1">
                <a:solidFill>
                  <a:schemeClr val="tx1"/>
                </a:solidFill>
                <a:latin typeface="Arial" charset="0"/>
              </a:defRPr>
            </a:lvl5pPr>
            <a:lvl6pPr marL="457200" algn="l" rtl="0" eaLnBrk="1" fontAlgn="base" hangingPunct="1">
              <a:spcBef>
                <a:spcPct val="0"/>
              </a:spcBef>
              <a:spcAft>
                <a:spcPct val="0"/>
              </a:spcAft>
              <a:defRPr sz="3600" b="1">
                <a:solidFill>
                  <a:schemeClr val="tx1"/>
                </a:solidFill>
                <a:latin typeface="Arial" charset="0"/>
              </a:defRPr>
            </a:lvl6pPr>
            <a:lvl7pPr marL="914400" algn="l" rtl="0" eaLnBrk="1" fontAlgn="base" hangingPunct="1">
              <a:spcBef>
                <a:spcPct val="0"/>
              </a:spcBef>
              <a:spcAft>
                <a:spcPct val="0"/>
              </a:spcAft>
              <a:defRPr sz="3600" b="1">
                <a:solidFill>
                  <a:schemeClr val="tx1"/>
                </a:solidFill>
                <a:latin typeface="Arial" charset="0"/>
              </a:defRPr>
            </a:lvl7pPr>
            <a:lvl8pPr marL="1371600" algn="l" rtl="0" eaLnBrk="1" fontAlgn="base" hangingPunct="1">
              <a:spcBef>
                <a:spcPct val="0"/>
              </a:spcBef>
              <a:spcAft>
                <a:spcPct val="0"/>
              </a:spcAft>
              <a:defRPr sz="3600" b="1">
                <a:solidFill>
                  <a:schemeClr val="tx1"/>
                </a:solidFill>
                <a:latin typeface="Arial" charset="0"/>
              </a:defRPr>
            </a:lvl8pPr>
            <a:lvl9pPr marL="1828800" algn="l" rtl="0" eaLnBrk="1" fontAlgn="base" hangingPunct="1">
              <a:spcBef>
                <a:spcPct val="0"/>
              </a:spcBef>
              <a:spcAft>
                <a:spcPct val="0"/>
              </a:spcAft>
              <a:defRPr sz="3600" b="1">
                <a:solidFill>
                  <a:schemeClr val="tx1"/>
                </a:solidFill>
                <a:latin typeface="Arial" charset="0"/>
              </a:defRPr>
            </a:lvl9pPr>
          </a:lstStyle>
          <a:p>
            <a:r>
              <a:rPr lang="en-US" sz="4800" kern="0" dirty="0">
                <a:solidFill>
                  <a:srgbClr val="FF0066"/>
                </a:solidFill>
                <a:latin typeface="Chu Van An" panose="02020603050405020304" pitchFamily="18" charset="0"/>
                <a:ea typeface="MS Mincho" panose="02020609040205080304" pitchFamily="49" charset="-128"/>
                <a:cs typeface="Chu Van An" panose="02020603050405020304" pitchFamily="18" charset="0"/>
              </a:rPr>
              <a:t>GIÁO</a:t>
            </a:r>
            <a:r>
              <a:rPr lang="en-US" sz="4800" kern="0" baseline="0" dirty="0">
                <a:solidFill>
                  <a:srgbClr val="FF0066"/>
                </a:solidFill>
                <a:latin typeface="Chu Van An" panose="02020603050405020304" pitchFamily="18" charset="0"/>
                <a:ea typeface="MS Mincho" panose="02020609040205080304" pitchFamily="49" charset="-128"/>
                <a:cs typeface="Chu Van An" panose="02020603050405020304" pitchFamily="18" charset="0"/>
              </a:rPr>
              <a:t> ÁN ĐIỆN TỬ - DIỄN ĐÀN GIÁO VIÊN TOÁN</a:t>
            </a:r>
            <a:endParaRPr lang="vi-VN" sz="4800" kern="0" dirty="0">
              <a:solidFill>
                <a:srgbClr val="FF0066"/>
              </a:solidFill>
              <a:latin typeface="Chu Van An" panose="02020603050405020304" pitchFamily="18" charset="0"/>
              <a:cs typeface="Chu Van 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2177060" rtl="0" eaLnBrk="1" latinLnBrk="0" hangingPunct="1">
        <a:spcBef>
          <a:spcPct val="0"/>
        </a:spcBef>
        <a:buNone/>
        <a:defRPr sz="10499" kern="1200">
          <a:solidFill>
            <a:schemeClr val="tx1"/>
          </a:solidFill>
          <a:latin typeface="+mj-lt"/>
          <a:ea typeface="+mj-ea"/>
          <a:cs typeface="+mj-cs"/>
        </a:defRPr>
      </a:lvl1pPr>
    </p:titleStyle>
    <p:bodyStyle>
      <a:lvl1pPr marL="816397" indent="-816397" algn="l" defTabSz="2177060" rtl="0" eaLnBrk="1" latinLnBrk="0" hangingPunct="1">
        <a:spcBef>
          <a:spcPct val="20000"/>
        </a:spcBef>
        <a:buFont typeface="Arial" pitchFamily="34" charset="0"/>
        <a:buChar char="•"/>
        <a:defRPr sz="7599" kern="1200">
          <a:solidFill>
            <a:schemeClr val="tx1"/>
          </a:solidFill>
          <a:latin typeface="+mn-lt"/>
          <a:ea typeface="+mn-ea"/>
          <a:cs typeface="+mn-cs"/>
        </a:defRPr>
      </a:lvl1pPr>
      <a:lvl2pPr marL="1768861" indent="-680331" algn="l" defTabSz="2177060" rtl="0" eaLnBrk="1" latinLnBrk="0" hangingPunct="1">
        <a:spcBef>
          <a:spcPct val="20000"/>
        </a:spcBef>
        <a:buFont typeface="Arial" pitchFamily="34" charset="0"/>
        <a:buChar char="–"/>
        <a:defRPr sz="6699" kern="1200">
          <a:solidFill>
            <a:schemeClr val="tx1"/>
          </a:solidFill>
          <a:latin typeface="+mn-lt"/>
          <a:ea typeface="+mn-ea"/>
          <a:cs typeface="+mn-cs"/>
        </a:defRPr>
      </a:lvl2pPr>
      <a:lvl3pPr marL="2721325" indent="-544265" algn="l" defTabSz="2177060" rtl="0" eaLnBrk="1" latinLnBrk="0" hangingPunct="1">
        <a:spcBef>
          <a:spcPct val="20000"/>
        </a:spcBef>
        <a:buFont typeface="Arial" pitchFamily="34" charset="0"/>
        <a:buChar char="•"/>
        <a:defRPr sz="5699" kern="1200">
          <a:solidFill>
            <a:schemeClr val="tx1"/>
          </a:solidFill>
          <a:latin typeface="+mn-lt"/>
          <a:ea typeface="+mn-ea"/>
          <a:cs typeface="+mn-cs"/>
        </a:defRPr>
      </a:lvl3pPr>
      <a:lvl4pPr marL="3809855" indent="-544265" algn="l" defTabSz="2177060" rtl="0" eaLnBrk="1" latinLnBrk="0" hangingPunct="1">
        <a:spcBef>
          <a:spcPct val="20000"/>
        </a:spcBef>
        <a:buFont typeface="Arial" pitchFamily="34" charset="0"/>
        <a:buChar char="–"/>
        <a:defRPr sz="4800" kern="1200">
          <a:solidFill>
            <a:schemeClr val="tx1"/>
          </a:solidFill>
          <a:latin typeface="+mn-lt"/>
          <a:ea typeface="+mn-ea"/>
          <a:cs typeface="+mn-cs"/>
        </a:defRPr>
      </a:lvl4pPr>
      <a:lvl5pPr marL="4898385" indent="-544265" algn="l" defTabSz="2177060" rtl="0" eaLnBrk="1" latinLnBrk="0" hangingPunct="1">
        <a:spcBef>
          <a:spcPct val="20000"/>
        </a:spcBef>
        <a:buFont typeface="Arial" pitchFamily="34" charset="0"/>
        <a:buChar char="»"/>
        <a:defRPr sz="4800" kern="1200">
          <a:solidFill>
            <a:schemeClr val="tx1"/>
          </a:solidFill>
          <a:latin typeface="+mn-lt"/>
          <a:ea typeface="+mn-ea"/>
          <a:cs typeface="+mn-cs"/>
        </a:defRPr>
      </a:lvl5pPr>
      <a:lvl6pPr marL="5986915" indent="-544265" algn="l" defTabSz="2177060"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5445" indent="-544265" algn="l" defTabSz="2177060"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3976" indent="-544265" algn="l" defTabSz="2177060"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2506" indent="-544265" algn="l" defTabSz="2177060" rtl="0" eaLnBrk="1" latinLnBrk="0" hangingPunct="1">
        <a:spcBef>
          <a:spcPct val="20000"/>
        </a:spcBef>
        <a:buFont typeface="Arial" pitchFamily="34" charset="0"/>
        <a:buChar char="•"/>
        <a:defRPr sz="4800" kern="1200">
          <a:solidFill>
            <a:schemeClr val="tx1"/>
          </a:solidFill>
          <a:latin typeface="+mn-lt"/>
          <a:ea typeface="+mn-ea"/>
          <a:cs typeface="+mn-cs"/>
        </a:defRPr>
      </a:lvl9pPr>
    </p:bodyStyle>
    <p:otherStyle>
      <a:defPPr>
        <a:defRPr lang="en-US"/>
      </a:defPPr>
      <a:lvl1pPr marL="0" algn="l" defTabSz="2177060" rtl="0" eaLnBrk="1" latinLnBrk="0" hangingPunct="1">
        <a:defRPr sz="4300" kern="1200">
          <a:solidFill>
            <a:schemeClr val="tx1"/>
          </a:solidFill>
          <a:latin typeface="+mn-lt"/>
          <a:ea typeface="+mn-ea"/>
          <a:cs typeface="+mn-cs"/>
        </a:defRPr>
      </a:lvl1pPr>
      <a:lvl2pPr marL="1088530" algn="l" defTabSz="2177060" rtl="0" eaLnBrk="1" latinLnBrk="0" hangingPunct="1">
        <a:defRPr sz="4300" kern="1200">
          <a:solidFill>
            <a:schemeClr val="tx1"/>
          </a:solidFill>
          <a:latin typeface="+mn-lt"/>
          <a:ea typeface="+mn-ea"/>
          <a:cs typeface="+mn-cs"/>
        </a:defRPr>
      </a:lvl2pPr>
      <a:lvl3pPr marL="2177060" algn="l" defTabSz="2177060" rtl="0" eaLnBrk="1" latinLnBrk="0" hangingPunct="1">
        <a:defRPr sz="4300" kern="1200">
          <a:solidFill>
            <a:schemeClr val="tx1"/>
          </a:solidFill>
          <a:latin typeface="+mn-lt"/>
          <a:ea typeface="+mn-ea"/>
          <a:cs typeface="+mn-cs"/>
        </a:defRPr>
      </a:lvl3pPr>
      <a:lvl4pPr marL="3265590" algn="l" defTabSz="2177060" rtl="0" eaLnBrk="1" latinLnBrk="0" hangingPunct="1">
        <a:defRPr sz="4300" kern="1200">
          <a:solidFill>
            <a:schemeClr val="tx1"/>
          </a:solidFill>
          <a:latin typeface="+mn-lt"/>
          <a:ea typeface="+mn-ea"/>
          <a:cs typeface="+mn-cs"/>
        </a:defRPr>
      </a:lvl4pPr>
      <a:lvl5pPr marL="4354121" algn="l" defTabSz="2177060" rtl="0" eaLnBrk="1" latinLnBrk="0" hangingPunct="1">
        <a:defRPr sz="4300" kern="1200">
          <a:solidFill>
            <a:schemeClr val="tx1"/>
          </a:solidFill>
          <a:latin typeface="+mn-lt"/>
          <a:ea typeface="+mn-ea"/>
          <a:cs typeface="+mn-cs"/>
        </a:defRPr>
      </a:lvl5pPr>
      <a:lvl6pPr marL="5442651" algn="l" defTabSz="2177060" rtl="0" eaLnBrk="1" latinLnBrk="0" hangingPunct="1">
        <a:defRPr sz="4300" kern="1200">
          <a:solidFill>
            <a:schemeClr val="tx1"/>
          </a:solidFill>
          <a:latin typeface="+mn-lt"/>
          <a:ea typeface="+mn-ea"/>
          <a:cs typeface="+mn-cs"/>
        </a:defRPr>
      </a:lvl6pPr>
      <a:lvl7pPr marL="6531181" algn="l" defTabSz="2177060" rtl="0" eaLnBrk="1" latinLnBrk="0" hangingPunct="1">
        <a:defRPr sz="4300" kern="1200">
          <a:solidFill>
            <a:schemeClr val="tx1"/>
          </a:solidFill>
          <a:latin typeface="+mn-lt"/>
          <a:ea typeface="+mn-ea"/>
          <a:cs typeface="+mn-cs"/>
        </a:defRPr>
      </a:lvl7pPr>
      <a:lvl8pPr marL="7619710" algn="l" defTabSz="2177060" rtl="0" eaLnBrk="1" latinLnBrk="0" hangingPunct="1">
        <a:defRPr sz="4300" kern="1200">
          <a:solidFill>
            <a:schemeClr val="tx1"/>
          </a:solidFill>
          <a:latin typeface="+mn-lt"/>
          <a:ea typeface="+mn-ea"/>
          <a:cs typeface="+mn-cs"/>
        </a:defRPr>
      </a:lvl8pPr>
      <a:lvl9pPr marL="8708240" algn="l" defTabSz="2177060"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70.png"/><Relationship Id="rId4" Type="http://schemas.openxmlformats.org/officeDocument/2006/relationships/image" Target="../media/image310.png"/></Relationships>
</file>

<file path=ppt/slides/_rels/slide1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20.png"/><Relationship Id="rId4" Type="http://schemas.openxmlformats.org/officeDocument/2006/relationships/image" Target="../media/image340.png"/></Relationships>
</file>

<file path=ppt/slides/_rels/slide1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50.png"/><Relationship Id="rId4" Type="http://schemas.openxmlformats.org/officeDocument/2006/relationships/image" Target="../media/image360.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7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9.gif"/><Relationship Id="rId12" Type="http://schemas.openxmlformats.org/officeDocument/2006/relationships/image" Target="../media/image13.png"/><Relationship Id="rId17" Type="http://schemas.openxmlformats.org/officeDocument/2006/relationships/image" Target="../media/image15.png"/><Relationship Id="rId2" Type="http://schemas.openxmlformats.org/officeDocument/2006/relationships/image" Target="../media/image6.png"/><Relationship Id="rId16"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gif"/><Relationship Id="rId5" Type="http://schemas.microsoft.com/office/2007/relationships/hdphoto" Target="../media/hdphoto2.wdp"/><Relationship Id="rId15" Type="http://schemas.microsoft.com/office/2007/relationships/hdphoto" Target="../media/hdphoto5.wdp"/><Relationship Id="rId10" Type="http://schemas.openxmlformats.org/officeDocument/2006/relationships/image" Target="../media/image11.gif"/><Relationship Id="rId4" Type="http://schemas.openxmlformats.org/officeDocument/2006/relationships/image" Target="../media/image7.png"/><Relationship Id="rId9" Type="http://schemas.microsoft.com/office/2007/relationships/hdphoto" Target="../media/hdphoto3.wdp"/><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oleObject" Target="../embeddings/oleObject4.bin"/><Relationship Id="rId7" Type="http://schemas.openxmlformats.org/officeDocument/2006/relationships/image" Target="../media/image62.emf"/><Relationship Id="rId12" Type="http://schemas.openxmlformats.org/officeDocument/2006/relationships/image" Target="../media/image65.w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1.wmf"/><Relationship Id="rId11" Type="http://schemas.openxmlformats.org/officeDocument/2006/relationships/oleObject" Target="../embeddings/oleObject3.bin"/><Relationship Id="rId5" Type="http://schemas.openxmlformats.org/officeDocument/2006/relationships/oleObject" Target="../embeddings/oleObject1.bin"/><Relationship Id="rId10" Type="http://schemas.openxmlformats.org/officeDocument/2006/relationships/image" Target="../media/image64.wmf"/><Relationship Id="rId4" Type="http://schemas.openxmlformats.org/officeDocument/2006/relationships/image" Target="../media/image250.png"/><Relationship Id="rId9"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8.wdp"/><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7.wdp"/><Relationship Id="rId5" Type="http://schemas.openxmlformats.org/officeDocument/2006/relationships/slide" Target="slide3.xml"/><Relationship Id="rId15" Type="http://schemas.microsoft.com/office/2007/relationships/hdphoto" Target="../media/hdphoto4.wdp"/><Relationship Id="rId10" Type="http://schemas.openxmlformats.org/officeDocument/2006/relationships/image" Target="../media/image20.png"/><Relationship Id="rId4" Type="http://schemas.microsoft.com/office/2007/relationships/hdphoto" Target="../media/hdphoto6.wdp"/><Relationship Id="rId9" Type="http://schemas.microsoft.com/office/2007/relationships/hdphoto" Target="../media/hdphoto3.wdp"/><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0.png"/></Relationships>
</file>

<file path=ppt/slides/_rels/slide31.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 Target="slide3.xml"/><Relationship Id="rId18" Type="http://schemas.openxmlformats.org/officeDocument/2006/relationships/image" Target="../media/image25.png"/><Relationship Id="rId3" Type="http://schemas.microsoft.com/office/2007/relationships/media" Target="../media/media2.mp3"/><Relationship Id="rId21" Type="http://schemas.openxmlformats.org/officeDocument/2006/relationships/image" Target="../media/image28.png"/><Relationship Id="rId7" Type="http://schemas.microsoft.com/office/2007/relationships/media" Target="../media/media4.mp3"/><Relationship Id="rId12" Type="http://schemas.microsoft.com/office/2007/relationships/hdphoto" Target="../media/hdphoto6.wdp"/><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image" Target="../media/image27.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7.png"/><Relationship Id="rId5" Type="http://schemas.microsoft.com/office/2007/relationships/media" Target="../media/media3.mp3"/><Relationship Id="rId15" Type="http://schemas.openxmlformats.org/officeDocument/2006/relationships/image" Target="../media/image22.png"/><Relationship Id="rId10" Type="http://schemas.openxmlformats.org/officeDocument/2006/relationships/image" Target="../media/image16.png"/><Relationship Id="rId19"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18.png"/><Relationship Id="rId22"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 Target="slide3.xml"/><Relationship Id="rId18" Type="http://schemas.openxmlformats.org/officeDocument/2006/relationships/image" Target="../media/image30.png"/><Relationship Id="rId3" Type="http://schemas.microsoft.com/office/2007/relationships/media" Target="../media/media2.mp3"/><Relationship Id="rId21" Type="http://schemas.openxmlformats.org/officeDocument/2006/relationships/image" Target="../media/image33.png"/><Relationship Id="rId7" Type="http://schemas.microsoft.com/office/2007/relationships/media" Target="../media/media4.mp3"/><Relationship Id="rId12" Type="http://schemas.microsoft.com/office/2007/relationships/hdphoto" Target="../media/hdphoto6.wdp"/><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image" Target="../media/image32.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7.png"/><Relationship Id="rId5" Type="http://schemas.microsoft.com/office/2007/relationships/media" Target="../media/media3.mp3"/><Relationship Id="rId15" Type="http://schemas.openxmlformats.org/officeDocument/2006/relationships/image" Target="../media/image22.png"/><Relationship Id="rId10" Type="http://schemas.openxmlformats.org/officeDocument/2006/relationships/image" Target="../media/image16.png"/><Relationship Id="rId19"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 Target="slide3.xml"/><Relationship Id="rId18" Type="http://schemas.openxmlformats.org/officeDocument/2006/relationships/image" Target="../media/image34.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6.wdp"/><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image" Target="../media/image36.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7.png"/><Relationship Id="rId5" Type="http://schemas.microsoft.com/office/2007/relationships/media" Target="../media/media3.mp3"/><Relationship Id="rId15" Type="http://schemas.openxmlformats.org/officeDocument/2006/relationships/image" Target="../media/image22.png"/><Relationship Id="rId10" Type="http://schemas.openxmlformats.org/officeDocument/2006/relationships/image" Target="../media/image16.png"/><Relationship Id="rId19" Type="http://schemas.openxmlformats.org/officeDocument/2006/relationships/image" Target="../media/image35.png"/><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9670839" y="3719346"/>
            <a:ext cx="2569849" cy="830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98" tIns="45699" rIns="91398" bIns="45699" rtlCol="0">
            <a:spAutoFit/>
          </a:bodyPr>
          <a:lstStyle/>
          <a:p>
            <a:pPr algn="ctr"/>
            <a:r>
              <a:rPr lang="en-US" sz="4800" b="1" dirty="0">
                <a:solidFill>
                  <a:srgbClr val="135F82"/>
                </a:solidFill>
                <a:latin typeface="Chu Van An" panose="02020603050405020304" pitchFamily="18" charset="0"/>
                <a:ea typeface="Tahoma" pitchFamily="34" charset="0"/>
                <a:cs typeface="Chu Van An" panose="02020603050405020304" pitchFamily="18" charset="0"/>
              </a:rPr>
              <a:t>ĐẠI SỐ</a:t>
            </a:r>
          </a:p>
        </p:txBody>
      </p:sp>
      <p:sp>
        <p:nvSpPr>
          <p:cNvPr id="22" name="TextBox 21"/>
          <p:cNvSpPr txBox="1"/>
          <p:nvPr/>
        </p:nvSpPr>
        <p:spPr>
          <a:xfrm>
            <a:off x="3429000" y="4636794"/>
            <a:ext cx="18288000" cy="1311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1398" tIns="45699" rIns="91398" bIns="45699" rtlCol="0">
            <a:spAutoFit/>
          </a:bodyPr>
          <a:lstStyle/>
          <a:p>
            <a:pPr algn="ctr">
              <a:lnSpc>
                <a:spcPct val="150000"/>
              </a:lnSpc>
            </a:pPr>
            <a:r>
              <a:rPr lang="en-US" sz="6000" b="1" dirty="0" err="1">
                <a:solidFill>
                  <a:srgbClr val="776249"/>
                </a:solidFill>
                <a:latin typeface="Chu Van An" panose="02020603050405020304" pitchFamily="18" charset="0"/>
                <a:ea typeface="Tahoma" pitchFamily="34" charset="0"/>
                <a:cs typeface="Chu Van An" panose="02020603050405020304" pitchFamily="18" charset="0"/>
              </a:rPr>
              <a:t>Chương</a:t>
            </a:r>
            <a:r>
              <a:rPr lang="en-US" sz="6000" b="1" dirty="0">
                <a:solidFill>
                  <a:srgbClr val="776249"/>
                </a:solidFill>
                <a:latin typeface="Chu Van An" panose="02020603050405020304" pitchFamily="18" charset="0"/>
                <a:ea typeface="Tahoma" pitchFamily="34" charset="0"/>
                <a:cs typeface="Chu Van An" panose="02020603050405020304" pitchFamily="18" charset="0"/>
              </a:rPr>
              <a:t> 2: HÀM SỐ</a:t>
            </a:r>
          </a:p>
        </p:txBody>
      </p:sp>
      <p:grpSp>
        <p:nvGrpSpPr>
          <p:cNvPr id="5" name="Group 4"/>
          <p:cNvGrpSpPr/>
          <p:nvPr/>
        </p:nvGrpSpPr>
        <p:grpSpPr>
          <a:xfrm>
            <a:off x="12377436" y="1883773"/>
            <a:ext cx="1813892" cy="1828579"/>
            <a:chOff x="12784885" y="1066801"/>
            <a:chExt cx="1814128" cy="1828817"/>
          </a:xfrm>
        </p:grpSpPr>
        <p:sp>
          <p:nvSpPr>
            <p:cNvPr id="24" name="TextBox 23"/>
            <p:cNvSpPr txBox="1"/>
            <p:nvPr/>
          </p:nvSpPr>
          <p:spPr>
            <a:xfrm>
              <a:off x="12784885" y="1066801"/>
              <a:ext cx="1814128" cy="754022"/>
            </a:xfrm>
            <a:prstGeom prst="rect">
              <a:avLst/>
            </a:prstGeom>
            <a:noFill/>
          </p:spPr>
          <p:txBody>
            <a:bodyPr wrap="square" lIns="91398" tIns="45699" rIns="91398" bIns="45699" rtlCol="0">
              <a:spAutoFit/>
            </a:bodyPr>
            <a:lstStyle/>
            <a:p>
              <a:pPr algn="ctr"/>
              <a:r>
                <a:rPr lang="en-US" b="1" dirty="0">
                  <a:solidFill>
                    <a:srgbClr val="135F82"/>
                  </a:solidFill>
                  <a:latin typeface="Chu Van An" panose="02020603050405020304" pitchFamily="18" charset="0"/>
                  <a:ea typeface="AvantGarde" pitchFamily="2" charset="0"/>
                  <a:cs typeface="Chu Van An" panose="02020603050405020304" pitchFamily="18" charset="0"/>
                </a:rPr>
                <a:t>LỚP</a:t>
              </a:r>
            </a:p>
          </p:txBody>
        </p:sp>
        <p:sp>
          <p:nvSpPr>
            <p:cNvPr id="25" name="TextBox 24"/>
            <p:cNvSpPr txBox="1"/>
            <p:nvPr/>
          </p:nvSpPr>
          <p:spPr>
            <a:xfrm>
              <a:off x="13020903" y="1556787"/>
              <a:ext cx="1223486" cy="1338831"/>
            </a:xfrm>
            <a:prstGeom prst="rect">
              <a:avLst/>
            </a:prstGeom>
            <a:noFill/>
          </p:spPr>
          <p:txBody>
            <a:bodyPr wrap="none" lIns="91398" tIns="45699" rIns="91398" bIns="45699" rtlCol="0">
              <a:spAutoFit/>
            </a:bodyPr>
            <a:lstStyle/>
            <a:p>
              <a:r>
                <a:rPr lang="en-US" sz="8099" dirty="0">
                  <a:solidFill>
                    <a:srgbClr val="135F82"/>
                  </a:solidFill>
                  <a:latin typeface="Chu Van An" panose="02020603050405020304" pitchFamily="18" charset="0"/>
                  <a:ea typeface="AvantGarde" pitchFamily="2" charset="0"/>
                  <a:cs typeface="Chu Van An" panose="02020603050405020304" pitchFamily="18" charset="0"/>
                </a:rPr>
                <a:t>10</a:t>
              </a:r>
            </a:p>
          </p:txBody>
        </p:sp>
      </p:grpSp>
      <p:grpSp>
        <p:nvGrpSpPr>
          <p:cNvPr id="9" name="Group 8"/>
          <p:cNvGrpSpPr/>
          <p:nvPr/>
        </p:nvGrpSpPr>
        <p:grpSpPr>
          <a:xfrm>
            <a:off x="10781125" y="1966240"/>
            <a:ext cx="2238084" cy="1706805"/>
            <a:chOff x="11186391" y="149817"/>
            <a:chExt cx="2238375" cy="1707027"/>
          </a:xfrm>
        </p:grpSpPr>
        <p:pic>
          <p:nvPicPr>
            <p:cNvPr id="20" name="Picture 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7236" y="149817"/>
              <a:ext cx="1495424" cy="149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86391" y="1620306"/>
              <a:ext cx="2238375" cy="23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26"/>
          <p:cNvGrpSpPr/>
          <p:nvPr/>
        </p:nvGrpSpPr>
        <p:grpSpPr>
          <a:xfrm>
            <a:off x="4247547" y="9832161"/>
            <a:ext cx="17088453" cy="907189"/>
            <a:chOff x="7483861" y="7543801"/>
            <a:chExt cx="17012919" cy="907308"/>
          </a:xfrm>
        </p:grpSpPr>
        <p:sp>
          <p:nvSpPr>
            <p:cNvPr id="44" name="TextBox 43"/>
            <p:cNvSpPr txBox="1"/>
            <p:nvPr/>
          </p:nvSpPr>
          <p:spPr>
            <a:xfrm>
              <a:off x="8993187" y="7620003"/>
              <a:ext cx="15503593"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CÁC DẠNG BÀI TẬP</a:t>
              </a:r>
            </a:p>
          </p:txBody>
        </p:sp>
        <p:grpSp>
          <p:nvGrpSpPr>
            <p:cNvPr id="3" name="Group 27"/>
            <p:cNvGrpSpPr/>
            <p:nvPr/>
          </p:nvGrpSpPr>
          <p:grpSpPr>
            <a:xfrm>
              <a:off x="7483861" y="7543801"/>
              <a:ext cx="1251657" cy="872847"/>
              <a:chOff x="7483860" y="7543801"/>
              <a:chExt cx="1251657" cy="872847"/>
            </a:xfrm>
          </p:grpSpPr>
          <p:sp>
            <p:nvSpPr>
              <p:cNvPr id="46" name="Isosceles Triangle 44"/>
              <p:cNvSpPr/>
              <p:nvPr/>
            </p:nvSpPr>
            <p:spPr>
              <a:xfrm rot="16200000">
                <a:off x="7494127" y="7533534"/>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9"/>
              <p:cNvGrpSpPr/>
              <p:nvPr/>
            </p:nvGrpSpPr>
            <p:grpSpPr>
              <a:xfrm>
                <a:off x="7493378" y="7646473"/>
                <a:ext cx="1242139" cy="770175"/>
                <a:chOff x="7493378" y="7646473"/>
                <a:chExt cx="1242139" cy="770175"/>
              </a:xfrm>
            </p:grpSpPr>
            <p:sp>
              <p:nvSpPr>
                <p:cNvPr id="48" name="Round Same Side Corner Rectangle 47"/>
                <p:cNvSpPr/>
                <p:nvPr/>
              </p:nvSpPr>
              <p:spPr>
                <a:xfrm rot="5400000">
                  <a:off x="7748688" y="7429818"/>
                  <a:ext cx="731520" cy="1242139"/>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909228" y="7646473"/>
                  <a:ext cx="640858" cy="754054"/>
                </a:xfrm>
                <a:prstGeom prst="rect">
                  <a:avLst/>
                </a:prstGeom>
                <a:noFill/>
              </p:spPr>
              <p:txBody>
                <a:bodyPr wrap="none" rtlCol="0">
                  <a:spAutoFit/>
                </a:bodyPr>
                <a:lstStyle/>
                <a:p>
                  <a:pPr algn="ctr"/>
                  <a:r>
                    <a:rPr lang="en-US" b="1">
                      <a:solidFill>
                        <a:schemeClr val="bg1"/>
                      </a:solidFill>
                      <a:latin typeface="Tahoma" pitchFamily="34" charset="0"/>
                      <a:ea typeface="Tahoma" pitchFamily="34" charset="0"/>
                      <a:cs typeface="Tahoma" pitchFamily="34" charset="0"/>
                    </a:rPr>
                    <a:t>II</a:t>
                  </a:r>
                </a:p>
              </p:txBody>
            </p:sp>
          </p:grpSp>
        </p:grpSp>
      </p:grpSp>
      <p:grpSp>
        <p:nvGrpSpPr>
          <p:cNvPr id="6" name="Group 26"/>
          <p:cNvGrpSpPr/>
          <p:nvPr/>
        </p:nvGrpSpPr>
        <p:grpSpPr>
          <a:xfrm>
            <a:off x="4353261" y="8545895"/>
            <a:ext cx="14849139" cy="907192"/>
            <a:chOff x="7459670" y="7543799"/>
            <a:chExt cx="14851072" cy="907311"/>
          </a:xfrm>
        </p:grpSpPr>
        <p:sp>
          <p:nvSpPr>
            <p:cNvPr id="28" name="TextBox 27"/>
            <p:cNvSpPr txBox="1"/>
            <p:nvPr/>
          </p:nvSpPr>
          <p:spPr>
            <a:xfrm>
              <a:off x="8993187" y="7620004"/>
              <a:ext cx="13317555"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LÝ THUYẾT</a:t>
              </a:r>
            </a:p>
          </p:txBody>
        </p:sp>
        <p:grpSp>
          <p:nvGrpSpPr>
            <p:cNvPr id="7" name="Group 27"/>
            <p:cNvGrpSpPr/>
            <p:nvPr/>
          </p:nvGrpSpPr>
          <p:grpSpPr>
            <a:xfrm>
              <a:off x="7459670" y="7543799"/>
              <a:ext cx="1381118" cy="872846"/>
              <a:chOff x="7459669" y="7543800"/>
              <a:chExt cx="1381118" cy="872846"/>
            </a:xfrm>
          </p:grpSpPr>
          <p:sp>
            <p:nvSpPr>
              <p:cNvPr id="30"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29"/>
              <p:cNvGrpSpPr/>
              <p:nvPr/>
            </p:nvGrpSpPr>
            <p:grpSpPr>
              <a:xfrm>
                <a:off x="7469187" y="7640053"/>
                <a:ext cx="1371600" cy="776593"/>
                <a:chOff x="7469187" y="7640053"/>
                <a:chExt cx="1371600" cy="776593"/>
              </a:xfrm>
            </p:grpSpPr>
            <p:sp>
              <p:nvSpPr>
                <p:cNvPr id="32" name="Round Same Side Corner Rectangle 31"/>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937828" y="7640053"/>
                  <a:ext cx="450764" cy="754054"/>
                </a:xfrm>
                <a:prstGeom prst="rect">
                  <a:avLst/>
                </a:prstGeom>
                <a:noFill/>
              </p:spPr>
              <p:txBody>
                <a:bodyPr wrap="none" rtlCol="0">
                  <a:spAutoFit/>
                </a:bodyPr>
                <a:lstStyle/>
                <a:p>
                  <a:pPr algn="ctr"/>
                  <a:r>
                    <a:rPr lang="en-US" b="1">
                      <a:solidFill>
                        <a:schemeClr val="bg1"/>
                      </a:solidFill>
                      <a:latin typeface="Tahoma" pitchFamily="34" charset="0"/>
                      <a:ea typeface="Tahoma" pitchFamily="34" charset="0"/>
                      <a:cs typeface="Tahoma" pitchFamily="34" charset="0"/>
                    </a:rPr>
                    <a:t>I</a:t>
                  </a:r>
                </a:p>
              </p:txBody>
            </p:sp>
          </p:grpSp>
        </p:grpSp>
      </p:grpSp>
      <p:sp>
        <p:nvSpPr>
          <p:cNvPr id="23" name="TextBox 22"/>
          <p:cNvSpPr txBox="1"/>
          <p:nvPr/>
        </p:nvSpPr>
        <p:spPr>
          <a:xfrm>
            <a:off x="8107525" y="7091767"/>
            <a:ext cx="8697874" cy="1107825"/>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none" lIns="91398" tIns="45699" rIns="91398" bIns="45699" rtlCol="0">
            <a:spAutoFit/>
          </a:bodyPr>
          <a:lstStyle/>
          <a:p>
            <a:pPr algn="ctr"/>
            <a:r>
              <a:rPr lang="vi-VN" sz="6599" b="1" dirty="0">
                <a:solidFill>
                  <a:srgbClr val="135F82"/>
                </a:solidFill>
                <a:latin typeface="AvantGarde-Demi" pitchFamily="18" charset="0"/>
                <a:ea typeface="AvantGarde-Demi" pitchFamily="18" charset="0"/>
                <a:cs typeface="AvantGarde-Demi" pitchFamily="18" charset="0"/>
              </a:rPr>
              <a:t>Bài : </a:t>
            </a:r>
            <a:r>
              <a:rPr lang="en-US" sz="6599" b="1" dirty="0">
                <a:solidFill>
                  <a:srgbClr val="135F82"/>
                </a:solidFill>
                <a:latin typeface="AvantGarde-Demi" pitchFamily="18" charset="0"/>
                <a:ea typeface="AvantGarde-Demi" pitchFamily="18" charset="0"/>
                <a:cs typeface="AvantGarde-Demi" pitchFamily="18" charset="0"/>
              </a:rPr>
              <a:t>ÔN TẬP CHƯƠNG 2</a:t>
            </a:r>
          </a:p>
        </p:txBody>
      </p:sp>
      <p:sp>
        <p:nvSpPr>
          <p:cNvPr id="54" name="Rounded Rectangle 53"/>
          <p:cNvSpPr/>
          <p:nvPr/>
        </p:nvSpPr>
        <p:spPr>
          <a:xfrm>
            <a:off x="3512667" y="8207119"/>
            <a:ext cx="19013083" cy="4264123"/>
          </a:xfrm>
          <a:prstGeom prst="roundRect">
            <a:avLst>
              <a:gd name="adj" fmla="val 4570"/>
            </a:avLst>
          </a:prstGeom>
          <a:noFill/>
          <a:ln>
            <a:solidFill>
              <a:srgbClr val="135F82"/>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rtlCol="0" anchor="ctr"/>
          <a:lstStyle/>
          <a:p>
            <a:pPr algn="ctr"/>
            <a:endParaRPr lang="en-US"/>
          </a:p>
        </p:txBody>
      </p:sp>
      <p:grpSp>
        <p:nvGrpSpPr>
          <p:cNvPr id="55" name="Group 54"/>
          <p:cNvGrpSpPr/>
          <p:nvPr/>
        </p:nvGrpSpPr>
        <p:grpSpPr>
          <a:xfrm>
            <a:off x="4243914" y="11118423"/>
            <a:ext cx="9472086" cy="968318"/>
            <a:chOff x="739068" y="1515168"/>
            <a:chExt cx="9473319" cy="968444"/>
          </a:xfrm>
        </p:grpSpPr>
        <p:sp>
          <p:nvSpPr>
            <p:cNvPr id="56"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1">
              <a:schemeClr val="accent1"/>
            </a:lnRef>
            <a:fillRef idx="2">
              <a:schemeClr val="accent1"/>
            </a:fillRef>
            <a:effectRef idx="1">
              <a:schemeClr val="accent1"/>
            </a:effectRef>
            <a:fontRef idx="minor">
              <a:schemeClr val="dk1"/>
            </a:fontRef>
          </p:style>
          <p:txBody>
            <a:bodyPr vert="horz" wrap="square" lIns="91417" tIns="45709" rIns="91417" bIns="45709" numCol="1" anchor="t" anchorCtr="0" compatLnSpc="1">
              <a:prstTxWarp prst="textNoShape">
                <a:avLst/>
              </a:prstTxWarp>
            </a:bodyPr>
            <a:lstStyle/>
            <a:p>
              <a:endParaRPr lang="en-US"/>
            </a:p>
          </p:txBody>
        </p:sp>
        <p:grpSp>
          <p:nvGrpSpPr>
            <p:cNvPr id="57" name="Group 56"/>
            <p:cNvGrpSpPr/>
            <p:nvPr/>
          </p:nvGrpSpPr>
          <p:grpSpPr>
            <a:xfrm>
              <a:off x="739068" y="1515168"/>
              <a:ext cx="8177919" cy="960327"/>
              <a:chOff x="739068" y="1515168"/>
              <a:chExt cx="8177919" cy="960327"/>
            </a:xfrm>
          </p:grpSpPr>
          <p:sp>
            <p:nvSpPr>
              <p:cNvPr id="59"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1">
                <a:schemeClr val="accent1"/>
              </a:lnRef>
              <a:fillRef idx="2">
                <a:schemeClr val="accent1"/>
              </a:fillRef>
              <a:effectRef idx="1">
                <a:schemeClr val="accent1"/>
              </a:effectRef>
              <a:fontRef idx="minor">
                <a:schemeClr val="dk1"/>
              </a:fontRef>
            </p:style>
            <p:txBody>
              <a:bodyPr vert="horz" wrap="square" lIns="91417" tIns="45709" rIns="91417" bIns="45709" numCol="1" anchor="t" anchorCtr="0" compatLnSpc="1">
                <a:prstTxWarp prst="textNoShape">
                  <a:avLst/>
                </a:prstTxWarp>
              </a:bodyPr>
              <a:lstStyle/>
              <a:p>
                <a:endParaRPr lang="en-US"/>
              </a:p>
            </p:txBody>
          </p:sp>
          <p:sp>
            <p:nvSpPr>
              <p:cNvPr id="60" name="Oval 72"/>
              <p:cNvSpPr>
                <a:spLocks noChangeArrowheads="1"/>
              </p:cNvSpPr>
              <p:nvPr/>
            </p:nvSpPr>
            <p:spPr bwMode="auto">
              <a:xfrm>
                <a:off x="1372407" y="1515168"/>
                <a:ext cx="285717" cy="280956"/>
              </a:xfrm>
              <a:prstGeom prst="ellipse">
                <a:avLst/>
              </a:prstGeom>
              <a:ln/>
            </p:spPr>
            <p:style>
              <a:lnRef idx="1">
                <a:schemeClr val="accent1"/>
              </a:lnRef>
              <a:fillRef idx="2">
                <a:schemeClr val="accent1"/>
              </a:fillRef>
              <a:effectRef idx="1">
                <a:schemeClr val="accent1"/>
              </a:effectRef>
              <a:fontRef idx="minor">
                <a:schemeClr val="dk1"/>
              </a:fontRef>
            </p:style>
            <p:txBody>
              <a:bodyPr vert="horz" wrap="square" lIns="91417" tIns="45709" rIns="91417" bIns="45709" numCol="1" anchor="t" anchorCtr="0" compatLnSpc="1">
                <a:prstTxWarp prst="textNoShape">
                  <a:avLst/>
                </a:prstTxWarp>
              </a:bodyPr>
              <a:lstStyle/>
              <a:p>
                <a:endParaRPr lang="en-US"/>
              </a:p>
            </p:txBody>
          </p:sp>
          <p:sp>
            <p:nvSpPr>
              <p:cNvPr id="61"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1">
                <a:schemeClr val="accent1"/>
              </a:lnRef>
              <a:fillRef idx="2">
                <a:schemeClr val="accent1"/>
              </a:fillRef>
              <a:effectRef idx="1">
                <a:schemeClr val="accent1"/>
              </a:effectRef>
              <a:fontRef idx="minor">
                <a:schemeClr val="dk1"/>
              </a:fontRef>
            </p:style>
            <p:txBody>
              <a:bodyPr vert="horz" wrap="square" lIns="91417" tIns="45709" rIns="91417" bIns="45709" numCol="1" anchor="t" anchorCtr="0" compatLnSpc="1">
                <a:prstTxWarp prst="textNoShape">
                  <a:avLst/>
                </a:prstTxWarp>
              </a:bodyPr>
              <a:lstStyle/>
              <a:p>
                <a:endParaRPr lang="en-US"/>
              </a:p>
            </p:txBody>
          </p:sp>
          <p:sp>
            <p:nvSpPr>
              <p:cNvPr id="62"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1">
                <a:schemeClr val="accent1"/>
              </a:lnRef>
              <a:fillRef idx="2">
                <a:schemeClr val="accent1"/>
              </a:fillRef>
              <a:effectRef idx="1">
                <a:schemeClr val="accent1"/>
              </a:effectRef>
              <a:fontRef idx="minor">
                <a:schemeClr val="dk1"/>
              </a:fontRef>
            </p:style>
            <p:txBody>
              <a:bodyPr vert="horz" wrap="square" lIns="91417" tIns="45709" rIns="91417" bIns="45709" numCol="1" anchor="t" anchorCtr="0" compatLnSpc="1">
                <a:prstTxWarp prst="textNoShape">
                  <a:avLst/>
                </a:prstTxWarp>
              </a:bodyPr>
              <a:lstStyle/>
              <a:p>
                <a:endParaRPr lang="en-US"/>
              </a:p>
            </p:txBody>
          </p:sp>
          <p:sp>
            <p:nvSpPr>
              <p:cNvPr id="63"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1">
                <a:schemeClr val="accent1"/>
              </a:lnRef>
              <a:fillRef idx="2">
                <a:schemeClr val="accent1"/>
              </a:fillRef>
              <a:effectRef idx="1">
                <a:schemeClr val="accent1"/>
              </a:effectRef>
              <a:fontRef idx="minor">
                <a:schemeClr val="dk1"/>
              </a:fontRef>
            </p:style>
            <p:txBody>
              <a:bodyPr vert="horz" wrap="square" lIns="91417" tIns="45709" rIns="91417" bIns="45709" numCol="1" anchor="t" anchorCtr="0" compatLnSpc="1">
                <a:prstTxWarp prst="textNoShape">
                  <a:avLst/>
                </a:prstTxWarp>
              </a:bodyPr>
              <a:lstStyle/>
              <a:p>
                <a:endParaRPr lang="en-US"/>
              </a:p>
            </p:txBody>
          </p:sp>
          <p:sp>
            <p:nvSpPr>
              <p:cNvPr id="75"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1">
                <a:schemeClr val="accent1"/>
              </a:lnRef>
              <a:fillRef idx="2">
                <a:schemeClr val="accent1"/>
              </a:fillRef>
              <a:effectRef idx="1">
                <a:schemeClr val="accent1"/>
              </a:effectRef>
              <a:fontRef idx="minor">
                <a:schemeClr val="dk1"/>
              </a:fontRef>
            </p:style>
            <p:txBody>
              <a:bodyPr vert="horz" wrap="square" lIns="91417" tIns="45709" rIns="91417" bIns="45709" numCol="1" anchor="t" anchorCtr="0" compatLnSpc="1">
                <a:prstTxWarp prst="textNoShape">
                  <a:avLst/>
                </a:prstTxWarp>
              </a:bodyPr>
              <a:lstStyle/>
              <a:p>
                <a:endParaRPr lang="en-US"/>
              </a:p>
            </p:txBody>
          </p:sp>
          <p:sp>
            <p:nvSpPr>
              <p:cNvPr id="76"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1">
                <a:schemeClr val="accent1"/>
              </a:lnRef>
              <a:fillRef idx="2">
                <a:schemeClr val="accent1"/>
              </a:fillRef>
              <a:effectRef idx="1">
                <a:schemeClr val="accent1"/>
              </a:effectRef>
              <a:fontRef idx="minor">
                <a:schemeClr val="dk1"/>
              </a:fontRef>
            </p:style>
            <p:txBody>
              <a:bodyPr vert="horz" wrap="square" lIns="91417" tIns="45709" rIns="91417" bIns="45709" numCol="1" anchor="t" anchorCtr="0" compatLnSpc="1">
                <a:prstTxWarp prst="textNoShape">
                  <a:avLst/>
                </a:prstTxWarp>
              </a:bodyPr>
              <a:lstStyle/>
              <a:p>
                <a:endParaRPr lang="en-US"/>
              </a:p>
            </p:txBody>
          </p:sp>
          <p:sp>
            <p:nvSpPr>
              <p:cNvPr id="77"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1">
                <a:schemeClr val="accent1"/>
              </a:lnRef>
              <a:fillRef idx="2">
                <a:schemeClr val="accent1"/>
              </a:fillRef>
              <a:effectRef idx="1">
                <a:schemeClr val="accent1"/>
              </a:effectRef>
              <a:fontRef idx="minor">
                <a:schemeClr val="dk1"/>
              </a:fontRef>
            </p:style>
            <p:txBody>
              <a:bodyPr vert="horz" wrap="square" lIns="91417" tIns="45709" rIns="91417" bIns="45709" numCol="1" anchor="t" anchorCtr="0" compatLnSpc="1">
                <a:prstTxWarp prst="textNoShape">
                  <a:avLst/>
                </a:prstTxWarp>
              </a:bodyPr>
              <a:lstStyle/>
              <a:p>
                <a:endParaRPr lang="en-US"/>
              </a:p>
            </p:txBody>
          </p:sp>
          <p:sp>
            <p:nvSpPr>
              <p:cNvPr id="79"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1">
                <a:schemeClr val="accent1"/>
              </a:lnRef>
              <a:fillRef idx="2">
                <a:schemeClr val="accent1"/>
              </a:fillRef>
              <a:effectRef idx="1">
                <a:schemeClr val="accent1"/>
              </a:effectRef>
              <a:fontRef idx="minor">
                <a:schemeClr val="dk1"/>
              </a:fontRef>
            </p:style>
            <p:txBody>
              <a:bodyPr vert="horz" wrap="square" lIns="91417" tIns="45709" rIns="91417" bIns="45709" numCol="1" anchor="t" anchorCtr="0" compatLnSpc="1">
                <a:prstTxWarp prst="textNoShape">
                  <a:avLst/>
                </a:prstTxWarp>
              </a:bodyPr>
              <a:lstStyle/>
              <a:p>
                <a:endParaRPr lang="en-US"/>
              </a:p>
            </p:txBody>
          </p:sp>
          <p:sp>
            <p:nvSpPr>
              <p:cNvPr id="80"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1">
                <a:schemeClr val="accent1"/>
              </a:lnRef>
              <a:fillRef idx="2">
                <a:schemeClr val="accent1"/>
              </a:fillRef>
              <a:effectRef idx="1">
                <a:schemeClr val="accent1"/>
              </a:effectRef>
              <a:fontRef idx="minor">
                <a:schemeClr val="dk1"/>
              </a:fontRef>
            </p:style>
            <p:txBody>
              <a:bodyPr vert="horz" wrap="square" lIns="91417" tIns="45709" rIns="91417" bIns="45709" numCol="1" anchor="t" anchorCtr="0" compatLnSpc="1">
                <a:prstTxWarp prst="textNoShape">
                  <a:avLst/>
                </a:prstTxWarp>
              </a:bodyPr>
              <a:lstStyle/>
              <a:p>
                <a:endParaRPr lang="en-US"/>
              </a:p>
            </p:txBody>
          </p:sp>
          <p:sp>
            <p:nvSpPr>
              <p:cNvPr id="81"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1">
                <a:schemeClr val="accent1"/>
              </a:lnRef>
              <a:fillRef idx="2">
                <a:schemeClr val="accent1"/>
              </a:fillRef>
              <a:effectRef idx="1">
                <a:schemeClr val="accent1"/>
              </a:effectRef>
              <a:fontRef idx="minor">
                <a:schemeClr val="dk1"/>
              </a:fontRef>
            </p:style>
            <p:txBody>
              <a:bodyPr vert="horz" wrap="square" lIns="91417" tIns="45709" rIns="91417" bIns="45709" numCol="1" anchor="t" anchorCtr="0" compatLnSpc="1">
                <a:prstTxWarp prst="textNoShape">
                  <a:avLst/>
                </a:prstTxWarp>
              </a:bodyPr>
              <a:lstStyle/>
              <a:p>
                <a:endParaRPr lang="en-US"/>
              </a:p>
            </p:txBody>
          </p:sp>
          <p:sp>
            <p:nvSpPr>
              <p:cNvPr id="82"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1">
                <a:schemeClr val="accent1"/>
              </a:lnRef>
              <a:fillRef idx="2">
                <a:schemeClr val="accent1"/>
              </a:fillRef>
              <a:effectRef idx="1">
                <a:schemeClr val="accent1"/>
              </a:effectRef>
              <a:fontRef idx="minor">
                <a:schemeClr val="dk1"/>
              </a:fontRef>
            </p:style>
            <p:txBody>
              <a:bodyPr vert="horz" wrap="square" lIns="91417" tIns="45709" rIns="91417" bIns="45709" numCol="1" anchor="t" anchorCtr="0" compatLnSpc="1">
                <a:prstTxWarp prst="textNoShape">
                  <a:avLst/>
                </a:prstTxWarp>
              </a:bodyPr>
              <a:lstStyle/>
              <a:p>
                <a:endParaRPr lang="en-US"/>
              </a:p>
            </p:txBody>
          </p:sp>
          <p:sp>
            <p:nvSpPr>
              <p:cNvPr id="83" name="TextBox 82"/>
              <p:cNvSpPr txBox="1"/>
              <p:nvPr/>
            </p:nvSpPr>
            <p:spPr>
              <a:xfrm>
                <a:off x="2132731" y="1706054"/>
                <a:ext cx="6784256"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p:pic>
        <p:nvPicPr>
          <p:cNvPr id="52" name="Picture 34"/>
          <p:cNvPicPr/>
          <p:nvPr/>
        </p:nvPicPr>
        <p:blipFill>
          <a:blip r:embed="rId5">
            <a:extLst>
              <a:ext uri="{28A0092B-C50C-407E-A947-70E740481C1C}">
                <a14:useLocalDpi xmlns:a14="http://schemas.microsoft.com/office/drawing/2010/main" val="0"/>
              </a:ext>
            </a:extLst>
          </a:blip>
          <a:srcRect/>
          <a:stretch>
            <a:fillRect/>
          </a:stretch>
        </p:blipFill>
        <p:spPr bwMode="auto">
          <a:xfrm>
            <a:off x="528747" y="1407042"/>
            <a:ext cx="3154623" cy="3197789"/>
          </a:xfrm>
          <a:prstGeom prst="rect">
            <a:avLst/>
          </a:prstGeom>
          <a:noFill/>
        </p:spPr>
      </p:pic>
      <p:pic>
        <p:nvPicPr>
          <p:cNvPr id="53" name="Picture 27">
            <a:extLst>
              <a:ext uri="{FF2B5EF4-FFF2-40B4-BE49-F238E27FC236}">
                <a16:creationId xmlns:a16="http://schemas.microsoft.com/office/drawing/2014/main" id="{70E0D186-02F4-4066-B916-5BC17329F7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99858" y="1432441"/>
            <a:ext cx="3384142" cy="3384583"/>
          </a:xfrm>
          <a:prstGeom prst="rect">
            <a:avLst/>
          </a:prstGeom>
        </p:spPr>
      </p:pic>
    </p:spTree>
    <p:extLst>
      <p:ext uri="{BB962C8B-B14F-4D97-AF65-F5344CB8AC3E}">
        <p14:creationId xmlns:p14="http://schemas.microsoft.com/office/powerpoint/2010/main" val="12830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down)">
                                      <p:cBhvr>
                                        <p:cTn id="24" dur="500"/>
                                        <p:tgtEl>
                                          <p:spTgt spid="55"/>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left)">
                                      <p:cBhvr>
                                        <p:cTn id="2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894665" y="6952359"/>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579863" y="2403897"/>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1.</a:t>
                </a:r>
              </a:p>
            </p:txBody>
          </p:sp>
        </p:grpSp>
      </p:grpSp>
      <mc:AlternateContent xmlns:mc="http://schemas.openxmlformats.org/markup-compatibility/2006" xmlns:a14="http://schemas.microsoft.com/office/drawing/2010/main">
        <mc:Choice Requires="a14">
          <p:sp>
            <p:nvSpPr>
              <p:cNvPr id="62" name="Rectangle 61"/>
              <p:cNvSpPr/>
              <p:nvPr/>
            </p:nvSpPr>
            <p:spPr>
              <a:xfrm>
                <a:off x="16535400" y="11506200"/>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en-US" sz="4800" b="1" i="0" spc="-150" smtClean="0">
                          <a:solidFill>
                            <a:srgbClr val="FF0000"/>
                          </a:solidFill>
                          <a:latin typeface="Tahoma" panose="020B0604030504040204" pitchFamily="34" charset="0"/>
                          <a:ea typeface="Tahoma" panose="020B0604030504040204" pitchFamily="34" charset="0"/>
                          <a:cs typeface="Tahoma" panose="020B0604030504040204" pitchFamily="34" charset="0"/>
                        </a:rPr>
                        <m:t>C</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6535400" y="11506200"/>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3570484" y="8297552"/>
                <a:ext cx="12184860" cy="2968761"/>
              </a:xfrm>
              <a:prstGeom prst="rect">
                <a:avLst/>
              </a:prstGeom>
            </p:spPr>
            <p:txBody>
              <a:bodyPr wrap="square">
                <a:spAutoFit/>
              </a:bodyPr>
              <a:lstStyle/>
              <a:p>
                <a:r>
                  <a:rPr lang="nl-NL" dirty="0">
                    <a:latin typeface="Arial" panose="020B0604020202020204" pitchFamily="34" charset="0"/>
                    <a:cs typeface="Arial" panose="020B0604020202020204" pitchFamily="34" charset="0"/>
                  </a:rPr>
                  <a:t>ĐKXĐ: </a:t>
                </a:r>
                <a14:m>
                  <m:oMath xmlns:m="http://schemas.openxmlformats.org/officeDocument/2006/math">
                    <m:sSup>
                      <m:sSupPr>
                        <m:ctrlPr>
                          <a:rPr lang="en-US" i="1">
                            <a:latin typeface="Cambria Math" panose="02040503050406030204" pitchFamily="18" charset="0"/>
                          </a:rPr>
                        </m:ctrlPr>
                      </m:sSupPr>
                      <m:e>
                        <m:r>
                          <a:rPr lang="nl-NL" i="1">
                            <a:latin typeface="Cambria Math" panose="02040503050406030204" pitchFamily="18" charset="0"/>
                          </a:rPr>
                          <m:t>𝑥</m:t>
                        </m:r>
                      </m:e>
                      <m:sup>
                        <m:r>
                          <a:rPr lang="nl-NL" i="1">
                            <a:latin typeface="Cambria Math" panose="02040503050406030204" pitchFamily="18" charset="0"/>
                          </a:rPr>
                          <m:t>2</m:t>
                        </m:r>
                      </m:sup>
                    </m:sSup>
                    <m:r>
                      <a:rPr lang="nl-NL" i="1">
                        <a:latin typeface="Cambria Math" panose="02040503050406030204" pitchFamily="18" charset="0"/>
                      </a:rPr>
                      <m:t>+3</m:t>
                    </m:r>
                    <m:r>
                      <a:rPr lang="nl-NL" i="1">
                        <a:latin typeface="Cambria Math" panose="02040503050406030204" pitchFamily="18" charset="0"/>
                      </a:rPr>
                      <m:t>𝑥</m:t>
                    </m:r>
                    <m:r>
                      <a:rPr lang="nl-NL" i="1">
                        <a:latin typeface="Cambria Math" panose="02040503050406030204" pitchFamily="18" charset="0"/>
                      </a:rPr>
                      <m:t>−4≠0⇔</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nl-NL" i="1">
                                  <a:latin typeface="Cambria Math" panose="02040503050406030204" pitchFamily="18" charset="0"/>
                                </a:rPr>
                                <m:t>𝑥</m:t>
                              </m:r>
                              <m:r>
                                <a:rPr lang="nl-NL" i="1">
                                  <a:latin typeface="Cambria Math" panose="02040503050406030204" pitchFamily="18" charset="0"/>
                                </a:rPr>
                                <m:t>≠1</m:t>
                              </m:r>
                            </m:e>
                          </m:mr>
                          <m:mr>
                            <m:e>
                              <m:r>
                                <a:rPr lang="nl-NL" i="1">
                                  <a:latin typeface="Cambria Math" panose="02040503050406030204" pitchFamily="18" charset="0"/>
                                </a:rPr>
                                <m:t>𝑥</m:t>
                              </m:r>
                              <m:r>
                                <a:rPr lang="nl-NL" i="1">
                                  <a:latin typeface="Cambria Math" panose="02040503050406030204" pitchFamily="18" charset="0"/>
                                </a:rPr>
                                <m:t>≠−4</m:t>
                              </m:r>
                            </m:e>
                          </m:mr>
                        </m:m>
                      </m:e>
                    </m:d>
                  </m:oMath>
                </a14:m>
                <a:r>
                  <a:rPr lang="nl-NL"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Suy ra tập xác định của hàm số là </a:t>
                </a:r>
                <a14:m>
                  <m:oMath xmlns:m="http://schemas.openxmlformats.org/officeDocument/2006/math">
                    <m:r>
                      <a:rPr lang="nl-NL" i="1">
                        <a:latin typeface="Cambria Math" panose="02040503050406030204" pitchFamily="18" charset="0"/>
                      </a:rPr>
                      <m:t>𝐷</m:t>
                    </m:r>
                    <m:r>
                      <a:rPr lang="nl-NL" i="1">
                        <a:latin typeface="Cambria Math" panose="02040503050406030204" pitchFamily="18" charset="0"/>
                      </a:rPr>
                      <m:t>=</m:t>
                    </m:r>
                    <m:r>
                      <a:rPr lang="nl-NL" i="1">
                        <a:latin typeface="Cambria Math" panose="02040503050406030204" pitchFamily="18" charset="0"/>
                      </a:rPr>
                      <m:t>ℝ</m:t>
                    </m:r>
                    <m:r>
                      <a:rPr lang="nl-NL" i="1">
                        <a:latin typeface="Cambria Math" panose="02040503050406030204" pitchFamily="18" charset="0"/>
                      </a:rPr>
                      <m:t>\</m:t>
                    </m:r>
                    <m:d>
                      <m:dPr>
                        <m:begChr m:val="{"/>
                        <m:endChr m:val="}"/>
                        <m:ctrlPr>
                          <a:rPr lang="en-US" i="1">
                            <a:latin typeface="Cambria Math" panose="02040503050406030204" pitchFamily="18" charset="0"/>
                          </a:rPr>
                        </m:ctrlPr>
                      </m:dPr>
                      <m:e>
                        <m:r>
                          <a:rPr lang="nl-NL" i="1">
                            <a:latin typeface="Cambria Math" panose="02040503050406030204" pitchFamily="18" charset="0"/>
                          </a:rPr>
                          <m:t>1;−4</m:t>
                        </m:r>
                      </m:e>
                    </m:d>
                  </m:oMath>
                </a14:m>
                <a:r>
                  <a:rPr lang="nl-NL"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sz="48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3570484" y="8297552"/>
                <a:ext cx="12184860" cy="2968761"/>
              </a:xfrm>
              <a:prstGeom prst="rect">
                <a:avLst/>
              </a:prstGeom>
              <a:blipFill>
                <a:blip r:embed="rId4"/>
                <a:stretch>
                  <a:fillRect l="-2001" r="-1751"/>
                </a:stretch>
              </a:blipFill>
            </p:spPr>
            <p:txBody>
              <a:bodyPr/>
              <a:lstStyle/>
              <a:p>
                <a:r>
                  <a:rPr lang="en-US">
                    <a:noFill/>
                  </a:rPr>
                  <a:t> </a:t>
                </a:r>
              </a:p>
            </p:txBody>
          </p:sp>
        </mc:Fallback>
      </mc:AlternateContent>
      <p:sp>
        <p:nvSpPr>
          <p:cNvPr id="49" name="Oval 48"/>
          <p:cNvSpPr/>
          <p:nvPr/>
        </p:nvSpPr>
        <p:spPr>
          <a:xfrm>
            <a:off x="12072549" y="4173291"/>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C</a:t>
            </a: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342142C-AD5F-4969-B2C6-2E1A8DF1EA71}"/>
                  </a:ext>
                </a:extLst>
              </p:cNvPr>
              <p:cNvSpPr txBox="1"/>
              <p:nvPr/>
            </p:nvSpPr>
            <p:spPr>
              <a:xfrm>
                <a:off x="1489656" y="2956364"/>
                <a:ext cx="22198582" cy="2151358"/>
              </a:xfrm>
              <a:prstGeom prst="rect">
                <a:avLst/>
              </a:prstGeom>
              <a:noFill/>
            </p:spPr>
            <p:txBody>
              <a:bodyPr wrap="square">
                <a:spAutoFit/>
              </a:bodyPr>
              <a:lstStyle/>
              <a:p>
                <a:pPr>
                  <a:lnSpc>
                    <a:spcPct val="115000"/>
                  </a:lnSpc>
                  <a:spcAft>
                    <a:spcPts val="1000"/>
                  </a:spcAft>
                  <a:tabLst>
                    <a:tab pos="373380" algn="l"/>
                    <a:tab pos="1786890" algn="l"/>
                    <a:tab pos="3218180" algn="l"/>
                    <a:tab pos="4666615" algn="l"/>
                  </a:tabLst>
                </a:pP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Tập xác định của các hàm số sau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+1</m:t>
                        </m:r>
                      </m:num>
                      <m:den>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+3</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−4</m:t>
                        </m:r>
                      </m:den>
                    </m:f>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73380" algn="l"/>
                    <a:tab pos="1786890" algn="l"/>
                    <a:tab pos="3218180" algn="l"/>
                    <a:tab pos="4666615" algn="l"/>
                  </a:tabLst>
                </a:pP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r>
                      <a:rPr lang="nl-NL" sz="4400" i="1">
                        <a:solidFill>
                          <a:srgbClr val="000000"/>
                        </a:solidFill>
                        <a:effectLst/>
                        <a:latin typeface="Cambria Math" panose="02040503050406030204" pitchFamily="18" charset="0"/>
                        <a:ea typeface="Calibri" panose="020F0502020204030204" pitchFamily="34" charset="0"/>
                      </a:rPr>
                      <m:t>ℝ</m:t>
                    </m:r>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1;−4</m:t>
                        </m:r>
                      </m:e>
                    </m:d>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C.</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r>
                      <a:rPr lang="nl-NL" sz="4400" i="1">
                        <a:solidFill>
                          <a:srgbClr val="000000"/>
                        </a:solidFill>
                        <a:effectLst/>
                        <a:latin typeface="Cambria Math" panose="02040503050406030204" pitchFamily="18" charset="0"/>
                        <a:ea typeface="Calibri" panose="020F0502020204030204" pitchFamily="34" charset="0"/>
                      </a:rPr>
                      <m:t>ℝ</m:t>
                    </m:r>
                    <m:r>
                      <a:rPr lang="nl-NL" sz="4400" i="1">
                        <a:solidFill>
                          <a:srgbClr val="000000"/>
                        </a:solidFill>
                        <a:effectLst/>
                        <a:latin typeface="Cambria Math" panose="02040503050406030204" pitchFamily="18" charset="0"/>
                        <a:ea typeface="Calibri" panose="020F0502020204030204" pitchFamily="34" charset="0"/>
                      </a:rPr>
                      <m:t>\</m:t>
                    </m:r>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1;−4</m:t>
                        </m:r>
                      </m:e>
                    </m:d>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D.</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r>
                      <a:rPr lang="nl-NL" sz="4400" i="1">
                        <a:solidFill>
                          <a:srgbClr val="000000"/>
                        </a:solidFill>
                        <a:effectLst/>
                        <a:latin typeface="Cambria Math" panose="02040503050406030204" pitchFamily="18" charset="0"/>
                        <a:ea typeface="Calibri" panose="020F0502020204030204" pitchFamily="34" charset="0"/>
                      </a:rPr>
                      <m:t>ℝ</m:t>
                    </m:r>
                    <m:r>
                      <a:rPr lang="nl-NL" sz="4400" i="1">
                        <a:solidFill>
                          <a:srgbClr val="000000"/>
                        </a:solidFill>
                        <a:effectLst/>
                        <a:latin typeface="Cambria Math" panose="02040503050406030204" pitchFamily="18" charset="0"/>
                        <a:ea typeface="Calibri" panose="020F0502020204030204" pitchFamily="34" charset="0"/>
                      </a:rPr>
                      <m:t>\</m:t>
                    </m:r>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1;4</m:t>
                        </m:r>
                      </m:e>
                    </m:d>
                  </m:oMath>
                </a14:m>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1" name="TextBox 50">
                <a:extLst>
                  <a:ext uri="{FF2B5EF4-FFF2-40B4-BE49-F238E27FC236}">
                    <a16:creationId xmlns:a16="http://schemas.microsoft.com/office/drawing/2014/main" id="{D342142C-AD5F-4969-B2C6-2E1A8DF1EA71}"/>
                  </a:ext>
                </a:extLst>
              </p:cNvPr>
              <p:cNvSpPr txBox="1">
                <a:spLocks noRot="1" noChangeAspect="1" noMove="1" noResize="1" noEditPoints="1" noAdjustHandles="1" noChangeArrowheads="1" noChangeShapeType="1" noTextEdit="1"/>
              </p:cNvSpPr>
              <p:nvPr/>
            </p:nvSpPr>
            <p:spPr>
              <a:xfrm>
                <a:off x="1489656" y="2956364"/>
                <a:ext cx="22198582" cy="2151358"/>
              </a:xfrm>
              <a:prstGeom prst="rect">
                <a:avLst/>
              </a:prstGeom>
              <a:blipFill>
                <a:blip r:embed="rId5"/>
                <a:stretch>
                  <a:fillRect b="-12181"/>
                </a:stretch>
              </a:blipFill>
            </p:spPr>
            <p:txBody>
              <a:bodyPr/>
              <a:lstStyle/>
              <a:p>
                <a:r>
                  <a:rPr lang="en-US">
                    <a:noFill/>
                  </a:rPr>
                  <a:t> </a:t>
                </a:r>
              </a:p>
            </p:txBody>
          </p:sp>
        </mc:Fallback>
      </mc:AlternateContent>
    </p:spTree>
    <p:extLst>
      <p:ext uri="{BB962C8B-B14F-4D97-AF65-F5344CB8AC3E}">
        <p14:creationId xmlns:p14="http://schemas.microsoft.com/office/powerpoint/2010/main" val="4002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695762" y="6941404"/>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496029" y="2553405"/>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2.</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en-US" sz="4800" b="1" i="0" spc="-150" smtClean="0">
                          <a:solidFill>
                            <a:srgbClr val="FF0000"/>
                          </a:solidFill>
                          <a:latin typeface="Tahoma" panose="020B0604030504040204" pitchFamily="34" charset="0"/>
                          <a:ea typeface="Tahoma" panose="020B0604030504040204" pitchFamily="34" charset="0"/>
                          <a:cs typeface="Tahoma" panose="020B0604030504040204" pitchFamily="34" charset="0"/>
                        </a:rPr>
                        <m:t>C</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3570484" y="8297552"/>
                <a:ext cx="12184860" cy="2239652"/>
              </a:xfrm>
              <a:prstGeom prst="rect">
                <a:avLst/>
              </a:prstGeom>
            </p:spPr>
            <p:txBody>
              <a:bodyPr wrap="square">
                <a:spAutoFit/>
              </a:bodyPr>
              <a:lstStyle/>
              <a:p>
                <a:r>
                  <a:rPr lang="nl-NL" dirty="0">
                    <a:latin typeface="Arial" panose="020B0604020202020204" pitchFamily="34" charset="0"/>
                    <a:cs typeface="Arial" panose="020B0604020202020204" pitchFamily="34" charset="0"/>
                  </a:rPr>
                  <a:t>ĐKXĐ: </a:t>
                </a:r>
                <a14:m>
                  <m:oMath xmlns:m="http://schemas.openxmlformats.org/officeDocument/2006/math">
                    <m:d>
                      <m:dPr>
                        <m:ctrlPr>
                          <a:rPr lang="en-US" i="1">
                            <a:latin typeface="Cambria Math" panose="02040503050406030204" pitchFamily="18" charset="0"/>
                          </a:rPr>
                        </m:ctrlPr>
                      </m:dPr>
                      <m:e>
                        <m:r>
                          <a:rPr lang="nl-NL" i="1">
                            <a:latin typeface="Cambria Math" panose="02040503050406030204" pitchFamily="18" charset="0"/>
                          </a:rPr>
                          <m:t>𝑥</m:t>
                        </m:r>
                        <m:r>
                          <a:rPr lang="nl-NL" i="1">
                            <a:latin typeface="Cambria Math" panose="02040503050406030204" pitchFamily="18" charset="0"/>
                          </a:rPr>
                          <m:t>+1</m:t>
                        </m:r>
                      </m:e>
                    </m:d>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nl-NL" i="1">
                                <a:latin typeface="Cambria Math" panose="02040503050406030204" pitchFamily="18" charset="0"/>
                              </a:rPr>
                              <m:t>𝑥</m:t>
                            </m:r>
                          </m:e>
                          <m:sup>
                            <m:r>
                              <a:rPr lang="nl-NL" i="1">
                                <a:latin typeface="Cambria Math" panose="02040503050406030204" pitchFamily="18" charset="0"/>
                              </a:rPr>
                              <m:t>2</m:t>
                            </m:r>
                          </m:sup>
                        </m:sSup>
                        <m:r>
                          <a:rPr lang="nl-NL" i="1">
                            <a:latin typeface="Cambria Math" panose="02040503050406030204" pitchFamily="18" charset="0"/>
                          </a:rPr>
                          <m:t>+3</m:t>
                        </m:r>
                        <m:r>
                          <a:rPr lang="nl-NL" i="1">
                            <a:latin typeface="Cambria Math" panose="02040503050406030204" pitchFamily="18" charset="0"/>
                          </a:rPr>
                          <m:t>𝑥</m:t>
                        </m:r>
                        <m:r>
                          <a:rPr lang="nl-NL" i="1">
                            <a:latin typeface="Cambria Math" panose="02040503050406030204" pitchFamily="18" charset="0"/>
                          </a:rPr>
                          <m:t>+4</m:t>
                        </m:r>
                      </m:e>
                    </m:d>
                    <m:r>
                      <a:rPr lang="nl-NL" i="1">
                        <a:latin typeface="Cambria Math" panose="02040503050406030204" pitchFamily="18" charset="0"/>
                      </a:rPr>
                      <m:t>≠0⇔</m:t>
                    </m:r>
                    <m:r>
                      <a:rPr lang="nl-NL" i="1">
                        <a:latin typeface="Cambria Math" panose="02040503050406030204" pitchFamily="18" charset="0"/>
                      </a:rPr>
                      <m:t>𝑥</m:t>
                    </m:r>
                    <m:r>
                      <a:rPr lang="nl-NL" i="1">
                        <a:latin typeface="Cambria Math" panose="02040503050406030204" pitchFamily="18" charset="0"/>
                      </a:rPr>
                      <m:t>≠−1</m:t>
                    </m:r>
                  </m:oMath>
                </a14:m>
                <a:r>
                  <a:rPr lang="nl-NL"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Suy ra tập xác định của hàm số là </a:t>
                </a:r>
                <a14:m>
                  <m:oMath xmlns:m="http://schemas.openxmlformats.org/officeDocument/2006/math">
                    <m:r>
                      <a:rPr lang="nl-NL" i="1">
                        <a:latin typeface="Cambria Math" panose="02040503050406030204" pitchFamily="18" charset="0"/>
                      </a:rPr>
                      <m:t>𝐷</m:t>
                    </m:r>
                    <m:r>
                      <a:rPr lang="nl-NL" i="1">
                        <a:latin typeface="Cambria Math" panose="02040503050406030204" pitchFamily="18" charset="0"/>
                      </a:rPr>
                      <m:t>=</m:t>
                    </m:r>
                    <m:r>
                      <a:rPr lang="nl-NL" i="1">
                        <a:latin typeface="Cambria Math" panose="02040503050406030204" pitchFamily="18" charset="0"/>
                      </a:rPr>
                      <m:t>ℝ</m:t>
                    </m:r>
                    <m:r>
                      <a:rPr lang="nl-NL" i="1">
                        <a:latin typeface="Cambria Math" panose="02040503050406030204" pitchFamily="18" charset="0"/>
                      </a:rPr>
                      <m:t>\</m:t>
                    </m:r>
                    <m:d>
                      <m:dPr>
                        <m:begChr m:val="{"/>
                        <m:endChr m:val="}"/>
                        <m:ctrlPr>
                          <a:rPr lang="en-US" i="1">
                            <a:latin typeface="Cambria Math" panose="02040503050406030204" pitchFamily="18" charset="0"/>
                          </a:rPr>
                        </m:ctrlPr>
                      </m:dPr>
                      <m:e>
                        <m:r>
                          <a:rPr lang="nl-NL" i="1">
                            <a:latin typeface="Cambria Math" panose="02040503050406030204" pitchFamily="18" charset="0"/>
                          </a:rPr>
                          <m:t>−1</m:t>
                        </m:r>
                      </m:e>
                    </m:d>
                  </m:oMath>
                </a14:m>
                <a:r>
                  <a:rPr lang="nl-NL"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sz="48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3570484" y="8297552"/>
                <a:ext cx="12184860" cy="2239652"/>
              </a:xfrm>
              <a:prstGeom prst="rect">
                <a:avLst/>
              </a:prstGeom>
              <a:blipFill>
                <a:blip r:embed="rId4"/>
                <a:stretch>
                  <a:fillRect l="-2001" t="-3804"/>
                </a:stretch>
              </a:blipFill>
            </p:spPr>
            <p:txBody>
              <a:bodyPr/>
              <a:lstStyle/>
              <a:p>
                <a:r>
                  <a:rPr lang="en-US">
                    <a:noFill/>
                  </a:rPr>
                  <a:t> </a:t>
                </a:r>
              </a:p>
            </p:txBody>
          </p:sp>
        </mc:Fallback>
      </mc:AlternateContent>
      <p:sp>
        <p:nvSpPr>
          <p:cNvPr id="49" name="Oval 48"/>
          <p:cNvSpPr/>
          <p:nvPr/>
        </p:nvSpPr>
        <p:spPr>
          <a:xfrm>
            <a:off x="11199520" y="4438424"/>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C</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57C1F29-EA67-4EFC-B881-D46828FD1110}"/>
                  </a:ext>
                </a:extLst>
              </p:cNvPr>
              <p:cNvSpPr txBox="1"/>
              <p:nvPr/>
            </p:nvSpPr>
            <p:spPr>
              <a:xfrm>
                <a:off x="2007685" y="3252691"/>
                <a:ext cx="21733392" cy="2120517"/>
              </a:xfrm>
              <a:prstGeom prst="rect">
                <a:avLst/>
              </a:prstGeom>
              <a:noFill/>
            </p:spPr>
            <p:txBody>
              <a:bodyPr wrap="square">
                <a:spAutoFit/>
              </a:bodyPr>
              <a:lstStyle/>
              <a:p>
                <a:pPr>
                  <a:lnSpc>
                    <a:spcPct val="115000"/>
                  </a:lnSpc>
                  <a:spcAft>
                    <a:spcPts val="1000"/>
                  </a:spcAft>
                  <a:tabLst>
                    <a:tab pos="373380" algn="l"/>
                    <a:tab pos="1786890" algn="l"/>
                    <a:tab pos="3218180" algn="l"/>
                    <a:tab pos="4666615" algn="l"/>
                  </a:tabLst>
                </a:pPr>
                <a:r>
                  <a:rPr lang="nl-NL" sz="4400" dirty="0">
                    <a:solidFill>
                      <a:srgbClr val="000000"/>
                    </a:solidFill>
                    <a:latin typeface="Arial" panose="020B0604020202020204" pitchFamily="34" charset="0"/>
                    <a:ea typeface="Calibri" panose="020F0502020204030204" pitchFamily="34" charset="0"/>
                    <a:cs typeface="Arial" panose="020B0604020202020204" pitchFamily="34" charset="0"/>
                  </a:rPr>
                  <a:t>			T</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ập xác định của các hàm số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+1</m:t>
                        </m:r>
                      </m:num>
                      <m:den>
                        <m:d>
                          <m:dPr>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+1</m:t>
                            </m:r>
                          </m:e>
                        </m:d>
                        <m:d>
                          <m:dPr>
                            <m:ctrlPr>
                              <a:rPr lang="en-US" sz="4400" i="1">
                                <a:solidFill>
                                  <a:srgbClr val="000000"/>
                                </a:solidFill>
                                <a:effectLst/>
                                <a:latin typeface="Cambria Math" panose="02040503050406030204" pitchFamily="18" charset="0"/>
                                <a:ea typeface="Calibri" panose="020F0502020204030204" pitchFamily="34" charset="0"/>
                              </a:rPr>
                            </m:ctrlPr>
                          </m:dPr>
                          <m:e>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+3</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+4</m:t>
                            </m:r>
                          </m:e>
                        </m:d>
                      </m:den>
                    </m:f>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73380" algn="l"/>
                    <a:tab pos="1786890" algn="l"/>
                    <a:tab pos="3218180" algn="l"/>
                    <a:tab pos="4666615" algn="l"/>
                  </a:tabLst>
                </a:pP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r>
                      <a:rPr lang="nl-NL" sz="4400" i="1">
                        <a:solidFill>
                          <a:srgbClr val="000000"/>
                        </a:solidFill>
                        <a:effectLst/>
                        <a:latin typeface="Cambria Math" panose="02040503050406030204" pitchFamily="18" charset="0"/>
                        <a:ea typeface="Calibri" panose="020F0502020204030204" pitchFamily="34" charset="0"/>
                      </a:rPr>
                      <m:t>ℝ</m:t>
                    </m:r>
                    <m:r>
                      <a:rPr lang="nl-NL" sz="4400" i="1">
                        <a:solidFill>
                          <a:srgbClr val="000000"/>
                        </a:solidFill>
                        <a:effectLst/>
                        <a:latin typeface="Cambria Math" panose="02040503050406030204" pitchFamily="18" charset="0"/>
                        <a:ea typeface="Calibri" panose="020F0502020204030204" pitchFamily="34" charset="0"/>
                      </a:rPr>
                      <m:t>\</m:t>
                    </m:r>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1</m:t>
                        </m:r>
                      </m:e>
                    </m:d>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−1</m:t>
                        </m:r>
                      </m:e>
                    </m:d>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C.</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r>
                      <a:rPr lang="nl-NL" sz="4400" i="1">
                        <a:solidFill>
                          <a:srgbClr val="000000"/>
                        </a:solidFill>
                        <a:effectLst/>
                        <a:latin typeface="Cambria Math" panose="02040503050406030204" pitchFamily="18" charset="0"/>
                        <a:ea typeface="Calibri" panose="020F0502020204030204" pitchFamily="34" charset="0"/>
                      </a:rPr>
                      <m:t>ℝ</m:t>
                    </m:r>
                    <m:r>
                      <a:rPr lang="nl-NL" sz="4400" i="1">
                        <a:solidFill>
                          <a:srgbClr val="000000"/>
                        </a:solidFill>
                        <a:effectLst/>
                        <a:latin typeface="Cambria Math" panose="02040503050406030204" pitchFamily="18" charset="0"/>
                        <a:ea typeface="Calibri" panose="020F0502020204030204" pitchFamily="34" charset="0"/>
                      </a:rPr>
                      <m:t>\</m:t>
                    </m:r>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−1</m:t>
                        </m:r>
                      </m:e>
                    </m:d>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D.</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r>
                      <a:rPr lang="nl-NL" sz="4400" i="1">
                        <a:solidFill>
                          <a:srgbClr val="000000"/>
                        </a:solidFill>
                        <a:effectLst/>
                        <a:latin typeface="Cambria Math" panose="02040503050406030204" pitchFamily="18" charset="0"/>
                        <a:ea typeface="Calibri" panose="020F0502020204030204" pitchFamily="34" charset="0"/>
                      </a:rPr>
                      <m:t>ℝ</m:t>
                    </m:r>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4" name="TextBox 43">
                <a:extLst>
                  <a:ext uri="{FF2B5EF4-FFF2-40B4-BE49-F238E27FC236}">
                    <a16:creationId xmlns:a16="http://schemas.microsoft.com/office/drawing/2014/main" id="{657C1F29-EA67-4EFC-B881-D46828FD1110}"/>
                  </a:ext>
                </a:extLst>
              </p:cNvPr>
              <p:cNvSpPr txBox="1">
                <a:spLocks noRot="1" noChangeAspect="1" noMove="1" noResize="1" noEditPoints="1" noAdjustHandles="1" noChangeArrowheads="1" noChangeShapeType="1" noTextEdit="1"/>
              </p:cNvSpPr>
              <p:nvPr/>
            </p:nvSpPr>
            <p:spPr>
              <a:xfrm>
                <a:off x="2007685" y="3252691"/>
                <a:ext cx="21733392" cy="2120517"/>
              </a:xfrm>
              <a:prstGeom prst="rect">
                <a:avLst/>
              </a:prstGeom>
              <a:blipFill>
                <a:blip r:embed="rId5"/>
                <a:stretch>
                  <a:fillRect b="-12680"/>
                </a:stretch>
              </a:blipFill>
            </p:spPr>
            <p:txBody>
              <a:bodyPr/>
              <a:lstStyle/>
              <a:p>
                <a:r>
                  <a:rPr lang="en-US">
                    <a:noFill/>
                  </a:rPr>
                  <a:t> </a:t>
                </a:r>
              </a:p>
            </p:txBody>
          </p:sp>
        </mc:Fallback>
      </mc:AlternateContent>
    </p:spTree>
    <p:extLst>
      <p:ext uri="{BB962C8B-B14F-4D97-AF65-F5344CB8AC3E}">
        <p14:creationId xmlns:p14="http://schemas.microsoft.com/office/powerpoint/2010/main" val="113002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790539" y="6858000"/>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674640" y="2368690"/>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3.</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en-US" sz="4800" b="1" i="0" spc="-150" smtClean="0">
                          <a:solidFill>
                            <a:srgbClr val="FF0000"/>
                          </a:solidFill>
                          <a:latin typeface="Tahoma" panose="020B0604030504040204" pitchFamily="34" charset="0"/>
                          <a:ea typeface="Tahoma" panose="020B0604030504040204" pitchFamily="34" charset="0"/>
                          <a:cs typeface="Tahoma" panose="020B0604030504040204" pitchFamily="34" charset="0"/>
                        </a:rPr>
                        <m:t>C</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3570484" y="8297552"/>
                <a:ext cx="15327116" cy="3541419"/>
              </a:xfrm>
              <a:prstGeom prst="rect">
                <a:avLst/>
              </a:prstGeom>
            </p:spPr>
            <p:txBody>
              <a:bodyPr wrap="square">
                <a:spAutoFit/>
              </a:bodyPr>
              <a:lstStyle/>
              <a:p>
                <a:r>
                  <a:rPr lang="nl-NL" sz="4400" dirty="0">
                    <a:latin typeface="Arial" panose="020B0604020202020204" pitchFamily="34" charset="0"/>
                    <a:cs typeface="Arial" panose="020B0604020202020204" pitchFamily="34" charset="0"/>
                  </a:rPr>
                  <a:t>ĐKXĐ: </a:t>
                </a:r>
                <a14:m>
                  <m:oMath xmlns:m="http://schemas.openxmlformats.org/officeDocument/2006/math">
                    <m:d>
                      <m:dPr>
                        <m:begChr m:val="{"/>
                        <m:endChr m:val=""/>
                        <m:ctrlPr>
                          <a:rPr lang="en-US" sz="4400" i="1">
                            <a:latin typeface="Cambria Math" panose="02040503050406030204" pitchFamily="18" charset="0"/>
                          </a:rPr>
                        </m:ctrlPr>
                      </m:dPr>
                      <m:e>
                        <m:m>
                          <m:mPr>
                            <m:mcs>
                              <m:mc>
                                <m:mcPr>
                                  <m:count m:val="1"/>
                                  <m:mcJc m:val="center"/>
                                </m:mcPr>
                              </m:mc>
                            </m:mcs>
                            <m:ctrlPr>
                              <a:rPr lang="en-US" sz="4400" i="1">
                                <a:latin typeface="Cambria Math" panose="02040503050406030204" pitchFamily="18" charset="0"/>
                              </a:rPr>
                            </m:ctrlPr>
                          </m:mPr>
                          <m:mr>
                            <m:e>
                              <m:r>
                                <a:rPr lang="nl-NL" sz="4400" i="1">
                                  <a:latin typeface="Cambria Math" panose="02040503050406030204" pitchFamily="18" charset="0"/>
                                </a:rPr>
                                <m:t>𝑥</m:t>
                              </m:r>
                              <m:r>
                                <a:rPr lang="nl-NL" sz="4400" i="1">
                                  <a:latin typeface="Cambria Math" panose="02040503050406030204" pitchFamily="18" charset="0"/>
                                </a:rPr>
                                <m:t>≠3</m:t>
                              </m:r>
                            </m:e>
                          </m:mr>
                          <m:mr>
                            <m:e>
                              <m:r>
                                <a:rPr lang="nl-NL" sz="4400" i="1">
                                  <a:latin typeface="Cambria Math" panose="02040503050406030204" pitchFamily="18" charset="0"/>
                                </a:rPr>
                                <m:t>2</m:t>
                              </m:r>
                              <m:r>
                                <a:rPr lang="nl-NL" sz="4400" i="1">
                                  <a:latin typeface="Cambria Math" panose="02040503050406030204" pitchFamily="18" charset="0"/>
                                </a:rPr>
                                <m:t>𝑥</m:t>
                              </m:r>
                              <m:r>
                                <a:rPr lang="nl-NL" sz="4400" i="1">
                                  <a:latin typeface="Cambria Math" panose="02040503050406030204" pitchFamily="18" charset="0"/>
                                </a:rPr>
                                <m:t>−1&gt;0</m:t>
                              </m:r>
                            </m:e>
                          </m:mr>
                        </m:m>
                      </m:e>
                    </m:d>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m>
                          <m:mPr>
                            <m:mcs>
                              <m:mc>
                                <m:mcPr>
                                  <m:count m:val="1"/>
                                  <m:mcJc m:val="center"/>
                                </m:mcPr>
                              </m:mc>
                            </m:mcs>
                            <m:ctrlPr>
                              <a:rPr lang="en-US" sz="4400" i="1">
                                <a:latin typeface="Cambria Math" panose="02040503050406030204" pitchFamily="18" charset="0"/>
                              </a:rPr>
                            </m:ctrlPr>
                          </m:mPr>
                          <m:mr>
                            <m:e>
                              <m:r>
                                <a:rPr lang="nl-NL" sz="4400" i="1">
                                  <a:latin typeface="Cambria Math" panose="02040503050406030204" pitchFamily="18" charset="0"/>
                                </a:rPr>
                                <m:t>𝑥</m:t>
                              </m:r>
                              <m:r>
                                <a:rPr lang="nl-NL" sz="4400" i="1">
                                  <a:latin typeface="Cambria Math" panose="02040503050406030204" pitchFamily="18" charset="0"/>
                                </a:rPr>
                                <m:t>≠3</m:t>
                              </m:r>
                            </m:e>
                          </m:mr>
                          <m:mr>
                            <m:e>
                              <m:r>
                                <a:rPr lang="nl-NL" sz="4400" i="1">
                                  <a:latin typeface="Cambria Math" panose="02040503050406030204" pitchFamily="18" charset="0"/>
                                </a:rPr>
                                <m:t>𝑥</m:t>
                              </m:r>
                              <m:r>
                                <a:rPr lang="nl-NL" sz="4400" i="1">
                                  <a:latin typeface="Cambria Math" panose="02040503050406030204" pitchFamily="18" charset="0"/>
                                </a:rPr>
                                <m:t>&gt;</m:t>
                              </m:r>
                              <m:f>
                                <m:fPr>
                                  <m:ctrlPr>
                                    <a:rPr lang="en-US" sz="4400" i="1">
                                      <a:latin typeface="Cambria Math" panose="02040503050406030204" pitchFamily="18" charset="0"/>
                                    </a:rPr>
                                  </m:ctrlPr>
                                </m:fPr>
                                <m:num>
                                  <m:r>
                                    <a:rPr lang="nl-NL" sz="4400" i="1">
                                      <a:latin typeface="Cambria Math" panose="02040503050406030204" pitchFamily="18" charset="0"/>
                                    </a:rPr>
                                    <m:t>1</m:t>
                                  </m:r>
                                </m:num>
                                <m:den>
                                  <m:r>
                                    <a:rPr lang="nl-NL" sz="4400" i="1">
                                      <a:latin typeface="Cambria Math" panose="02040503050406030204" pitchFamily="18" charset="0"/>
                                    </a:rPr>
                                    <m:t>2</m:t>
                                  </m:r>
                                </m:den>
                              </m:f>
                            </m:e>
                          </m:mr>
                        </m:m>
                      </m:e>
                    </m:d>
                  </m:oMath>
                </a14:m>
                <a:r>
                  <a:rPr lang="nl-NL"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nl-NL" sz="4400" dirty="0">
                    <a:latin typeface="Arial" panose="020B0604020202020204" pitchFamily="34" charset="0"/>
                    <a:cs typeface="Arial" panose="020B0604020202020204" pitchFamily="34" charset="0"/>
                  </a:rPr>
                  <a:t>Suy ra tập xác định của hàm số là </a:t>
                </a:r>
                <a14:m>
                  <m:oMath xmlns:m="http://schemas.openxmlformats.org/officeDocument/2006/math">
                    <m:r>
                      <a:rPr lang="nl-NL" sz="4400" i="1">
                        <a:latin typeface="Cambria Math" panose="02040503050406030204" pitchFamily="18" charset="0"/>
                      </a:rPr>
                      <m:t>𝐷</m:t>
                    </m:r>
                    <m:r>
                      <a:rPr lang="nl-NL" sz="4400" i="1">
                        <a:latin typeface="Cambria Math" panose="02040503050406030204" pitchFamily="18" charset="0"/>
                      </a:rPr>
                      <m:t>=</m:t>
                    </m:r>
                    <m:d>
                      <m:dPr>
                        <m:ctrlPr>
                          <a:rPr lang="en-US" sz="4400" i="1">
                            <a:latin typeface="Cambria Math" panose="02040503050406030204" pitchFamily="18" charset="0"/>
                          </a:rPr>
                        </m:ctrlPr>
                      </m:dPr>
                      <m:e>
                        <m:f>
                          <m:fPr>
                            <m:ctrlPr>
                              <a:rPr lang="en-US" sz="4400" i="1">
                                <a:latin typeface="Cambria Math" panose="02040503050406030204" pitchFamily="18" charset="0"/>
                              </a:rPr>
                            </m:ctrlPr>
                          </m:fPr>
                          <m:num>
                            <m:r>
                              <a:rPr lang="nl-NL" sz="4400" i="1">
                                <a:latin typeface="Cambria Math" panose="02040503050406030204" pitchFamily="18" charset="0"/>
                              </a:rPr>
                              <m:t>1</m:t>
                            </m:r>
                          </m:num>
                          <m:den>
                            <m:r>
                              <a:rPr lang="nl-NL" sz="4400" i="1">
                                <a:latin typeface="Cambria Math" panose="02040503050406030204" pitchFamily="18" charset="0"/>
                              </a:rPr>
                              <m:t>2</m:t>
                            </m:r>
                          </m:den>
                        </m:f>
                        <m:r>
                          <a:rPr lang="nl-NL" sz="4400" i="1">
                            <a:latin typeface="Cambria Math" panose="02040503050406030204" pitchFamily="18" charset="0"/>
                          </a:rPr>
                          <m:t>;+∞</m:t>
                        </m:r>
                      </m:e>
                    </m:d>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r>
                          <a:rPr lang="nl-NL" sz="4400" i="1">
                            <a:latin typeface="Cambria Math" panose="02040503050406030204" pitchFamily="18" charset="0"/>
                          </a:rPr>
                          <m:t>3</m:t>
                        </m:r>
                      </m:e>
                    </m:d>
                  </m:oMath>
                </a14:m>
                <a:r>
                  <a:rPr lang="nl-NL"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3570484" y="8297552"/>
                <a:ext cx="15327116" cy="3541419"/>
              </a:xfrm>
              <a:prstGeom prst="rect">
                <a:avLst/>
              </a:prstGeom>
              <a:blipFill>
                <a:blip r:embed="rId4"/>
                <a:stretch>
                  <a:fillRect l="-1631"/>
                </a:stretch>
              </a:blipFill>
            </p:spPr>
            <p:txBody>
              <a:bodyPr/>
              <a:lstStyle/>
              <a:p>
                <a:r>
                  <a:rPr lang="en-US">
                    <a:noFill/>
                  </a:rPr>
                  <a:t> </a:t>
                </a:r>
              </a:p>
            </p:txBody>
          </p:sp>
        </mc:Fallback>
      </mc:AlternateContent>
      <p:sp>
        <p:nvSpPr>
          <p:cNvPr id="49" name="Oval 48"/>
          <p:cNvSpPr/>
          <p:nvPr/>
        </p:nvSpPr>
        <p:spPr>
          <a:xfrm>
            <a:off x="12180882" y="4498896"/>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C</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0C73DA3-FDD5-4AD9-BF29-494DE055A988}"/>
                  </a:ext>
                </a:extLst>
              </p:cNvPr>
              <p:cNvSpPr txBox="1"/>
              <p:nvPr/>
            </p:nvSpPr>
            <p:spPr>
              <a:xfrm>
                <a:off x="1557690" y="3004373"/>
                <a:ext cx="22106194" cy="2589940"/>
              </a:xfrm>
              <a:prstGeom prst="rect">
                <a:avLst/>
              </a:prstGeom>
              <a:noFill/>
            </p:spPr>
            <p:txBody>
              <a:bodyPr wrap="square">
                <a:spAutoFit/>
              </a:bodyPr>
              <a:lstStyle/>
              <a:p>
                <a:pPr>
                  <a:lnSpc>
                    <a:spcPct val="115000"/>
                  </a:lnSpc>
                  <a:spcAft>
                    <a:spcPts val="1000"/>
                  </a:spcAft>
                  <a:tabLst>
                    <a:tab pos="373380" algn="l"/>
                    <a:tab pos="1786890" algn="l"/>
                    <a:tab pos="3218180" algn="l"/>
                    <a:tab pos="4666615" algn="l"/>
                  </a:tabLst>
                </a:pPr>
                <a:r>
                  <a:rPr lang="nl-NL" sz="4400" dirty="0">
                    <a:solidFill>
                      <a:srgbClr val="000000"/>
                    </a:solidFill>
                    <a:effectLst/>
                    <a:latin typeface="Times New Roman" panose="02020603050405020304" pitchFamily="18" charset="0"/>
                    <a:ea typeface="Calibri" panose="020F0502020204030204" pitchFamily="34" charset="0"/>
                  </a:rPr>
                  <a:t>			Tập xác định của các hàm số sau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+1</m:t>
                        </m:r>
                      </m:num>
                      <m:den>
                        <m:r>
                          <a:rPr lang="nl-NL" sz="4400" i="1">
                            <a:solidFill>
                              <a:srgbClr val="000000"/>
                            </a:solidFill>
                            <a:effectLst/>
                            <a:latin typeface="Cambria Math" panose="02040503050406030204" pitchFamily="18" charset="0"/>
                            <a:ea typeface="Calibri" panose="020F0502020204030204" pitchFamily="34" charset="0"/>
                          </a:rPr>
                          <m:t>(</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−3)</m:t>
                        </m:r>
                        <m:rad>
                          <m:radPr>
                            <m:degHide m:val="on"/>
                            <m:ctrlPr>
                              <a:rPr lang="en-US" sz="4400" i="1">
                                <a:solidFill>
                                  <a:srgbClr val="000000"/>
                                </a:solidFill>
                                <a:effectLst/>
                                <a:latin typeface="Cambria Math" panose="02040503050406030204" pitchFamily="18" charset="0"/>
                                <a:ea typeface="Calibri" panose="020F0502020204030204" pitchFamily="34" charset="0"/>
                              </a:rPr>
                            </m:ctrlPr>
                          </m:radPr>
                          <m:deg/>
                          <m:e>
                            <m:r>
                              <a:rPr lang="nl-NL" sz="4400" i="1">
                                <a:solidFill>
                                  <a:srgbClr val="000000"/>
                                </a:solidFill>
                                <a:effectLst/>
                                <a:latin typeface="Cambria Math" panose="02040503050406030204" pitchFamily="18" charset="0"/>
                                <a:ea typeface="Calibri" panose="020F0502020204030204" pitchFamily="34" charset="0"/>
                              </a:rPr>
                              <m:t>2</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−1</m:t>
                            </m:r>
                          </m:e>
                        </m:rad>
                      </m:den>
                    </m:f>
                  </m:oMath>
                </a14:m>
                <a:r>
                  <a:rPr lang="nl-NL" sz="4400" dirty="0">
                    <a:solidFill>
                      <a:srgbClr val="000000"/>
                    </a:solidFill>
                    <a:effectLst/>
                    <a:latin typeface="Times New Roman" panose="02020603050405020304" pitchFamily="18" charset="0"/>
                    <a:ea typeface="Calibri" panose="020F0502020204030204" pitchFamily="34" charset="0"/>
                  </a:rPr>
                  <a:t> 	</a:t>
                </a:r>
                <a:endParaRPr lang="en-US" sz="4400" dirty="0">
                  <a:solidFill>
                    <a:srgbClr val="000000"/>
                  </a:solidFill>
                  <a:effectLst/>
                  <a:latin typeface="Times New Roman" panose="02020603050405020304" pitchFamily="18" charset="0"/>
                  <a:ea typeface="Calibri" panose="020F0502020204030204" pitchFamily="34" charset="0"/>
                </a:endParaRPr>
              </a:p>
              <a:p>
                <a:pPr>
                  <a:lnSpc>
                    <a:spcPct val="115000"/>
                  </a:lnSpc>
                  <a:spcAft>
                    <a:spcPts val="1000"/>
                  </a:spcAft>
                  <a:tabLst>
                    <a:tab pos="373380" algn="l"/>
                    <a:tab pos="1786890" algn="l"/>
                    <a:tab pos="3218180" algn="l"/>
                    <a:tab pos="4666615" algn="l"/>
                  </a:tabLst>
                </a:pPr>
                <a:r>
                  <a:rPr lang="nl-NL" sz="4400" dirty="0">
                    <a:solidFill>
                      <a:srgbClr val="000000"/>
                    </a:solidFill>
                    <a:effectLst/>
                    <a:latin typeface="Times New Roman" panose="02020603050405020304" pitchFamily="18" charset="0"/>
                    <a:ea typeface="Calibri" panose="020F0502020204030204" pitchFamily="34" charset="0"/>
                  </a:rPr>
                  <a:t>	</a:t>
                </a:r>
                <a:r>
                  <a:rPr lang="nl-NL" sz="4400" b="1" dirty="0">
                    <a:solidFill>
                      <a:srgbClr val="000000"/>
                    </a:solidFill>
                    <a:effectLst/>
                    <a:latin typeface="Times New Roman" panose="02020603050405020304" pitchFamily="18" charset="0"/>
                    <a:ea typeface="Calibri" panose="020F0502020204030204" pitchFamily="34" charset="0"/>
                  </a:rPr>
                  <a:t>A.</a:t>
                </a:r>
                <a:r>
                  <a:rPr lang="nl-NL" sz="4400" dirty="0">
                    <a:solidFill>
                      <a:srgbClr val="000000"/>
                    </a:solidFill>
                    <a:effectLst/>
                    <a:latin typeface="Times New Roman" panose="02020603050405020304" pitchFamily="18" charset="0"/>
                    <a:ea typeface="Calibri" panose="020F050202020403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r>
                      <a:rPr lang="nl-NL" sz="4400" i="1">
                        <a:solidFill>
                          <a:srgbClr val="000000"/>
                        </a:solidFill>
                        <a:effectLst/>
                        <a:latin typeface="Cambria Math" panose="02040503050406030204" pitchFamily="18" charset="0"/>
                        <a:ea typeface="Calibri" panose="020F0502020204030204" pitchFamily="34" charset="0"/>
                      </a:rPr>
                      <m:t>ℝ</m:t>
                    </m:r>
                    <m:r>
                      <a:rPr lang="nl-NL" sz="4400" i="1">
                        <a:solidFill>
                          <a:srgbClr val="000000"/>
                        </a:solidFill>
                        <a:effectLst/>
                        <a:latin typeface="Cambria Math" panose="02040503050406030204" pitchFamily="18" charset="0"/>
                        <a:ea typeface="Calibri" panose="020F0502020204030204" pitchFamily="34" charset="0"/>
                      </a:rPr>
                      <m:t>\</m:t>
                    </m:r>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3</m:t>
                        </m:r>
                      </m:e>
                    </m:d>
                  </m:oMath>
                </a14:m>
                <a:r>
                  <a:rPr lang="nl-NL" sz="4400" b="1" dirty="0">
                    <a:solidFill>
                      <a:srgbClr val="000000"/>
                    </a:solidFill>
                    <a:effectLst/>
                    <a:latin typeface="Times New Roman" panose="02020603050405020304" pitchFamily="18" charset="0"/>
                    <a:ea typeface="Calibri" panose="020F0502020204030204" pitchFamily="34" charset="0"/>
                  </a:rPr>
                  <a:t>	B.</a:t>
                </a:r>
                <a:r>
                  <a:rPr lang="nl-NL" sz="4400" dirty="0">
                    <a:solidFill>
                      <a:srgbClr val="000000"/>
                    </a:solidFill>
                    <a:effectLst/>
                    <a:latin typeface="Times New Roman" panose="02020603050405020304" pitchFamily="18" charset="0"/>
                    <a:ea typeface="Calibri" panose="020F050202020403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d>
                      <m:dPr>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1</m:t>
                            </m:r>
                          </m:num>
                          <m:den>
                            <m:r>
                              <a:rPr lang="nl-NL" sz="4400" i="1">
                                <a:solidFill>
                                  <a:srgbClr val="000000"/>
                                </a:solidFill>
                                <a:effectLst/>
                                <a:latin typeface="Cambria Math" panose="02040503050406030204" pitchFamily="18" charset="0"/>
                                <a:ea typeface="Calibri" panose="020F0502020204030204" pitchFamily="34" charset="0"/>
                              </a:rPr>
                              <m:t>2</m:t>
                            </m:r>
                          </m:den>
                        </m:f>
                        <m:r>
                          <a:rPr lang="nl-NL" sz="4400" i="1">
                            <a:solidFill>
                              <a:srgbClr val="000000"/>
                            </a:solidFill>
                            <a:effectLst/>
                            <a:latin typeface="Cambria Math" panose="02040503050406030204" pitchFamily="18" charset="0"/>
                            <a:ea typeface="Calibri" panose="020F0502020204030204" pitchFamily="34" charset="0"/>
                          </a:rPr>
                          <m:t>;+∞</m:t>
                        </m:r>
                      </m:e>
                    </m:d>
                    <m:r>
                      <a:rPr lang="nl-NL" sz="4400" i="1">
                        <a:solidFill>
                          <a:srgbClr val="000000"/>
                        </a:solidFill>
                        <a:effectLst/>
                        <a:latin typeface="Cambria Math" panose="02040503050406030204" pitchFamily="18" charset="0"/>
                        <a:ea typeface="Calibri" panose="020F0502020204030204" pitchFamily="34" charset="0"/>
                      </a:rPr>
                      <m:t>\</m:t>
                    </m:r>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3</m:t>
                        </m:r>
                      </m:e>
                    </m:d>
                  </m:oMath>
                </a14:m>
                <a:r>
                  <a:rPr lang="nl-NL" sz="4400" b="1" dirty="0">
                    <a:solidFill>
                      <a:srgbClr val="000000"/>
                    </a:solidFill>
                    <a:effectLst/>
                    <a:latin typeface="Times New Roman" panose="02020603050405020304" pitchFamily="18" charset="0"/>
                    <a:ea typeface="Calibri" panose="020F0502020204030204" pitchFamily="34" charset="0"/>
                  </a:rPr>
                  <a:t>	C.</a:t>
                </a:r>
                <a:r>
                  <a:rPr lang="nl-NL" sz="4400" dirty="0">
                    <a:solidFill>
                      <a:srgbClr val="000000"/>
                    </a:solidFill>
                    <a:effectLst/>
                    <a:latin typeface="Times New Roman" panose="02020603050405020304" pitchFamily="18" charset="0"/>
                    <a:ea typeface="Calibri" panose="020F050202020403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d>
                      <m:dPr>
                        <m:ctrlPr>
                          <a:rPr lang="en-US" sz="4400" i="1">
                            <a:solidFill>
                              <a:srgbClr val="000000"/>
                            </a:solidFill>
                            <a:latin typeface="Cambria Math" panose="02040503050406030204" pitchFamily="18" charset="0"/>
                            <a:ea typeface="Calibri" panose="020F0502020204030204" pitchFamily="34" charset="0"/>
                          </a:rPr>
                        </m:ctrlPr>
                      </m:dPr>
                      <m:e>
                        <m:f>
                          <m:fPr>
                            <m:ctrlPr>
                              <a:rPr lang="en-US" sz="4400" i="1" smtClean="0">
                                <a:solidFill>
                                  <a:srgbClr val="000000"/>
                                </a:solidFill>
                                <a:latin typeface="Cambria Math" panose="02040503050406030204" pitchFamily="18" charset="0"/>
                                <a:ea typeface="Calibri" panose="020F0502020204030204" pitchFamily="34" charset="0"/>
                              </a:rPr>
                            </m:ctrlPr>
                          </m:fPr>
                          <m:num>
                            <m:r>
                              <a:rPr lang="nl-NL" sz="4400" i="1">
                                <a:solidFill>
                                  <a:srgbClr val="000000"/>
                                </a:solidFill>
                                <a:latin typeface="Cambria Math" panose="02040503050406030204" pitchFamily="18" charset="0"/>
                                <a:ea typeface="Calibri" panose="020F0502020204030204" pitchFamily="34" charset="0"/>
                              </a:rPr>
                              <m:t>1</m:t>
                            </m:r>
                          </m:num>
                          <m:den>
                            <m:r>
                              <a:rPr lang="nl-NL" sz="4400" i="1">
                                <a:solidFill>
                                  <a:srgbClr val="000000"/>
                                </a:solidFill>
                                <a:latin typeface="Cambria Math" panose="02040503050406030204" pitchFamily="18" charset="0"/>
                                <a:ea typeface="Calibri" panose="020F0502020204030204" pitchFamily="34" charset="0"/>
                              </a:rPr>
                              <m:t>2</m:t>
                            </m:r>
                          </m:den>
                        </m:f>
                        <m:r>
                          <a:rPr lang="en-US" sz="4400" b="0" i="1" smtClean="0">
                            <a:solidFill>
                              <a:srgbClr val="000000"/>
                            </a:solidFill>
                            <a:latin typeface="Cambria Math" panose="02040503050406030204" pitchFamily="18" charset="0"/>
                            <a:ea typeface="Calibri" panose="020F0502020204030204" pitchFamily="34" charset="0"/>
                          </a:rPr>
                          <m:t>;</m:t>
                        </m:r>
                        <m:r>
                          <a:rPr lang="nl-NL" sz="4400" i="1" smtClean="0">
                            <a:solidFill>
                              <a:srgbClr val="000000"/>
                            </a:solidFill>
                            <a:latin typeface="Cambria Math" panose="02040503050406030204" pitchFamily="18" charset="0"/>
                            <a:ea typeface="Calibri" panose="020F0502020204030204" pitchFamily="34" charset="0"/>
                          </a:rPr>
                          <m:t>+∞</m:t>
                        </m:r>
                      </m:e>
                    </m:d>
                    <m:r>
                      <a:rPr lang="nl-NL" sz="4400" i="1">
                        <a:solidFill>
                          <a:srgbClr val="000000"/>
                        </a:solidFill>
                        <a:effectLst/>
                        <a:latin typeface="Cambria Math" panose="02040503050406030204" pitchFamily="18" charset="0"/>
                        <a:ea typeface="Calibri" panose="020F0502020204030204" pitchFamily="34" charset="0"/>
                      </a:rPr>
                      <m:t>\</m:t>
                    </m:r>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3</m:t>
                        </m:r>
                      </m:e>
                    </m:d>
                  </m:oMath>
                </a14:m>
                <a:r>
                  <a:rPr lang="nl-NL" sz="4400" b="1" dirty="0">
                    <a:solidFill>
                      <a:srgbClr val="000000"/>
                    </a:solidFill>
                    <a:effectLst/>
                    <a:latin typeface="Times New Roman" panose="02020603050405020304" pitchFamily="18" charset="0"/>
                    <a:ea typeface="Calibri" panose="020F0502020204030204" pitchFamily="34" charset="0"/>
                  </a:rPr>
                  <a:t>     D.</a:t>
                </a:r>
                <a:r>
                  <a:rPr lang="nl-NL" sz="4400" dirty="0">
                    <a:solidFill>
                      <a:srgbClr val="000000"/>
                    </a:solidFill>
                    <a:effectLst/>
                    <a:latin typeface="Times New Roman" panose="02020603050405020304" pitchFamily="18" charset="0"/>
                    <a:ea typeface="Calibri" panose="020F050202020403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d>
                      <m:dPr>
                        <m:ctrlPr>
                          <a:rPr lang="en-US" sz="4400" i="1">
                            <a:solidFill>
                              <a:srgbClr val="000000"/>
                            </a:solidFill>
                            <a:effectLst/>
                            <a:latin typeface="Cambria Math" panose="02040503050406030204" pitchFamily="18" charset="0"/>
                            <a:ea typeface="Calibri" panose="020F0502020204030204" pitchFamily="34" charset="0"/>
                          </a:rPr>
                        </m:ctrlPr>
                      </m:dPr>
                      <m:e>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1</m:t>
                            </m:r>
                          </m:num>
                          <m:den>
                            <m:r>
                              <a:rPr lang="nl-NL" sz="4400" i="1">
                                <a:solidFill>
                                  <a:srgbClr val="000000"/>
                                </a:solidFill>
                                <a:effectLst/>
                                <a:latin typeface="Cambria Math" panose="02040503050406030204" pitchFamily="18" charset="0"/>
                                <a:ea typeface="Calibri" panose="020F0502020204030204" pitchFamily="34" charset="0"/>
                              </a:rPr>
                              <m:t>2</m:t>
                            </m:r>
                          </m:den>
                        </m:f>
                        <m:r>
                          <a:rPr lang="nl-NL" sz="4400" i="1">
                            <a:solidFill>
                              <a:srgbClr val="000000"/>
                            </a:solidFill>
                            <a:effectLst/>
                            <a:latin typeface="Cambria Math" panose="02040503050406030204" pitchFamily="18" charset="0"/>
                            <a:ea typeface="Calibri" panose="020F0502020204030204" pitchFamily="34" charset="0"/>
                          </a:rPr>
                          <m:t>;+∞</m:t>
                        </m:r>
                      </m:e>
                    </m:d>
                    <m:r>
                      <a:rPr lang="nl-NL" sz="4400" i="1">
                        <a:solidFill>
                          <a:srgbClr val="000000"/>
                        </a:solidFill>
                        <a:effectLst/>
                        <a:latin typeface="Cambria Math" panose="02040503050406030204" pitchFamily="18" charset="0"/>
                        <a:ea typeface="Calibri" panose="020F0502020204030204" pitchFamily="34" charset="0"/>
                      </a:rPr>
                      <m:t>\</m:t>
                    </m:r>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3</m:t>
                        </m:r>
                      </m:e>
                    </m:d>
                  </m:oMath>
                </a14:m>
                <a:r>
                  <a:rPr lang="nl-NL" sz="4400" dirty="0">
                    <a:solidFill>
                      <a:srgbClr val="000000"/>
                    </a:solidFill>
                    <a:effectLst/>
                    <a:latin typeface="Times New Roman" panose="02020603050405020304" pitchFamily="18" charset="0"/>
                    <a:ea typeface="Calibri" panose="020F0502020204030204" pitchFamily="34" charset="0"/>
                  </a:rPr>
                  <a:t> </a:t>
                </a:r>
                <a:endParaRPr lang="en-US" sz="4400" dirty="0">
                  <a:solidFill>
                    <a:srgbClr val="000000"/>
                  </a:solidFill>
                  <a:effectLst/>
                  <a:latin typeface="Times New Roman" panose="02020603050405020304" pitchFamily="18" charset="0"/>
                  <a:ea typeface="Calibri" panose="020F0502020204030204" pitchFamily="34" charset="0"/>
                </a:endParaRPr>
              </a:p>
            </p:txBody>
          </p:sp>
        </mc:Choice>
        <mc:Fallback xmlns="">
          <p:sp>
            <p:nvSpPr>
              <p:cNvPr id="44" name="TextBox 43">
                <a:extLst>
                  <a:ext uri="{FF2B5EF4-FFF2-40B4-BE49-F238E27FC236}">
                    <a16:creationId xmlns:a16="http://schemas.microsoft.com/office/drawing/2014/main" id="{C0C73DA3-FDD5-4AD9-BF29-494DE055A988}"/>
                  </a:ext>
                </a:extLst>
              </p:cNvPr>
              <p:cNvSpPr txBox="1">
                <a:spLocks noRot="1" noChangeAspect="1" noMove="1" noResize="1" noEditPoints="1" noAdjustHandles="1" noChangeArrowheads="1" noChangeShapeType="1" noTextEdit="1"/>
              </p:cNvSpPr>
              <p:nvPr/>
            </p:nvSpPr>
            <p:spPr>
              <a:xfrm>
                <a:off x="1557690" y="3004373"/>
                <a:ext cx="22106194" cy="2589940"/>
              </a:xfrm>
              <a:prstGeom prst="rect">
                <a:avLst/>
              </a:prstGeom>
              <a:blipFill>
                <a:blip r:embed="rId5"/>
                <a:stretch>
                  <a:fillRect b="-3765"/>
                </a:stretch>
              </a:blipFill>
            </p:spPr>
            <p:txBody>
              <a:bodyPr/>
              <a:lstStyle/>
              <a:p>
                <a:r>
                  <a:rPr lang="en-US">
                    <a:noFill/>
                  </a:rPr>
                  <a:t> </a:t>
                </a:r>
              </a:p>
            </p:txBody>
          </p:sp>
        </mc:Fallback>
      </mc:AlternateContent>
    </p:spTree>
    <p:extLst>
      <p:ext uri="{BB962C8B-B14F-4D97-AF65-F5344CB8AC3E}">
        <p14:creationId xmlns:p14="http://schemas.microsoft.com/office/powerpoint/2010/main" val="370664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695762" y="6941404"/>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579863" y="2544042"/>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4.</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en-US" sz="4800" b="1" i="0" spc="-150" smtClean="0">
                          <a:solidFill>
                            <a:srgbClr val="FF0000"/>
                          </a:solidFill>
                          <a:latin typeface="Tahoma" panose="020B0604030504040204" pitchFamily="34" charset="0"/>
                          <a:ea typeface="Tahoma" panose="020B0604030504040204" pitchFamily="34" charset="0"/>
                          <a:cs typeface="Tahoma" panose="020B0604030504040204" pitchFamily="34" charset="0"/>
                        </a:rPr>
                        <m:t>D</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3453161" y="8186198"/>
                <a:ext cx="17155916" cy="3605282"/>
              </a:xfrm>
              <a:prstGeom prst="rect">
                <a:avLst/>
              </a:prstGeom>
            </p:spPr>
            <p:txBody>
              <a:bodyPr wrap="square">
                <a:spAutoFit/>
              </a:bodyPr>
              <a:lstStyle/>
              <a:p>
                <a:r>
                  <a:rPr lang="nl-NL" sz="4400" dirty="0">
                    <a:latin typeface="Arial" panose="020B0604020202020204" pitchFamily="34" charset="0"/>
                    <a:cs typeface="Arial" panose="020B0604020202020204" pitchFamily="34" charset="0"/>
                  </a:rPr>
                  <a:t>ĐKXĐ: </a:t>
                </a:r>
                <a14:m>
                  <m:oMath xmlns:m="http://schemas.openxmlformats.org/officeDocument/2006/math">
                    <m:d>
                      <m:dPr>
                        <m:begChr m:val="{"/>
                        <m:endChr m:val=""/>
                        <m:ctrlPr>
                          <a:rPr lang="en-US" sz="4400" i="1">
                            <a:latin typeface="Cambria Math" panose="02040503050406030204" pitchFamily="18" charset="0"/>
                          </a:rPr>
                        </m:ctrlPr>
                      </m:dPr>
                      <m:e>
                        <m:m>
                          <m:mPr>
                            <m:mcs>
                              <m:mc>
                                <m:mcPr>
                                  <m:count m:val="1"/>
                                  <m:mcJc m:val="center"/>
                                </m:mcPr>
                              </m:mc>
                            </m:mcs>
                            <m:ctrlPr>
                              <a:rPr lang="en-US" sz="4400" i="1">
                                <a:latin typeface="Cambria Math" panose="02040503050406030204" pitchFamily="18" charset="0"/>
                              </a:rPr>
                            </m:ctrlPr>
                          </m:mPr>
                          <m:mr>
                            <m:e>
                              <m:r>
                                <a:rPr lang="nl-NL" sz="4400" i="1">
                                  <a:latin typeface="Cambria Math" panose="02040503050406030204" pitchFamily="18" charset="0"/>
                                </a:rPr>
                                <m:t>𝑥</m:t>
                              </m:r>
                              <m:r>
                                <a:rPr lang="nl-NL" sz="4400" i="1">
                                  <a:latin typeface="Cambria Math" panose="02040503050406030204" pitchFamily="18" charset="0"/>
                                </a:rPr>
                                <m:t>≠0</m:t>
                              </m:r>
                            </m:e>
                          </m:mr>
                          <m:mr>
                            <m:e>
                              <m:eqArr>
                                <m:eqArrPr>
                                  <m:ctrlPr>
                                    <a:rPr lang="en-US" sz="4400" i="1">
                                      <a:latin typeface="Cambria Math" panose="02040503050406030204" pitchFamily="18" charset="0"/>
                                    </a:rPr>
                                  </m:ctrlPr>
                                </m:eqArrPr>
                                <m:e>
                                  <m:r>
                                    <a:rPr lang="nl-NL" sz="4400" i="1">
                                      <a:latin typeface="Cambria Math" panose="02040503050406030204" pitchFamily="18" charset="0"/>
                                    </a:rPr>
                                    <m:t>&amp;</m:t>
                                  </m:r>
                                  <m:sSup>
                                    <m:sSupPr>
                                      <m:ctrlPr>
                                        <a:rPr lang="en-US" sz="4400" i="1">
                                          <a:latin typeface="Cambria Math" panose="02040503050406030204" pitchFamily="18" charset="0"/>
                                        </a:rPr>
                                      </m:ctrlPr>
                                    </m:sSupPr>
                                    <m:e>
                                      <m:r>
                                        <a:rPr lang="nl-NL" sz="4400" i="1">
                                          <a:latin typeface="Cambria Math" panose="02040503050406030204" pitchFamily="18" charset="0"/>
                                        </a:rPr>
                                        <m:t>𝑥</m:t>
                                      </m:r>
                                    </m:e>
                                    <m:sup>
                                      <m:r>
                                        <a:rPr lang="nl-NL" sz="4400" i="1">
                                          <a:latin typeface="Cambria Math" panose="02040503050406030204" pitchFamily="18" charset="0"/>
                                        </a:rPr>
                                        <m:t>2</m:t>
                                      </m:r>
                                    </m:sup>
                                  </m:sSup>
                                  <m:r>
                                    <a:rPr lang="nl-NL" sz="4400" i="1">
                                      <a:latin typeface="Cambria Math" panose="02040503050406030204" pitchFamily="18" charset="0"/>
                                    </a:rPr>
                                    <m:t>−4</m:t>
                                  </m:r>
                                  <m:r>
                                    <a:rPr lang="nl-NL" sz="4400" i="1">
                                      <a:latin typeface="Cambria Math" panose="02040503050406030204" pitchFamily="18" charset="0"/>
                                    </a:rPr>
                                    <m:t>𝑥</m:t>
                                  </m:r>
                                  <m:r>
                                    <a:rPr lang="nl-NL" sz="4400" i="1">
                                      <a:latin typeface="Cambria Math" panose="02040503050406030204" pitchFamily="18" charset="0"/>
                                    </a:rPr>
                                    <m:t>+4&gt;0</m:t>
                                  </m:r>
                                </m:e>
                                <m:e>
                                  <m:r>
                                    <a:rPr lang="nl-NL" sz="4400" i="1">
                                      <a:latin typeface="Cambria Math" panose="02040503050406030204" pitchFamily="18" charset="0"/>
                                    </a:rPr>
                                    <m:t>&amp;</m:t>
                                  </m:r>
                                  <m:r>
                                    <a:rPr lang="nl-NL" sz="4400" i="1">
                                      <a:latin typeface="Cambria Math" panose="02040503050406030204" pitchFamily="18" charset="0"/>
                                    </a:rPr>
                                    <m:t>𝑥</m:t>
                                  </m:r>
                                  <m:r>
                                    <a:rPr lang="nl-NL" sz="4400" i="1">
                                      <a:latin typeface="Cambria Math" panose="02040503050406030204" pitchFamily="18" charset="0"/>
                                    </a:rPr>
                                    <m:t>+2≥0</m:t>
                                  </m:r>
                                </m:e>
                              </m:eqArr>
                            </m:e>
                          </m:mr>
                        </m:m>
                      </m:e>
                    </m:d>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m>
                          <m:mPr>
                            <m:mcs>
                              <m:mc>
                                <m:mcPr>
                                  <m:count m:val="1"/>
                                  <m:mcJc m:val="center"/>
                                </m:mcPr>
                              </m:mc>
                            </m:mcs>
                            <m:ctrlPr>
                              <a:rPr lang="en-US" sz="4400" i="1">
                                <a:latin typeface="Cambria Math" panose="02040503050406030204" pitchFamily="18" charset="0"/>
                              </a:rPr>
                            </m:ctrlPr>
                          </m:mPr>
                          <m:mr>
                            <m:e>
                              <m:r>
                                <a:rPr lang="nl-NL" sz="4400" i="1">
                                  <a:latin typeface="Cambria Math" panose="02040503050406030204" pitchFamily="18" charset="0"/>
                                </a:rPr>
                                <m:t>𝑥</m:t>
                              </m:r>
                              <m:r>
                                <a:rPr lang="nl-NL" sz="4400" i="1">
                                  <a:latin typeface="Cambria Math" panose="02040503050406030204" pitchFamily="18" charset="0"/>
                                </a:rPr>
                                <m:t>≠0</m:t>
                              </m:r>
                            </m:e>
                          </m:mr>
                          <m:mr>
                            <m:e>
                              <m:eqArr>
                                <m:eqArrPr>
                                  <m:ctrlPr>
                                    <a:rPr lang="en-US" sz="4400" i="1">
                                      <a:latin typeface="Cambria Math" panose="02040503050406030204" pitchFamily="18" charset="0"/>
                                    </a:rPr>
                                  </m:ctrlPr>
                                </m:eqArrPr>
                                <m:e>
                                  <m:sSup>
                                    <m:sSupPr>
                                      <m:ctrlPr>
                                        <a:rPr lang="en-US" sz="4400" i="1">
                                          <a:latin typeface="Cambria Math" panose="02040503050406030204" pitchFamily="18" charset="0"/>
                                        </a:rPr>
                                      </m:ctrlPr>
                                    </m:sSupPr>
                                    <m:e>
                                      <m:d>
                                        <m:dPr>
                                          <m:ctrlPr>
                                            <a:rPr lang="en-US" sz="4400" i="1">
                                              <a:latin typeface="Cambria Math" panose="02040503050406030204" pitchFamily="18" charset="0"/>
                                            </a:rPr>
                                          </m:ctrlPr>
                                        </m:dPr>
                                        <m:e>
                                          <m:r>
                                            <a:rPr lang="nl-NL" sz="4400" i="1">
                                              <a:latin typeface="Cambria Math" panose="02040503050406030204" pitchFamily="18" charset="0"/>
                                            </a:rPr>
                                            <m:t>𝑥</m:t>
                                          </m:r>
                                          <m:r>
                                            <a:rPr lang="nl-NL" sz="4400" i="1">
                                              <a:latin typeface="Cambria Math" panose="02040503050406030204" pitchFamily="18" charset="0"/>
                                            </a:rPr>
                                            <m:t>−2</m:t>
                                          </m:r>
                                        </m:e>
                                      </m:d>
                                    </m:e>
                                    <m:sup>
                                      <m:r>
                                        <a:rPr lang="nl-NL" sz="4400" i="1">
                                          <a:latin typeface="Cambria Math" panose="02040503050406030204" pitchFamily="18" charset="0"/>
                                        </a:rPr>
                                        <m:t>2</m:t>
                                      </m:r>
                                    </m:sup>
                                  </m:sSup>
                                  <m:r>
                                    <a:rPr lang="nl-NL" sz="4400" i="1">
                                      <a:latin typeface="Cambria Math" panose="02040503050406030204" pitchFamily="18" charset="0"/>
                                    </a:rPr>
                                    <m:t>&gt;0</m:t>
                                  </m:r>
                                </m:e>
                                <m:e>
                                  <m:r>
                                    <a:rPr lang="nl-NL" sz="4400" i="1">
                                      <a:latin typeface="Cambria Math" panose="02040503050406030204" pitchFamily="18" charset="0"/>
                                    </a:rPr>
                                    <m:t>𝑥</m:t>
                                  </m:r>
                                  <m:r>
                                    <a:rPr lang="nl-NL" sz="4400" i="1">
                                      <a:latin typeface="Cambria Math" panose="02040503050406030204" pitchFamily="18" charset="0"/>
                                    </a:rPr>
                                    <m:t>≥−2</m:t>
                                  </m:r>
                                </m:e>
                              </m:eqArr>
                            </m:e>
                          </m:mr>
                        </m:m>
                      </m:e>
                    </m:d>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m>
                          <m:mPr>
                            <m:mcs>
                              <m:mc>
                                <m:mcPr>
                                  <m:count m:val="1"/>
                                  <m:mcJc m:val="center"/>
                                </m:mcPr>
                              </m:mc>
                            </m:mcs>
                            <m:ctrlPr>
                              <a:rPr lang="en-US" sz="4400" i="1">
                                <a:latin typeface="Cambria Math" panose="02040503050406030204" pitchFamily="18" charset="0"/>
                              </a:rPr>
                            </m:ctrlPr>
                          </m:mPr>
                          <m:mr>
                            <m:e>
                              <m:r>
                                <a:rPr lang="nl-NL" sz="4400" i="1">
                                  <a:latin typeface="Cambria Math" panose="02040503050406030204" pitchFamily="18" charset="0"/>
                                </a:rPr>
                                <m:t>𝑥</m:t>
                              </m:r>
                              <m:r>
                                <a:rPr lang="nl-NL" sz="4400" i="1">
                                  <a:latin typeface="Cambria Math" panose="02040503050406030204" pitchFamily="18" charset="0"/>
                                </a:rPr>
                                <m:t>≠0</m:t>
                              </m:r>
                            </m:e>
                          </m:mr>
                          <m:mr>
                            <m:e>
                              <m:eqArr>
                                <m:eqArrPr>
                                  <m:ctrlPr>
                                    <a:rPr lang="en-US" sz="4400" i="1">
                                      <a:latin typeface="Cambria Math" panose="02040503050406030204" pitchFamily="18" charset="0"/>
                                    </a:rPr>
                                  </m:ctrlPr>
                                </m:eqArrPr>
                                <m:e>
                                  <m:r>
                                    <a:rPr lang="nl-NL" sz="4400" i="1">
                                      <a:latin typeface="Cambria Math" panose="02040503050406030204" pitchFamily="18" charset="0"/>
                                    </a:rPr>
                                    <m:t>𝑥</m:t>
                                  </m:r>
                                  <m:r>
                                    <a:rPr lang="nl-NL" sz="4400" i="1">
                                      <a:latin typeface="Cambria Math" panose="02040503050406030204" pitchFamily="18" charset="0"/>
                                    </a:rPr>
                                    <m:t>≠2</m:t>
                                  </m:r>
                                </m:e>
                                <m:e>
                                  <m:r>
                                    <a:rPr lang="nl-NL" sz="4400" i="1">
                                      <a:latin typeface="Cambria Math" panose="02040503050406030204" pitchFamily="18" charset="0"/>
                                    </a:rPr>
                                    <m:t>𝑥</m:t>
                                  </m:r>
                                  <m:r>
                                    <a:rPr lang="nl-NL" sz="4400" i="1">
                                      <a:latin typeface="Cambria Math" panose="02040503050406030204" pitchFamily="18" charset="0"/>
                                    </a:rPr>
                                    <m:t>≥−2</m:t>
                                  </m:r>
                                </m:e>
                              </m:eqArr>
                            </m:e>
                          </m:mr>
                        </m:m>
                      </m:e>
                    </m:d>
                  </m:oMath>
                </a14:m>
                <a:r>
                  <a:rPr lang="nl-NL"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nl-NL" sz="4400" dirty="0">
                    <a:latin typeface="Arial" panose="020B0604020202020204" pitchFamily="34" charset="0"/>
                    <a:cs typeface="Arial" panose="020B0604020202020204" pitchFamily="34" charset="0"/>
                  </a:rPr>
                  <a:t>Suy ra tập xác định của hàm số là </a:t>
                </a:r>
                <a14:m>
                  <m:oMath xmlns:m="http://schemas.openxmlformats.org/officeDocument/2006/math">
                    <m:r>
                      <a:rPr lang="nl-NL" sz="4400" i="1">
                        <a:latin typeface="Cambria Math" panose="02040503050406030204" pitchFamily="18" charset="0"/>
                      </a:rPr>
                      <m:t>𝐷</m:t>
                    </m:r>
                    <m:r>
                      <a:rPr lang="nl-NL" sz="4400" i="1">
                        <a:latin typeface="Cambria Math" panose="02040503050406030204" pitchFamily="18" charset="0"/>
                      </a:rPr>
                      <m:t>=</m:t>
                    </m:r>
                    <m:d>
                      <m:dPr>
                        <m:begChr m:val=""/>
                        <m:ctrlPr>
                          <a:rPr lang="en-US" sz="4400" i="1">
                            <a:latin typeface="Cambria Math" panose="02040503050406030204" pitchFamily="18" charset="0"/>
                          </a:rPr>
                        </m:ctrlPr>
                      </m:dPr>
                      <m:e>
                        <m:r>
                          <a:rPr lang="en-US" sz="4400" b="0" i="1" smtClean="0">
                            <a:latin typeface="Cambria Math" panose="02040503050406030204" pitchFamily="18" charset="0"/>
                          </a:rPr>
                          <m:t>[</m:t>
                        </m:r>
                        <m:r>
                          <a:rPr lang="nl-NL" sz="4400" i="1">
                            <a:latin typeface="Cambria Math" panose="02040503050406030204" pitchFamily="18" charset="0"/>
                          </a:rPr>
                          <m:t>−2;+∞</m:t>
                        </m:r>
                      </m:e>
                    </m:d>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r>
                          <a:rPr lang="nl-NL" sz="4400" i="1">
                            <a:latin typeface="Cambria Math" panose="02040503050406030204" pitchFamily="18" charset="0"/>
                          </a:rPr>
                          <m:t>0;2</m:t>
                        </m:r>
                      </m:e>
                    </m:d>
                  </m:oMath>
                </a14:m>
                <a:r>
                  <a:rPr lang="nl-NL"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3453161" y="8186198"/>
                <a:ext cx="17155916" cy="3605282"/>
              </a:xfrm>
              <a:prstGeom prst="rect">
                <a:avLst/>
              </a:prstGeom>
              <a:blipFill>
                <a:blip r:embed="rId4"/>
                <a:stretch>
                  <a:fillRect l="-1421"/>
                </a:stretch>
              </a:blipFill>
            </p:spPr>
            <p:txBody>
              <a:bodyPr/>
              <a:lstStyle/>
              <a:p>
                <a:r>
                  <a:rPr lang="en-US">
                    <a:noFill/>
                  </a:rPr>
                  <a:t> </a:t>
                </a:r>
              </a:p>
            </p:txBody>
          </p:sp>
        </mc:Fallback>
      </mc:AlternateContent>
      <p:sp>
        <p:nvSpPr>
          <p:cNvPr id="49" name="Oval 48"/>
          <p:cNvSpPr/>
          <p:nvPr/>
        </p:nvSpPr>
        <p:spPr>
          <a:xfrm>
            <a:off x="16078200" y="4636162"/>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D</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0B74691-744F-4367-B297-CF2EE77A4D0C}"/>
                  </a:ext>
                </a:extLst>
              </p:cNvPr>
              <p:cNvSpPr txBox="1"/>
              <p:nvPr/>
            </p:nvSpPr>
            <p:spPr>
              <a:xfrm>
                <a:off x="1126077" y="3397336"/>
                <a:ext cx="22669013" cy="2209772"/>
              </a:xfrm>
              <a:prstGeom prst="rect">
                <a:avLst/>
              </a:prstGeom>
              <a:noFill/>
            </p:spPr>
            <p:txBody>
              <a:bodyPr wrap="square">
                <a:spAutoFit/>
              </a:bodyPr>
              <a:lstStyle/>
              <a:p>
                <a:pPr>
                  <a:lnSpc>
                    <a:spcPct val="115000"/>
                  </a:lnSpc>
                  <a:spcAft>
                    <a:spcPts val="1000"/>
                  </a:spcAft>
                  <a:tabLst>
                    <a:tab pos="373380" algn="l"/>
                    <a:tab pos="1786890" algn="l"/>
                    <a:tab pos="3218180" algn="l"/>
                    <a:tab pos="4666615" algn="l"/>
                  </a:tabLst>
                </a:pP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Tìm tập xác định của các hàm số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ad>
                          <m:radPr>
                            <m:degHide m:val="on"/>
                            <m:ctrlPr>
                              <a:rPr lang="en-US" sz="4400" i="1">
                                <a:solidFill>
                                  <a:srgbClr val="000000"/>
                                </a:solidFill>
                                <a:effectLst/>
                                <a:latin typeface="Cambria Math" panose="02040503050406030204" pitchFamily="18" charset="0"/>
                                <a:ea typeface="Calibri" panose="020F0502020204030204" pitchFamily="34" charset="0"/>
                              </a:rPr>
                            </m:ctrlPr>
                          </m:radPr>
                          <m:deg/>
                          <m:e>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+2</m:t>
                            </m:r>
                          </m:e>
                        </m:rad>
                      </m:num>
                      <m:den>
                        <m:r>
                          <a:rPr lang="nl-NL" sz="4400" i="1">
                            <a:solidFill>
                              <a:srgbClr val="000000"/>
                            </a:solidFill>
                            <a:effectLst/>
                            <a:latin typeface="Cambria Math" panose="02040503050406030204" pitchFamily="18" charset="0"/>
                            <a:ea typeface="Calibri" panose="020F0502020204030204" pitchFamily="34" charset="0"/>
                          </a:rPr>
                          <m:t>𝑥</m:t>
                        </m:r>
                        <m:rad>
                          <m:radPr>
                            <m:degHide m:val="on"/>
                            <m:ctrlPr>
                              <a:rPr lang="en-US" sz="4400" i="1">
                                <a:solidFill>
                                  <a:srgbClr val="000000"/>
                                </a:solidFill>
                                <a:effectLst/>
                                <a:latin typeface="Cambria Math" panose="02040503050406030204" pitchFamily="18" charset="0"/>
                                <a:ea typeface="Calibri" panose="020F0502020204030204" pitchFamily="34" charset="0"/>
                              </a:rPr>
                            </m:ctrlPr>
                          </m:radPr>
                          <m:deg/>
                          <m:e>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−4</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+4</m:t>
                            </m:r>
                          </m:e>
                        </m:rad>
                      </m:den>
                    </m:f>
                  </m:oMath>
                </a14:m>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73380" algn="l"/>
                    <a:tab pos="1786890" algn="l"/>
                    <a:tab pos="3218180" algn="l"/>
                    <a:tab pos="4666615" algn="l"/>
                  </a:tabLst>
                </a:pP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r>
                      <a:rPr lang="nl-NL" sz="4400" i="1">
                        <a:solidFill>
                          <a:srgbClr val="000000"/>
                        </a:solidFill>
                        <a:effectLst/>
                        <a:latin typeface="Cambria Math" panose="02040503050406030204" pitchFamily="18" charset="0"/>
                        <a:ea typeface="Calibri" panose="020F0502020204030204" pitchFamily="34" charset="0"/>
                      </a:rPr>
                      <m:t>ℝ</m:t>
                    </m:r>
                    <m:r>
                      <a:rPr lang="nl-NL" sz="4400" i="1">
                        <a:solidFill>
                          <a:srgbClr val="000000"/>
                        </a:solidFill>
                        <a:effectLst/>
                        <a:latin typeface="Cambria Math" panose="02040503050406030204" pitchFamily="18" charset="0"/>
                        <a:ea typeface="Calibri" panose="020F0502020204030204" pitchFamily="34" charset="0"/>
                      </a:rPr>
                      <m:t>\</m:t>
                    </m:r>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0;2</m:t>
                        </m:r>
                      </m:e>
                    </m:d>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𝐷</m:t>
                    </m:r>
                    <m:r>
                      <a:rPr lang="nl-NL" sz="4400" i="1">
                        <a:solidFill>
                          <a:srgbClr val="000000"/>
                        </a:solidFill>
                        <a:effectLst/>
                        <a:latin typeface="Cambria Math" panose="02040503050406030204" pitchFamily="18" charset="0"/>
                        <a:ea typeface="Calibri" panose="020F0502020204030204" pitchFamily="34" charset="0"/>
                      </a:rPr>
                      <m:t>=[</m:t>
                    </m:r>
                    <m:d>
                      <m:dPr>
                        <m:begChr m:val=""/>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−2;+∞</m:t>
                        </m:r>
                      </m:e>
                    </m:d>
                    <m:r>
                      <a:rPr lang="en-US" sz="4400" b="1" i="0" smtClean="0">
                        <a:solidFill>
                          <a:srgbClr val="000000"/>
                        </a:solidFill>
                        <a:effectLst/>
                        <a:latin typeface="Cambria Math" panose="02040503050406030204" pitchFamily="18" charset="0"/>
                        <a:ea typeface="Calibri" panose="020F0502020204030204" pitchFamily="34" charset="0"/>
                      </a:rPr>
                      <m:t>  </m:t>
                    </m:r>
                  </m:oMath>
                </a14:m>
                <a:r>
                  <a:rPr lang="nl-NL" sz="4400" b="1" dirty="0">
                    <a:effectLst/>
                    <a:latin typeface="Arial" panose="020B0604020202020204" pitchFamily="34" charset="0"/>
                    <a:ea typeface="Calibri" panose="020F0502020204030204" pitchFamily="34" charset="0"/>
                    <a:cs typeface="Arial" panose="020B0604020202020204" pitchFamily="34" charset="0"/>
                  </a:rPr>
                  <a:t>C.</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effectLst/>
                        <a:latin typeface="Cambria Math" panose="02040503050406030204" pitchFamily="18" charset="0"/>
                        <a:ea typeface="Calibri" panose="020F0502020204030204" pitchFamily="34" charset="0"/>
                        <a:cs typeface="Times New Roman" panose="02020603050405020304" pitchFamily="18" charset="0"/>
                      </a:rPr>
                      <m:t>𝐷</m:t>
                    </m:r>
                    <m:r>
                      <a:rPr lang="nl-NL" sz="44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400" i="1">
                            <a:effectLst/>
                            <a:latin typeface="Cambria Math" panose="02040503050406030204" pitchFamily="18" charset="0"/>
                          </a:rPr>
                        </m:ctrlPr>
                      </m:dPr>
                      <m:e>
                        <m:r>
                          <a:rPr lang="nl-NL" sz="4400" i="1">
                            <a:effectLst/>
                            <a:latin typeface="Cambria Math" panose="02040503050406030204" pitchFamily="18" charset="0"/>
                            <a:ea typeface="Calibri" panose="020F0502020204030204" pitchFamily="34" charset="0"/>
                            <a:cs typeface="Times New Roman" panose="02020603050405020304" pitchFamily="18" charset="0"/>
                          </a:rPr>
                          <m:t>−2;+∞</m:t>
                        </m:r>
                      </m:e>
                    </m:d>
                    <m:r>
                      <a:rPr lang="nl-NL" sz="44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400" i="1">
                            <a:effectLst/>
                            <a:latin typeface="Cambria Math" panose="02040503050406030204" pitchFamily="18" charset="0"/>
                          </a:rPr>
                        </m:ctrlPr>
                      </m:dPr>
                      <m:e>
                        <m:r>
                          <a:rPr lang="nl-NL" sz="4400" i="1">
                            <a:effectLst/>
                            <a:latin typeface="Cambria Math" panose="02040503050406030204" pitchFamily="18" charset="0"/>
                            <a:ea typeface="Calibri" panose="020F0502020204030204" pitchFamily="34" charset="0"/>
                            <a:cs typeface="Times New Roman" panose="02020603050405020304" pitchFamily="18" charset="0"/>
                          </a:rPr>
                          <m:t>0;2</m:t>
                        </m:r>
                      </m:e>
                    </m:d>
                  </m:oMath>
                </a14:m>
                <a:r>
                  <a:rPr lang="nl-NL" sz="4400" b="1" dirty="0">
                    <a:effectLst/>
                    <a:latin typeface="Arial" panose="020B0604020202020204" pitchFamily="34" charset="0"/>
                    <a:ea typeface="Calibri" panose="020F0502020204030204" pitchFamily="34" charset="0"/>
                    <a:cs typeface="Arial" panose="020B0604020202020204" pitchFamily="34" charset="0"/>
                  </a:rPr>
                  <a:t>	D.</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effectLst/>
                        <a:latin typeface="Cambria Math" panose="02040503050406030204" pitchFamily="18" charset="0"/>
                        <a:ea typeface="Calibri" panose="020F0502020204030204" pitchFamily="34" charset="0"/>
                        <a:cs typeface="Times New Roman" panose="02020603050405020304" pitchFamily="18" charset="0"/>
                      </a:rPr>
                      <m:t>𝐷</m:t>
                    </m:r>
                    <m:r>
                      <a:rPr lang="nl-NL" sz="4400" i="1">
                        <a:effectLst/>
                        <a:latin typeface="Cambria Math" panose="02040503050406030204" pitchFamily="18" charset="0"/>
                        <a:ea typeface="Calibri" panose="020F0502020204030204" pitchFamily="34" charset="0"/>
                        <a:cs typeface="Times New Roman" panose="02020603050405020304" pitchFamily="18" charset="0"/>
                      </a:rPr>
                      <m:t>=</m:t>
                    </m:r>
                    <m:d>
                      <m:dPr>
                        <m:begChr m:val=""/>
                        <m:ctrlPr>
                          <a:rPr lang="en-US" sz="4400" i="1">
                            <a:effectLst/>
                            <a:latin typeface="Cambria Math" panose="02040503050406030204" pitchFamily="18" charset="0"/>
                          </a:rPr>
                        </m:ctrlPr>
                      </m:dPr>
                      <m:e>
                        <m:r>
                          <a:rPr lang="en-US" sz="4400" b="0" i="1" smtClean="0">
                            <a:effectLst/>
                            <a:latin typeface="Cambria Math" panose="02040503050406030204" pitchFamily="18" charset="0"/>
                          </a:rPr>
                          <m:t>[</m:t>
                        </m:r>
                        <m:r>
                          <a:rPr lang="nl-NL" sz="4400" i="1">
                            <a:effectLst/>
                            <a:latin typeface="Cambria Math" panose="02040503050406030204" pitchFamily="18" charset="0"/>
                            <a:ea typeface="Calibri" panose="020F0502020204030204" pitchFamily="34" charset="0"/>
                          </a:rPr>
                          <m:t>−</m:t>
                        </m:r>
                        <m:r>
                          <a:rPr lang="nl-NL" sz="4400" i="1">
                            <a:effectLst/>
                            <a:latin typeface="Cambria Math" panose="02040503050406030204" pitchFamily="18" charset="0"/>
                            <a:ea typeface="Calibri" panose="020F0502020204030204" pitchFamily="34" charset="0"/>
                            <a:cs typeface="Times New Roman" panose="02020603050405020304" pitchFamily="18" charset="0"/>
                          </a:rPr>
                          <m:t>2;+</m:t>
                        </m:r>
                        <m:r>
                          <a:rPr lang="nl-NL" sz="4400" i="1">
                            <a:effectLst/>
                            <a:latin typeface="Cambria Math" panose="02040503050406030204" pitchFamily="18" charset="0"/>
                            <a:ea typeface="Calibri" panose="020F0502020204030204" pitchFamily="34" charset="0"/>
                          </a:rPr>
                          <m:t>∞</m:t>
                        </m:r>
                      </m:e>
                    </m:d>
                    <m:r>
                      <a:rPr lang="nl-NL" sz="44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400" i="1">
                            <a:effectLst/>
                            <a:latin typeface="Cambria Math" panose="02040503050406030204" pitchFamily="18" charset="0"/>
                          </a:rPr>
                        </m:ctrlPr>
                      </m:dPr>
                      <m:e>
                        <m:r>
                          <a:rPr lang="nl-NL" sz="4400" i="1">
                            <a:effectLst/>
                            <a:latin typeface="Cambria Math" panose="02040503050406030204" pitchFamily="18" charset="0"/>
                            <a:ea typeface="Calibri" panose="020F0502020204030204" pitchFamily="34" charset="0"/>
                            <a:cs typeface="Times New Roman" panose="02020603050405020304" pitchFamily="18" charset="0"/>
                          </a:rPr>
                          <m:t>0;2</m:t>
                        </m:r>
                      </m:e>
                    </m:d>
                  </m:oMath>
                </a14:m>
                <a:endParaRPr lang="en-US" sz="4400" dirty="0">
                  <a:latin typeface="Arial" panose="020B0604020202020204" pitchFamily="34" charset="0"/>
                  <a:cs typeface="Arial" panose="020B0604020202020204" pitchFamily="34" charset="0"/>
                </a:endParaRPr>
              </a:p>
            </p:txBody>
          </p:sp>
        </mc:Choice>
        <mc:Fallback xmlns="">
          <p:sp>
            <p:nvSpPr>
              <p:cNvPr id="44" name="TextBox 43">
                <a:extLst>
                  <a:ext uri="{FF2B5EF4-FFF2-40B4-BE49-F238E27FC236}">
                    <a16:creationId xmlns:a16="http://schemas.microsoft.com/office/drawing/2014/main" id="{10B74691-744F-4367-B297-CF2EE77A4D0C}"/>
                  </a:ext>
                </a:extLst>
              </p:cNvPr>
              <p:cNvSpPr txBox="1">
                <a:spLocks noRot="1" noChangeAspect="1" noMove="1" noResize="1" noEditPoints="1" noAdjustHandles="1" noChangeArrowheads="1" noChangeShapeType="1" noTextEdit="1"/>
              </p:cNvSpPr>
              <p:nvPr/>
            </p:nvSpPr>
            <p:spPr>
              <a:xfrm>
                <a:off x="1126077" y="3397336"/>
                <a:ext cx="22669013" cy="2209772"/>
              </a:xfrm>
              <a:prstGeom prst="rect">
                <a:avLst/>
              </a:prstGeom>
              <a:blipFill>
                <a:blip r:embed="rId5"/>
                <a:stretch>
                  <a:fillRect b="-11846"/>
                </a:stretch>
              </a:blipFill>
            </p:spPr>
            <p:txBody>
              <a:bodyPr/>
              <a:lstStyle/>
              <a:p>
                <a:r>
                  <a:rPr lang="en-US">
                    <a:noFill/>
                  </a:rPr>
                  <a:t> </a:t>
                </a:r>
              </a:p>
            </p:txBody>
          </p:sp>
        </mc:Fallback>
      </mc:AlternateContent>
    </p:spTree>
    <p:extLst>
      <p:ext uri="{BB962C8B-B14F-4D97-AF65-F5344CB8AC3E}">
        <p14:creationId xmlns:p14="http://schemas.microsoft.com/office/powerpoint/2010/main" val="22845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677383" y="6948666"/>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579863" y="2403897"/>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5.</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en-US" sz="4800" b="1" i="0" spc="-150" smtClean="0">
                          <a:solidFill>
                            <a:srgbClr val="FF0000"/>
                          </a:solidFill>
                          <a:latin typeface="Tahoma" panose="020B0604030504040204" pitchFamily="34" charset="0"/>
                          <a:ea typeface="Tahoma" panose="020B0604030504040204" pitchFamily="34" charset="0"/>
                          <a:cs typeface="Tahoma" panose="020B0604030504040204" pitchFamily="34" charset="0"/>
                        </a:rPr>
                        <m:t>A</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2863794" y="8460504"/>
                <a:ext cx="20813516" cy="2903231"/>
              </a:xfrm>
              <a:prstGeom prst="rect">
                <a:avLst/>
              </a:prstGeom>
            </p:spPr>
            <p:txBody>
              <a:bodyPr wrap="square">
                <a:spAutoFit/>
              </a:bodyPr>
              <a:lstStyle/>
              <a:p>
                <a:r>
                  <a:rPr lang="pt-BR" sz="4400" dirty="0">
                    <a:latin typeface="Arial" panose="020B0604020202020204" pitchFamily="34" charset="0"/>
                    <a:cs typeface="Arial" panose="020B0604020202020204" pitchFamily="34" charset="0"/>
                  </a:rPr>
                  <a:t>Ta có TXĐ: </a:t>
                </a:r>
                <a14:m>
                  <m:oMath xmlns:m="http://schemas.openxmlformats.org/officeDocument/2006/math">
                    <m:r>
                      <a:rPr lang="pt-BR" sz="4400" i="1">
                        <a:latin typeface="Cambria Math" panose="02040503050406030204" pitchFamily="18" charset="0"/>
                      </a:rPr>
                      <m:t>𝐷</m:t>
                    </m:r>
                    <m:r>
                      <a:rPr lang="pt-BR" sz="4400" i="1">
                        <a:latin typeface="Cambria Math" panose="02040503050406030204" pitchFamily="18" charset="0"/>
                      </a:rPr>
                      <m:t>=</m:t>
                    </m:r>
                    <m:r>
                      <a:rPr lang="pt-BR" sz="4400" i="1">
                        <a:latin typeface="Cambria Math" panose="02040503050406030204" pitchFamily="18" charset="0"/>
                      </a:rPr>
                      <m:t>ℝ</m:t>
                    </m:r>
                  </m:oMath>
                </a14:m>
                <a:r>
                  <a:rPr lang="pt-BR"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pt-BR" sz="4400" dirty="0">
                    <a:latin typeface="Arial" panose="020B0604020202020204" pitchFamily="34" charset="0"/>
                    <a:cs typeface="Arial" panose="020B0604020202020204" pitchFamily="34" charset="0"/>
                  </a:rPr>
                  <a:t>Với mọi </a:t>
                </a:r>
                <a14:m>
                  <m:oMath xmlns:m="http://schemas.openxmlformats.org/officeDocument/2006/math">
                    <m:r>
                      <a:rPr lang="pt-BR" sz="4400" i="1">
                        <a:latin typeface="Cambria Math" panose="02040503050406030204" pitchFamily="18" charset="0"/>
                      </a:rPr>
                      <m:t>𝑥</m:t>
                    </m:r>
                    <m:r>
                      <a:rPr lang="pt-BR" sz="4400" i="1">
                        <a:latin typeface="Cambria Math" panose="02040503050406030204" pitchFamily="18" charset="0"/>
                      </a:rPr>
                      <m:t>∈</m:t>
                    </m:r>
                    <m:r>
                      <a:rPr lang="pt-BR" sz="4400" i="1">
                        <a:latin typeface="Cambria Math" panose="02040503050406030204" pitchFamily="18" charset="0"/>
                      </a:rPr>
                      <m:t>ℝ</m:t>
                    </m:r>
                  </m:oMath>
                </a14:m>
                <a:r>
                  <a:rPr lang="pt-BR" sz="4400" dirty="0">
                    <a:latin typeface="Arial" panose="020B0604020202020204" pitchFamily="34" charset="0"/>
                    <a:cs typeface="Arial" panose="020B0604020202020204" pitchFamily="34" charset="0"/>
                  </a:rPr>
                  <a:t> ta có </a:t>
                </a:r>
                <a14:m>
                  <m:oMath xmlns:m="http://schemas.openxmlformats.org/officeDocument/2006/math">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r>
                      <a:rPr lang="pt-BR" sz="4400" i="1">
                        <a:latin typeface="Cambria Math" panose="02040503050406030204" pitchFamily="18" charset="0"/>
                      </a:rPr>
                      <m:t>ℝ</m:t>
                    </m:r>
                  </m:oMath>
                </a14:m>
                <a:r>
                  <a:rPr lang="pt-BR" sz="4400" dirty="0">
                    <a:latin typeface="Arial" panose="020B0604020202020204" pitchFamily="34" charset="0"/>
                    <a:cs typeface="Arial" panose="020B0604020202020204" pitchFamily="34" charset="0"/>
                  </a:rPr>
                  <a:t>  và </a:t>
                </a:r>
                <a14:m>
                  <m:oMath xmlns:m="http://schemas.openxmlformats.org/officeDocument/2006/math">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)=3</m:t>
                    </m:r>
                    <m:sSup>
                      <m:sSupPr>
                        <m:ctrlPr>
                          <a:rPr lang="en-US" sz="4400" i="1">
                            <a:latin typeface="Cambria Math" panose="02040503050406030204" pitchFamily="18" charset="0"/>
                          </a:rPr>
                        </m:ctrlPr>
                      </m:sSupPr>
                      <m:e>
                        <m:d>
                          <m:dPr>
                            <m:ctrlPr>
                              <a:rPr lang="en-US" sz="4400" i="1">
                                <a:latin typeface="Cambria Math" panose="02040503050406030204" pitchFamily="18" charset="0"/>
                              </a:rPr>
                            </m:ctrlPr>
                          </m:dPr>
                          <m:e>
                            <m:r>
                              <a:rPr lang="pt-BR" sz="4400" i="1">
                                <a:latin typeface="Cambria Math" panose="02040503050406030204" pitchFamily="18" charset="0"/>
                              </a:rPr>
                              <m:t>−</m:t>
                            </m:r>
                            <m:r>
                              <a:rPr lang="pt-BR" sz="4400" i="1">
                                <a:latin typeface="Cambria Math" panose="02040503050406030204" pitchFamily="18" charset="0"/>
                              </a:rPr>
                              <m:t>𝑥</m:t>
                            </m:r>
                          </m:e>
                        </m:d>
                      </m:e>
                      <m:sup>
                        <m:r>
                          <a:rPr lang="pt-BR" sz="4400" i="1">
                            <a:latin typeface="Cambria Math" panose="02040503050406030204" pitchFamily="18" charset="0"/>
                          </a:rPr>
                          <m:t>3</m:t>
                        </m:r>
                      </m:sup>
                    </m:sSup>
                    <m:r>
                      <a:rPr lang="pt-BR" sz="4400" i="1">
                        <a:latin typeface="Cambria Math" panose="02040503050406030204" pitchFamily="18" charset="0"/>
                      </a:rPr>
                      <m:t>+2</m:t>
                    </m:r>
                    <m:rad>
                      <m:radPr>
                        <m:ctrlPr>
                          <a:rPr lang="en-US" sz="4400" i="1">
                            <a:latin typeface="Cambria Math" panose="02040503050406030204" pitchFamily="18" charset="0"/>
                          </a:rPr>
                        </m:ctrlPr>
                      </m:radPr>
                      <m:deg>
                        <m:r>
                          <a:rPr lang="pt-BR" sz="4400" i="1">
                            <a:latin typeface="Cambria Math" panose="02040503050406030204" pitchFamily="18" charset="0"/>
                          </a:rPr>
                          <m:t>3</m:t>
                        </m:r>
                      </m:deg>
                      <m:e>
                        <m:r>
                          <a:rPr lang="pt-BR" sz="4400" i="1">
                            <a:latin typeface="Cambria Math" panose="02040503050406030204" pitchFamily="18" charset="0"/>
                          </a:rPr>
                          <m:t>−</m:t>
                        </m:r>
                        <m:r>
                          <a:rPr lang="pt-BR" sz="4400" i="1">
                            <a:latin typeface="Cambria Math" panose="02040503050406030204" pitchFamily="18" charset="0"/>
                          </a:rPr>
                          <m:t>𝑥</m:t>
                        </m:r>
                      </m:e>
                    </m:rad>
                    <m:r>
                      <a:rPr lang="pt-BR" sz="4400" i="1">
                        <a:latin typeface="Cambria Math" panose="02040503050406030204" pitchFamily="18" charset="0"/>
                      </a:rPr>
                      <m:t>=−</m:t>
                    </m:r>
                    <m:d>
                      <m:dPr>
                        <m:ctrlPr>
                          <a:rPr lang="en-US" sz="4400" i="1">
                            <a:latin typeface="Cambria Math" panose="02040503050406030204" pitchFamily="18" charset="0"/>
                          </a:rPr>
                        </m:ctrlPr>
                      </m:dPr>
                      <m:e>
                        <m:r>
                          <a:rPr lang="pt-BR" sz="4400" i="1">
                            <a:latin typeface="Cambria Math" panose="02040503050406030204" pitchFamily="18" charset="0"/>
                          </a:rPr>
                          <m:t>3</m:t>
                        </m:r>
                        <m:sSup>
                          <m:sSupPr>
                            <m:ctrlPr>
                              <a:rPr lang="en-US" sz="4400" i="1">
                                <a:latin typeface="Cambria Math" panose="02040503050406030204" pitchFamily="18" charset="0"/>
                              </a:rPr>
                            </m:ctrlPr>
                          </m:sSupPr>
                          <m:e>
                            <m:r>
                              <a:rPr lang="pt-BR" sz="4400" i="1">
                                <a:latin typeface="Cambria Math" panose="02040503050406030204" pitchFamily="18" charset="0"/>
                              </a:rPr>
                              <m:t>𝑥</m:t>
                            </m:r>
                          </m:e>
                          <m:sup>
                            <m:r>
                              <a:rPr lang="pt-BR" sz="4400" i="1">
                                <a:latin typeface="Cambria Math" panose="02040503050406030204" pitchFamily="18" charset="0"/>
                              </a:rPr>
                              <m:t>3</m:t>
                            </m:r>
                          </m:sup>
                        </m:sSup>
                        <m:r>
                          <a:rPr lang="pt-BR" sz="4400" i="1">
                            <a:latin typeface="Cambria Math" panose="02040503050406030204" pitchFamily="18" charset="0"/>
                          </a:rPr>
                          <m:t>+2</m:t>
                        </m:r>
                        <m:rad>
                          <m:radPr>
                            <m:ctrlPr>
                              <a:rPr lang="en-US" sz="4400" i="1">
                                <a:latin typeface="Cambria Math" panose="02040503050406030204" pitchFamily="18" charset="0"/>
                              </a:rPr>
                            </m:ctrlPr>
                          </m:radPr>
                          <m:deg>
                            <m:r>
                              <a:rPr lang="pt-BR" sz="4400" i="1">
                                <a:latin typeface="Cambria Math" panose="02040503050406030204" pitchFamily="18" charset="0"/>
                              </a:rPr>
                              <m:t>3</m:t>
                            </m:r>
                          </m:deg>
                          <m:e>
                            <m:r>
                              <a:rPr lang="pt-BR" sz="4400" i="1">
                                <a:latin typeface="Cambria Math" panose="02040503050406030204" pitchFamily="18" charset="0"/>
                              </a:rPr>
                              <m:t>𝑥</m:t>
                            </m:r>
                          </m:e>
                        </m:rad>
                      </m:e>
                    </m:d>
                    <m:r>
                      <a:rPr lang="pt-BR" sz="4400" i="1">
                        <a:latin typeface="Cambria Math" panose="02040503050406030204" pitchFamily="18" charset="0"/>
                      </a:rPr>
                      <m:t>=−</m:t>
                    </m:r>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oMath>
                </a14:m>
                <a:endParaRPr lang="en-US" sz="4400" dirty="0">
                  <a:latin typeface="Arial" panose="020B0604020202020204" pitchFamily="34" charset="0"/>
                  <a:cs typeface="Arial" panose="020B0604020202020204" pitchFamily="34" charset="0"/>
                </a:endParaRPr>
              </a:p>
              <a:p>
                <a:r>
                  <a:rPr lang="pt-BR" sz="4400" dirty="0">
                    <a:latin typeface="Arial" panose="020B0604020202020204" pitchFamily="34" charset="0"/>
                    <a:cs typeface="Arial" panose="020B0604020202020204" pitchFamily="34" charset="0"/>
                  </a:rPr>
                  <a:t>Do đó </a:t>
                </a:r>
                <a14:m>
                  <m:oMath xmlns:m="http://schemas.openxmlformats.org/officeDocument/2006/math">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)=3</m:t>
                    </m:r>
                    <m:sSup>
                      <m:sSupPr>
                        <m:ctrlPr>
                          <a:rPr lang="en-US" sz="4400" i="1">
                            <a:latin typeface="Cambria Math" panose="02040503050406030204" pitchFamily="18" charset="0"/>
                          </a:rPr>
                        </m:ctrlPr>
                      </m:sSupPr>
                      <m:e>
                        <m:r>
                          <a:rPr lang="pt-BR" sz="4400" i="1">
                            <a:latin typeface="Cambria Math" panose="02040503050406030204" pitchFamily="18" charset="0"/>
                          </a:rPr>
                          <m:t>𝑥</m:t>
                        </m:r>
                      </m:e>
                      <m:sup>
                        <m:r>
                          <a:rPr lang="pt-BR" sz="4400" i="1">
                            <a:latin typeface="Cambria Math" panose="02040503050406030204" pitchFamily="18" charset="0"/>
                          </a:rPr>
                          <m:t>3</m:t>
                        </m:r>
                      </m:sup>
                    </m:sSup>
                    <m:r>
                      <a:rPr lang="pt-BR" sz="4400" i="1">
                        <a:latin typeface="Cambria Math" panose="02040503050406030204" pitchFamily="18" charset="0"/>
                      </a:rPr>
                      <m:t>+2</m:t>
                    </m:r>
                    <m:rad>
                      <m:radPr>
                        <m:ctrlPr>
                          <a:rPr lang="en-US" sz="4400" i="1">
                            <a:latin typeface="Cambria Math" panose="02040503050406030204" pitchFamily="18" charset="0"/>
                          </a:rPr>
                        </m:ctrlPr>
                      </m:radPr>
                      <m:deg>
                        <m:r>
                          <a:rPr lang="pt-BR" sz="4400" i="1">
                            <a:latin typeface="Cambria Math" panose="02040503050406030204" pitchFamily="18" charset="0"/>
                          </a:rPr>
                          <m:t>3</m:t>
                        </m:r>
                      </m:deg>
                      <m:e>
                        <m:r>
                          <a:rPr lang="pt-BR" sz="4400" i="1">
                            <a:latin typeface="Cambria Math" panose="02040503050406030204" pitchFamily="18" charset="0"/>
                          </a:rPr>
                          <m:t>𝑥</m:t>
                        </m:r>
                      </m:e>
                    </m:rad>
                  </m:oMath>
                </a14:m>
                <a:r>
                  <a:rPr lang="pt-BR" sz="4400" dirty="0">
                    <a:latin typeface="Arial" panose="020B0604020202020204" pitchFamily="34" charset="0"/>
                    <a:cs typeface="Arial" panose="020B0604020202020204" pitchFamily="34" charset="0"/>
                  </a:rPr>
                  <a:t> là hàm số lẻ</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2863794" y="8460504"/>
                <a:ext cx="20813516" cy="2903231"/>
              </a:xfrm>
              <a:prstGeom prst="rect">
                <a:avLst/>
              </a:prstGeom>
              <a:blipFill>
                <a:blip r:embed="rId4"/>
                <a:stretch>
                  <a:fillRect l="-1201" t="-4622"/>
                </a:stretch>
              </a:blipFill>
            </p:spPr>
            <p:txBody>
              <a:bodyPr/>
              <a:lstStyle/>
              <a:p>
                <a:r>
                  <a:rPr lang="en-US">
                    <a:noFill/>
                  </a:rPr>
                  <a:t> </a:t>
                </a:r>
              </a:p>
            </p:txBody>
          </p:sp>
        </mc:Fallback>
      </mc:AlternateContent>
      <p:sp>
        <p:nvSpPr>
          <p:cNvPr id="49" name="Oval 48"/>
          <p:cNvSpPr/>
          <p:nvPr/>
        </p:nvSpPr>
        <p:spPr>
          <a:xfrm>
            <a:off x="3348248" y="3999678"/>
            <a:ext cx="1002021" cy="1117545"/>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A</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8EC8173-2598-4619-B290-631D958A4782}"/>
                  </a:ext>
                </a:extLst>
              </p:cNvPr>
              <p:cNvSpPr txBox="1"/>
              <p:nvPr/>
            </p:nvSpPr>
            <p:spPr>
              <a:xfrm>
                <a:off x="3543980" y="3193960"/>
                <a:ext cx="18007691" cy="2627129"/>
              </a:xfrm>
              <a:prstGeom prst="rect">
                <a:avLst/>
              </a:prstGeom>
              <a:noFill/>
            </p:spPr>
            <p:txBody>
              <a:bodyPr wrap="square">
                <a:spAutoFit/>
              </a:bodyPr>
              <a:lstStyle/>
              <a:p>
                <a:pPr>
                  <a:lnSpc>
                    <a:spcPct val="115000"/>
                  </a:lnSpc>
                  <a:spcAft>
                    <a:spcPts val="1000"/>
                  </a:spcAft>
                  <a:tabLst>
                    <a:tab pos="373380" algn="l"/>
                    <a:tab pos="1786890" algn="l"/>
                    <a:tab pos="3218180" algn="l"/>
                    <a:tab pos="4666615" algn="l"/>
                  </a:tabLst>
                </a:pP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Xét tính chẵn, lẻ của các hàm số  </a:t>
                </a:r>
                <a14:m>
                  <m:oMath xmlns:m="http://schemas.openxmlformats.org/officeDocument/2006/math">
                    <m:r>
                      <a:rPr lang="pt-BR" sz="4400" i="1">
                        <a:solidFill>
                          <a:srgbClr val="000000"/>
                        </a:solidFill>
                        <a:effectLst/>
                        <a:latin typeface="Cambria Math" panose="02040503050406030204" pitchFamily="18" charset="0"/>
                        <a:ea typeface="Calibri" panose="020F0502020204030204" pitchFamily="34" charset="0"/>
                      </a:rPr>
                      <m:t>𝑓</m:t>
                    </m:r>
                    <m:r>
                      <a:rPr lang="pt-BR" sz="4400" i="1">
                        <a:solidFill>
                          <a:srgbClr val="000000"/>
                        </a:solidFill>
                        <a:effectLst/>
                        <a:latin typeface="Cambria Math" panose="02040503050406030204" pitchFamily="18" charset="0"/>
                        <a:ea typeface="Calibri" panose="020F0502020204030204" pitchFamily="34" charset="0"/>
                      </a:rPr>
                      <m:t>(</m:t>
                    </m:r>
                    <m:r>
                      <a:rPr lang="pt-BR" sz="4400" i="1">
                        <a:solidFill>
                          <a:srgbClr val="000000"/>
                        </a:solidFill>
                        <a:effectLst/>
                        <a:latin typeface="Cambria Math" panose="02040503050406030204" pitchFamily="18" charset="0"/>
                        <a:ea typeface="Calibri" panose="020F0502020204030204" pitchFamily="34" charset="0"/>
                      </a:rPr>
                      <m:t>𝑥</m:t>
                    </m:r>
                    <m:r>
                      <a:rPr lang="pt-BR" sz="4400" i="1">
                        <a:solidFill>
                          <a:srgbClr val="000000"/>
                        </a:solidFill>
                        <a:effectLst/>
                        <a:latin typeface="Cambria Math" panose="02040503050406030204" pitchFamily="18" charset="0"/>
                        <a:ea typeface="Calibri" panose="020F0502020204030204" pitchFamily="34" charset="0"/>
                      </a:rPr>
                      <m:t>)=3</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pt-BR" sz="4400" i="1">
                            <a:solidFill>
                              <a:srgbClr val="000000"/>
                            </a:solidFill>
                            <a:effectLst/>
                            <a:latin typeface="Cambria Math" panose="02040503050406030204" pitchFamily="18" charset="0"/>
                            <a:ea typeface="Calibri" panose="020F0502020204030204" pitchFamily="34" charset="0"/>
                          </a:rPr>
                          <m:t>𝑥</m:t>
                        </m:r>
                      </m:e>
                      <m:sup>
                        <m:r>
                          <a:rPr lang="pt-BR" sz="4400" i="1">
                            <a:solidFill>
                              <a:srgbClr val="000000"/>
                            </a:solidFill>
                            <a:effectLst/>
                            <a:latin typeface="Cambria Math" panose="02040503050406030204" pitchFamily="18" charset="0"/>
                            <a:ea typeface="Calibri" panose="020F0502020204030204" pitchFamily="34" charset="0"/>
                          </a:rPr>
                          <m:t>3</m:t>
                        </m:r>
                      </m:sup>
                    </m:sSup>
                    <m:r>
                      <a:rPr lang="pt-BR" sz="4400" i="1">
                        <a:solidFill>
                          <a:srgbClr val="000000"/>
                        </a:solidFill>
                        <a:effectLst/>
                        <a:latin typeface="Cambria Math" panose="02040503050406030204" pitchFamily="18" charset="0"/>
                        <a:ea typeface="Calibri" panose="020F0502020204030204" pitchFamily="34" charset="0"/>
                      </a:rPr>
                      <m:t>+2</m:t>
                    </m:r>
                    <m:rad>
                      <m:radPr>
                        <m:ctrlPr>
                          <a:rPr lang="en-US" sz="4400" i="1">
                            <a:solidFill>
                              <a:srgbClr val="000000"/>
                            </a:solidFill>
                            <a:effectLst/>
                            <a:latin typeface="Cambria Math" panose="02040503050406030204" pitchFamily="18" charset="0"/>
                            <a:ea typeface="Calibri" panose="020F0502020204030204" pitchFamily="34" charset="0"/>
                          </a:rPr>
                        </m:ctrlPr>
                      </m:radPr>
                      <m:deg>
                        <m:r>
                          <a:rPr lang="pt-BR" sz="4400" i="1">
                            <a:solidFill>
                              <a:srgbClr val="000000"/>
                            </a:solidFill>
                            <a:effectLst/>
                            <a:latin typeface="Cambria Math" panose="02040503050406030204" pitchFamily="18" charset="0"/>
                            <a:ea typeface="Calibri" panose="020F0502020204030204" pitchFamily="34" charset="0"/>
                          </a:rPr>
                          <m:t>3</m:t>
                        </m:r>
                      </m:deg>
                      <m:e>
                        <m:r>
                          <a:rPr lang="pt-BR" sz="4400" i="1">
                            <a:solidFill>
                              <a:srgbClr val="000000"/>
                            </a:solidFill>
                            <a:effectLst/>
                            <a:latin typeface="Cambria Math" panose="02040503050406030204" pitchFamily="18" charset="0"/>
                            <a:ea typeface="Calibri" panose="020F0502020204030204" pitchFamily="34" charset="0"/>
                          </a:rPr>
                          <m:t>𝑥</m:t>
                        </m:r>
                      </m:e>
                    </m:rad>
                  </m:oMath>
                </a14:m>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73380" algn="l"/>
                    <a:tab pos="1786890" algn="l"/>
                    <a:tab pos="3218180" algn="l"/>
                    <a:tab pos="4666615" algn="l"/>
                  </a:tabLst>
                </a:pP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hàm số lẻ</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hàm số chẳn</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nSpc>
                    <a:spcPct val="115000"/>
                  </a:lnSpc>
                  <a:spcAft>
                    <a:spcPts val="1000"/>
                  </a:spcAft>
                  <a:tabLst>
                    <a:tab pos="373380" algn="l"/>
                    <a:tab pos="1786890" algn="l"/>
                    <a:tab pos="3218180" algn="l"/>
                    <a:tab pos="4666615" algn="l"/>
                  </a:tabLst>
                </a:pPr>
                <a:r>
                  <a:rPr lang="nl-NL" sz="4400" b="1" dirty="0">
                    <a:effectLst/>
                    <a:latin typeface="Arial" panose="020B0604020202020204" pitchFamily="34" charset="0"/>
                    <a:ea typeface="Calibri" panose="020F0502020204030204" pitchFamily="34" charset="0"/>
                    <a:cs typeface="Arial" panose="020B0604020202020204" pitchFamily="34" charset="0"/>
                  </a:rPr>
                  <a:t>C.</a:t>
                </a:r>
                <a:r>
                  <a:rPr lang="nl-NL" sz="4400" dirty="0">
                    <a:effectLst/>
                    <a:latin typeface="Arial" panose="020B0604020202020204" pitchFamily="34" charset="0"/>
                    <a:ea typeface="Calibri" panose="020F0502020204030204" pitchFamily="34" charset="0"/>
                    <a:cs typeface="Arial" panose="020B0604020202020204" pitchFamily="34" charset="0"/>
                  </a:rPr>
                  <a:t>hàm số vừa chẳn vừa lẻ</a:t>
                </a:r>
                <a:r>
                  <a:rPr lang="nl-NL" sz="4400" b="1" dirty="0">
                    <a:effectLst/>
                    <a:latin typeface="Arial" panose="020B0604020202020204" pitchFamily="34" charset="0"/>
                    <a:ea typeface="Calibri" panose="020F0502020204030204" pitchFamily="34" charset="0"/>
                    <a:cs typeface="Arial" panose="020B0604020202020204" pitchFamily="34" charset="0"/>
                  </a:rPr>
                  <a:t>	D.</a:t>
                </a:r>
                <a:r>
                  <a:rPr lang="nl-NL" sz="4400" dirty="0">
                    <a:effectLst/>
                    <a:latin typeface="Arial" panose="020B0604020202020204" pitchFamily="34" charset="0"/>
                    <a:ea typeface="Calibri" panose="020F0502020204030204" pitchFamily="34" charset="0"/>
                    <a:cs typeface="Arial" panose="020B0604020202020204" pitchFamily="34" charset="0"/>
                  </a:rPr>
                  <a:t>hàm số không chẳn, không lẻ	</a:t>
                </a:r>
                <a:endParaRPr lang="en-US" dirty="0">
                  <a:latin typeface="Arial" panose="020B0604020202020204" pitchFamily="34" charset="0"/>
                  <a:cs typeface="Arial" panose="020B0604020202020204" pitchFamily="34" charset="0"/>
                </a:endParaRPr>
              </a:p>
            </p:txBody>
          </p:sp>
        </mc:Choice>
        <mc:Fallback xmlns="">
          <p:sp>
            <p:nvSpPr>
              <p:cNvPr id="44" name="TextBox 43">
                <a:extLst>
                  <a:ext uri="{FF2B5EF4-FFF2-40B4-BE49-F238E27FC236}">
                    <a16:creationId xmlns:a16="http://schemas.microsoft.com/office/drawing/2014/main" id="{18EC8173-2598-4619-B290-631D958A4782}"/>
                  </a:ext>
                </a:extLst>
              </p:cNvPr>
              <p:cNvSpPr txBox="1">
                <a:spLocks noRot="1" noChangeAspect="1" noMove="1" noResize="1" noEditPoints="1" noAdjustHandles="1" noChangeArrowheads="1" noChangeShapeType="1" noTextEdit="1"/>
              </p:cNvSpPr>
              <p:nvPr/>
            </p:nvSpPr>
            <p:spPr>
              <a:xfrm>
                <a:off x="3543980" y="3193960"/>
                <a:ext cx="18007691" cy="2627129"/>
              </a:xfrm>
              <a:prstGeom prst="rect">
                <a:avLst/>
              </a:prstGeom>
              <a:blipFill>
                <a:blip r:embed="rId5"/>
                <a:stretch>
                  <a:fillRect l="-1354" t="-3480" b="-9977"/>
                </a:stretch>
              </a:blipFill>
            </p:spPr>
            <p:txBody>
              <a:bodyPr/>
              <a:lstStyle/>
              <a:p>
                <a:r>
                  <a:rPr lang="en-US">
                    <a:noFill/>
                  </a:rPr>
                  <a:t> </a:t>
                </a:r>
              </a:p>
            </p:txBody>
          </p:sp>
        </mc:Fallback>
      </mc:AlternateContent>
    </p:spTree>
    <p:extLst>
      <p:ext uri="{BB962C8B-B14F-4D97-AF65-F5344CB8AC3E}">
        <p14:creationId xmlns:p14="http://schemas.microsoft.com/office/powerpoint/2010/main" val="62179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barn(inVertical)">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740009" y="6886337"/>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620797" y="2527810"/>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6.</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vi-VN" sz="4800" b="1" spc="-150">
                          <a:solidFill>
                            <a:srgbClr val="FF0000"/>
                          </a:solidFill>
                          <a:latin typeface="Tahoma" panose="020B0604030504040204" pitchFamily="34" charset="0"/>
                          <a:ea typeface="Tahoma" panose="020B0604030504040204" pitchFamily="34" charset="0"/>
                          <a:cs typeface="Tahoma" panose="020B0604030504040204" pitchFamily="34" charset="0"/>
                        </a:rPr>
                        <m:t>B</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2240263" y="8449544"/>
                <a:ext cx="21896555" cy="3156057"/>
              </a:xfrm>
              <a:prstGeom prst="rect">
                <a:avLst/>
              </a:prstGeom>
            </p:spPr>
            <p:txBody>
              <a:bodyPr wrap="square">
                <a:spAutoFit/>
              </a:bodyPr>
              <a:lstStyle/>
              <a:p>
                <a:r>
                  <a:rPr lang="pt-BR" sz="4400" dirty="0">
                    <a:latin typeface="Arial" panose="020B0604020202020204" pitchFamily="34" charset="0"/>
                    <a:cs typeface="Arial" panose="020B0604020202020204" pitchFamily="34" charset="0"/>
                  </a:rPr>
                  <a:t>Ta có TXĐ: </a:t>
                </a:r>
                <a14:m>
                  <m:oMath xmlns:m="http://schemas.openxmlformats.org/officeDocument/2006/math">
                    <m:r>
                      <a:rPr lang="pt-BR" sz="4400" i="1">
                        <a:latin typeface="Cambria Math" panose="02040503050406030204" pitchFamily="18" charset="0"/>
                      </a:rPr>
                      <m:t>𝐷</m:t>
                    </m:r>
                    <m:r>
                      <a:rPr lang="pt-BR" sz="4400" i="1">
                        <a:latin typeface="Cambria Math" panose="02040503050406030204" pitchFamily="18" charset="0"/>
                      </a:rPr>
                      <m:t>=</m:t>
                    </m:r>
                    <m:r>
                      <a:rPr lang="pt-BR" sz="4400" i="1">
                        <a:latin typeface="Cambria Math" panose="02040503050406030204" pitchFamily="18" charset="0"/>
                      </a:rPr>
                      <m:t>ℝ</m:t>
                    </m:r>
                  </m:oMath>
                </a14:m>
                <a:r>
                  <a:rPr lang="pt-BR"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pt-BR" sz="4400" dirty="0">
                    <a:latin typeface="Arial" panose="020B0604020202020204" pitchFamily="34" charset="0"/>
                    <a:cs typeface="Arial" panose="020B0604020202020204" pitchFamily="34" charset="0"/>
                  </a:rPr>
                  <a:t>Với mọi </a:t>
                </a:r>
                <a14:m>
                  <m:oMath xmlns:m="http://schemas.openxmlformats.org/officeDocument/2006/math">
                    <m:r>
                      <a:rPr lang="pt-BR" sz="4400" i="1">
                        <a:latin typeface="Cambria Math" panose="02040503050406030204" pitchFamily="18" charset="0"/>
                      </a:rPr>
                      <m:t>𝑥</m:t>
                    </m:r>
                    <m:r>
                      <a:rPr lang="pt-BR" sz="4400" i="1">
                        <a:latin typeface="Cambria Math" panose="02040503050406030204" pitchFamily="18" charset="0"/>
                      </a:rPr>
                      <m:t>∈</m:t>
                    </m:r>
                    <m:r>
                      <a:rPr lang="pt-BR" sz="4400" i="1">
                        <a:latin typeface="Cambria Math" panose="02040503050406030204" pitchFamily="18" charset="0"/>
                      </a:rPr>
                      <m:t>ℝ</m:t>
                    </m:r>
                  </m:oMath>
                </a14:m>
                <a:r>
                  <a:rPr lang="pt-BR" sz="4400" dirty="0">
                    <a:latin typeface="Arial" panose="020B0604020202020204" pitchFamily="34" charset="0"/>
                    <a:cs typeface="Arial" panose="020B0604020202020204" pitchFamily="34" charset="0"/>
                  </a:rPr>
                  <a:t> ta có </a:t>
                </a:r>
                <a14:m>
                  <m:oMath xmlns:m="http://schemas.openxmlformats.org/officeDocument/2006/math">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r>
                      <a:rPr lang="pt-BR" sz="4400" i="1">
                        <a:latin typeface="Cambria Math" panose="02040503050406030204" pitchFamily="18" charset="0"/>
                      </a:rPr>
                      <m:t>ℝ</m:t>
                    </m:r>
                  </m:oMath>
                </a14:m>
                <a:r>
                  <a:rPr lang="pt-BR" sz="4400" dirty="0">
                    <a:latin typeface="Arial" panose="020B0604020202020204" pitchFamily="34" charset="0"/>
                    <a:cs typeface="Arial" panose="020B0604020202020204" pitchFamily="34" charset="0"/>
                  </a:rPr>
                  <a:t>  và </a:t>
                </a:r>
                <a14:m>
                  <m:oMath xmlns:m="http://schemas.openxmlformats.org/officeDocument/2006/math">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sSup>
                      <m:sSupPr>
                        <m:ctrlPr>
                          <a:rPr lang="en-US" sz="4400" i="1">
                            <a:latin typeface="Cambria Math" panose="02040503050406030204" pitchFamily="18" charset="0"/>
                          </a:rPr>
                        </m:ctrlPr>
                      </m:sSupPr>
                      <m:e>
                        <m:d>
                          <m:dPr>
                            <m:ctrlPr>
                              <a:rPr lang="en-US" sz="4400" i="1">
                                <a:latin typeface="Cambria Math" panose="02040503050406030204" pitchFamily="18" charset="0"/>
                              </a:rPr>
                            </m:ctrlPr>
                          </m:dPr>
                          <m:e>
                            <m:r>
                              <a:rPr lang="pt-BR" sz="4400" i="1">
                                <a:latin typeface="Cambria Math" panose="02040503050406030204" pitchFamily="18" charset="0"/>
                              </a:rPr>
                              <m:t>−</m:t>
                            </m:r>
                            <m:r>
                              <a:rPr lang="pt-BR" sz="4400" i="1">
                                <a:latin typeface="Cambria Math" panose="02040503050406030204" pitchFamily="18" charset="0"/>
                              </a:rPr>
                              <m:t>𝑥</m:t>
                            </m:r>
                          </m:e>
                        </m:d>
                      </m:e>
                      <m:sup>
                        <m:r>
                          <a:rPr lang="pt-BR" sz="4400" i="1">
                            <a:latin typeface="Cambria Math" panose="02040503050406030204" pitchFamily="18" charset="0"/>
                          </a:rPr>
                          <m:t>4</m:t>
                        </m:r>
                      </m:sup>
                    </m:sSup>
                    <m:r>
                      <a:rPr lang="pt-BR" sz="4400" i="1">
                        <a:latin typeface="Cambria Math" panose="02040503050406030204" pitchFamily="18" charset="0"/>
                      </a:rPr>
                      <m:t>+</m:t>
                    </m:r>
                    <m:rad>
                      <m:radPr>
                        <m:degHide m:val="on"/>
                        <m:ctrlPr>
                          <a:rPr lang="en-US" sz="4400" i="1">
                            <a:latin typeface="Cambria Math" panose="02040503050406030204" pitchFamily="18" charset="0"/>
                          </a:rPr>
                        </m:ctrlPr>
                      </m:radPr>
                      <m:deg/>
                      <m:e>
                        <m:sSup>
                          <m:sSupPr>
                            <m:ctrlPr>
                              <a:rPr lang="en-US" sz="4400" i="1">
                                <a:latin typeface="Cambria Math" panose="02040503050406030204" pitchFamily="18" charset="0"/>
                              </a:rPr>
                            </m:ctrlPr>
                          </m:sSupPr>
                          <m:e>
                            <m:d>
                              <m:dPr>
                                <m:ctrlPr>
                                  <a:rPr lang="en-US" sz="4400" i="1">
                                    <a:latin typeface="Cambria Math" panose="02040503050406030204" pitchFamily="18" charset="0"/>
                                  </a:rPr>
                                </m:ctrlPr>
                              </m:dPr>
                              <m:e>
                                <m:r>
                                  <a:rPr lang="pt-BR" sz="4400" i="1">
                                    <a:latin typeface="Cambria Math" panose="02040503050406030204" pitchFamily="18" charset="0"/>
                                  </a:rPr>
                                  <m:t>−</m:t>
                                </m:r>
                                <m:r>
                                  <a:rPr lang="pt-BR" sz="4400" i="1">
                                    <a:latin typeface="Cambria Math" panose="02040503050406030204" pitchFamily="18" charset="0"/>
                                  </a:rPr>
                                  <m:t>𝑥</m:t>
                                </m:r>
                              </m:e>
                            </m:d>
                          </m:e>
                          <m:sup>
                            <m:r>
                              <a:rPr lang="pt-BR" sz="4400" i="1">
                                <a:latin typeface="Cambria Math" panose="02040503050406030204" pitchFamily="18" charset="0"/>
                              </a:rPr>
                              <m:t>2</m:t>
                            </m:r>
                          </m:sup>
                        </m:sSup>
                        <m:r>
                          <a:rPr lang="pt-BR" sz="4400" i="1">
                            <a:latin typeface="Cambria Math" panose="02040503050406030204" pitchFamily="18" charset="0"/>
                          </a:rPr>
                          <m:t>+1</m:t>
                        </m:r>
                      </m:e>
                    </m:rad>
                    <m:r>
                      <a:rPr lang="pt-BR" sz="4400" i="1">
                        <a:latin typeface="Cambria Math" panose="02040503050406030204" pitchFamily="18" charset="0"/>
                      </a:rPr>
                      <m:t>=</m:t>
                    </m:r>
                    <m:sSup>
                      <m:sSupPr>
                        <m:ctrlPr>
                          <a:rPr lang="en-US" sz="4400" i="1">
                            <a:latin typeface="Cambria Math" panose="02040503050406030204" pitchFamily="18" charset="0"/>
                          </a:rPr>
                        </m:ctrlPr>
                      </m:sSupPr>
                      <m:e>
                        <m:r>
                          <a:rPr lang="pt-BR" sz="4400" i="1">
                            <a:latin typeface="Cambria Math" panose="02040503050406030204" pitchFamily="18" charset="0"/>
                          </a:rPr>
                          <m:t>𝑥</m:t>
                        </m:r>
                      </m:e>
                      <m:sup>
                        <m:r>
                          <a:rPr lang="pt-BR" sz="4400" i="1">
                            <a:latin typeface="Cambria Math" panose="02040503050406030204" pitchFamily="18" charset="0"/>
                          </a:rPr>
                          <m:t>4</m:t>
                        </m:r>
                      </m:sup>
                    </m:sSup>
                    <m:r>
                      <a:rPr lang="pt-BR" sz="4400" i="1">
                        <a:latin typeface="Cambria Math" panose="02040503050406030204" pitchFamily="18" charset="0"/>
                      </a:rPr>
                      <m:t>+</m:t>
                    </m:r>
                    <m:rad>
                      <m:radPr>
                        <m:degHide m:val="on"/>
                        <m:ctrlPr>
                          <a:rPr lang="en-US" sz="4400" i="1">
                            <a:latin typeface="Cambria Math" panose="02040503050406030204" pitchFamily="18" charset="0"/>
                          </a:rPr>
                        </m:ctrlPr>
                      </m:radPr>
                      <m:deg/>
                      <m:e>
                        <m:sSup>
                          <m:sSupPr>
                            <m:ctrlPr>
                              <a:rPr lang="en-US" sz="4400" i="1">
                                <a:latin typeface="Cambria Math" panose="02040503050406030204" pitchFamily="18" charset="0"/>
                              </a:rPr>
                            </m:ctrlPr>
                          </m:sSupPr>
                          <m:e>
                            <m:r>
                              <a:rPr lang="pt-BR" sz="4400" i="1">
                                <a:latin typeface="Cambria Math" panose="02040503050406030204" pitchFamily="18" charset="0"/>
                              </a:rPr>
                              <m:t>𝑥</m:t>
                            </m:r>
                          </m:e>
                          <m:sup>
                            <m:r>
                              <a:rPr lang="pt-BR" sz="4400" i="1">
                                <a:latin typeface="Cambria Math" panose="02040503050406030204" pitchFamily="18" charset="0"/>
                              </a:rPr>
                              <m:t>2</m:t>
                            </m:r>
                          </m:sup>
                        </m:sSup>
                        <m:r>
                          <a:rPr lang="pt-BR" sz="4400" i="1">
                            <a:latin typeface="Cambria Math" panose="02040503050406030204" pitchFamily="18" charset="0"/>
                          </a:rPr>
                          <m:t>+1</m:t>
                        </m:r>
                      </m:e>
                    </m:rad>
                    <m:r>
                      <a:rPr lang="pt-BR" sz="4400" i="1">
                        <a:latin typeface="Cambria Math" panose="02040503050406030204" pitchFamily="18" charset="0"/>
                      </a:rPr>
                      <m:t>=</m:t>
                    </m:r>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oMath>
                </a14:m>
                <a:endParaRPr lang="en-US" sz="4400" dirty="0">
                  <a:latin typeface="Arial" panose="020B0604020202020204" pitchFamily="34" charset="0"/>
                  <a:cs typeface="Arial" panose="020B0604020202020204" pitchFamily="34" charset="0"/>
                </a:endParaRPr>
              </a:p>
              <a:p>
                <a:r>
                  <a:rPr lang="pt-BR" sz="4400" dirty="0">
                    <a:latin typeface="Arial" panose="020B0604020202020204" pitchFamily="34" charset="0"/>
                    <a:cs typeface="Arial" panose="020B0604020202020204" pitchFamily="34" charset="0"/>
                  </a:rPr>
                  <a:t>Do đó </a:t>
                </a:r>
                <a14:m>
                  <m:oMath xmlns:m="http://schemas.openxmlformats.org/officeDocument/2006/math">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sSup>
                      <m:sSupPr>
                        <m:ctrlPr>
                          <a:rPr lang="en-US" sz="4400" i="1">
                            <a:latin typeface="Cambria Math" panose="02040503050406030204" pitchFamily="18" charset="0"/>
                          </a:rPr>
                        </m:ctrlPr>
                      </m:sSupPr>
                      <m:e>
                        <m:r>
                          <a:rPr lang="pt-BR" sz="4400" i="1">
                            <a:latin typeface="Cambria Math" panose="02040503050406030204" pitchFamily="18" charset="0"/>
                          </a:rPr>
                          <m:t>𝑥</m:t>
                        </m:r>
                      </m:e>
                      <m:sup>
                        <m:r>
                          <a:rPr lang="pt-BR" sz="4400" i="1">
                            <a:latin typeface="Cambria Math" panose="02040503050406030204" pitchFamily="18" charset="0"/>
                          </a:rPr>
                          <m:t>4</m:t>
                        </m:r>
                      </m:sup>
                    </m:sSup>
                    <m:r>
                      <a:rPr lang="pt-BR" sz="4400" i="1">
                        <a:latin typeface="Cambria Math" panose="02040503050406030204" pitchFamily="18" charset="0"/>
                      </a:rPr>
                      <m:t>+</m:t>
                    </m:r>
                    <m:rad>
                      <m:radPr>
                        <m:degHide m:val="on"/>
                        <m:ctrlPr>
                          <a:rPr lang="en-US" sz="4400" i="1">
                            <a:latin typeface="Cambria Math" panose="02040503050406030204" pitchFamily="18" charset="0"/>
                          </a:rPr>
                        </m:ctrlPr>
                      </m:radPr>
                      <m:deg/>
                      <m:e>
                        <m:sSup>
                          <m:sSupPr>
                            <m:ctrlPr>
                              <a:rPr lang="en-US" sz="4400" i="1">
                                <a:latin typeface="Cambria Math" panose="02040503050406030204" pitchFamily="18" charset="0"/>
                              </a:rPr>
                            </m:ctrlPr>
                          </m:sSupPr>
                          <m:e>
                            <m:r>
                              <a:rPr lang="pt-BR" sz="4400" i="1">
                                <a:latin typeface="Cambria Math" panose="02040503050406030204" pitchFamily="18" charset="0"/>
                              </a:rPr>
                              <m:t>𝑥</m:t>
                            </m:r>
                          </m:e>
                          <m:sup>
                            <m:r>
                              <a:rPr lang="pt-BR" sz="4400" i="1">
                                <a:latin typeface="Cambria Math" panose="02040503050406030204" pitchFamily="18" charset="0"/>
                              </a:rPr>
                              <m:t>2</m:t>
                            </m:r>
                          </m:sup>
                        </m:sSup>
                        <m:r>
                          <a:rPr lang="pt-BR" sz="4400" i="1">
                            <a:latin typeface="Cambria Math" panose="02040503050406030204" pitchFamily="18" charset="0"/>
                          </a:rPr>
                          <m:t>+1</m:t>
                        </m:r>
                      </m:e>
                    </m:rad>
                  </m:oMath>
                </a14:m>
                <a:r>
                  <a:rPr lang="pt-BR" sz="4400" dirty="0">
                    <a:latin typeface="Arial" panose="020B0604020202020204" pitchFamily="34" charset="0"/>
                    <a:cs typeface="Arial" panose="020B0604020202020204" pitchFamily="34" charset="0"/>
                  </a:rPr>
                  <a:t> là hàm số chẵn</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2240263" y="8449544"/>
                <a:ext cx="21896555" cy="3156057"/>
              </a:xfrm>
              <a:prstGeom prst="rect">
                <a:avLst/>
              </a:prstGeom>
              <a:blipFill>
                <a:blip r:embed="rId4"/>
                <a:stretch>
                  <a:fillRect l="-1114" t="-4054"/>
                </a:stretch>
              </a:blipFill>
            </p:spPr>
            <p:txBody>
              <a:bodyPr/>
              <a:lstStyle/>
              <a:p>
                <a:r>
                  <a:rPr lang="en-US">
                    <a:noFill/>
                  </a:rPr>
                  <a:t> </a:t>
                </a:r>
              </a:p>
            </p:txBody>
          </p:sp>
        </mc:Fallback>
      </mc:AlternateContent>
      <p:sp>
        <p:nvSpPr>
          <p:cNvPr id="49" name="Oval 48"/>
          <p:cNvSpPr/>
          <p:nvPr/>
        </p:nvSpPr>
        <p:spPr>
          <a:xfrm>
            <a:off x="11963400" y="3915959"/>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B</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34A20A5-CA93-44FB-9F6E-E24FE75FDAA6}"/>
                  </a:ext>
                </a:extLst>
              </p:cNvPr>
              <p:cNvSpPr txBox="1"/>
              <p:nvPr/>
            </p:nvSpPr>
            <p:spPr>
              <a:xfrm>
                <a:off x="3420031" y="3124731"/>
                <a:ext cx="18204314" cy="2713820"/>
              </a:xfrm>
              <a:prstGeom prst="rect">
                <a:avLst/>
              </a:prstGeom>
              <a:noFill/>
            </p:spPr>
            <p:txBody>
              <a:bodyPr wrap="square">
                <a:spAutoFit/>
              </a:bodyPr>
              <a:lstStyle/>
              <a:p>
                <a:pPr>
                  <a:lnSpc>
                    <a:spcPct val="115000"/>
                  </a:lnSpc>
                  <a:spcAft>
                    <a:spcPts val="1000"/>
                  </a:spcAft>
                  <a:tabLst>
                    <a:tab pos="373380" algn="l"/>
                    <a:tab pos="1786890" algn="l"/>
                    <a:tab pos="3218180" algn="l"/>
                    <a:tab pos="4666615" algn="l"/>
                  </a:tabLst>
                </a:pP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Xét tính chẵn, lẻ của các hàm số  </a:t>
                </a:r>
                <a14:m>
                  <m:oMath xmlns:m="http://schemas.openxmlformats.org/officeDocument/2006/math">
                    <m:r>
                      <a:rPr lang="pt-BR" sz="4400" i="1">
                        <a:solidFill>
                          <a:srgbClr val="000000"/>
                        </a:solidFill>
                        <a:effectLst/>
                        <a:latin typeface="Cambria Math" panose="02040503050406030204" pitchFamily="18" charset="0"/>
                        <a:ea typeface="Calibri" panose="020F0502020204030204" pitchFamily="34" charset="0"/>
                      </a:rPr>
                      <m:t>𝑓</m:t>
                    </m:r>
                    <m:r>
                      <a:rPr lang="pt-BR" sz="4400" i="1">
                        <a:solidFill>
                          <a:srgbClr val="000000"/>
                        </a:solidFill>
                        <a:effectLst/>
                        <a:latin typeface="Cambria Math" panose="02040503050406030204" pitchFamily="18" charset="0"/>
                        <a:ea typeface="Calibri" panose="020F0502020204030204" pitchFamily="34" charset="0"/>
                      </a:rPr>
                      <m:t>(</m:t>
                    </m:r>
                    <m:r>
                      <a:rPr lang="pt-BR" sz="4400" i="1">
                        <a:solidFill>
                          <a:srgbClr val="000000"/>
                        </a:solidFill>
                        <a:effectLst/>
                        <a:latin typeface="Cambria Math" panose="02040503050406030204" pitchFamily="18" charset="0"/>
                        <a:ea typeface="Calibri" panose="020F0502020204030204" pitchFamily="34" charset="0"/>
                      </a:rPr>
                      <m:t>𝑥</m:t>
                    </m:r>
                    <m:r>
                      <a:rPr lang="pt-BR" sz="4400" i="1">
                        <a:solidFill>
                          <a:srgbClr val="000000"/>
                        </a:solidFill>
                        <a:effectLst/>
                        <a:latin typeface="Cambria Math" panose="02040503050406030204" pitchFamily="18" charset="0"/>
                        <a:ea typeface="Calibri" panose="020F0502020204030204" pitchFamily="34" charset="0"/>
                      </a:rPr>
                      <m:t>)=</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pt-BR" sz="4400" i="1">
                            <a:solidFill>
                              <a:srgbClr val="000000"/>
                            </a:solidFill>
                            <a:effectLst/>
                            <a:latin typeface="Cambria Math" panose="02040503050406030204" pitchFamily="18" charset="0"/>
                            <a:ea typeface="Calibri" panose="020F0502020204030204" pitchFamily="34" charset="0"/>
                          </a:rPr>
                          <m:t>𝑥</m:t>
                        </m:r>
                      </m:e>
                      <m:sup>
                        <m:r>
                          <a:rPr lang="pt-BR" sz="4400" i="1">
                            <a:solidFill>
                              <a:srgbClr val="000000"/>
                            </a:solidFill>
                            <a:effectLst/>
                            <a:latin typeface="Cambria Math" panose="02040503050406030204" pitchFamily="18" charset="0"/>
                            <a:ea typeface="Calibri" panose="020F0502020204030204" pitchFamily="34" charset="0"/>
                          </a:rPr>
                          <m:t>4</m:t>
                        </m:r>
                      </m:sup>
                    </m:sSup>
                    <m:r>
                      <a:rPr lang="pt-BR" sz="4400" i="1">
                        <a:solidFill>
                          <a:srgbClr val="000000"/>
                        </a:solidFill>
                        <a:effectLst/>
                        <a:latin typeface="Cambria Math" panose="02040503050406030204" pitchFamily="18" charset="0"/>
                        <a:ea typeface="Calibri" panose="020F0502020204030204" pitchFamily="34" charset="0"/>
                      </a:rPr>
                      <m:t>+</m:t>
                    </m:r>
                    <m:rad>
                      <m:radPr>
                        <m:degHide m:val="on"/>
                        <m:ctrlPr>
                          <a:rPr lang="en-US" sz="4400" i="1">
                            <a:solidFill>
                              <a:srgbClr val="000000"/>
                            </a:solidFill>
                            <a:effectLst/>
                            <a:latin typeface="Cambria Math" panose="02040503050406030204" pitchFamily="18" charset="0"/>
                            <a:ea typeface="Calibri" panose="020F0502020204030204" pitchFamily="34" charset="0"/>
                          </a:rPr>
                        </m:ctrlPr>
                      </m:radPr>
                      <m:deg/>
                      <m:e>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pt-BR" sz="4400" i="1">
                                <a:solidFill>
                                  <a:srgbClr val="000000"/>
                                </a:solidFill>
                                <a:effectLst/>
                                <a:latin typeface="Cambria Math" panose="02040503050406030204" pitchFamily="18" charset="0"/>
                                <a:ea typeface="Calibri" panose="020F0502020204030204" pitchFamily="34" charset="0"/>
                              </a:rPr>
                              <m:t>𝑥</m:t>
                            </m:r>
                          </m:e>
                          <m:sup>
                            <m:r>
                              <a:rPr lang="pt-BR" sz="4400" i="1">
                                <a:solidFill>
                                  <a:srgbClr val="000000"/>
                                </a:solidFill>
                                <a:effectLst/>
                                <a:latin typeface="Cambria Math" panose="02040503050406030204" pitchFamily="18" charset="0"/>
                                <a:ea typeface="Calibri" panose="020F0502020204030204" pitchFamily="34" charset="0"/>
                              </a:rPr>
                              <m:t>2</m:t>
                            </m:r>
                          </m:sup>
                        </m:sSup>
                        <m:r>
                          <a:rPr lang="pt-BR" sz="4400" i="1">
                            <a:solidFill>
                              <a:srgbClr val="000000"/>
                            </a:solidFill>
                            <a:effectLst/>
                            <a:latin typeface="Cambria Math" panose="02040503050406030204" pitchFamily="18" charset="0"/>
                            <a:ea typeface="Calibri" panose="020F0502020204030204" pitchFamily="34" charset="0"/>
                          </a:rPr>
                          <m:t>+1</m:t>
                        </m:r>
                      </m:e>
                    </m:rad>
                  </m:oMath>
                </a14:m>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73380" algn="l"/>
                    <a:tab pos="1786890" algn="l"/>
                    <a:tab pos="3218180" algn="l"/>
                    <a:tab pos="4666615" algn="l"/>
                  </a:tabLst>
                </a:pP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hàm số lẻ</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hàm số chẵn</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73380" algn="l"/>
                    <a:tab pos="1786890" algn="l"/>
                    <a:tab pos="3218180" algn="l"/>
                    <a:tab pos="4666615" algn="l"/>
                  </a:tabLst>
                </a:pP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C.</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hàm số vừa chẳn vừa lẻ</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D.</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hàm số không chẳn, không lẻ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4" name="TextBox 43">
                <a:extLst>
                  <a:ext uri="{FF2B5EF4-FFF2-40B4-BE49-F238E27FC236}">
                    <a16:creationId xmlns:a16="http://schemas.microsoft.com/office/drawing/2014/main" id="{134A20A5-CA93-44FB-9F6E-E24FE75FDAA6}"/>
                  </a:ext>
                </a:extLst>
              </p:cNvPr>
              <p:cNvSpPr txBox="1">
                <a:spLocks noRot="1" noChangeAspect="1" noMove="1" noResize="1" noEditPoints="1" noAdjustHandles="1" noChangeArrowheads="1" noChangeShapeType="1" noTextEdit="1"/>
              </p:cNvSpPr>
              <p:nvPr/>
            </p:nvSpPr>
            <p:spPr>
              <a:xfrm>
                <a:off x="3420031" y="3124731"/>
                <a:ext cx="18204314" cy="2713820"/>
              </a:xfrm>
              <a:prstGeom prst="rect">
                <a:avLst/>
              </a:prstGeom>
              <a:blipFill>
                <a:blip r:embed="rId5"/>
                <a:stretch>
                  <a:fillRect t="-1124" b="-9663"/>
                </a:stretch>
              </a:blipFill>
            </p:spPr>
            <p:txBody>
              <a:bodyPr/>
              <a:lstStyle/>
              <a:p>
                <a:r>
                  <a:rPr lang="en-US">
                    <a:noFill/>
                  </a:rPr>
                  <a:t> </a:t>
                </a:r>
              </a:p>
            </p:txBody>
          </p:sp>
        </mc:Fallback>
      </mc:AlternateContent>
    </p:spTree>
    <p:extLst>
      <p:ext uri="{BB962C8B-B14F-4D97-AF65-F5344CB8AC3E}">
        <p14:creationId xmlns:p14="http://schemas.microsoft.com/office/powerpoint/2010/main" val="121120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barn(inVertical)">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656765" y="6943003"/>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579863" y="2403897"/>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7.</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en-US" sz="4800" b="1" i="0" spc="-150" smtClean="0">
                          <a:solidFill>
                            <a:srgbClr val="FF0000"/>
                          </a:solidFill>
                          <a:latin typeface="Tahoma" panose="020B0604030504040204" pitchFamily="34" charset="0"/>
                          <a:ea typeface="Tahoma" panose="020B0604030504040204" pitchFamily="34" charset="0"/>
                          <a:cs typeface="Tahoma" panose="020B0604030504040204" pitchFamily="34" charset="0"/>
                        </a:rPr>
                        <m:t>D</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5486400" y="8551016"/>
                <a:ext cx="12184860" cy="3630481"/>
              </a:xfrm>
              <a:prstGeom prst="rect">
                <a:avLst/>
              </a:prstGeom>
            </p:spPr>
            <p:txBody>
              <a:bodyPr wrap="square">
                <a:spAutoFit/>
              </a:bodyPr>
              <a:lstStyle/>
              <a:p>
                <a:r>
                  <a:rPr lang="pt-BR" sz="4400" dirty="0">
                    <a:latin typeface="Arial" panose="020B0604020202020204" pitchFamily="34" charset="0"/>
                    <a:cs typeface="Arial" panose="020B0604020202020204" pitchFamily="34" charset="0"/>
                  </a:rPr>
                  <a:t>Ta có TXĐ: </a:t>
                </a:r>
                <a14:m>
                  <m:oMath xmlns:m="http://schemas.openxmlformats.org/officeDocument/2006/math">
                    <m:r>
                      <a:rPr lang="pt-BR" sz="4400" i="1">
                        <a:latin typeface="Cambria Math" panose="02040503050406030204" pitchFamily="18" charset="0"/>
                      </a:rPr>
                      <m:t>𝐷</m:t>
                    </m:r>
                    <m:r>
                      <a:rPr lang="pt-BR" sz="4400" i="1">
                        <a:latin typeface="Cambria Math" panose="02040503050406030204" pitchFamily="18" charset="0"/>
                      </a:rPr>
                      <m:t>=</m:t>
                    </m:r>
                    <m:r>
                      <a:rPr lang="pt-BR" sz="4400" i="1">
                        <a:latin typeface="Cambria Math" panose="02040503050406030204" pitchFamily="18" charset="0"/>
                      </a:rPr>
                      <m:t>ℝ</m:t>
                    </m:r>
                  </m:oMath>
                </a14:m>
                <a:r>
                  <a:rPr lang="pt-BR"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pt-BR" sz="4400" dirty="0">
                    <a:latin typeface="Arial" panose="020B0604020202020204" pitchFamily="34" charset="0"/>
                    <a:cs typeface="Arial" panose="020B0604020202020204" pitchFamily="34" charset="0"/>
                  </a:rPr>
                  <a:t>Ta có </a:t>
                </a:r>
                <a14:m>
                  <m:oMath xmlns:m="http://schemas.openxmlformats.org/officeDocument/2006/math">
                    <m:r>
                      <a:rPr lang="pt-BR" sz="4400" i="1">
                        <a:latin typeface="Cambria Math" panose="02040503050406030204" pitchFamily="18" charset="0"/>
                      </a:rPr>
                      <m:t>𝑓</m:t>
                    </m:r>
                    <m:d>
                      <m:dPr>
                        <m:ctrlPr>
                          <a:rPr lang="en-US" sz="4400" i="1">
                            <a:latin typeface="Cambria Math" panose="02040503050406030204" pitchFamily="18" charset="0"/>
                          </a:rPr>
                        </m:ctrlPr>
                      </m:dPr>
                      <m:e>
                        <m:r>
                          <a:rPr lang="pt-BR" sz="4400" i="1">
                            <a:latin typeface="Cambria Math" panose="02040503050406030204" pitchFamily="18" charset="0"/>
                          </a:rPr>
                          <m:t>−1</m:t>
                        </m:r>
                      </m:e>
                    </m:d>
                    <m:r>
                      <a:rPr lang="pt-BR" sz="4400" i="1">
                        <a:latin typeface="Cambria Math" panose="02040503050406030204" pitchFamily="18" charset="0"/>
                      </a:rPr>
                      <m:t>=7,</m:t>
                    </m:r>
                    <m:r>
                      <a:rPr lang="pt-BR" sz="4400" i="1">
                        <a:latin typeface="Cambria Math" panose="02040503050406030204" pitchFamily="18" charset="0"/>
                      </a:rPr>
                      <m:t>𝑓</m:t>
                    </m:r>
                    <m:d>
                      <m:dPr>
                        <m:ctrlPr>
                          <a:rPr lang="en-US" sz="4400" i="1">
                            <a:latin typeface="Cambria Math" panose="02040503050406030204" pitchFamily="18" charset="0"/>
                          </a:rPr>
                        </m:ctrlPr>
                      </m:dPr>
                      <m:e>
                        <m:r>
                          <a:rPr lang="pt-BR" sz="4400" i="1">
                            <a:latin typeface="Cambria Math" panose="02040503050406030204" pitchFamily="18" charset="0"/>
                          </a:rPr>
                          <m:t>1</m:t>
                        </m:r>
                      </m:e>
                    </m:d>
                    <m:r>
                      <a:rPr lang="pt-BR" sz="4400" i="1">
                        <a:latin typeface="Cambria Math" panose="02040503050406030204" pitchFamily="18" charset="0"/>
                      </a:rPr>
                      <m:t>=−1⇒</m:t>
                    </m:r>
                    <m:d>
                      <m:dPr>
                        <m:begChr m:val="{"/>
                        <m:endChr m:val=""/>
                        <m:ctrlPr>
                          <a:rPr lang="en-US" sz="4400" i="1">
                            <a:latin typeface="Cambria Math" panose="02040503050406030204" pitchFamily="18" charset="0"/>
                          </a:rPr>
                        </m:ctrlPr>
                      </m:dPr>
                      <m:e>
                        <m:m>
                          <m:mPr>
                            <m:mcs>
                              <m:mc>
                                <m:mcPr>
                                  <m:count m:val="1"/>
                                  <m:mcJc m:val="center"/>
                                </m:mcPr>
                              </m:mc>
                            </m:mcs>
                            <m:ctrlPr>
                              <a:rPr lang="en-US" sz="4400" i="1">
                                <a:latin typeface="Cambria Math" panose="02040503050406030204" pitchFamily="18" charset="0"/>
                              </a:rPr>
                            </m:ctrlPr>
                          </m:mPr>
                          <m:mr>
                            <m:e>
                              <m:r>
                                <a:rPr lang="pt-BR" sz="4400" i="1">
                                  <a:latin typeface="Cambria Math" panose="02040503050406030204" pitchFamily="18" charset="0"/>
                                </a:rPr>
                                <m:t>𝑓</m:t>
                              </m:r>
                              <m:d>
                                <m:dPr>
                                  <m:ctrlPr>
                                    <a:rPr lang="en-US" sz="4400" i="1">
                                      <a:latin typeface="Cambria Math" panose="02040503050406030204" pitchFamily="18" charset="0"/>
                                    </a:rPr>
                                  </m:ctrlPr>
                                </m:dPr>
                                <m:e>
                                  <m:r>
                                    <a:rPr lang="pt-BR" sz="4400" i="1">
                                      <a:latin typeface="Cambria Math" panose="02040503050406030204" pitchFamily="18" charset="0"/>
                                    </a:rPr>
                                    <m:t>−1</m:t>
                                  </m:r>
                                </m:e>
                              </m:d>
                              <m:r>
                                <a:rPr lang="pt-BR" sz="4400" i="1">
                                  <a:latin typeface="Cambria Math" panose="02040503050406030204" pitchFamily="18" charset="0"/>
                                </a:rPr>
                                <m:t>≠</m:t>
                              </m:r>
                              <m:r>
                                <a:rPr lang="pt-BR" sz="4400" i="1">
                                  <a:latin typeface="Cambria Math" panose="02040503050406030204" pitchFamily="18" charset="0"/>
                                </a:rPr>
                                <m:t>𝑓</m:t>
                              </m:r>
                              <m:d>
                                <m:dPr>
                                  <m:ctrlPr>
                                    <a:rPr lang="en-US" sz="4400" i="1">
                                      <a:latin typeface="Cambria Math" panose="02040503050406030204" pitchFamily="18" charset="0"/>
                                    </a:rPr>
                                  </m:ctrlPr>
                                </m:dPr>
                                <m:e>
                                  <m:r>
                                    <a:rPr lang="pt-BR" sz="4400" i="1">
                                      <a:latin typeface="Cambria Math" panose="02040503050406030204" pitchFamily="18" charset="0"/>
                                    </a:rPr>
                                    <m:t>1</m:t>
                                  </m:r>
                                </m:e>
                              </m:d>
                            </m:e>
                          </m:mr>
                          <m:mr>
                            <m:e>
                              <m:r>
                                <a:rPr lang="pt-BR" sz="4400" i="1">
                                  <a:latin typeface="Cambria Math" panose="02040503050406030204" pitchFamily="18" charset="0"/>
                                </a:rPr>
                                <m:t>𝑓</m:t>
                              </m:r>
                              <m:d>
                                <m:dPr>
                                  <m:ctrlPr>
                                    <a:rPr lang="en-US" sz="4400" i="1">
                                      <a:latin typeface="Cambria Math" panose="02040503050406030204" pitchFamily="18" charset="0"/>
                                    </a:rPr>
                                  </m:ctrlPr>
                                </m:dPr>
                                <m:e>
                                  <m:r>
                                    <a:rPr lang="pt-BR" sz="4400" i="1">
                                      <a:latin typeface="Cambria Math" panose="02040503050406030204" pitchFamily="18" charset="0"/>
                                    </a:rPr>
                                    <m:t>−1</m:t>
                                  </m:r>
                                </m:e>
                              </m:d>
                              <m:r>
                                <a:rPr lang="pt-BR" sz="4400" i="1">
                                  <a:latin typeface="Cambria Math" panose="02040503050406030204" pitchFamily="18" charset="0"/>
                                </a:rPr>
                                <m:t>≠−</m:t>
                              </m:r>
                              <m:r>
                                <a:rPr lang="pt-BR" sz="4400" i="1">
                                  <a:latin typeface="Cambria Math" panose="02040503050406030204" pitchFamily="18" charset="0"/>
                                </a:rPr>
                                <m:t>𝑓</m:t>
                              </m:r>
                              <m:d>
                                <m:dPr>
                                  <m:ctrlPr>
                                    <a:rPr lang="en-US" sz="4400" i="1">
                                      <a:latin typeface="Cambria Math" panose="02040503050406030204" pitchFamily="18" charset="0"/>
                                    </a:rPr>
                                  </m:ctrlPr>
                                </m:dPr>
                                <m:e>
                                  <m:r>
                                    <a:rPr lang="pt-BR" sz="4400" i="1">
                                      <a:latin typeface="Cambria Math" panose="02040503050406030204" pitchFamily="18" charset="0"/>
                                    </a:rPr>
                                    <m:t>1</m:t>
                                  </m:r>
                                </m:e>
                              </m:d>
                            </m:e>
                          </m:mr>
                        </m:m>
                      </m:e>
                    </m:d>
                  </m:oMath>
                </a14:m>
                <a:r>
                  <a:rPr lang="pt-BR"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pt-BR" sz="4400" dirty="0">
                    <a:latin typeface="Arial" panose="020B0604020202020204" pitchFamily="34" charset="0"/>
                    <a:cs typeface="Arial" panose="020B0604020202020204" pitchFamily="34" charset="0"/>
                  </a:rPr>
                  <a:t>Vậy hàm số không chẵn và không lẻ</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5486400" y="8551016"/>
                <a:ext cx="12184860" cy="3630481"/>
              </a:xfrm>
              <a:prstGeom prst="rect">
                <a:avLst/>
              </a:prstGeom>
              <a:blipFill>
                <a:blip r:embed="rId4"/>
                <a:stretch>
                  <a:fillRect l="-2001" t="-3697"/>
                </a:stretch>
              </a:blipFill>
            </p:spPr>
            <p:txBody>
              <a:bodyPr/>
              <a:lstStyle/>
              <a:p>
                <a:r>
                  <a:rPr lang="en-US">
                    <a:noFill/>
                  </a:rPr>
                  <a:t> </a:t>
                </a:r>
              </a:p>
            </p:txBody>
          </p:sp>
        </mc:Fallback>
      </mc:AlternateContent>
      <p:sp>
        <p:nvSpPr>
          <p:cNvPr id="49" name="Oval 48"/>
          <p:cNvSpPr/>
          <p:nvPr/>
        </p:nvSpPr>
        <p:spPr>
          <a:xfrm>
            <a:off x="12012529" y="4804860"/>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D</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FEC341C-203A-4030-B197-00110DCE86A8}"/>
                  </a:ext>
                </a:extLst>
              </p:cNvPr>
              <p:cNvSpPr txBox="1"/>
              <p:nvPr/>
            </p:nvSpPr>
            <p:spPr>
              <a:xfrm>
                <a:off x="3553919" y="3172334"/>
                <a:ext cx="19062326" cy="2618602"/>
              </a:xfrm>
              <a:prstGeom prst="rect">
                <a:avLst/>
              </a:prstGeom>
              <a:noFill/>
            </p:spPr>
            <p:txBody>
              <a:bodyPr wrap="square">
                <a:spAutoFit/>
              </a:bodyPr>
              <a:lstStyle/>
              <a:p>
                <a:pPr>
                  <a:lnSpc>
                    <a:spcPct val="115000"/>
                  </a:lnSpc>
                  <a:spcAft>
                    <a:spcPts val="1000"/>
                  </a:spcAft>
                  <a:tabLst>
                    <a:tab pos="373380" algn="l"/>
                    <a:tab pos="1786890" algn="l"/>
                    <a:tab pos="3218180" algn="l"/>
                    <a:tab pos="4666615" algn="l"/>
                  </a:tabLst>
                </a:pP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Xét tính chẵn, lẻ của các hàm số  </a:t>
                </a:r>
                <a14:m>
                  <m:oMath xmlns:m="http://schemas.openxmlformats.org/officeDocument/2006/math">
                    <m:r>
                      <a:rPr lang="pt-BR" sz="4400" i="1">
                        <a:solidFill>
                          <a:srgbClr val="000000"/>
                        </a:solidFill>
                        <a:effectLst/>
                        <a:latin typeface="Cambria Math" panose="02040503050406030204" pitchFamily="18" charset="0"/>
                        <a:ea typeface="Calibri" panose="020F0502020204030204" pitchFamily="34" charset="0"/>
                      </a:rPr>
                      <m:t>𝑓</m:t>
                    </m:r>
                    <m:r>
                      <a:rPr lang="pt-BR" sz="4400" i="1">
                        <a:solidFill>
                          <a:srgbClr val="000000"/>
                        </a:solidFill>
                        <a:effectLst/>
                        <a:latin typeface="Cambria Math" panose="02040503050406030204" pitchFamily="18" charset="0"/>
                        <a:ea typeface="Calibri" panose="020F0502020204030204" pitchFamily="34" charset="0"/>
                      </a:rPr>
                      <m:t>(</m:t>
                    </m:r>
                    <m:r>
                      <a:rPr lang="pt-BR" sz="4400" i="1">
                        <a:solidFill>
                          <a:srgbClr val="000000"/>
                        </a:solidFill>
                        <a:effectLst/>
                        <a:latin typeface="Cambria Math" panose="02040503050406030204" pitchFamily="18" charset="0"/>
                        <a:ea typeface="Calibri" panose="020F0502020204030204" pitchFamily="34" charset="0"/>
                      </a:rPr>
                      <m:t>𝑥</m:t>
                    </m:r>
                    <m:r>
                      <a:rPr lang="pt-BR" sz="4400" i="1">
                        <a:solidFill>
                          <a:srgbClr val="000000"/>
                        </a:solidFill>
                        <a:effectLst/>
                        <a:latin typeface="Cambria Math" panose="02040503050406030204" pitchFamily="18" charset="0"/>
                        <a:ea typeface="Calibri" panose="020F0502020204030204" pitchFamily="34" charset="0"/>
                      </a:rPr>
                      <m:t>)=</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pt-BR" sz="4400" i="1">
                            <a:solidFill>
                              <a:srgbClr val="000000"/>
                            </a:solidFill>
                            <a:effectLst/>
                            <a:latin typeface="Cambria Math" panose="02040503050406030204" pitchFamily="18" charset="0"/>
                            <a:ea typeface="Calibri" panose="020F0502020204030204" pitchFamily="34" charset="0"/>
                          </a:rPr>
                          <m:t>𝑥</m:t>
                        </m:r>
                      </m:e>
                      <m:sup>
                        <m:r>
                          <a:rPr lang="pt-BR" sz="4400" i="1">
                            <a:solidFill>
                              <a:srgbClr val="000000"/>
                            </a:solidFill>
                            <a:effectLst/>
                            <a:latin typeface="Cambria Math" panose="02040503050406030204" pitchFamily="18" charset="0"/>
                            <a:ea typeface="Calibri" panose="020F0502020204030204" pitchFamily="34" charset="0"/>
                          </a:rPr>
                          <m:t>4</m:t>
                        </m:r>
                      </m:sup>
                    </m:sSup>
                    <m:r>
                      <a:rPr lang="pt-BR" sz="4400" i="1">
                        <a:solidFill>
                          <a:srgbClr val="000000"/>
                        </a:solidFill>
                        <a:effectLst/>
                        <a:latin typeface="Cambria Math" panose="02040503050406030204" pitchFamily="18" charset="0"/>
                        <a:ea typeface="Calibri" panose="020F0502020204030204" pitchFamily="34" charset="0"/>
                      </a:rPr>
                      <m:t>−4</m:t>
                    </m:r>
                    <m:r>
                      <a:rPr lang="pt-BR" sz="4400" i="1">
                        <a:solidFill>
                          <a:srgbClr val="000000"/>
                        </a:solidFill>
                        <a:effectLst/>
                        <a:latin typeface="Cambria Math" panose="02040503050406030204" pitchFamily="18" charset="0"/>
                        <a:ea typeface="Calibri" panose="020F0502020204030204" pitchFamily="34" charset="0"/>
                      </a:rPr>
                      <m:t>𝑥</m:t>
                    </m:r>
                    <m:r>
                      <a:rPr lang="pt-BR" sz="4400" i="1">
                        <a:solidFill>
                          <a:srgbClr val="000000"/>
                        </a:solidFill>
                        <a:effectLst/>
                        <a:latin typeface="Cambria Math" panose="02040503050406030204" pitchFamily="18" charset="0"/>
                        <a:ea typeface="Calibri" panose="020F0502020204030204" pitchFamily="34" charset="0"/>
                      </a:rPr>
                      <m:t>+2</m:t>
                    </m:r>
                  </m:oMath>
                </a14:m>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73380" algn="l"/>
                    <a:tab pos="1786890" algn="l"/>
                    <a:tab pos="3218180" algn="l"/>
                    <a:tab pos="4666615" algn="l"/>
                  </a:tabLst>
                </a:pP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hàm số lẻ</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hàm số chẵn</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nSpc>
                    <a:spcPct val="115000"/>
                  </a:lnSpc>
                  <a:spcAft>
                    <a:spcPts val="1000"/>
                  </a:spcAft>
                  <a:tabLst>
                    <a:tab pos="373380" algn="l"/>
                    <a:tab pos="1786890" algn="l"/>
                    <a:tab pos="3218180" algn="l"/>
                    <a:tab pos="4666615" algn="l"/>
                  </a:tabLst>
                </a:pPr>
                <a:r>
                  <a:rPr lang="nl-NL" sz="4400" b="1" dirty="0">
                    <a:effectLst/>
                    <a:latin typeface="Arial" panose="020B0604020202020204" pitchFamily="34" charset="0"/>
                    <a:ea typeface="Calibri" panose="020F0502020204030204" pitchFamily="34" charset="0"/>
                    <a:cs typeface="Arial" panose="020B0604020202020204" pitchFamily="34" charset="0"/>
                  </a:rPr>
                  <a:t>C.</a:t>
                </a:r>
                <a:r>
                  <a:rPr lang="nl-NL" sz="4400" dirty="0">
                    <a:effectLst/>
                    <a:latin typeface="Arial" panose="020B0604020202020204" pitchFamily="34" charset="0"/>
                    <a:ea typeface="Calibri" panose="020F0502020204030204" pitchFamily="34" charset="0"/>
                    <a:cs typeface="Arial" panose="020B0604020202020204" pitchFamily="34" charset="0"/>
                  </a:rPr>
                  <a:t>hàm số vừa chẳn vừa lẻ</a:t>
                </a:r>
                <a:r>
                  <a:rPr lang="nl-NL" sz="4400" b="1" dirty="0">
                    <a:effectLst/>
                    <a:latin typeface="Arial" panose="020B0604020202020204" pitchFamily="34" charset="0"/>
                    <a:ea typeface="Calibri" panose="020F0502020204030204" pitchFamily="34" charset="0"/>
                    <a:cs typeface="Arial" panose="020B0604020202020204" pitchFamily="34" charset="0"/>
                  </a:rPr>
                  <a:t>	D.</a:t>
                </a:r>
                <a:r>
                  <a:rPr lang="nl-NL" sz="4400" dirty="0">
                    <a:effectLst/>
                    <a:latin typeface="Arial" panose="020B0604020202020204" pitchFamily="34" charset="0"/>
                    <a:ea typeface="Calibri" panose="020F0502020204030204" pitchFamily="34" charset="0"/>
                    <a:cs typeface="Arial" panose="020B0604020202020204" pitchFamily="34" charset="0"/>
                  </a:rPr>
                  <a:t>hàm số không chẳn, không lẻ</a:t>
                </a:r>
                <a:endParaRPr lang="en-US" dirty="0">
                  <a:latin typeface="Arial" panose="020B0604020202020204" pitchFamily="34" charset="0"/>
                  <a:cs typeface="Arial" panose="020B0604020202020204" pitchFamily="34" charset="0"/>
                </a:endParaRPr>
              </a:p>
            </p:txBody>
          </p:sp>
        </mc:Choice>
        <mc:Fallback xmlns="">
          <p:sp>
            <p:nvSpPr>
              <p:cNvPr id="44" name="TextBox 43">
                <a:extLst>
                  <a:ext uri="{FF2B5EF4-FFF2-40B4-BE49-F238E27FC236}">
                    <a16:creationId xmlns:a16="http://schemas.microsoft.com/office/drawing/2014/main" id="{1FEC341C-203A-4030-B197-00110DCE86A8}"/>
                  </a:ext>
                </a:extLst>
              </p:cNvPr>
              <p:cNvSpPr txBox="1">
                <a:spLocks noRot="1" noChangeAspect="1" noMove="1" noResize="1" noEditPoints="1" noAdjustHandles="1" noChangeArrowheads="1" noChangeShapeType="1" noTextEdit="1"/>
              </p:cNvSpPr>
              <p:nvPr/>
            </p:nvSpPr>
            <p:spPr>
              <a:xfrm>
                <a:off x="3553919" y="3172334"/>
                <a:ext cx="19062326" cy="2618602"/>
              </a:xfrm>
              <a:prstGeom prst="rect">
                <a:avLst/>
              </a:prstGeom>
              <a:blipFill>
                <a:blip r:embed="rId5"/>
                <a:stretch>
                  <a:fillRect l="-1311" t="-3488" b="-10000"/>
                </a:stretch>
              </a:blipFill>
            </p:spPr>
            <p:txBody>
              <a:bodyPr/>
              <a:lstStyle/>
              <a:p>
                <a:r>
                  <a:rPr lang="en-US">
                    <a:noFill/>
                  </a:rPr>
                  <a:t> </a:t>
                </a:r>
              </a:p>
            </p:txBody>
          </p:sp>
        </mc:Fallback>
      </mc:AlternateContent>
    </p:spTree>
    <p:extLst>
      <p:ext uri="{BB962C8B-B14F-4D97-AF65-F5344CB8AC3E}">
        <p14:creationId xmlns:p14="http://schemas.microsoft.com/office/powerpoint/2010/main" val="86627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barn(inVertical)">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695762" y="6941404"/>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579863" y="2403897"/>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8.</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vi-VN" sz="4800" b="1" spc="-150">
                          <a:solidFill>
                            <a:srgbClr val="FF0000"/>
                          </a:solidFill>
                          <a:latin typeface="Tahoma" panose="020B0604030504040204" pitchFamily="34" charset="0"/>
                          <a:ea typeface="Tahoma" panose="020B0604030504040204" pitchFamily="34" charset="0"/>
                          <a:cs typeface="Tahoma" panose="020B0604030504040204" pitchFamily="34" charset="0"/>
                        </a:rPr>
                        <m:t>B</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5280293" y="7772511"/>
                <a:ext cx="12660116" cy="4329262"/>
              </a:xfrm>
              <a:prstGeom prst="rect">
                <a:avLst/>
              </a:prstGeom>
            </p:spPr>
            <p:txBody>
              <a:bodyPr wrap="square">
                <a:spAutoFit/>
              </a:bodyPr>
              <a:lstStyle/>
              <a:p>
                <a:r>
                  <a:rPr lang="pt-BR" sz="4400" dirty="0">
                    <a:latin typeface="Arial" panose="020B0604020202020204" pitchFamily="34" charset="0"/>
                    <a:cs typeface="Arial" panose="020B0604020202020204" pitchFamily="34" charset="0"/>
                  </a:rPr>
                  <a:t>Ta có TXĐ: </a:t>
                </a:r>
                <a14:m>
                  <m:oMath xmlns:m="http://schemas.openxmlformats.org/officeDocument/2006/math">
                    <m:r>
                      <a:rPr lang="pt-BR" sz="4400" i="1">
                        <a:latin typeface="Cambria Math" panose="02040503050406030204" pitchFamily="18" charset="0"/>
                      </a:rPr>
                      <m:t>𝐷</m:t>
                    </m:r>
                    <m:r>
                      <a:rPr lang="pt-BR" sz="4400" i="1">
                        <a:latin typeface="Cambria Math" panose="02040503050406030204" pitchFamily="18" charset="0"/>
                      </a:rPr>
                      <m:t>=</m:t>
                    </m:r>
                    <m:r>
                      <a:rPr lang="pt-BR" sz="4400" i="1">
                        <a:latin typeface="Cambria Math" panose="02040503050406030204" pitchFamily="18" charset="0"/>
                      </a:rPr>
                      <m:t>ℝ</m:t>
                    </m:r>
                  </m:oMath>
                </a14:m>
                <a:r>
                  <a:rPr lang="pt-BR"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pt-BR" sz="4400" dirty="0">
                    <a:latin typeface="Arial" panose="020B0604020202020204" pitchFamily="34" charset="0"/>
                    <a:cs typeface="Arial" panose="020B0604020202020204" pitchFamily="34" charset="0"/>
                  </a:rPr>
                  <a:t>Với mọi </a:t>
                </a:r>
                <a14:m>
                  <m:oMath xmlns:m="http://schemas.openxmlformats.org/officeDocument/2006/math">
                    <m:r>
                      <a:rPr lang="pt-BR" sz="4400" i="1">
                        <a:latin typeface="Cambria Math" panose="02040503050406030204" pitchFamily="18" charset="0"/>
                      </a:rPr>
                      <m:t>𝑥</m:t>
                    </m:r>
                    <m:r>
                      <a:rPr lang="pt-BR" sz="4400" i="1">
                        <a:latin typeface="Cambria Math" panose="02040503050406030204" pitchFamily="18" charset="0"/>
                      </a:rPr>
                      <m:t>∈</m:t>
                    </m:r>
                    <m:r>
                      <a:rPr lang="pt-BR" sz="4400" i="1">
                        <a:latin typeface="Cambria Math" panose="02040503050406030204" pitchFamily="18" charset="0"/>
                      </a:rPr>
                      <m:t>ℝ</m:t>
                    </m:r>
                  </m:oMath>
                </a14:m>
                <a:r>
                  <a:rPr lang="pt-BR" sz="4400" dirty="0">
                    <a:latin typeface="Arial" panose="020B0604020202020204" pitchFamily="34" charset="0"/>
                    <a:cs typeface="Arial" panose="020B0604020202020204" pitchFamily="34" charset="0"/>
                  </a:rPr>
                  <a:t> ta có </a:t>
                </a:r>
                <a14:m>
                  <m:oMath xmlns:m="http://schemas.openxmlformats.org/officeDocument/2006/math">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r>
                      <a:rPr lang="pt-BR" sz="4400" i="1">
                        <a:latin typeface="Cambria Math" panose="02040503050406030204" pitchFamily="18" charset="0"/>
                      </a:rPr>
                      <m:t>ℝ</m:t>
                    </m:r>
                  </m:oMath>
                </a14:m>
                <a:r>
                  <a:rPr lang="pt-BR" sz="4400" dirty="0">
                    <a:latin typeface="Arial" panose="020B0604020202020204" pitchFamily="34" charset="0"/>
                    <a:cs typeface="Arial" panose="020B0604020202020204" pitchFamily="34" charset="0"/>
                  </a:rPr>
                  <a:t>  và </a:t>
                </a:r>
                <a14:m>
                  <m:oMath xmlns:m="http://schemas.openxmlformats.org/officeDocument/2006/math">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d>
                              <m:dPr>
                                <m:ctrlPr>
                                  <a:rPr lang="en-US" sz="4400" i="1">
                                    <a:latin typeface="Cambria Math" panose="02040503050406030204" pitchFamily="18" charset="0"/>
                                  </a:rPr>
                                </m:ctrlPr>
                              </m:dPr>
                              <m:e>
                                <m:r>
                                  <a:rPr lang="pt-BR" sz="4400" i="1">
                                    <a:latin typeface="Cambria Math" panose="02040503050406030204" pitchFamily="18" charset="0"/>
                                  </a:rPr>
                                  <m:t>−</m:t>
                                </m:r>
                                <m:r>
                                  <a:rPr lang="pt-BR" sz="4400" i="1">
                                    <a:latin typeface="Cambria Math" panose="02040503050406030204" pitchFamily="18" charset="0"/>
                                  </a:rPr>
                                  <m:t>𝑥</m:t>
                                </m:r>
                              </m:e>
                            </m:d>
                            <m:r>
                              <a:rPr lang="pt-BR" sz="4400" i="1">
                                <a:latin typeface="Cambria Math" panose="02040503050406030204" pitchFamily="18" charset="0"/>
                              </a:rPr>
                              <m:t>+2</m:t>
                            </m:r>
                          </m:e>
                        </m:d>
                        <m:r>
                          <a:rPr lang="pt-BR" sz="4400" i="1">
                            <a:latin typeface="Cambria Math" panose="02040503050406030204" pitchFamily="18" charset="0"/>
                          </a:rPr>
                          <m:t>−</m:t>
                        </m:r>
                        <m:d>
                          <m:dPr>
                            <m:begChr m:val="|"/>
                            <m:endChr m:val="|"/>
                            <m:ctrlPr>
                              <a:rPr lang="en-US" sz="4400" i="1">
                                <a:latin typeface="Cambria Math" panose="02040503050406030204" pitchFamily="18" charset="0"/>
                              </a:rPr>
                            </m:ctrlPr>
                          </m:dPr>
                          <m:e>
                            <m:d>
                              <m:dPr>
                                <m:ctrlPr>
                                  <a:rPr lang="en-US" sz="4400" i="1">
                                    <a:latin typeface="Cambria Math" panose="02040503050406030204" pitchFamily="18" charset="0"/>
                                  </a:rPr>
                                </m:ctrlPr>
                              </m:dPr>
                              <m:e>
                                <m:r>
                                  <a:rPr lang="pt-BR" sz="4400" i="1">
                                    <a:latin typeface="Cambria Math" panose="02040503050406030204" pitchFamily="18" charset="0"/>
                                  </a:rPr>
                                  <m:t>−</m:t>
                                </m:r>
                                <m:r>
                                  <a:rPr lang="pt-BR" sz="4400" i="1">
                                    <a:latin typeface="Cambria Math" panose="02040503050406030204" pitchFamily="18" charset="0"/>
                                  </a:rPr>
                                  <m:t>𝑥</m:t>
                                </m:r>
                              </m:e>
                            </m:d>
                            <m:r>
                              <a:rPr lang="pt-BR" sz="4400" i="1">
                                <a:latin typeface="Cambria Math" panose="02040503050406030204" pitchFamily="18" charset="0"/>
                              </a:rPr>
                              <m:t>−2</m:t>
                            </m:r>
                          </m:e>
                        </m:d>
                      </m:e>
                    </m:d>
                    <m:r>
                      <a:rPr lang="pt-BR" sz="4400" i="1">
                        <a:latin typeface="Cambria Math" panose="02040503050406030204" pitchFamily="18" charset="0"/>
                      </a:rPr>
                      <m:t>=</m:t>
                    </m:r>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pt-BR" sz="4400" i="1">
                                <a:latin typeface="Cambria Math" panose="02040503050406030204" pitchFamily="18" charset="0"/>
                              </a:rPr>
                              <m:t>𝑥</m:t>
                            </m:r>
                            <m:r>
                              <a:rPr lang="pt-BR" sz="4400" i="1">
                                <a:latin typeface="Cambria Math" panose="02040503050406030204" pitchFamily="18" charset="0"/>
                              </a:rPr>
                              <m:t>−2</m:t>
                            </m:r>
                          </m:e>
                        </m:d>
                        <m:r>
                          <a:rPr lang="pt-BR" sz="4400" i="1">
                            <a:latin typeface="Cambria Math" panose="02040503050406030204" pitchFamily="18" charset="0"/>
                          </a:rPr>
                          <m:t>−</m:t>
                        </m:r>
                        <m:d>
                          <m:dPr>
                            <m:begChr m:val="|"/>
                            <m:endChr m:val="|"/>
                            <m:ctrlPr>
                              <a:rPr lang="en-US" sz="4400" i="1">
                                <a:latin typeface="Cambria Math" panose="02040503050406030204" pitchFamily="18" charset="0"/>
                              </a:rPr>
                            </m:ctrlPr>
                          </m:dPr>
                          <m:e>
                            <m:r>
                              <a:rPr lang="pt-BR" sz="4400" i="1">
                                <a:latin typeface="Cambria Math" panose="02040503050406030204" pitchFamily="18" charset="0"/>
                              </a:rPr>
                              <m:t>𝑥</m:t>
                            </m:r>
                            <m:r>
                              <a:rPr lang="pt-BR" sz="4400" i="1">
                                <a:latin typeface="Cambria Math" panose="02040503050406030204" pitchFamily="18" charset="0"/>
                              </a:rPr>
                              <m:t>+2</m:t>
                            </m:r>
                          </m:e>
                        </m:d>
                      </m:e>
                    </m:d>
                  </m:oMath>
                </a14:m>
                <a:endParaRPr lang="en-US" sz="4400" dirty="0">
                  <a:latin typeface="Arial" panose="020B0604020202020204" pitchFamily="34" charset="0"/>
                  <a:cs typeface="Arial" panose="020B0604020202020204" pitchFamily="34" charset="0"/>
                </a:endParaRPr>
              </a:p>
              <a:p>
                <a:r>
                  <a:rPr lang="pt-BR" sz="4400" dirty="0">
                    <a:latin typeface="Arial" panose="020B0604020202020204" pitchFamily="34" charset="0"/>
                    <a:cs typeface="Arial" panose="020B0604020202020204" pitchFamily="34" charset="0"/>
                  </a:rPr>
                  <a:t>Suy ra </a:t>
                </a:r>
                <a14:m>
                  <m:oMath xmlns:m="http://schemas.openxmlformats.org/officeDocument/2006/math">
                    <m:r>
                      <a:rPr lang="pt-BR" sz="4400" i="1">
                        <a:latin typeface="Cambria Math" panose="02040503050406030204" pitchFamily="18" charset="0"/>
                      </a:rPr>
                      <m:t>𝑓</m:t>
                    </m:r>
                    <m:d>
                      <m:dPr>
                        <m:ctrlPr>
                          <a:rPr lang="en-US" sz="4400" i="1">
                            <a:latin typeface="Cambria Math" panose="02040503050406030204" pitchFamily="18" charset="0"/>
                          </a:rPr>
                        </m:ctrlPr>
                      </m:dPr>
                      <m:e>
                        <m:r>
                          <a:rPr lang="pt-BR" sz="4400" i="1">
                            <a:latin typeface="Cambria Math" panose="02040503050406030204" pitchFamily="18" charset="0"/>
                          </a:rPr>
                          <m:t>−</m:t>
                        </m:r>
                        <m:r>
                          <a:rPr lang="pt-BR" sz="4400" i="1">
                            <a:latin typeface="Cambria Math" panose="02040503050406030204" pitchFamily="18" charset="0"/>
                          </a:rPr>
                          <m:t>𝑥</m:t>
                        </m:r>
                      </m:e>
                    </m:d>
                    <m:r>
                      <a:rPr lang="pt-BR" sz="4400" i="1">
                        <a:latin typeface="Cambria Math" panose="02040503050406030204" pitchFamily="18" charset="0"/>
                      </a:rPr>
                      <m:t>=</m:t>
                    </m:r>
                    <m:r>
                      <a:rPr lang="pt-BR" sz="4400" i="1">
                        <a:latin typeface="Cambria Math" panose="02040503050406030204" pitchFamily="18" charset="0"/>
                      </a:rPr>
                      <m:t>𝑓</m:t>
                    </m:r>
                    <m:d>
                      <m:dPr>
                        <m:ctrlPr>
                          <a:rPr lang="en-US" sz="4400" i="1">
                            <a:latin typeface="Cambria Math" panose="02040503050406030204" pitchFamily="18" charset="0"/>
                          </a:rPr>
                        </m:ctrlPr>
                      </m:dPr>
                      <m:e>
                        <m:r>
                          <a:rPr lang="pt-BR" sz="4400" i="1">
                            <a:latin typeface="Cambria Math" panose="02040503050406030204" pitchFamily="18" charset="0"/>
                          </a:rPr>
                          <m:t>𝑥</m:t>
                        </m:r>
                      </m:e>
                    </m:d>
                  </m:oMath>
                </a14:m>
                <a:r>
                  <a:rPr lang="pt-BR"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pt-BR" sz="4400" dirty="0">
                    <a:latin typeface="Arial" panose="020B0604020202020204" pitchFamily="34" charset="0"/>
                    <a:cs typeface="Arial" panose="020B0604020202020204" pitchFamily="34" charset="0"/>
                  </a:rPr>
                  <a:t>Do đó </a:t>
                </a:r>
                <a14:m>
                  <m:oMath xmlns:m="http://schemas.openxmlformats.org/officeDocument/2006/math">
                    <m:r>
                      <a:rPr lang="pt-BR" sz="4400" i="1">
                        <a:latin typeface="Cambria Math" panose="02040503050406030204" pitchFamily="18" charset="0"/>
                      </a:rPr>
                      <m:t>𝑓</m:t>
                    </m:r>
                    <m:d>
                      <m:dPr>
                        <m:ctrlPr>
                          <a:rPr lang="en-US" sz="4400" i="1">
                            <a:latin typeface="Cambria Math" panose="02040503050406030204" pitchFamily="18" charset="0"/>
                          </a:rPr>
                        </m:ctrlPr>
                      </m:dPr>
                      <m:e>
                        <m:r>
                          <a:rPr lang="pt-BR" sz="4400" i="1">
                            <a:latin typeface="Cambria Math" panose="02040503050406030204" pitchFamily="18" charset="0"/>
                          </a:rPr>
                          <m:t>𝑥</m:t>
                        </m:r>
                      </m:e>
                    </m:d>
                    <m:r>
                      <a:rPr lang="pt-BR" sz="4400" i="1">
                        <a:latin typeface="Cambria Math" panose="02040503050406030204" pitchFamily="18" charset="0"/>
                      </a:rPr>
                      <m:t>=</m:t>
                    </m:r>
                    <m:d>
                      <m:dPr>
                        <m:begChr m:val="|"/>
                        <m:endChr m:val="|"/>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pt-BR" sz="4400" i="1">
                                <a:latin typeface="Cambria Math" panose="02040503050406030204" pitchFamily="18" charset="0"/>
                              </a:rPr>
                              <m:t>𝑥</m:t>
                            </m:r>
                            <m:r>
                              <a:rPr lang="pt-BR" sz="4400" i="1">
                                <a:latin typeface="Cambria Math" panose="02040503050406030204" pitchFamily="18" charset="0"/>
                              </a:rPr>
                              <m:t>+2</m:t>
                            </m:r>
                          </m:e>
                        </m:d>
                        <m:r>
                          <a:rPr lang="pt-BR" sz="4400" i="1">
                            <a:latin typeface="Cambria Math" panose="02040503050406030204" pitchFamily="18" charset="0"/>
                          </a:rPr>
                          <m:t>−</m:t>
                        </m:r>
                        <m:d>
                          <m:dPr>
                            <m:begChr m:val="|"/>
                            <m:endChr m:val="|"/>
                            <m:ctrlPr>
                              <a:rPr lang="en-US" sz="4400" i="1">
                                <a:latin typeface="Cambria Math" panose="02040503050406030204" pitchFamily="18" charset="0"/>
                              </a:rPr>
                            </m:ctrlPr>
                          </m:dPr>
                          <m:e>
                            <m:r>
                              <a:rPr lang="pt-BR" sz="4400" i="1">
                                <a:latin typeface="Cambria Math" panose="02040503050406030204" pitchFamily="18" charset="0"/>
                              </a:rPr>
                              <m:t>𝑥</m:t>
                            </m:r>
                            <m:r>
                              <a:rPr lang="pt-BR" sz="4400" i="1">
                                <a:latin typeface="Cambria Math" panose="02040503050406030204" pitchFamily="18" charset="0"/>
                              </a:rPr>
                              <m:t>−2</m:t>
                            </m:r>
                          </m:e>
                        </m:d>
                      </m:e>
                    </m:d>
                  </m:oMath>
                </a14:m>
                <a:r>
                  <a:rPr lang="pt-BR" sz="4400" dirty="0">
                    <a:latin typeface="Arial" panose="020B0604020202020204" pitchFamily="34" charset="0"/>
                    <a:cs typeface="Arial" panose="020B0604020202020204" pitchFamily="34" charset="0"/>
                  </a:rPr>
                  <a:t> là hàm số chẵn.</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5280293" y="7772511"/>
                <a:ext cx="12660116" cy="4329262"/>
              </a:xfrm>
              <a:prstGeom prst="rect">
                <a:avLst/>
              </a:prstGeom>
              <a:blipFill>
                <a:blip r:embed="rId4"/>
                <a:stretch>
                  <a:fillRect l="-1926" t="-2958"/>
                </a:stretch>
              </a:blipFill>
            </p:spPr>
            <p:txBody>
              <a:bodyPr/>
              <a:lstStyle/>
              <a:p>
                <a:r>
                  <a:rPr lang="en-US">
                    <a:noFill/>
                  </a:rPr>
                  <a:t> </a:t>
                </a:r>
              </a:p>
            </p:txBody>
          </p:sp>
        </mc:Fallback>
      </mc:AlternateContent>
      <p:sp>
        <p:nvSpPr>
          <p:cNvPr id="49" name="Oval 48"/>
          <p:cNvSpPr/>
          <p:nvPr/>
        </p:nvSpPr>
        <p:spPr>
          <a:xfrm>
            <a:off x="12954000" y="3996258"/>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B</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877BF9E-D032-4E2B-A373-14AC12AEE095}"/>
                  </a:ext>
                </a:extLst>
              </p:cNvPr>
              <p:cNvSpPr txBox="1"/>
              <p:nvPr/>
            </p:nvSpPr>
            <p:spPr>
              <a:xfrm>
                <a:off x="4406785" y="3110326"/>
                <a:ext cx="17672231" cy="2683492"/>
              </a:xfrm>
              <a:prstGeom prst="rect">
                <a:avLst/>
              </a:prstGeom>
              <a:noFill/>
            </p:spPr>
            <p:txBody>
              <a:bodyPr wrap="square">
                <a:spAutoFit/>
              </a:bodyPr>
              <a:lstStyle/>
              <a:p>
                <a:pPr>
                  <a:lnSpc>
                    <a:spcPct val="115000"/>
                  </a:lnSpc>
                  <a:spcAft>
                    <a:spcPts val="1000"/>
                  </a:spcAft>
                  <a:tabLst>
                    <a:tab pos="373380" algn="l"/>
                    <a:tab pos="1786890" algn="l"/>
                    <a:tab pos="3218180" algn="l"/>
                    <a:tab pos="4666615" algn="l"/>
                  </a:tabLst>
                </a:pP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Xét tính chẵn, lẻ của các hàm số  </a:t>
                </a:r>
                <a14:m>
                  <m:oMath xmlns:m="http://schemas.openxmlformats.org/officeDocument/2006/math">
                    <m:r>
                      <a:rPr lang="pt-BR" sz="4400" i="1">
                        <a:solidFill>
                          <a:srgbClr val="000000"/>
                        </a:solidFill>
                        <a:effectLst/>
                        <a:latin typeface="Cambria Math" panose="02040503050406030204" pitchFamily="18" charset="0"/>
                        <a:ea typeface="Calibri" panose="020F0502020204030204" pitchFamily="34" charset="0"/>
                      </a:rPr>
                      <m:t>𝑓</m:t>
                    </m:r>
                    <m:d>
                      <m:dPr>
                        <m:ctrlPr>
                          <a:rPr lang="en-US" sz="4400" i="1">
                            <a:solidFill>
                              <a:srgbClr val="000000"/>
                            </a:solidFill>
                            <a:effectLst/>
                            <a:latin typeface="Cambria Math" panose="02040503050406030204" pitchFamily="18" charset="0"/>
                            <a:ea typeface="Calibri" panose="020F0502020204030204" pitchFamily="34" charset="0"/>
                          </a:rPr>
                        </m:ctrlPr>
                      </m:dPr>
                      <m:e>
                        <m:r>
                          <a:rPr lang="pt-BR" sz="4400" i="1">
                            <a:solidFill>
                              <a:srgbClr val="000000"/>
                            </a:solidFill>
                            <a:effectLst/>
                            <a:latin typeface="Cambria Math" panose="02040503050406030204" pitchFamily="18" charset="0"/>
                            <a:ea typeface="Calibri" panose="020F0502020204030204" pitchFamily="34" charset="0"/>
                          </a:rPr>
                          <m:t>𝑥</m:t>
                        </m:r>
                      </m:e>
                    </m:d>
                    <m:r>
                      <a:rPr lang="pt-BR" sz="4400" i="1">
                        <a:solidFill>
                          <a:srgbClr val="000000"/>
                        </a:solidFill>
                        <a:effectLst/>
                        <a:latin typeface="Cambria Math" panose="02040503050406030204" pitchFamily="18" charset="0"/>
                        <a:ea typeface="Calibri" panose="020F0502020204030204" pitchFamily="34" charset="0"/>
                      </a:rPr>
                      <m:t>=</m:t>
                    </m:r>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r>
                              <a:rPr lang="pt-BR" sz="4400" i="1">
                                <a:solidFill>
                                  <a:srgbClr val="000000"/>
                                </a:solidFill>
                                <a:effectLst/>
                                <a:latin typeface="Cambria Math" panose="02040503050406030204" pitchFamily="18" charset="0"/>
                                <a:ea typeface="Calibri" panose="020F0502020204030204" pitchFamily="34" charset="0"/>
                              </a:rPr>
                              <m:t>𝑥</m:t>
                            </m:r>
                            <m:r>
                              <a:rPr lang="pt-BR" sz="4400" i="1">
                                <a:solidFill>
                                  <a:srgbClr val="000000"/>
                                </a:solidFill>
                                <a:effectLst/>
                                <a:latin typeface="Cambria Math" panose="02040503050406030204" pitchFamily="18" charset="0"/>
                                <a:ea typeface="Calibri" panose="020F0502020204030204" pitchFamily="34" charset="0"/>
                              </a:rPr>
                              <m:t>+2</m:t>
                            </m:r>
                          </m:e>
                        </m:d>
                        <m:r>
                          <a:rPr lang="pt-BR" sz="4400" i="1">
                            <a:solidFill>
                              <a:srgbClr val="000000"/>
                            </a:solidFill>
                            <a:effectLst/>
                            <a:latin typeface="Cambria Math" panose="02040503050406030204" pitchFamily="18" charset="0"/>
                            <a:ea typeface="Calibri" panose="020F0502020204030204" pitchFamily="34" charset="0"/>
                          </a:rPr>
                          <m:t>−</m:t>
                        </m:r>
                        <m:d>
                          <m:dPr>
                            <m:begChr m:val="|"/>
                            <m:endChr m:val="|"/>
                            <m:ctrlPr>
                              <a:rPr lang="en-US" sz="4400" i="1">
                                <a:solidFill>
                                  <a:srgbClr val="000000"/>
                                </a:solidFill>
                                <a:effectLst/>
                                <a:latin typeface="Cambria Math" panose="02040503050406030204" pitchFamily="18" charset="0"/>
                                <a:ea typeface="Calibri" panose="020F0502020204030204" pitchFamily="34" charset="0"/>
                              </a:rPr>
                            </m:ctrlPr>
                          </m:dPr>
                          <m:e>
                            <m:r>
                              <a:rPr lang="pt-BR" sz="4400" i="1">
                                <a:solidFill>
                                  <a:srgbClr val="000000"/>
                                </a:solidFill>
                                <a:effectLst/>
                                <a:latin typeface="Cambria Math" panose="02040503050406030204" pitchFamily="18" charset="0"/>
                                <a:ea typeface="Calibri" panose="020F0502020204030204" pitchFamily="34" charset="0"/>
                              </a:rPr>
                              <m:t>𝑥</m:t>
                            </m:r>
                            <m:r>
                              <a:rPr lang="pt-BR" sz="4400" i="1">
                                <a:solidFill>
                                  <a:srgbClr val="000000"/>
                                </a:solidFill>
                                <a:effectLst/>
                                <a:latin typeface="Cambria Math" panose="02040503050406030204" pitchFamily="18" charset="0"/>
                                <a:ea typeface="Calibri" panose="020F0502020204030204" pitchFamily="34" charset="0"/>
                              </a:rPr>
                              <m:t>−2</m:t>
                            </m:r>
                          </m:e>
                        </m:d>
                      </m:e>
                    </m:d>
                  </m:oMath>
                </a14:m>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73380" algn="l"/>
                    <a:tab pos="1786890" algn="l"/>
                    <a:tab pos="3218180" algn="l"/>
                    <a:tab pos="4666615" algn="l"/>
                  </a:tabLst>
                </a:pP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hàm số lẻ</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hàm số chẵn</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nl-NL" sz="4400" b="1" dirty="0">
                    <a:effectLst/>
                    <a:latin typeface="Arial" panose="020B0604020202020204" pitchFamily="34" charset="0"/>
                    <a:ea typeface="Calibri" panose="020F0502020204030204" pitchFamily="34" charset="0"/>
                    <a:cs typeface="Arial" panose="020B0604020202020204" pitchFamily="34" charset="0"/>
                  </a:rPr>
                  <a:t>C.</a:t>
                </a:r>
                <a:r>
                  <a:rPr lang="nl-NL" sz="4400" dirty="0">
                    <a:effectLst/>
                    <a:latin typeface="Arial" panose="020B0604020202020204" pitchFamily="34" charset="0"/>
                    <a:ea typeface="Calibri" panose="020F0502020204030204" pitchFamily="34" charset="0"/>
                    <a:cs typeface="Arial" panose="020B0604020202020204" pitchFamily="34" charset="0"/>
                  </a:rPr>
                  <a:t>hàm số vừa chẳn vừa lẻ</a:t>
                </a:r>
                <a:r>
                  <a:rPr lang="nl-NL" sz="4400" b="1" dirty="0">
                    <a:effectLst/>
                    <a:latin typeface="Arial" panose="020B0604020202020204" pitchFamily="34" charset="0"/>
                    <a:ea typeface="Calibri" panose="020F0502020204030204" pitchFamily="34" charset="0"/>
                    <a:cs typeface="Arial" panose="020B0604020202020204" pitchFamily="34" charset="0"/>
                  </a:rPr>
                  <a:t>	D.</a:t>
                </a:r>
                <a:r>
                  <a:rPr lang="nl-NL" sz="4400" dirty="0">
                    <a:effectLst/>
                    <a:latin typeface="Arial" panose="020B0604020202020204" pitchFamily="34" charset="0"/>
                    <a:ea typeface="Calibri" panose="020F0502020204030204" pitchFamily="34" charset="0"/>
                    <a:cs typeface="Arial" panose="020B0604020202020204" pitchFamily="34" charset="0"/>
                  </a:rPr>
                  <a:t>hàm số không chẳn, không lẻ	</a:t>
                </a:r>
                <a:endParaRPr lang="en-US" dirty="0">
                  <a:latin typeface="Arial" panose="020B0604020202020204" pitchFamily="34" charset="0"/>
                  <a:cs typeface="Arial" panose="020B0604020202020204" pitchFamily="34" charset="0"/>
                </a:endParaRPr>
              </a:p>
            </p:txBody>
          </p:sp>
        </mc:Choice>
        <mc:Fallback xmlns="">
          <p:sp>
            <p:nvSpPr>
              <p:cNvPr id="44" name="TextBox 43">
                <a:extLst>
                  <a:ext uri="{FF2B5EF4-FFF2-40B4-BE49-F238E27FC236}">
                    <a16:creationId xmlns:a16="http://schemas.microsoft.com/office/drawing/2014/main" id="{1877BF9E-D032-4E2B-A373-14AC12AEE095}"/>
                  </a:ext>
                </a:extLst>
              </p:cNvPr>
              <p:cNvSpPr txBox="1">
                <a:spLocks noRot="1" noChangeAspect="1" noMove="1" noResize="1" noEditPoints="1" noAdjustHandles="1" noChangeArrowheads="1" noChangeShapeType="1" noTextEdit="1"/>
              </p:cNvSpPr>
              <p:nvPr/>
            </p:nvSpPr>
            <p:spPr>
              <a:xfrm>
                <a:off x="4406785" y="3110326"/>
                <a:ext cx="17672231" cy="2683492"/>
              </a:xfrm>
              <a:prstGeom prst="rect">
                <a:avLst/>
              </a:prstGeom>
              <a:blipFill>
                <a:blip r:embed="rId5"/>
                <a:stretch>
                  <a:fillRect l="-1414" t="-682" b="-9773"/>
                </a:stretch>
              </a:blipFill>
            </p:spPr>
            <p:txBody>
              <a:bodyPr/>
              <a:lstStyle/>
              <a:p>
                <a:r>
                  <a:rPr lang="en-US">
                    <a:noFill/>
                  </a:rPr>
                  <a:t> </a:t>
                </a:r>
              </a:p>
            </p:txBody>
          </p:sp>
        </mc:Fallback>
      </mc:AlternateContent>
    </p:spTree>
    <p:extLst>
      <p:ext uri="{BB962C8B-B14F-4D97-AF65-F5344CB8AC3E}">
        <p14:creationId xmlns:p14="http://schemas.microsoft.com/office/powerpoint/2010/main" val="135322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barn(inVertical)">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695762" y="6941404"/>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579863" y="2403897"/>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9.</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vi-VN" sz="4800" b="1" spc="-150">
                          <a:solidFill>
                            <a:srgbClr val="FF0000"/>
                          </a:solidFill>
                          <a:latin typeface="Tahoma" panose="020B0604030504040204" pitchFamily="34" charset="0"/>
                          <a:ea typeface="Tahoma" panose="020B0604030504040204" pitchFamily="34" charset="0"/>
                          <a:cs typeface="Tahoma" panose="020B0604030504040204" pitchFamily="34" charset="0"/>
                        </a:rPr>
                        <m:t>B</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1645187" y="8314600"/>
                <a:ext cx="22149550" cy="4037644"/>
              </a:xfrm>
              <a:prstGeom prst="rect">
                <a:avLst/>
              </a:prstGeom>
            </p:spPr>
            <p:txBody>
              <a:bodyPr wrap="square">
                <a:spAutoFit/>
              </a:bodyPr>
              <a:lstStyle/>
              <a:p>
                <a:r>
                  <a:rPr lang="pt-BR" sz="4400" dirty="0">
                    <a:latin typeface="Arial" panose="020B0604020202020204" pitchFamily="34" charset="0"/>
                    <a:cs typeface="Arial" panose="020B0604020202020204" pitchFamily="34" charset="0"/>
                  </a:rPr>
                  <a:t>Với mọi </a:t>
                </a:r>
                <a14:m>
                  <m:oMath xmlns:m="http://schemas.openxmlformats.org/officeDocument/2006/math">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r>
                      <a:rPr lang="pt-BR" sz="4400" i="1">
                        <a:latin typeface="Cambria Math" panose="02040503050406030204" pitchFamily="18" charset="0"/>
                      </a:rPr>
                      <m:t>∈</m:t>
                    </m:r>
                    <m:d>
                      <m:dPr>
                        <m:ctrlPr>
                          <a:rPr lang="en-US" sz="4400" i="1">
                            <a:latin typeface="Cambria Math" panose="02040503050406030204" pitchFamily="18" charset="0"/>
                          </a:rPr>
                        </m:ctrlPr>
                      </m:dPr>
                      <m:e>
                        <m:r>
                          <a:rPr lang="pt-BR" sz="4400" i="1">
                            <a:latin typeface="Cambria Math" panose="02040503050406030204" pitchFamily="18" charset="0"/>
                          </a:rPr>
                          <m:t>1;+∞</m:t>
                        </m:r>
                      </m:e>
                    </m:d>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oMath>
                </a14:m>
                <a:r>
                  <a:rPr lang="pt-BR" sz="4400" dirty="0">
                    <a:latin typeface="Arial" panose="020B0604020202020204" pitchFamily="34" charset="0"/>
                    <a:cs typeface="Arial" panose="020B0604020202020204" pitchFamily="34" charset="0"/>
                  </a:rPr>
                  <a:t> ta có </a:t>
                </a:r>
                <a14:m>
                  <m:oMath xmlns:m="http://schemas.openxmlformats.org/officeDocument/2006/math">
                    <m:r>
                      <a:rPr lang="pt-BR" sz="4400" i="1">
                        <a:latin typeface="Cambria Math" panose="02040503050406030204" pitchFamily="18" charset="0"/>
                      </a:rPr>
                      <m:t>𝑓</m:t>
                    </m:r>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e>
                    </m:d>
                    <m:r>
                      <a:rPr lang="pt-BR" sz="4400" i="1">
                        <a:latin typeface="Cambria Math" panose="02040503050406030204" pitchFamily="18" charset="0"/>
                      </a:rPr>
                      <m:t>−</m:t>
                    </m:r>
                    <m:r>
                      <a:rPr lang="pt-BR" sz="4400" i="1">
                        <a:latin typeface="Cambria Math" panose="02040503050406030204" pitchFamily="18" charset="0"/>
                      </a:rPr>
                      <m:t>𝑓</m:t>
                    </m:r>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e>
                    </m:d>
                    <m:r>
                      <a:rPr lang="pt-BR" sz="4400" i="1">
                        <a:latin typeface="Cambria Math" panose="02040503050406030204" pitchFamily="18" charset="0"/>
                      </a:rPr>
                      <m:t>=</m:t>
                    </m:r>
                    <m:f>
                      <m:fPr>
                        <m:ctrlPr>
                          <a:rPr lang="en-US" sz="4400" i="1">
                            <a:latin typeface="Cambria Math" panose="02040503050406030204" pitchFamily="18" charset="0"/>
                          </a:rPr>
                        </m:ctrlPr>
                      </m:fPr>
                      <m:num>
                        <m:r>
                          <a:rPr lang="pt-BR" sz="4400" i="1">
                            <a:latin typeface="Cambria Math" panose="02040503050406030204" pitchFamily="18" charset="0"/>
                          </a:rPr>
                          <m:t>3</m:t>
                        </m:r>
                      </m:num>
                      <m:den>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r>
                          <a:rPr lang="pt-BR" sz="4400" i="1">
                            <a:latin typeface="Cambria Math" panose="02040503050406030204" pitchFamily="18" charset="0"/>
                          </a:rPr>
                          <m:t>−1</m:t>
                        </m:r>
                      </m:den>
                    </m:f>
                    <m:r>
                      <a:rPr lang="pt-BR" sz="4400" i="1">
                        <a:latin typeface="Cambria Math" panose="02040503050406030204" pitchFamily="18" charset="0"/>
                      </a:rPr>
                      <m:t>−</m:t>
                    </m:r>
                    <m:f>
                      <m:fPr>
                        <m:ctrlPr>
                          <a:rPr lang="en-US" sz="4400" i="1">
                            <a:latin typeface="Cambria Math" panose="02040503050406030204" pitchFamily="18" charset="0"/>
                          </a:rPr>
                        </m:ctrlPr>
                      </m:fPr>
                      <m:num>
                        <m:r>
                          <a:rPr lang="pt-BR" sz="4400" i="1">
                            <a:latin typeface="Cambria Math" panose="02040503050406030204" pitchFamily="18" charset="0"/>
                          </a:rPr>
                          <m:t>3</m:t>
                        </m:r>
                      </m:num>
                      <m:den>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r>
                          <a:rPr lang="pt-BR" sz="4400" i="1">
                            <a:latin typeface="Cambria Math" panose="02040503050406030204" pitchFamily="18" charset="0"/>
                          </a:rPr>
                          <m:t>−1</m:t>
                        </m:r>
                      </m:den>
                    </m:f>
                    <m:r>
                      <a:rPr lang="pt-BR" sz="4400" i="1">
                        <a:latin typeface="Cambria Math" panose="02040503050406030204" pitchFamily="18" charset="0"/>
                      </a:rPr>
                      <m:t>=</m:t>
                    </m:r>
                    <m:f>
                      <m:fPr>
                        <m:ctrlPr>
                          <a:rPr lang="en-US" sz="4400" i="1">
                            <a:latin typeface="Cambria Math" panose="02040503050406030204" pitchFamily="18" charset="0"/>
                          </a:rPr>
                        </m:ctrlPr>
                      </m:fPr>
                      <m:num>
                        <m:r>
                          <a:rPr lang="pt-BR" sz="4400" i="1">
                            <a:latin typeface="Cambria Math" panose="02040503050406030204" pitchFamily="18" charset="0"/>
                          </a:rPr>
                          <m:t>3</m:t>
                        </m:r>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e>
                        </m:d>
                      </m:num>
                      <m:den>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r>
                              <a:rPr lang="pt-BR" sz="4400" i="1">
                                <a:latin typeface="Cambria Math" panose="02040503050406030204" pitchFamily="18" charset="0"/>
                              </a:rPr>
                              <m:t>−1</m:t>
                            </m:r>
                          </m:e>
                        </m:d>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r>
                              <a:rPr lang="pt-BR" sz="4400" i="1">
                                <a:latin typeface="Cambria Math" panose="02040503050406030204" pitchFamily="18" charset="0"/>
                              </a:rPr>
                              <m:t>−1</m:t>
                            </m:r>
                          </m:e>
                        </m:d>
                      </m:den>
                    </m:f>
                  </m:oMath>
                </a14:m>
                <a:r>
                  <a:rPr lang="pt-BR"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pt-BR" sz="4400" dirty="0">
                    <a:latin typeface="Arial" panose="020B0604020202020204" pitchFamily="34" charset="0"/>
                    <a:cs typeface="Arial" panose="020B0604020202020204" pitchFamily="34" charset="0"/>
                  </a:rPr>
                  <a:t>Suy ra </a:t>
                </a:r>
                <a14:m>
                  <m:oMath xmlns:m="http://schemas.openxmlformats.org/officeDocument/2006/math">
                    <m:f>
                      <m:fPr>
                        <m:ctrlPr>
                          <a:rPr lang="en-US" sz="4400" i="1">
                            <a:latin typeface="Cambria Math" panose="02040503050406030204" pitchFamily="18" charset="0"/>
                          </a:rPr>
                        </m:ctrlPr>
                      </m:fPr>
                      <m:num>
                        <m:r>
                          <a:rPr lang="pt-BR" sz="4400" i="1">
                            <a:latin typeface="Cambria Math" panose="02040503050406030204" pitchFamily="18" charset="0"/>
                          </a:rPr>
                          <m:t>𝑓</m:t>
                        </m:r>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e>
                        </m:d>
                        <m:r>
                          <a:rPr lang="pt-BR" sz="4400" i="1">
                            <a:latin typeface="Cambria Math" panose="02040503050406030204" pitchFamily="18" charset="0"/>
                          </a:rPr>
                          <m:t>−</m:t>
                        </m:r>
                        <m:r>
                          <a:rPr lang="pt-BR" sz="4400" i="1">
                            <a:latin typeface="Cambria Math" panose="02040503050406030204" pitchFamily="18" charset="0"/>
                          </a:rPr>
                          <m:t>𝑓</m:t>
                        </m:r>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e>
                        </m:d>
                      </m:num>
                      <m:den>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den>
                    </m:f>
                    <m:r>
                      <a:rPr lang="pt-BR" sz="4400" i="1">
                        <a:latin typeface="Cambria Math" panose="02040503050406030204" pitchFamily="18" charset="0"/>
                      </a:rPr>
                      <m:t>=−</m:t>
                    </m:r>
                    <m:f>
                      <m:fPr>
                        <m:ctrlPr>
                          <a:rPr lang="en-US" sz="4400" i="1">
                            <a:latin typeface="Cambria Math" panose="02040503050406030204" pitchFamily="18" charset="0"/>
                          </a:rPr>
                        </m:ctrlPr>
                      </m:fPr>
                      <m:num>
                        <m:r>
                          <a:rPr lang="pt-BR" sz="4400" i="1">
                            <a:latin typeface="Cambria Math" panose="02040503050406030204" pitchFamily="18" charset="0"/>
                          </a:rPr>
                          <m:t>3</m:t>
                        </m:r>
                      </m:num>
                      <m:den>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r>
                              <a:rPr lang="pt-BR" sz="4400" i="1">
                                <a:latin typeface="Cambria Math" panose="02040503050406030204" pitchFamily="18" charset="0"/>
                              </a:rPr>
                              <m:t>−1</m:t>
                            </m:r>
                          </m:e>
                        </m:d>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r>
                              <a:rPr lang="pt-BR" sz="4400" i="1">
                                <a:latin typeface="Cambria Math" panose="02040503050406030204" pitchFamily="18" charset="0"/>
                              </a:rPr>
                              <m:t>−1</m:t>
                            </m:r>
                          </m:e>
                        </m:d>
                      </m:den>
                    </m:f>
                  </m:oMath>
                </a14:m>
                <a:endParaRPr lang="en-US" sz="4400" dirty="0">
                  <a:latin typeface="Arial" panose="020B0604020202020204" pitchFamily="34" charset="0"/>
                  <a:cs typeface="Arial" panose="020B0604020202020204" pitchFamily="34" charset="0"/>
                </a:endParaRPr>
              </a:p>
              <a:p>
                <a:r>
                  <a:rPr lang="pt-BR" sz="4400" dirty="0">
                    <a:latin typeface="Arial" panose="020B0604020202020204" pitchFamily="34" charset="0"/>
                    <a:cs typeface="Arial" panose="020B0604020202020204" pitchFamily="34" charset="0"/>
                  </a:rPr>
                  <a:t>Vì </a:t>
                </a:r>
                <a14:m>
                  <m:oMath xmlns:m="http://schemas.openxmlformats.org/officeDocument/2006/math">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r>
                      <a:rPr lang="pt-BR" sz="4400" i="1">
                        <a:latin typeface="Cambria Math" panose="02040503050406030204" pitchFamily="18" charset="0"/>
                      </a:rPr>
                      <m:t>&gt;1,</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r>
                      <a:rPr lang="pt-BR" sz="4400" i="1">
                        <a:latin typeface="Cambria Math" panose="02040503050406030204" pitchFamily="18" charset="0"/>
                      </a:rPr>
                      <m:t>&gt;1⇒</m:t>
                    </m:r>
                    <m:f>
                      <m:fPr>
                        <m:ctrlPr>
                          <a:rPr lang="en-US" sz="4400" i="1">
                            <a:latin typeface="Cambria Math" panose="02040503050406030204" pitchFamily="18" charset="0"/>
                          </a:rPr>
                        </m:ctrlPr>
                      </m:fPr>
                      <m:num>
                        <m:r>
                          <a:rPr lang="pt-BR" sz="4400" i="1">
                            <a:latin typeface="Cambria Math" panose="02040503050406030204" pitchFamily="18" charset="0"/>
                          </a:rPr>
                          <m:t>𝑓</m:t>
                        </m:r>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e>
                        </m:d>
                        <m:r>
                          <a:rPr lang="pt-BR" sz="4400" i="1">
                            <a:latin typeface="Cambria Math" panose="02040503050406030204" pitchFamily="18" charset="0"/>
                          </a:rPr>
                          <m:t>−</m:t>
                        </m:r>
                        <m:r>
                          <a:rPr lang="pt-BR" sz="4400" i="1">
                            <a:latin typeface="Cambria Math" panose="02040503050406030204" pitchFamily="18" charset="0"/>
                          </a:rPr>
                          <m:t>𝑓</m:t>
                        </m:r>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e>
                        </m:d>
                      </m:num>
                      <m:den>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den>
                    </m:f>
                    <m:r>
                      <a:rPr lang="pt-BR" sz="4400" i="1">
                        <a:latin typeface="Cambria Math" panose="02040503050406030204" pitchFamily="18" charset="0"/>
                      </a:rPr>
                      <m:t>&lt;0</m:t>
                    </m:r>
                  </m:oMath>
                </a14:m>
                <a:r>
                  <a:rPr lang="pt-BR" sz="4400" dirty="0">
                    <a:latin typeface="Arial" panose="020B0604020202020204" pitchFamily="34" charset="0"/>
                    <a:cs typeface="Arial" panose="020B0604020202020204" pitchFamily="34" charset="0"/>
                  </a:rPr>
                  <a:t> nên hàm số </a:t>
                </a:r>
                <a14:m>
                  <m:oMath xmlns:m="http://schemas.openxmlformats.org/officeDocument/2006/math">
                    <m:r>
                      <a:rPr lang="pt-BR" sz="4400" i="1">
                        <a:latin typeface="Cambria Math" panose="02040503050406030204" pitchFamily="18" charset="0"/>
                      </a:rPr>
                      <m:t>𝑦</m:t>
                    </m:r>
                    <m:r>
                      <a:rPr lang="pt-BR" sz="4400" i="1">
                        <a:latin typeface="Cambria Math" panose="02040503050406030204" pitchFamily="18" charset="0"/>
                      </a:rPr>
                      <m:t>=</m:t>
                    </m:r>
                    <m:f>
                      <m:fPr>
                        <m:ctrlPr>
                          <a:rPr lang="en-US" sz="4400" i="1">
                            <a:latin typeface="Cambria Math" panose="02040503050406030204" pitchFamily="18" charset="0"/>
                          </a:rPr>
                        </m:ctrlPr>
                      </m:fPr>
                      <m:num>
                        <m:r>
                          <a:rPr lang="pt-BR" sz="4400" i="1">
                            <a:latin typeface="Cambria Math" panose="02040503050406030204" pitchFamily="18" charset="0"/>
                          </a:rPr>
                          <m:t>3</m:t>
                        </m:r>
                      </m:num>
                      <m:den>
                        <m:r>
                          <a:rPr lang="pt-BR" sz="4400" i="1">
                            <a:latin typeface="Cambria Math" panose="02040503050406030204" pitchFamily="18" charset="0"/>
                          </a:rPr>
                          <m:t>𝑥</m:t>
                        </m:r>
                        <m:r>
                          <a:rPr lang="pt-BR" sz="4400" i="1">
                            <a:latin typeface="Cambria Math" panose="02040503050406030204" pitchFamily="18" charset="0"/>
                          </a:rPr>
                          <m:t>−1</m:t>
                        </m:r>
                      </m:den>
                    </m:f>
                  </m:oMath>
                </a14:m>
                <a:r>
                  <a:rPr lang="pt-BR" sz="4400" dirty="0">
                    <a:latin typeface="Arial" panose="020B0604020202020204" pitchFamily="34" charset="0"/>
                    <a:cs typeface="Arial" panose="020B0604020202020204" pitchFamily="34" charset="0"/>
                  </a:rPr>
                  <a:t> nghịch biến trên khoảng </a:t>
                </a:r>
                <a14:m>
                  <m:oMath xmlns:m="http://schemas.openxmlformats.org/officeDocument/2006/math">
                    <m:d>
                      <m:dPr>
                        <m:ctrlPr>
                          <a:rPr lang="en-US" sz="4400" i="1">
                            <a:latin typeface="Cambria Math" panose="02040503050406030204" pitchFamily="18" charset="0"/>
                          </a:rPr>
                        </m:ctrlPr>
                      </m:dPr>
                      <m:e>
                        <m:r>
                          <a:rPr lang="pt-BR" sz="4400" i="1">
                            <a:latin typeface="Cambria Math" panose="02040503050406030204" pitchFamily="18" charset="0"/>
                          </a:rPr>
                          <m:t>1;+∞</m:t>
                        </m:r>
                      </m:e>
                    </m:d>
                  </m:oMath>
                </a14:m>
                <a:r>
                  <a:rPr lang="pt-BR"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1645187" y="8314600"/>
                <a:ext cx="22149550" cy="4037644"/>
              </a:xfrm>
              <a:prstGeom prst="rect">
                <a:avLst/>
              </a:prstGeom>
              <a:blipFill>
                <a:blip r:embed="rId4"/>
                <a:stretch>
                  <a:fillRect l="-1129"/>
                </a:stretch>
              </a:blipFill>
            </p:spPr>
            <p:txBody>
              <a:bodyPr/>
              <a:lstStyle/>
              <a:p>
                <a:r>
                  <a:rPr lang="en-US">
                    <a:noFill/>
                  </a:rPr>
                  <a:t> </a:t>
                </a:r>
              </a:p>
            </p:txBody>
          </p:sp>
        </mc:Fallback>
      </mc:AlternateContent>
      <p:sp>
        <p:nvSpPr>
          <p:cNvPr id="49" name="Oval 48"/>
          <p:cNvSpPr/>
          <p:nvPr/>
        </p:nvSpPr>
        <p:spPr>
          <a:xfrm>
            <a:off x="12192000" y="4114800"/>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B</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6EA19E0-EC41-48B9-880C-09F33A150BF6}"/>
                  </a:ext>
                </a:extLst>
              </p:cNvPr>
              <p:cNvSpPr txBox="1"/>
              <p:nvPr/>
            </p:nvSpPr>
            <p:spPr>
              <a:xfrm>
                <a:off x="3766652" y="3029648"/>
                <a:ext cx="20229942" cy="2909836"/>
              </a:xfrm>
              <a:prstGeom prst="rect">
                <a:avLst/>
              </a:prstGeom>
              <a:noFill/>
            </p:spPr>
            <p:txBody>
              <a:bodyPr wrap="square">
                <a:spAutoFit/>
              </a:bodyPr>
              <a:lstStyle/>
              <a:p>
                <a:pPr>
                  <a:lnSpc>
                    <a:spcPct val="115000"/>
                  </a:lnSpc>
                  <a:spcAft>
                    <a:spcPts val="1000"/>
                  </a:spcAft>
                  <a:tabLst>
                    <a:tab pos="373380" algn="l"/>
                    <a:tab pos="1786890" algn="l"/>
                    <a:tab pos="3218180" algn="l"/>
                    <a:tab pos="4666615" algn="l"/>
                  </a:tabLst>
                </a:pP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Xét sự biến thiên của hàm số </a:t>
                </a:r>
                <a14:m>
                  <m:oMath xmlns:m="http://schemas.openxmlformats.org/officeDocument/2006/math">
                    <m:r>
                      <a:rPr lang="pt-BR" sz="4400" i="1">
                        <a:solidFill>
                          <a:srgbClr val="000000"/>
                        </a:solidFill>
                        <a:effectLst/>
                        <a:latin typeface="Cambria Math" panose="02040503050406030204" pitchFamily="18" charset="0"/>
                        <a:ea typeface="Calibri" panose="020F0502020204030204" pitchFamily="34" charset="0"/>
                      </a:rPr>
                      <m:t>𝑦</m:t>
                    </m:r>
                    <m:r>
                      <a:rPr lang="pt-BR"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pt-BR" sz="4400" i="1">
                            <a:solidFill>
                              <a:srgbClr val="000000"/>
                            </a:solidFill>
                            <a:effectLst/>
                            <a:latin typeface="Cambria Math" panose="02040503050406030204" pitchFamily="18" charset="0"/>
                            <a:ea typeface="Calibri" panose="020F0502020204030204" pitchFamily="34" charset="0"/>
                          </a:rPr>
                          <m:t>3</m:t>
                        </m:r>
                      </m:num>
                      <m:den>
                        <m:r>
                          <a:rPr lang="pt-BR" sz="4400" i="1">
                            <a:solidFill>
                              <a:srgbClr val="000000"/>
                            </a:solidFill>
                            <a:effectLst/>
                            <a:latin typeface="Cambria Math" panose="02040503050406030204" pitchFamily="18" charset="0"/>
                            <a:ea typeface="Calibri" panose="020F0502020204030204" pitchFamily="34" charset="0"/>
                          </a:rPr>
                          <m:t>𝑥</m:t>
                        </m:r>
                        <m:r>
                          <a:rPr lang="pt-BR" sz="4400" i="1">
                            <a:solidFill>
                              <a:srgbClr val="000000"/>
                            </a:solidFill>
                            <a:effectLst/>
                            <a:latin typeface="Cambria Math" panose="02040503050406030204" pitchFamily="18" charset="0"/>
                            <a:ea typeface="Calibri" panose="020F0502020204030204" pitchFamily="34" charset="0"/>
                          </a:rPr>
                          <m:t>−1</m:t>
                        </m:r>
                      </m:den>
                    </m:f>
                  </m:oMath>
                </a14:m>
                <a:r>
                  <a:rPr lang="pt-BR" sz="4400" dirty="0">
                    <a:solidFill>
                      <a:srgbClr val="000000"/>
                    </a:solidFill>
                    <a:latin typeface="Arial" panose="020B0604020202020204" pitchFamily="34" charset="0"/>
                    <a:ea typeface="Calibri" panose="020F0502020204030204" pitchFamily="34" charset="0"/>
                    <a:cs typeface="Arial" panose="020B0604020202020204" pitchFamily="34" charset="0"/>
                  </a:rPr>
                  <a:t>  trên khoảng </a:t>
                </a:r>
                <a14:m>
                  <m:oMath xmlns:m="http://schemas.openxmlformats.org/officeDocument/2006/math">
                    <m:d>
                      <m:dPr>
                        <m:ctrlPr>
                          <a:rPr lang="en-US" sz="4400" i="1">
                            <a:solidFill>
                              <a:srgbClr val="000000"/>
                            </a:solidFill>
                            <a:latin typeface="Cambria Math" panose="02040503050406030204" pitchFamily="18" charset="0"/>
                            <a:ea typeface="Calibri" panose="020F0502020204030204" pitchFamily="34" charset="0"/>
                          </a:rPr>
                        </m:ctrlPr>
                      </m:dPr>
                      <m:e>
                        <m:r>
                          <a:rPr lang="pt-BR" sz="4400" i="1">
                            <a:solidFill>
                              <a:srgbClr val="000000"/>
                            </a:solidFill>
                            <a:latin typeface="Cambria Math" panose="02040503050406030204" pitchFamily="18" charset="0"/>
                            <a:ea typeface="Calibri" panose="020F0502020204030204" pitchFamily="34" charset="0"/>
                          </a:rPr>
                          <m:t>1;+∞</m:t>
                        </m:r>
                      </m:e>
                    </m:d>
                  </m:oMath>
                </a14:m>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73380" algn="l"/>
                    <a:tab pos="1786890" algn="l"/>
                    <a:tab pos="3218180" algn="l"/>
                    <a:tab pos="4666615" algn="l"/>
                  </a:tabLst>
                </a:pP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Đồng biến</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Nghịch biến</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nl-NL" sz="4400" b="1" dirty="0">
                    <a:effectLst/>
                    <a:latin typeface="Arial" panose="020B0604020202020204" pitchFamily="34" charset="0"/>
                    <a:ea typeface="Calibri" panose="020F0502020204030204" pitchFamily="34" charset="0"/>
                    <a:cs typeface="Arial" panose="020B0604020202020204" pitchFamily="34" charset="0"/>
                  </a:rPr>
                  <a:t>C.</a:t>
                </a:r>
                <a:r>
                  <a:rPr lang="nl-NL" sz="4400" dirty="0">
                    <a:effectLst/>
                    <a:latin typeface="Arial" panose="020B0604020202020204" pitchFamily="34" charset="0"/>
                    <a:ea typeface="Calibri" panose="020F0502020204030204" pitchFamily="34" charset="0"/>
                    <a:cs typeface="Arial" panose="020B0604020202020204" pitchFamily="34" charset="0"/>
                  </a:rPr>
                  <a:t>Vừa đồng biến, vừa nghịch biến</a:t>
                </a:r>
                <a:r>
                  <a:rPr lang="nl-NL" sz="4400" b="1" dirty="0">
                    <a:effectLst/>
                    <a:latin typeface="Arial" panose="020B0604020202020204" pitchFamily="34" charset="0"/>
                    <a:ea typeface="Calibri" panose="020F0502020204030204" pitchFamily="34" charset="0"/>
                    <a:cs typeface="Arial" panose="020B0604020202020204" pitchFamily="34" charset="0"/>
                  </a:rPr>
                  <a:t>	D.</a:t>
                </a:r>
                <a:r>
                  <a:rPr lang="nl-NL" sz="4400" dirty="0">
                    <a:effectLst/>
                    <a:latin typeface="Arial" panose="020B0604020202020204" pitchFamily="34" charset="0"/>
                    <a:ea typeface="Calibri" panose="020F0502020204030204" pitchFamily="34" charset="0"/>
                    <a:cs typeface="Arial" panose="020B0604020202020204" pitchFamily="34" charset="0"/>
                  </a:rPr>
                  <a:t>Không đồng biến, cũng không nghịch biến</a:t>
                </a:r>
                <a:endParaRPr lang="en-US" dirty="0">
                  <a:latin typeface="Arial" panose="020B0604020202020204" pitchFamily="34" charset="0"/>
                  <a:cs typeface="Arial" panose="020B0604020202020204" pitchFamily="34" charset="0"/>
                </a:endParaRPr>
              </a:p>
            </p:txBody>
          </p:sp>
        </mc:Choice>
        <mc:Fallback xmlns="">
          <p:sp>
            <p:nvSpPr>
              <p:cNvPr id="44" name="TextBox 43">
                <a:extLst>
                  <a:ext uri="{FF2B5EF4-FFF2-40B4-BE49-F238E27FC236}">
                    <a16:creationId xmlns:a16="http://schemas.microsoft.com/office/drawing/2014/main" id="{66EA19E0-EC41-48B9-880C-09F33A150BF6}"/>
                  </a:ext>
                </a:extLst>
              </p:cNvPr>
              <p:cNvSpPr txBox="1">
                <a:spLocks noRot="1" noChangeAspect="1" noMove="1" noResize="1" noEditPoints="1" noAdjustHandles="1" noChangeArrowheads="1" noChangeShapeType="1" noTextEdit="1"/>
              </p:cNvSpPr>
              <p:nvPr/>
            </p:nvSpPr>
            <p:spPr>
              <a:xfrm>
                <a:off x="3766652" y="3029648"/>
                <a:ext cx="20229942" cy="2909836"/>
              </a:xfrm>
              <a:prstGeom prst="rect">
                <a:avLst/>
              </a:prstGeom>
              <a:blipFill>
                <a:blip r:embed="rId5"/>
                <a:stretch>
                  <a:fillRect l="-1236" b="-9015"/>
                </a:stretch>
              </a:blipFill>
            </p:spPr>
            <p:txBody>
              <a:bodyPr/>
              <a:lstStyle/>
              <a:p>
                <a:r>
                  <a:rPr lang="en-US">
                    <a:noFill/>
                  </a:rPr>
                  <a:t> </a:t>
                </a:r>
              </a:p>
            </p:txBody>
          </p:sp>
        </mc:Fallback>
      </mc:AlternateContent>
    </p:spTree>
    <p:extLst>
      <p:ext uri="{BB962C8B-B14F-4D97-AF65-F5344CB8AC3E}">
        <p14:creationId xmlns:p14="http://schemas.microsoft.com/office/powerpoint/2010/main" val="383198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barn(inVertical)">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695762" y="6941404"/>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603054" y="2405328"/>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10.</a:t>
                </a:r>
              </a:p>
            </p:txBody>
          </p:sp>
        </p:grpSp>
      </p:grpSp>
      <mc:AlternateContent xmlns:mc="http://schemas.openxmlformats.org/markup-compatibility/2006" xmlns:a14="http://schemas.microsoft.com/office/drawing/2010/main">
        <mc:Choice Requires="a14">
          <p:sp>
            <p:nvSpPr>
              <p:cNvPr id="62" name="Rectangle 61"/>
              <p:cNvSpPr/>
              <p:nvPr/>
            </p:nvSpPr>
            <p:spPr>
              <a:xfrm>
                <a:off x="17907000" y="12344400"/>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en-US" sz="4800" b="1" i="0" spc="-150" smtClean="0">
                          <a:solidFill>
                            <a:srgbClr val="FF0000"/>
                          </a:solidFill>
                          <a:latin typeface="Tahoma" panose="020B0604030504040204" pitchFamily="34" charset="0"/>
                          <a:ea typeface="Tahoma" panose="020B0604030504040204" pitchFamily="34" charset="0"/>
                          <a:cs typeface="Tahoma" panose="020B0604030504040204" pitchFamily="34" charset="0"/>
                        </a:rPr>
                        <m:t>A</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7907000" y="12344400"/>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2743200" y="7736246"/>
                <a:ext cx="20421600" cy="4747425"/>
              </a:xfrm>
              <a:prstGeom prst="rect">
                <a:avLst/>
              </a:prstGeom>
            </p:spPr>
            <p:txBody>
              <a:bodyPr wrap="square">
                <a:spAutoFit/>
              </a:bodyPr>
              <a:lstStyle/>
              <a:p>
                <a:r>
                  <a:rPr lang="pt-BR" dirty="0"/>
                  <a:t>Với mọi </a:t>
                </a:r>
                <a14:m>
                  <m:oMath xmlns:m="http://schemas.openxmlformats.org/officeDocument/2006/math">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1</m:t>
                        </m:r>
                      </m:sub>
                    </m:sSub>
                    <m:r>
                      <a:rPr lang="pt-BR" i="1">
                        <a:latin typeface="Cambria Math" panose="02040503050406030204" pitchFamily="18" charset="0"/>
                      </a:rPr>
                      <m:t>,</m:t>
                    </m:r>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2</m:t>
                        </m:r>
                      </m:sub>
                    </m:sSub>
                    <m:r>
                      <a:rPr lang="pt-BR" i="1">
                        <a:latin typeface="Cambria Math" panose="02040503050406030204" pitchFamily="18" charset="0"/>
                      </a:rPr>
                      <m:t>∈</m:t>
                    </m:r>
                    <m:d>
                      <m:dPr>
                        <m:ctrlPr>
                          <a:rPr lang="en-US" i="1">
                            <a:latin typeface="Cambria Math" panose="02040503050406030204" pitchFamily="18" charset="0"/>
                          </a:rPr>
                        </m:ctrlPr>
                      </m:dPr>
                      <m:e>
                        <m:r>
                          <a:rPr lang="pt-BR" i="1">
                            <a:latin typeface="Cambria Math" panose="02040503050406030204" pitchFamily="18" charset="0"/>
                          </a:rPr>
                          <m:t>1;+∞</m:t>
                        </m:r>
                      </m:e>
                    </m:d>
                    <m:r>
                      <a:rPr lang="pt-BR" i="1">
                        <a:latin typeface="Cambria Math" panose="02040503050406030204" pitchFamily="18" charset="0"/>
                      </a:rPr>
                      <m:t>,</m:t>
                    </m:r>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1</m:t>
                        </m:r>
                      </m:sub>
                    </m:sSub>
                    <m:r>
                      <a:rPr lang="pt-BR" i="1">
                        <a:latin typeface="Cambria Math" panose="02040503050406030204" pitchFamily="18" charset="0"/>
                      </a:rPr>
                      <m:t>≠</m:t>
                    </m:r>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2</m:t>
                        </m:r>
                      </m:sub>
                    </m:sSub>
                  </m:oMath>
                </a14:m>
                <a:r>
                  <a:rPr lang="pt-BR" dirty="0"/>
                  <a:t> ta có </a:t>
                </a:r>
                <a:endParaRPr lang="en-US" dirty="0"/>
              </a:p>
              <a:p>
                <a14:m>
                  <m:oMath xmlns:m="http://schemas.openxmlformats.org/officeDocument/2006/math">
                    <m:r>
                      <a:rPr lang="pt-BR"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2</m:t>
                            </m:r>
                          </m:sub>
                        </m:sSub>
                      </m:e>
                    </m:d>
                    <m:r>
                      <a:rPr lang="pt-BR" i="1">
                        <a:latin typeface="Cambria Math" panose="02040503050406030204" pitchFamily="18" charset="0"/>
                      </a:rPr>
                      <m:t>−</m:t>
                    </m:r>
                    <m:r>
                      <a:rPr lang="pt-BR"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1</m:t>
                            </m:r>
                          </m:sub>
                        </m:sSub>
                      </m:e>
                    </m:d>
                    <m:r>
                      <a:rPr lang="pt-BR" i="1">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2</m:t>
                            </m:r>
                          </m:sub>
                        </m:sSub>
                        <m:r>
                          <a:rPr lang="pt-BR" i="1">
                            <a:latin typeface="Cambria Math" panose="02040503050406030204" pitchFamily="18" charset="0"/>
                          </a:rPr>
                          <m:t>+</m:t>
                        </m:r>
                        <m:f>
                          <m:fPr>
                            <m:ctrlPr>
                              <a:rPr lang="en-US" i="1">
                                <a:latin typeface="Cambria Math" panose="02040503050406030204" pitchFamily="18" charset="0"/>
                              </a:rPr>
                            </m:ctrlPr>
                          </m:fPr>
                          <m:num>
                            <m:r>
                              <a:rPr lang="pt-BR" i="1">
                                <a:latin typeface="Cambria Math" panose="02040503050406030204" pitchFamily="18" charset="0"/>
                              </a:rPr>
                              <m:t>1</m:t>
                            </m:r>
                          </m:num>
                          <m:den>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2</m:t>
                                </m:r>
                              </m:sub>
                            </m:sSub>
                          </m:den>
                        </m:f>
                      </m:e>
                    </m:d>
                    <m:r>
                      <a:rPr lang="pt-BR" i="1">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1</m:t>
                            </m:r>
                          </m:sub>
                        </m:sSub>
                        <m:r>
                          <a:rPr lang="pt-BR" i="1">
                            <a:latin typeface="Cambria Math" panose="02040503050406030204" pitchFamily="18" charset="0"/>
                          </a:rPr>
                          <m:t>+</m:t>
                        </m:r>
                        <m:f>
                          <m:fPr>
                            <m:ctrlPr>
                              <a:rPr lang="en-US" i="1">
                                <a:latin typeface="Cambria Math" panose="02040503050406030204" pitchFamily="18" charset="0"/>
                              </a:rPr>
                            </m:ctrlPr>
                          </m:fPr>
                          <m:num>
                            <m:r>
                              <a:rPr lang="pt-BR" i="1">
                                <a:latin typeface="Cambria Math" panose="02040503050406030204" pitchFamily="18" charset="0"/>
                              </a:rPr>
                              <m:t>1</m:t>
                            </m:r>
                          </m:num>
                          <m:den>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1</m:t>
                                </m:r>
                              </m:sub>
                            </m:sSub>
                          </m:den>
                        </m:f>
                      </m:e>
                    </m:d>
                    <m:r>
                      <a:rPr lang="pt-BR" i="1">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2</m:t>
                            </m:r>
                          </m:sub>
                        </m:sSub>
                        <m:r>
                          <a:rPr lang="pt-BR" i="1">
                            <a:latin typeface="Cambria Math" panose="02040503050406030204" pitchFamily="18" charset="0"/>
                          </a:rPr>
                          <m:t>−</m:t>
                        </m:r>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1</m:t>
                            </m:r>
                          </m:sub>
                        </m:sSub>
                      </m:e>
                    </m:d>
                    <m:d>
                      <m:dPr>
                        <m:ctrlPr>
                          <a:rPr lang="en-US" i="1">
                            <a:latin typeface="Cambria Math" panose="02040503050406030204" pitchFamily="18" charset="0"/>
                          </a:rPr>
                        </m:ctrlPr>
                      </m:dPr>
                      <m:e>
                        <m:r>
                          <a:rPr lang="pt-BR" i="1">
                            <a:latin typeface="Cambria Math" panose="02040503050406030204" pitchFamily="18" charset="0"/>
                          </a:rPr>
                          <m:t>1−</m:t>
                        </m:r>
                        <m:f>
                          <m:fPr>
                            <m:ctrlPr>
                              <a:rPr lang="en-US" i="1">
                                <a:latin typeface="Cambria Math" panose="02040503050406030204" pitchFamily="18" charset="0"/>
                              </a:rPr>
                            </m:ctrlPr>
                          </m:fPr>
                          <m:num>
                            <m:r>
                              <a:rPr lang="pt-BR" i="1">
                                <a:latin typeface="Cambria Math" panose="02040503050406030204" pitchFamily="18" charset="0"/>
                              </a:rPr>
                              <m:t>1</m:t>
                            </m:r>
                          </m:num>
                          <m:den>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1</m:t>
                                </m:r>
                              </m:sub>
                            </m:sSub>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2</m:t>
                                </m:r>
                              </m:sub>
                            </m:sSub>
                          </m:den>
                        </m:f>
                      </m:e>
                    </m:d>
                  </m:oMath>
                </a14:m>
                <a:r>
                  <a:rPr lang="pt-BR" dirty="0"/>
                  <a:t> </a:t>
                </a:r>
                <a:endParaRPr lang="en-US" dirty="0"/>
              </a:p>
              <a:p>
                <a:r>
                  <a:rPr lang="pt-BR" dirty="0"/>
                  <a:t>Suy ra </a:t>
                </a:r>
                <a14:m>
                  <m:oMath xmlns:m="http://schemas.openxmlformats.org/officeDocument/2006/math">
                    <m:f>
                      <m:fPr>
                        <m:ctrlPr>
                          <a:rPr lang="en-US" i="1">
                            <a:latin typeface="Cambria Math" panose="02040503050406030204" pitchFamily="18" charset="0"/>
                          </a:rPr>
                        </m:ctrlPr>
                      </m:fPr>
                      <m:num>
                        <m:r>
                          <a:rPr lang="pt-BR"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2</m:t>
                                </m:r>
                              </m:sub>
                            </m:sSub>
                          </m:e>
                        </m:d>
                        <m:r>
                          <a:rPr lang="pt-BR" i="1">
                            <a:latin typeface="Cambria Math" panose="02040503050406030204" pitchFamily="18" charset="0"/>
                          </a:rPr>
                          <m:t>−</m:t>
                        </m:r>
                        <m:r>
                          <a:rPr lang="pt-BR"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1</m:t>
                                </m:r>
                              </m:sub>
                            </m:sSub>
                          </m:e>
                        </m:d>
                      </m:num>
                      <m:den>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2</m:t>
                            </m:r>
                          </m:sub>
                        </m:sSub>
                        <m:r>
                          <a:rPr lang="pt-BR" i="1">
                            <a:latin typeface="Cambria Math" panose="02040503050406030204" pitchFamily="18" charset="0"/>
                          </a:rPr>
                          <m:t>−</m:t>
                        </m:r>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1</m:t>
                            </m:r>
                          </m:sub>
                        </m:sSub>
                      </m:den>
                    </m:f>
                    <m:r>
                      <a:rPr lang="pt-BR" i="1">
                        <a:latin typeface="Cambria Math" panose="02040503050406030204" pitchFamily="18" charset="0"/>
                      </a:rPr>
                      <m:t>=1−</m:t>
                    </m:r>
                    <m:f>
                      <m:fPr>
                        <m:ctrlPr>
                          <a:rPr lang="en-US" i="1">
                            <a:latin typeface="Cambria Math" panose="02040503050406030204" pitchFamily="18" charset="0"/>
                          </a:rPr>
                        </m:ctrlPr>
                      </m:fPr>
                      <m:num>
                        <m:r>
                          <a:rPr lang="pt-BR" i="1">
                            <a:latin typeface="Cambria Math" panose="02040503050406030204" pitchFamily="18" charset="0"/>
                          </a:rPr>
                          <m:t>1</m:t>
                        </m:r>
                      </m:num>
                      <m:den>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1</m:t>
                            </m:r>
                          </m:sub>
                        </m:sSub>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2</m:t>
                            </m:r>
                          </m:sub>
                        </m:sSub>
                      </m:den>
                    </m:f>
                  </m:oMath>
                </a14:m>
                <a:endParaRPr lang="en-US" dirty="0"/>
              </a:p>
              <a:p>
                <a:r>
                  <a:rPr lang="pt-BR" dirty="0"/>
                  <a:t>Vì </a:t>
                </a:r>
                <a14:m>
                  <m:oMath xmlns:m="http://schemas.openxmlformats.org/officeDocument/2006/math">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1</m:t>
                        </m:r>
                      </m:sub>
                    </m:sSub>
                    <m:r>
                      <a:rPr lang="pt-BR" i="1">
                        <a:latin typeface="Cambria Math" panose="02040503050406030204" pitchFamily="18" charset="0"/>
                      </a:rPr>
                      <m:t>&gt;1,</m:t>
                    </m:r>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2</m:t>
                        </m:r>
                      </m:sub>
                    </m:sSub>
                    <m:r>
                      <a:rPr lang="pt-BR" i="1">
                        <a:latin typeface="Cambria Math" panose="02040503050406030204" pitchFamily="18" charset="0"/>
                      </a:rPr>
                      <m:t>&gt;1⇒</m:t>
                    </m:r>
                    <m:f>
                      <m:fPr>
                        <m:ctrlPr>
                          <a:rPr lang="en-US" i="1">
                            <a:latin typeface="Cambria Math" panose="02040503050406030204" pitchFamily="18" charset="0"/>
                          </a:rPr>
                        </m:ctrlPr>
                      </m:fPr>
                      <m:num>
                        <m:r>
                          <a:rPr lang="pt-BR"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2</m:t>
                                </m:r>
                              </m:sub>
                            </m:sSub>
                          </m:e>
                        </m:d>
                        <m:r>
                          <a:rPr lang="pt-BR" i="1">
                            <a:latin typeface="Cambria Math" panose="02040503050406030204" pitchFamily="18" charset="0"/>
                          </a:rPr>
                          <m:t>−</m:t>
                        </m:r>
                        <m:r>
                          <a:rPr lang="pt-BR"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1</m:t>
                                </m:r>
                              </m:sub>
                            </m:sSub>
                          </m:e>
                        </m:d>
                      </m:num>
                      <m:den>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2</m:t>
                            </m:r>
                          </m:sub>
                        </m:sSub>
                        <m:r>
                          <a:rPr lang="pt-BR" i="1">
                            <a:latin typeface="Cambria Math" panose="02040503050406030204" pitchFamily="18" charset="0"/>
                          </a:rPr>
                          <m:t>−</m:t>
                        </m:r>
                        <m:sSub>
                          <m:sSubPr>
                            <m:ctrlPr>
                              <a:rPr lang="en-US" i="1">
                                <a:latin typeface="Cambria Math" panose="02040503050406030204" pitchFamily="18" charset="0"/>
                              </a:rPr>
                            </m:ctrlPr>
                          </m:sSubPr>
                          <m:e>
                            <m:r>
                              <a:rPr lang="pt-BR" i="1">
                                <a:latin typeface="Cambria Math" panose="02040503050406030204" pitchFamily="18" charset="0"/>
                              </a:rPr>
                              <m:t>𝑥</m:t>
                            </m:r>
                          </m:e>
                          <m:sub>
                            <m:r>
                              <a:rPr lang="pt-BR" i="1">
                                <a:latin typeface="Cambria Math" panose="02040503050406030204" pitchFamily="18" charset="0"/>
                              </a:rPr>
                              <m:t>1</m:t>
                            </m:r>
                          </m:sub>
                        </m:sSub>
                      </m:den>
                    </m:f>
                    <m:r>
                      <a:rPr lang="pt-BR" i="1">
                        <a:latin typeface="Cambria Math" panose="02040503050406030204" pitchFamily="18" charset="0"/>
                      </a:rPr>
                      <m:t>&gt;0</m:t>
                    </m:r>
                  </m:oMath>
                </a14:m>
                <a:r>
                  <a:rPr lang="pt-BR" dirty="0"/>
                  <a:t> nên hàm số </a:t>
                </a:r>
                <a14:m>
                  <m:oMath xmlns:m="http://schemas.openxmlformats.org/officeDocument/2006/math">
                    <m:r>
                      <a:rPr lang="pt-BR" i="1">
                        <a:latin typeface="Cambria Math" panose="02040503050406030204" pitchFamily="18" charset="0"/>
                      </a:rPr>
                      <m:t>𝑦</m:t>
                    </m:r>
                    <m:r>
                      <a:rPr lang="pt-BR" i="1">
                        <a:latin typeface="Cambria Math" panose="02040503050406030204" pitchFamily="18" charset="0"/>
                      </a:rPr>
                      <m:t>=</m:t>
                    </m:r>
                    <m:r>
                      <a:rPr lang="pt-BR" i="1">
                        <a:latin typeface="Cambria Math" panose="02040503050406030204" pitchFamily="18" charset="0"/>
                      </a:rPr>
                      <m:t>𝑥</m:t>
                    </m:r>
                    <m:r>
                      <a:rPr lang="pt-BR" i="1">
                        <a:latin typeface="Cambria Math" panose="02040503050406030204" pitchFamily="18" charset="0"/>
                      </a:rPr>
                      <m:t>+</m:t>
                    </m:r>
                    <m:f>
                      <m:fPr>
                        <m:ctrlPr>
                          <a:rPr lang="en-US" i="1">
                            <a:latin typeface="Cambria Math" panose="02040503050406030204" pitchFamily="18" charset="0"/>
                          </a:rPr>
                        </m:ctrlPr>
                      </m:fPr>
                      <m:num>
                        <m:r>
                          <a:rPr lang="pt-BR" i="1">
                            <a:latin typeface="Cambria Math" panose="02040503050406030204" pitchFamily="18" charset="0"/>
                          </a:rPr>
                          <m:t>1</m:t>
                        </m:r>
                      </m:num>
                      <m:den>
                        <m:r>
                          <a:rPr lang="pt-BR" i="1">
                            <a:latin typeface="Cambria Math" panose="02040503050406030204" pitchFamily="18" charset="0"/>
                          </a:rPr>
                          <m:t>𝑥</m:t>
                        </m:r>
                      </m:den>
                    </m:f>
                  </m:oMath>
                </a14:m>
                <a:r>
                  <a:rPr lang="pt-BR" dirty="0"/>
                  <a:t> đồng biến trên khoảng </a:t>
                </a:r>
                <a14:m>
                  <m:oMath xmlns:m="http://schemas.openxmlformats.org/officeDocument/2006/math">
                    <m:d>
                      <m:dPr>
                        <m:ctrlPr>
                          <a:rPr lang="en-US" i="1">
                            <a:latin typeface="Cambria Math" panose="02040503050406030204" pitchFamily="18" charset="0"/>
                          </a:rPr>
                        </m:ctrlPr>
                      </m:dPr>
                      <m:e>
                        <m:r>
                          <a:rPr lang="pt-BR" i="1">
                            <a:latin typeface="Cambria Math" panose="02040503050406030204" pitchFamily="18" charset="0"/>
                          </a:rPr>
                          <m:t>1;+∞</m:t>
                        </m:r>
                      </m:e>
                    </m:d>
                  </m:oMath>
                </a14:m>
                <a:r>
                  <a:rPr lang="pt-BR" dirty="0"/>
                  <a:t>.</a:t>
                </a:r>
                <a:endParaRPr lang="en-US" dirty="0"/>
              </a:p>
              <a:p>
                <a:endParaRPr lang="en-US" sz="48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2743200" y="7736246"/>
                <a:ext cx="20421600" cy="4747425"/>
              </a:xfrm>
              <a:prstGeom prst="rect">
                <a:avLst/>
              </a:prstGeom>
              <a:blipFill>
                <a:blip r:embed="rId4"/>
                <a:stretch>
                  <a:fillRect l="-1164" t="-2567" r="-1045"/>
                </a:stretch>
              </a:blipFill>
            </p:spPr>
            <p:txBody>
              <a:bodyPr/>
              <a:lstStyle/>
              <a:p>
                <a:r>
                  <a:rPr lang="en-US">
                    <a:noFill/>
                  </a:rPr>
                  <a:t> </a:t>
                </a:r>
              </a:p>
            </p:txBody>
          </p:sp>
        </mc:Fallback>
      </mc:AlternateContent>
      <p:sp>
        <p:nvSpPr>
          <p:cNvPr id="49" name="Oval 48"/>
          <p:cNvSpPr/>
          <p:nvPr/>
        </p:nvSpPr>
        <p:spPr>
          <a:xfrm>
            <a:off x="3233241" y="4264220"/>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A</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ECF0C3A-F028-4820-B966-231493B83824}"/>
                  </a:ext>
                </a:extLst>
              </p:cNvPr>
              <p:cNvSpPr txBox="1"/>
              <p:nvPr/>
            </p:nvSpPr>
            <p:spPr>
              <a:xfrm>
                <a:off x="3457523" y="3164572"/>
                <a:ext cx="20359574" cy="2908232"/>
              </a:xfrm>
              <a:prstGeom prst="rect">
                <a:avLst/>
              </a:prstGeom>
              <a:noFill/>
            </p:spPr>
            <p:txBody>
              <a:bodyPr wrap="square">
                <a:spAutoFit/>
              </a:bodyPr>
              <a:lstStyle/>
              <a:p>
                <a:pPr>
                  <a:lnSpc>
                    <a:spcPct val="115000"/>
                  </a:lnSpc>
                  <a:spcAft>
                    <a:spcPts val="1000"/>
                  </a:spcAft>
                  <a:tabLst>
                    <a:tab pos="373380" algn="l"/>
                    <a:tab pos="1786890" algn="l"/>
                    <a:tab pos="3218180" algn="l"/>
                    <a:tab pos="4666615" algn="l"/>
                  </a:tabLst>
                </a:pPr>
                <a:r>
                  <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Xét sự biến thiên của hàm số </a:t>
                </a:r>
                <a14:m>
                  <m:oMath xmlns:m="http://schemas.openxmlformats.org/officeDocument/2006/math">
                    <m:r>
                      <a:rPr lang="pt-BR" sz="4400" i="1">
                        <a:solidFill>
                          <a:srgbClr val="000000"/>
                        </a:solidFill>
                        <a:latin typeface="Cambria Math" panose="02040503050406030204" pitchFamily="18" charset="0"/>
                        <a:ea typeface="Calibri" panose="020F0502020204030204" pitchFamily="34" charset="0"/>
                      </a:rPr>
                      <m:t>𝑦</m:t>
                    </m:r>
                    <m:r>
                      <a:rPr lang="pt-BR" sz="4400" i="1">
                        <a:solidFill>
                          <a:srgbClr val="000000"/>
                        </a:solidFill>
                        <a:latin typeface="Cambria Math" panose="02040503050406030204" pitchFamily="18" charset="0"/>
                        <a:ea typeface="Calibri" panose="020F0502020204030204" pitchFamily="34" charset="0"/>
                      </a:rPr>
                      <m:t>=</m:t>
                    </m:r>
                    <m:r>
                      <a:rPr lang="pt-BR" sz="4400" i="1">
                        <a:solidFill>
                          <a:srgbClr val="000000"/>
                        </a:solidFill>
                        <a:latin typeface="Cambria Math" panose="02040503050406030204" pitchFamily="18" charset="0"/>
                        <a:ea typeface="Calibri" panose="020F0502020204030204" pitchFamily="34" charset="0"/>
                      </a:rPr>
                      <m:t>𝑥</m:t>
                    </m:r>
                    <m:r>
                      <a:rPr lang="pt-BR" sz="4400" i="1">
                        <a:solidFill>
                          <a:srgbClr val="000000"/>
                        </a:solidFill>
                        <a:latin typeface="Cambria Math" panose="02040503050406030204" pitchFamily="18" charset="0"/>
                        <a:ea typeface="Calibri" panose="020F0502020204030204" pitchFamily="34" charset="0"/>
                      </a:rPr>
                      <m:t>+</m:t>
                    </m:r>
                    <m:f>
                      <m:fPr>
                        <m:ctrlPr>
                          <a:rPr lang="en-US" sz="4400" i="1">
                            <a:solidFill>
                              <a:srgbClr val="000000"/>
                            </a:solidFill>
                            <a:latin typeface="Cambria Math" panose="02040503050406030204" pitchFamily="18" charset="0"/>
                            <a:ea typeface="Calibri" panose="020F0502020204030204" pitchFamily="34" charset="0"/>
                          </a:rPr>
                        </m:ctrlPr>
                      </m:fPr>
                      <m:num>
                        <m:r>
                          <a:rPr lang="pt-BR" sz="4400" i="1">
                            <a:solidFill>
                              <a:srgbClr val="000000"/>
                            </a:solidFill>
                            <a:latin typeface="Cambria Math" panose="02040503050406030204" pitchFamily="18" charset="0"/>
                            <a:ea typeface="Calibri" panose="020F0502020204030204" pitchFamily="34" charset="0"/>
                          </a:rPr>
                          <m:t>1</m:t>
                        </m:r>
                      </m:num>
                      <m:den>
                        <m:r>
                          <a:rPr lang="pt-BR" sz="4400" i="1">
                            <a:solidFill>
                              <a:srgbClr val="000000"/>
                            </a:solidFill>
                            <a:latin typeface="Cambria Math" panose="02040503050406030204" pitchFamily="18" charset="0"/>
                            <a:ea typeface="Calibri" panose="020F0502020204030204" pitchFamily="34" charset="0"/>
                          </a:rPr>
                          <m:t>𝑥</m:t>
                        </m:r>
                      </m:den>
                    </m:f>
                  </m:oMath>
                </a14:m>
                <a:r>
                  <a:rPr lang="pt-BR" sz="4400" dirty="0">
                    <a:solidFill>
                      <a:srgbClr val="000000"/>
                    </a:solidFill>
                    <a:latin typeface="Arial" panose="020B0604020202020204" pitchFamily="34" charset="0"/>
                    <a:ea typeface="Calibri" panose="020F0502020204030204" pitchFamily="34" charset="0"/>
                    <a:cs typeface="Arial" panose="020B0604020202020204" pitchFamily="34" charset="0"/>
                  </a:rPr>
                  <a:t>  trên khoảng </a:t>
                </a:r>
                <a14:m>
                  <m:oMath xmlns:m="http://schemas.openxmlformats.org/officeDocument/2006/math">
                    <m:d>
                      <m:dPr>
                        <m:ctrlPr>
                          <a:rPr lang="en-US" sz="4400" i="1">
                            <a:solidFill>
                              <a:srgbClr val="000000"/>
                            </a:solidFill>
                            <a:effectLst/>
                            <a:latin typeface="Cambria Math" panose="02040503050406030204" pitchFamily="18" charset="0"/>
                            <a:ea typeface="Calibri" panose="020F0502020204030204" pitchFamily="34" charset="0"/>
                          </a:rPr>
                        </m:ctrlPr>
                      </m:dPr>
                      <m:e>
                        <m:r>
                          <a:rPr lang="pt-BR" sz="4400" i="1">
                            <a:solidFill>
                              <a:srgbClr val="000000"/>
                            </a:solidFill>
                            <a:effectLst/>
                            <a:latin typeface="Cambria Math" panose="02040503050406030204" pitchFamily="18" charset="0"/>
                            <a:ea typeface="Calibri" panose="020F0502020204030204" pitchFamily="34" charset="0"/>
                          </a:rPr>
                          <m:t>1;+∞</m:t>
                        </m:r>
                      </m:e>
                    </m:d>
                  </m:oMath>
                </a14:m>
                <a:endParaRPr lang="pt-BR"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73380" algn="l"/>
                    <a:tab pos="1786890" algn="l"/>
                    <a:tab pos="3218180" algn="l"/>
                    <a:tab pos="4666615" algn="l"/>
                  </a:tabLst>
                </a:pP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Đồng biến</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Nghịch biến</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nl-NL" sz="4400" b="1" dirty="0">
                    <a:effectLst/>
                    <a:latin typeface="Arial" panose="020B0604020202020204" pitchFamily="34" charset="0"/>
                    <a:ea typeface="Calibri" panose="020F0502020204030204" pitchFamily="34" charset="0"/>
                    <a:cs typeface="Arial" panose="020B0604020202020204" pitchFamily="34" charset="0"/>
                  </a:rPr>
                  <a:t>C.</a:t>
                </a:r>
                <a:r>
                  <a:rPr lang="nl-NL" sz="4400" dirty="0">
                    <a:effectLst/>
                    <a:latin typeface="Arial" panose="020B0604020202020204" pitchFamily="34" charset="0"/>
                    <a:ea typeface="Calibri" panose="020F0502020204030204" pitchFamily="34" charset="0"/>
                    <a:cs typeface="Arial" panose="020B0604020202020204" pitchFamily="34" charset="0"/>
                  </a:rPr>
                  <a:t>Vừa đồng biến, vừa nghịch biến</a:t>
                </a:r>
                <a:r>
                  <a:rPr lang="nl-NL" sz="4400" b="1" dirty="0">
                    <a:effectLst/>
                    <a:latin typeface="Arial" panose="020B0604020202020204" pitchFamily="34" charset="0"/>
                    <a:ea typeface="Calibri" panose="020F0502020204030204" pitchFamily="34" charset="0"/>
                    <a:cs typeface="Arial" panose="020B0604020202020204" pitchFamily="34" charset="0"/>
                  </a:rPr>
                  <a:t>	D.</a:t>
                </a:r>
                <a:r>
                  <a:rPr lang="nl-NL" sz="4400" dirty="0">
                    <a:effectLst/>
                    <a:latin typeface="Arial" panose="020B0604020202020204" pitchFamily="34" charset="0"/>
                    <a:ea typeface="Calibri" panose="020F0502020204030204" pitchFamily="34" charset="0"/>
                    <a:cs typeface="Arial" panose="020B0604020202020204" pitchFamily="34" charset="0"/>
                  </a:rPr>
                  <a:t>Không đồng biến, cũng không nghịch biến</a:t>
                </a:r>
                <a:endParaRPr lang="en-US" dirty="0">
                  <a:latin typeface="Arial" panose="020B0604020202020204" pitchFamily="34" charset="0"/>
                  <a:cs typeface="Arial" panose="020B0604020202020204" pitchFamily="34" charset="0"/>
                </a:endParaRPr>
              </a:p>
            </p:txBody>
          </p:sp>
        </mc:Choice>
        <mc:Fallback xmlns="">
          <p:sp>
            <p:nvSpPr>
              <p:cNvPr id="44" name="TextBox 43">
                <a:extLst>
                  <a:ext uri="{FF2B5EF4-FFF2-40B4-BE49-F238E27FC236}">
                    <a16:creationId xmlns:a16="http://schemas.microsoft.com/office/drawing/2014/main" id="{CECF0C3A-F028-4820-B966-231493B83824}"/>
                  </a:ext>
                </a:extLst>
              </p:cNvPr>
              <p:cNvSpPr txBox="1">
                <a:spLocks noRot="1" noChangeAspect="1" noMove="1" noResize="1" noEditPoints="1" noAdjustHandles="1" noChangeArrowheads="1" noChangeShapeType="1" noTextEdit="1"/>
              </p:cNvSpPr>
              <p:nvPr/>
            </p:nvSpPr>
            <p:spPr>
              <a:xfrm>
                <a:off x="3457523" y="3164572"/>
                <a:ext cx="20359574" cy="2908232"/>
              </a:xfrm>
              <a:prstGeom prst="rect">
                <a:avLst/>
              </a:prstGeom>
              <a:blipFill>
                <a:blip r:embed="rId5"/>
                <a:stretch>
                  <a:fillRect l="-1198" b="-9015"/>
                </a:stretch>
              </a:blipFill>
            </p:spPr>
            <p:txBody>
              <a:bodyPr/>
              <a:lstStyle/>
              <a:p>
                <a:r>
                  <a:rPr lang="en-US">
                    <a:noFill/>
                  </a:rPr>
                  <a:t> </a:t>
                </a:r>
              </a:p>
            </p:txBody>
          </p:sp>
        </mc:Fallback>
      </mc:AlternateContent>
    </p:spTree>
    <p:extLst>
      <p:ext uri="{BB962C8B-B14F-4D97-AF65-F5344CB8AC3E}">
        <p14:creationId xmlns:p14="http://schemas.microsoft.com/office/powerpoint/2010/main" val="236632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barn(inVertical)">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barn(inVertical)">
                                      <p:cBhvr>
                                        <p:cTn id="4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127556" y="-2789397"/>
            <a:ext cx="27654556" cy="16505398"/>
            <a:chOff x="-1035896" y="-1421250"/>
            <a:chExt cx="13540209" cy="8252699"/>
          </a:xfrm>
        </p:grpSpPr>
        <p:grpSp>
          <p:nvGrpSpPr>
            <p:cNvPr id="16" name="Group 15"/>
            <p:cNvGrpSpPr/>
            <p:nvPr/>
          </p:nvGrpSpPr>
          <p:grpSpPr>
            <a:xfrm>
              <a:off x="-1035896" y="-1421250"/>
              <a:ext cx="13227896" cy="8252699"/>
              <a:chOff x="-1035896" y="-1394698"/>
              <a:chExt cx="13227896" cy="8252699"/>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23774" b="72075" l="0" r="94578"/>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35896" y="-1394698"/>
                <a:ext cx="6324600" cy="5048250"/>
              </a:xfrm>
              <a:prstGeom prst="rect">
                <a:avLst/>
              </a:prstGeom>
            </p:spPr>
          </p:pic>
        </p:grpSp>
        <p:pic>
          <p:nvPicPr>
            <p:cNvPr id="21" name="Picture 20"/>
            <p:cNvPicPr>
              <a:picLocks noChangeAspect="1"/>
            </p:cNvPicPr>
            <p:nvPr/>
          </p:nvPicPr>
          <p:blipFill>
            <a:blip r:embed="rId6">
              <a:extLst>
                <a:ext uri="{BEBA8EAE-BF5A-486C-A8C5-ECC9F3942E4B}">
                  <a14:imgProps xmlns:a14="http://schemas.microsoft.com/office/drawing/2010/main">
                    <a14:imgLayer r:embed="rId5">
                      <a14:imgEffect>
                        <a14:backgroundRemoval t="0" b="53774" l="0"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6300658" y="0"/>
              <a:ext cx="6203655" cy="5048250"/>
            </a:xfrm>
            <a:prstGeom prst="rect">
              <a:avLst/>
            </a:prstGeom>
          </p:spPr>
        </p:pic>
      </p:gr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77594">
            <a:off x="1519801" y="3463464"/>
            <a:ext cx="3187102" cy="2431664"/>
          </a:xfrm>
          <a:prstGeom prst="rect">
            <a:avLst/>
          </a:prstGeom>
        </p:spPr>
      </p:pic>
      <p:pic>
        <p:nvPicPr>
          <p:cNvPr id="26" name="Picture 25"/>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816543" y="918120"/>
            <a:ext cx="2982010" cy="5019408"/>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617500" y="2620572"/>
            <a:ext cx="2508620" cy="3127184"/>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617501" y="2087609"/>
            <a:ext cx="2491110" cy="4193110"/>
          </a:xfrm>
          <a:prstGeom prst="rect">
            <a:avLst/>
          </a:prstGeom>
        </p:spPr>
      </p:pic>
      <p:pic>
        <p:nvPicPr>
          <p:cNvPr id="1026" name="Picture 2" descr="HÃ¬nh áº£nh cÃ³ liÃªn quan"/>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6657591" y="3618130"/>
            <a:ext cx="3476134" cy="36889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7305127" y="2184697"/>
            <a:ext cx="2491110" cy="419311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34582" flipH="1">
            <a:off x="25559928" y="105700"/>
            <a:ext cx="3994334" cy="3867884"/>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513358" y="1637338"/>
            <a:ext cx="2886216" cy="3462656"/>
          </a:xfrm>
          <a:prstGeom prst="rect">
            <a:avLst/>
          </a:prstGeom>
        </p:spPr>
      </p:pic>
      <p:pic>
        <p:nvPicPr>
          <p:cNvPr id="17" name="Picture 16"/>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backgroundMark x1="52239" y1="57771" x2="52239" y2="57771"/>
                        <a14:backgroundMark x1="52488" y1="65885" x2="52488" y2="65885"/>
                        <a14:backgroundMark x1="51741" y1="64516" x2="51741" y2="645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2882" flipH="1">
            <a:off x="-763153" y="5324346"/>
            <a:ext cx="8040306" cy="10505104"/>
          </a:xfrm>
          <a:prstGeom prst="rect">
            <a:avLst/>
          </a:prstGeom>
        </p:spPr>
      </p:pic>
      <p:pic>
        <p:nvPicPr>
          <p:cNvPr id="18" name="Picture 10" descr="C:\Users\ADMIN\Desktop\Tai nguyen thiet ke tro choi\Bảng gỗ\images.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40132" y="-36924"/>
            <a:ext cx="6770360" cy="680058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99012" y="2518392"/>
            <a:ext cx="4471096" cy="2864502"/>
          </a:xfrm>
          <a:prstGeom prst="rect">
            <a:avLst/>
          </a:prstGeom>
          <a:noFill/>
        </p:spPr>
        <p:txBody>
          <a:bodyPr wrap="none" rtlCol="0">
            <a:spAutoFit/>
          </a:bodyPr>
          <a:lstStyle/>
          <a:p>
            <a:pPr algn="ctr">
              <a:lnSpc>
                <a:spcPct val="150000"/>
              </a:lnSpc>
            </a:pPr>
            <a:r>
              <a:rPr lang="en-US" sz="6400" b="1" dirty="0">
                <a:solidFill>
                  <a:srgbClr val="008000"/>
                </a:solidFill>
                <a:latin typeface="Arial" panose="020B0604020202020204" pitchFamily="34" charset="0"/>
                <a:cs typeface="Arial" panose="020B0604020202020204" pitchFamily="34" charset="0"/>
              </a:rPr>
              <a:t>GIẢI CỨU</a:t>
            </a:r>
          </a:p>
          <a:p>
            <a:pPr algn="ctr">
              <a:lnSpc>
                <a:spcPct val="150000"/>
              </a:lnSpc>
            </a:pPr>
            <a:r>
              <a:rPr lang="en-US" sz="6400" b="1" dirty="0">
                <a:solidFill>
                  <a:srgbClr val="008000"/>
                </a:solidFill>
                <a:latin typeface="Arial" panose="020B0604020202020204" pitchFamily="34" charset="0"/>
                <a:cs typeface="Arial" panose="020B0604020202020204" pitchFamily="34" charset="0"/>
              </a:rPr>
              <a:t>LOÀI CHIM</a:t>
            </a:r>
          </a:p>
        </p:txBody>
      </p:sp>
      <p:pic>
        <p:nvPicPr>
          <p:cNvPr id="20" name="Picture 11" descr="C:\Users\ADMIN\Desktop\Tai nguyen thiet ke tro choi\Angry birds epic birds\1505573783630 (2).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214471" y="6983088"/>
            <a:ext cx="2490982" cy="1515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89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6.66667E-6 1.48148E-6 L -6.66667E-6 1.48148E-6 C -0.0056 0.00833 -0.01159 0.01643 -0.01706 0.025 C -0.01941 0.02847 -0.02097 0.0331 -0.02331 0.03611 C -0.02527 0.03866 -0.02761 0.03981 -0.02956 0.04167 C -0.04714 0.05949 -0.01693 0.03194 -0.04206 0.05278 C -0.0474 0.05718 -0.05287 0.06111 -0.05769 0.06667 C -0.05925 0.06852 -0.06068 0.0713 -0.06251 0.07222 C -0.06745 0.075 -0.07292 0.07593 -0.078 0.07778 C -0.07956 0.07963 -0.08112 0.08194 -0.08269 0.08333 C -0.08425 0.08472 -0.08594 0.08518 -0.08751 0.08611 C -0.09011 0.08796 -0.09258 0.09005 -0.09519 0.09167 C -0.09675 0.09282 -0.09844 0.09329 -0.10001 0.09444 C -0.10821 0.10093 -0.1043 0.10069 -0.11394 0.10278 C -0.12435 0.10509 -0.14519 0.10833 -0.14519 0.10833 C -0.14831 0.11018 -0.15157 0.11181 -0.15456 0.11389 C -0.15834 0.11643 -0.16172 0.1206 -0.1655 0.12222 C -0.17071 0.12454 -0.17592 0.12407 -0.18126 0.125 C -0.19011 0.13032 -0.18243 0.12639 -0.19675 0.13056 C -0.24297 0.14444 -0.17839 0.12708 -0.23907 0.14167 C -0.24219 0.14259 -0.24519 0.14375 -0.24831 0.14444 C -0.25248 0.1456 -0.25665 0.14653 -0.26081 0.14722 C -0.28881 0.15301 -0.28321 0.15185 -0.30626 0.15556 C -0.30873 0.15741 -0.3112 0.16018 -0.31407 0.16111 C -0.32435 0.16505 -0.36329 0.16667 -0.36407 0.16667 C -0.40066 0.17986 -0.37162 0.1706 -0.46081 0.16667 C -0.47553 0.1662 -0.48998 0.16481 -0.50456 0.16389 C -0.51615 0.16111 -0.52761 0.15903 -0.53907 0.15556 C -0.54206 0.15463 -0.54532 0.15417 -0.54831 0.15278 C -0.55157 0.15139 -0.55469 0.14954 -0.55782 0.14722 C -0.5599 0.14583 -0.56172 0.14259 -0.56407 0.14167 C -0.57227 0.13889 -0.58086 0.13981 -0.58907 0.13611 C -0.60808 0.12778 -0.59727 0.13125 -0.62175 0.12778 C -0.63282 0.11806 -0.62396 0.12454 -0.6405 0.11944 C -0.64271 0.11898 -0.64467 0.11759 -0.64675 0.11667 C -0.64935 0.11574 -0.65196 0.11481 -0.65469 0.11389 C -0.67279 0.10856 -0.65899 0.11366 -0.68112 0.10833 C -0.68386 0.10787 -0.68633 0.10648 -0.68907 0.10556 C -0.69154 0.10278 -0.69389 0.09884 -0.69675 0.09722 C -0.70235 0.09421 -0.70834 0.09398 -0.71407 0.09167 C -0.71771 0.09028 -0.72136 0.08796 -0.72487 0.08611 C -0.7461 0.06366 -0.72409 0.08333 -0.77487 0.08333 C -0.78855 0.08333 -0.80209 0.08032 -0.8155 0.07778 C -0.84362 0.07292 -0.8306 0.07407 -0.84844 0.06944 C -0.85248 0.06852 -0.85678 0.06782 -0.86094 0.06667 C -0.86407 0.06597 -0.86706 0.06481 -0.87032 0.06389 C -0.8737 0.06296 -0.88672 0.05995 -0.8905 0.05833 C -0.9073 0.05162 -0.89636 0.05301 -0.9155 0.04722 C -0.93881 0.04051 -0.93217 0.04468 -0.94675 0.03889 C -0.96915 0.03009 -0.93126 0.04444 -0.96237 0.03056 C -0.96446 0.02963 -0.96667 0.02893 -0.96862 0.02778 C -0.97188 0.02616 -0.97487 0.02361 -0.978 0.02222 C -0.98165 0.02083 -0.98529 0.02037 -0.98894 0.01944 C -0.99362 0.01667 -0.99896 0.0162 -1.003 0.01111 C -1.00456 0.00926 -1.00586 0.00625 -1.00769 0.00556 C -1.01706 0.00255 -1.02644 0.00185 -1.03581 1.48148E-6 C -1.05014 -0.00833 -1.02761 0.00463 -1.04831 -0.00556 C -1.05157 -0.00694 -1.05456 -0.00995 -1.05769 -0.01111 C -1.06277 -0.01273 -1.0681 -0.01296 -1.07331 -0.01389 L -1.08581 -0.01944 C -1.0879 -0.02037 -1.08985 -0.0213 -1.09206 -0.02222 C -1.09467 -0.02315 -1.09727 -0.02361 -1.09988 -0.025 C -1.10248 -0.02639 -1.10495 -0.02894 -1.10769 -0.03056 C -1.11394 -0.03426 -1.11485 -0.03264 -1.12175 -0.03611 C -1.12488 -0.0375 -1.12787 -0.04005 -1.13113 -0.04167 C -1.13529 -0.04352 -1.13946 -0.04468 -1.14363 -0.04722 C -1.14675 -0.04907 -1.14974 -0.05139 -1.153 -0.05278 C -1.15912 -0.05509 -1.1655 -0.05648 -1.17175 -0.05833 C -1.17488 -0.06111 -1.17787 -0.06412 -1.18113 -0.06667 C -1.18646 -0.07083 -1.18633 -0.06782 -1.19206 -0.075 C -1.19376 -0.07708 -1.1948 -0.08125 -1.19675 -0.08333 C -1.19961 -0.08611 -1.20326 -0.08542 -1.20613 -0.08889 C -1.20769 -0.09074 -1.20912 -0.09282 -1.21081 -0.09444 C -1.21394 -0.09722 -1.22032 -0.09884 -1.22331 -0.1 C -1.23321 -0.11319 -1.2254 -0.10509 -1.23738 -0.11111 C -1.2405 -0.1125 -1.24675 -0.11644 -1.24675 -0.11644 " pathEditMode="relative" ptsTypes="AAAAAAAAAAAAAAAAAAAAAAAAAAAAAAAAAAAAAAAAAAAAAAAAAAAAAAAAAAAAAAAAAAAAAAAAAAAA">
                                      <p:cBhvr>
                                        <p:cTn id="6" dur="5000" fill="hold"/>
                                        <p:tgtEl>
                                          <p:spTgt spid="15"/>
                                        </p:tgtEl>
                                        <p:attrNameLst>
                                          <p:attrName>ppt_x</p:attrName>
                                          <p:attrName>ppt_y</p:attrName>
                                        </p:attrNameLst>
                                      </p:cBhvr>
                                    </p:animMotion>
                                  </p:childTnLst>
                                </p:cTn>
                              </p:par>
                              <p:par>
                                <p:cTn id="7" presetID="0" presetClass="path" presetSubtype="0" repeatCount="indefinite" accel="50000" decel="50000" fill="hold" nodeType="withEffect">
                                  <p:stCondLst>
                                    <p:cond delay="500"/>
                                  </p:stCondLst>
                                  <p:childTnLst>
                                    <p:animMotion origin="layout" path="M -3.125E-6 -1.85185E-6 L -3.125E-6 0.00046 L 0.03282 0.03357 C 0.03685 0.0375 0.04453 0.04607 0.04453 0.0463 C 0.0461 0.05023 0.04688 0.05579 0.04922 0.05857 C 0.05196 0.06158 0.0556 0.06111 0.0586 0.0625 C 0.06107 0.06389 0.06328 0.06551 0.06563 0.06667 C 0.06797 0.07107 0.07006 0.0757 0.07266 0.0794 C 0.08607 0.09769 0.08399 0.09213 0.0961 0.1044 C 0.1017 0.10949 0.1069 0.11597 0.1125 0.12107 C 0.11706 0.12431 0.12253 0.12431 0.12657 0.1294 C 0.15742 0.16551 0.12422 0.1294 0.15469 0.1544 C 0.15886 0.15741 0.16224 0.16389 0.16641 0.1669 C 0.17709 0.17408 0.19024 0.17616 0.20157 0.1794 C 0.21732 0.19306 0.20495 0.18449 0.22735 0.1919 C 0.23047 0.19259 0.23334 0.19468 0.23672 0.19607 C 0.24128 0.19769 0.24597 0.19861 0.25065 0.20023 C 0.2586 0.20278 0.26641 0.20579 0.27422 0.20834 C 0.35534 0.20579 0.43672 0.20671 0.51797 0.20023 C 0.5237 0.19954 0.52839 0.19005 0.53438 0.1875 C 0.54349 0.18334 0.55339 0.18449 0.5625 0.1794 C 0.57552 0.17153 0.56706 0.17616 0.58828 0.1669 C 0.60743 0.14607 0.59349 0.15787 0.6211 0.14607 C 0.62657 0.14352 0.6319 0.14051 0.63737 0.1375 C 0.63985 0.13634 0.64206 0.1338 0.64453 0.13334 C 0.65769 0.13079 0.67097 0.13079 0.68438 0.1294 C 0.7168 0.11459 0.66667 0.13681 0.70534 0.12107 C 0.71172 0.11806 0.71784 0.11459 0.72422 0.1125 C 0.72956 0.11042 0.73503 0.10996 0.74063 0.10834 C 0.75547 0.1044 0.75157 0.10533 0.76394 0.10023 C 0.77995 0.08125 0.75964 0.10232 0.78516 0.0875 C 0.78776 0.08611 0.78946 0.08102 0.79219 0.0794 C 0.79584 0.07685 0.8 0.07685 0.80391 0.07523 C 0.80938 0.07269 0.81485 0.06968 0.82032 0.06667 C 0.82422 0.06412 0.82787 0.06042 0.8319 0.05857 C 0.83972 0.05486 0.85547 0.05023 0.85547 0.05023 C 0.89584 0.01412 0.8517 0.04861 0.89519 0.0294 C 0.89792 0.02778 0.89974 0.02269 0.90235 0.02107 C 0.91446 0.01134 0.9194 0.01158 0.93282 0.00857 C 0.93672 0.00556 0.94063 0.00347 0.9444 -1.85185E-6 C 0.95326 -0.0081 0.95651 -0.01481 0.96563 -0.02106 C 0.96862 -0.02291 0.97188 -0.02361 0.975 -0.025 C 0.99323 -0.05764 0.96979 -0.01852 0.99141 -0.0456 C 0.99401 -0.04907 0.99571 -0.05509 0.99831 -0.05833 C 1.00118 -0.0618 1.00456 -0.06435 1.00769 -0.06643 C 1.01615 -0.07315 1.01875 -0.07454 1.02657 -0.07916 C 1.02969 -0.08333 1.03269 -0.08773 1.03594 -0.09143 C 1.03815 -0.09444 1.04063 -0.09699 1.04284 -0.1 C 1.04922 -0.1081 1.05521 -0.11736 1.06159 -0.125 C 1.06628 -0.13055 1.07071 -0.13704 1.07578 -0.14143 C 1.07891 -0.14421 1.08229 -0.14629 1.08516 -0.15 C 1.10222 -0.17153 1.07995 -0.15393 1.10157 -0.18727 C 1.10391 -0.1912 1.10782 -0.19004 1.11094 -0.19143 C 1.12149 -0.21991 1.10782 -0.18611 1.12735 -0.22083 C 1.15404 -0.26829 1.1099 -0.20254 1.1461 -0.25393 C 1.14896 -0.26435 1.15131 -0.2743 1.15547 -0.2831 C 1.1724 -0.31944 1.15196 -0.26875 1.16953 -0.31227 C 1.1711 -0.31643 1.17279 -0.3206 1.17422 -0.32477 C 1.17591 -0.33032 1.17683 -0.33657 1.17891 -0.34143 C 1.18073 -0.34606 1.1836 -0.34977 1.18594 -0.35393 C 1.18894 -0.37014 1.19128 -0.38472 1.19766 -0.39977 L 1.20469 -0.41643 C 1.21055 -0.44768 1.20261 -0.40903 1.21172 -0.44143 C 1.21276 -0.44514 1.21263 -0.45023 1.21407 -0.45393 C 1.21589 -0.45879 1.2211 -0.46643 1.2211 -0.4662 " pathEditMode="relative" rAng="0" ptsTypes="AAAAAAAAAAAAAAAAAAAAAAAAAAAAAAAAAAAAAAAAAAAAAAAAAAAAAAAAAAAAAAAAA">
                                      <p:cBhvr>
                                        <p:cTn id="8" dur="5000" fill="hold"/>
                                        <p:tgtEl>
                                          <p:spTgt spid="4"/>
                                        </p:tgtEl>
                                        <p:attrNameLst>
                                          <p:attrName>ppt_x</p:attrName>
                                          <p:attrName>ppt_y</p:attrName>
                                        </p:attrNameLst>
                                      </p:cBhvr>
                                      <p:rCtr x="61055" y="-12894"/>
                                    </p:animMotion>
                                  </p:childTnLst>
                                </p:cTn>
                              </p:par>
                              <p:par>
                                <p:cTn id="9" presetID="26"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80">
                                          <p:stCondLst>
                                            <p:cond delay="0"/>
                                          </p:stCondLst>
                                        </p:cTn>
                                        <p:tgtEl>
                                          <p:spTgt spid="19"/>
                                        </p:tgtEl>
                                      </p:cBhvr>
                                    </p:animEffect>
                                    <p:anim calcmode="lin" valueType="num">
                                      <p:cBhvr>
                                        <p:cTn id="1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 dur="26">
                                          <p:stCondLst>
                                            <p:cond delay="650"/>
                                          </p:stCondLst>
                                        </p:cTn>
                                        <p:tgtEl>
                                          <p:spTgt spid="19"/>
                                        </p:tgtEl>
                                      </p:cBhvr>
                                      <p:to x="100000" y="60000"/>
                                    </p:animScale>
                                    <p:animScale>
                                      <p:cBhvr>
                                        <p:cTn id="18" dur="166" decel="50000">
                                          <p:stCondLst>
                                            <p:cond delay="676"/>
                                          </p:stCondLst>
                                        </p:cTn>
                                        <p:tgtEl>
                                          <p:spTgt spid="19"/>
                                        </p:tgtEl>
                                      </p:cBhvr>
                                      <p:to x="100000" y="100000"/>
                                    </p:animScale>
                                    <p:animScale>
                                      <p:cBhvr>
                                        <p:cTn id="19" dur="26">
                                          <p:stCondLst>
                                            <p:cond delay="1312"/>
                                          </p:stCondLst>
                                        </p:cTn>
                                        <p:tgtEl>
                                          <p:spTgt spid="19"/>
                                        </p:tgtEl>
                                      </p:cBhvr>
                                      <p:to x="100000" y="80000"/>
                                    </p:animScale>
                                    <p:animScale>
                                      <p:cBhvr>
                                        <p:cTn id="20" dur="166" decel="50000">
                                          <p:stCondLst>
                                            <p:cond delay="1338"/>
                                          </p:stCondLst>
                                        </p:cTn>
                                        <p:tgtEl>
                                          <p:spTgt spid="19"/>
                                        </p:tgtEl>
                                      </p:cBhvr>
                                      <p:to x="100000" y="100000"/>
                                    </p:animScale>
                                    <p:animScale>
                                      <p:cBhvr>
                                        <p:cTn id="21" dur="26">
                                          <p:stCondLst>
                                            <p:cond delay="1642"/>
                                          </p:stCondLst>
                                        </p:cTn>
                                        <p:tgtEl>
                                          <p:spTgt spid="19"/>
                                        </p:tgtEl>
                                      </p:cBhvr>
                                      <p:to x="100000" y="90000"/>
                                    </p:animScale>
                                    <p:animScale>
                                      <p:cBhvr>
                                        <p:cTn id="22" dur="166" decel="50000">
                                          <p:stCondLst>
                                            <p:cond delay="1668"/>
                                          </p:stCondLst>
                                        </p:cTn>
                                        <p:tgtEl>
                                          <p:spTgt spid="19"/>
                                        </p:tgtEl>
                                      </p:cBhvr>
                                      <p:to x="100000" y="100000"/>
                                    </p:animScale>
                                    <p:animScale>
                                      <p:cBhvr>
                                        <p:cTn id="23" dur="26">
                                          <p:stCondLst>
                                            <p:cond delay="1808"/>
                                          </p:stCondLst>
                                        </p:cTn>
                                        <p:tgtEl>
                                          <p:spTgt spid="19"/>
                                        </p:tgtEl>
                                      </p:cBhvr>
                                      <p:to x="100000" y="95000"/>
                                    </p:animScale>
                                    <p:animScale>
                                      <p:cBhvr>
                                        <p:cTn id="24" dur="166" decel="50000">
                                          <p:stCondLst>
                                            <p:cond delay="1834"/>
                                          </p:stCondLst>
                                        </p:cTn>
                                        <p:tgtEl>
                                          <p:spTgt spid="19"/>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80">
                                          <p:stCondLst>
                                            <p:cond delay="0"/>
                                          </p:stCondLst>
                                        </p:cTn>
                                        <p:tgtEl>
                                          <p:spTgt spid="18"/>
                                        </p:tgtEl>
                                      </p:cBhvr>
                                    </p:animEffect>
                                    <p:anim calcmode="lin" valueType="num">
                                      <p:cBhvr>
                                        <p:cTn id="2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3" dur="26">
                                          <p:stCondLst>
                                            <p:cond delay="650"/>
                                          </p:stCondLst>
                                        </p:cTn>
                                        <p:tgtEl>
                                          <p:spTgt spid="18"/>
                                        </p:tgtEl>
                                      </p:cBhvr>
                                      <p:to x="100000" y="60000"/>
                                    </p:animScale>
                                    <p:animScale>
                                      <p:cBhvr>
                                        <p:cTn id="34" dur="166" decel="50000">
                                          <p:stCondLst>
                                            <p:cond delay="676"/>
                                          </p:stCondLst>
                                        </p:cTn>
                                        <p:tgtEl>
                                          <p:spTgt spid="18"/>
                                        </p:tgtEl>
                                      </p:cBhvr>
                                      <p:to x="100000" y="100000"/>
                                    </p:animScale>
                                    <p:animScale>
                                      <p:cBhvr>
                                        <p:cTn id="35" dur="26">
                                          <p:stCondLst>
                                            <p:cond delay="1312"/>
                                          </p:stCondLst>
                                        </p:cTn>
                                        <p:tgtEl>
                                          <p:spTgt spid="18"/>
                                        </p:tgtEl>
                                      </p:cBhvr>
                                      <p:to x="100000" y="80000"/>
                                    </p:animScale>
                                    <p:animScale>
                                      <p:cBhvr>
                                        <p:cTn id="36" dur="166" decel="50000">
                                          <p:stCondLst>
                                            <p:cond delay="1338"/>
                                          </p:stCondLst>
                                        </p:cTn>
                                        <p:tgtEl>
                                          <p:spTgt spid="18"/>
                                        </p:tgtEl>
                                      </p:cBhvr>
                                      <p:to x="100000" y="100000"/>
                                    </p:animScale>
                                    <p:animScale>
                                      <p:cBhvr>
                                        <p:cTn id="37" dur="26">
                                          <p:stCondLst>
                                            <p:cond delay="1642"/>
                                          </p:stCondLst>
                                        </p:cTn>
                                        <p:tgtEl>
                                          <p:spTgt spid="18"/>
                                        </p:tgtEl>
                                      </p:cBhvr>
                                      <p:to x="100000" y="90000"/>
                                    </p:animScale>
                                    <p:animScale>
                                      <p:cBhvr>
                                        <p:cTn id="38" dur="166" decel="50000">
                                          <p:stCondLst>
                                            <p:cond delay="1668"/>
                                          </p:stCondLst>
                                        </p:cTn>
                                        <p:tgtEl>
                                          <p:spTgt spid="18"/>
                                        </p:tgtEl>
                                      </p:cBhvr>
                                      <p:to x="100000" y="100000"/>
                                    </p:animScale>
                                    <p:animScale>
                                      <p:cBhvr>
                                        <p:cTn id="39" dur="26">
                                          <p:stCondLst>
                                            <p:cond delay="1808"/>
                                          </p:stCondLst>
                                        </p:cTn>
                                        <p:tgtEl>
                                          <p:spTgt spid="18"/>
                                        </p:tgtEl>
                                      </p:cBhvr>
                                      <p:to x="100000" y="95000"/>
                                    </p:animScale>
                                    <p:animScale>
                                      <p:cBhvr>
                                        <p:cTn id="40" dur="166" decel="50000">
                                          <p:stCondLst>
                                            <p:cond delay="1834"/>
                                          </p:stCondLst>
                                        </p:cTn>
                                        <p:tgtEl>
                                          <p:spTgt spid="18"/>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80">
                                          <p:stCondLst>
                                            <p:cond delay="0"/>
                                          </p:stCondLst>
                                        </p:cTn>
                                        <p:tgtEl>
                                          <p:spTgt spid="20"/>
                                        </p:tgtEl>
                                      </p:cBhvr>
                                    </p:animEffect>
                                    <p:anim calcmode="lin" valueType="num">
                                      <p:cBhvr>
                                        <p:cTn id="4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9" dur="26">
                                          <p:stCondLst>
                                            <p:cond delay="650"/>
                                          </p:stCondLst>
                                        </p:cTn>
                                        <p:tgtEl>
                                          <p:spTgt spid="20"/>
                                        </p:tgtEl>
                                      </p:cBhvr>
                                      <p:to x="100000" y="60000"/>
                                    </p:animScale>
                                    <p:animScale>
                                      <p:cBhvr>
                                        <p:cTn id="50" dur="166" decel="50000">
                                          <p:stCondLst>
                                            <p:cond delay="676"/>
                                          </p:stCondLst>
                                        </p:cTn>
                                        <p:tgtEl>
                                          <p:spTgt spid="20"/>
                                        </p:tgtEl>
                                      </p:cBhvr>
                                      <p:to x="100000" y="100000"/>
                                    </p:animScale>
                                    <p:animScale>
                                      <p:cBhvr>
                                        <p:cTn id="51" dur="26">
                                          <p:stCondLst>
                                            <p:cond delay="1312"/>
                                          </p:stCondLst>
                                        </p:cTn>
                                        <p:tgtEl>
                                          <p:spTgt spid="20"/>
                                        </p:tgtEl>
                                      </p:cBhvr>
                                      <p:to x="100000" y="80000"/>
                                    </p:animScale>
                                    <p:animScale>
                                      <p:cBhvr>
                                        <p:cTn id="52" dur="166" decel="50000">
                                          <p:stCondLst>
                                            <p:cond delay="1338"/>
                                          </p:stCondLst>
                                        </p:cTn>
                                        <p:tgtEl>
                                          <p:spTgt spid="20"/>
                                        </p:tgtEl>
                                      </p:cBhvr>
                                      <p:to x="100000" y="100000"/>
                                    </p:animScale>
                                    <p:animScale>
                                      <p:cBhvr>
                                        <p:cTn id="53" dur="26">
                                          <p:stCondLst>
                                            <p:cond delay="1642"/>
                                          </p:stCondLst>
                                        </p:cTn>
                                        <p:tgtEl>
                                          <p:spTgt spid="20"/>
                                        </p:tgtEl>
                                      </p:cBhvr>
                                      <p:to x="100000" y="90000"/>
                                    </p:animScale>
                                    <p:animScale>
                                      <p:cBhvr>
                                        <p:cTn id="54" dur="166" decel="50000">
                                          <p:stCondLst>
                                            <p:cond delay="1668"/>
                                          </p:stCondLst>
                                        </p:cTn>
                                        <p:tgtEl>
                                          <p:spTgt spid="20"/>
                                        </p:tgtEl>
                                      </p:cBhvr>
                                      <p:to x="100000" y="100000"/>
                                    </p:animScale>
                                    <p:animScale>
                                      <p:cBhvr>
                                        <p:cTn id="55" dur="26">
                                          <p:stCondLst>
                                            <p:cond delay="1808"/>
                                          </p:stCondLst>
                                        </p:cTn>
                                        <p:tgtEl>
                                          <p:spTgt spid="20"/>
                                        </p:tgtEl>
                                      </p:cBhvr>
                                      <p:to x="100000" y="95000"/>
                                    </p:animScale>
                                    <p:animScale>
                                      <p:cBhvr>
                                        <p:cTn id="56"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6"/>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26"/>
                                        </p:tgtEl>
                                      </p:cBhvr>
                                    </p:animEffect>
                                    <p:anim calcmode="lin" valueType="num">
                                      <p:cBhvr>
                                        <p:cTn id="62" dur="1000"/>
                                        <p:tgtEl>
                                          <p:spTgt spid="26"/>
                                        </p:tgtEl>
                                        <p:attrNameLst>
                                          <p:attrName>ppt_x</p:attrName>
                                        </p:attrNameLst>
                                      </p:cBhvr>
                                      <p:tavLst>
                                        <p:tav tm="0">
                                          <p:val>
                                            <p:strVal val="ppt_x"/>
                                          </p:val>
                                        </p:tav>
                                        <p:tav tm="100000">
                                          <p:val>
                                            <p:strVal val="ppt_x"/>
                                          </p:val>
                                        </p:tav>
                                      </p:tavLst>
                                    </p:anim>
                                    <p:anim calcmode="lin" valueType="num">
                                      <p:cBhvr>
                                        <p:cTn id="63" dur="1000"/>
                                        <p:tgtEl>
                                          <p:spTgt spid="26"/>
                                        </p:tgtEl>
                                        <p:attrNameLst>
                                          <p:attrName>ppt_y</p:attrName>
                                        </p:attrNameLst>
                                      </p:cBhvr>
                                      <p:tavLst>
                                        <p:tav tm="0">
                                          <p:val>
                                            <p:strVal val="ppt_y"/>
                                          </p:val>
                                        </p:tav>
                                        <p:tav tm="100000">
                                          <p:val>
                                            <p:strVal val="ppt_y+.1"/>
                                          </p:val>
                                        </p:tav>
                                      </p:tavLst>
                                    </p:anim>
                                    <p:set>
                                      <p:cBhvr>
                                        <p:cTn id="64"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2"/>
                                        </p:tgtEl>
                                      </p:cBhvr>
                                    </p:animEffect>
                                    <p:anim calcmode="lin" valueType="num">
                                      <p:cBhvr>
                                        <p:cTn id="70" dur="1000"/>
                                        <p:tgtEl>
                                          <p:spTgt spid="12"/>
                                        </p:tgtEl>
                                        <p:attrNameLst>
                                          <p:attrName>ppt_x</p:attrName>
                                        </p:attrNameLst>
                                      </p:cBhvr>
                                      <p:tavLst>
                                        <p:tav tm="0">
                                          <p:val>
                                            <p:strVal val="ppt_x"/>
                                          </p:val>
                                        </p:tav>
                                        <p:tav tm="100000">
                                          <p:val>
                                            <p:strVal val="ppt_x"/>
                                          </p:val>
                                        </p:tav>
                                      </p:tavLst>
                                    </p:anim>
                                    <p:anim calcmode="lin" valueType="num">
                                      <p:cBhvr>
                                        <p:cTn id="71" dur="1000"/>
                                        <p:tgtEl>
                                          <p:spTgt spid="12"/>
                                        </p:tgtEl>
                                        <p:attrNameLst>
                                          <p:attrName>ppt_y</p:attrName>
                                        </p:attrNameLst>
                                      </p:cBhvr>
                                      <p:tavLst>
                                        <p:tav tm="0">
                                          <p:val>
                                            <p:strVal val="ppt_y"/>
                                          </p:val>
                                        </p:tav>
                                        <p:tav tm="100000">
                                          <p:val>
                                            <p:strVal val="ppt_y+.1"/>
                                          </p:val>
                                        </p:tav>
                                      </p:tavLst>
                                    </p:anim>
                                    <p:set>
                                      <p:cBhvr>
                                        <p:cTn id="7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4"/>
                                        </p:tgtEl>
                                      </p:cBhvr>
                                    </p:animEffect>
                                    <p:anim calcmode="lin" valueType="num">
                                      <p:cBhvr>
                                        <p:cTn id="78" dur="1000"/>
                                        <p:tgtEl>
                                          <p:spTgt spid="14"/>
                                        </p:tgtEl>
                                        <p:attrNameLst>
                                          <p:attrName>ppt_x</p:attrName>
                                        </p:attrNameLst>
                                      </p:cBhvr>
                                      <p:tavLst>
                                        <p:tav tm="0">
                                          <p:val>
                                            <p:strVal val="ppt_x"/>
                                          </p:val>
                                        </p:tav>
                                        <p:tav tm="100000">
                                          <p:val>
                                            <p:strVal val="ppt_x"/>
                                          </p:val>
                                        </p:tav>
                                      </p:tavLst>
                                    </p:anim>
                                    <p:anim calcmode="lin" valueType="num">
                                      <p:cBhvr>
                                        <p:cTn id="79" dur="1000"/>
                                        <p:tgtEl>
                                          <p:spTgt spid="14"/>
                                        </p:tgtEl>
                                        <p:attrNameLst>
                                          <p:attrName>ppt_y</p:attrName>
                                        </p:attrNameLst>
                                      </p:cBhvr>
                                      <p:tavLst>
                                        <p:tav tm="0">
                                          <p:val>
                                            <p:strVal val="ppt_y"/>
                                          </p:val>
                                        </p:tav>
                                        <p:tav tm="100000">
                                          <p:val>
                                            <p:strVal val="ppt_y+.1"/>
                                          </p:val>
                                        </p:tav>
                                      </p:tavLst>
                                    </p:anim>
                                    <p:set>
                                      <p:cBhvr>
                                        <p:cTn id="8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12114292" cy="907192"/>
            <a:chOff x="7459670" y="7543799"/>
            <a:chExt cx="20011305" cy="907311"/>
          </a:xfrm>
        </p:grpSpPr>
        <p:sp>
          <p:nvSpPr>
            <p:cNvPr id="44" name="TextBox 43"/>
            <p:cNvSpPr txBox="1"/>
            <p:nvPr/>
          </p:nvSpPr>
          <p:spPr>
            <a:xfrm>
              <a:off x="8993186" y="7620004"/>
              <a:ext cx="18477789"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LÝ THUYẾT</a:t>
              </a:r>
            </a:p>
          </p:txBody>
        </p:sp>
        <p:grpSp>
          <p:nvGrpSpPr>
            <p:cNvPr id="46" name="Group 27"/>
            <p:cNvGrpSpPr/>
            <p:nvPr/>
          </p:nvGrpSpPr>
          <p:grpSpPr>
            <a:xfrm>
              <a:off x="7459670" y="7543799"/>
              <a:ext cx="1381118" cy="872846"/>
              <a:chOff x="7459669" y="7543800"/>
              <a:chExt cx="1381118" cy="872846"/>
            </a:xfrm>
          </p:grpSpPr>
          <p:sp>
            <p:nvSpPr>
              <p:cNvPr id="4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9"/>
              <p:cNvGrpSpPr/>
              <p:nvPr/>
            </p:nvGrpSpPr>
            <p:grpSpPr>
              <a:xfrm>
                <a:off x="7469187" y="7640053"/>
                <a:ext cx="1371600" cy="776593"/>
                <a:chOff x="7469187" y="7640053"/>
                <a:chExt cx="1371600" cy="776593"/>
              </a:xfrm>
            </p:grpSpPr>
            <p:sp>
              <p:nvSpPr>
                <p:cNvPr id="49" name="Round Same Side Corner Rectangle 48"/>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790955" y="7640053"/>
                  <a:ext cx="744511" cy="754054"/>
                </a:xfrm>
                <a:prstGeom prst="rect">
                  <a:avLst/>
                </a:prstGeom>
                <a:noFill/>
              </p:spPr>
              <p:txBody>
                <a:bodyPr wrap="none" rtlCol="0">
                  <a:spAutoFit/>
                </a:bodyPr>
                <a:lstStyle/>
                <a:p>
                  <a:pPr algn="ctr"/>
                  <a:r>
                    <a:rPr lang="en-US" b="1">
                      <a:solidFill>
                        <a:schemeClr val="bg1"/>
                      </a:solidFill>
                      <a:latin typeface="Tahoma" pitchFamily="34" charset="0"/>
                      <a:ea typeface="Tahoma" pitchFamily="34" charset="0"/>
                      <a:cs typeface="Tahoma" pitchFamily="34" charset="0"/>
                    </a:rPr>
                    <a:t>I</a:t>
                  </a:r>
                </a:p>
              </p:txBody>
            </p:sp>
          </p:grpSp>
        </p:gr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72C34B5-28E6-4EC8-B246-38F191EAA9DC}"/>
                  </a:ext>
                </a:extLst>
              </p:cNvPr>
              <p:cNvSpPr/>
              <p:nvPr/>
            </p:nvSpPr>
            <p:spPr>
              <a:xfrm>
                <a:off x="3577904" y="3008959"/>
                <a:ext cx="18294992" cy="4154984"/>
              </a:xfrm>
              <a:prstGeom prst="rect">
                <a:avLst/>
              </a:prstGeom>
              <a:noFill/>
              <a:ln w="57150" cmpd="dbl">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l-NL" sz="4400" b="1" dirty="0">
                    <a:solidFill>
                      <a:srgbClr val="3333FF"/>
                    </a:solidFill>
                  </a:rPr>
                  <a:t>HÀM SỐ BẬC NHẤT </a:t>
                </a:r>
                <a:endParaRPr lang="en-US" sz="4400" dirty="0">
                  <a:solidFill>
                    <a:srgbClr val="3333FF"/>
                  </a:solidFill>
                </a:endParaRPr>
              </a:p>
              <a:p>
                <a:r>
                  <a:rPr lang="nl-NL" sz="4400" b="1" dirty="0">
                    <a:solidFill>
                      <a:srgbClr val="3333FF"/>
                    </a:solidFill>
                  </a:rPr>
                  <a:t>1. Định nghĩa</a:t>
                </a:r>
                <a:r>
                  <a:rPr lang="nl-NL" sz="4400" dirty="0">
                    <a:solidFill>
                      <a:srgbClr val="3333FF"/>
                    </a:solidFill>
                  </a:rPr>
                  <a:t>: </a:t>
                </a:r>
                <a:r>
                  <a:rPr lang="nl-NL" sz="4400" dirty="0"/>
                  <a:t>Hàm số bậc nhất là hàm số có dạng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𝑎𝑥</m:t>
                    </m:r>
                    <m:r>
                      <a:rPr lang="nl-NL" sz="4400" i="1">
                        <a:latin typeface="Cambria Math" panose="02040503050406030204" pitchFamily="18" charset="0"/>
                      </a:rPr>
                      <m:t>+</m:t>
                    </m:r>
                    <m:r>
                      <a:rPr lang="nl-NL" sz="4400" i="1">
                        <a:latin typeface="Cambria Math" panose="02040503050406030204" pitchFamily="18" charset="0"/>
                      </a:rPr>
                      <m:t>𝑏</m:t>
                    </m:r>
                  </m:oMath>
                </a14:m>
                <a:r>
                  <a:rPr lang="nl-NL" sz="4400" dirty="0"/>
                  <a:t> </a:t>
                </a:r>
                <a14:m>
                  <m:oMath xmlns:m="http://schemas.openxmlformats.org/officeDocument/2006/math">
                    <m:r>
                      <a:rPr lang="nl-NL" sz="4400" i="1">
                        <a:latin typeface="Cambria Math" panose="02040503050406030204" pitchFamily="18" charset="0"/>
                      </a:rPr>
                      <m:t>(</m:t>
                    </m:r>
                    <m:r>
                      <a:rPr lang="nl-NL" sz="4400" i="1">
                        <a:latin typeface="Cambria Math" panose="02040503050406030204" pitchFamily="18" charset="0"/>
                      </a:rPr>
                      <m:t>𝑎</m:t>
                    </m:r>
                    <m:r>
                      <a:rPr lang="nl-NL" sz="4400" i="1">
                        <a:latin typeface="Cambria Math" panose="02040503050406030204" pitchFamily="18" charset="0"/>
                      </a:rPr>
                      <m:t>≠0)</m:t>
                    </m:r>
                  </m:oMath>
                </a14:m>
                <a:r>
                  <a:rPr lang="nl-NL" sz="4400" dirty="0"/>
                  <a:t>.</a:t>
                </a:r>
                <a:endParaRPr lang="en-US" sz="4400" dirty="0"/>
              </a:p>
              <a:p>
                <a:r>
                  <a:rPr lang="nl-NL" sz="4400" b="1" dirty="0">
                    <a:solidFill>
                      <a:srgbClr val="3333FF"/>
                    </a:solidFill>
                  </a:rPr>
                  <a:t>2. Sự biến thiên</a:t>
                </a:r>
                <a:r>
                  <a:rPr lang="nl-NL" sz="4400" dirty="0">
                    <a:solidFill>
                      <a:srgbClr val="3333FF"/>
                    </a:solidFill>
                  </a:rPr>
                  <a:t> </a:t>
                </a:r>
                <a:endParaRPr lang="en-US" sz="4400" dirty="0">
                  <a:solidFill>
                    <a:srgbClr val="3333FF"/>
                  </a:solidFill>
                </a:endParaRPr>
              </a:p>
              <a:p>
                <a14:m>
                  <m:oMath xmlns:m="http://schemas.openxmlformats.org/officeDocument/2006/math">
                    <m:r>
                      <a:rPr lang="nl-NL" sz="4400" i="1">
                        <a:latin typeface="Cambria Math" panose="02040503050406030204" pitchFamily="18" charset="0"/>
                      </a:rPr>
                      <m:t>•</m:t>
                    </m:r>
                    <m:r>
                      <m:rPr>
                        <m:nor/>
                      </m:rPr>
                      <a:rPr lang="nl-NL" sz="4400"/>
                      <m:t>  </m:t>
                    </m:r>
                  </m:oMath>
                </a14:m>
                <a:r>
                  <a:rPr lang="nl-NL" sz="4400" dirty="0"/>
                  <a:t>TXĐ: </a:t>
                </a:r>
                <a14:m>
                  <m:oMath xmlns:m="http://schemas.openxmlformats.org/officeDocument/2006/math">
                    <m:r>
                      <a:rPr lang="nl-NL" sz="4400" i="1">
                        <a:latin typeface="Cambria Math" panose="02040503050406030204" pitchFamily="18" charset="0"/>
                      </a:rPr>
                      <m:t>𝐷</m:t>
                    </m:r>
                    <m:r>
                      <a:rPr lang="nl-NL" sz="4400" i="1">
                        <a:latin typeface="Cambria Math" panose="02040503050406030204" pitchFamily="18" charset="0"/>
                      </a:rPr>
                      <m:t>=</m:t>
                    </m:r>
                    <m:r>
                      <a:rPr lang="nl-NL" sz="4400" i="1">
                        <a:latin typeface="Cambria Math" panose="02040503050406030204" pitchFamily="18" charset="0"/>
                      </a:rPr>
                      <m:t>ℝ</m:t>
                    </m:r>
                  </m:oMath>
                </a14:m>
                <a:r>
                  <a:rPr lang="nl-NL" sz="4400" dirty="0"/>
                  <a:t> </a:t>
                </a:r>
                <a:endParaRPr lang="en-US" sz="4400" dirty="0"/>
              </a:p>
              <a:p>
                <a14:m>
                  <m:oMath xmlns:m="http://schemas.openxmlformats.org/officeDocument/2006/math">
                    <m:r>
                      <a:rPr lang="nl-NL" sz="4400" i="1">
                        <a:latin typeface="Cambria Math" panose="02040503050406030204" pitchFamily="18" charset="0"/>
                      </a:rPr>
                      <m:t>•</m:t>
                    </m:r>
                    <m:r>
                      <m:rPr>
                        <m:nor/>
                      </m:rPr>
                      <a:rPr lang="nl-NL" sz="4400"/>
                      <m:t>  </m:t>
                    </m:r>
                  </m:oMath>
                </a14:m>
                <a:r>
                  <a:rPr lang="nl-NL" sz="4400" dirty="0"/>
                  <a:t>Hàm số số đồng biến khi </a:t>
                </a:r>
                <a14:m>
                  <m:oMath xmlns:m="http://schemas.openxmlformats.org/officeDocument/2006/math">
                    <m:r>
                      <a:rPr lang="nl-NL" sz="4400" i="1">
                        <a:latin typeface="Cambria Math" panose="02040503050406030204" pitchFamily="18" charset="0"/>
                      </a:rPr>
                      <m:t>𝑎</m:t>
                    </m:r>
                    <m:r>
                      <a:rPr lang="nl-NL" sz="4400" i="1">
                        <a:latin typeface="Cambria Math" panose="02040503050406030204" pitchFamily="18" charset="0"/>
                      </a:rPr>
                      <m:t>&gt;0</m:t>
                    </m:r>
                  </m:oMath>
                </a14:m>
                <a:r>
                  <a:rPr lang="nl-NL" sz="4400" dirty="0"/>
                  <a:t> và nghịch biến khi </a:t>
                </a:r>
                <a14:m>
                  <m:oMath xmlns:m="http://schemas.openxmlformats.org/officeDocument/2006/math">
                    <m:r>
                      <a:rPr lang="nl-NL" sz="4400" i="1">
                        <a:latin typeface="Cambria Math" panose="02040503050406030204" pitchFamily="18" charset="0"/>
                      </a:rPr>
                      <m:t>𝑎</m:t>
                    </m:r>
                    <m:r>
                      <a:rPr lang="nl-NL" sz="4400" i="1">
                        <a:latin typeface="Cambria Math" panose="02040503050406030204" pitchFamily="18" charset="0"/>
                      </a:rPr>
                      <m:t>&lt;0</m:t>
                    </m:r>
                  </m:oMath>
                </a14:m>
                <a:endParaRPr lang="en-US" sz="4400" dirty="0"/>
              </a:p>
              <a:p>
                <a:r>
                  <a:rPr lang="nl-NL" sz="4400" dirty="0"/>
                  <a:t>Bảng biến thiên:</a:t>
                </a:r>
                <a:endParaRPr lang="vi-VN" sz="4400" b="1" dirty="0">
                  <a:solidFill>
                    <a:srgbClr val="0000FF"/>
                  </a:solidFill>
                </a:endParaRPr>
              </a:p>
            </p:txBody>
          </p:sp>
        </mc:Choice>
        <mc:Fallback xmlns="">
          <p:sp>
            <p:nvSpPr>
              <p:cNvPr id="12" name="Rectangle 11">
                <a:extLst>
                  <a:ext uri="{FF2B5EF4-FFF2-40B4-BE49-F238E27FC236}">
                    <a16:creationId xmlns:a16="http://schemas.microsoft.com/office/drawing/2014/main" id="{372C34B5-28E6-4EC8-B246-38F191EAA9DC}"/>
                  </a:ext>
                </a:extLst>
              </p:cNvPr>
              <p:cNvSpPr>
                <a:spLocks noRot="1" noChangeAspect="1" noMove="1" noResize="1" noEditPoints="1" noAdjustHandles="1" noChangeArrowheads="1" noChangeShapeType="1" noTextEdit="1"/>
              </p:cNvSpPr>
              <p:nvPr/>
            </p:nvSpPr>
            <p:spPr>
              <a:xfrm>
                <a:off x="3577904" y="3008959"/>
                <a:ext cx="18294992" cy="4154984"/>
              </a:xfrm>
              <a:prstGeom prst="rect">
                <a:avLst/>
              </a:prstGeom>
              <a:blipFill>
                <a:blip r:embed="rId3"/>
                <a:stretch>
                  <a:fillRect l="-1366" t="-3231" b="-6021"/>
                </a:stretch>
              </a:blipFill>
              <a:ln w="57150" cmpd="dbl">
                <a:noFill/>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700DA24-AF71-44EE-9B82-49372C64D4E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8629548"/>
            <a:ext cx="9525000" cy="4832091"/>
          </a:xfrm>
          <a:prstGeom prst="rect">
            <a:avLst/>
          </a:prstGeom>
          <a:noFill/>
          <a:ln>
            <a:noFill/>
          </a:ln>
        </p:spPr>
      </p:pic>
      <p:pic>
        <p:nvPicPr>
          <p:cNvPr id="13" name="Picture 12">
            <a:extLst>
              <a:ext uri="{FF2B5EF4-FFF2-40B4-BE49-F238E27FC236}">
                <a16:creationId xmlns:a16="http://schemas.microsoft.com/office/drawing/2014/main" id="{543DD40B-506E-4A30-B4FD-9D3038CE430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25400" y="8629549"/>
            <a:ext cx="9525000" cy="4705452"/>
          </a:xfrm>
          <a:prstGeom prst="rect">
            <a:avLst/>
          </a:prstGeom>
          <a:noFill/>
          <a:ln>
            <a:noFill/>
          </a:ln>
        </p:spPr>
      </p:pic>
    </p:spTree>
    <p:extLst>
      <p:ext uri="{BB962C8B-B14F-4D97-AF65-F5344CB8AC3E}">
        <p14:creationId xmlns:p14="http://schemas.microsoft.com/office/powerpoint/2010/main" val="413890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barn(inVertical)">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barn(inVertical)">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12114292" cy="907192"/>
            <a:chOff x="7459670" y="7543799"/>
            <a:chExt cx="20011305" cy="907311"/>
          </a:xfrm>
        </p:grpSpPr>
        <p:sp>
          <p:nvSpPr>
            <p:cNvPr id="44" name="TextBox 43"/>
            <p:cNvSpPr txBox="1"/>
            <p:nvPr/>
          </p:nvSpPr>
          <p:spPr>
            <a:xfrm>
              <a:off x="8993186" y="7620004"/>
              <a:ext cx="18477789"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LÝ THUYẾT</a:t>
              </a:r>
            </a:p>
          </p:txBody>
        </p:sp>
        <p:grpSp>
          <p:nvGrpSpPr>
            <p:cNvPr id="46" name="Group 27"/>
            <p:cNvGrpSpPr/>
            <p:nvPr/>
          </p:nvGrpSpPr>
          <p:grpSpPr>
            <a:xfrm>
              <a:off x="7459670" y="7543799"/>
              <a:ext cx="1381118" cy="872846"/>
              <a:chOff x="7459669" y="7543800"/>
              <a:chExt cx="1381118" cy="872846"/>
            </a:xfrm>
          </p:grpSpPr>
          <p:sp>
            <p:nvSpPr>
              <p:cNvPr id="4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9"/>
              <p:cNvGrpSpPr/>
              <p:nvPr/>
            </p:nvGrpSpPr>
            <p:grpSpPr>
              <a:xfrm>
                <a:off x="7469187" y="7640053"/>
                <a:ext cx="1371600" cy="776593"/>
                <a:chOff x="7469187" y="7640053"/>
                <a:chExt cx="1371600" cy="776593"/>
              </a:xfrm>
            </p:grpSpPr>
            <p:sp>
              <p:nvSpPr>
                <p:cNvPr id="49" name="Round Same Side Corner Rectangle 48"/>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790955" y="7640053"/>
                  <a:ext cx="744511" cy="754054"/>
                </a:xfrm>
                <a:prstGeom prst="rect">
                  <a:avLst/>
                </a:prstGeom>
                <a:noFill/>
              </p:spPr>
              <p:txBody>
                <a:bodyPr wrap="none" rtlCol="0">
                  <a:spAutoFit/>
                </a:bodyPr>
                <a:lstStyle/>
                <a:p>
                  <a:pPr algn="ctr"/>
                  <a:r>
                    <a:rPr lang="en-US" b="1">
                      <a:solidFill>
                        <a:schemeClr val="bg1"/>
                      </a:solidFill>
                      <a:latin typeface="Tahoma" pitchFamily="34" charset="0"/>
                      <a:ea typeface="Tahoma" pitchFamily="34" charset="0"/>
                      <a:cs typeface="Tahoma" pitchFamily="34" charset="0"/>
                    </a:rPr>
                    <a:t>I</a:t>
                  </a:r>
                </a:p>
              </p:txBody>
            </p:sp>
          </p:grpSp>
        </p:gr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72C34B5-28E6-4EC8-B246-38F191EAA9DC}"/>
                  </a:ext>
                </a:extLst>
              </p:cNvPr>
              <p:cNvSpPr/>
              <p:nvPr/>
            </p:nvSpPr>
            <p:spPr>
              <a:xfrm>
                <a:off x="1184532" y="3657600"/>
                <a:ext cx="22035784" cy="7876772"/>
              </a:xfrm>
              <a:prstGeom prst="rect">
                <a:avLst/>
              </a:prstGeom>
              <a:noFill/>
              <a:ln w="57150" cmpd="dbl">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l-NL" sz="4400" b="1" dirty="0">
                    <a:solidFill>
                      <a:srgbClr val="3333FF"/>
                    </a:solidFill>
                  </a:rPr>
                  <a:t>3. Đồ thị.</a:t>
                </a:r>
                <a:endParaRPr lang="en-US" sz="4400" dirty="0">
                  <a:solidFill>
                    <a:srgbClr val="3333FF"/>
                  </a:solidFill>
                </a:endParaRPr>
              </a:p>
              <a:p>
                <a:r>
                  <a:rPr lang="nl-NL" sz="4400" dirty="0"/>
                  <a:t>Đồ thị của hàm số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𝑎𝑥</m:t>
                    </m:r>
                    <m:r>
                      <a:rPr lang="nl-NL" sz="4400" i="1">
                        <a:latin typeface="Cambria Math" panose="02040503050406030204" pitchFamily="18" charset="0"/>
                      </a:rPr>
                      <m:t>+</m:t>
                    </m:r>
                    <m:r>
                      <a:rPr lang="nl-NL" sz="4400" i="1">
                        <a:latin typeface="Cambria Math" panose="02040503050406030204" pitchFamily="18" charset="0"/>
                      </a:rPr>
                      <m:t>𝑏</m:t>
                    </m:r>
                  </m:oMath>
                </a14:m>
                <a:r>
                  <a:rPr lang="nl-NL" sz="4400" dirty="0"/>
                  <a:t> </a:t>
                </a:r>
                <a14:m>
                  <m:oMath xmlns:m="http://schemas.openxmlformats.org/officeDocument/2006/math">
                    <m:r>
                      <a:rPr lang="nl-NL" sz="4400" i="1">
                        <a:latin typeface="Cambria Math" panose="02040503050406030204" pitchFamily="18" charset="0"/>
                      </a:rPr>
                      <m:t>(</m:t>
                    </m:r>
                    <m:r>
                      <a:rPr lang="nl-NL" sz="4400" i="1">
                        <a:latin typeface="Cambria Math" panose="02040503050406030204" pitchFamily="18" charset="0"/>
                      </a:rPr>
                      <m:t>𝑎</m:t>
                    </m:r>
                    <m:r>
                      <a:rPr lang="nl-NL" sz="4400" i="1">
                        <a:latin typeface="Cambria Math" panose="02040503050406030204" pitchFamily="18" charset="0"/>
                      </a:rPr>
                      <m:t>≠0)</m:t>
                    </m:r>
                  </m:oMath>
                </a14:m>
                <a:r>
                  <a:rPr lang="nl-NL" sz="4400" dirty="0"/>
                  <a:t> là một đường thẳng có hệ số góc bằng </a:t>
                </a:r>
                <a14:m>
                  <m:oMath xmlns:m="http://schemas.openxmlformats.org/officeDocument/2006/math">
                    <m:r>
                      <a:rPr lang="nl-NL" sz="4400" i="1">
                        <a:latin typeface="Cambria Math" panose="02040503050406030204" pitchFamily="18" charset="0"/>
                      </a:rPr>
                      <m:t>𝑎</m:t>
                    </m:r>
                  </m:oMath>
                </a14:m>
                <a:r>
                  <a:rPr lang="nl-NL" sz="4400" dirty="0"/>
                  <a:t>, cắt trục hoành tại </a:t>
                </a:r>
                <a14:m>
                  <m:oMath xmlns:m="http://schemas.openxmlformats.org/officeDocument/2006/math">
                    <m:r>
                      <a:rPr lang="nl-NL" sz="4400" i="1">
                        <a:latin typeface="Cambria Math" panose="02040503050406030204" pitchFamily="18" charset="0"/>
                      </a:rPr>
                      <m:t>𝐴</m:t>
                    </m:r>
                    <m:d>
                      <m:dPr>
                        <m:ctrlPr>
                          <a:rPr lang="en-US" sz="4400" i="1">
                            <a:latin typeface="Cambria Math" panose="02040503050406030204" pitchFamily="18" charset="0"/>
                          </a:rPr>
                        </m:ctrlPr>
                      </m:dPr>
                      <m:e>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𝑎</m:t>
                            </m:r>
                          </m:den>
                        </m:f>
                        <m:r>
                          <a:rPr lang="nl-NL" sz="4400" i="1">
                            <a:latin typeface="Cambria Math" panose="02040503050406030204" pitchFamily="18" charset="0"/>
                          </a:rPr>
                          <m:t>;0</m:t>
                        </m:r>
                      </m:e>
                    </m:d>
                  </m:oMath>
                </a14:m>
                <a:r>
                  <a:rPr lang="nl-NL" sz="4400" dirty="0"/>
                  <a:t> và trục tung tại </a:t>
                </a:r>
                <a14:m>
                  <m:oMath xmlns:m="http://schemas.openxmlformats.org/officeDocument/2006/math">
                    <m:r>
                      <a:rPr lang="nl-NL" sz="4400" i="1">
                        <a:latin typeface="Cambria Math" panose="02040503050406030204" pitchFamily="18" charset="0"/>
                      </a:rPr>
                      <m:t>𝐵</m:t>
                    </m:r>
                    <m:d>
                      <m:dPr>
                        <m:ctrlPr>
                          <a:rPr lang="en-US" sz="4400" i="1">
                            <a:latin typeface="Cambria Math" panose="02040503050406030204" pitchFamily="18" charset="0"/>
                          </a:rPr>
                        </m:ctrlPr>
                      </m:dPr>
                      <m:e>
                        <m:r>
                          <a:rPr lang="nl-NL" sz="4400" i="1">
                            <a:latin typeface="Cambria Math" panose="02040503050406030204" pitchFamily="18" charset="0"/>
                          </a:rPr>
                          <m:t>0;</m:t>
                        </m:r>
                        <m:r>
                          <a:rPr lang="nl-NL" sz="4400" i="1">
                            <a:latin typeface="Cambria Math" panose="02040503050406030204" pitchFamily="18" charset="0"/>
                          </a:rPr>
                          <m:t>𝑏</m:t>
                        </m:r>
                      </m:e>
                    </m:d>
                  </m:oMath>
                </a14:m>
                <a:endParaRPr lang="en-US" sz="4400" dirty="0"/>
              </a:p>
              <a:p>
                <a:r>
                  <a:rPr lang="nl-NL" sz="4400" b="1" dirty="0">
                    <a:solidFill>
                      <a:srgbClr val="3333FF"/>
                    </a:solidFill>
                  </a:rPr>
                  <a:t>Chú ý: </a:t>
                </a:r>
                <a:endParaRPr lang="en-US" sz="4400" dirty="0">
                  <a:solidFill>
                    <a:srgbClr val="3333FF"/>
                  </a:solidFill>
                </a:endParaRPr>
              </a:p>
              <a:p>
                <a14:m>
                  <m:oMath xmlns:m="http://schemas.openxmlformats.org/officeDocument/2006/math">
                    <m:r>
                      <a:rPr lang="nl-NL" sz="4400" i="1">
                        <a:latin typeface="Cambria Math" panose="02040503050406030204" pitchFamily="18" charset="0"/>
                      </a:rPr>
                      <m:t>•</m:t>
                    </m:r>
                    <m:r>
                      <m:rPr>
                        <m:nor/>
                      </m:rPr>
                      <a:rPr lang="nl-NL" sz="4400"/>
                      <m:t>  </m:t>
                    </m:r>
                  </m:oMath>
                </a14:m>
                <a:r>
                  <a:rPr lang="nl-NL" sz="4400" dirty="0"/>
                  <a:t>Nếu </a:t>
                </a:r>
                <a14:m>
                  <m:oMath xmlns:m="http://schemas.openxmlformats.org/officeDocument/2006/math">
                    <m:r>
                      <a:rPr lang="nl-NL" sz="4400" i="1">
                        <a:latin typeface="Cambria Math" panose="02040503050406030204" pitchFamily="18" charset="0"/>
                      </a:rPr>
                      <m:t>𝑎</m:t>
                    </m:r>
                    <m:r>
                      <a:rPr lang="nl-NL" sz="4400" i="1">
                        <a:latin typeface="Cambria Math" panose="02040503050406030204" pitchFamily="18" charset="0"/>
                      </a:rPr>
                      <m:t>=0⇒</m:t>
                    </m:r>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𝑏</m:t>
                    </m:r>
                  </m:oMath>
                </a14:m>
                <a:r>
                  <a:rPr lang="nl-NL" sz="4400" dirty="0"/>
                  <a:t> là hàm số hằng, đồ thị là đường thẳng song song hoặc trùng với trục hoành.</a:t>
                </a:r>
                <a:endParaRPr lang="en-US" sz="4400" dirty="0"/>
              </a:p>
              <a:p>
                <a14:m>
                  <m:oMath xmlns:m="http://schemas.openxmlformats.org/officeDocument/2006/math">
                    <m:r>
                      <a:rPr lang="nl-NL" sz="4400" i="1">
                        <a:latin typeface="Cambria Math" panose="02040503050406030204" pitchFamily="18" charset="0"/>
                      </a:rPr>
                      <m:t>•</m:t>
                    </m:r>
                    <m:r>
                      <m:rPr>
                        <m:nor/>
                      </m:rPr>
                      <a:rPr lang="nl-NL" sz="4400"/>
                      <m:t>  </m:t>
                    </m:r>
                  </m:oMath>
                </a14:m>
                <a:r>
                  <a:rPr lang="nl-NL" sz="4400" dirty="0"/>
                  <a:t> Phương trình </a:t>
                </a:r>
                <a14:m>
                  <m:oMath xmlns:m="http://schemas.openxmlformats.org/officeDocument/2006/math">
                    <m:r>
                      <a:rPr lang="nl-NL" sz="4400" i="1">
                        <a:latin typeface="Cambria Math" panose="02040503050406030204" pitchFamily="18" charset="0"/>
                      </a:rPr>
                      <m:t>𝑥</m:t>
                    </m:r>
                    <m:r>
                      <a:rPr lang="nl-NL" sz="4400" i="1">
                        <a:latin typeface="Cambria Math" panose="02040503050406030204" pitchFamily="18" charset="0"/>
                      </a:rPr>
                      <m:t>=</m:t>
                    </m:r>
                    <m:r>
                      <a:rPr lang="nl-NL" sz="4400" i="1">
                        <a:latin typeface="Cambria Math" panose="02040503050406030204" pitchFamily="18" charset="0"/>
                      </a:rPr>
                      <m:t>𝑎</m:t>
                    </m:r>
                  </m:oMath>
                </a14:m>
                <a:r>
                  <a:rPr lang="nl-NL" sz="4400" dirty="0"/>
                  <a:t> cũng là một đường thẳng(nhưng không phải là một hàm số) vuông góc với trục tọa độ và cắt tại điểm có hoành độ bằng a. </a:t>
                </a:r>
                <a:endParaRPr lang="en-US" sz="4400" dirty="0"/>
              </a:p>
              <a:p>
                <a14:m>
                  <m:oMath xmlns:m="http://schemas.openxmlformats.org/officeDocument/2006/math">
                    <m:r>
                      <a:rPr lang="nl-NL" sz="4400" i="1">
                        <a:latin typeface="Cambria Math" panose="02040503050406030204" pitchFamily="18" charset="0"/>
                      </a:rPr>
                      <m:t>•</m:t>
                    </m:r>
                    <m:r>
                      <m:rPr>
                        <m:nor/>
                      </m:rPr>
                      <a:rPr lang="nl-NL" sz="4400"/>
                      <m:t>  </m:t>
                    </m:r>
                  </m:oMath>
                </a14:m>
                <a:r>
                  <a:rPr lang="nl-NL" sz="4400" dirty="0"/>
                  <a:t>Cho đường thẳng </a:t>
                </a:r>
                <a14:m>
                  <m:oMath xmlns:m="http://schemas.openxmlformats.org/officeDocument/2006/math">
                    <m:r>
                      <a:rPr lang="nl-NL" sz="4400" i="1">
                        <a:latin typeface="Cambria Math" panose="02040503050406030204" pitchFamily="18" charset="0"/>
                      </a:rPr>
                      <m:t>𝑑</m:t>
                    </m:r>
                  </m:oMath>
                </a14:m>
                <a:r>
                  <a:rPr lang="nl-NL" sz="4400" dirty="0"/>
                  <a:t>  có hệ số góc </a:t>
                </a:r>
                <a14:m>
                  <m:oMath xmlns:m="http://schemas.openxmlformats.org/officeDocument/2006/math">
                    <m:r>
                      <a:rPr lang="nl-NL" sz="4400" i="1">
                        <a:latin typeface="Cambria Math" panose="02040503050406030204" pitchFamily="18" charset="0"/>
                      </a:rPr>
                      <m:t>𝑘</m:t>
                    </m:r>
                  </m:oMath>
                </a14:m>
                <a:r>
                  <a:rPr lang="nl-NL" sz="4400" dirty="0"/>
                  <a:t>, </a:t>
                </a:r>
                <a14:m>
                  <m:oMath xmlns:m="http://schemas.openxmlformats.org/officeDocument/2006/math">
                    <m:r>
                      <a:rPr lang="nl-NL" sz="4400" i="1">
                        <a:latin typeface="Cambria Math" panose="02040503050406030204" pitchFamily="18" charset="0"/>
                      </a:rPr>
                      <m:t>𝑑</m:t>
                    </m:r>
                  </m:oMath>
                </a14:m>
                <a:r>
                  <a:rPr lang="nl-NL" sz="4400" dirty="0"/>
                  <a:t> đi qua điểm </a:t>
                </a:r>
                <a14:m>
                  <m:oMath xmlns:m="http://schemas.openxmlformats.org/officeDocument/2006/math">
                    <m:r>
                      <a:rPr lang="nl-NL" sz="4400" i="1">
                        <a:latin typeface="Cambria Math" panose="02040503050406030204" pitchFamily="18" charset="0"/>
                      </a:rPr>
                      <m:t>𝑀</m:t>
                    </m:r>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nl-NL" sz="4400" i="1">
                                <a:latin typeface="Cambria Math" panose="02040503050406030204" pitchFamily="18" charset="0"/>
                              </a:rPr>
                              <m:t>𝑥</m:t>
                            </m:r>
                          </m:e>
                          <m:sub>
                            <m:r>
                              <a:rPr lang="nl-NL" sz="4400" i="1">
                                <a:latin typeface="Cambria Math" panose="02040503050406030204" pitchFamily="18" charset="0"/>
                              </a:rPr>
                              <m:t>0</m:t>
                            </m:r>
                          </m:sub>
                        </m:sSub>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𝑦</m:t>
                            </m:r>
                          </m:e>
                          <m:sub>
                            <m:r>
                              <a:rPr lang="nl-NL" sz="4400" i="1">
                                <a:latin typeface="Cambria Math" panose="02040503050406030204" pitchFamily="18" charset="0"/>
                              </a:rPr>
                              <m:t>0</m:t>
                            </m:r>
                          </m:sub>
                        </m:sSub>
                      </m:e>
                    </m:d>
                  </m:oMath>
                </a14:m>
                <a:r>
                  <a:rPr lang="nl-NL" sz="4400" dirty="0"/>
                  <a:t>, khi đó phương trình của đường thẳng </a:t>
                </a:r>
                <a14:m>
                  <m:oMath xmlns:m="http://schemas.openxmlformats.org/officeDocument/2006/math">
                    <m:r>
                      <a:rPr lang="nl-NL" sz="4400" i="1">
                        <a:latin typeface="Cambria Math" panose="02040503050406030204" pitchFamily="18" charset="0"/>
                      </a:rPr>
                      <m:t>𝑑</m:t>
                    </m:r>
                  </m:oMath>
                </a14:m>
                <a:r>
                  <a:rPr lang="nl-NL" sz="4400" dirty="0"/>
                  <a:t> là: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𝑦</m:t>
                        </m:r>
                      </m:e>
                      <m:sub>
                        <m:r>
                          <a:rPr lang="nl-NL" sz="4400" i="1">
                            <a:latin typeface="Cambria Math" panose="02040503050406030204" pitchFamily="18" charset="0"/>
                          </a:rPr>
                          <m:t>0</m:t>
                        </m:r>
                      </m:sub>
                    </m:sSub>
                    <m:r>
                      <a:rPr lang="nl-NL" sz="4400" i="1">
                        <a:latin typeface="Cambria Math" panose="02040503050406030204" pitchFamily="18" charset="0"/>
                      </a:rPr>
                      <m:t>=</m:t>
                    </m:r>
                    <m:r>
                      <a:rPr lang="nl-NL" sz="4400" i="1">
                        <a:latin typeface="Cambria Math" panose="02040503050406030204" pitchFamily="18" charset="0"/>
                      </a:rPr>
                      <m:t>𝑎</m:t>
                    </m:r>
                    <m:d>
                      <m:dPr>
                        <m:ctrlPr>
                          <a:rPr lang="en-US" sz="4400" i="1">
                            <a:latin typeface="Cambria Math" panose="02040503050406030204" pitchFamily="18" charset="0"/>
                          </a:rPr>
                        </m:ctrlPr>
                      </m:dPr>
                      <m:e>
                        <m:r>
                          <a:rPr lang="nl-NL" sz="4400" i="1">
                            <a:latin typeface="Cambria Math" panose="02040503050406030204" pitchFamily="18" charset="0"/>
                          </a:rPr>
                          <m:t>𝑥</m:t>
                        </m:r>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𝑥</m:t>
                            </m:r>
                          </m:e>
                          <m:sub>
                            <m:r>
                              <a:rPr lang="nl-NL" sz="4400" i="1">
                                <a:latin typeface="Cambria Math" panose="02040503050406030204" pitchFamily="18" charset="0"/>
                              </a:rPr>
                              <m:t>0</m:t>
                            </m:r>
                          </m:sub>
                        </m:sSub>
                      </m:e>
                    </m:d>
                  </m:oMath>
                </a14:m>
                <a:r>
                  <a:rPr lang="nl-NL" sz="4400" dirty="0"/>
                  <a:t>.</a:t>
                </a:r>
                <a:endParaRPr lang="en-US" sz="4400" dirty="0"/>
              </a:p>
              <a:p>
                <a:endParaRPr lang="vi-VN" sz="4400" b="1" dirty="0">
                  <a:solidFill>
                    <a:srgbClr val="0000FF"/>
                  </a:solidFill>
                </a:endParaRPr>
              </a:p>
            </p:txBody>
          </p:sp>
        </mc:Choice>
        <mc:Fallback xmlns="">
          <p:sp>
            <p:nvSpPr>
              <p:cNvPr id="12" name="Rectangle 11">
                <a:extLst>
                  <a:ext uri="{FF2B5EF4-FFF2-40B4-BE49-F238E27FC236}">
                    <a16:creationId xmlns:a16="http://schemas.microsoft.com/office/drawing/2014/main" id="{372C34B5-28E6-4EC8-B246-38F191EAA9DC}"/>
                  </a:ext>
                </a:extLst>
              </p:cNvPr>
              <p:cNvSpPr>
                <a:spLocks noRot="1" noChangeAspect="1" noMove="1" noResize="1" noEditPoints="1" noAdjustHandles="1" noChangeArrowheads="1" noChangeShapeType="1" noTextEdit="1"/>
              </p:cNvSpPr>
              <p:nvPr/>
            </p:nvSpPr>
            <p:spPr>
              <a:xfrm>
                <a:off x="1184532" y="3657600"/>
                <a:ext cx="22035784" cy="7876772"/>
              </a:xfrm>
              <a:prstGeom prst="rect">
                <a:avLst/>
              </a:prstGeom>
              <a:blipFill>
                <a:blip r:embed="rId3"/>
                <a:stretch>
                  <a:fillRect l="-1107" t="-1625" r="-1217"/>
                </a:stretch>
              </a:blipFill>
              <a:ln w="57150" cmpd="dbl">
                <a:noFill/>
              </a:ln>
            </p:spPr>
            <p:txBody>
              <a:bodyPr/>
              <a:lstStyle/>
              <a:p>
                <a:r>
                  <a:rPr lang="en-US">
                    <a:noFill/>
                  </a:rPr>
                  <a:t> </a:t>
                </a:r>
              </a:p>
            </p:txBody>
          </p:sp>
        </mc:Fallback>
      </mc:AlternateContent>
    </p:spTree>
    <p:extLst>
      <p:ext uri="{BB962C8B-B14F-4D97-AF65-F5344CB8AC3E}">
        <p14:creationId xmlns:p14="http://schemas.microsoft.com/office/powerpoint/2010/main" val="227552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arn(inVertic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arn(inVertical)">
                                      <p:cBhvr>
                                        <p:cTn id="3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12114292" cy="907192"/>
            <a:chOff x="7459670" y="7543799"/>
            <a:chExt cx="20011305" cy="907311"/>
          </a:xfrm>
        </p:grpSpPr>
        <p:sp>
          <p:nvSpPr>
            <p:cNvPr id="44" name="TextBox 43"/>
            <p:cNvSpPr txBox="1"/>
            <p:nvPr/>
          </p:nvSpPr>
          <p:spPr>
            <a:xfrm>
              <a:off x="8993186" y="7620004"/>
              <a:ext cx="18477789"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CÁC DẠNG BÀI TẬP</a:t>
              </a:r>
            </a:p>
          </p:txBody>
        </p:sp>
        <p:grpSp>
          <p:nvGrpSpPr>
            <p:cNvPr id="46" name="Group 27"/>
            <p:cNvGrpSpPr/>
            <p:nvPr/>
          </p:nvGrpSpPr>
          <p:grpSpPr>
            <a:xfrm>
              <a:off x="7459670" y="7543799"/>
              <a:ext cx="1381118" cy="872846"/>
              <a:chOff x="7459669" y="7543800"/>
              <a:chExt cx="1381118" cy="872846"/>
            </a:xfrm>
          </p:grpSpPr>
          <p:sp>
            <p:nvSpPr>
              <p:cNvPr id="4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9"/>
              <p:cNvGrpSpPr/>
              <p:nvPr/>
            </p:nvGrpSpPr>
            <p:grpSpPr>
              <a:xfrm>
                <a:off x="7469187" y="7640053"/>
                <a:ext cx="1371600" cy="776593"/>
                <a:chOff x="7469187" y="7640053"/>
                <a:chExt cx="1371600" cy="776593"/>
              </a:xfrm>
            </p:grpSpPr>
            <p:sp>
              <p:nvSpPr>
                <p:cNvPr id="49" name="Round Same Side Corner Rectangle 48"/>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571128" y="7640053"/>
                  <a:ext cx="1184168" cy="754151"/>
                </a:xfrm>
                <a:prstGeom prst="rect">
                  <a:avLst/>
                </a:prstGeom>
                <a:noFill/>
              </p:spPr>
              <p:txBody>
                <a:bodyPr wrap="none" rtlCol="0">
                  <a:spAutoFit/>
                </a:bodyPr>
                <a:lstStyle/>
                <a:p>
                  <a:pPr algn="ctr"/>
                  <a:r>
                    <a:rPr lang="en-US" b="1" dirty="0">
                      <a:solidFill>
                        <a:schemeClr val="bg1"/>
                      </a:solidFill>
                      <a:latin typeface="Tahoma" pitchFamily="34" charset="0"/>
                      <a:ea typeface="Tahoma" pitchFamily="34" charset="0"/>
                      <a:cs typeface="Tahoma" pitchFamily="34" charset="0"/>
                    </a:rPr>
                    <a:t>II</a:t>
                  </a:r>
                </a:p>
              </p:txBody>
            </p:sp>
          </p:grpSp>
        </p:gr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72C34B5-28E6-4EC8-B246-38F191EAA9DC}"/>
                  </a:ext>
                </a:extLst>
              </p:cNvPr>
              <p:cNvSpPr/>
              <p:nvPr/>
            </p:nvSpPr>
            <p:spPr>
              <a:xfrm>
                <a:off x="971667" y="2810461"/>
                <a:ext cx="23026384" cy="11394466"/>
              </a:xfrm>
              <a:prstGeom prst="rect">
                <a:avLst/>
              </a:prstGeom>
              <a:noFill/>
              <a:ln w="57150" cmpd="dbl">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lvl="0"/>
                <a:r>
                  <a:rPr lang="nl-NL" sz="4400" b="1" dirty="0">
                    <a:solidFill>
                      <a:srgbClr val="3333FF"/>
                    </a:solidFill>
                  </a:rPr>
                  <a:t>DẠNG TOÁN 1: XÁC ĐỊNH  HÀM SỐ BẬC NHẤT VÀ SỰ TƯƠNG GIAO GIỮA ĐỒ THỊ CÁC HÀM SỐ .</a:t>
                </a:r>
                <a:endParaRPr lang="en-US" sz="4400" dirty="0">
                  <a:solidFill>
                    <a:srgbClr val="3333FF"/>
                  </a:solidFill>
                </a:endParaRPr>
              </a:p>
              <a:p>
                <a:r>
                  <a:rPr lang="nl-NL" sz="4400" b="1" dirty="0">
                    <a:solidFill>
                      <a:srgbClr val="3333FF"/>
                    </a:solidFill>
                  </a:rPr>
                  <a:t>1. Phương pháp giải.</a:t>
                </a:r>
                <a:endParaRPr lang="en-US" sz="4400" dirty="0">
                  <a:solidFill>
                    <a:srgbClr val="3333FF"/>
                  </a:solidFill>
                </a:endParaRPr>
              </a:p>
              <a:p>
                <a14:m>
                  <m:oMath xmlns:m="http://schemas.openxmlformats.org/officeDocument/2006/math">
                    <m:r>
                      <a:rPr lang="nl-NL" sz="4400" i="1">
                        <a:latin typeface="Cambria Math" panose="02040503050406030204" pitchFamily="18" charset="0"/>
                      </a:rPr>
                      <m:t>•</m:t>
                    </m:r>
                  </m:oMath>
                </a14:m>
                <a:r>
                  <a:rPr lang="nl-NL" sz="4400" dirty="0"/>
                  <a:t> Để xác định hàm số bậc nhất ta là như sau</a:t>
                </a:r>
                <a:endParaRPr lang="en-US" sz="4400" dirty="0"/>
              </a:p>
              <a:p>
                <a:r>
                  <a:rPr lang="nl-NL" sz="4400" dirty="0"/>
                  <a:t>Gọi hàm số cần tìm là</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𝑎𝑥</m:t>
                    </m:r>
                    <m:r>
                      <a:rPr lang="nl-NL" sz="4400" i="1">
                        <a:latin typeface="Cambria Math" panose="02040503050406030204" pitchFamily="18" charset="0"/>
                      </a:rPr>
                      <m:t>+</m:t>
                    </m:r>
                    <m:r>
                      <a:rPr lang="nl-NL" sz="4400" i="1">
                        <a:latin typeface="Cambria Math" panose="02040503050406030204" pitchFamily="18" charset="0"/>
                      </a:rPr>
                      <m:t>𝑏</m:t>
                    </m:r>
                    <m:r>
                      <a:rPr lang="nl-NL" sz="4400" i="1">
                        <a:latin typeface="Cambria Math" panose="02040503050406030204" pitchFamily="18" charset="0"/>
                      </a:rPr>
                      <m:t>,</m:t>
                    </m:r>
                    <m:r>
                      <a:rPr lang="nl-NL" sz="4400" i="1">
                        <a:latin typeface="Cambria Math" panose="02040503050406030204" pitchFamily="18" charset="0"/>
                      </a:rPr>
                      <m:t>𝑎</m:t>
                    </m:r>
                    <m:r>
                      <a:rPr lang="nl-NL" sz="4400" i="1">
                        <a:latin typeface="Cambria Math" panose="02040503050406030204" pitchFamily="18" charset="0"/>
                      </a:rPr>
                      <m:t>≠0</m:t>
                    </m:r>
                  </m:oMath>
                </a14:m>
                <a:r>
                  <a:rPr lang="nl-NL" sz="4400" dirty="0"/>
                  <a:t>. Căn cứ theo giả thiết bài toán để thiết lập và giải hệ phương trình với ẩn </a:t>
                </a:r>
                <a14:m>
                  <m:oMath xmlns:m="http://schemas.openxmlformats.org/officeDocument/2006/math">
                    <m:r>
                      <a:rPr lang="nl-NL" sz="4400" i="1">
                        <a:latin typeface="Cambria Math" panose="02040503050406030204" pitchFamily="18" charset="0"/>
                      </a:rPr>
                      <m:t>𝑎</m:t>
                    </m:r>
                    <m:r>
                      <a:rPr lang="nl-NL" sz="4400" i="1">
                        <a:latin typeface="Cambria Math" panose="02040503050406030204" pitchFamily="18" charset="0"/>
                      </a:rPr>
                      <m:t>,</m:t>
                    </m:r>
                    <m:r>
                      <a:rPr lang="nl-NL" sz="4400" i="1">
                        <a:latin typeface="Cambria Math" panose="02040503050406030204" pitchFamily="18" charset="0"/>
                      </a:rPr>
                      <m:t>𝑏</m:t>
                    </m:r>
                  </m:oMath>
                </a14:m>
                <a:r>
                  <a:rPr lang="nl-NL" sz="4400" dirty="0"/>
                  <a:t>, từ đó suy ra hàm số cần tìm.</a:t>
                </a:r>
                <a:endParaRPr lang="en-US" sz="4400" dirty="0"/>
              </a:p>
              <a:p>
                <a14:m>
                  <m:oMath xmlns:m="http://schemas.openxmlformats.org/officeDocument/2006/math">
                    <m:r>
                      <a:rPr lang="nl-NL" sz="4400" i="1">
                        <a:latin typeface="Cambria Math" panose="02040503050406030204" pitchFamily="18" charset="0"/>
                      </a:rPr>
                      <m:t>•</m:t>
                    </m:r>
                  </m:oMath>
                </a14:m>
                <a:r>
                  <a:rPr lang="nl-NL" sz="4400" dirty="0"/>
                  <a:t> Cho hai đường thẳng </a:t>
                </a:r>
                <a14:m>
                  <m:oMath xmlns:m="http://schemas.openxmlformats.org/officeDocument/2006/math">
                    <m:sSub>
                      <m:sSubPr>
                        <m:ctrlPr>
                          <a:rPr lang="en-US" sz="4400" i="1">
                            <a:latin typeface="Cambria Math" panose="02040503050406030204" pitchFamily="18" charset="0"/>
                          </a:rPr>
                        </m:ctrlPr>
                      </m:sSubPr>
                      <m:e>
                        <m:r>
                          <a:rPr lang="nl-NL" sz="4400" i="1">
                            <a:latin typeface="Cambria Math" panose="02040503050406030204" pitchFamily="18" charset="0"/>
                          </a:rPr>
                          <m:t>𝑑</m:t>
                        </m:r>
                      </m:e>
                      <m:sub>
                        <m:r>
                          <a:rPr lang="nl-NL" sz="4400" i="1">
                            <a:latin typeface="Cambria Math" panose="02040503050406030204" pitchFamily="18" charset="0"/>
                          </a:rPr>
                          <m:t>1</m:t>
                        </m:r>
                      </m:sub>
                    </m:sSub>
                    <m:r>
                      <a:rPr lang="nl-NL" sz="4400" i="1">
                        <a:latin typeface="Cambria Math" panose="02040503050406030204" pitchFamily="18" charset="0"/>
                      </a:rPr>
                      <m:t>:</m:t>
                    </m:r>
                    <m:r>
                      <a:rPr lang="nl-NL" sz="4400" i="1">
                        <a:latin typeface="Cambria Math" panose="02040503050406030204" pitchFamily="18" charset="0"/>
                      </a:rPr>
                      <m:t>𝑦</m:t>
                    </m:r>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𝑎</m:t>
                        </m:r>
                      </m:e>
                      <m:sub>
                        <m:r>
                          <a:rPr lang="nl-NL" sz="4400" i="1">
                            <a:latin typeface="Cambria Math" panose="02040503050406030204" pitchFamily="18" charset="0"/>
                          </a:rPr>
                          <m:t>1</m:t>
                        </m:r>
                      </m:sub>
                    </m:sSub>
                    <m:r>
                      <a:rPr lang="nl-NL" sz="4400" i="1">
                        <a:latin typeface="Cambria Math" panose="02040503050406030204" pitchFamily="18" charset="0"/>
                      </a:rPr>
                      <m:t>𝑥</m:t>
                    </m:r>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𝑏</m:t>
                        </m:r>
                      </m:e>
                      <m:sub>
                        <m:r>
                          <a:rPr lang="nl-NL" sz="4400" i="1">
                            <a:latin typeface="Cambria Math" panose="02040503050406030204" pitchFamily="18" charset="0"/>
                          </a:rPr>
                          <m:t>1</m:t>
                        </m:r>
                      </m:sub>
                    </m:sSub>
                  </m:oMath>
                </a14:m>
                <a:r>
                  <a:rPr lang="nl-NL" sz="4400" dirty="0"/>
                  <a:t> và </a:t>
                </a:r>
                <a14:m>
                  <m:oMath xmlns:m="http://schemas.openxmlformats.org/officeDocument/2006/math">
                    <m:sSub>
                      <m:sSubPr>
                        <m:ctrlPr>
                          <a:rPr lang="en-US" sz="4400" i="1">
                            <a:latin typeface="Cambria Math" panose="02040503050406030204" pitchFamily="18" charset="0"/>
                          </a:rPr>
                        </m:ctrlPr>
                      </m:sSubPr>
                      <m:e>
                        <m:r>
                          <a:rPr lang="nl-NL" sz="4400" i="1">
                            <a:latin typeface="Cambria Math" panose="02040503050406030204" pitchFamily="18" charset="0"/>
                          </a:rPr>
                          <m:t>𝑑</m:t>
                        </m:r>
                      </m:e>
                      <m:sub>
                        <m:r>
                          <a:rPr lang="nl-NL" sz="4400" i="1">
                            <a:latin typeface="Cambria Math" panose="02040503050406030204" pitchFamily="18" charset="0"/>
                          </a:rPr>
                          <m:t>2</m:t>
                        </m:r>
                      </m:sub>
                    </m:sSub>
                    <m:r>
                      <a:rPr lang="nl-NL" sz="4400" i="1">
                        <a:latin typeface="Cambria Math" panose="02040503050406030204" pitchFamily="18" charset="0"/>
                      </a:rPr>
                      <m:t>:</m:t>
                    </m:r>
                    <m:r>
                      <a:rPr lang="nl-NL" sz="4400" i="1">
                        <a:latin typeface="Cambria Math" panose="02040503050406030204" pitchFamily="18" charset="0"/>
                      </a:rPr>
                      <m:t>𝑦</m:t>
                    </m:r>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𝑎</m:t>
                        </m:r>
                      </m:e>
                      <m:sub>
                        <m:r>
                          <a:rPr lang="nl-NL" sz="4400" i="1">
                            <a:latin typeface="Cambria Math" panose="02040503050406030204" pitchFamily="18" charset="0"/>
                          </a:rPr>
                          <m:t>2</m:t>
                        </m:r>
                      </m:sub>
                    </m:sSub>
                    <m:r>
                      <a:rPr lang="nl-NL" sz="4400" i="1">
                        <a:latin typeface="Cambria Math" panose="02040503050406030204" pitchFamily="18" charset="0"/>
                      </a:rPr>
                      <m:t>𝑥</m:t>
                    </m:r>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𝑏</m:t>
                        </m:r>
                      </m:e>
                      <m:sub>
                        <m:r>
                          <a:rPr lang="nl-NL" sz="4400" i="1">
                            <a:latin typeface="Cambria Math" panose="02040503050406030204" pitchFamily="18" charset="0"/>
                          </a:rPr>
                          <m:t>2</m:t>
                        </m:r>
                      </m:sub>
                    </m:sSub>
                    <m:r>
                      <a:rPr lang="nl-NL" sz="4400" i="1">
                        <a:latin typeface="Cambria Math" panose="02040503050406030204" pitchFamily="18" charset="0"/>
                      </a:rPr>
                      <m:t>.</m:t>
                    </m:r>
                  </m:oMath>
                </a14:m>
                <a:r>
                  <a:rPr lang="nl-NL" sz="4400" dirty="0"/>
                  <a:t> Khi đó:</a:t>
                </a:r>
                <a:endParaRPr lang="en-US" sz="4400" dirty="0"/>
              </a:p>
              <a:p>
                <a:r>
                  <a:rPr lang="nl-NL" sz="4400" dirty="0"/>
                  <a:t>a) </a:t>
                </a:r>
                <a14:m>
                  <m:oMath xmlns:m="http://schemas.openxmlformats.org/officeDocument/2006/math">
                    <m:sSub>
                      <m:sSubPr>
                        <m:ctrlPr>
                          <a:rPr lang="en-US" sz="4400" i="1">
                            <a:latin typeface="Cambria Math" panose="02040503050406030204" pitchFamily="18" charset="0"/>
                          </a:rPr>
                        </m:ctrlPr>
                      </m:sSubPr>
                      <m:e>
                        <m:r>
                          <a:rPr lang="nl-NL" sz="4400" i="1">
                            <a:latin typeface="Cambria Math" panose="02040503050406030204" pitchFamily="18" charset="0"/>
                          </a:rPr>
                          <m:t>𝑑</m:t>
                        </m:r>
                      </m:e>
                      <m:sub>
                        <m:r>
                          <a:rPr lang="nl-NL" sz="4400" i="1">
                            <a:latin typeface="Cambria Math" panose="02040503050406030204" pitchFamily="18" charset="0"/>
                          </a:rPr>
                          <m:t>1</m:t>
                        </m:r>
                      </m:sub>
                    </m:sSub>
                  </m:oMath>
                </a14:m>
                <a:r>
                  <a:rPr lang="nl-NL" sz="4400" dirty="0"/>
                  <a:t> và </a:t>
                </a:r>
                <a14:m>
                  <m:oMath xmlns:m="http://schemas.openxmlformats.org/officeDocument/2006/math">
                    <m:sSub>
                      <m:sSubPr>
                        <m:ctrlPr>
                          <a:rPr lang="en-US" sz="4400" i="1">
                            <a:latin typeface="Cambria Math" panose="02040503050406030204" pitchFamily="18" charset="0"/>
                          </a:rPr>
                        </m:ctrlPr>
                      </m:sSubPr>
                      <m:e>
                        <m:r>
                          <a:rPr lang="nl-NL" sz="4400" i="1">
                            <a:latin typeface="Cambria Math" panose="02040503050406030204" pitchFamily="18" charset="0"/>
                          </a:rPr>
                          <m:t>𝑑</m:t>
                        </m:r>
                      </m:e>
                      <m:sub>
                        <m:r>
                          <a:rPr lang="nl-NL" sz="4400" i="1">
                            <a:latin typeface="Cambria Math" panose="02040503050406030204" pitchFamily="18" charset="0"/>
                          </a:rPr>
                          <m:t>2</m:t>
                        </m:r>
                      </m:sub>
                    </m:sSub>
                  </m:oMath>
                </a14:m>
                <a:r>
                  <a:rPr lang="nl-NL" sz="4400" dirty="0"/>
                  <a:t> trùng nhau </a:t>
                </a:r>
                <a14:m>
                  <m:oMath xmlns:m="http://schemas.openxmlformats.org/officeDocument/2006/math">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eqArr>
                          <m:eqArrPr>
                            <m:ctrlPr>
                              <a:rPr lang="en-US" sz="4400" i="1">
                                <a:latin typeface="Cambria Math" panose="02040503050406030204" pitchFamily="18" charset="0"/>
                              </a:rPr>
                            </m:ctrlPr>
                          </m:eqArrPr>
                          <m:e>
                            <m:sSub>
                              <m:sSubPr>
                                <m:ctrlPr>
                                  <a:rPr lang="en-US" sz="4400" i="1">
                                    <a:latin typeface="Cambria Math" panose="02040503050406030204" pitchFamily="18" charset="0"/>
                                  </a:rPr>
                                </m:ctrlPr>
                              </m:sSubPr>
                              <m:e>
                                <m:r>
                                  <a:rPr lang="nl-NL" sz="4400" i="1">
                                    <a:latin typeface="Cambria Math" panose="02040503050406030204" pitchFamily="18" charset="0"/>
                                  </a:rPr>
                                  <m:t>𝑎</m:t>
                                </m:r>
                              </m:e>
                              <m:sub>
                                <m:r>
                                  <a:rPr lang="nl-NL" sz="4400" i="1">
                                    <a:latin typeface="Cambria Math" panose="02040503050406030204" pitchFamily="18" charset="0"/>
                                  </a:rPr>
                                  <m:t>1</m:t>
                                </m:r>
                              </m:sub>
                            </m:sSub>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𝑎</m:t>
                                </m:r>
                              </m:e>
                              <m:sub>
                                <m:r>
                                  <a:rPr lang="nl-NL" sz="4400" i="1">
                                    <a:latin typeface="Cambria Math" panose="02040503050406030204" pitchFamily="18" charset="0"/>
                                  </a:rPr>
                                  <m:t>2</m:t>
                                </m:r>
                              </m:sub>
                            </m:sSub>
                          </m:e>
                          <m:e>
                            <m:sSub>
                              <m:sSubPr>
                                <m:ctrlPr>
                                  <a:rPr lang="en-US" sz="4400" i="1">
                                    <a:latin typeface="Cambria Math" panose="02040503050406030204" pitchFamily="18" charset="0"/>
                                  </a:rPr>
                                </m:ctrlPr>
                              </m:sSubPr>
                              <m:e>
                                <m:r>
                                  <a:rPr lang="nl-NL" sz="4400" i="1">
                                    <a:latin typeface="Cambria Math" panose="02040503050406030204" pitchFamily="18" charset="0"/>
                                  </a:rPr>
                                  <m:t>𝑏</m:t>
                                </m:r>
                              </m:e>
                              <m:sub>
                                <m:r>
                                  <a:rPr lang="nl-NL" sz="4400" i="1">
                                    <a:latin typeface="Cambria Math" panose="02040503050406030204" pitchFamily="18" charset="0"/>
                                  </a:rPr>
                                  <m:t>1</m:t>
                                </m:r>
                              </m:sub>
                            </m:sSub>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𝑏</m:t>
                                </m:r>
                              </m:e>
                              <m:sub>
                                <m:r>
                                  <a:rPr lang="nl-NL" sz="4400" i="1">
                                    <a:latin typeface="Cambria Math" panose="02040503050406030204" pitchFamily="18" charset="0"/>
                                  </a:rPr>
                                  <m:t>2</m:t>
                                </m:r>
                              </m:sub>
                            </m:sSub>
                          </m:e>
                        </m:eqArr>
                      </m:e>
                    </m:d>
                    <m:r>
                      <a:rPr lang="nl-NL" sz="4400" i="1">
                        <a:latin typeface="Cambria Math" panose="02040503050406030204" pitchFamily="18" charset="0"/>
                      </a:rPr>
                      <m:t>;</m:t>
                    </m:r>
                  </m:oMath>
                </a14:m>
                <a:endParaRPr lang="en-US" sz="4400" dirty="0"/>
              </a:p>
              <a:p>
                <a:r>
                  <a:rPr lang="nl-NL" sz="4400" dirty="0"/>
                  <a:t>b) </a:t>
                </a:r>
                <a14:m>
                  <m:oMath xmlns:m="http://schemas.openxmlformats.org/officeDocument/2006/math">
                    <m:sSub>
                      <m:sSubPr>
                        <m:ctrlPr>
                          <a:rPr lang="en-US" sz="4400" i="1">
                            <a:latin typeface="Cambria Math" panose="02040503050406030204" pitchFamily="18" charset="0"/>
                          </a:rPr>
                        </m:ctrlPr>
                      </m:sSubPr>
                      <m:e>
                        <m:r>
                          <a:rPr lang="nl-NL" sz="4400" i="1">
                            <a:latin typeface="Cambria Math" panose="02040503050406030204" pitchFamily="18" charset="0"/>
                          </a:rPr>
                          <m:t>𝑑</m:t>
                        </m:r>
                      </m:e>
                      <m:sub>
                        <m:r>
                          <a:rPr lang="nl-NL" sz="4400" i="1">
                            <a:latin typeface="Cambria Math" panose="02040503050406030204" pitchFamily="18" charset="0"/>
                          </a:rPr>
                          <m:t>1</m:t>
                        </m:r>
                      </m:sub>
                    </m:sSub>
                  </m:oMath>
                </a14:m>
                <a:r>
                  <a:rPr lang="nl-NL" sz="4400" dirty="0"/>
                  <a:t> và </a:t>
                </a:r>
                <a14:m>
                  <m:oMath xmlns:m="http://schemas.openxmlformats.org/officeDocument/2006/math">
                    <m:sSub>
                      <m:sSubPr>
                        <m:ctrlPr>
                          <a:rPr lang="en-US" sz="4400" i="1">
                            <a:latin typeface="Cambria Math" panose="02040503050406030204" pitchFamily="18" charset="0"/>
                          </a:rPr>
                        </m:ctrlPr>
                      </m:sSubPr>
                      <m:e>
                        <m:r>
                          <a:rPr lang="nl-NL" sz="4400" i="1">
                            <a:latin typeface="Cambria Math" panose="02040503050406030204" pitchFamily="18" charset="0"/>
                          </a:rPr>
                          <m:t>𝑑</m:t>
                        </m:r>
                      </m:e>
                      <m:sub>
                        <m:r>
                          <a:rPr lang="nl-NL" sz="4400" i="1">
                            <a:latin typeface="Cambria Math" panose="02040503050406030204" pitchFamily="18" charset="0"/>
                          </a:rPr>
                          <m:t>2</m:t>
                        </m:r>
                      </m:sub>
                    </m:sSub>
                  </m:oMath>
                </a14:m>
                <a:r>
                  <a:rPr lang="nl-NL" sz="4400" dirty="0"/>
                  <a:t> song song nhau </a:t>
                </a:r>
                <a14:m>
                  <m:oMath xmlns:m="http://schemas.openxmlformats.org/officeDocument/2006/math">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eqArr>
                          <m:eqArrPr>
                            <m:ctrlPr>
                              <a:rPr lang="en-US" sz="4400" i="1">
                                <a:latin typeface="Cambria Math" panose="02040503050406030204" pitchFamily="18" charset="0"/>
                              </a:rPr>
                            </m:ctrlPr>
                          </m:eqArrPr>
                          <m:e>
                            <m:sSub>
                              <m:sSubPr>
                                <m:ctrlPr>
                                  <a:rPr lang="en-US" sz="4400" i="1">
                                    <a:latin typeface="Cambria Math" panose="02040503050406030204" pitchFamily="18" charset="0"/>
                                  </a:rPr>
                                </m:ctrlPr>
                              </m:sSubPr>
                              <m:e>
                                <m:r>
                                  <a:rPr lang="nl-NL" sz="4400" i="1">
                                    <a:latin typeface="Cambria Math" panose="02040503050406030204" pitchFamily="18" charset="0"/>
                                  </a:rPr>
                                  <m:t>𝑎</m:t>
                                </m:r>
                              </m:e>
                              <m:sub>
                                <m:r>
                                  <a:rPr lang="nl-NL" sz="4400" i="1">
                                    <a:latin typeface="Cambria Math" panose="02040503050406030204" pitchFamily="18" charset="0"/>
                                  </a:rPr>
                                  <m:t>1</m:t>
                                </m:r>
                              </m:sub>
                            </m:sSub>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𝑎</m:t>
                                </m:r>
                              </m:e>
                              <m:sub>
                                <m:r>
                                  <a:rPr lang="nl-NL" sz="4400" i="1">
                                    <a:latin typeface="Cambria Math" panose="02040503050406030204" pitchFamily="18" charset="0"/>
                                  </a:rPr>
                                  <m:t>2</m:t>
                                </m:r>
                              </m:sub>
                            </m:sSub>
                          </m:e>
                          <m:e>
                            <m:sSub>
                              <m:sSubPr>
                                <m:ctrlPr>
                                  <a:rPr lang="en-US" sz="4400" i="1">
                                    <a:latin typeface="Cambria Math" panose="02040503050406030204" pitchFamily="18" charset="0"/>
                                  </a:rPr>
                                </m:ctrlPr>
                              </m:sSubPr>
                              <m:e>
                                <m:r>
                                  <a:rPr lang="nl-NL" sz="4400" i="1">
                                    <a:latin typeface="Cambria Math" panose="02040503050406030204" pitchFamily="18" charset="0"/>
                                  </a:rPr>
                                  <m:t>𝑏</m:t>
                                </m:r>
                              </m:e>
                              <m:sub>
                                <m:r>
                                  <a:rPr lang="nl-NL" sz="4400" i="1">
                                    <a:latin typeface="Cambria Math" panose="02040503050406030204" pitchFamily="18" charset="0"/>
                                  </a:rPr>
                                  <m:t>1</m:t>
                                </m:r>
                              </m:sub>
                            </m:sSub>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𝑏</m:t>
                                </m:r>
                              </m:e>
                              <m:sub>
                                <m:r>
                                  <a:rPr lang="nl-NL" sz="4400" i="1">
                                    <a:latin typeface="Cambria Math" panose="02040503050406030204" pitchFamily="18" charset="0"/>
                                  </a:rPr>
                                  <m:t>2</m:t>
                                </m:r>
                              </m:sub>
                            </m:sSub>
                          </m:e>
                        </m:eqArr>
                      </m:e>
                    </m:d>
                    <m:r>
                      <a:rPr lang="nl-NL" sz="4400" i="1">
                        <a:latin typeface="Cambria Math" panose="02040503050406030204" pitchFamily="18" charset="0"/>
                      </a:rPr>
                      <m:t>;</m:t>
                    </m:r>
                  </m:oMath>
                </a14:m>
                <a:endParaRPr lang="en-US" sz="4400" dirty="0"/>
              </a:p>
              <a:p>
                <a:r>
                  <a:rPr lang="nl-NL" sz="4400" dirty="0"/>
                  <a:t>c) </a:t>
                </a:r>
                <a14:m>
                  <m:oMath xmlns:m="http://schemas.openxmlformats.org/officeDocument/2006/math">
                    <m:sSub>
                      <m:sSubPr>
                        <m:ctrlPr>
                          <a:rPr lang="en-US" sz="4400" i="1">
                            <a:latin typeface="Cambria Math" panose="02040503050406030204" pitchFamily="18" charset="0"/>
                          </a:rPr>
                        </m:ctrlPr>
                      </m:sSubPr>
                      <m:e>
                        <m:r>
                          <a:rPr lang="nl-NL" sz="4400" i="1">
                            <a:latin typeface="Cambria Math" panose="02040503050406030204" pitchFamily="18" charset="0"/>
                          </a:rPr>
                          <m:t>𝑑</m:t>
                        </m:r>
                      </m:e>
                      <m:sub>
                        <m:r>
                          <a:rPr lang="nl-NL" sz="4400" i="1">
                            <a:latin typeface="Cambria Math" panose="02040503050406030204" pitchFamily="18" charset="0"/>
                          </a:rPr>
                          <m:t>1</m:t>
                        </m:r>
                      </m:sub>
                    </m:sSub>
                  </m:oMath>
                </a14:m>
                <a:r>
                  <a:rPr lang="nl-NL" sz="4400" dirty="0"/>
                  <a:t> và </a:t>
                </a:r>
                <a14:m>
                  <m:oMath xmlns:m="http://schemas.openxmlformats.org/officeDocument/2006/math">
                    <m:sSub>
                      <m:sSubPr>
                        <m:ctrlPr>
                          <a:rPr lang="en-US" sz="4400" i="1">
                            <a:latin typeface="Cambria Math" panose="02040503050406030204" pitchFamily="18" charset="0"/>
                          </a:rPr>
                        </m:ctrlPr>
                      </m:sSubPr>
                      <m:e>
                        <m:r>
                          <a:rPr lang="nl-NL" sz="4400" i="1">
                            <a:latin typeface="Cambria Math" panose="02040503050406030204" pitchFamily="18" charset="0"/>
                          </a:rPr>
                          <m:t>𝑑</m:t>
                        </m:r>
                      </m:e>
                      <m:sub>
                        <m:r>
                          <a:rPr lang="nl-NL" sz="4400" i="1">
                            <a:latin typeface="Cambria Math" panose="02040503050406030204" pitchFamily="18" charset="0"/>
                          </a:rPr>
                          <m:t>2</m:t>
                        </m:r>
                      </m:sub>
                    </m:sSub>
                  </m:oMath>
                </a14:m>
                <a:r>
                  <a:rPr lang="nl-NL" sz="4400" dirty="0"/>
                  <a:t> cắt nhau </a:t>
                </a:r>
                <a14:m>
                  <m:oMath xmlns:m="http://schemas.openxmlformats.org/officeDocument/2006/math">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𝑎</m:t>
                        </m:r>
                      </m:e>
                      <m:sub>
                        <m:r>
                          <a:rPr lang="nl-NL" sz="4400" i="1">
                            <a:latin typeface="Cambria Math" panose="02040503050406030204" pitchFamily="18" charset="0"/>
                          </a:rPr>
                          <m:t>1</m:t>
                        </m:r>
                      </m:sub>
                    </m:sSub>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𝑎</m:t>
                        </m:r>
                      </m:e>
                      <m:sub>
                        <m:r>
                          <a:rPr lang="nl-NL" sz="4400" i="1">
                            <a:latin typeface="Cambria Math" panose="02040503050406030204" pitchFamily="18" charset="0"/>
                          </a:rPr>
                          <m:t>2</m:t>
                        </m:r>
                      </m:sub>
                    </m:sSub>
                    <m:r>
                      <a:rPr lang="nl-NL" sz="4400" i="1">
                        <a:latin typeface="Cambria Math" panose="02040503050406030204" pitchFamily="18" charset="0"/>
                      </a:rPr>
                      <m:t>.</m:t>
                    </m:r>
                  </m:oMath>
                </a14:m>
                <a:r>
                  <a:rPr lang="nl-NL" sz="4400" dirty="0"/>
                  <a:t> Và tọa độ giao điểm là nghiệm của hệ phương trình </a:t>
                </a:r>
                <a14:m>
                  <m:oMath xmlns:m="http://schemas.openxmlformats.org/officeDocument/2006/math">
                    <m:d>
                      <m:dPr>
                        <m:begChr m:val="{"/>
                        <m:endChr m:val=""/>
                        <m:ctrlPr>
                          <a:rPr lang="en-US" sz="4400" i="1">
                            <a:latin typeface="Cambria Math" panose="02040503050406030204" pitchFamily="18" charset="0"/>
                          </a:rPr>
                        </m:ctrlPr>
                      </m:dPr>
                      <m:e>
                        <m:m>
                          <m:mPr>
                            <m:mcs>
                              <m:mc>
                                <m:mcPr>
                                  <m:count m:val="1"/>
                                  <m:mcJc m:val="center"/>
                                </m:mcPr>
                              </m:mc>
                            </m:mcs>
                            <m:ctrlPr>
                              <a:rPr lang="en-US" sz="4400" i="1">
                                <a:latin typeface="Cambria Math" panose="02040503050406030204" pitchFamily="18" charset="0"/>
                              </a:rPr>
                            </m:ctrlPr>
                          </m:mPr>
                          <m:mr>
                            <m:e>
                              <m:r>
                                <a:rPr lang="nl-NL" sz="4400" i="1">
                                  <a:latin typeface="Cambria Math" panose="02040503050406030204" pitchFamily="18" charset="0"/>
                                </a:rPr>
                                <m:t>𝑦</m:t>
                              </m:r>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𝑎</m:t>
                                  </m:r>
                                </m:e>
                                <m:sub>
                                  <m:r>
                                    <a:rPr lang="nl-NL" sz="4400" i="1">
                                      <a:latin typeface="Cambria Math" panose="02040503050406030204" pitchFamily="18" charset="0"/>
                                    </a:rPr>
                                    <m:t>1</m:t>
                                  </m:r>
                                </m:sub>
                              </m:sSub>
                              <m:r>
                                <a:rPr lang="nl-NL" sz="4400" i="1">
                                  <a:latin typeface="Cambria Math" panose="02040503050406030204" pitchFamily="18" charset="0"/>
                                </a:rPr>
                                <m:t>𝑥</m:t>
                              </m:r>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𝑏</m:t>
                                  </m:r>
                                </m:e>
                                <m:sub>
                                  <m:r>
                                    <a:rPr lang="nl-NL" sz="4400" i="1">
                                      <a:latin typeface="Cambria Math" panose="02040503050406030204" pitchFamily="18" charset="0"/>
                                    </a:rPr>
                                    <m:t>1</m:t>
                                  </m:r>
                                </m:sub>
                              </m:sSub>
                            </m:e>
                          </m:mr>
                          <m:mr>
                            <m:e>
                              <m:r>
                                <a:rPr lang="nl-NL" sz="4400" i="1">
                                  <a:latin typeface="Cambria Math" panose="02040503050406030204" pitchFamily="18" charset="0"/>
                                </a:rPr>
                                <m:t>𝑦</m:t>
                              </m:r>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𝑎</m:t>
                                  </m:r>
                                </m:e>
                                <m:sub>
                                  <m:r>
                                    <a:rPr lang="nl-NL" sz="4400" i="1">
                                      <a:latin typeface="Cambria Math" panose="02040503050406030204" pitchFamily="18" charset="0"/>
                                    </a:rPr>
                                    <m:t>2</m:t>
                                  </m:r>
                                </m:sub>
                              </m:sSub>
                              <m:r>
                                <a:rPr lang="nl-NL" sz="4400" i="1">
                                  <a:latin typeface="Cambria Math" panose="02040503050406030204" pitchFamily="18" charset="0"/>
                                </a:rPr>
                                <m:t>𝑥</m:t>
                              </m:r>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𝑏</m:t>
                                  </m:r>
                                </m:e>
                                <m:sub>
                                  <m:r>
                                    <a:rPr lang="nl-NL" sz="4400" i="1">
                                      <a:latin typeface="Cambria Math" panose="02040503050406030204" pitchFamily="18" charset="0"/>
                                    </a:rPr>
                                    <m:t>2</m:t>
                                  </m:r>
                                </m:sub>
                              </m:sSub>
                            </m:e>
                          </m:mr>
                        </m:m>
                      </m:e>
                    </m:d>
                  </m:oMath>
                </a14:m>
                <a:r>
                  <a:rPr lang="nl-NL" sz="4400" dirty="0"/>
                  <a:t> </a:t>
                </a:r>
                <a:endParaRPr lang="en-US" sz="4400" dirty="0"/>
              </a:p>
              <a:p>
                <a:r>
                  <a:rPr lang="nl-NL" sz="4400" dirty="0"/>
                  <a:t>d) </a:t>
                </a:r>
                <a14:m>
                  <m:oMath xmlns:m="http://schemas.openxmlformats.org/officeDocument/2006/math">
                    <m:sSub>
                      <m:sSubPr>
                        <m:ctrlPr>
                          <a:rPr lang="en-US" sz="4400" i="1">
                            <a:latin typeface="Cambria Math" panose="02040503050406030204" pitchFamily="18" charset="0"/>
                          </a:rPr>
                        </m:ctrlPr>
                      </m:sSubPr>
                      <m:e>
                        <m:r>
                          <a:rPr lang="nl-NL" sz="4400" i="1">
                            <a:latin typeface="Cambria Math" panose="02040503050406030204" pitchFamily="18" charset="0"/>
                          </a:rPr>
                          <m:t>𝑑</m:t>
                        </m:r>
                      </m:e>
                      <m:sub>
                        <m:r>
                          <a:rPr lang="nl-NL" sz="4400" i="1">
                            <a:latin typeface="Cambria Math" panose="02040503050406030204" pitchFamily="18" charset="0"/>
                          </a:rPr>
                          <m:t>1</m:t>
                        </m:r>
                      </m:sub>
                    </m:sSub>
                  </m:oMath>
                </a14:m>
                <a:r>
                  <a:rPr lang="nl-NL" sz="4400" dirty="0"/>
                  <a:t> và </a:t>
                </a:r>
                <a14:m>
                  <m:oMath xmlns:m="http://schemas.openxmlformats.org/officeDocument/2006/math">
                    <m:sSub>
                      <m:sSubPr>
                        <m:ctrlPr>
                          <a:rPr lang="en-US" sz="4400" i="1">
                            <a:latin typeface="Cambria Math" panose="02040503050406030204" pitchFamily="18" charset="0"/>
                          </a:rPr>
                        </m:ctrlPr>
                      </m:sSubPr>
                      <m:e>
                        <m:r>
                          <a:rPr lang="nl-NL" sz="4400" i="1">
                            <a:latin typeface="Cambria Math" panose="02040503050406030204" pitchFamily="18" charset="0"/>
                          </a:rPr>
                          <m:t>𝑑</m:t>
                        </m:r>
                      </m:e>
                      <m:sub>
                        <m:r>
                          <a:rPr lang="nl-NL" sz="4400" i="1">
                            <a:latin typeface="Cambria Math" panose="02040503050406030204" pitchFamily="18" charset="0"/>
                          </a:rPr>
                          <m:t>2</m:t>
                        </m:r>
                      </m:sub>
                    </m:sSub>
                  </m:oMath>
                </a14:m>
                <a:r>
                  <a:rPr lang="nl-NL" sz="4400" dirty="0"/>
                  <a:t> vuông góc nhau </a:t>
                </a:r>
                <a14:m>
                  <m:oMath xmlns:m="http://schemas.openxmlformats.org/officeDocument/2006/math">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𝑎</m:t>
                        </m:r>
                      </m:e>
                      <m:sub>
                        <m:r>
                          <a:rPr lang="nl-NL" sz="4400" i="1">
                            <a:latin typeface="Cambria Math" panose="02040503050406030204" pitchFamily="18" charset="0"/>
                          </a:rPr>
                          <m:t>1</m:t>
                        </m:r>
                      </m:sub>
                    </m:sSub>
                    <m:r>
                      <a:rPr lang="nl-NL" sz="4400" i="1">
                        <a:latin typeface="Cambria Math" panose="02040503050406030204" pitchFamily="18" charset="0"/>
                      </a:rPr>
                      <m:t>.</m:t>
                    </m:r>
                    <m:sSub>
                      <m:sSubPr>
                        <m:ctrlPr>
                          <a:rPr lang="en-US" sz="4400" i="1">
                            <a:latin typeface="Cambria Math" panose="02040503050406030204" pitchFamily="18" charset="0"/>
                          </a:rPr>
                        </m:ctrlPr>
                      </m:sSubPr>
                      <m:e>
                        <m:r>
                          <a:rPr lang="nl-NL" sz="4400" i="1">
                            <a:latin typeface="Cambria Math" panose="02040503050406030204" pitchFamily="18" charset="0"/>
                          </a:rPr>
                          <m:t>𝑎</m:t>
                        </m:r>
                      </m:e>
                      <m:sub>
                        <m:r>
                          <a:rPr lang="nl-NL" sz="4400" i="1">
                            <a:latin typeface="Cambria Math" panose="02040503050406030204" pitchFamily="18" charset="0"/>
                          </a:rPr>
                          <m:t>2</m:t>
                        </m:r>
                      </m:sub>
                    </m:sSub>
                    <m:r>
                      <a:rPr lang="nl-NL" sz="4400" i="1">
                        <a:latin typeface="Cambria Math" panose="02040503050406030204" pitchFamily="18" charset="0"/>
                      </a:rPr>
                      <m:t>=−1.</m:t>
                    </m:r>
                  </m:oMath>
                </a14:m>
                <a:endParaRPr lang="en-US" sz="4400" dirty="0"/>
              </a:p>
              <a:p>
                <a:endParaRPr lang="vi-VN" sz="4400" b="1" dirty="0">
                  <a:solidFill>
                    <a:srgbClr val="0000FF"/>
                  </a:solidFill>
                </a:endParaRPr>
              </a:p>
            </p:txBody>
          </p:sp>
        </mc:Choice>
        <mc:Fallback xmlns="">
          <p:sp>
            <p:nvSpPr>
              <p:cNvPr id="12" name="Rectangle 11">
                <a:extLst>
                  <a:ext uri="{FF2B5EF4-FFF2-40B4-BE49-F238E27FC236}">
                    <a16:creationId xmlns:a16="http://schemas.microsoft.com/office/drawing/2014/main" id="{372C34B5-28E6-4EC8-B246-38F191EAA9DC}"/>
                  </a:ext>
                </a:extLst>
              </p:cNvPr>
              <p:cNvSpPr>
                <a:spLocks noRot="1" noChangeAspect="1" noMove="1" noResize="1" noEditPoints="1" noAdjustHandles="1" noChangeArrowheads="1" noChangeShapeType="1" noTextEdit="1"/>
              </p:cNvSpPr>
              <p:nvPr/>
            </p:nvSpPr>
            <p:spPr>
              <a:xfrm>
                <a:off x="971667" y="2810461"/>
                <a:ext cx="23026384" cy="11394466"/>
              </a:xfrm>
              <a:prstGeom prst="rect">
                <a:avLst/>
              </a:prstGeom>
              <a:blipFill>
                <a:blip r:embed="rId3"/>
                <a:stretch>
                  <a:fillRect l="-1059" t="-1124" r="-1376"/>
                </a:stretch>
              </a:blipFill>
              <a:ln w="57150" cmpd="dbl">
                <a:noFill/>
              </a:ln>
            </p:spPr>
            <p:txBody>
              <a:bodyPr/>
              <a:lstStyle/>
              <a:p>
                <a:r>
                  <a:rPr lang="en-US">
                    <a:noFill/>
                  </a:rPr>
                  <a:t> </a:t>
                </a:r>
              </a:p>
            </p:txBody>
          </p:sp>
        </mc:Fallback>
      </mc:AlternateContent>
    </p:spTree>
    <p:extLst>
      <p:ext uri="{BB962C8B-B14F-4D97-AF65-F5344CB8AC3E}">
        <p14:creationId xmlns:p14="http://schemas.microsoft.com/office/powerpoint/2010/main" val="55838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barn(inVertical)">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barn(inVertical)">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barn(inVertical)">
                                      <p:cBhvr>
                                        <p:cTn id="42" dur="500"/>
                                        <p:tgtEl>
                                          <p:spTgt spid="1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xEl>
                                              <p:pRg st="7" end="7"/>
                                            </p:txEl>
                                          </p:spTgt>
                                        </p:tgtEl>
                                        <p:attrNameLst>
                                          <p:attrName>style.visibility</p:attrName>
                                        </p:attrNameLst>
                                      </p:cBhvr>
                                      <p:to>
                                        <p:strVal val="visible"/>
                                      </p:to>
                                    </p:set>
                                    <p:animEffect transition="in" filter="barn(inVertical)">
                                      <p:cBhvr>
                                        <p:cTn id="47" dur="500"/>
                                        <p:tgtEl>
                                          <p:spTgt spid="1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xEl>
                                              <p:pRg st="8" end="8"/>
                                            </p:txEl>
                                          </p:spTgt>
                                        </p:tgtEl>
                                        <p:attrNameLst>
                                          <p:attrName>style.visibility</p:attrName>
                                        </p:attrNameLst>
                                      </p:cBhvr>
                                      <p:to>
                                        <p:strVal val="visible"/>
                                      </p:to>
                                    </p:set>
                                    <p:animEffect transition="in" filter="barn(inVertical)">
                                      <p:cBhvr>
                                        <p:cTn id="52"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12114292" cy="907192"/>
            <a:chOff x="7459670" y="7543799"/>
            <a:chExt cx="20011305" cy="907311"/>
          </a:xfrm>
        </p:grpSpPr>
        <p:sp>
          <p:nvSpPr>
            <p:cNvPr id="44" name="TextBox 43"/>
            <p:cNvSpPr txBox="1"/>
            <p:nvPr/>
          </p:nvSpPr>
          <p:spPr>
            <a:xfrm>
              <a:off x="8993186" y="7620004"/>
              <a:ext cx="18477789"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CÁC DẠNG BÀI TẬP</a:t>
              </a:r>
            </a:p>
          </p:txBody>
        </p:sp>
        <p:grpSp>
          <p:nvGrpSpPr>
            <p:cNvPr id="46" name="Group 27"/>
            <p:cNvGrpSpPr/>
            <p:nvPr/>
          </p:nvGrpSpPr>
          <p:grpSpPr>
            <a:xfrm>
              <a:off x="7459670" y="7543799"/>
              <a:ext cx="1381118" cy="872846"/>
              <a:chOff x="7459669" y="7543800"/>
              <a:chExt cx="1381118" cy="872846"/>
            </a:xfrm>
          </p:grpSpPr>
          <p:sp>
            <p:nvSpPr>
              <p:cNvPr id="4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9"/>
              <p:cNvGrpSpPr/>
              <p:nvPr/>
            </p:nvGrpSpPr>
            <p:grpSpPr>
              <a:xfrm>
                <a:off x="7469187" y="7640053"/>
                <a:ext cx="1371600" cy="776593"/>
                <a:chOff x="7469187" y="7640053"/>
                <a:chExt cx="1371600" cy="776593"/>
              </a:xfrm>
            </p:grpSpPr>
            <p:sp>
              <p:nvSpPr>
                <p:cNvPr id="49" name="Round Same Side Corner Rectangle 48"/>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571128" y="7640053"/>
                  <a:ext cx="1184168" cy="754151"/>
                </a:xfrm>
                <a:prstGeom prst="rect">
                  <a:avLst/>
                </a:prstGeom>
                <a:noFill/>
              </p:spPr>
              <p:txBody>
                <a:bodyPr wrap="none" rtlCol="0">
                  <a:spAutoFit/>
                </a:bodyPr>
                <a:lstStyle/>
                <a:p>
                  <a:pPr algn="ctr"/>
                  <a:r>
                    <a:rPr lang="en-US" b="1" dirty="0">
                      <a:solidFill>
                        <a:schemeClr val="bg1"/>
                      </a:solidFill>
                      <a:latin typeface="Tahoma" pitchFamily="34" charset="0"/>
                      <a:ea typeface="Tahoma" pitchFamily="34" charset="0"/>
                      <a:cs typeface="Tahoma" pitchFamily="34" charset="0"/>
                    </a:rPr>
                    <a:t>II</a:t>
                  </a:r>
                </a:p>
              </p:txBody>
            </p:sp>
          </p:grpSp>
        </p:grpSp>
      </p:grpSp>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372C34B5-28E6-4EC8-B246-38F191EAA9DC}"/>
                  </a:ext>
                </a:extLst>
              </p:cNvPr>
              <p:cNvSpPr/>
              <p:nvPr/>
            </p:nvSpPr>
            <p:spPr>
              <a:xfrm>
                <a:off x="1032034" y="4286558"/>
                <a:ext cx="21707941" cy="5142883"/>
              </a:xfrm>
              <a:prstGeom prst="rect">
                <a:avLst/>
              </a:prstGeom>
              <a:noFill/>
              <a:ln w="57150" cmpd="dbl">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lvl="0"/>
                <a:r>
                  <a:rPr lang="nl-NL" sz="4400" b="1" dirty="0">
                    <a:solidFill>
                      <a:srgbClr val="3333FF"/>
                    </a:solidFill>
                  </a:rPr>
                  <a:t>DẠNG TOÁN 2: ĐỒ THỊ CỦA HÀM SỐ CHỨA DẤU TRỊ TUYỆT ĐỐI </a:t>
                </a:r>
                <a14:m>
                  <m:oMath xmlns:m="http://schemas.openxmlformats.org/officeDocument/2006/math">
                    <m:r>
                      <a:rPr lang="nl-NL" sz="4400" b="1" i="1">
                        <a:solidFill>
                          <a:srgbClr val="3333FF"/>
                        </a:solidFill>
                        <a:latin typeface="Cambria Math" panose="02040503050406030204" pitchFamily="18" charset="0"/>
                      </a:rPr>
                      <m:t>𝒚</m:t>
                    </m:r>
                    <m:r>
                      <a:rPr lang="nl-NL" sz="4400" b="1" i="1">
                        <a:solidFill>
                          <a:srgbClr val="3333FF"/>
                        </a:solidFill>
                        <a:latin typeface="Cambria Math" panose="02040503050406030204" pitchFamily="18" charset="0"/>
                      </a:rPr>
                      <m:t>=</m:t>
                    </m:r>
                    <m:d>
                      <m:dPr>
                        <m:begChr m:val="|"/>
                        <m:endChr m:val="|"/>
                        <m:ctrlPr>
                          <a:rPr lang="en-US" sz="4400" b="1" i="1">
                            <a:solidFill>
                              <a:srgbClr val="3333FF"/>
                            </a:solidFill>
                            <a:latin typeface="Cambria Math" panose="02040503050406030204" pitchFamily="18" charset="0"/>
                          </a:rPr>
                        </m:ctrlPr>
                      </m:dPr>
                      <m:e>
                        <m:r>
                          <a:rPr lang="nl-NL" sz="4400" b="1" i="1">
                            <a:solidFill>
                              <a:srgbClr val="3333FF"/>
                            </a:solidFill>
                            <a:latin typeface="Cambria Math" panose="02040503050406030204" pitchFamily="18" charset="0"/>
                          </a:rPr>
                          <m:t>𝒂𝒙</m:t>
                        </m:r>
                        <m:r>
                          <a:rPr lang="nl-NL" sz="4400" b="1" i="1">
                            <a:solidFill>
                              <a:srgbClr val="3333FF"/>
                            </a:solidFill>
                            <a:latin typeface="Cambria Math" panose="02040503050406030204" pitchFamily="18" charset="0"/>
                          </a:rPr>
                          <m:t>+</m:t>
                        </m:r>
                        <m:r>
                          <a:rPr lang="nl-NL" sz="4400" b="1" i="1">
                            <a:solidFill>
                              <a:srgbClr val="3333FF"/>
                            </a:solidFill>
                            <a:latin typeface="Cambria Math" panose="02040503050406030204" pitchFamily="18" charset="0"/>
                          </a:rPr>
                          <m:t>𝒃</m:t>
                        </m:r>
                      </m:e>
                    </m:d>
                  </m:oMath>
                </a14:m>
                <a:r>
                  <a:rPr lang="nl-NL" sz="4400" dirty="0">
                    <a:solidFill>
                      <a:srgbClr val="3333FF"/>
                    </a:solidFill>
                  </a:rPr>
                  <a:t>.</a:t>
                </a:r>
                <a:endParaRPr lang="en-US" sz="4400" dirty="0">
                  <a:solidFill>
                    <a:srgbClr val="3333FF"/>
                  </a:solidFill>
                </a:endParaRPr>
              </a:p>
              <a:p>
                <a:r>
                  <a:rPr lang="nl-NL" sz="4400" b="1" dirty="0">
                    <a:solidFill>
                      <a:srgbClr val="3333FF"/>
                    </a:solidFill>
                  </a:rPr>
                  <a:t>1. Phương pháp giải.</a:t>
                </a:r>
                <a:endParaRPr lang="en-US" sz="4400" dirty="0">
                  <a:solidFill>
                    <a:srgbClr val="3333FF"/>
                  </a:solidFill>
                </a:endParaRPr>
              </a:p>
              <a:p>
                <a:r>
                  <a:rPr lang="nl-NL" sz="4400" dirty="0"/>
                  <a:t>  Vẽ đồ thị </a:t>
                </a:r>
                <a14:m>
                  <m:oMath xmlns:m="http://schemas.openxmlformats.org/officeDocument/2006/math">
                    <m:d>
                      <m:dPr>
                        <m:ctrlPr>
                          <a:rPr lang="en-US" sz="4400" i="1">
                            <a:latin typeface="Cambria Math" panose="02040503050406030204" pitchFamily="18" charset="0"/>
                          </a:rPr>
                        </m:ctrlPr>
                      </m:dPr>
                      <m:e>
                        <m:r>
                          <a:rPr lang="nl-NL" sz="4400" i="1">
                            <a:latin typeface="Cambria Math" panose="02040503050406030204" pitchFamily="18" charset="0"/>
                          </a:rPr>
                          <m:t>𝐶</m:t>
                        </m:r>
                      </m:e>
                    </m:d>
                  </m:oMath>
                </a14:m>
                <a:r>
                  <a:rPr lang="nl-NL" sz="4400" dirty="0"/>
                  <a:t> của hàm số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r>
                          <a:rPr lang="nl-NL" sz="4400" i="1">
                            <a:latin typeface="Cambria Math" panose="02040503050406030204" pitchFamily="18" charset="0"/>
                          </a:rPr>
                          <m:t>𝑎𝑥</m:t>
                        </m:r>
                        <m:r>
                          <a:rPr lang="nl-NL" sz="4400" i="1">
                            <a:latin typeface="Cambria Math" panose="02040503050406030204" pitchFamily="18" charset="0"/>
                          </a:rPr>
                          <m:t>+</m:t>
                        </m:r>
                        <m:r>
                          <a:rPr lang="nl-NL" sz="4400" i="1">
                            <a:latin typeface="Cambria Math" panose="02040503050406030204" pitchFamily="18" charset="0"/>
                          </a:rPr>
                          <m:t>𝑏</m:t>
                        </m:r>
                      </m:e>
                    </m:d>
                  </m:oMath>
                </a14:m>
                <a:r>
                  <a:rPr lang="nl-NL" sz="4400" dirty="0"/>
                  <a:t> ta làm như sau</a:t>
                </a:r>
                <a:endParaRPr lang="en-US" sz="4400" dirty="0"/>
              </a:p>
              <a:p>
                <a:r>
                  <a:rPr lang="nl-NL" sz="4400" i="1" dirty="0"/>
                  <a:t>Cách 1:</a:t>
                </a:r>
                <a:r>
                  <a:rPr lang="nl-NL" sz="4400" dirty="0"/>
                  <a:t> Vẽ </a:t>
                </a:r>
                <a14:m>
                  <m:oMath xmlns:m="http://schemas.openxmlformats.org/officeDocument/2006/math">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nl-NL" sz="4400" i="1">
                                <a:latin typeface="Cambria Math" panose="02040503050406030204" pitchFamily="18" charset="0"/>
                              </a:rPr>
                              <m:t>𝐶</m:t>
                            </m:r>
                          </m:e>
                          <m:sub>
                            <m:r>
                              <a:rPr lang="nl-NL" sz="4400" i="1">
                                <a:latin typeface="Cambria Math" panose="02040503050406030204" pitchFamily="18" charset="0"/>
                              </a:rPr>
                              <m:t>1</m:t>
                            </m:r>
                          </m:sub>
                        </m:sSub>
                      </m:e>
                    </m:d>
                  </m:oMath>
                </a14:m>
                <a:r>
                  <a:rPr lang="nl-NL" sz="4400" dirty="0"/>
                  <a:t> là đường thẳng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𝑎𝑥</m:t>
                    </m:r>
                    <m:r>
                      <a:rPr lang="nl-NL" sz="4400" i="1">
                        <a:latin typeface="Cambria Math" panose="02040503050406030204" pitchFamily="18" charset="0"/>
                      </a:rPr>
                      <m:t>+</m:t>
                    </m:r>
                    <m:r>
                      <a:rPr lang="nl-NL" sz="4400" i="1">
                        <a:latin typeface="Cambria Math" panose="02040503050406030204" pitchFamily="18" charset="0"/>
                      </a:rPr>
                      <m:t>𝑏</m:t>
                    </m:r>
                  </m:oMath>
                </a14:m>
                <a:r>
                  <a:rPr lang="nl-NL" sz="4400" dirty="0"/>
                  <a:t> với phần đồ thị sao cho hoành độ</a:t>
                </a:r>
                <a14:m>
                  <m:oMath xmlns:m="http://schemas.openxmlformats.org/officeDocument/2006/math">
                    <m:r>
                      <a:rPr lang="nl-NL" sz="4400" i="1">
                        <a:latin typeface="Cambria Math" panose="02040503050406030204" pitchFamily="18" charset="0"/>
                      </a:rPr>
                      <m:t>𝑥</m:t>
                    </m:r>
                  </m:oMath>
                </a14:m>
                <a:r>
                  <a:rPr lang="nl-NL" sz="4400" dirty="0"/>
                  <a:t> thỏa mãn </a:t>
                </a:r>
                <a14:m>
                  <m:oMath xmlns:m="http://schemas.openxmlformats.org/officeDocument/2006/math">
                    <m:r>
                      <a:rPr lang="nl-NL" sz="4400" i="1">
                        <a:latin typeface="Cambria Math" panose="02040503050406030204" pitchFamily="18" charset="0"/>
                      </a:rPr>
                      <m:t>𝑥</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𝑎</m:t>
                        </m:r>
                      </m:den>
                    </m:f>
                  </m:oMath>
                </a14:m>
                <a:r>
                  <a:rPr lang="nl-NL" sz="4400" dirty="0"/>
                  <a:t> , Vẽ </a:t>
                </a:r>
                <a14:m>
                  <m:oMath xmlns:m="http://schemas.openxmlformats.org/officeDocument/2006/math">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nl-NL" sz="4400" i="1">
                                <a:latin typeface="Cambria Math" panose="02040503050406030204" pitchFamily="18" charset="0"/>
                              </a:rPr>
                              <m:t>𝐶</m:t>
                            </m:r>
                          </m:e>
                          <m:sub>
                            <m:r>
                              <a:rPr lang="nl-NL" sz="4400" i="1">
                                <a:latin typeface="Cambria Math" panose="02040503050406030204" pitchFamily="18" charset="0"/>
                              </a:rPr>
                              <m:t>2</m:t>
                            </m:r>
                          </m:sub>
                        </m:sSub>
                      </m:e>
                    </m:d>
                  </m:oMath>
                </a14:m>
                <a:r>
                  <a:rPr lang="nl-NL" sz="4400" dirty="0"/>
                  <a:t> là đường thẳng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𝑎𝑥</m:t>
                    </m:r>
                    <m:r>
                      <a:rPr lang="nl-NL" sz="4400" i="1">
                        <a:latin typeface="Cambria Math" panose="02040503050406030204" pitchFamily="18" charset="0"/>
                      </a:rPr>
                      <m:t>−</m:t>
                    </m:r>
                    <m:r>
                      <a:rPr lang="nl-NL" sz="4400" i="1">
                        <a:latin typeface="Cambria Math" panose="02040503050406030204" pitchFamily="18" charset="0"/>
                      </a:rPr>
                      <m:t>𝑏</m:t>
                    </m:r>
                  </m:oMath>
                </a14:m>
                <a:r>
                  <a:rPr lang="nl-NL" sz="4400" dirty="0"/>
                  <a:t> lấy phần đồ thị sao cho </a:t>
                </a:r>
                <a14:m>
                  <m:oMath xmlns:m="http://schemas.openxmlformats.org/officeDocument/2006/math">
                    <m:r>
                      <a:rPr lang="nl-NL" sz="4400" i="1">
                        <a:latin typeface="Cambria Math" panose="02040503050406030204" pitchFamily="18" charset="0"/>
                      </a:rPr>
                      <m:t>𝑥</m:t>
                    </m:r>
                    <m:r>
                      <a:rPr lang="nl-NL" sz="4400" i="1">
                        <a:latin typeface="Cambria Math" panose="02040503050406030204" pitchFamily="18" charset="0"/>
                      </a:rPr>
                      <m:t>&lt;−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𝑎</m:t>
                        </m:r>
                      </m:den>
                    </m:f>
                  </m:oMath>
                </a14:m>
                <a:r>
                  <a:rPr lang="nl-NL" sz="4400" dirty="0"/>
                  <a:t>. Khi đó </a:t>
                </a:r>
                <a14:m>
                  <m:oMath xmlns:m="http://schemas.openxmlformats.org/officeDocument/2006/math">
                    <m:d>
                      <m:dPr>
                        <m:ctrlPr>
                          <a:rPr lang="en-US" sz="4400" i="1">
                            <a:latin typeface="Cambria Math" panose="02040503050406030204" pitchFamily="18" charset="0"/>
                          </a:rPr>
                        </m:ctrlPr>
                      </m:dPr>
                      <m:e>
                        <m:r>
                          <a:rPr lang="nl-NL" sz="4400" i="1">
                            <a:latin typeface="Cambria Math" panose="02040503050406030204" pitchFamily="18" charset="0"/>
                          </a:rPr>
                          <m:t>𝐶</m:t>
                        </m:r>
                      </m:e>
                    </m:d>
                  </m:oMath>
                </a14:m>
                <a:r>
                  <a:rPr lang="nl-NL" sz="4400" dirty="0"/>
                  <a:t> là hợp của hai đồ thị </a:t>
                </a:r>
                <a14:m>
                  <m:oMath xmlns:m="http://schemas.openxmlformats.org/officeDocument/2006/math">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nl-NL" sz="4400" i="1">
                                <a:latin typeface="Cambria Math" panose="02040503050406030204" pitchFamily="18" charset="0"/>
                              </a:rPr>
                              <m:t>𝐶</m:t>
                            </m:r>
                          </m:e>
                          <m:sub>
                            <m:r>
                              <a:rPr lang="nl-NL" sz="4400" i="1">
                                <a:latin typeface="Cambria Math" panose="02040503050406030204" pitchFamily="18" charset="0"/>
                              </a:rPr>
                              <m:t>1</m:t>
                            </m:r>
                          </m:sub>
                        </m:sSub>
                      </m:e>
                    </m:d>
                  </m:oMath>
                </a14:m>
                <a:r>
                  <a:rPr lang="nl-NL" sz="4400" dirty="0"/>
                  <a:t> và </a:t>
                </a:r>
                <a14:m>
                  <m:oMath xmlns:m="http://schemas.openxmlformats.org/officeDocument/2006/math">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nl-NL" sz="4400" i="1">
                                <a:latin typeface="Cambria Math" panose="02040503050406030204" pitchFamily="18" charset="0"/>
                              </a:rPr>
                              <m:t>𝐶</m:t>
                            </m:r>
                          </m:e>
                          <m:sub>
                            <m:r>
                              <a:rPr lang="nl-NL" sz="4400" i="1">
                                <a:latin typeface="Cambria Math" panose="02040503050406030204" pitchFamily="18" charset="0"/>
                              </a:rPr>
                              <m:t>2</m:t>
                            </m:r>
                          </m:sub>
                        </m:sSub>
                      </m:e>
                    </m:d>
                  </m:oMath>
                </a14:m>
                <a:r>
                  <a:rPr lang="nl-NL" sz="4400" dirty="0"/>
                  <a:t>.</a:t>
                </a:r>
                <a:endParaRPr lang="en-US" sz="4400" dirty="0"/>
              </a:p>
              <a:p>
                <a:endParaRPr lang="vi-VN" sz="4400" b="1" dirty="0">
                  <a:solidFill>
                    <a:srgbClr val="0000FF"/>
                  </a:solidFill>
                </a:endParaRPr>
              </a:p>
            </p:txBody>
          </p:sp>
        </mc:Choice>
        <mc:Fallback>
          <p:sp>
            <p:nvSpPr>
              <p:cNvPr id="12" name="Rectangle 11">
                <a:extLst>
                  <a:ext uri="{FF2B5EF4-FFF2-40B4-BE49-F238E27FC236}">
                    <a16:creationId xmlns:a16="http://schemas.microsoft.com/office/drawing/2014/main" id="{372C34B5-28E6-4EC8-B246-38F191EAA9DC}"/>
                  </a:ext>
                </a:extLst>
              </p:cNvPr>
              <p:cNvSpPr>
                <a:spLocks noRot="1" noChangeAspect="1" noMove="1" noResize="1" noEditPoints="1" noAdjustHandles="1" noChangeArrowheads="1" noChangeShapeType="1" noTextEdit="1"/>
              </p:cNvSpPr>
              <p:nvPr/>
            </p:nvSpPr>
            <p:spPr>
              <a:xfrm>
                <a:off x="1032034" y="4286558"/>
                <a:ext cx="21707941" cy="5142883"/>
              </a:xfrm>
              <a:prstGeom prst="rect">
                <a:avLst/>
              </a:prstGeom>
              <a:blipFill>
                <a:blip r:embed="rId3"/>
                <a:stretch>
                  <a:fillRect l="-1123" t="-2488"/>
                </a:stretch>
              </a:blipFill>
              <a:ln w="57150" cmpd="dbl">
                <a:noFill/>
              </a:ln>
            </p:spPr>
            <p:txBody>
              <a:bodyPr/>
              <a:lstStyle/>
              <a:p>
                <a:r>
                  <a:rPr lang="en-US">
                    <a:noFill/>
                  </a:rPr>
                  <a:t> </a:t>
                </a:r>
              </a:p>
            </p:txBody>
          </p:sp>
        </mc:Fallback>
      </mc:AlternateContent>
    </p:spTree>
    <p:extLst>
      <p:ext uri="{BB962C8B-B14F-4D97-AF65-F5344CB8AC3E}">
        <p14:creationId xmlns:p14="http://schemas.microsoft.com/office/powerpoint/2010/main" val="401332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12114292" cy="907192"/>
            <a:chOff x="7459670" y="7543799"/>
            <a:chExt cx="20011305" cy="907311"/>
          </a:xfrm>
        </p:grpSpPr>
        <p:sp>
          <p:nvSpPr>
            <p:cNvPr id="44" name="TextBox 43"/>
            <p:cNvSpPr txBox="1"/>
            <p:nvPr/>
          </p:nvSpPr>
          <p:spPr>
            <a:xfrm>
              <a:off x="8993186" y="7620004"/>
              <a:ext cx="18477789"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CÁC DẠNG BÀI TẬP</a:t>
              </a:r>
            </a:p>
          </p:txBody>
        </p:sp>
        <p:grpSp>
          <p:nvGrpSpPr>
            <p:cNvPr id="46" name="Group 27"/>
            <p:cNvGrpSpPr/>
            <p:nvPr/>
          </p:nvGrpSpPr>
          <p:grpSpPr>
            <a:xfrm>
              <a:off x="7459670" y="7543799"/>
              <a:ext cx="1381118" cy="872846"/>
              <a:chOff x="7459669" y="7543800"/>
              <a:chExt cx="1381118" cy="872846"/>
            </a:xfrm>
          </p:grpSpPr>
          <p:sp>
            <p:nvSpPr>
              <p:cNvPr id="4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9"/>
              <p:cNvGrpSpPr/>
              <p:nvPr/>
            </p:nvGrpSpPr>
            <p:grpSpPr>
              <a:xfrm>
                <a:off x="7469187" y="7640053"/>
                <a:ext cx="1371600" cy="776593"/>
                <a:chOff x="7469187" y="7640053"/>
                <a:chExt cx="1371600" cy="776593"/>
              </a:xfrm>
            </p:grpSpPr>
            <p:sp>
              <p:nvSpPr>
                <p:cNvPr id="49" name="Round Same Side Corner Rectangle 48"/>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571128" y="7640053"/>
                  <a:ext cx="1184168" cy="754151"/>
                </a:xfrm>
                <a:prstGeom prst="rect">
                  <a:avLst/>
                </a:prstGeom>
                <a:noFill/>
              </p:spPr>
              <p:txBody>
                <a:bodyPr wrap="none" rtlCol="0">
                  <a:spAutoFit/>
                </a:bodyPr>
                <a:lstStyle/>
                <a:p>
                  <a:pPr algn="ctr"/>
                  <a:r>
                    <a:rPr lang="en-US" b="1" dirty="0">
                      <a:solidFill>
                        <a:schemeClr val="bg1"/>
                      </a:solidFill>
                      <a:latin typeface="Tahoma" pitchFamily="34" charset="0"/>
                      <a:ea typeface="Tahoma" pitchFamily="34" charset="0"/>
                      <a:cs typeface="Tahoma" pitchFamily="34" charset="0"/>
                    </a:rPr>
                    <a:t>II</a:t>
                  </a:r>
                </a:p>
              </p:txBody>
            </p:sp>
          </p:grpSp>
        </p:grpSp>
      </p:grpSp>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372C34B5-28E6-4EC8-B246-38F191EAA9DC}"/>
                  </a:ext>
                </a:extLst>
              </p:cNvPr>
              <p:cNvSpPr/>
              <p:nvPr/>
            </p:nvSpPr>
            <p:spPr>
              <a:xfrm>
                <a:off x="1338029" y="3619875"/>
                <a:ext cx="21707941" cy="8217634"/>
              </a:xfrm>
              <a:prstGeom prst="rect">
                <a:avLst/>
              </a:prstGeom>
              <a:noFill/>
              <a:ln w="57150" cmpd="dbl">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lvl="0"/>
                <a:r>
                  <a:rPr lang="nl-NL" sz="4400" b="1" dirty="0">
                    <a:solidFill>
                      <a:srgbClr val="3333FF"/>
                    </a:solidFill>
                  </a:rPr>
                  <a:t>DẠNG TOÁN 2: ĐỒ THỊ CỦA HÀM SỐ CHỨA DẤU TRỊ TUYỆT ĐỐI </a:t>
                </a:r>
                <a14:m>
                  <m:oMath xmlns:m="http://schemas.openxmlformats.org/officeDocument/2006/math">
                    <m:r>
                      <a:rPr lang="nl-NL" sz="4400" b="1" i="1">
                        <a:solidFill>
                          <a:srgbClr val="3333FF"/>
                        </a:solidFill>
                        <a:latin typeface="Cambria Math" panose="02040503050406030204" pitchFamily="18" charset="0"/>
                      </a:rPr>
                      <m:t>𝒚</m:t>
                    </m:r>
                    <m:r>
                      <a:rPr lang="nl-NL" sz="4400" b="1" i="1">
                        <a:solidFill>
                          <a:srgbClr val="3333FF"/>
                        </a:solidFill>
                        <a:latin typeface="Cambria Math" panose="02040503050406030204" pitchFamily="18" charset="0"/>
                      </a:rPr>
                      <m:t>=</m:t>
                    </m:r>
                    <m:d>
                      <m:dPr>
                        <m:begChr m:val="|"/>
                        <m:endChr m:val="|"/>
                        <m:ctrlPr>
                          <a:rPr lang="en-US" sz="4400" b="1" i="1">
                            <a:solidFill>
                              <a:srgbClr val="3333FF"/>
                            </a:solidFill>
                            <a:latin typeface="Cambria Math" panose="02040503050406030204" pitchFamily="18" charset="0"/>
                          </a:rPr>
                        </m:ctrlPr>
                      </m:dPr>
                      <m:e>
                        <m:r>
                          <a:rPr lang="nl-NL" sz="4400" b="1" i="1">
                            <a:solidFill>
                              <a:srgbClr val="3333FF"/>
                            </a:solidFill>
                            <a:latin typeface="Cambria Math" panose="02040503050406030204" pitchFamily="18" charset="0"/>
                          </a:rPr>
                          <m:t>𝒂𝒙</m:t>
                        </m:r>
                        <m:r>
                          <a:rPr lang="nl-NL" sz="4400" b="1" i="1">
                            <a:solidFill>
                              <a:srgbClr val="3333FF"/>
                            </a:solidFill>
                            <a:latin typeface="Cambria Math" panose="02040503050406030204" pitchFamily="18" charset="0"/>
                          </a:rPr>
                          <m:t>+</m:t>
                        </m:r>
                        <m:r>
                          <a:rPr lang="nl-NL" sz="4400" b="1" i="1">
                            <a:solidFill>
                              <a:srgbClr val="3333FF"/>
                            </a:solidFill>
                            <a:latin typeface="Cambria Math" panose="02040503050406030204" pitchFamily="18" charset="0"/>
                          </a:rPr>
                          <m:t>𝒃</m:t>
                        </m:r>
                      </m:e>
                    </m:d>
                  </m:oMath>
                </a14:m>
                <a:r>
                  <a:rPr lang="nl-NL" sz="4400" dirty="0">
                    <a:solidFill>
                      <a:srgbClr val="3333FF"/>
                    </a:solidFill>
                  </a:rPr>
                  <a:t>.</a:t>
                </a:r>
                <a:endParaRPr lang="en-US" sz="4400" dirty="0">
                  <a:solidFill>
                    <a:srgbClr val="3333FF"/>
                  </a:solidFill>
                </a:endParaRPr>
              </a:p>
              <a:p>
                <a:r>
                  <a:rPr lang="nl-NL" sz="4400" b="1" dirty="0">
                    <a:solidFill>
                      <a:srgbClr val="3333FF"/>
                    </a:solidFill>
                  </a:rPr>
                  <a:t>1. Phương pháp giải.</a:t>
                </a:r>
                <a:endParaRPr lang="en-US" sz="4400" dirty="0">
                  <a:solidFill>
                    <a:srgbClr val="3333FF"/>
                  </a:solidFill>
                </a:endParaRPr>
              </a:p>
              <a:p>
                <a:r>
                  <a:rPr lang="nl-NL" sz="4400" i="1" dirty="0"/>
                  <a:t>Cách 2:</a:t>
                </a:r>
                <a:r>
                  <a:rPr lang="nl-NL" sz="4400" dirty="0"/>
                  <a:t> Vẽ đường thẳng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𝑎𝑥</m:t>
                    </m:r>
                    <m:r>
                      <a:rPr lang="nl-NL" sz="4400" i="1">
                        <a:latin typeface="Cambria Math" panose="02040503050406030204" pitchFamily="18" charset="0"/>
                      </a:rPr>
                      <m:t>+</m:t>
                    </m:r>
                    <m:r>
                      <a:rPr lang="nl-NL" sz="4400" i="1">
                        <a:latin typeface="Cambria Math" panose="02040503050406030204" pitchFamily="18" charset="0"/>
                      </a:rPr>
                      <m:t>𝑏</m:t>
                    </m:r>
                  </m:oMath>
                </a14:m>
                <a:r>
                  <a:rPr lang="nl-NL" sz="4400" dirty="0"/>
                  <a:t> và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𝑎𝑥</m:t>
                    </m:r>
                    <m:r>
                      <a:rPr lang="nl-NL" sz="4400" i="1">
                        <a:latin typeface="Cambria Math" panose="02040503050406030204" pitchFamily="18" charset="0"/>
                      </a:rPr>
                      <m:t>−</m:t>
                    </m:r>
                    <m:r>
                      <a:rPr lang="nl-NL" sz="4400" i="1">
                        <a:latin typeface="Cambria Math" panose="02040503050406030204" pitchFamily="18" charset="0"/>
                      </a:rPr>
                      <m:t>𝑏</m:t>
                    </m:r>
                  </m:oMath>
                </a14:m>
                <a:r>
                  <a:rPr lang="nl-NL" sz="4400" dirty="0"/>
                  <a:t> rồi xóa đi phần đường thẳng nằm dưới trục hoành. Phần đường thẳng nằm trên trục hoành chính là </a:t>
                </a:r>
                <a14:m>
                  <m:oMath xmlns:m="http://schemas.openxmlformats.org/officeDocument/2006/math">
                    <m:d>
                      <m:dPr>
                        <m:ctrlPr>
                          <a:rPr lang="en-US" sz="4400" i="1">
                            <a:latin typeface="Cambria Math" panose="02040503050406030204" pitchFamily="18" charset="0"/>
                          </a:rPr>
                        </m:ctrlPr>
                      </m:dPr>
                      <m:e>
                        <m:r>
                          <a:rPr lang="nl-NL" sz="4400" i="1">
                            <a:latin typeface="Cambria Math" panose="02040503050406030204" pitchFamily="18" charset="0"/>
                          </a:rPr>
                          <m:t>𝐶</m:t>
                        </m:r>
                      </m:e>
                    </m:d>
                  </m:oMath>
                </a14:m>
                <a:r>
                  <a:rPr lang="nl-NL" sz="4400" dirty="0"/>
                  <a:t>.</a:t>
                </a:r>
                <a:endParaRPr lang="en-US" sz="4400" dirty="0"/>
              </a:p>
              <a:p>
                <a:r>
                  <a:rPr lang="nl-NL" sz="4400" i="1" dirty="0"/>
                  <a:t>Chú ý: </a:t>
                </a:r>
                <a:endParaRPr lang="en-US" sz="4400" dirty="0"/>
              </a:p>
              <a:p>
                <a14:m>
                  <m:oMath xmlns:m="http://schemas.openxmlformats.org/officeDocument/2006/math">
                    <m:r>
                      <a:rPr lang="nl-NL" sz="4400" i="1">
                        <a:latin typeface="Cambria Math" panose="02040503050406030204" pitchFamily="18" charset="0"/>
                      </a:rPr>
                      <m:t>•</m:t>
                    </m:r>
                  </m:oMath>
                </a14:m>
                <a:r>
                  <a:rPr lang="nl-NL" sz="4400" dirty="0"/>
                  <a:t>  Biết trước đồ thị </a:t>
                </a:r>
                <a14:m>
                  <m:oMath xmlns:m="http://schemas.openxmlformats.org/officeDocument/2006/math">
                    <m:d>
                      <m:dPr>
                        <m:ctrlPr>
                          <a:rPr lang="en-US" sz="4400" i="1">
                            <a:latin typeface="Cambria Math" panose="02040503050406030204" pitchFamily="18" charset="0"/>
                          </a:rPr>
                        </m:ctrlPr>
                      </m:dPr>
                      <m:e>
                        <m:r>
                          <a:rPr lang="nl-NL" sz="4400" i="1">
                            <a:latin typeface="Cambria Math" panose="02040503050406030204" pitchFamily="18" charset="0"/>
                          </a:rPr>
                          <m:t>𝐶</m:t>
                        </m:r>
                      </m:e>
                    </m:d>
                    <m:r>
                      <a:rPr lang="nl-NL" sz="4400" i="1">
                        <a:latin typeface="Cambria Math" panose="02040503050406030204" pitchFamily="18" charset="0"/>
                      </a:rPr>
                      <m:t>:</m:t>
                    </m:r>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𝑓</m:t>
                    </m:r>
                    <m:d>
                      <m:dPr>
                        <m:ctrlPr>
                          <a:rPr lang="en-US" sz="4400" i="1">
                            <a:latin typeface="Cambria Math" panose="02040503050406030204" pitchFamily="18" charset="0"/>
                          </a:rPr>
                        </m:ctrlPr>
                      </m:dPr>
                      <m:e>
                        <m:r>
                          <a:rPr lang="nl-NL" sz="4400" i="1">
                            <a:latin typeface="Cambria Math" panose="02040503050406030204" pitchFamily="18" charset="0"/>
                          </a:rPr>
                          <m:t>𝑥</m:t>
                        </m:r>
                      </m:e>
                    </m:d>
                  </m:oMath>
                </a14:m>
                <a:r>
                  <a:rPr lang="nl-NL" sz="4400" dirty="0"/>
                  <a:t> khi đó đồ thị </a:t>
                </a:r>
                <a14:m>
                  <m:oMath xmlns:m="http://schemas.openxmlformats.org/officeDocument/2006/math">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nl-NL" sz="4400" i="1">
                                <a:latin typeface="Cambria Math" panose="02040503050406030204" pitchFamily="18" charset="0"/>
                              </a:rPr>
                              <m:t>𝐶</m:t>
                            </m:r>
                          </m:e>
                          <m:sub>
                            <m:r>
                              <a:rPr lang="nl-NL" sz="4400" i="1">
                                <a:latin typeface="Cambria Math" panose="02040503050406030204" pitchFamily="18" charset="0"/>
                              </a:rPr>
                              <m:t>1</m:t>
                            </m:r>
                          </m:sub>
                        </m:sSub>
                      </m:e>
                    </m:d>
                    <m:r>
                      <a:rPr lang="nl-NL" sz="4400" i="1">
                        <a:latin typeface="Cambria Math" panose="02040503050406030204" pitchFamily="18" charset="0"/>
                      </a:rPr>
                      <m:t>:</m:t>
                    </m:r>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𝑓</m:t>
                    </m:r>
                    <m:d>
                      <m:dPr>
                        <m:ctrlPr>
                          <a:rPr lang="en-US" sz="4400" i="1">
                            <a:latin typeface="Cambria Math" panose="02040503050406030204" pitchFamily="18" charset="0"/>
                          </a:rPr>
                        </m:ctrlPr>
                      </m:dPr>
                      <m:e>
                        <m:d>
                          <m:dPr>
                            <m:begChr m:val="|"/>
                            <m:endChr m:val="|"/>
                            <m:ctrlPr>
                              <a:rPr lang="en-US" sz="4400" i="1">
                                <a:latin typeface="Cambria Math" panose="02040503050406030204" pitchFamily="18" charset="0"/>
                              </a:rPr>
                            </m:ctrlPr>
                          </m:dPr>
                          <m:e>
                            <m:r>
                              <a:rPr lang="nl-NL" sz="4400" i="1">
                                <a:latin typeface="Cambria Math" panose="02040503050406030204" pitchFamily="18" charset="0"/>
                              </a:rPr>
                              <m:t>𝑥</m:t>
                            </m:r>
                          </m:e>
                        </m:d>
                      </m:e>
                    </m:d>
                  </m:oMath>
                </a14:m>
                <a:r>
                  <a:rPr lang="nl-NL" sz="4400" dirty="0"/>
                  <a:t> là gồm phần :</a:t>
                </a:r>
                <a:endParaRPr lang="en-US" sz="4400" dirty="0"/>
              </a:p>
              <a:p>
                <a:r>
                  <a:rPr lang="nl-NL" sz="4400" dirty="0"/>
                  <a:t>- Giữ nguyên đồ thị </a:t>
                </a:r>
                <a14:m>
                  <m:oMath xmlns:m="http://schemas.openxmlformats.org/officeDocument/2006/math">
                    <m:d>
                      <m:dPr>
                        <m:ctrlPr>
                          <a:rPr lang="en-US" sz="4400" i="1">
                            <a:latin typeface="Cambria Math" panose="02040503050406030204" pitchFamily="18" charset="0"/>
                          </a:rPr>
                        </m:ctrlPr>
                      </m:dPr>
                      <m:e>
                        <m:r>
                          <a:rPr lang="nl-NL" sz="4400" i="1">
                            <a:latin typeface="Cambria Math" panose="02040503050406030204" pitchFamily="18" charset="0"/>
                          </a:rPr>
                          <m:t>𝐶</m:t>
                        </m:r>
                      </m:e>
                    </m:d>
                  </m:oMath>
                </a14:m>
                <a:r>
                  <a:rPr lang="nl-NL" sz="4400" dirty="0"/>
                  <a:t> ở bên phải trục tung;</a:t>
                </a:r>
                <a:endParaRPr lang="en-US" sz="4400" dirty="0"/>
              </a:p>
              <a:p>
                <a:r>
                  <a:rPr lang="nl-NL" sz="4400" dirty="0"/>
                  <a:t>- Lấy đối xứng đồ thị </a:t>
                </a:r>
                <a14:m>
                  <m:oMath xmlns:m="http://schemas.openxmlformats.org/officeDocument/2006/math">
                    <m:d>
                      <m:dPr>
                        <m:ctrlPr>
                          <a:rPr lang="en-US" sz="4400" i="1">
                            <a:latin typeface="Cambria Math" panose="02040503050406030204" pitchFamily="18" charset="0"/>
                          </a:rPr>
                        </m:ctrlPr>
                      </m:dPr>
                      <m:e>
                        <m:r>
                          <a:rPr lang="nl-NL" sz="4400" i="1">
                            <a:latin typeface="Cambria Math" panose="02040503050406030204" pitchFamily="18" charset="0"/>
                          </a:rPr>
                          <m:t>𝐶</m:t>
                        </m:r>
                      </m:e>
                    </m:d>
                  </m:oMath>
                </a14:m>
                <a:r>
                  <a:rPr lang="nl-NL" sz="4400" dirty="0"/>
                  <a:t> ở bên phải trục tung qua trục tung.</a:t>
                </a:r>
                <a:endParaRPr lang="en-US" sz="4400" dirty="0"/>
              </a:p>
              <a:p>
                <a14:m>
                  <m:oMath xmlns:m="http://schemas.openxmlformats.org/officeDocument/2006/math">
                    <m:r>
                      <a:rPr lang="nl-NL" sz="4400" i="1">
                        <a:latin typeface="Cambria Math" panose="02040503050406030204" pitchFamily="18" charset="0"/>
                      </a:rPr>
                      <m:t>•</m:t>
                    </m:r>
                  </m:oMath>
                </a14:m>
                <a:r>
                  <a:rPr lang="nl-NL" sz="4400" dirty="0"/>
                  <a:t>  Biết trước đồ thị </a:t>
                </a:r>
                <a14:m>
                  <m:oMath xmlns:m="http://schemas.openxmlformats.org/officeDocument/2006/math">
                    <m:d>
                      <m:dPr>
                        <m:ctrlPr>
                          <a:rPr lang="en-US" sz="4400" i="1">
                            <a:latin typeface="Cambria Math" panose="02040503050406030204" pitchFamily="18" charset="0"/>
                          </a:rPr>
                        </m:ctrlPr>
                      </m:dPr>
                      <m:e>
                        <m:r>
                          <a:rPr lang="nl-NL" sz="4400" i="1">
                            <a:latin typeface="Cambria Math" panose="02040503050406030204" pitchFamily="18" charset="0"/>
                          </a:rPr>
                          <m:t>𝐶</m:t>
                        </m:r>
                      </m:e>
                    </m:d>
                    <m:r>
                      <a:rPr lang="nl-NL" sz="4400" i="1">
                        <a:latin typeface="Cambria Math" panose="02040503050406030204" pitchFamily="18" charset="0"/>
                      </a:rPr>
                      <m:t>:</m:t>
                    </m:r>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𝑓</m:t>
                    </m:r>
                    <m:d>
                      <m:dPr>
                        <m:ctrlPr>
                          <a:rPr lang="en-US" sz="4400" i="1">
                            <a:latin typeface="Cambria Math" panose="02040503050406030204" pitchFamily="18" charset="0"/>
                          </a:rPr>
                        </m:ctrlPr>
                      </m:dPr>
                      <m:e>
                        <m:r>
                          <a:rPr lang="nl-NL" sz="4400" i="1">
                            <a:latin typeface="Cambria Math" panose="02040503050406030204" pitchFamily="18" charset="0"/>
                          </a:rPr>
                          <m:t>𝑥</m:t>
                        </m:r>
                      </m:e>
                    </m:d>
                  </m:oMath>
                </a14:m>
                <a:r>
                  <a:rPr lang="nl-NL" sz="4400" dirty="0"/>
                  <a:t> khi đó đồ thị </a:t>
                </a:r>
                <a14:m>
                  <m:oMath xmlns:m="http://schemas.openxmlformats.org/officeDocument/2006/math">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nl-NL" sz="4400" i="1">
                                <a:latin typeface="Cambria Math" panose="02040503050406030204" pitchFamily="18" charset="0"/>
                              </a:rPr>
                              <m:t>𝐶</m:t>
                            </m:r>
                          </m:e>
                          <m:sub>
                            <m:r>
                              <a:rPr lang="nl-NL" sz="4400" i="1">
                                <a:latin typeface="Cambria Math" panose="02040503050406030204" pitchFamily="18" charset="0"/>
                              </a:rPr>
                              <m:t>2</m:t>
                            </m:r>
                          </m:sub>
                        </m:sSub>
                      </m:e>
                    </m:d>
                    <m:r>
                      <a:rPr lang="nl-NL" sz="4400" i="1">
                        <a:latin typeface="Cambria Math" panose="02040503050406030204" pitchFamily="18" charset="0"/>
                      </a:rPr>
                      <m:t>:</m:t>
                    </m:r>
                    <m:r>
                      <a:rPr lang="nl-NL" sz="4400" i="1">
                        <a:latin typeface="Cambria Math" panose="02040503050406030204" pitchFamily="18" charset="0"/>
                      </a:rPr>
                      <m:t>𝑦</m:t>
                    </m:r>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r>
                          <a:rPr lang="nl-NL" sz="4400" i="1">
                            <a:latin typeface="Cambria Math" panose="02040503050406030204" pitchFamily="18" charset="0"/>
                          </a:rPr>
                          <m:t>𝑓</m:t>
                        </m:r>
                        <m:d>
                          <m:dPr>
                            <m:ctrlPr>
                              <a:rPr lang="en-US" sz="4400" i="1">
                                <a:latin typeface="Cambria Math" panose="02040503050406030204" pitchFamily="18" charset="0"/>
                              </a:rPr>
                            </m:ctrlPr>
                          </m:dPr>
                          <m:e>
                            <m:r>
                              <a:rPr lang="nl-NL" sz="4400" i="1">
                                <a:latin typeface="Cambria Math" panose="02040503050406030204" pitchFamily="18" charset="0"/>
                              </a:rPr>
                              <m:t>𝑥</m:t>
                            </m:r>
                          </m:e>
                        </m:d>
                      </m:e>
                    </m:d>
                  </m:oMath>
                </a14:m>
                <a:r>
                  <a:rPr lang="nl-NL" sz="4400" dirty="0"/>
                  <a:t> là gồm phần:</a:t>
                </a:r>
                <a:endParaRPr lang="en-US" sz="4400" dirty="0"/>
              </a:p>
              <a:p>
                <a:r>
                  <a:rPr lang="nl-NL" sz="4400" dirty="0"/>
                  <a:t>- Giữ nguyên đồ thị </a:t>
                </a:r>
                <a14:m>
                  <m:oMath xmlns:m="http://schemas.openxmlformats.org/officeDocument/2006/math">
                    <m:d>
                      <m:dPr>
                        <m:ctrlPr>
                          <a:rPr lang="en-US" sz="4400" i="1">
                            <a:latin typeface="Cambria Math" panose="02040503050406030204" pitchFamily="18" charset="0"/>
                          </a:rPr>
                        </m:ctrlPr>
                      </m:dPr>
                      <m:e>
                        <m:r>
                          <a:rPr lang="nl-NL" sz="4400" i="1">
                            <a:latin typeface="Cambria Math" panose="02040503050406030204" pitchFamily="18" charset="0"/>
                          </a:rPr>
                          <m:t>𝐶</m:t>
                        </m:r>
                      </m:e>
                    </m:d>
                  </m:oMath>
                </a14:m>
                <a:r>
                  <a:rPr lang="nl-NL" sz="4400" dirty="0"/>
                  <a:t> ở phía trên trục hoành</a:t>
                </a:r>
                <a:endParaRPr lang="en-US" sz="4400" dirty="0"/>
              </a:p>
              <a:p>
                <a:r>
                  <a:rPr lang="nl-NL" sz="4400" dirty="0"/>
                  <a:t>- Lấy đối xứng đồ thị </a:t>
                </a:r>
                <a14:m>
                  <m:oMath xmlns:m="http://schemas.openxmlformats.org/officeDocument/2006/math">
                    <m:d>
                      <m:dPr>
                        <m:ctrlPr>
                          <a:rPr lang="en-US" sz="4400" i="1">
                            <a:latin typeface="Cambria Math" panose="02040503050406030204" pitchFamily="18" charset="0"/>
                          </a:rPr>
                        </m:ctrlPr>
                      </m:dPr>
                      <m:e>
                        <m:r>
                          <a:rPr lang="nl-NL" sz="4400" i="1">
                            <a:latin typeface="Cambria Math" panose="02040503050406030204" pitchFamily="18" charset="0"/>
                          </a:rPr>
                          <m:t>𝐶</m:t>
                        </m:r>
                      </m:e>
                    </m:d>
                  </m:oMath>
                </a14:m>
                <a:r>
                  <a:rPr lang="nl-NL" sz="4400" dirty="0"/>
                  <a:t> ở trên dưới trục hoành và lấy đối xứng qua trục hoành.</a:t>
                </a:r>
                <a:endParaRPr lang="en-US" sz="4400" dirty="0"/>
              </a:p>
              <a:p>
                <a:endParaRPr lang="vi-VN" sz="4400" b="1" dirty="0">
                  <a:solidFill>
                    <a:srgbClr val="0000FF"/>
                  </a:solidFill>
                </a:endParaRPr>
              </a:p>
            </p:txBody>
          </p:sp>
        </mc:Choice>
        <mc:Fallback>
          <p:sp>
            <p:nvSpPr>
              <p:cNvPr id="12" name="Rectangle 11">
                <a:extLst>
                  <a:ext uri="{FF2B5EF4-FFF2-40B4-BE49-F238E27FC236}">
                    <a16:creationId xmlns:a16="http://schemas.microsoft.com/office/drawing/2014/main" id="{372C34B5-28E6-4EC8-B246-38F191EAA9DC}"/>
                  </a:ext>
                </a:extLst>
              </p:cNvPr>
              <p:cNvSpPr>
                <a:spLocks noRot="1" noChangeAspect="1" noMove="1" noResize="1" noEditPoints="1" noAdjustHandles="1" noChangeArrowheads="1" noChangeShapeType="1" noTextEdit="1"/>
              </p:cNvSpPr>
              <p:nvPr/>
            </p:nvSpPr>
            <p:spPr>
              <a:xfrm>
                <a:off x="1338029" y="3619875"/>
                <a:ext cx="21707941" cy="8217634"/>
              </a:xfrm>
              <a:prstGeom prst="rect">
                <a:avLst/>
              </a:prstGeom>
              <a:blipFill>
                <a:blip r:embed="rId3"/>
                <a:stretch>
                  <a:fillRect l="-1123" t="-1632" r="-1235"/>
                </a:stretch>
              </a:blipFill>
              <a:ln w="57150" cmpd="dbl">
                <a:noFill/>
              </a:ln>
            </p:spPr>
            <p:txBody>
              <a:bodyPr/>
              <a:lstStyle/>
              <a:p>
                <a:r>
                  <a:rPr lang="en-US">
                    <a:noFill/>
                  </a:rPr>
                  <a:t> </a:t>
                </a:r>
              </a:p>
            </p:txBody>
          </p:sp>
        </mc:Fallback>
      </mc:AlternateContent>
    </p:spTree>
    <p:extLst>
      <p:ext uri="{BB962C8B-B14F-4D97-AF65-F5344CB8AC3E}">
        <p14:creationId xmlns:p14="http://schemas.microsoft.com/office/powerpoint/2010/main" val="391912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arn(inVertic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arn(inVertical)">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barn(inVertical)">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barn(inVertical)">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barn(inVertical)">
                                      <p:cBhvr>
                                        <p:cTn id="47" dur="500"/>
                                        <p:tgtEl>
                                          <p:spTgt spid="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xEl>
                                              <p:pRg st="9" end="9"/>
                                            </p:txEl>
                                          </p:spTgt>
                                        </p:tgtEl>
                                        <p:attrNameLst>
                                          <p:attrName>style.visibility</p:attrName>
                                        </p:attrNameLst>
                                      </p:cBhvr>
                                      <p:to>
                                        <p:strVal val="visible"/>
                                      </p:to>
                                    </p:set>
                                    <p:animEffect transition="in" filter="barn(inVertical)">
                                      <p:cBhvr>
                                        <p:cTn id="52"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16305292" cy="907192"/>
            <a:chOff x="7459670" y="7543799"/>
            <a:chExt cx="26934318" cy="907311"/>
          </a:xfrm>
        </p:grpSpPr>
        <p:sp>
          <p:nvSpPr>
            <p:cNvPr id="44" name="TextBox 43"/>
            <p:cNvSpPr txBox="1"/>
            <p:nvPr/>
          </p:nvSpPr>
          <p:spPr>
            <a:xfrm>
              <a:off x="8993186" y="7620004"/>
              <a:ext cx="25400802"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LÝ THUYẾT</a:t>
              </a:r>
            </a:p>
          </p:txBody>
        </p:sp>
        <p:grpSp>
          <p:nvGrpSpPr>
            <p:cNvPr id="46" name="Group 27"/>
            <p:cNvGrpSpPr/>
            <p:nvPr/>
          </p:nvGrpSpPr>
          <p:grpSpPr>
            <a:xfrm>
              <a:off x="7459670" y="7543799"/>
              <a:ext cx="1381118" cy="872846"/>
              <a:chOff x="7459669" y="7543800"/>
              <a:chExt cx="1381118" cy="872846"/>
            </a:xfrm>
          </p:grpSpPr>
          <p:sp>
            <p:nvSpPr>
              <p:cNvPr id="4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9"/>
              <p:cNvGrpSpPr/>
              <p:nvPr/>
            </p:nvGrpSpPr>
            <p:grpSpPr>
              <a:xfrm>
                <a:off x="7469187" y="7640053"/>
                <a:ext cx="1371600" cy="776593"/>
                <a:chOff x="7469187" y="7640053"/>
                <a:chExt cx="1371600" cy="776593"/>
              </a:xfrm>
            </p:grpSpPr>
            <p:sp>
              <p:nvSpPr>
                <p:cNvPr id="49" name="Round Same Side Corner Rectangle 48"/>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790908" y="7640053"/>
                  <a:ext cx="744606" cy="754151"/>
                </a:xfrm>
                <a:prstGeom prst="rect">
                  <a:avLst/>
                </a:prstGeom>
                <a:noFill/>
              </p:spPr>
              <p:txBody>
                <a:bodyPr wrap="none" rtlCol="0">
                  <a:spAutoFit/>
                </a:bodyPr>
                <a:lstStyle/>
                <a:p>
                  <a:pPr algn="ctr"/>
                  <a:r>
                    <a:rPr lang="en-US" b="1" dirty="0">
                      <a:solidFill>
                        <a:schemeClr val="bg1"/>
                      </a:solidFill>
                      <a:latin typeface="Tahoma" pitchFamily="34" charset="0"/>
                      <a:ea typeface="Tahoma" pitchFamily="34" charset="0"/>
                      <a:cs typeface="Tahoma" pitchFamily="34" charset="0"/>
                    </a:rPr>
                    <a:t>I</a:t>
                  </a:r>
                </a:p>
              </p:txBody>
            </p:sp>
          </p:grpSp>
        </p:gr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72C34B5-28E6-4EC8-B246-38F191EAA9DC}"/>
                  </a:ext>
                </a:extLst>
              </p:cNvPr>
              <p:cNvSpPr/>
              <p:nvPr/>
            </p:nvSpPr>
            <p:spPr>
              <a:xfrm>
                <a:off x="1621797" y="3810000"/>
                <a:ext cx="21140405" cy="6477000"/>
              </a:xfrm>
              <a:prstGeom prst="rect">
                <a:avLst/>
              </a:prstGeom>
              <a:noFill/>
              <a:ln w="57150" cmpd="dbl">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l-NL" sz="4400" b="1" dirty="0">
                    <a:solidFill>
                      <a:srgbClr val="3333FF"/>
                    </a:solidFill>
                  </a:rPr>
                  <a:t>HÀM SỐ BẬC HAI </a:t>
                </a:r>
                <a:endParaRPr lang="en-US" sz="4400" dirty="0">
                  <a:solidFill>
                    <a:srgbClr val="3333FF"/>
                  </a:solidFill>
                </a:endParaRPr>
              </a:p>
              <a:p>
                <a:r>
                  <a:rPr lang="nl-NL" sz="4400" b="1" dirty="0">
                    <a:solidFill>
                      <a:srgbClr val="3333FF"/>
                    </a:solidFill>
                  </a:rPr>
                  <a:t>1. Định nghĩa</a:t>
                </a:r>
                <a:r>
                  <a:rPr lang="nl-NL" sz="4400" dirty="0"/>
                  <a:t>: Hàm số bậc hai là hàm số có dạng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𝑎</m:t>
                    </m:r>
                    <m:sSup>
                      <m:sSupPr>
                        <m:ctrlPr>
                          <a:rPr lang="en-US" sz="4400" i="1">
                            <a:latin typeface="Cambria Math" panose="02040503050406030204" pitchFamily="18" charset="0"/>
                          </a:rPr>
                        </m:ctrlPr>
                      </m:sSupPr>
                      <m:e>
                        <m:r>
                          <a:rPr lang="nl-NL" sz="4400" i="1">
                            <a:latin typeface="Cambria Math" panose="02040503050406030204" pitchFamily="18" charset="0"/>
                          </a:rPr>
                          <m:t>𝑥</m:t>
                        </m:r>
                      </m:e>
                      <m:sup>
                        <m:r>
                          <a:rPr lang="nl-NL" sz="4400" i="1">
                            <a:latin typeface="Cambria Math" panose="02040503050406030204" pitchFamily="18" charset="0"/>
                          </a:rPr>
                          <m:t>2</m:t>
                        </m:r>
                      </m:sup>
                    </m:sSup>
                    <m:r>
                      <a:rPr lang="nl-NL" sz="4400" i="1">
                        <a:latin typeface="Cambria Math" panose="02040503050406030204" pitchFamily="18" charset="0"/>
                      </a:rPr>
                      <m:t>+</m:t>
                    </m:r>
                    <m:r>
                      <a:rPr lang="nl-NL" sz="4400" i="1">
                        <a:latin typeface="Cambria Math" panose="02040503050406030204" pitchFamily="18" charset="0"/>
                      </a:rPr>
                      <m:t>𝑏𝑥</m:t>
                    </m:r>
                    <m:r>
                      <a:rPr lang="nl-NL" sz="4400" i="1">
                        <a:latin typeface="Cambria Math" panose="02040503050406030204" pitchFamily="18" charset="0"/>
                      </a:rPr>
                      <m:t>+</m:t>
                    </m:r>
                    <m:r>
                      <a:rPr lang="nl-NL" sz="4400" i="1">
                        <a:latin typeface="Cambria Math" panose="02040503050406030204" pitchFamily="18" charset="0"/>
                      </a:rPr>
                      <m:t>𝑐</m:t>
                    </m:r>
                    <m:d>
                      <m:dPr>
                        <m:ctrlPr>
                          <a:rPr lang="en-US" sz="4400" i="1">
                            <a:latin typeface="Cambria Math" panose="02040503050406030204" pitchFamily="18" charset="0"/>
                          </a:rPr>
                        </m:ctrlPr>
                      </m:dPr>
                      <m:e>
                        <m:r>
                          <a:rPr lang="nl-NL" sz="4400" i="1">
                            <a:latin typeface="Cambria Math" panose="02040503050406030204" pitchFamily="18" charset="0"/>
                          </a:rPr>
                          <m:t>𝑎</m:t>
                        </m:r>
                        <m:r>
                          <a:rPr lang="nl-NL" sz="4400" i="1">
                            <a:latin typeface="Cambria Math" panose="02040503050406030204" pitchFamily="18" charset="0"/>
                          </a:rPr>
                          <m:t>≠0</m:t>
                        </m:r>
                      </m:e>
                    </m:d>
                  </m:oMath>
                </a14:m>
                <a:r>
                  <a:rPr lang="nl-NL" sz="4400" dirty="0"/>
                  <a:t>.</a:t>
                </a:r>
                <a:endParaRPr lang="en-US" sz="4400" dirty="0"/>
              </a:p>
              <a:p>
                <a:r>
                  <a:rPr lang="nl-NL" sz="4400" b="1" dirty="0">
                    <a:solidFill>
                      <a:srgbClr val="3333FF"/>
                    </a:solidFill>
                  </a:rPr>
                  <a:t>2. Sự biến thiên</a:t>
                </a:r>
                <a:r>
                  <a:rPr lang="nl-NL" sz="4400" dirty="0">
                    <a:solidFill>
                      <a:srgbClr val="3333FF"/>
                    </a:solidFill>
                  </a:rPr>
                  <a:t> </a:t>
                </a:r>
                <a:endParaRPr lang="en-US" sz="4400" dirty="0">
                  <a:solidFill>
                    <a:srgbClr val="3333FF"/>
                  </a:solidFill>
                </a:endParaRPr>
              </a:p>
              <a:p>
                <a:r>
                  <a:rPr lang="nl-NL" sz="4400" dirty="0"/>
                  <a:t>TXĐ: </a:t>
                </a:r>
                <a14:m>
                  <m:oMath xmlns:m="http://schemas.openxmlformats.org/officeDocument/2006/math">
                    <m:r>
                      <a:rPr lang="nl-NL" sz="4400" i="1">
                        <a:latin typeface="Cambria Math" panose="02040503050406030204" pitchFamily="18" charset="0"/>
                      </a:rPr>
                      <m:t>𝐷</m:t>
                    </m:r>
                    <m:r>
                      <a:rPr lang="nl-NL" sz="4400" i="1">
                        <a:latin typeface="Cambria Math" panose="02040503050406030204" pitchFamily="18" charset="0"/>
                      </a:rPr>
                      <m:t>=</m:t>
                    </m:r>
                    <m:r>
                      <a:rPr lang="nl-NL" sz="4400" i="1">
                        <a:latin typeface="Cambria Math" panose="02040503050406030204" pitchFamily="18" charset="0"/>
                      </a:rPr>
                      <m:t>ℝ</m:t>
                    </m:r>
                  </m:oMath>
                </a14:m>
                <a:r>
                  <a:rPr lang="nl-NL" sz="4400" dirty="0"/>
                  <a:t> </a:t>
                </a:r>
                <a:endParaRPr lang="en-US" sz="4400" dirty="0"/>
              </a:p>
              <a:p>
                <a:r>
                  <a:rPr lang="nl-NL" sz="4400" dirty="0"/>
                  <a:t>Khi </a:t>
                </a:r>
                <a14:m>
                  <m:oMath xmlns:m="http://schemas.openxmlformats.org/officeDocument/2006/math">
                    <m:r>
                      <a:rPr lang="nl-NL" sz="4400" i="1">
                        <a:latin typeface="Cambria Math" panose="02040503050406030204" pitchFamily="18" charset="0"/>
                      </a:rPr>
                      <m:t>𝑎</m:t>
                    </m:r>
                    <m:r>
                      <a:rPr lang="nl-NL" sz="4400" i="1">
                        <a:latin typeface="Cambria Math" panose="02040503050406030204" pitchFamily="18" charset="0"/>
                      </a:rPr>
                      <m:t>&gt;0</m:t>
                    </m:r>
                  </m:oMath>
                </a14:m>
                <a:r>
                  <a:rPr lang="nl-NL" sz="4400" dirty="0"/>
                  <a:t> hàm số đồng biến trên </a:t>
                </a:r>
                <a14:m>
                  <m:oMath xmlns:m="http://schemas.openxmlformats.org/officeDocument/2006/math">
                    <m:d>
                      <m:dPr>
                        <m:ctrlPr>
                          <a:rPr lang="en-US" sz="4400" i="1">
                            <a:latin typeface="Cambria Math" panose="02040503050406030204" pitchFamily="18" charset="0"/>
                          </a:rPr>
                        </m:ctrlPr>
                      </m:dPr>
                      <m:e>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2</m:t>
                            </m:r>
                            <m:r>
                              <a:rPr lang="nl-NL" sz="4400" i="1">
                                <a:latin typeface="Cambria Math" panose="02040503050406030204" pitchFamily="18" charset="0"/>
                              </a:rPr>
                              <m:t>𝑎</m:t>
                            </m:r>
                          </m:den>
                        </m:f>
                        <m:r>
                          <a:rPr lang="nl-NL" sz="4400" i="1">
                            <a:latin typeface="Cambria Math" panose="02040503050406030204" pitchFamily="18" charset="0"/>
                          </a:rPr>
                          <m:t>;+∞</m:t>
                        </m:r>
                      </m:e>
                    </m:d>
                  </m:oMath>
                </a14:m>
                <a:r>
                  <a:rPr lang="nl-NL" sz="4400" dirty="0"/>
                  <a:t>, nghịch biến trên</a:t>
                </a:r>
                <a14:m>
                  <m:oMath xmlns:m="http://schemas.openxmlformats.org/officeDocument/2006/math">
                    <m:d>
                      <m:dPr>
                        <m:ctrlPr>
                          <a:rPr lang="en-US" sz="4400" i="1">
                            <a:latin typeface="Cambria Math" panose="02040503050406030204" pitchFamily="18" charset="0"/>
                          </a:rPr>
                        </m:ctrlPr>
                      </m:dPr>
                      <m:e>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2</m:t>
                            </m:r>
                            <m:r>
                              <a:rPr lang="nl-NL" sz="4400" i="1">
                                <a:latin typeface="Cambria Math" panose="02040503050406030204" pitchFamily="18" charset="0"/>
                              </a:rPr>
                              <m:t>𝑎</m:t>
                            </m:r>
                          </m:den>
                        </m:f>
                      </m:e>
                    </m:d>
                  </m:oMath>
                </a14:m>
                <a:r>
                  <a:rPr lang="nl-NL" sz="4400" dirty="0"/>
                  <a:t> và có giá trị nhỏ nhất là </a:t>
                </a:r>
                <a14:m>
                  <m:oMath xmlns:m="http://schemas.openxmlformats.org/officeDocument/2006/math">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𝛥</m:t>
                        </m:r>
                      </m:num>
                      <m:den>
                        <m:r>
                          <a:rPr lang="nl-NL" sz="4400" i="1">
                            <a:latin typeface="Cambria Math" panose="02040503050406030204" pitchFamily="18" charset="0"/>
                          </a:rPr>
                          <m:t>4</m:t>
                        </m:r>
                        <m:r>
                          <a:rPr lang="nl-NL" sz="4400" i="1">
                            <a:latin typeface="Cambria Math" panose="02040503050406030204" pitchFamily="18" charset="0"/>
                          </a:rPr>
                          <m:t>𝑎</m:t>
                        </m:r>
                      </m:den>
                    </m:f>
                  </m:oMath>
                </a14:m>
                <a:r>
                  <a:rPr lang="nl-NL" sz="4400" dirty="0"/>
                  <a:t> khi  </a:t>
                </a:r>
                <a14:m>
                  <m:oMath xmlns:m="http://schemas.openxmlformats.org/officeDocument/2006/math">
                    <m:r>
                      <a:rPr lang="nl-NL" sz="4400" i="1">
                        <a:latin typeface="Cambria Math" panose="02040503050406030204" pitchFamily="18" charset="0"/>
                      </a:rPr>
                      <m:t>𝑥</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2</m:t>
                        </m:r>
                        <m:r>
                          <a:rPr lang="nl-NL" sz="4400" i="1">
                            <a:latin typeface="Cambria Math" panose="02040503050406030204" pitchFamily="18" charset="0"/>
                          </a:rPr>
                          <m:t>𝑎</m:t>
                        </m:r>
                      </m:den>
                    </m:f>
                  </m:oMath>
                </a14:m>
                <a:r>
                  <a:rPr lang="nl-NL" sz="4400" dirty="0"/>
                  <a:t>. Khi </a:t>
                </a:r>
                <a14:m>
                  <m:oMath xmlns:m="http://schemas.openxmlformats.org/officeDocument/2006/math">
                    <m:r>
                      <a:rPr lang="nl-NL" sz="4400" i="1">
                        <a:latin typeface="Cambria Math" panose="02040503050406030204" pitchFamily="18" charset="0"/>
                      </a:rPr>
                      <m:t>𝑎</m:t>
                    </m:r>
                    <m:r>
                      <a:rPr lang="nl-NL" sz="4400" i="1">
                        <a:latin typeface="Cambria Math" panose="02040503050406030204" pitchFamily="18" charset="0"/>
                      </a:rPr>
                      <m:t>&lt;0</m:t>
                    </m:r>
                  </m:oMath>
                </a14:m>
                <a:r>
                  <a:rPr lang="nl-NL" sz="4400" dirty="0"/>
                  <a:t> hàm số đồng biến trên </a:t>
                </a:r>
                <a14:m>
                  <m:oMath xmlns:m="http://schemas.openxmlformats.org/officeDocument/2006/math">
                    <m:d>
                      <m:dPr>
                        <m:ctrlPr>
                          <a:rPr lang="en-US" sz="4400" i="1">
                            <a:latin typeface="Cambria Math" panose="02040503050406030204" pitchFamily="18" charset="0"/>
                          </a:rPr>
                        </m:ctrlPr>
                      </m:dPr>
                      <m:e>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2</m:t>
                            </m:r>
                            <m:r>
                              <a:rPr lang="nl-NL" sz="4400" i="1">
                                <a:latin typeface="Cambria Math" panose="02040503050406030204" pitchFamily="18" charset="0"/>
                              </a:rPr>
                              <m:t>𝑎</m:t>
                            </m:r>
                          </m:den>
                        </m:f>
                      </m:e>
                    </m:d>
                  </m:oMath>
                </a14:m>
                <a:r>
                  <a:rPr lang="nl-NL" sz="4400" dirty="0"/>
                  <a:t>, nghịch biến trên </a:t>
                </a:r>
                <a14:m>
                  <m:oMath xmlns:m="http://schemas.openxmlformats.org/officeDocument/2006/math">
                    <m:d>
                      <m:dPr>
                        <m:ctrlPr>
                          <a:rPr lang="en-US" sz="4400" i="1">
                            <a:latin typeface="Cambria Math" panose="02040503050406030204" pitchFamily="18" charset="0"/>
                          </a:rPr>
                        </m:ctrlPr>
                      </m:dPr>
                      <m:e>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2</m:t>
                            </m:r>
                            <m:r>
                              <a:rPr lang="nl-NL" sz="4400" i="1">
                                <a:latin typeface="Cambria Math" panose="02040503050406030204" pitchFamily="18" charset="0"/>
                              </a:rPr>
                              <m:t>𝑎</m:t>
                            </m:r>
                          </m:den>
                        </m:f>
                        <m:r>
                          <a:rPr lang="nl-NL" sz="4400" i="1">
                            <a:latin typeface="Cambria Math" panose="02040503050406030204" pitchFamily="18" charset="0"/>
                          </a:rPr>
                          <m:t>;+∞</m:t>
                        </m:r>
                      </m:e>
                    </m:d>
                  </m:oMath>
                </a14:m>
                <a:r>
                  <a:rPr lang="nl-NL" sz="4400" dirty="0"/>
                  <a:t> và có giá trị lớn nhất là </a:t>
                </a:r>
                <a14:m>
                  <m:oMath xmlns:m="http://schemas.openxmlformats.org/officeDocument/2006/math">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𝛥</m:t>
                        </m:r>
                      </m:num>
                      <m:den>
                        <m:r>
                          <a:rPr lang="nl-NL" sz="4400" i="1">
                            <a:latin typeface="Cambria Math" panose="02040503050406030204" pitchFamily="18" charset="0"/>
                          </a:rPr>
                          <m:t>4</m:t>
                        </m:r>
                        <m:r>
                          <a:rPr lang="nl-NL" sz="4400" i="1">
                            <a:latin typeface="Cambria Math" panose="02040503050406030204" pitchFamily="18" charset="0"/>
                          </a:rPr>
                          <m:t>𝑎</m:t>
                        </m:r>
                      </m:den>
                    </m:f>
                  </m:oMath>
                </a14:m>
                <a:r>
                  <a:rPr lang="nl-NL" sz="4400" dirty="0"/>
                  <a:t> khi  </a:t>
                </a:r>
                <a14:m>
                  <m:oMath xmlns:m="http://schemas.openxmlformats.org/officeDocument/2006/math">
                    <m:r>
                      <a:rPr lang="nl-NL" sz="4400" i="1">
                        <a:latin typeface="Cambria Math" panose="02040503050406030204" pitchFamily="18" charset="0"/>
                      </a:rPr>
                      <m:t>𝑥</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2</m:t>
                        </m:r>
                        <m:r>
                          <a:rPr lang="nl-NL" sz="4400" i="1">
                            <a:latin typeface="Cambria Math" panose="02040503050406030204" pitchFamily="18" charset="0"/>
                          </a:rPr>
                          <m:t>𝑎</m:t>
                        </m:r>
                      </m:den>
                    </m:f>
                  </m:oMath>
                </a14:m>
                <a:r>
                  <a:rPr lang="nl-NL" sz="4400" dirty="0"/>
                  <a:t>.</a:t>
                </a:r>
                <a:endParaRPr lang="en-US" sz="4400" dirty="0"/>
              </a:p>
              <a:p>
                <a:endParaRPr lang="vi-VN" sz="4400" b="1" dirty="0">
                  <a:solidFill>
                    <a:srgbClr val="0000FF"/>
                  </a:solidFill>
                </a:endParaRPr>
              </a:p>
            </p:txBody>
          </p:sp>
        </mc:Choice>
        <mc:Fallback xmlns="">
          <p:sp>
            <p:nvSpPr>
              <p:cNvPr id="12" name="Rectangle 11">
                <a:extLst>
                  <a:ext uri="{FF2B5EF4-FFF2-40B4-BE49-F238E27FC236}">
                    <a16:creationId xmlns:a16="http://schemas.microsoft.com/office/drawing/2014/main" id="{372C34B5-28E6-4EC8-B246-38F191EAA9DC}"/>
                  </a:ext>
                </a:extLst>
              </p:cNvPr>
              <p:cNvSpPr>
                <a:spLocks noRot="1" noChangeAspect="1" noMove="1" noResize="1" noEditPoints="1" noAdjustHandles="1" noChangeArrowheads="1" noChangeShapeType="1" noTextEdit="1"/>
              </p:cNvSpPr>
              <p:nvPr/>
            </p:nvSpPr>
            <p:spPr>
              <a:xfrm>
                <a:off x="1621797" y="3810000"/>
                <a:ext cx="21140405" cy="6477000"/>
              </a:xfrm>
              <a:prstGeom prst="rect">
                <a:avLst/>
              </a:prstGeom>
              <a:blipFill>
                <a:blip r:embed="rId3"/>
                <a:stretch>
                  <a:fillRect l="-1153" t="-1976" r="-1701"/>
                </a:stretch>
              </a:blipFill>
              <a:ln w="57150" cmpd="dbl">
                <a:noFill/>
              </a:ln>
            </p:spPr>
            <p:txBody>
              <a:bodyPr/>
              <a:lstStyle/>
              <a:p>
                <a:r>
                  <a:rPr lang="en-US">
                    <a:noFill/>
                  </a:rPr>
                  <a:t> </a:t>
                </a:r>
              </a:p>
            </p:txBody>
          </p:sp>
        </mc:Fallback>
      </mc:AlternateContent>
    </p:spTree>
    <p:extLst>
      <p:ext uri="{BB962C8B-B14F-4D97-AF65-F5344CB8AC3E}">
        <p14:creationId xmlns:p14="http://schemas.microsoft.com/office/powerpoint/2010/main" val="16709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arn(inVertical)">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16305292" cy="907192"/>
            <a:chOff x="7459670" y="7543799"/>
            <a:chExt cx="26934318" cy="907311"/>
          </a:xfrm>
        </p:grpSpPr>
        <p:sp>
          <p:nvSpPr>
            <p:cNvPr id="44" name="TextBox 43"/>
            <p:cNvSpPr txBox="1"/>
            <p:nvPr/>
          </p:nvSpPr>
          <p:spPr>
            <a:xfrm>
              <a:off x="8993186" y="7620004"/>
              <a:ext cx="25400802"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LÝ THUYẾT</a:t>
              </a:r>
            </a:p>
          </p:txBody>
        </p:sp>
        <p:grpSp>
          <p:nvGrpSpPr>
            <p:cNvPr id="46" name="Group 27"/>
            <p:cNvGrpSpPr/>
            <p:nvPr/>
          </p:nvGrpSpPr>
          <p:grpSpPr>
            <a:xfrm>
              <a:off x="7459670" y="7543799"/>
              <a:ext cx="1381118" cy="872846"/>
              <a:chOff x="7459669" y="7543800"/>
              <a:chExt cx="1381118" cy="872846"/>
            </a:xfrm>
          </p:grpSpPr>
          <p:sp>
            <p:nvSpPr>
              <p:cNvPr id="4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9"/>
              <p:cNvGrpSpPr/>
              <p:nvPr/>
            </p:nvGrpSpPr>
            <p:grpSpPr>
              <a:xfrm>
                <a:off x="7469187" y="7640053"/>
                <a:ext cx="1371600" cy="776593"/>
                <a:chOff x="7469187" y="7640053"/>
                <a:chExt cx="1371600" cy="776593"/>
              </a:xfrm>
            </p:grpSpPr>
            <p:sp>
              <p:nvSpPr>
                <p:cNvPr id="49" name="Round Same Side Corner Rectangle 48"/>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790908" y="7640053"/>
                  <a:ext cx="744606" cy="754151"/>
                </a:xfrm>
                <a:prstGeom prst="rect">
                  <a:avLst/>
                </a:prstGeom>
                <a:noFill/>
              </p:spPr>
              <p:txBody>
                <a:bodyPr wrap="none" rtlCol="0">
                  <a:spAutoFit/>
                </a:bodyPr>
                <a:lstStyle/>
                <a:p>
                  <a:pPr algn="ctr"/>
                  <a:r>
                    <a:rPr lang="en-US" b="1" dirty="0">
                      <a:solidFill>
                        <a:schemeClr val="bg1"/>
                      </a:solidFill>
                      <a:latin typeface="Tahoma" pitchFamily="34" charset="0"/>
                      <a:ea typeface="Tahoma" pitchFamily="34" charset="0"/>
                      <a:cs typeface="Tahoma" pitchFamily="34" charset="0"/>
                    </a:rPr>
                    <a:t>I</a:t>
                  </a:r>
                </a:p>
              </p:txBody>
            </p:sp>
          </p:grpSp>
        </p:grpSp>
      </p:grpSp>
      <p:sp>
        <p:nvSpPr>
          <p:cNvPr id="12" name="Rectangle 11">
            <a:extLst>
              <a:ext uri="{FF2B5EF4-FFF2-40B4-BE49-F238E27FC236}">
                <a16:creationId xmlns:a16="http://schemas.microsoft.com/office/drawing/2014/main" id="{372C34B5-28E6-4EC8-B246-38F191EAA9DC}"/>
              </a:ext>
            </a:extLst>
          </p:cNvPr>
          <p:cNvSpPr/>
          <p:nvPr/>
        </p:nvSpPr>
        <p:spPr>
          <a:xfrm>
            <a:off x="1228259" y="3043079"/>
            <a:ext cx="19193341" cy="2123658"/>
          </a:xfrm>
          <a:prstGeom prst="rect">
            <a:avLst/>
          </a:prstGeom>
          <a:noFill/>
          <a:ln w="57150" cmpd="dbl">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l-NL" sz="4400" i="1" dirty="0"/>
              <a:t>Bảng biến thiên</a:t>
            </a:r>
            <a:endParaRPr lang="en-US" sz="4400" dirty="0"/>
          </a:p>
          <a:p>
            <a:endParaRPr lang="en-US" sz="4400" dirty="0"/>
          </a:p>
          <a:p>
            <a:endParaRPr lang="vi-VN" sz="4400" b="1" dirty="0">
              <a:solidFill>
                <a:srgbClr val="0000FF"/>
              </a:solidFill>
            </a:endParaRPr>
          </a:p>
        </p:txBody>
      </p:sp>
      <p:pic>
        <p:nvPicPr>
          <p:cNvPr id="10" name="Picture 9">
            <a:extLst>
              <a:ext uri="{FF2B5EF4-FFF2-40B4-BE49-F238E27FC236}">
                <a16:creationId xmlns:a16="http://schemas.microsoft.com/office/drawing/2014/main" id="{E8C5AD2F-5A23-43A1-83DA-203BD343203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904" y="5477507"/>
            <a:ext cx="10583496" cy="5807634"/>
          </a:xfrm>
          <a:prstGeom prst="rect">
            <a:avLst/>
          </a:prstGeom>
          <a:noFill/>
          <a:ln>
            <a:noFill/>
          </a:ln>
        </p:spPr>
      </p:pic>
      <p:pic>
        <p:nvPicPr>
          <p:cNvPr id="11" name="Picture 10">
            <a:extLst>
              <a:ext uri="{FF2B5EF4-FFF2-40B4-BE49-F238E27FC236}">
                <a16:creationId xmlns:a16="http://schemas.microsoft.com/office/drawing/2014/main" id="{2F913835-FBC5-4DE8-8B58-C63ED764601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49200" y="5477507"/>
            <a:ext cx="11125200" cy="5807634"/>
          </a:xfrm>
          <a:prstGeom prst="rect">
            <a:avLst/>
          </a:prstGeom>
          <a:noFill/>
          <a:ln>
            <a:noFill/>
          </a:ln>
        </p:spPr>
      </p:pic>
    </p:spTree>
    <p:extLst>
      <p:ext uri="{BB962C8B-B14F-4D97-AF65-F5344CB8AC3E}">
        <p14:creationId xmlns:p14="http://schemas.microsoft.com/office/powerpoint/2010/main" val="199166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16305292" cy="907192"/>
            <a:chOff x="7459670" y="7543799"/>
            <a:chExt cx="26934318" cy="907311"/>
          </a:xfrm>
        </p:grpSpPr>
        <p:sp>
          <p:nvSpPr>
            <p:cNvPr id="44" name="TextBox 43"/>
            <p:cNvSpPr txBox="1"/>
            <p:nvPr/>
          </p:nvSpPr>
          <p:spPr>
            <a:xfrm>
              <a:off x="8993186" y="7620004"/>
              <a:ext cx="25400802"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LÝ THUYẾT</a:t>
              </a:r>
            </a:p>
          </p:txBody>
        </p:sp>
        <p:grpSp>
          <p:nvGrpSpPr>
            <p:cNvPr id="46" name="Group 27"/>
            <p:cNvGrpSpPr/>
            <p:nvPr/>
          </p:nvGrpSpPr>
          <p:grpSpPr>
            <a:xfrm>
              <a:off x="7459670" y="7543799"/>
              <a:ext cx="1381118" cy="872846"/>
              <a:chOff x="7459669" y="7543800"/>
              <a:chExt cx="1381118" cy="872846"/>
            </a:xfrm>
          </p:grpSpPr>
          <p:sp>
            <p:nvSpPr>
              <p:cNvPr id="4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9"/>
              <p:cNvGrpSpPr/>
              <p:nvPr/>
            </p:nvGrpSpPr>
            <p:grpSpPr>
              <a:xfrm>
                <a:off x="7469187" y="7640053"/>
                <a:ext cx="1371600" cy="776593"/>
                <a:chOff x="7469187" y="7640053"/>
                <a:chExt cx="1371600" cy="776593"/>
              </a:xfrm>
            </p:grpSpPr>
            <p:sp>
              <p:nvSpPr>
                <p:cNvPr id="49" name="Round Same Side Corner Rectangle 48"/>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790908" y="7640053"/>
                  <a:ext cx="744606" cy="754151"/>
                </a:xfrm>
                <a:prstGeom prst="rect">
                  <a:avLst/>
                </a:prstGeom>
                <a:noFill/>
              </p:spPr>
              <p:txBody>
                <a:bodyPr wrap="none" rtlCol="0">
                  <a:spAutoFit/>
                </a:bodyPr>
                <a:lstStyle/>
                <a:p>
                  <a:pPr algn="ctr"/>
                  <a:r>
                    <a:rPr lang="en-US" b="1" dirty="0">
                      <a:solidFill>
                        <a:schemeClr val="bg1"/>
                      </a:solidFill>
                      <a:latin typeface="Tahoma" pitchFamily="34" charset="0"/>
                      <a:ea typeface="Tahoma" pitchFamily="34" charset="0"/>
                      <a:cs typeface="Tahoma" pitchFamily="34" charset="0"/>
                    </a:rPr>
                    <a:t>I</a:t>
                  </a:r>
                </a:p>
              </p:txBody>
            </p:sp>
          </p:grpSp>
        </p:gr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72C34B5-28E6-4EC8-B246-38F191EAA9DC}"/>
                  </a:ext>
                </a:extLst>
              </p:cNvPr>
              <p:cNvSpPr/>
              <p:nvPr/>
            </p:nvSpPr>
            <p:spPr>
              <a:xfrm>
                <a:off x="3026750" y="3048000"/>
                <a:ext cx="19802941" cy="6558121"/>
              </a:xfrm>
              <a:prstGeom prst="rect">
                <a:avLst/>
              </a:prstGeom>
              <a:noFill/>
              <a:ln w="57150" cmpd="dbl">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l-NL" sz="4400" b="1" dirty="0">
                    <a:solidFill>
                      <a:srgbClr val="3333FF"/>
                    </a:solidFill>
                  </a:rPr>
                  <a:t>3. Đồ thị.</a:t>
                </a:r>
                <a:endParaRPr lang="en-US" sz="4400" dirty="0">
                  <a:solidFill>
                    <a:srgbClr val="3333FF"/>
                  </a:solidFill>
                </a:endParaRPr>
              </a:p>
              <a:p>
                <a:r>
                  <a:rPr lang="nl-NL" sz="4400" dirty="0"/>
                  <a:t>Khi </a:t>
                </a:r>
                <a14:m>
                  <m:oMath xmlns:m="http://schemas.openxmlformats.org/officeDocument/2006/math">
                    <m:r>
                      <a:rPr lang="nl-NL" sz="4400" i="1">
                        <a:latin typeface="Cambria Math" panose="02040503050406030204" pitchFamily="18" charset="0"/>
                      </a:rPr>
                      <m:t>𝑎</m:t>
                    </m:r>
                    <m:r>
                      <a:rPr lang="nl-NL" sz="4400" i="1">
                        <a:latin typeface="Cambria Math" panose="02040503050406030204" pitchFamily="18" charset="0"/>
                      </a:rPr>
                      <m:t>&gt;0</m:t>
                    </m:r>
                  </m:oMath>
                </a14:m>
                <a:r>
                  <a:rPr lang="nl-NL" sz="4400" dirty="0"/>
                  <a:t> đồ thị hàm số bậc hai bề lõm hướng lên trên và có tọa độ đỉnh là </a:t>
                </a:r>
                <a14:m>
                  <m:oMath xmlns:m="http://schemas.openxmlformats.org/officeDocument/2006/math">
                    <m:r>
                      <a:rPr lang="nl-NL" sz="4400" i="1">
                        <a:latin typeface="Cambria Math" panose="02040503050406030204" pitchFamily="18" charset="0"/>
                      </a:rPr>
                      <m:t>𝐼</m:t>
                    </m:r>
                    <m:d>
                      <m:dPr>
                        <m:ctrlPr>
                          <a:rPr lang="en-US" sz="4400" i="1">
                            <a:latin typeface="Cambria Math" panose="02040503050406030204" pitchFamily="18" charset="0"/>
                          </a:rPr>
                        </m:ctrlPr>
                      </m:dPr>
                      <m:e>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2</m:t>
                            </m:r>
                            <m:r>
                              <a:rPr lang="nl-NL" sz="4400" i="1">
                                <a:latin typeface="Cambria Math" panose="02040503050406030204" pitchFamily="18" charset="0"/>
                              </a:rPr>
                              <m:t>𝑎</m:t>
                            </m:r>
                          </m:den>
                        </m:f>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𝛥</m:t>
                            </m:r>
                          </m:num>
                          <m:den>
                            <m:r>
                              <a:rPr lang="nl-NL" sz="4400" i="1">
                                <a:latin typeface="Cambria Math" panose="02040503050406030204" pitchFamily="18" charset="0"/>
                              </a:rPr>
                              <m:t>4</m:t>
                            </m:r>
                            <m:r>
                              <a:rPr lang="nl-NL" sz="4400" i="1">
                                <a:latin typeface="Cambria Math" panose="02040503050406030204" pitchFamily="18" charset="0"/>
                              </a:rPr>
                              <m:t>𝑎</m:t>
                            </m:r>
                          </m:den>
                        </m:f>
                      </m:e>
                    </m:d>
                  </m:oMath>
                </a14:m>
                <a:r>
                  <a:rPr lang="nl-NL" sz="4400" dirty="0"/>
                  <a:t> </a:t>
                </a:r>
                <a:endParaRPr lang="en-US" sz="4400" dirty="0"/>
              </a:p>
              <a:p>
                <a:r>
                  <a:rPr lang="nl-NL" sz="4400" dirty="0"/>
                  <a:t>Khi </a:t>
                </a:r>
                <a14:m>
                  <m:oMath xmlns:m="http://schemas.openxmlformats.org/officeDocument/2006/math">
                    <m:r>
                      <a:rPr lang="nl-NL" sz="4400" i="1">
                        <a:latin typeface="Cambria Math" panose="02040503050406030204" pitchFamily="18" charset="0"/>
                      </a:rPr>
                      <m:t>𝑎</m:t>
                    </m:r>
                    <m:r>
                      <a:rPr lang="nl-NL" sz="4400" i="1">
                        <a:latin typeface="Cambria Math" panose="02040503050406030204" pitchFamily="18" charset="0"/>
                      </a:rPr>
                      <m:t>&lt;0</m:t>
                    </m:r>
                  </m:oMath>
                </a14:m>
                <a:r>
                  <a:rPr lang="nl-NL" sz="4400" dirty="0"/>
                  <a:t> đồ thị hàm số bậc hai bề lõm hướng lên trên và có tọa độ đỉnh là </a:t>
                </a:r>
                <a14:m>
                  <m:oMath xmlns:m="http://schemas.openxmlformats.org/officeDocument/2006/math">
                    <m:r>
                      <a:rPr lang="nl-NL" sz="4400" i="1">
                        <a:latin typeface="Cambria Math" panose="02040503050406030204" pitchFamily="18" charset="0"/>
                      </a:rPr>
                      <m:t>𝐼</m:t>
                    </m:r>
                    <m:d>
                      <m:dPr>
                        <m:ctrlPr>
                          <a:rPr lang="en-US" sz="4400" i="1">
                            <a:latin typeface="Cambria Math" panose="02040503050406030204" pitchFamily="18" charset="0"/>
                          </a:rPr>
                        </m:ctrlPr>
                      </m:dPr>
                      <m:e>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2</m:t>
                            </m:r>
                            <m:r>
                              <a:rPr lang="nl-NL" sz="4400" i="1">
                                <a:latin typeface="Cambria Math" panose="02040503050406030204" pitchFamily="18" charset="0"/>
                              </a:rPr>
                              <m:t>𝑎</m:t>
                            </m:r>
                          </m:den>
                        </m:f>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𝛥</m:t>
                            </m:r>
                          </m:num>
                          <m:den>
                            <m:r>
                              <a:rPr lang="nl-NL" sz="4400" i="1">
                                <a:latin typeface="Cambria Math" panose="02040503050406030204" pitchFamily="18" charset="0"/>
                              </a:rPr>
                              <m:t>4</m:t>
                            </m:r>
                            <m:r>
                              <a:rPr lang="nl-NL" sz="4400" i="1">
                                <a:latin typeface="Cambria Math" panose="02040503050406030204" pitchFamily="18" charset="0"/>
                              </a:rPr>
                              <m:t>𝑎</m:t>
                            </m:r>
                          </m:den>
                        </m:f>
                      </m:e>
                    </m:d>
                  </m:oMath>
                </a14:m>
                <a:r>
                  <a:rPr lang="nl-NL" sz="4400" dirty="0"/>
                  <a:t> </a:t>
                </a:r>
                <a:endParaRPr lang="en-US" sz="4400" dirty="0"/>
              </a:p>
              <a:p>
                <a:r>
                  <a:rPr lang="nl-NL" sz="4400" dirty="0"/>
                  <a:t>Đồ thị nhận đường thẳng </a:t>
                </a:r>
                <a14:m>
                  <m:oMath xmlns:m="http://schemas.openxmlformats.org/officeDocument/2006/math">
                    <m:r>
                      <a:rPr lang="nl-NL" sz="4400" i="1">
                        <a:latin typeface="Cambria Math" panose="02040503050406030204" pitchFamily="18" charset="0"/>
                      </a:rPr>
                      <m:t>𝑥</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2</m:t>
                        </m:r>
                        <m:r>
                          <a:rPr lang="nl-NL" sz="4400" i="1">
                            <a:latin typeface="Cambria Math" panose="02040503050406030204" pitchFamily="18" charset="0"/>
                          </a:rPr>
                          <m:t>𝑎</m:t>
                        </m:r>
                      </m:den>
                    </m:f>
                  </m:oMath>
                </a14:m>
                <a:r>
                  <a:rPr lang="nl-NL" sz="4400" dirty="0"/>
                  <a:t> làm trục đối xứng.</a:t>
                </a:r>
                <a:endParaRPr lang="en-US" sz="4400" dirty="0"/>
              </a:p>
              <a:p>
                <a:r>
                  <a:rPr lang="nl-NL" sz="4400" b="1" dirty="0"/>
                  <a:t> </a:t>
                </a:r>
                <a:endParaRPr lang="en-US" sz="4400" dirty="0"/>
              </a:p>
              <a:p>
                <a:endParaRPr lang="vi-VN" sz="4400" b="1" dirty="0">
                  <a:solidFill>
                    <a:srgbClr val="0000FF"/>
                  </a:solidFill>
                </a:endParaRPr>
              </a:p>
            </p:txBody>
          </p:sp>
        </mc:Choice>
        <mc:Fallback xmlns="">
          <p:sp>
            <p:nvSpPr>
              <p:cNvPr id="12" name="Rectangle 11">
                <a:extLst>
                  <a:ext uri="{FF2B5EF4-FFF2-40B4-BE49-F238E27FC236}">
                    <a16:creationId xmlns:a16="http://schemas.microsoft.com/office/drawing/2014/main" id="{372C34B5-28E6-4EC8-B246-38F191EAA9DC}"/>
                  </a:ext>
                </a:extLst>
              </p:cNvPr>
              <p:cNvSpPr>
                <a:spLocks noRot="1" noChangeAspect="1" noMove="1" noResize="1" noEditPoints="1" noAdjustHandles="1" noChangeArrowheads="1" noChangeShapeType="1" noTextEdit="1"/>
              </p:cNvSpPr>
              <p:nvPr/>
            </p:nvSpPr>
            <p:spPr>
              <a:xfrm>
                <a:off x="3026750" y="3048000"/>
                <a:ext cx="19802941" cy="6558121"/>
              </a:xfrm>
              <a:prstGeom prst="rect">
                <a:avLst/>
              </a:prstGeom>
              <a:blipFill>
                <a:blip r:embed="rId4"/>
                <a:stretch>
                  <a:fillRect l="-1262" t="-1952"/>
                </a:stretch>
              </a:blipFill>
              <a:ln w="57150" cmpd="dbl">
                <a:noFill/>
              </a:ln>
            </p:spPr>
            <p:txBody>
              <a:bodyPr/>
              <a:lstStyle/>
              <a:p>
                <a:r>
                  <a:rPr lang="en-US">
                    <a:noFill/>
                  </a:rPr>
                  <a:t> </a:t>
                </a:r>
              </a:p>
            </p:txBody>
          </p:sp>
        </mc:Fallback>
      </mc:AlternateContent>
      <p:grpSp>
        <p:nvGrpSpPr>
          <p:cNvPr id="15" name="Group 13">
            <a:extLst>
              <a:ext uri="{FF2B5EF4-FFF2-40B4-BE49-F238E27FC236}">
                <a16:creationId xmlns:a16="http://schemas.microsoft.com/office/drawing/2014/main" id="{A10AFE81-05E0-477C-A390-F49E50C43139}"/>
              </a:ext>
            </a:extLst>
          </p:cNvPr>
          <p:cNvGrpSpPr>
            <a:grpSpLocks/>
          </p:cNvGrpSpPr>
          <p:nvPr/>
        </p:nvGrpSpPr>
        <p:grpSpPr bwMode="auto">
          <a:xfrm>
            <a:off x="3657600" y="7620000"/>
            <a:ext cx="15697200" cy="5562600"/>
            <a:chOff x="2495" y="10839"/>
            <a:chExt cx="7005" cy="3075"/>
          </a:xfrm>
        </p:grpSpPr>
        <p:graphicFrame>
          <p:nvGraphicFramePr>
            <p:cNvPr id="16" name="Object 15">
              <a:extLst>
                <a:ext uri="{FF2B5EF4-FFF2-40B4-BE49-F238E27FC236}">
                  <a16:creationId xmlns:a16="http://schemas.microsoft.com/office/drawing/2014/main" id="{CE693320-485C-45A8-97A5-18DEF873D680}"/>
                </a:ext>
              </a:extLst>
            </p:cNvPr>
            <p:cNvGraphicFramePr>
              <a:graphicFrameLocks noChangeAspect="1"/>
            </p:cNvGraphicFramePr>
            <p:nvPr/>
          </p:nvGraphicFramePr>
          <p:xfrm>
            <a:off x="4449" y="12144"/>
            <a:ext cx="371" cy="435"/>
          </p:xfrm>
          <a:graphic>
            <a:graphicData uri="http://schemas.openxmlformats.org/presentationml/2006/ole">
              <mc:AlternateContent xmlns:mc="http://schemas.openxmlformats.org/markup-compatibility/2006">
                <mc:Choice xmlns:v="urn:schemas-microsoft-com:vml" Requires="v">
                  <p:oleObj name="Equation" r:id="rId5" imgW="330057" imgH="393529" progId="Equation.DSMT4">
                    <p:embed/>
                  </p:oleObj>
                </mc:Choice>
                <mc:Fallback>
                  <p:oleObj name="Equation" r:id="rId5" imgW="330057" imgH="393529" progId="Equation.DSMT4">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9" y="12144"/>
                          <a:ext cx="371" cy="4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 name="Group 15">
              <a:extLst>
                <a:ext uri="{FF2B5EF4-FFF2-40B4-BE49-F238E27FC236}">
                  <a16:creationId xmlns:a16="http://schemas.microsoft.com/office/drawing/2014/main" id="{7D4CDD84-0F9E-4D2F-B4CB-D11969005533}"/>
                </a:ext>
              </a:extLst>
            </p:cNvPr>
            <p:cNvGrpSpPr>
              <a:grpSpLocks/>
            </p:cNvGrpSpPr>
            <p:nvPr/>
          </p:nvGrpSpPr>
          <p:grpSpPr bwMode="auto">
            <a:xfrm>
              <a:off x="2495" y="10839"/>
              <a:ext cx="7005" cy="3075"/>
              <a:chOff x="2495" y="10839"/>
              <a:chExt cx="7005" cy="3075"/>
            </a:xfrm>
          </p:grpSpPr>
          <p:grpSp>
            <p:nvGrpSpPr>
              <p:cNvPr id="18" name="Group 16">
                <a:extLst>
                  <a:ext uri="{FF2B5EF4-FFF2-40B4-BE49-F238E27FC236}">
                    <a16:creationId xmlns:a16="http://schemas.microsoft.com/office/drawing/2014/main" id="{064A0BE9-D639-4360-8D96-560AFAF32AE9}"/>
                  </a:ext>
                </a:extLst>
              </p:cNvPr>
              <p:cNvGrpSpPr>
                <a:grpSpLocks/>
              </p:cNvGrpSpPr>
              <p:nvPr/>
            </p:nvGrpSpPr>
            <p:grpSpPr bwMode="auto">
              <a:xfrm>
                <a:off x="2495" y="10839"/>
                <a:ext cx="7005" cy="3075"/>
                <a:chOff x="2825" y="594"/>
                <a:chExt cx="7005" cy="3075"/>
              </a:xfrm>
            </p:grpSpPr>
            <p:grpSp>
              <p:nvGrpSpPr>
                <p:cNvPr id="20" name="Group 17">
                  <a:extLst>
                    <a:ext uri="{FF2B5EF4-FFF2-40B4-BE49-F238E27FC236}">
                      <a16:creationId xmlns:a16="http://schemas.microsoft.com/office/drawing/2014/main" id="{29FF789A-8614-40F2-AC92-05E0B3A1EE2D}"/>
                    </a:ext>
                  </a:extLst>
                </p:cNvPr>
                <p:cNvGrpSpPr>
                  <a:grpSpLocks/>
                </p:cNvGrpSpPr>
                <p:nvPr/>
              </p:nvGrpSpPr>
              <p:grpSpPr bwMode="auto">
                <a:xfrm>
                  <a:off x="2825" y="594"/>
                  <a:ext cx="7005" cy="3075"/>
                  <a:chOff x="2825" y="594"/>
                  <a:chExt cx="7005" cy="3075"/>
                </a:xfrm>
              </p:grpSpPr>
              <p:grpSp>
                <p:nvGrpSpPr>
                  <p:cNvPr id="22" name="Group 18">
                    <a:extLst>
                      <a:ext uri="{FF2B5EF4-FFF2-40B4-BE49-F238E27FC236}">
                        <a16:creationId xmlns:a16="http://schemas.microsoft.com/office/drawing/2014/main" id="{D8187181-B8EE-48A4-BC25-66C2C2C4F5E3}"/>
                      </a:ext>
                    </a:extLst>
                  </p:cNvPr>
                  <p:cNvGrpSpPr>
                    <a:grpSpLocks/>
                  </p:cNvGrpSpPr>
                  <p:nvPr/>
                </p:nvGrpSpPr>
                <p:grpSpPr bwMode="auto">
                  <a:xfrm>
                    <a:off x="2825" y="594"/>
                    <a:ext cx="7005" cy="2700"/>
                    <a:chOff x="2825" y="594"/>
                    <a:chExt cx="7005" cy="2700"/>
                  </a:xfrm>
                </p:grpSpPr>
                <p:pic>
                  <p:nvPicPr>
                    <p:cNvPr id="15379" name="Picture 19">
                      <a:extLst>
                        <a:ext uri="{FF2B5EF4-FFF2-40B4-BE49-F238E27FC236}">
                          <a16:creationId xmlns:a16="http://schemas.microsoft.com/office/drawing/2014/main" id="{6EDFDC05-E2EC-4D59-8636-0959205E8C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b="22414"/>
                    <a:stretch>
                      <a:fillRect/>
                    </a:stretch>
                  </p:blipFill>
                  <p:spPr bwMode="auto">
                    <a:xfrm>
                      <a:off x="6350" y="594"/>
                      <a:ext cx="3480" cy="2700"/>
                    </a:xfrm>
                    <a:prstGeom prst="rect">
                      <a:avLst/>
                    </a:prstGeom>
                    <a:noFill/>
                    <a:extLst>
                      <a:ext uri="{909E8E84-426E-40DD-AFC4-6F175D3DCCD1}">
                        <a14:hiddenFill xmlns:a14="http://schemas.microsoft.com/office/drawing/2010/main">
                          <a:solidFill>
                            <a:srgbClr val="FFFFFF"/>
                          </a:solidFill>
                        </a14:hiddenFill>
                      </a:ext>
                    </a:extLst>
                  </p:spPr>
                </p:pic>
                <p:pic>
                  <p:nvPicPr>
                    <p:cNvPr id="15380" name="Picture 20">
                      <a:extLst>
                        <a:ext uri="{FF2B5EF4-FFF2-40B4-BE49-F238E27FC236}">
                          <a16:creationId xmlns:a16="http://schemas.microsoft.com/office/drawing/2014/main" id="{91A1B09C-2F4F-4827-8AD1-600CB128EB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b="24306"/>
                    <a:stretch>
                      <a:fillRect/>
                    </a:stretch>
                  </p:blipFill>
                  <p:spPr bwMode="auto">
                    <a:xfrm>
                      <a:off x="2825" y="594"/>
                      <a:ext cx="3480" cy="264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3" name="Object 22">
                    <a:extLst>
                      <a:ext uri="{FF2B5EF4-FFF2-40B4-BE49-F238E27FC236}">
                        <a16:creationId xmlns:a16="http://schemas.microsoft.com/office/drawing/2014/main" id="{BBFDA02E-B99C-40FD-B327-4C230181EC30}"/>
                      </a:ext>
                    </a:extLst>
                  </p:cNvPr>
                  <p:cNvGraphicFramePr>
                    <a:graphicFrameLocks noChangeAspect="1"/>
                  </p:cNvGraphicFramePr>
                  <p:nvPr/>
                </p:nvGraphicFramePr>
                <p:xfrm>
                  <a:off x="7835" y="3384"/>
                  <a:ext cx="555" cy="285"/>
                </p:xfrm>
                <a:graphic>
                  <a:graphicData uri="http://schemas.openxmlformats.org/presentationml/2006/ole">
                    <mc:AlternateContent xmlns:mc="http://schemas.openxmlformats.org/markup-compatibility/2006">
                      <mc:Choice xmlns:v="urn:schemas-microsoft-com:vml" Requires="v">
                        <p:oleObj name="Equation" r:id="rId9" imgW="355138" imgH="177569" progId="Equation.DSMT4">
                          <p:embed/>
                        </p:oleObj>
                      </mc:Choice>
                      <mc:Fallback>
                        <p:oleObj name="Equation" r:id="rId9" imgW="355138" imgH="177569" progId="Equation.DSMT4">
                          <p:embed/>
                          <p:pic>
                            <p:nvPicPr>
                              <p:cNvPr id="0"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5" y="3384"/>
                                <a:ext cx="555" cy="2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1" name="Object 20">
                  <a:extLst>
                    <a:ext uri="{FF2B5EF4-FFF2-40B4-BE49-F238E27FC236}">
                      <a16:creationId xmlns:a16="http://schemas.microsoft.com/office/drawing/2014/main" id="{E91DFD89-2D4C-456E-8A27-AC554F5F378B}"/>
                    </a:ext>
                  </a:extLst>
                </p:cNvPr>
                <p:cNvGraphicFramePr>
                  <a:graphicFrameLocks noChangeAspect="1"/>
                </p:cNvGraphicFramePr>
                <p:nvPr/>
              </p:nvGraphicFramePr>
              <p:xfrm>
                <a:off x="4340" y="3294"/>
                <a:ext cx="555" cy="285"/>
              </p:xfrm>
              <a:graphic>
                <a:graphicData uri="http://schemas.openxmlformats.org/presentationml/2006/ole">
                  <mc:AlternateContent xmlns:mc="http://schemas.openxmlformats.org/markup-compatibility/2006">
                    <mc:Choice xmlns:v="urn:schemas-microsoft-com:vml" Requires="v">
                      <p:oleObj name="Equation" r:id="rId11" imgW="355138" imgH="177569" progId="Equation.DSMT4">
                        <p:embed/>
                      </p:oleObj>
                    </mc:Choice>
                    <mc:Fallback>
                      <p:oleObj name="Equation" r:id="rId11" imgW="355138" imgH="177569" progId="Equation.DSMT4">
                        <p:embed/>
                        <p:pic>
                          <p:nvPicPr>
                            <p:cNvPr id="0" name="Object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0" y="3294"/>
                              <a:ext cx="555" cy="2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9" name="Object 18">
                <a:extLst>
                  <a:ext uri="{FF2B5EF4-FFF2-40B4-BE49-F238E27FC236}">
                    <a16:creationId xmlns:a16="http://schemas.microsoft.com/office/drawing/2014/main" id="{41610D27-7F0E-48DA-BBDB-009A1D132142}"/>
                  </a:ext>
                </a:extLst>
              </p:cNvPr>
              <p:cNvGraphicFramePr>
                <a:graphicFrameLocks noChangeAspect="1"/>
              </p:cNvGraphicFramePr>
              <p:nvPr/>
            </p:nvGraphicFramePr>
            <p:xfrm>
              <a:off x="7959" y="12174"/>
              <a:ext cx="371" cy="435"/>
            </p:xfrm>
            <a:graphic>
              <a:graphicData uri="http://schemas.openxmlformats.org/presentationml/2006/ole">
                <mc:AlternateContent xmlns:mc="http://schemas.openxmlformats.org/markup-compatibility/2006">
                  <mc:Choice xmlns:v="urn:schemas-microsoft-com:vml" Requires="v">
                    <p:oleObj name="Equation" r:id="rId13" imgW="330057" imgH="393529" progId="Equation.DSMT4">
                      <p:embed/>
                    </p:oleObj>
                  </mc:Choice>
                  <mc:Fallback>
                    <p:oleObj name="Equation" r:id="rId13" imgW="330057" imgH="393529" progId="Equation.DSMT4">
                      <p:embed/>
                      <p:pic>
                        <p:nvPicPr>
                          <p:cNvPr id="0"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9" y="12174"/>
                            <a:ext cx="371" cy="4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Tree>
    <p:extLst>
      <p:ext uri="{BB962C8B-B14F-4D97-AF65-F5344CB8AC3E}">
        <p14:creationId xmlns:p14="http://schemas.microsoft.com/office/powerpoint/2010/main" val="40635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16305292" cy="907192"/>
            <a:chOff x="7459670" y="7543799"/>
            <a:chExt cx="26934318" cy="907311"/>
          </a:xfrm>
        </p:grpSpPr>
        <p:sp>
          <p:nvSpPr>
            <p:cNvPr id="44" name="TextBox 43"/>
            <p:cNvSpPr txBox="1"/>
            <p:nvPr/>
          </p:nvSpPr>
          <p:spPr>
            <a:xfrm>
              <a:off x="8993186" y="7620004"/>
              <a:ext cx="25400802"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CÁC DẠNG BÀI TẬP</a:t>
              </a:r>
            </a:p>
          </p:txBody>
        </p:sp>
        <p:grpSp>
          <p:nvGrpSpPr>
            <p:cNvPr id="46" name="Group 27"/>
            <p:cNvGrpSpPr/>
            <p:nvPr/>
          </p:nvGrpSpPr>
          <p:grpSpPr>
            <a:xfrm>
              <a:off x="7459670" y="7543799"/>
              <a:ext cx="1381118" cy="872846"/>
              <a:chOff x="7459669" y="7543800"/>
              <a:chExt cx="1381118" cy="872846"/>
            </a:xfrm>
          </p:grpSpPr>
          <p:sp>
            <p:nvSpPr>
              <p:cNvPr id="4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9"/>
              <p:cNvGrpSpPr/>
              <p:nvPr/>
            </p:nvGrpSpPr>
            <p:grpSpPr>
              <a:xfrm>
                <a:off x="7469187" y="7640053"/>
                <a:ext cx="1371600" cy="776593"/>
                <a:chOff x="7469187" y="7640053"/>
                <a:chExt cx="1371600" cy="776593"/>
              </a:xfrm>
            </p:grpSpPr>
            <p:sp>
              <p:nvSpPr>
                <p:cNvPr id="49" name="Round Same Side Corner Rectangle 48"/>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571128" y="7640053"/>
                  <a:ext cx="1184168" cy="754151"/>
                </a:xfrm>
                <a:prstGeom prst="rect">
                  <a:avLst/>
                </a:prstGeom>
                <a:noFill/>
              </p:spPr>
              <p:txBody>
                <a:bodyPr wrap="none" rtlCol="0">
                  <a:spAutoFit/>
                </a:bodyPr>
                <a:lstStyle/>
                <a:p>
                  <a:pPr algn="ctr"/>
                  <a:r>
                    <a:rPr lang="en-US" b="1" dirty="0">
                      <a:solidFill>
                        <a:schemeClr val="bg1"/>
                      </a:solidFill>
                      <a:latin typeface="Tahoma" pitchFamily="34" charset="0"/>
                      <a:ea typeface="Tahoma" pitchFamily="34" charset="0"/>
                      <a:cs typeface="Tahoma" pitchFamily="34" charset="0"/>
                    </a:rPr>
                    <a:t>II</a:t>
                  </a:r>
                </a:p>
              </p:txBody>
            </p:sp>
          </p:grpSp>
        </p:gr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72C34B5-28E6-4EC8-B246-38F191EAA9DC}"/>
                  </a:ext>
                </a:extLst>
              </p:cNvPr>
              <p:cNvSpPr/>
              <p:nvPr/>
            </p:nvSpPr>
            <p:spPr>
              <a:xfrm>
                <a:off x="1752600" y="4434291"/>
                <a:ext cx="19193341" cy="4847417"/>
              </a:xfrm>
              <a:prstGeom prst="rect">
                <a:avLst/>
              </a:prstGeom>
              <a:noFill/>
              <a:ln w="57150" cmpd="dbl">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lvl="0"/>
                <a:r>
                  <a:rPr lang="nl-NL" sz="4400" b="1" dirty="0">
                    <a:solidFill>
                      <a:srgbClr val="3333FF"/>
                    </a:solidFill>
                  </a:rPr>
                  <a:t>DẠNG TOÁN 1: XÁC ĐỊNH  HÀM SỐ BẬC HAI .</a:t>
                </a:r>
                <a:endParaRPr lang="en-US" sz="4400" dirty="0">
                  <a:solidFill>
                    <a:srgbClr val="3333FF"/>
                  </a:solidFill>
                </a:endParaRPr>
              </a:p>
              <a:p>
                <a:r>
                  <a:rPr lang="nl-NL" sz="4400" b="1" dirty="0">
                    <a:solidFill>
                      <a:srgbClr val="3333FF"/>
                    </a:solidFill>
                  </a:rPr>
                  <a:t>1. Phương pháp giải.</a:t>
                </a:r>
                <a:endParaRPr lang="en-US" sz="4400" dirty="0">
                  <a:solidFill>
                    <a:srgbClr val="3333FF"/>
                  </a:solidFill>
                </a:endParaRPr>
              </a:p>
              <a:p>
                <a:r>
                  <a:rPr lang="nl-NL" sz="4400" dirty="0"/>
                  <a:t>Để xác định hàm số bậc hai ta là như sau</a:t>
                </a:r>
                <a:endParaRPr lang="en-US" sz="4400" dirty="0"/>
              </a:p>
              <a:p>
                <a:r>
                  <a:rPr lang="nl-NL" sz="4400" dirty="0"/>
                  <a:t>Gọi hàm số cần tìm là</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𝑎</m:t>
                    </m:r>
                    <m:sSup>
                      <m:sSupPr>
                        <m:ctrlPr>
                          <a:rPr lang="en-US" sz="4400" i="1">
                            <a:latin typeface="Cambria Math" panose="02040503050406030204" pitchFamily="18" charset="0"/>
                          </a:rPr>
                        </m:ctrlPr>
                      </m:sSupPr>
                      <m:e>
                        <m:r>
                          <a:rPr lang="nl-NL" sz="4400" i="1">
                            <a:latin typeface="Cambria Math" panose="02040503050406030204" pitchFamily="18" charset="0"/>
                          </a:rPr>
                          <m:t>𝑥</m:t>
                        </m:r>
                      </m:e>
                      <m:sup>
                        <m:r>
                          <a:rPr lang="nl-NL" sz="4400" i="1">
                            <a:latin typeface="Cambria Math" panose="02040503050406030204" pitchFamily="18" charset="0"/>
                          </a:rPr>
                          <m:t>2</m:t>
                        </m:r>
                      </m:sup>
                    </m:sSup>
                    <m:r>
                      <a:rPr lang="nl-NL" sz="4400" i="1">
                        <a:latin typeface="Cambria Math" panose="02040503050406030204" pitchFamily="18" charset="0"/>
                      </a:rPr>
                      <m:t>+</m:t>
                    </m:r>
                    <m:r>
                      <a:rPr lang="nl-NL" sz="4400" i="1">
                        <a:latin typeface="Cambria Math" panose="02040503050406030204" pitchFamily="18" charset="0"/>
                      </a:rPr>
                      <m:t>𝑏𝑥</m:t>
                    </m:r>
                    <m:r>
                      <a:rPr lang="nl-NL" sz="4400" i="1">
                        <a:latin typeface="Cambria Math" panose="02040503050406030204" pitchFamily="18" charset="0"/>
                      </a:rPr>
                      <m:t>+</m:t>
                    </m:r>
                    <m:r>
                      <a:rPr lang="nl-NL" sz="4400" i="1">
                        <a:latin typeface="Cambria Math" panose="02040503050406030204" pitchFamily="18" charset="0"/>
                      </a:rPr>
                      <m:t>𝑐</m:t>
                    </m:r>
                    <m:r>
                      <a:rPr lang="nl-NL" sz="4400" i="1">
                        <a:latin typeface="Cambria Math" panose="02040503050406030204" pitchFamily="18" charset="0"/>
                      </a:rPr>
                      <m:t>,</m:t>
                    </m:r>
                    <m:r>
                      <a:rPr lang="nl-NL" sz="4400" i="1">
                        <a:latin typeface="Cambria Math" panose="02040503050406030204" pitchFamily="18" charset="0"/>
                      </a:rPr>
                      <m:t>𝑎</m:t>
                    </m:r>
                    <m:r>
                      <a:rPr lang="nl-NL" sz="4400" i="1">
                        <a:latin typeface="Cambria Math" panose="02040503050406030204" pitchFamily="18" charset="0"/>
                      </a:rPr>
                      <m:t>≠0</m:t>
                    </m:r>
                  </m:oMath>
                </a14:m>
                <a:r>
                  <a:rPr lang="nl-NL" sz="4400" dirty="0"/>
                  <a:t>. Căn cứ theo giả thiết bài toán để thiết lập và giải hệ phương trình với ẩn </a:t>
                </a:r>
                <a14:m>
                  <m:oMath xmlns:m="http://schemas.openxmlformats.org/officeDocument/2006/math">
                    <m:r>
                      <a:rPr lang="nl-NL" sz="4400" i="1">
                        <a:latin typeface="Cambria Math" panose="02040503050406030204" pitchFamily="18" charset="0"/>
                      </a:rPr>
                      <m:t>𝑎</m:t>
                    </m:r>
                    <m:r>
                      <a:rPr lang="nl-NL" sz="4400" i="1">
                        <a:latin typeface="Cambria Math" panose="02040503050406030204" pitchFamily="18" charset="0"/>
                      </a:rPr>
                      <m:t>,</m:t>
                    </m:r>
                    <m:r>
                      <a:rPr lang="nl-NL" sz="4400" i="1">
                        <a:latin typeface="Cambria Math" panose="02040503050406030204" pitchFamily="18" charset="0"/>
                      </a:rPr>
                      <m:t>𝑏</m:t>
                    </m:r>
                    <m:r>
                      <a:rPr lang="nl-NL" sz="4400" i="1">
                        <a:latin typeface="Cambria Math" panose="02040503050406030204" pitchFamily="18" charset="0"/>
                      </a:rPr>
                      <m:t>,</m:t>
                    </m:r>
                    <m:r>
                      <a:rPr lang="nl-NL" sz="4400" i="1">
                        <a:latin typeface="Cambria Math" panose="02040503050406030204" pitchFamily="18" charset="0"/>
                      </a:rPr>
                      <m:t>𝑐</m:t>
                    </m:r>
                  </m:oMath>
                </a14:m>
                <a:r>
                  <a:rPr lang="nl-NL" sz="4400" dirty="0"/>
                  <a:t>, từ đó suy ra hàm số cần tìm.</a:t>
                </a:r>
                <a:endParaRPr lang="en-US" sz="4400" dirty="0"/>
              </a:p>
              <a:p>
                <a:endParaRPr lang="vi-VN" sz="4400" b="1" dirty="0">
                  <a:solidFill>
                    <a:srgbClr val="0000FF"/>
                  </a:solidFill>
                </a:endParaRPr>
              </a:p>
            </p:txBody>
          </p:sp>
        </mc:Choice>
        <mc:Fallback xmlns="">
          <p:sp>
            <p:nvSpPr>
              <p:cNvPr id="12" name="Rectangle 11">
                <a:extLst>
                  <a:ext uri="{FF2B5EF4-FFF2-40B4-BE49-F238E27FC236}">
                    <a16:creationId xmlns:a16="http://schemas.microsoft.com/office/drawing/2014/main" id="{372C34B5-28E6-4EC8-B246-38F191EAA9DC}"/>
                  </a:ext>
                </a:extLst>
              </p:cNvPr>
              <p:cNvSpPr>
                <a:spLocks noRot="1" noChangeAspect="1" noMove="1" noResize="1" noEditPoints="1" noAdjustHandles="1" noChangeArrowheads="1" noChangeShapeType="1" noTextEdit="1"/>
              </p:cNvSpPr>
              <p:nvPr/>
            </p:nvSpPr>
            <p:spPr>
              <a:xfrm>
                <a:off x="1752600" y="4434291"/>
                <a:ext cx="19193341" cy="4847417"/>
              </a:xfrm>
              <a:prstGeom prst="rect">
                <a:avLst/>
              </a:prstGeom>
              <a:blipFill>
                <a:blip r:embed="rId3"/>
                <a:stretch>
                  <a:fillRect l="-1302" t="-2638" r="-1175"/>
                </a:stretch>
              </a:blipFill>
              <a:ln w="57150" cmpd="dbl">
                <a:noFill/>
              </a:ln>
            </p:spPr>
            <p:txBody>
              <a:bodyPr/>
              <a:lstStyle/>
              <a:p>
                <a:r>
                  <a:rPr lang="en-US">
                    <a:noFill/>
                  </a:rPr>
                  <a:t> </a:t>
                </a:r>
              </a:p>
            </p:txBody>
          </p:sp>
        </mc:Fallback>
      </mc:AlternateContent>
    </p:spTree>
    <p:extLst>
      <p:ext uri="{BB962C8B-B14F-4D97-AF65-F5344CB8AC3E}">
        <p14:creationId xmlns:p14="http://schemas.microsoft.com/office/powerpoint/2010/main" val="2240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16305292" cy="907192"/>
            <a:chOff x="7459670" y="7543799"/>
            <a:chExt cx="26934318" cy="907311"/>
          </a:xfrm>
        </p:grpSpPr>
        <p:sp>
          <p:nvSpPr>
            <p:cNvPr id="44" name="TextBox 43"/>
            <p:cNvSpPr txBox="1"/>
            <p:nvPr/>
          </p:nvSpPr>
          <p:spPr>
            <a:xfrm>
              <a:off x="8993186" y="7620004"/>
              <a:ext cx="25400802"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CÁC DẠNG BÀI TẬP</a:t>
              </a:r>
            </a:p>
          </p:txBody>
        </p:sp>
        <p:grpSp>
          <p:nvGrpSpPr>
            <p:cNvPr id="46" name="Group 27"/>
            <p:cNvGrpSpPr/>
            <p:nvPr/>
          </p:nvGrpSpPr>
          <p:grpSpPr>
            <a:xfrm>
              <a:off x="7459670" y="7543799"/>
              <a:ext cx="1381118" cy="872846"/>
              <a:chOff x="7459669" y="7543800"/>
              <a:chExt cx="1381118" cy="872846"/>
            </a:xfrm>
          </p:grpSpPr>
          <p:sp>
            <p:nvSpPr>
              <p:cNvPr id="4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9"/>
              <p:cNvGrpSpPr/>
              <p:nvPr/>
            </p:nvGrpSpPr>
            <p:grpSpPr>
              <a:xfrm>
                <a:off x="7469187" y="7640053"/>
                <a:ext cx="1371600" cy="776593"/>
                <a:chOff x="7469187" y="7640053"/>
                <a:chExt cx="1371600" cy="776593"/>
              </a:xfrm>
            </p:grpSpPr>
            <p:sp>
              <p:nvSpPr>
                <p:cNvPr id="49" name="Round Same Side Corner Rectangle 48"/>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571128" y="7640053"/>
                  <a:ext cx="1184168" cy="754151"/>
                </a:xfrm>
                <a:prstGeom prst="rect">
                  <a:avLst/>
                </a:prstGeom>
                <a:noFill/>
              </p:spPr>
              <p:txBody>
                <a:bodyPr wrap="none" rtlCol="0">
                  <a:spAutoFit/>
                </a:bodyPr>
                <a:lstStyle/>
                <a:p>
                  <a:pPr algn="ctr"/>
                  <a:r>
                    <a:rPr lang="en-US" b="1" dirty="0">
                      <a:solidFill>
                        <a:schemeClr val="bg1"/>
                      </a:solidFill>
                      <a:latin typeface="Tahoma" pitchFamily="34" charset="0"/>
                      <a:ea typeface="Tahoma" pitchFamily="34" charset="0"/>
                      <a:cs typeface="Tahoma" pitchFamily="34" charset="0"/>
                    </a:rPr>
                    <a:t>II</a:t>
                  </a:r>
                </a:p>
              </p:txBody>
            </p:sp>
          </p:grpSp>
        </p:gr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72C34B5-28E6-4EC8-B246-38F191EAA9DC}"/>
                  </a:ext>
                </a:extLst>
              </p:cNvPr>
              <p:cNvSpPr/>
              <p:nvPr/>
            </p:nvSpPr>
            <p:spPr>
              <a:xfrm>
                <a:off x="1228259" y="3043079"/>
                <a:ext cx="22317541" cy="6848670"/>
              </a:xfrm>
              <a:prstGeom prst="rect">
                <a:avLst/>
              </a:prstGeom>
              <a:noFill/>
              <a:ln w="57150" cmpd="dbl">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lvl="0"/>
                <a:r>
                  <a:rPr lang="nl-NL" sz="4400" b="1" dirty="0">
                    <a:solidFill>
                      <a:srgbClr val="3333FF"/>
                    </a:solidFill>
                  </a:rPr>
                  <a:t>DẠNG TOÁN 2: XÉT SỰ BIẾN THIÊN VÀ VẼ ĐỒ THỊ CỦA HÀM SÔ BẬC HAI.</a:t>
                </a:r>
                <a:endParaRPr lang="en-US" sz="4400" dirty="0">
                  <a:solidFill>
                    <a:srgbClr val="3333FF"/>
                  </a:solidFill>
                </a:endParaRPr>
              </a:p>
              <a:p>
                <a:r>
                  <a:rPr lang="nl-NL" sz="4400" b="1" dirty="0">
                    <a:solidFill>
                      <a:srgbClr val="3333FF"/>
                    </a:solidFill>
                  </a:rPr>
                  <a:t>1. Phương pháp giải</a:t>
                </a:r>
                <a:endParaRPr lang="en-US" sz="4400" dirty="0">
                  <a:solidFill>
                    <a:srgbClr val="3333FF"/>
                  </a:solidFill>
                </a:endParaRPr>
              </a:p>
              <a:p>
                <a:r>
                  <a:rPr lang="nl-NL" sz="4400" dirty="0"/>
                  <a:t>Để vẽ đường parabol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𝑎</m:t>
                    </m:r>
                    <m:sSup>
                      <m:sSupPr>
                        <m:ctrlPr>
                          <a:rPr lang="en-US" sz="4400" i="1">
                            <a:latin typeface="Cambria Math" panose="02040503050406030204" pitchFamily="18" charset="0"/>
                          </a:rPr>
                        </m:ctrlPr>
                      </m:sSupPr>
                      <m:e>
                        <m:r>
                          <a:rPr lang="nl-NL" sz="4400" i="1">
                            <a:latin typeface="Cambria Math" panose="02040503050406030204" pitchFamily="18" charset="0"/>
                          </a:rPr>
                          <m:t>𝑥</m:t>
                        </m:r>
                      </m:e>
                      <m:sup>
                        <m:r>
                          <a:rPr lang="nl-NL" sz="4400" i="1">
                            <a:latin typeface="Cambria Math" panose="02040503050406030204" pitchFamily="18" charset="0"/>
                          </a:rPr>
                          <m:t>2</m:t>
                        </m:r>
                      </m:sup>
                    </m:sSup>
                    <m:r>
                      <a:rPr lang="nl-NL" sz="4400" i="1">
                        <a:latin typeface="Cambria Math" panose="02040503050406030204" pitchFamily="18" charset="0"/>
                      </a:rPr>
                      <m:t>+</m:t>
                    </m:r>
                    <m:r>
                      <a:rPr lang="nl-NL" sz="4400" i="1">
                        <a:latin typeface="Cambria Math" panose="02040503050406030204" pitchFamily="18" charset="0"/>
                      </a:rPr>
                      <m:t>𝑏𝑥</m:t>
                    </m:r>
                    <m:r>
                      <a:rPr lang="nl-NL" sz="4400" i="1">
                        <a:latin typeface="Cambria Math" panose="02040503050406030204" pitchFamily="18" charset="0"/>
                      </a:rPr>
                      <m:t>+</m:t>
                    </m:r>
                    <m:r>
                      <a:rPr lang="nl-NL" sz="4400" i="1">
                        <a:latin typeface="Cambria Math" panose="02040503050406030204" pitchFamily="18" charset="0"/>
                      </a:rPr>
                      <m:t>𝑐</m:t>
                    </m:r>
                  </m:oMath>
                </a14:m>
                <a:r>
                  <a:rPr lang="nl-NL" sz="4400" dirty="0"/>
                  <a:t> ta thực hiện các bước như sau:</a:t>
                </a:r>
                <a:endParaRPr lang="en-US" sz="4400" dirty="0"/>
              </a:p>
              <a:p>
                <a:r>
                  <a:rPr lang="nl-NL" sz="4400" dirty="0"/>
                  <a:t>– Xác định toạ độ đỉnh </a:t>
                </a:r>
                <a14:m>
                  <m:oMath xmlns:m="http://schemas.openxmlformats.org/officeDocument/2006/math">
                    <m:r>
                      <a:rPr lang="nl-NL" sz="4400" i="1">
                        <a:latin typeface="Cambria Math" panose="02040503050406030204" pitchFamily="18" charset="0"/>
                      </a:rPr>
                      <m:t>𝐼</m:t>
                    </m:r>
                    <m:d>
                      <m:dPr>
                        <m:ctrlPr>
                          <a:rPr lang="en-US" sz="4400" i="1">
                            <a:latin typeface="Cambria Math" panose="02040503050406030204" pitchFamily="18" charset="0"/>
                          </a:rPr>
                        </m:ctrlPr>
                      </m:dPr>
                      <m:e>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2</m:t>
                            </m:r>
                            <m:r>
                              <a:rPr lang="nl-NL" sz="4400" i="1">
                                <a:latin typeface="Cambria Math" panose="02040503050406030204" pitchFamily="18" charset="0"/>
                              </a:rPr>
                              <m:t>𝑎</m:t>
                            </m:r>
                          </m:den>
                        </m:f>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𝛥</m:t>
                            </m:r>
                          </m:num>
                          <m:den>
                            <m:r>
                              <a:rPr lang="nl-NL" sz="4400" i="1">
                                <a:latin typeface="Cambria Math" panose="02040503050406030204" pitchFamily="18" charset="0"/>
                              </a:rPr>
                              <m:t>4</m:t>
                            </m:r>
                            <m:r>
                              <a:rPr lang="nl-NL" sz="4400" i="1">
                                <a:latin typeface="Cambria Math" panose="02040503050406030204" pitchFamily="18" charset="0"/>
                              </a:rPr>
                              <m:t>𝑎</m:t>
                            </m:r>
                          </m:den>
                        </m:f>
                      </m:e>
                    </m:d>
                  </m:oMath>
                </a14:m>
                <a:r>
                  <a:rPr lang="nl-NL" sz="4400" dirty="0"/>
                  <a:t>.</a:t>
                </a:r>
                <a:endParaRPr lang="en-US" sz="4400" dirty="0"/>
              </a:p>
              <a:p>
                <a:r>
                  <a:rPr lang="nl-NL" sz="4400" dirty="0"/>
                  <a:t>– Xác định trục đối xứng </a:t>
                </a:r>
                <a14:m>
                  <m:oMath xmlns:m="http://schemas.openxmlformats.org/officeDocument/2006/math">
                    <m:r>
                      <a:rPr lang="nl-NL" sz="4400" i="1">
                        <a:latin typeface="Cambria Math" panose="02040503050406030204" pitchFamily="18" charset="0"/>
                      </a:rPr>
                      <m:t>𝑥</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2</m:t>
                        </m:r>
                        <m:r>
                          <a:rPr lang="nl-NL" sz="4400" i="1">
                            <a:latin typeface="Cambria Math" panose="02040503050406030204" pitchFamily="18" charset="0"/>
                          </a:rPr>
                          <m:t>𝑎</m:t>
                        </m:r>
                      </m:den>
                    </m:f>
                  </m:oMath>
                </a14:m>
                <a:r>
                  <a:rPr lang="nl-NL" sz="4400" dirty="0"/>
                  <a:t> và hướng bề lõm của parabol.</a:t>
                </a:r>
                <a:endParaRPr lang="en-US" sz="4400" dirty="0"/>
              </a:p>
              <a:p>
                <a:r>
                  <a:rPr lang="nl-NL" sz="4400" dirty="0"/>
                  <a:t>– Xác định một số điểm cụ thể của parabol (chẳng hạn, giao điểm của parabol với các trục toạ độ và các điểm đối xứng với chúng qua trục trục đối xứng).</a:t>
                </a:r>
                <a:endParaRPr lang="en-US" sz="4400" dirty="0"/>
              </a:p>
              <a:p>
                <a:r>
                  <a:rPr lang="nl-NL" sz="4400" dirty="0"/>
                  <a:t>– Căn cứ vào tính đối xứng, bề lõm và hình dáng parabol để vẽ parabol</a:t>
                </a:r>
                <a:r>
                  <a:rPr lang="nl-NL" sz="4400" i="1" dirty="0"/>
                  <a:t>.</a:t>
                </a:r>
                <a:endParaRPr lang="en-US" sz="4400" dirty="0"/>
              </a:p>
              <a:p>
                <a:endParaRPr lang="vi-VN" sz="4400" b="1" dirty="0">
                  <a:solidFill>
                    <a:srgbClr val="0000FF"/>
                  </a:solidFill>
                </a:endParaRPr>
              </a:p>
            </p:txBody>
          </p:sp>
        </mc:Choice>
        <mc:Fallback xmlns="">
          <p:sp>
            <p:nvSpPr>
              <p:cNvPr id="12" name="Rectangle 11">
                <a:extLst>
                  <a:ext uri="{FF2B5EF4-FFF2-40B4-BE49-F238E27FC236}">
                    <a16:creationId xmlns:a16="http://schemas.microsoft.com/office/drawing/2014/main" id="{372C34B5-28E6-4EC8-B246-38F191EAA9DC}"/>
                  </a:ext>
                </a:extLst>
              </p:cNvPr>
              <p:cNvSpPr>
                <a:spLocks noRot="1" noChangeAspect="1" noMove="1" noResize="1" noEditPoints="1" noAdjustHandles="1" noChangeArrowheads="1" noChangeShapeType="1" noTextEdit="1"/>
              </p:cNvSpPr>
              <p:nvPr/>
            </p:nvSpPr>
            <p:spPr>
              <a:xfrm>
                <a:off x="1228259" y="3043079"/>
                <a:ext cx="22317541" cy="6848670"/>
              </a:xfrm>
              <a:prstGeom prst="rect">
                <a:avLst/>
              </a:prstGeom>
              <a:blipFill>
                <a:blip r:embed="rId3"/>
                <a:stretch>
                  <a:fillRect l="-1092" t="-1868"/>
                </a:stretch>
              </a:blipFill>
              <a:ln w="57150" cmpd="dbl">
                <a:noFill/>
              </a:ln>
            </p:spPr>
            <p:txBody>
              <a:bodyPr/>
              <a:lstStyle/>
              <a:p>
                <a:r>
                  <a:rPr lang="en-US">
                    <a:noFill/>
                  </a:rPr>
                  <a:t> </a:t>
                </a:r>
              </a:p>
            </p:txBody>
          </p:sp>
        </mc:Fallback>
      </mc:AlternateContent>
    </p:spTree>
    <p:extLst>
      <p:ext uri="{BB962C8B-B14F-4D97-AF65-F5344CB8AC3E}">
        <p14:creationId xmlns:p14="http://schemas.microsoft.com/office/powerpoint/2010/main" val="2351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barn(inVertical)">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barn(inVertical)">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barn(inVertical)">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55196" y="725"/>
            <a:ext cx="18197408" cy="128879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70548" y="3457613"/>
            <a:ext cx="13237052" cy="5509200"/>
          </a:xfrm>
          <a:prstGeom prst="rect">
            <a:avLst/>
          </a:prstGeom>
          <a:noFill/>
        </p:spPr>
        <p:txBody>
          <a:bodyPr wrap="square" rtlCol="0">
            <a:spAutoFit/>
          </a:bodyPr>
          <a:lstStyle/>
          <a:p>
            <a:pPr algn="ctr"/>
            <a:r>
              <a:rPr lang="en-US" sz="8800" dirty="0" err="1">
                <a:solidFill>
                  <a:srgbClr val="008000"/>
                </a:solidFill>
                <a:latin typeface="Arial" panose="020B0604020202020204" pitchFamily="34" charset="0"/>
                <a:cs typeface="Arial" panose="020B0604020202020204" pitchFamily="34" charset="0"/>
              </a:rPr>
              <a:t>Các</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em</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hãy</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giúp</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các</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chú</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chim</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thoát</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khỏi</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lồng</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của</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người</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thợ</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săn</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bằng</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cách</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trả</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lời</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đúng</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các</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câu</a:t>
            </a:r>
            <a:r>
              <a:rPr lang="en-US" sz="8800" dirty="0">
                <a:solidFill>
                  <a:srgbClr val="008000"/>
                </a:solidFill>
                <a:latin typeface="Arial" panose="020B0604020202020204" pitchFamily="34" charset="0"/>
                <a:cs typeface="Arial" panose="020B0604020202020204" pitchFamily="34" charset="0"/>
              </a:rPr>
              <a:t> </a:t>
            </a:r>
            <a:r>
              <a:rPr lang="en-US" sz="8800" dirty="0" err="1">
                <a:solidFill>
                  <a:srgbClr val="008000"/>
                </a:solidFill>
                <a:latin typeface="Arial" panose="020B0604020202020204" pitchFamily="34" charset="0"/>
                <a:cs typeface="Arial" panose="020B0604020202020204" pitchFamily="34" charset="0"/>
              </a:rPr>
              <a:t>hỏi</a:t>
            </a:r>
            <a:r>
              <a:rPr lang="en-US" sz="8800" dirty="0">
                <a:solidFill>
                  <a:srgbClr val="008000"/>
                </a:solidFill>
                <a:latin typeface="Arial" panose="020B0604020202020204" pitchFamily="34" charset="0"/>
                <a:cs typeface="Arial" panose="020B0604020202020204" pitchFamily="34" charset="0"/>
              </a:rPr>
              <a:t>.</a:t>
            </a:r>
          </a:p>
        </p:txBody>
      </p:sp>
      <p:pic>
        <p:nvPicPr>
          <p:cNvPr id="9"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90212" y="11831738"/>
            <a:ext cx="3693788" cy="15703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57924" y="1331735"/>
            <a:ext cx="4458856" cy="3562238"/>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557404" y="612309"/>
            <a:ext cx="2028136" cy="3413818"/>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8169" y1="18679" x2="13078" y2="19362"/>
                        <a14:foregroundMark x1="20523" y1="13440" x2="3018" y2="20729"/>
                      </a14:backgroundRemoval>
                    </a14:imgEffect>
                  </a14:imgLayer>
                </a14:imgProps>
              </a:ext>
              <a:ext uri="{28A0092B-C50C-407E-A947-70E740481C1C}">
                <a14:useLocalDpi xmlns:a14="http://schemas.microsoft.com/office/drawing/2010/main" val="0"/>
              </a:ext>
            </a:extLst>
          </a:blip>
          <a:stretch>
            <a:fillRect/>
          </a:stretch>
        </p:blipFill>
        <p:spPr>
          <a:xfrm rot="1204217" flipH="1">
            <a:off x="-61396" y="2018170"/>
            <a:ext cx="2735884" cy="2702892"/>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0544" y="698504"/>
            <a:ext cx="2308776" cy="3886200"/>
          </a:xfrm>
          <a:prstGeom prst="rect">
            <a:avLst/>
          </a:prstGeom>
        </p:spPr>
      </p:pic>
      <p:pic>
        <p:nvPicPr>
          <p:cNvPr id="17" name="Picture 16"/>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1067576" y="6442332"/>
            <a:ext cx="2589636" cy="2775440"/>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152570" y="5418786"/>
            <a:ext cx="2308776" cy="3886200"/>
          </a:xfrm>
          <a:prstGeom prst="rect">
            <a:avLst/>
          </a:prstGeom>
        </p:spPr>
      </p:pic>
      <p:pic>
        <p:nvPicPr>
          <p:cNvPr id="19" name="Picture 18"/>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backgroundMark x1="52239" y1="57771" x2="52239" y2="57771"/>
                        <a14:backgroundMark x1="52488" y1="65885" x2="52488" y2="65885"/>
                        <a14:backgroundMark x1="51741" y1="64516" x2="51741" y2="6451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2882" flipH="1">
            <a:off x="-396641" y="6723649"/>
            <a:ext cx="6735274" cy="8299826"/>
          </a:xfrm>
          <a:prstGeom prst="rect">
            <a:avLst/>
          </a:prstGeom>
        </p:spPr>
      </p:pic>
    </p:spTree>
    <p:extLst>
      <p:ext uri="{BB962C8B-B14F-4D97-AF65-F5344CB8AC3E}">
        <p14:creationId xmlns:p14="http://schemas.microsoft.com/office/powerpoint/2010/main" val="165963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300" fill="hold">
                                          <p:stCondLst>
                                            <p:cond delay="0"/>
                                          </p:stCondLst>
                                        </p:cTn>
                                        <p:tgtEl>
                                          <p:spTgt spid="11"/>
                                        </p:tgtEl>
                                        <p:attrNameLst>
                                          <p:attrName>r</p:attrName>
                                        </p:attrNameLst>
                                      </p:cBhvr>
                                    </p:animRot>
                                    <p:animRot by="-240000">
                                      <p:cBhvr>
                                        <p:cTn id="17" dur="600" fill="hold">
                                          <p:stCondLst>
                                            <p:cond delay="600"/>
                                          </p:stCondLst>
                                        </p:cTn>
                                        <p:tgtEl>
                                          <p:spTgt spid="11"/>
                                        </p:tgtEl>
                                        <p:attrNameLst>
                                          <p:attrName>r</p:attrName>
                                        </p:attrNameLst>
                                      </p:cBhvr>
                                    </p:animRot>
                                    <p:animRot by="240000">
                                      <p:cBhvr>
                                        <p:cTn id="18" dur="600" fill="hold">
                                          <p:stCondLst>
                                            <p:cond delay="1200"/>
                                          </p:stCondLst>
                                        </p:cTn>
                                        <p:tgtEl>
                                          <p:spTgt spid="11"/>
                                        </p:tgtEl>
                                        <p:attrNameLst>
                                          <p:attrName>r</p:attrName>
                                        </p:attrNameLst>
                                      </p:cBhvr>
                                    </p:animRot>
                                    <p:animRot by="-240000">
                                      <p:cBhvr>
                                        <p:cTn id="19" dur="600" fill="hold">
                                          <p:stCondLst>
                                            <p:cond delay="1800"/>
                                          </p:stCondLst>
                                        </p:cTn>
                                        <p:tgtEl>
                                          <p:spTgt spid="11"/>
                                        </p:tgtEl>
                                        <p:attrNameLst>
                                          <p:attrName>r</p:attrName>
                                        </p:attrNameLst>
                                      </p:cBhvr>
                                    </p:animRot>
                                    <p:animRot by="120000">
                                      <p:cBhvr>
                                        <p:cTn id="20" dur="600" fill="hold">
                                          <p:stCondLst>
                                            <p:cond delay="2400"/>
                                          </p:stCondLst>
                                        </p:cTn>
                                        <p:tgtEl>
                                          <p:spTgt spid="1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17"/>
                                        </p:tgtEl>
                                        <p:attrNameLst>
                                          <p:attrName>r</p:attrName>
                                        </p:attrNameLst>
                                      </p:cBhvr>
                                    </p:animRot>
                                    <p:animRot by="-240000">
                                      <p:cBhvr>
                                        <p:cTn id="23" dur="600" fill="hold">
                                          <p:stCondLst>
                                            <p:cond delay="600"/>
                                          </p:stCondLst>
                                        </p:cTn>
                                        <p:tgtEl>
                                          <p:spTgt spid="17"/>
                                        </p:tgtEl>
                                        <p:attrNameLst>
                                          <p:attrName>r</p:attrName>
                                        </p:attrNameLst>
                                      </p:cBhvr>
                                    </p:animRot>
                                    <p:animRot by="240000">
                                      <p:cBhvr>
                                        <p:cTn id="24" dur="600" fill="hold">
                                          <p:stCondLst>
                                            <p:cond delay="1200"/>
                                          </p:stCondLst>
                                        </p:cTn>
                                        <p:tgtEl>
                                          <p:spTgt spid="17"/>
                                        </p:tgtEl>
                                        <p:attrNameLst>
                                          <p:attrName>r</p:attrName>
                                        </p:attrNameLst>
                                      </p:cBhvr>
                                    </p:animRot>
                                    <p:animRot by="-240000">
                                      <p:cBhvr>
                                        <p:cTn id="25" dur="600" fill="hold">
                                          <p:stCondLst>
                                            <p:cond delay="1800"/>
                                          </p:stCondLst>
                                        </p:cTn>
                                        <p:tgtEl>
                                          <p:spTgt spid="17"/>
                                        </p:tgtEl>
                                        <p:attrNameLst>
                                          <p:attrName>r</p:attrName>
                                        </p:attrNameLst>
                                      </p:cBhvr>
                                    </p:animRot>
                                    <p:animRot by="120000">
                                      <p:cBhvr>
                                        <p:cTn id="2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12"/>
                                        </p:tgtEl>
                                      </p:cBhvr>
                                    </p:animEffect>
                                    <p:anim calcmode="lin" valueType="num">
                                      <p:cBhvr>
                                        <p:cTn id="32" dur="1000"/>
                                        <p:tgtEl>
                                          <p:spTgt spid="12"/>
                                        </p:tgtEl>
                                        <p:attrNameLst>
                                          <p:attrName>ppt_x</p:attrName>
                                        </p:attrNameLst>
                                      </p:cBhvr>
                                      <p:tavLst>
                                        <p:tav tm="0">
                                          <p:val>
                                            <p:strVal val="ppt_x"/>
                                          </p:val>
                                        </p:tav>
                                        <p:tav tm="100000">
                                          <p:val>
                                            <p:strVal val="ppt_x"/>
                                          </p:val>
                                        </p:tav>
                                      </p:tavLst>
                                    </p:anim>
                                    <p:anim calcmode="lin" valueType="num">
                                      <p:cBhvr>
                                        <p:cTn id="33" dur="1000"/>
                                        <p:tgtEl>
                                          <p:spTgt spid="12"/>
                                        </p:tgtEl>
                                        <p:attrNameLst>
                                          <p:attrName>ppt_y</p:attrName>
                                        </p:attrNameLst>
                                      </p:cBhvr>
                                      <p:tavLst>
                                        <p:tav tm="0">
                                          <p:val>
                                            <p:strVal val="ppt_y"/>
                                          </p:val>
                                        </p:tav>
                                        <p:tav tm="100000">
                                          <p:val>
                                            <p:strVal val="ppt_y+.1"/>
                                          </p:val>
                                        </p:tav>
                                      </p:tavLst>
                                    </p:anim>
                                    <p:set>
                                      <p:cBhvr>
                                        <p:cTn id="34" dur="1" fill="hold">
                                          <p:stCondLst>
                                            <p:cond delay="999"/>
                                          </p:stCondLst>
                                        </p:cTn>
                                        <p:tgtEl>
                                          <p:spTgt spid="12"/>
                                        </p:tgtEl>
                                        <p:attrNameLst>
                                          <p:attrName>style.visibility</p:attrName>
                                        </p:attrNameLst>
                                      </p:cBhvr>
                                      <p:to>
                                        <p:strVal val="hidden"/>
                                      </p:to>
                                    </p:set>
                                  </p:childTnLst>
                                </p:cTn>
                              </p:par>
                              <p:par>
                                <p:cTn id="35" presetID="35" presetClass="path" presetSubtype="0" accel="50000" decel="50000" fill="hold" nodeType="withEffect">
                                  <p:stCondLst>
                                    <p:cond delay="0"/>
                                  </p:stCondLst>
                                  <p:childTnLst>
                                    <p:animMotion origin="layout" path="M -3.75E-6 4.44444E-6 L -0.31406 -0.72338 " pathEditMode="relative" rAng="0" ptsTypes="AA">
                                      <p:cBhvr>
                                        <p:cTn id="36" dur="3000" fill="hold"/>
                                        <p:tgtEl>
                                          <p:spTgt spid="11"/>
                                        </p:tgtEl>
                                        <p:attrNameLst>
                                          <p:attrName>ppt_x</p:attrName>
                                          <p:attrName>ppt_y</p:attrName>
                                        </p:attrNameLst>
                                      </p:cBhvr>
                                      <p:rCtr x="-15703" y="-36181"/>
                                    </p:animMotion>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6"/>
                                        </p:tgtEl>
                                      </p:cBhvr>
                                    </p:animEffect>
                                    <p:anim calcmode="lin" valueType="num">
                                      <p:cBhvr>
                                        <p:cTn id="42" dur="1000"/>
                                        <p:tgtEl>
                                          <p:spTgt spid="16"/>
                                        </p:tgtEl>
                                        <p:attrNameLst>
                                          <p:attrName>ppt_x</p:attrName>
                                        </p:attrNameLst>
                                      </p:cBhvr>
                                      <p:tavLst>
                                        <p:tav tm="0">
                                          <p:val>
                                            <p:strVal val="ppt_x"/>
                                          </p:val>
                                        </p:tav>
                                        <p:tav tm="100000">
                                          <p:val>
                                            <p:strVal val="ppt_x"/>
                                          </p:val>
                                        </p:tav>
                                      </p:tavLst>
                                    </p:anim>
                                    <p:anim calcmode="lin" valueType="num">
                                      <p:cBhvr>
                                        <p:cTn id="43" dur="1000"/>
                                        <p:tgtEl>
                                          <p:spTgt spid="16"/>
                                        </p:tgtEl>
                                        <p:attrNameLst>
                                          <p:attrName>ppt_y</p:attrName>
                                        </p:attrNameLst>
                                      </p:cBhvr>
                                      <p:tavLst>
                                        <p:tav tm="0">
                                          <p:val>
                                            <p:strVal val="ppt_y"/>
                                          </p:val>
                                        </p:tav>
                                        <p:tav tm="100000">
                                          <p:val>
                                            <p:strVal val="ppt_y+.1"/>
                                          </p:val>
                                        </p:tav>
                                      </p:tavLst>
                                    </p:anim>
                                    <p:set>
                                      <p:cBhvr>
                                        <p:cTn id="44" dur="1" fill="hold">
                                          <p:stCondLst>
                                            <p:cond delay="999"/>
                                          </p:stCondLst>
                                        </p:cTn>
                                        <p:tgtEl>
                                          <p:spTgt spid="16"/>
                                        </p:tgtEl>
                                        <p:attrNameLst>
                                          <p:attrName>style.visibility</p:attrName>
                                        </p:attrNameLst>
                                      </p:cBhvr>
                                      <p:to>
                                        <p:strVal val="hidden"/>
                                      </p:to>
                                    </p:set>
                                  </p:childTnLst>
                                </p:cTn>
                              </p:par>
                              <p:par>
                                <p:cTn id="45" presetID="32" presetClass="emph" presetSubtype="0" fill="hold" nodeType="withEffect">
                                  <p:stCondLst>
                                    <p:cond delay="0"/>
                                  </p:stCondLst>
                                  <p:childTnLst>
                                    <p:animRot by="120000">
                                      <p:cBhvr>
                                        <p:cTn id="46" dur="100" fill="hold">
                                          <p:stCondLst>
                                            <p:cond delay="0"/>
                                          </p:stCondLst>
                                        </p:cTn>
                                        <p:tgtEl>
                                          <p:spTgt spid="15"/>
                                        </p:tgtEl>
                                        <p:attrNameLst>
                                          <p:attrName>r</p:attrName>
                                        </p:attrNameLst>
                                      </p:cBhvr>
                                    </p:animRot>
                                    <p:animRot by="-240000">
                                      <p:cBhvr>
                                        <p:cTn id="47" dur="200" fill="hold">
                                          <p:stCondLst>
                                            <p:cond delay="200"/>
                                          </p:stCondLst>
                                        </p:cTn>
                                        <p:tgtEl>
                                          <p:spTgt spid="15"/>
                                        </p:tgtEl>
                                        <p:attrNameLst>
                                          <p:attrName>r</p:attrName>
                                        </p:attrNameLst>
                                      </p:cBhvr>
                                    </p:animRot>
                                    <p:animRot by="240000">
                                      <p:cBhvr>
                                        <p:cTn id="48" dur="200" fill="hold">
                                          <p:stCondLst>
                                            <p:cond delay="400"/>
                                          </p:stCondLst>
                                        </p:cTn>
                                        <p:tgtEl>
                                          <p:spTgt spid="15"/>
                                        </p:tgtEl>
                                        <p:attrNameLst>
                                          <p:attrName>r</p:attrName>
                                        </p:attrNameLst>
                                      </p:cBhvr>
                                    </p:animRot>
                                    <p:animRot by="-240000">
                                      <p:cBhvr>
                                        <p:cTn id="49" dur="200" fill="hold">
                                          <p:stCondLst>
                                            <p:cond delay="600"/>
                                          </p:stCondLst>
                                        </p:cTn>
                                        <p:tgtEl>
                                          <p:spTgt spid="15"/>
                                        </p:tgtEl>
                                        <p:attrNameLst>
                                          <p:attrName>r</p:attrName>
                                        </p:attrNameLst>
                                      </p:cBhvr>
                                    </p:animRot>
                                    <p:animRot by="120000">
                                      <p:cBhvr>
                                        <p:cTn id="50" dur="200" fill="hold">
                                          <p:stCondLst>
                                            <p:cond delay="800"/>
                                          </p:stCondLst>
                                        </p:cTn>
                                        <p:tgtEl>
                                          <p:spTgt spid="15"/>
                                        </p:tgtEl>
                                        <p:attrNameLst>
                                          <p:attrName>r</p:attrName>
                                        </p:attrNameLst>
                                      </p:cBhvr>
                                    </p:animRot>
                                  </p:childTnLst>
                                </p:cTn>
                              </p:par>
                              <p:par>
                                <p:cTn id="51" presetID="63" presetClass="path" presetSubtype="0" accel="50000" decel="50000" fill="hold" nodeType="withEffect">
                                  <p:stCondLst>
                                    <p:cond delay="0"/>
                                  </p:stCondLst>
                                  <p:childTnLst>
                                    <p:animMotion origin="layout" path="M 2.29167E-6 -2.59259E-6 L 0.11536 -0.52639 " pathEditMode="relative" rAng="0" ptsTypes="AA">
                                      <p:cBhvr>
                                        <p:cTn id="52" dur="3000" fill="hold"/>
                                        <p:tgtEl>
                                          <p:spTgt spid="15"/>
                                        </p:tgtEl>
                                        <p:attrNameLst>
                                          <p:attrName>ppt_x</p:attrName>
                                          <p:attrName>ppt_y</p:attrName>
                                        </p:attrNameLst>
                                      </p:cBhvr>
                                      <p:rCtr x="5768" y="-26319"/>
                                    </p:animMotion>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18"/>
                                        </p:tgtEl>
                                      </p:cBhvr>
                                    </p:animEffect>
                                    <p:anim calcmode="lin" valueType="num">
                                      <p:cBhvr>
                                        <p:cTn id="58" dur="1000"/>
                                        <p:tgtEl>
                                          <p:spTgt spid="18"/>
                                        </p:tgtEl>
                                        <p:attrNameLst>
                                          <p:attrName>ppt_x</p:attrName>
                                        </p:attrNameLst>
                                      </p:cBhvr>
                                      <p:tavLst>
                                        <p:tav tm="0">
                                          <p:val>
                                            <p:strVal val="ppt_x"/>
                                          </p:val>
                                        </p:tav>
                                        <p:tav tm="100000">
                                          <p:val>
                                            <p:strVal val="ppt_x"/>
                                          </p:val>
                                        </p:tav>
                                      </p:tavLst>
                                    </p:anim>
                                    <p:anim calcmode="lin" valueType="num">
                                      <p:cBhvr>
                                        <p:cTn id="59" dur="1000"/>
                                        <p:tgtEl>
                                          <p:spTgt spid="18"/>
                                        </p:tgtEl>
                                        <p:attrNameLst>
                                          <p:attrName>ppt_y</p:attrName>
                                        </p:attrNameLst>
                                      </p:cBhvr>
                                      <p:tavLst>
                                        <p:tav tm="0">
                                          <p:val>
                                            <p:strVal val="ppt_y"/>
                                          </p:val>
                                        </p:tav>
                                        <p:tav tm="100000">
                                          <p:val>
                                            <p:strVal val="ppt_y+.1"/>
                                          </p:val>
                                        </p:tav>
                                      </p:tavLst>
                                    </p:anim>
                                    <p:set>
                                      <p:cBhvr>
                                        <p:cTn id="60" dur="1" fill="hold">
                                          <p:stCondLst>
                                            <p:cond delay="999"/>
                                          </p:stCondLst>
                                        </p:cTn>
                                        <p:tgtEl>
                                          <p:spTgt spid="18"/>
                                        </p:tgtEl>
                                        <p:attrNameLst>
                                          <p:attrName>style.visibility</p:attrName>
                                        </p:attrNameLst>
                                      </p:cBhvr>
                                      <p:to>
                                        <p:strVal val="hidden"/>
                                      </p:to>
                                    </p:set>
                                  </p:childTnLst>
                                </p:cTn>
                              </p:par>
                              <p:par>
                                <p:cTn id="61" presetID="35" presetClass="path" presetSubtype="0" accel="50000" decel="50000" fill="hold" nodeType="withEffect">
                                  <p:stCondLst>
                                    <p:cond delay="0"/>
                                  </p:stCondLst>
                                  <p:childTnLst>
                                    <p:animMotion origin="layout" path="M 4.16667E-6 -3.7037E-6 L -0.33269 -0.88773 " pathEditMode="relative" rAng="0" ptsTypes="AA">
                                      <p:cBhvr>
                                        <p:cTn id="62" dur="3000" fill="hold"/>
                                        <p:tgtEl>
                                          <p:spTgt spid="17"/>
                                        </p:tgtEl>
                                        <p:attrNameLst>
                                          <p:attrName>ppt_x</p:attrName>
                                          <p:attrName>ppt_y</p:attrName>
                                        </p:attrNameLst>
                                      </p:cBhvr>
                                      <p:rCtr x="-16641" y="-44398"/>
                                    </p:animMotion>
                                  </p:childTnLst>
                                </p:cTn>
                              </p:par>
                            </p:childTnLst>
                          </p:cTn>
                        </p:par>
                      </p:childTnLst>
                    </p:cTn>
                  </p:par>
                </p:childTnLst>
              </p:cTn>
              <p:nextCondLst>
                <p:cond evt="onClick" delay="0">
                  <p:tgtEl>
                    <p:spTgt spid="18"/>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751750" y="6696768"/>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496029" y="2309333"/>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1.</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en-US" sz="4800" b="1" i="0" spc="-150" smtClean="0">
                          <a:solidFill>
                            <a:srgbClr val="FF0000"/>
                          </a:solidFill>
                          <a:latin typeface="Tahoma" panose="020B0604030504040204" pitchFamily="34" charset="0"/>
                          <a:ea typeface="Tahoma" panose="020B0604030504040204" pitchFamily="34" charset="0"/>
                          <a:cs typeface="Tahoma" panose="020B0604030504040204" pitchFamily="34" charset="0"/>
                        </a:rPr>
                        <m:t>D</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6281042" y="8209646"/>
                <a:ext cx="11821916" cy="4311117"/>
              </a:xfrm>
              <a:prstGeom prst="rect">
                <a:avLst/>
              </a:prstGeom>
            </p:spPr>
            <p:txBody>
              <a:bodyPr wrap="square">
                <a:spAutoFit/>
              </a:bodyPr>
              <a:lstStyle/>
              <a:p>
                <a:r>
                  <a:rPr lang="nl-NL" sz="4400" dirty="0">
                    <a:latin typeface="Arial" panose="020B0604020202020204" pitchFamily="34" charset="0"/>
                    <a:cs typeface="Arial" panose="020B0604020202020204" pitchFamily="34" charset="0"/>
                  </a:rPr>
                  <a:t>Gọi hàm số cần tìm là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r>
                      <a:rPr lang="nl-NL" sz="4400" i="1">
                        <a:latin typeface="Cambria Math" panose="02040503050406030204" pitchFamily="18" charset="0"/>
                      </a:rPr>
                      <m:t>𝑎𝑥</m:t>
                    </m:r>
                    <m:r>
                      <a:rPr lang="nl-NL" sz="4400" i="1">
                        <a:latin typeface="Cambria Math" panose="02040503050406030204" pitchFamily="18" charset="0"/>
                      </a:rPr>
                      <m:t>+</m:t>
                    </m:r>
                    <m:r>
                      <a:rPr lang="nl-NL" sz="4400" i="1">
                        <a:latin typeface="Cambria Math" panose="02040503050406030204" pitchFamily="18" charset="0"/>
                      </a:rPr>
                      <m:t>𝑏</m:t>
                    </m:r>
                    <m:r>
                      <a:rPr lang="nl-NL" sz="4400" i="1">
                        <a:latin typeface="Cambria Math" panose="02040503050406030204" pitchFamily="18" charset="0"/>
                      </a:rPr>
                      <m:t>,</m:t>
                    </m:r>
                    <m:r>
                      <a:rPr lang="nl-NL" sz="4400" i="1">
                        <a:latin typeface="Cambria Math" panose="02040503050406030204" pitchFamily="18" charset="0"/>
                      </a:rPr>
                      <m:t>𝑎</m:t>
                    </m:r>
                    <m:r>
                      <a:rPr lang="nl-NL" sz="4400" i="1">
                        <a:latin typeface="Cambria Math" panose="02040503050406030204" pitchFamily="18" charset="0"/>
                      </a:rPr>
                      <m:t>≠0</m:t>
                    </m:r>
                  </m:oMath>
                </a14:m>
                <a:endParaRPr lang="en-US" sz="4400" dirty="0">
                  <a:latin typeface="Arial" panose="020B0604020202020204" pitchFamily="34" charset="0"/>
                  <a:cs typeface="Arial" panose="020B0604020202020204" pitchFamily="34" charset="0"/>
                </a:endParaRPr>
              </a:p>
              <a:p>
                <a:r>
                  <a:rPr lang="nl-NL" sz="4400" dirty="0">
                    <a:latin typeface="Arial" panose="020B0604020202020204" pitchFamily="34" charset="0"/>
                    <a:cs typeface="Arial" panose="020B0604020202020204" pitchFamily="34" charset="0"/>
                  </a:rPr>
                  <a:t>Vì </a:t>
                </a:r>
                <a14:m>
                  <m:oMath xmlns:m="http://schemas.openxmlformats.org/officeDocument/2006/math">
                    <m:r>
                      <a:rPr lang="nl-NL" sz="4400" i="1">
                        <a:latin typeface="Cambria Math" panose="02040503050406030204" pitchFamily="18" charset="0"/>
                      </a:rPr>
                      <m:t>𝐴</m:t>
                    </m:r>
                    <m:r>
                      <a:rPr lang="nl-NL" sz="4400" i="1">
                        <a:latin typeface="Cambria Math" panose="02040503050406030204" pitchFamily="18" charset="0"/>
                      </a:rPr>
                      <m:t>∈</m:t>
                    </m:r>
                    <m:r>
                      <a:rPr lang="nl-NL" sz="4400" i="1">
                        <a:latin typeface="Cambria Math" panose="02040503050406030204" pitchFamily="18" charset="0"/>
                      </a:rPr>
                      <m:t>𝑑</m:t>
                    </m:r>
                  </m:oMath>
                </a14:m>
                <a:r>
                  <a:rPr lang="nl-NL" sz="4400" dirty="0">
                    <a:latin typeface="Arial" panose="020B0604020202020204" pitchFamily="34" charset="0"/>
                    <a:cs typeface="Arial" panose="020B0604020202020204" pitchFamily="34" charset="0"/>
                  </a:rPr>
                  <a:t> và </a:t>
                </a:r>
                <a14:m>
                  <m:oMath xmlns:m="http://schemas.openxmlformats.org/officeDocument/2006/math">
                    <m:r>
                      <a:rPr lang="nl-NL" sz="4400" i="1">
                        <a:latin typeface="Cambria Math" panose="02040503050406030204" pitchFamily="18" charset="0"/>
                      </a:rPr>
                      <m:t>𝐵</m:t>
                    </m:r>
                    <m:r>
                      <a:rPr lang="nl-NL" sz="4400" i="1">
                        <a:latin typeface="Cambria Math" panose="02040503050406030204" pitchFamily="18" charset="0"/>
                      </a:rPr>
                      <m:t>∈</m:t>
                    </m:r>
                    <m:r>
                      <a:rPr lang="nl-NL" sz="4400" i="1">
                        <a:latin typeface="Cambria Math" panose="02040503050406030204" pitchFamily="18" charset="0"/>
                      </a:rPr>
                      <m:t>𝑑</m:t>
                    </m:r>
                  </m:oMath>
                </a14:m>
                <a:r>
                  <a:rPr lang="nl-NL" sz="4400" dirty="0">
                    <a:latin typeface="Arial" panose="020B0604020202020204" pitchFamily="34" charset="0"/>
                    <a:cs typeface="Arial" panose="020B0604020202020204" pitchFamily="34" charset="0"/>
                  </a:rPr>
                  <a:t> nên ta có hệ phương trình</a:t>
                </a:r>
                <a:endParaRPr lang="en-US" sz="4400" dirty="0">
                  <a:latin typeface="Arial" panose="020B0604020202020204" pitchFamily="34" charset="0"/>
                  <a:cs typeface="Arial" panose="020B0604020202020204" pitchFamily="34" charset="0"/>
                </a:endParaRPr>
              </a:p>
              <a:p>
                <a14:m>
                  <m:oMath xmlns:m="http://schemas.openxmlformats.org/officeDocument/2006/math">
                    <m:d>
                      <m:dPr>
                        <m:begChr m:val="{"/>
                        <m:endChr m:val=""/>
                        <m:ctrlPr>
                          <a:rPr lang="en-US" sz="4400" i="1">
                            <a:latin typeface="Cambria Math" panose="02040503050406030204" pitchFamily="18" charset="0"/>
                          </a:rPr>
                        </m:ctrlPr>
                      </m:dPr>
                      <m:e>
                        <m:m>
                          <m:mPr>
                            <m:mcs>
                              <m:mc>
                                <m:mcPr>
                                  <m:count m:val="1"/>
                                  <m:mcJc m:val="center"/>
                                </m:mcPr>
                              </m:mc>
                            </m:mcs>
                            <m:ctrlPr>
                              <a:rPr lang="en-US" sz="4400" i="1">
                                <a:latin typeface="Cambria Math" panose="02040503050406030204" pitchFamily="18" charset="0"/>
                              </a:rPr>
                            </m:ctrlPr>
                          </m:mPr>
                          <m:mr>
                            <m:e>
                              <m:r>
                                <a:rPr lang="nl-NL" sz="4400" i="1">
                                  <a:latin typeface="Cambria Math" panose="02040503050406030204" pitchFamily="18" charset="0"/>
                                </a:rPr>
                                <m:t>3=</m:t>
                              </m:r>
                              <m:r>
                                <a:rPr lang="nl-NL" sz="4400" i="1">
                                  <a:latin typeface="Cambria Math" panose="02040503050406030204" pitchFamily="18" charset="0"/>
                                </a:rPr>
                                <m:t>𝑎</m:t>
                              </m:r>
                              <m:r>
                                <a:rPr lang="nl-NL" sz="4400" i="1">
                                  <a:latin typeface="Cambria Math" panose="02040503050406030204" pitchFamily="18" charset="0"/>
                                </a:rPr>
                                <m:t>+</m:t>
                              </m:r>
                              <m:r>
                                <a:rPr lang="nl-NL" sz="4400" i="1">
                                  <a:latin typeface="Cambria Math" panose="02040503050406030204" pitchFamily="18" charset="0"/>
                                </a:rPr>
                                <m:t>𝑏</m:t>
                              </m:r>
                            </m:e>
                          </m:mr>
                          <m:mr>
                            <m:e>
                              <m:r>
                                <a:rPr lang="nl-NL" sz="4400" i="1">
                                  <a:latin typeface="Cambria Math" panose="02040503050406030204" pitchFamily="18" charset="0"/>
                                </a:rPr>
                                <m:t>−1=2</m:t>
                              </m:r>
                              <m:r>
                                <a:rPr lang="nl-NL" sz="4400" i="1">
                                  <a:latin typeface="Cambria Math" panose="02040503050406030204" pitchFamily="18" charset="0"/>
                                </a:rPr>
                                <m:t>𝑎</m:t>
                              </m:r>
                              <m:r>
                                <a:rPr lang="nl-NL" sz="4400" i="1">
                                  <a:latin typeface="Cambria Math" panose="02040503050406030204" pitchFamily="18" charset="0"/>
                                </a:rPr>
                                <m:t>+</m:t>
                              </m:r>
                              <m:r>
                                <a:rPr lang="nl-NL" sz="4400" i="1">
                                  <a:latin typeface="Cambria Math" panose="02040503050406030204" pitchFamily="18" charset="0"/>
                                </a:rPr>
                                <m:t>𝑏</m:t>
                              </m:r>
                            </m:e>
                          </m:mr>
                        </m:m>
                      </m:e>
                    </m:d>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m>
                          <m:mPr>
                            <m:mcs>
                              <m:mc>
                                <m:mcPr>
                                  <m:count m:val="1"/>
                                  <m:mcJc m:val="center"/>
                                </m:mcPr>
                              </m:mc>
                            </m:mcs>
                            <m:ctrlPr>
                              <a:rPr lang="en-US" sz="4400" i="1">
                                <a:latin typeface="Cambria Math" panose="02040503050406030204" pitchFamily="18" charset="0"/>
                              </a:rPr>
                            </m:ctrlPr>
                          </m:mPr>
                          <m:mr>
                            <m:e>
                              <m:r>
                                <a:rPr lang="nl-NL" sz="4400" i="1">
                                  <a:latin typeface="Cambria Math" panose="02040503050406030204" pitchFamily="18" charset="0"/>
                                </a:rPr>
                                <m:t>𝑎</m:t>
                              </m:r>
                              <m:r>
                                <a:rPr lang="nl-NL" sz="4400" i="1">
                                  <a:latin typeface="Cambria Math" panose="02040503050406030204" pitchFamily="18" charset="0"/>
                                </a:rPr>
                                <m:t>=−4</m:t>
                              </m:r>
                            </m:e>
                          </m:mr>
                          <m:mr>
                            <m:e>
                              <m:r>
                                <a:rPr lang="nl-NL" sz="4400" i="1">
                                  <a:latin typeface="Cambria Math" panose="02040503050406030204" pitchFamily="18" charset="0"/>
                                </a:rPr>
                                <m:t>𝑏</m:t>
                              </m:r>
                              <m:r>
                                <a:rPr lang="nl-NL" sz="4400" i="1">
                                  <a:latin typeface="Cambria Math" panose="02040503050406030204" pitchFamily="18" charset="0"/>
                                </a:rPr>
                                <m:t>=7</m:t>
                              </m:r>
                            </m:e>
                          </m:mr>
                        </m:m>
                      </m:e>
                    </m:d>
                  </m:oMath>
                </a14:m>
                <a:r>
                  <a:rPr lang="nl-NL"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nl-NL" sz="4400" dirty="0">
                    <a:latin typeface="Arial" panose="020B0604020202020204" pitchFamily="34" charset="0"/>
                    <a:cs typeface="Arial" panose="020B0604020202020204" pitchFamily="34" charset="0"/>
                  </a:rPr>
                  <a:t>Vậy hàm số cần tìm là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=−4</m:t>
                    </m:r>
                    <m:r>
                      <a:rPr lang="nl-NL" sz="4400" i="1">
                        <a:latin typeface="Cambria Math" panose="02040503050406030204" pitchFamily="18" charset="0"/>
                      </a:rPr>
                      <m:t>𝑥</m:t>
                    </m:r>
                    <m:r>
                      <a:rPr lang="nl-NL" sz="4400" i="1">
                        <a:latin typeface="Cambria Math" panose="02040503050406030204" pitchFamily="18" charset="0"/>
                      </a:rPr>
                      <m:t>+7</m:t>
                    </m:r>
                  </m:oMath>
                </a14:m>
                <a:r>
                  <a:rPr lang="nl-NL"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6281042" y="8209646"/>
                <a:ext cx="11821916" cy="4311117"/>
              </a:xfrm>
              <a:prstGeom prst="rect">
                <a:avLst/>
              </a:prstGeom>
              <a:blipFill>
                <a:blip r:embed="rId4"/>
                <a:stretch>
                  <a:fillRect l="-2062" t="-3112"/>
                </a:stretch>
              </a:blipFill>
            </p:spPr>
            <p:txBody>
              <a:bodyPr/>
              <a:lstStyle/>
              <a:p>
                <a:r>
                  <a:rPr lang="en-US">
                    <a:noFill/>
                  </a:rPr>
                  <a:t> </a:t>
                </a:r>
              </a:p>
            </p:txBody>
          </p:sp>
        </mc:Fallback>
      </mc:AlternateContent>
      <p:sp>
        <p:nvSpPr>
          <p:cNvPr id="49" name="Oval 48"/>
          <p:cNvSpPr/>
          <p:nvPr/>
        </p:nvSpPr>
        <p:spPr>
          <a:xfrm>
            <a:off x="16535400" y="4502639"/>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D</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EA751DF-A8DA-4EEE-8E52-04E0155C50C8}"/>
                  </a:ext>
                </a:extLst>
              </p:cNvPr>
              <p:cNvSpPr txBox="1"/>
              <p:nvPr/>
            </p:nvSpPr>
            <p:spPr>
              <a:xfrm>
                <a:off x="3765425" y="3777164"/>
                <a:ext cx="18288000" cy="1715534"/>
              </a:xfrm>
              <a:prstGeom prst="rect">
                <a:avLst/>
              </a:prstGeom>
              <a:noFill/>
            </p:spPr>
            <p:txBody>
              <a:bodyPr wrap="square">
                <a:spAutoFit/>
              </a:bodyPr>
              <a:lstStyle/>
              <a:p>
                <a:pPr>
                  <a:lnSpc>
                    <a:spcPct val="115000"/>
                  </a:lnSpc>
                  <a:spcAft>
                    <a:spcPts val="1000"/>
                  </a:spcAft>
                  <a:tabLst>
                    <a:tab pos="346710" algn="l"/>
                    <a:tab pos="1778000" algn="l"/>
                    <a:tab pos="3262630" algn="l"/>
                    <a:tab pos="4613275" algn="l"/>
                  </a:tabLst>
                </a:pPr>
                <a:r>
                  <a:rPr lang="nl-NL" sz="4400" dirty="0">
                    <a:solidFill>
                      <a:srgbClr val="000000"/>
                    </a:solidFill>
                    <a:latin typeface="Arial" panose="020B0604020202020204" pitchFamily="34" charset="0"/>
                    <a:ea typeface="Calibri" panose="020F0502020204030204" pitchFamily="34" charset="0"/>
                    <a:cs typeface="Arial" panose="020B0604020202020204" pitchFamily="34" charset="0"/>
                  </a:rPr>
                  <a:t>H</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àm số bậc nhất có đồ thị là đường thẳng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𝑑</m:t>
                    </m:r>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đi qua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𝐴</m:t>
                    </m:r>
                    <m:r>
                      <a:rPr lang="nl-NL" sz="4400" i="1">
                        <a:solidFill>
                          <a:srgbClr val="000000"/>
                        </a:solidFill>
                        <a:effectLst/>
                        <a:latin typeface="Cambria Math" panose="02040503050406030204" pitchFamily="18" charset="0"/>
                        <a:ea typeface="Calibri" panose="020F0502020204030204" pitchFamily="34" charset="0"/>
                      </a:rPr>
                      <m:t>(1;3), </m:t>
                    </m:r>
                    <m:r>
                      <a:rPr lang="nl-NL" sz="4400" i="1">
                        <a:solidFill>
                          <a:srgbClr val="000000"/>
                        </a:solidFill>
                        <a:effectLst/>
                        <a:latin typeface="Cambria Math" panose="02040503050406030204" pitchFamily="18" charset="0"/>
                        <a:ea typeface="Calibri" panose="020F0502020204030204" pitchFamily="34" charset="0"/>
                      </a:rPr>
                      <m:t>𝐵</m:t>
                    </m:r>
                    <m:d>
                      <m:dPr>
                        <m:ctrlPr>
                          <a:rPr lang="nl-NL"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2;−1</m:t>
                        </m:r>
                      </m:e>
                    </m:d>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46710" algn="l"/>
                    <a:tab pos="1778000" algn="l"/>
                    <a:tab pos="3262630" algn="l"/>
                    <a:tab pos="4613275" algn="l"/>
                  </a:tabLst>
                </a:pP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=−4</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+2</m:t>
                    </m:r>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=−2</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+3</m:t>
                    </m:r>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C.</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=−4</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+5</m:t>
                    </m:r>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D.</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=−4</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+7</m:t>
                    </m:r>
                  </m:oMath>
                </a14:m>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4" name="TextBox 43">
                <a:extLst>
                  <a:ext uri="{FF2B5EF4-FFF2-40B4-BE49-F238E27FC236}">
                    <a16:creationId xmlns:a16="http://schemas.microsoft.com/office/drawing/2014/main" id="{EEA751DF-A8DA-4EEE-8E52-04E0155C50C8}"/>
                  </a:ext>
                </a:extLst>
              </p:cNvPr>
              <p:cNvSpPr txBox="1">
                <a:spLocks noRot="1" noChangeAspect="1" noMove="1" noResize="1" noEditPoints="1" noAdjustHandles="1" noChangeArrowheads="1" noChangeShapeType="1" noTextEdit="1"/>
              </p:cNvSpPr>
              <p:nvPr/>
            </p:nvSpPr>
            <p:spPr>
              <a:xfrm>
                <a:off x="3765425" y="3777164"/>
                <a:ext cx="18288000" cy="1715534"/>
              </a:xfrm>
              <a:prstGeom prst="rect">
                <a:avLst/>
              </a:prstGeom>
              <a:blipFill>
                <a:blip r:embed="rId5"/>
                <a:stretch>
                  <a:fillRect l="-1367" t="-5694" r="-8567" b="-15658"/>
                </a:stretch>
              </a:blipFill>
            </p:spPr>
            <p:txBody>
              <a:bodyPr/>
              <a:lstStyle/>
              <a:p>
                <a:r>
                  <a:rPr lang="en-US">
                    <a:noFill/>
                  </a:rPr>
                  <a:t> </a:t>
                </a:r>
              </a:p>
            </p:txBody>
          </p:sp>
        </mc:Fallback>
      </mc:AlternateContent>
    </p:spTree>
    <p:extLst>
      <p:ext uri="{BB962C8B-B14F-4D97-AF65-F5344CB8AC3E}">
        <p14:creationId xmlns:p14="http://schemas.microsoft.com/office/powerpoint/2010/main" val="304695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barn(inVertical)">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695762" y="6941404"/>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579863" y="2403897"/>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2.</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vi-VN" sz="4800" b="1" spc="-150">
                          <a:solidFill>
                            <a:srgbClr val="FF0000"/>
                          </a:solidFill>
                          <a:latin typeface="Tahoma" panose="020B0604030504040204" pitchFamily="34" charset="0"/>
                          <a:ea typeface="Tahoma" panose="020B0604030504040204" pitchFamily="34" charset="0"/>
                          <a:cs typeface="Tahoma" panose="020B0604030504040204" pitchFamily="34" charset="0"/>
                        </a:rPr>
                        <m:t>B</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4998753" y="6627486"/>
                <a:ext cx="11703455" cy="7435818"/>
              </a:xfrm>
              <a:prstGeom prst="rect">
                <a:avLst/>
              </a:prstGeom>
            </p:spPr>
            <p:txBody>
              <a:bodyPr wrap="square">
                <a:spAutoFit/>
              </a:bodyPr>
              <a:lstStyle/>
              <a:p>
                <a:r>
                  <a:rPr lang="nl-NL" sz="4400" dirty="0">
                    <a:latin typeface="Arial" panose="020B0604020202020204" pitchFamily="34" charset="0"/>
                    <a:cs typeface="Arial" panose="020B0604020202020204" pitchFamily="34" charset="0"/>
                  </a:rPr>
                  <a:t>Ta có </a:t>
                </a:r>
                <a14:m>
                  <m:oMath xmlns:m="http://schemas.openxmlformats.org/officeDocument/2006/math">
                    <m:r>
                      <a:rPr lang="nl-NL" sz="4400" i="1">
                        <a:latin typeface="Cambria Math" panose="02040503050406030204" pitchFamily="18" charset="0"/>
                      </a:rPr>
                      <m:t>𝛥</m:t>
                    </m:r>
                    <m:r>
                      <a:rPr lang="nl-NL" sz="4400" i="1">
                        <a:latin typeface="Cambria Math" panose="02040503050406030204" pitchFamily="18" charset="0"/>
                      </a:rPr>
                      <m:t>:</m:t>
                    </m:r>
                    <m:r>
                      <a:rPr lang="nl-NL" sz="4400" i="1">
                        <a:latin typeface="Cambria Math" panose="02040503050406030204" pitchFamily="18" charset="0"/>
                      </a:rPr>
                      <m:t>𝑦</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3</m:t>
                        </m:r>
                      </m:num>
                      <m:den>
                        <m:r>
                          <a:rPr lang="nl-NL" sz="4400" i="1">
                            <a:latin typeface="Cambria Math" panose="02040503050406030204" pitchFamily="18" charset="0"/>
                          </a:rPr>
                          <m:t>2</m:t>
                        </m:r>
                      </m:den>
                    </m:f>
                    <m:r>
                      <a:rPr lang="nl-NL" sz="4400" i="1">
                        <a:latin typeface="Cambria Math" panose="02040503050406030204" pitchFamily="18" charset="0"/>
                      </a:rPr>
                      <m:t>𝑥</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1</m:t>
                        </m:r>
                      </m:num>
                      <m:den>
                        <m:r>
                          <a:rPr lang="nl-NL" sz="4400" i="1">
                            <a:latin typeface="Cambria Math" panose="02040503050406030204" pitchFamily="18" charset="0"/>
                          </a:rPr>
                          <m:t>2</m:t>
                        </m:r>
                      </m:den>
                    </m:f>
                  </m:oMath>
                </a14:m>
                <a:r>
                  <a:rPr lang="nl-NL" sz="4400" dirty="0">
                    <a:latin typeface="Arial" panose="020B0604020202020204" pitchFamily="34" charset="0"/>
                    <a:cs typeface="Arial" panose="020B0604020202020204" pitchFamily="34" charset="0"/>
                  </a:rPr>
                  <a:t>. Vì </a:t>
                </a:r>
                <a14:m>
                  <m:oMath xmlns:m="http://schemas.openxmlformats.org/officeDocument/2006/math">
                    <m:r>
                      <a:rPr lang="nl-NL" sz="4400" i="1">
                        <a:latin typeface="Cambria Math" panose="02040503050406030204" pitchFamily="18" charset="0"/>
                      </a:rPr>
                      <m:t>𝑑</m:t>
                    </m:r>
                    <m:r>
                      <a:rPr lang="nl-NL" sz="4400" i="1">
                        <a:latin typeface="Cambria Math" panose="02040503050406030204" pitchFamily="18" charset="0"/>
                      </a:rPr>
                      <m:t>//</m:t>
                    </m:r>
                    <m:r>
                      <a:rPr lang="nl-NL" sz="4400" i="1">
                        <a:latin typeface="Cambria Math" panose="02040503050406030204" pitchFamily="18" charset="0"/>
                      </a:rPr>
                      <m:t>𝛥</m:t>
                    </m:r>
                  </m:oMath>
                </a14:m>
                <a:r>
                  <a:rPr lang="nl-NL" sz="4400" dirty="0">
                    <a:latin typeface="Arial" panose="020B0604020202020204" pitchFamily="34" charset="0"/>
                    <a:cs typeface="Arial" panose="020B0604020202020204" pitchFamily="34" charset="0"/>
                  </a:rPr>
                  <a:t> nên </a:t>
                </a:r>
                <a14:m>
                  <m:oMath xmlns:m="http://schemas.openxmlformats.org/officeDocument/2006/math">
                    <m:d>
                      <m:dPr>
                        <m:begChr m:val="{"/>
                        <m:endChr m:val=""/>
                        <m:ctrlPr>
                          <a:rPr lang="en-US" sz="4400" i="1">
                            <a:latin typeface="Cambria Math" panose="02040503050406030204" pitchFamily="18" charset="0"/>
                          </a:rPr>
                        </m:ctrlPr>
                      </m:dPr>
                      <m:e>
                        <m:m>
                          <m:mPr>
                            <m:mcs>
                              <m:mc>
                                <m:mcPr>
                                  <m:count m:val="1"/>
                                  <m:mcJc m:val="center"/>
                                </m:mcPr>
                              </m:mc>
                            </m:mcs>
                            <m:ctrlPr>
                              <a:rPr lang="en-US" sz="4400" i="1">
                                <a:latin typeface="Cambria Math" panose="02040503050406030204" pitchFamily="18" charset="0"/>
                              </a:rPr>
                            </m:ctrlPr>
                          </m:mPr>
                          <m:mr>
                            <m:e>
                              <m:r>
                                <a:rPr lang="nl-NL" sz="4400" i="1">
                                  <a:latin typeface="Cambria Math" panose="02040503050406030204" pitchFamily="18" charset="0"/>
                                </a:rPr>
                                <m:t>𝑎</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3</m:t>
                                  </m:r>
                                </m:num>
                                <m:den>
                                  <m:r>
                                    <a:rPr lang="nl-NL" sz="4400" i="1">
                                      <a:latin typeface="Cambria Math" panose="02040503050406030204" pitchFamily="18" charset="0"/>
                                    </a:rPr>
                                    <m:t>2</m:t>
                                  </m:r>
                                </m:den>
                              </m:f>
                            </m:e>
                          </m:mr>
                          <m:mr>
                            <m:e>
                              <m:r>
                                <a:rPr lang="nl-NL" sz="4400" i="1">
                                  <a:latin typeface="Cambria Math" panose="02040503050406030204" pitchFamily="18" charset="0"/>
                                </a:rPr>
                                <m:t>𝑏</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1</m:t>
                                  </m:r>
                                </m:num>
                                <m:den>
                                  <m:r>
                                    <a:rPr lang="nl-NL" sz="4400" i="1">
                                      <a:latin typeface="Cambria Math" panose="02040503050406030204" pitchFamily="18" charset="0"/>
                                    </a:rPr>
                                    <m:t>2</m:t>
                                  </m:r>
                                </m:den>
                              </m:f>
                            </m:e>
                          </m:mr>
                        </m:m>
                      </m:e>
                    </m:d>
                  </m:oMath>
                </a14:m>
                <a:r>
                  <a:rPr lang="nl-NL" sz="4400" dirty="0">
                    <a:latin typeface="Arial" panose="020B0604020202020204" pitchFamily="34" charset="0"/>
                    <a:cs typeface="Arial" panose="020B0604020202020204" pitchFamily="34" charset="0"/>
                  </a:rPr>
                  <a:t>  (1)</a:t>
                </a:r>
                <a:endParaRPr lang="en-US" sz="4400" dirty="0">
                  <a:latin typeface="Arial" panose="020B0604020202020204" pitchFamily="34" charset="0"/>
                  <a:cs typeface="Arial" panose="020B0604020202020204" pitchFamily="34" charset="0"/>
                </a:endParaRPr>
              </a:p>
              <a:p>
                <a:r>
                  <a:rPr lang="nl-NL" sz="4400" dirty="0">
                    <a:latin typeface="Arial" panose="020B0604020202020204" pitchFamily="34" charset="0"/>
                    <a:cs typeface="Arial" panose="020B0604020202020204" pitchFamily="34" charset="0"/>
                  </a:rPr>
                  <a:t>Mặt khác </a:t>
                </a:r>
                <a14:m>
                  <m:oMath xmlns:m="http://schemas.openxmlformats.org/officeDocument/2006/math">
                    <m:r>
                      <a:rPr lang="nl-NL" sz="4400" i="1">
                        <a:latin typeface="Cambria Math" panose="02040503050406030204" pitchFamily="18" charset="0"/>
                      </a:rPr>
                      <m:t>𝐶</m:t>
                    </m:r>
                    <m:r>
                      <a:rPr lang="nl-NL" sz="4400" i="1">
                        <a:latin typeface="Cambria Math" panose="02040503050406030204" pitchFamily="18" charset="0"/>
                      </a:rPr>
                      <m:t>∈</m:t>
                    </m:r>
                    <m:r>
                      <a:rPr lang="nl-NL" sz="4400" i="1">
                        <a:latin typeface="Cambria Math" panose="02040503050406030204" pitchFamily="18" charset="0"/>
                      </a:rPr>
                      <m:t>𝑑</m:t>
                    </m:r>
                    <m:r>
                      <a:rPr lang="nl-NL" sz="4400" i="1">
                        <a:latin typeface="Cambria Math" panose="02040503050406030204" pitchFamily="18" charset="0"/>
                      </a:rPr>
                      <m:t>⇒−2=3</m:t>
                    </m:r>
                    <m:r>
                      <a:rPr lang="nl-NL" sz="4400" i="1">
                        <a:latin typeface="Cambria Math" panose="02040503050406030204" pitchFamily="18" charset="0"/>
                      </a:rPr>
                      <m:t>𝑎</m:t>
                    </m:r>
                    <m:r>
                      <a:rPr lang="nl-NL" sz="4400" i="1">
                        <a:latin typeface="Cambria Math" panose="02040503050406030204" pitchFamily="18" charset="0"/>
                      </a:rPr>
                      <m:t>+</m:t>
                    </m:r>
                    <m:r>
                      <a:rPr lang="nl-NL" sz="4400" i="1">
                        <a:latin typeface="Cambria Math" panose="02040503050406030204" pitchFamily="18" charset="0"/>
                      </a:rPr>
                      <m:t>𝑏</m:t>
                    </m:r>
                  </m:oMath>
                </a14:m>
                <a:r>
                  <a:rPr lang="nl-NL" sz="4400" dirty="0">
                    <a:latin typeface="Arial" panose="020B0604020202020204" pitchFamily="34" charset="0"/>
                    <a:cs typeface="Arial" panose="020B0604020202020204" pitchFamily="34" charset="0"/>
                  </a:rPr>
                  <a:t> (2)</a:t>
                </a:r>
                <a:endParaRPr lang="en-US" sz="4400" dirty="0">
                  <a:latin typeface="Arial" panose="020B0604020202020204" pitchFamily="34" charset="0"/>
                  <a:cs typeface="Arial" panose="020B0604020202020204" pitchFamily="34" charset="0"/>
                </a:endParaRPr>
              </a:p>
              <a:p>
                <a:r>
                  <a:rPr lang="nl-NL" sz="4400" dirty="0">
                    <a:latin typeface="Arial" panose="020B0604020202020204" pitchFamily="34" charset="0"/>
                    <a:cs typeface="Arial" panose="020B0604020202020204" pitchFamily="34" charset="0"/>
                  </a:rPr>
                  <a:t>Từ (1) và (2) suy ra </a:t>
                </a:r>
                <a14:m>
                  <m:oMath xmlns:m="http://schemas.openxmlformats.org/officeDocument/2006/math">
                    <m:d>
                      <m:dPr>
                        <m:begChr m:val="{"/>
                        <m:endChr m:val=""/>
                        <m:ctrlPr>
                          <a:rPr lang="en-US" sz="4400" i="1">
                            <a:latin typeface="Cambria Math" panose="02040503050406030204" pitchFamily="18" charset="0"/>
                          </a:rPr>
                        </m:ctrlPr>
                      </m:dPr>
                      <m:e>
                        <m:m>
                          <m:mPr>
                            <m:mcs>
                              <m:mc>
                                <m:mcPr>
                                  <m:count m:val="1"/>
                                  <m:mcJc m:val="center"/>
                                </m:mcPr>
                              </m:mc>
                            </m:mcs>
                            <m:ctrlPr>
                              <a:rPr lang="en-US" sz="4400" i="1">
                                <a:latin typeface="Cambria Math" panose="02040503050406030204" pitchFamily="18" charset="0"/>
                              </a:rPr>
                            </m:ctrlPr>
                          </m:mPr>
                          <m:mr>
                            <m:e>
                              <m:r>
                                <a:rPr lang="nl-NL" sz="4400" i="1">
                                  <a:latin typeface="Cambria Math" panose="02040503050406030204" pitchFamily="18" charset="0"/>
                                </a:rPr>
                                <m:t>𝑎</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3</m:t>
                                  </m:r>
                                </m:num>
                                <m:den>
                                  <m:r>
                                    <a:rPr lang="nl-NL" sz="4400" i="1">
                                      <a:latin typeface="Cambria Math" panose="02040503050406030204" pitchFamily="18" charset="0"/>
                                    </a:rPr>
                                    <m:t>2</m:t>
                                  </m:r>
                                </m:den>
                              </m:f>
                            </m:e>
                          </m:mr>
                          <m:mr>
                            <m:e>
                              <m:r>
                                <a:rPr lang="nl-NL" sz="4400" i="1">
                                  <a:latin typeface="Cambria Math" panose="02040503050406030204" pitchFamily="18" charset="0"/>
                                </a:rPr>
                                <m:t>𝑏</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13</m:t>
                                  </m:r>
                                </m:num>
                                <m:den>
                                  <m:r>
                                    <a:rPr lang="nl-NL" sz="4400" i="1">
                                      <a:latin typeface="Cambria Math" panose="02040503050406030204" pitchFamily="18" charset="0"/>
                                    </a:rPr>
                                    <m:t>2</m:t>
                                  </m:r>
                                </m:den>
                              </m:f>
                            </m:e>
                          </m:mr>
                        </m:m>
                      </m:e>
                    </m:d>
                  </m:oMath>
                </a14:m>
                <a:r>
                  <a:rPr lang="nl-NL"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nl-NL" sz="4400" dirty="0">
                    <a:latin typeface="Arial" panose="020B0604020202020204" pitchFamily="34" charset="0"/>
                    <a:cs typeface="Arial" panose="020B0604020202020204" pitchFamily="34" charset="0"/>
                  </a:rPr>
                  <a:t>Vậy hàm số cần tìm là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3</m:t>
                        </m:r>
                      </m:num>
                      <m:den>
                        <m:r>
                          <a:rPr lang="nl-NL" sz="4400" i="1">
                            <a:latin typeface="Cambria Math" panose="02040503050406030204" pitchFamily="18" charset="0"/>
                          </a:rPr>
                          <m:t>2</m:t>
                        </m:r>
                      </m:den>
                    </m:f>
                    <m:r>
                      <a:rPr lang="nl-NL" sz="4400" i="1">
                        <a:latin typeface="Cambria Math" panose="02040503050406030204" pitchFamily="18" charset="0"/>
                      </a:rPr>
                      <m:t>𝑥</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13</m:t>
                        </m:r>
                      </m:num>
                      <m:den>
                        <m:r>
                          <a:rPr lang="nl-NL" sz="4400" i="1">
                            <a:latin typeface="Cambria Math" panose="02040503050406030204" pitchFamily="18" charset="0"/>
                          </a:rPr>
                          <m:t>2</m:t>
                        </m:r>
                      </m:den>
                    </m:f>
                  </m:oMath>
                </a14:m>
                <a:r>
                  <a:rPr lang="nl-NL"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4998753" y="6627486"/>
                <a:ext cx="11703455" cy="7435818"/>
              </a:xfrm>
              <a:prstGeom prst="rect">
                <a:avLst/>
              </a:prstGeom>
              <a:blipFill>
                <a:blip r:embed="rId4"/>
                <a:stretch>
                  <a:fillRect l="-2083"/>
                </a:stretch>
              </a:blipFill>
            </p:spPr>
            <p:txBody>
              <a:bodyPr/>
              <a:lstStyle/>
              <a:p>
                <a:r>
                  <a:rPr lang="en-US">
                    <a:noFill/>
                  </a:rPr>
                  <a:t> </a:t>
                </a:r>
              </a:p>
            </p:txBody>
          </p:sp>
        </mc:Fallback>
      </mc:AlternateContent>
      <p:sp>
        <p:nvSpPr>
          <p:cNvPr id="49" name="Oval 48"/>
          <p:cNvSpPr/>
          <p:nvPr/>
        </p:nvSpPr>
        <p:spPr>
          <a:xfrm>
            <a:off x="8839200" y="4905174"/>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B</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F47D1C7-E68D-4516-9DFC-967D78A63264}"/>
                  </a:ext>
                </a:extLst>
              </p:cNvPr>
              <p:cNvSpPr txBox="1"/>
              <p:nvPr/>
            </p:nvSpPr>
            <p:spPr>
              <a:xfrm>
                <a:off x="4475957" y="3127384"/>
                <a:ext cx="18557499" cy="2879058"/>
              </a:xfrm>
              <a:prstGeom prst="rect">
                <a:avLst/>
              </a:prstGeom>
              <a:noFill/>
            </p:spPr>
            <p:txBody>
              <a:bodyPr wrap="square">
                <a:spAutoFit/>
              </a:bodyPr>
              <a:lstStyle/>
              <a:p>
                <a:pPr>
                  <a:lnSpc>
                    <a:spcPct val="115000"/>
                  </a:lnSpc>
                  <a:spcAft>
                    <a:spcPts val="1000"/>
                  </a:spcAft>
                  <a:tabLst>
                    <a:tab pos="346710" algn="l"/>
                    <a:tab pos="1778000" algn="l"/>
                    <a:tab pos="3262630" algn="l"/>
                    <a:tab pos="4613275" algn="l"/>
                  </a:tabLst>
                </a:pPr>
                <a:r>
                  <a:rPr lang="nl-NL" sz="4400" dirty="0">
                    <a:solidFill>
                      <a:srgbClr val="000000"/>
                    </a:solidFill>
                    <a:latin typeface="Arial" panose="020B0604020202020204" pitchFamily="34" charset="0"/>
                    <a:ea typeface="Calibri" panose="020F0502020204030204" pitchFamily="34" charset="0"/>
                    <a:cs typeface="Arial" panose="020B0604020202020204" pitchFamily="34" charset="0"/>
                  </a:rPr>
                  <a:t>H</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àm số bậc nhất có đồ thị là đường thẳng </a:t>
                </a:r>
                <a14:m>
                  <m:oMath xmlns:m="http://schemas.openxmlformats.org/officeDocument/2006/math">
                    <m:r>
                      <a:rPr lang="nl-NL" sz="4400" i="1" smtClean="0">
                        <a:solidFill>
                          <a:srgbClr val="000000"/>
                        </a:solidFill>
                        <a:effectLst/>
                        <a:latin typeface="Cambria Math" panose="02040503050406030204" pitchFamily="18" charset="0"/>
                        <a:ea typeface="Calibri" panose="020F0502020204030204" pitchFamily="34" charset="0"/>
                      </a:rPr>
                      <m:t>𝑑</m:t>
                    </m:r>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đi qua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𝐶</m:t>
                    </m:r>
                    <m:r>
                      <a:rPr lang="nl-NL" sz="4400" i="1">
                        <a:solidFill>
                          <a:srgbClr val="000000"/>
                        </a:solidFill>
                        <a:effectLst/>
                        <a:latin typeface="Cambria Math" panose="02040503050406030204" pitchFamily="18" charset="0"/>
                        <a:ea typeface="Calibri" panose="020F0502020204030204" pitchFamily="34" charset="0"/>
                      </a:rPr>
                      <m:t>(3;−2)</m:t>
                    </m:r>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song song với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𝛥</m:t>
                    </m:r>
                    <m:r>
                      <a:rPr lang="nl-NL" sz="4400" i="1">
                        <a:solidFill>
                          <a:srgbClr val="000000"/>
                        </a:solidFill>
                        <a:effectLst/>
                        <a:latin typeface="Cambria Math" panose="02040503050406030204" pitchFamily="18" charset="0"/>
                        <a:ea typeface="Calibri" panose="020F0502020204030204" pitchFamily="34" charset="0"/>
                      </a:rPr>
                      <m:t>:3</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−2</m:t>
                    </m:r>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+1=0</m:t>
                    </m:r>
                  </m:oMath>
                </a14:m>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46710" algn="l"/>
                    <a:tab pos="1778000" algn="l"/>
                    <a:tab pos="3262630" algn="l"/>
                    <a:tab pos="4613275" algn="l"/>
                  </a:tabLst>
                </a:pP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1</m:t>
                        </m:r>
                      </m:num>
                      <m:den>
                        <m:r>
                          <a:rPr lang="nl-NL" sz="4400" i="1">
                            <a:solidFill>
                              <a:srgbClr val="000000"/>
                            </a:solidFill>
                            <a:effectLst/>
                            <a:latin typeface="Cambria Math" panose="02040503050406030204" pitchFamily="18" charset="0"/>
                            <a:ea typeface="Calibri" panose="020F0502020204030204" pitchFamily="34" charset="0"/>
                          </a:rPr>
                          <m:t>2</m:t>
                        </m:r>
                      </m:den>
                    </m:f>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3</m:t>
                        </m:r>
                      </m:num>
                      <m:den>
                        <m:r>
                          <a:rPr lang="nl-NL" sz="4400" i="1">
                            <a:solidFill>
                              <a:srgbClr val="000000"/>
                            </a:solidFill>
                            <a:effectLst/>
                            <a:latin typeface="Cambria Math" panose="02040503050406030204" pitchFamily="18" charset="0"/>
                            <a:ea typeface="Calibri" panose="020F0502020204030204" pitchFamily="34" charset="0"/>
                          </a:rPr>
                          <m:t>2</m:t>
                        </m:r>
                      </m:den>
                    </m:f>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3</m:t>
                        </m:r>
                      </m:num>
                      <m:den>
                        <m:r>
                          <a:rPr lang="nl-NL" sz="4400" i="1">
                            <a:solidFill>
                              <a:srgbClr val="000000"/>
                            </a:solidFill>
                            <a:effectLst/>
                            <a:latin typeface="Cambria Math" panose="02040503050406030204" pitchFamily="18" charset="0"/>
                            <a:ea typeface="Calibri" panose="020F0502020204030204" pitchFamily="34" charset="0"/>
                          </a:rPr>
                          <m:t>2</m:t>
                        </m:r>
                      </m:den>
                    </m:f>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13</m:t>
                        </m:r>
                      </m:num>
                      <m:den>
                        <m:r>
                          <a:rPr lang="nl-NL" sz="4400" i="1">
                            <a:solidFill>
                              <a:srgbClr val="000000"/>
                            </a:solidFill>
                            <a:effectLst/>
                            <a:latin typeface="Cambria Math" panose="02040503050406030204" pitchFamily="18" charset="0"/>
                            <a:ea typeface="Calibri" panose="020F0502020204030204" pitchFamily="34" charset="0"/>
                          </a:rPr>
                          <m:t>2</m:t>
                        </m:r>
                      </m:den>
                    </m:f>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C.</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3</m:t>
                        </m:r>
                      </m:num>
                      <m:den>
                        <m:r>
                          <a:rPr lang="nl-NL" sz="4400" i="1">
                            <a:solidFill>
                              <a:srgbClr val="000000"/>
                            </a:solidFill>
                            <a:effectLst/>
                            <a:latin typeface="Cambria Math" panose="02040503050406030204" pitchFamily="18" charset="0"/>
                            <a:ea typeface="Calibri" panose="020F0502020204030204" pitchFamily="34" charset="0"/>
                          </a:rPr>
                          <m:t>2</m:t>
                        </m:r>
                      </m:den>
                    </m:f>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3</m:t>
                        </m:r>
                      </m:num>
                      <m:den>
                        <m:r>
                          <a:rPr lang="nl-NL" sz="4400" i="1">
                            <a:solidFill>
                              <a:srgbClr val="000000"/>
                            </a:solidFill>
                            <a:effectLst/>
                            <a:latin typeface="Cambria Math" panose="02040503050406030204" pitchFamily="18" charset="0"/>
                            <a:ea typeface="Calibri" panose="020F0502020204030204" pitchFamily="34" charset="0"/>
                          </a:rPr>
                          <m:t>2</m:t>
                        </m:r>
                      </m:den>
                    </m:f>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D.</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3</m:t>
                        </m:r>
                      </m:num>
                      <m:den>
                        <m:r>
                          <a:rPr lang="nl-NL" sz="4400" i="1">
                            <a:solidFill>
                              <a:srgbClr val="000000"/>
                            </a:solidFill>
                            <a:effectLst/>
                            <a:latin typeface="Cambria Math" panose="02040503050406030204" pitchFamily="18" charset="0"/>
                            <a:ea typeface="Calibri" panose="020F0502020204030204" pitchFamily="34" charset="0"/>
                          </a:rPr>
                          <m:t>2</m:t>
                        </m:r>
                      </m:den>
                    </m:f>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3</m:t>
                        </m:r>
                      </m:num>
                      <m:den>
                        <m:r>
                          <a:rPr lang="nl-NL" sz="4400" i="1">
                            <a:solidFill>
                              <a:srgbClr val="000000"/>
                            </a:solidFill>
                            <a:effectLst/>
                            <a:latin typeface="Cambria Math" panose="02040503050406030204" pitchFamily="18" charset="0"/>
                            <a:ea typeface="Calibri" panose="020F0502020204030204" pitchFamily="34" charset="0"/>
                          </a:rPr>
                          <m:t>2</m:t>
                        </m:r>
                      </m:den>
                    </m:f>
                  </m:oMath>
                </a14:m>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4" name="TextBox 43">
                <a:extLst>
                  <a:ext uri="{FF2B5EF4-FFF2-40B4-BE49-F238E27FC236}">
                    <a16:creationId xmlns:a16="http://schemas.microsoft.com/office/drawing/2014/main" id="{6F47D1C7-E68D-4516-9DFC-967D78A63264}"/>
                  </a:ext>
                </a:extLst>
              </p:cNvPr>
              <p:cNvSpPr txBox="1">
                <a:spLocks noRot="1" noChangeAspect="1" noMove="1" noResize="1" noEditPoints="1" noAdjustHandles="1" noChangeArrowheads="1" noChangeShapeType="1" noTextEdit="1"/>
              </p:cNvSpPr>
              <p:nvPr/>
            </p:nvSpPr>
            <p:spPr>
              <a:xfrm>
                <a:off x="4475957" y="3127384"/>
                <a:ext cx="18557499" cy="2879058"/>
              </a:xfrm>
              <a:prstGeom prst="rect">
                <a:avLst/>
              </a:prstGeom>
              <a:blipFill>
                <a:blip r:embed="rId5"/>
                <a:stretch>
                  <a:fillRect l="-1314" t="-3178" b="-3814"/>
                </a:stretch>
              </a:blipFill>
            </p:spPr>
            <p:txBody>
              <a:bodyPr/>
              <a:lstStyle/>
              <a:p>
                <a:r>
                  <a:rPr lang="en-US">
                    <a:noFill/>
                  </a:rPr>
                  <a:t> </a:t>
                </a:r>
              </a:p>
            </p:txBody>
          </p:sp>
        </mc:Fallback>
      </mc:AlternateContent>
    </p:spTree>
    <p:extLst>
      <p:ext uri="{BB962C8B-B14F-4D97-AF65-F5344CB8AC3E}">
        <p14:creationId xmlns:p14="http://schemas.microsoft.com/office/powerpoint/2010/main" val="217493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barn(inVertical)">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579863" y="6918849"/>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461244" y="2482019"/>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3.</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en-US" sz="4800" b="1" i="0" spc="-150" smtClean="0">
                          <a:solidFill>
                            <a:srgbClr val="FF0000"/>
                          </a:solidFill>
                          <a:latin typeface="Tahoma" panose="020B0604030504040204" pitchFamily="34" charset="0"/>
                          <a:ea typeface="Tahoma" panose="020B0604030504040204" pitchFamily="34" charset="0"/>
                          <a:cs typeface="Tahoma" panose="020B0604030504040204" pitchFamily="34" charset="0"/>
                        </a:rPr>
                        <m:t>A</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4199901" y="8834017"/>
                <a:ext cx="16165316" cy="3396186"/>
              </a:xfrm>
              <a:prstGeom prst="rect">
                <a:avLst/>
              </a:prstGeom>
            </p:spPr>
            <p:txBody>
              <a:bodyPr wrap="square">
                <a:spAutoFit/>
              </a:bodyPr>
              <a:lstStyle/>
              <a:p>
                <a:r>
                  <a:rPr lang="nl-NL" sz="4400" dirty="0">
                    <a:latin typeface="Arial" panose="020B0604020202020204" pitchFamily="34" charset="0"/>
                    <a:cs typeface="Arial" panose="020B0604020202020204" pitchFamily="34" charset="0"/>
                  </a:rPr>
                  <a:t>Đường thẳng </a:t>
                </a:r>
                <a14:m>
                  <m:oMath xmlns:m="http://schemas.openxmlformats.org/officeDocument/2006/math">
                    <m:r>
                      <a:rPr lang="nl-NL" sz="4400" i="1">
                        <a:latin typeface="Cambria Math" panose="02040503050406030204" pitchFamily="18" charset="0"/>
                      </a:rPr>
                      <m:t>𝑑</m:t>
                    </m:r>
                  </m:oMath>
                </a14:m>
                <a:r>
                  <a:rPr lang="nl-NL" sz="4400" dirty="0">
                    <a:latin typeface="Arial" panose="020B0604020202020204" pitchFamily="34" charset="0"/>
                    <a:cs typeface="Arial" panose="020B0604020202020204" pitchFamily="34" charset="0"/>
                  </a:rPr>
                  <a:t> đi qua </a:t>
                </a:r>
                <a14:m>
                  <m:oMath xmlns:m="http://schemas.openxmlformats.org/officeDocument/2006/math">
                    <m:r>
                      <a:rPr lang="nl-NL" sz="4400" i="1">
                        <a:latin typeface="Cambria Math" panose="02040503050406030204" pitchFamily="18" charset="0"/>
                      </a:rPr>
                      <m:t>𝑁</m:t>
                    </m:r>
                    <m:d>
                      <m:dPr>
                        <m:ctrlPr>
                          <a:rPr lang="en-US" sz="4400" i="1">
                            <a:latin typeface="Cambria Math" panose="02040503050406030204" pitchFamily="18" charset="0"/>
                          </a:rPr>
                        </m:ctrlPr>
                      </m:dPr>
                      <m:e>
                        <m:r>
                          <a:rPr lang="nl-NL" sz="4400" i="1">
                            <a:latin typeface="Cambria Math" panose="02040503050406030204" pitchFamily="18" charset="0"/>
                          </a:rPr>
                          <m:t>2;−1</m:t>
                        </m:r>
                      </m:e>
                    </m:d>
                  </m:oMath>
                </a14:m>
                <a:r>
                  <a:rPr lang="nl-NL" sz="4400" dirty="0">
                    <a:latin typeface="Arial" panose="020B0604020202020204" pitchFamily="34" charset="0"/>
                    <a:cs typeface="Arial" panose="020B0604020202020204" pitchFamily="34" charset="0"/>
                  </a:rPr>
                  <a:t> nên </a:t>
                </a:r>
                <a14:m>
                  <m:oMath xmlns:m="http://schemas.openxmlformats.org/officeDocument/2006/math">
                    <m:r>
                      <a:rPr lang="nl-NL" sz="4400" i="1">
                        <a:latin typeface="Cambria Math" panose="02040503050406030204" pitchFamily="18" charset="0"/>
                      </a:rPr>
                      <m:t>−1=2</m:t>
                    </m:r>
                    <m:r>
                      <a:rPr lang="nl-NL" sz="4400" i="1">
                        <a:latin typeface="Cambria Math" panose="02040503050406030204" pitchFamily="18" charset="0"/>
                      </a:rPr>
                      <m:t>𝑎</m:t>
                    </m:r>
                    <m:r>
                      <a:rPr lang="nl-NL" sz="4400" i="1">
                        <a:latin typeface="Cambria Math" panose="02040503050406030204" pitchFamily="18" charset="0"/>
                      </a:rPr>
                      <m:t>+</m:t>
                    </m:r>
                    <m:r>
                      <a:rPr lang="nl-NL" sz="4400" i="1">
                        <a:latin typeface="Cambria Math" panose="02040503050406030204" pitchFamily="18" charset="0"/>
                      </a:rPr>
                      <m:t>𝑏</m:t>
                    </m:r>
                  </m:oMath>
                </a14:m>
                <a:r>
                  <a:rPr lang="nl-NL" sz="4400" dirty="0">
                    <a:latin typeface="Arial" panose="020B0604020202020204" pitchFamily="34" charset="0"/>
                    <a:cs typeface="Arial" panose="020B0604020202020204" pitchFamily="34" charset="0"/>
                  </a:rPr>
                  <a:t> (4)</a:t>
                </a:r>
                <a:endParaRPr lang="en-US" sz="4400" dirty="0">
                  <a:latin typeface="Arial" panose="020B0604020202020204" pitchFamily="34" charset="0"/>
                  <a:cs typeface="Arial" panose="020B0604020202020204" pitchFamily="34" charset="0"/>
                </a:endParaRPr>
              </a:p>
              <a:p>
                <a:r>
                  <a:rPr lang="nl-NL" sz="4400" dirty="0">
                    <a:latin typeface="Arial" panose="020B0604020202020204" pitchFamily="34" charset="0"/>
                    <a:cs typeface="Arial" panose="020B0604020202020204" pitchFamily="34" charset="0"/>
                  </a:rPr>
                  <a:t>Và </a:t>
                </a:r>
                <a14:m>
                  <m:oMath xmlns:m="http://schemas.openxmlformats.org/officeDocument/2006/math">
                    <m:r>
                      <a:rPr lang="nl-NL" sz="4400" i="1">
                        <a:latin typeface="Cambria Math" panose="02040503050406030204" pitchFamily="18" charset="0"/>
                      </a:rPr>
                      <m:t>𝑑</m:t>
                    </m:r>
                    <m:r>
                      <a:rPr lang="nl-NL" sz="4400" i="1">
                        <a:latin typeface="Cambria Math" panose="02040503050406030204" pitchFamily="18" charset="0"/>
                      </a:rPr>
                      <m:t>⊥</m:t>
                    </m:r>
                    <m:r>
                      <a:rPr lang="nl-NL" sz="4400" i="1">
                        <a:latin typeface="Cambria Math" panose="02040503050406030204" pitchFamily="18" charset="0"/>
                      </a:rPr>
                      <m:t>𝑑</m:t>
                    </m:r>
                    <m:r>
                      <a:rPr lang="nl-NL" sz="4400" i="1">
                        <a:latin typeface="Cambria Math" panose="02040503050406030204" pitchFamily="18" charset="0"/>
                      </a:rPr>
                      <m:t>′⇒4.</m:t>
                    </m:r>
                    <m:r>
                      <a:rPr lang="nl-NL" sz="4400" i="1">
                        <a:latin typeface="Cambria Math" panose="02040503050406030204" pitchFamily="18" charset="0"/>
                      </a:rPr>
                      <m:t>𝑎</m:t>
                    </m:r>
                    <m:r>
                      <a:rPr lang="nl-NL" sz="4400" i="1">
                        <a:latin typeface="Cambria Math" panose="02040503050406030204" pitchFamily="18" charset="0"/>
                      </a:rPr>
                      <m:t>=−1⇔</m:t>
                    </m:r>
                    <m:r>
                      <a:rPr lang="nl-NL" sz="4400" i="1">
                        <a:latin typeface="Cambria Math" panose="02040503050406030204" pitchFamily="18" charset="0"/>
                      </a:rPr>
                      <m:t>𝑎</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1</m:t>
                        </m:r>
                      </m:num>
                      <m:den>
                        <m:r>
                          <a:rPr lang="nl-NL" sz="4400" i="1">
                            <a:latin typeface="Cambria Math" panose="02040503050406030204" pitchFamily="18" charset="0"/>
                          </a:rPr>
                          <m:t>4</m:t>
                        </m:r>
                      </m:den>
                    </m:f>
                  </m:oMath>
                </a14:m>
                <a:r>
                  <a:rPr lang="nl-NL" sz="4400" dirty="0">
                    <a:latin typeface="Arial" panose="020B0604020202020204" pitchFamily="34" charset="0"/>
                    <a:cs typeface="Arial" panose="020B0604020202020204" pitchFamily="34" charset="0"/>
                  </a:rPr>
                  <a:t> thay vào (4) ta được </a:t>
                </a:r>
                <a14:m>
                  <m:oMath xmlns:m="http://schemas.openxmlformats.org/officeDocument/2006/math">
                    <m:r>
                      <a:rPr lang="nl-NL" sz="4400" i="1">
                        <a:latin typeface="Cambria Math" panose="02040503050406030204" pitchFamily="18" charset="0"/>
                      </a:rPr>
                      <m:t>𝑏</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1</m:t>
                        </m:r>
                      </m:num>
                      <m:den>
                        <m:r>
                          <a:rPr lang="nl-NL" sz="4400" i="1">
                            <a:latin typeface="Cambria Math" panose="02040503050406030204" pitchFamily="18" charset="0"/>
                          </a:rPr>
                          <m:t>2</m:t>
                        </m:r>
                      </m:den>
                    </m:f>
                  </m:oMath>
                </a14:m>
                <a:r>
                  <a:rPr lang="nl-NL"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a:p>
                <a:r>
                  <a:rPr lang="nl-NL" sz="4400" dirty="0">
                    <a:latin typeface="Arial" panose="020B0604020202020204" pitchFamily="34" charset="0"/>
                    <a:cs typeface="Arial" panose="020B0604020202020204" pitchFamily="34" charset="0"/>
                  </a:rPr>
                  <a:t>Vậy hàm số cần tìm là </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1</m:t>
                        </m:r>
                      </m:num>
                      <m:den>
                        <m:r>
                          <a:rPr lang="nl-NL" sz="4400" i="1">
                            <a:latin typeface="Cambria Math" panose="02040503050406030204" pitchFamily="18" charset="0"/>
                          </a:rPr>
                          <m:t>4</m:t>
                        </m:r>
                      </m:den>
                    </m:f>
                    <m:r>
                      <a:rPr lang="nl-NL" sz="4400" i="1">
                        <a:latin typeface="Cambria Math" panose="02040503050406030204" pitchFamily="18" charset="0"/>
                      </a:rPr>
                      <m:t>𝑥</m:t>
                    </m:r>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1</m:t>
                        </m:r>
                      </m:num>
                      <m:den>
                        <m:r>
                          <a:rPr lang="nl-NL" sz="4400" i="1">
                            <a:latin typeface="Cambria Math" panose="02040503050406030204" pitchFamily="18" charset="0"/>
                          </a:rPr>
                          <m:t>2</m:t>
                        </m:r>
                      </m:den>
                    </m:f>
                  </m:oMath>
                </a14:m>
                <a:r>
                  <a:rPr lang="nl-NL"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4199901" y="8834017"/>
                <a:ext cx="16165316" cy="3396186"/>
              </a:xfrm>
              <a:prstGeom prst="rect">
                <a:avLst/>
              </a:prstGeom>
              <a:blipFill>
                <a:blip r:embed="rId4"/>
                <a:stretch>
                  <a:fillRect l="-1546" t="-3770"/>
                </a:stretch>
              </a:blipFill>
            </p:spPr>
            <p:txBody>
              <a:bodyPr/>
              <a:lstStyle/>
              <a:p>
                <a:r>
                  <a:rPr lang="en-US">
                    <a:noFill/>
                  </a:rPr>
                  <a:t> </a:t>
                </a:r>
              </a:p>
            </p:txBody>
          </p:sp>
        </mc:Fallback>
      </mc:AlternateContent>
      <p:sp>
        <p:nvSpPr>
          <p:cNvPr id="49" name="Oval 48"/>
          <p:cNvSpPr/>
          <p:nvPr/>
        </p:nvSpPr>
        <p:spPr>
          <a:xfrm>
            <a:off x="3995289" y="4827723"/>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A</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DB70377-EB8C-44CB-A992-91955ED3DAFF}"/>
                  </a:ext>
                </a:extLst>
              </p:cNvPr>
              <p:cNvSpPr txBox="1"/>
              <p:nvPr/>
            </p:nvSpPr>
            <p:spPr>
              <a:xfrm>
                <a:off x="3892212" y="3068838"/>
                <a:ext cx="19091176" cy="2881366"/>
              </a:xfrm>
              <a:prstGeom prst="rect">
                <a:avLst/>
              </a:prstGeom>
              <a:noFill/>
            </p:spPr>
            <p:txBody>
              <a:bodyPr wrap="square">
                <a:spAutoFit/>
              </a:bodyPr>
              <a:lstStyle/>
              <a:p>
                <a:pPr>
                  <a:lnSpc>
                    <a:spcPct val="115000"/>
                  </a:lnSpc>
                  <a:spcAft>
                    <a:spcPts val="1000"/>
                  </a:spcAft>
                  <a:tabLst>
                    <a:tab pos="346710" algn="l"/>
                    <a:tab pos="1778000" algn="l"/>
                    <a:tab pos="3262630" algn="l"/>
                    <a:tab pos="4613275" algn="l"/>
                  </a:tabLst>
                </a:pP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Cho hàm số bậc nhất có đồ thị là đường thẳng </a:t>
                </a:r>
                <a14:m>
                  <m:oMath xmlns:m="http://schemas.openxmlformats.org/officeDocument/2006/math">
                    <m:r>
                      <a:rPr lang="nl-NL" sz="4400" i="1" smtClean="0">
                        <a:solidFill>
                          <a:srgbClr val="000000"/>
                        </a:solidFill>
                        <a:effectLst/>
                        <a:latin typeface="Cambria Math" panose="02040503050406030204" pitchFamily="18" charset="0"/>
                        <a:ea typeface="Calibri" panose="020F0502020204030204" pitchFamily="34" charset="0"/>
                      </a:rPr>
                      <m:t>𝑑</m:t>
                    </m:r>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đi qua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𝑁</m:t>
                    </m:r>
                    <m:d>
                      <m:dPr>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2;−1</m:t>
                        </m:r>
                      </m:e>
                    </m:d>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𝑑</m:t>
                    </m:r>
                    <m:r>
                      <a:rPr lang="nl-NL" sz="4400" i="1">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r>
                      <a:rPr lang="nl-NL" sz="4400" i="1">
                        <a:solidFill>
                          <a:srgbClr val="000000"/>
                        </a:solidFill>
                        <a:effectLst/>
                        <a:latin typeface="Cambria Math" panose="02040503050406030204" pitchFamily="18" charset="0"/>
                        <a:ea typeface="Calibri" panose="020F0502020204030204" pitchFamily="34" charset="0"/>
                      </a:rPr>
                      <m:t>𝑑</m:t>
                    </m:r>
                    <m:r>
                      <a:rPr lang="nl-NL" sz="4400" i="1">
                        <a:solidFill>
                          <a:srgbClr val="000000"/>
                        </a:solidFill>
                        <a:effectLst/>
                        <a:latin typeface="Cambria Math" panose="02040503050406030204" pitchFamily="18" charset="0"/>
                        <a:ea typeface="Calibri" panose="020F0502020204030204" pitchFamily="34" charset="0"/>
                      </a:rPr>
                      <m:t>′</m:t>
                    </m:r>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𝑑</m:t>
                    </m:r>
                    <m:r>
                      <a:rPr lang="nl-NL" sz="4400" i="1">
                        <a:solidFill>
                          <a:srgbClr val="000000"/>
                        </a:solidFill>
                        <a:effectLst/>
                        <a:latin typeface="Cambria Math" panose="02040503050406030204" pitchFamily="18" charset="0"/>
                        <a:ea typeface="Calibri" panose="020F0502020204030204" pitchFamily="34" charset="0"/>
                      </a:rPr>
                      <m:t>′:</m:t>
                    </m:r>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=4</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+3</m:t>
                    </m:r>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46710" algn="l"/>
                    <a:tab pos="1778000" algn="l"/>
                    <a:tab pos="3262630" algn="l"/>
                    <a:tab pos="4613275" algn="l"/>
                  </a:tabLst>
                </a:pP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1</m:t>
                        </m:r>
                      </m:num>
                      <m:den>
                        <m:r>
                          <a:rPr lang="nl-NL" sz="4400" i="1">
                            <a:solidFill>
                              <a:srgbClr val="000000"/>
                            </a:solidFill>
                            <a:effectLst/>
                            <a:latin typeface="Cambria Math" panose="02040503050406030204" pitchFamily="18" charset="0"/>
                            <a:ea typeface="Calibri" panose="020F0502020204030204" pitchFamily="34" charset="0"/>
                          </a:rPr>
                          <m:t>4</m:t>
                        </m:r>
                      </m:den>
                    </m:f>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1</m:t>
                        </m:r>
                      </m:num>
                      <m:den>
                        <m:r>
                          <a:rPr lang="nl-NL" sz="4400" i="1">
                            <a:solidFill>
                              <a:srgbClr val="000000"/>
                            </a:solidFill>
                            <a:effectLst/>
                            <a:latin typeface="Cambria Math" panose="02040503050406030204" pitchFamily="18" charset="0"/>
                            <a:ea typeface="Calibri" panose="020F0502020204030204" pitchFamily="34" charset="0"/>
                          </a:rPr>
                          <m:t>2</m:t>
                        </m:r>
                      </m:den>
                    </m:f>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1</m:t>
                        </m:r>
                      </m:num>
                      <m:den>
                        <m:r>
                          <a:rPr lang="nl-NL" sz="4400" i="1">
                            <a:solidFill>
                              <a:srgbClr val="000000"/>
                            </a:solidFill>
                            <a:effectLst/>
                            <a:latin typeface="Cambria Math" panose="02040503050406030204" pitchFamily="18" charset="0"/>
                            <a:ea typeface="Calibri" panose="020F0502020204030204" pitchFamily="34" charset="0"/>
                          </a:rPr>
                          <m:t>4</m:t>
                        </m:r>
                      </m:den>
                    </m:f>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1</m:t>
                        </m:r>
                      </m:num>
                      <m:den>
                        <m:r>
                          <a:rPr lang="nl-NL" sz="4400" i="1">
                            <a:solidFill>
                              <a:srgbClr val="000000"/>
                            </a:solidFill>
                            <a:effectLst/>
                            <a:latin typeface="Cambria Math" panose="02040503050406030204" pitchFamily="18" charset="0"/>
                            <a:ea typeface="Calibri" panose="020F0502020204030204" pitchFamily="34" charset="0"/>
                          </a:rPr>
                          <m:t>3</m:t>
                        </m:r>
                      </m:den>
                    </m:f>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C.</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1</m:t>
                        </m:r>
                      </m:num>
                      <m:den>
                        <m:r>
                          <a:rPr lang="nl-NL" sz="4400" i="1">
                            <a:solidFill>
                              <a:srgbClr val="000000"/>
                            </a:solidFill>
                            <a:effectLst/>
                            <a:latin typeface="Cambria Math" panose="02040503050406030204" pitchFamily="18" charset="0"/>
                            <a:ea typeface="Calibri" panose="020F0502020204030204" pitchFamily="34" charset="0"/>
                          </a:rPr>
                          <m:t>4</m:t>
                        </m:r>
                      </m:den>
                    </m:f>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1</m:t>
                        </m:r>
                      </m:num>
                      <m:den>
                        <m:r>
                          <a:rPr lang="nl-NL" sz="4400" i="1">
                            <a:solidFill>
                              <a:srgbClr val="000000"/>
                            </a:solidFill>
                            <a:effectLst/>
                            <a:latin typeface="Cambria Math" panose="02040503050406030204" pitchFamily="18" charset="0"/>
                            <a:ea typeface="Calibri" panose="020F0502020204030204" pitchFamily="34" charset="0"/>
                          </a:rPr>
                          <m:t>2</m:t>
                        </m:r>
                      </m:den>
                    </m:f>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D.</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1</m:t>
                        </m:r>
                      </m:num>
                      <m:den>
                        <m:r>
                          <a:rPr lang="nl-NL" sz="4400" i="1">
                            <a:solidFill>
                              <a:srgbClr val="000000"/>
                            </a:solidFill>
                            <a:effectLst/>
                            <a:latin typeface="Cambria Math" panose="02040503050406030204" pitchFamily="18" charset="0"/>
                            <a:ea typeface="Calibri" panose="020F0502020204030204" pitchFamily="34" charset="0"/>
                          </a:rPr>
                          <m:t>4</m:t>
                        </m:r>
                      </m:den>
                    </m:f>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m:t>
                    </m:r>
                    <m:f>
                      <m:fPr>
                        <m:ctrlPr>
                          <a:rPr lang="en-US" sz="4400" i="1">
                            <a:solidFill>
                              <a:srgbClr val="000000"/>
                            </a:solidFill>
                            <a:effectLst/>
                            <a:latin typeface="Cambria Math" panose="02040503050406030204" pitchFamily="18" charset="0"/>
                            <a:ea typeface="Calibri" panose="020F0502020204030204" pitchFamily="34" charset="0"/>
                          </a:rPr>
                        </m:ctrlPr>
                      </m:fPr>
                      <m:num>
                        <m:r>
                          <a:rPr lang="nl-NL" sz="4400" i="1">
                            <a:solidFill>
                              <a:srgbClr val="000000"/>
                            </a:solidFill>
                            <a:effectLst/>
                            <a:latin typeface="Cambria Math" panose="02040503050406030204" pitchFamily="18" charset="0"/>
                            <a:ea typeface="Calibri" panose="020F0502020204030204" pitchFamily="34" charset="0"/>
                          </a:rPr>
                          <m:t>1</m:t>
                        </m:r>
                      </m:num>
                      <m:den>
                        <m:r>
                          <a:rPr lang="nl-NL" sz="4400" i="1">
                            <a:solidFill>
                              <a:srgbClr val="000000"/>
                            </a:solidFill>
                            <a:effectLst/>
                            <a:latin typeface="Cambria Math" panose="02040503050406030204" pitchFamily="18" charset="0"/>
                            <a:ea typeface="Calibri" panose="020F0502020204030204" pitchFamily="34" charset="0"/>
                          </a:rPr>
                          <m:t>2</m:t>
                        </m:r>
                      </m:den>
                    </m:f>
                  </m:oMath>
                </a14:m>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4" name="TextBox 43">
                <a:extLst>
                  <a:ext uri="{FF2B5EF4-FFF2-40B4-BE49-F238E27FC236}">
                    <a16:creationId xmlns:a16="http://schemas.microsoft.com/office/drawing/2014/main" id="{7DB70377-EB8C-44CB-A992-91955ED3DAFF}"/>
                  </a:ext>
                </a:extLst>
              </p:cNvPr>
              <p:cNvSpPr txBox="1">
                <a:spLocks noRot="1" noChangeAspect="1" noMove="1" noResize="1" noEditPoints="1" noAdjustHandles="1" noChangeArrowheads="1" noChangeShapeType="1" noTextEdit="1"/>
              </p:cNvSpPr>
              <p:nvPr/>
            </p:nvSpPr>
            <p:spPr>
              <a:xfrm>
                <a:off x="3892212" y="3068838"/>
                <a:ext cx="19091176" cy="2881366"/>
              </a:xfrm>
              <a:prstGeom prst="rect">
                <a:avLst/>
              </a:prstGeom>
              <a:blipFill>
                <a:blip r:embed="rId5"/>
                <a:stretch>
                  <a:fillRect l="-1277" t="-3171" b="-3383"/>
                </a:stretch>
              </a:blipFill>
            </p:spPr>
            <p:txBody>
              <a:bodyPr/>
              <a:lstStyle/>
              <a:p>
                <a:r>
                  <a:rPr lang="en-US">
                    <a:noFill/>
                  </a:rPr>
                  <a:t> </a:t>
                </a:r>
              </a:p>
            </p:txBody>
          </p:sp>
        </mc:Fallback>
      </mc:AlternateContent>
    </p:spTree>
    <p:extLst>
      <p:ext uri="{BB962C8B-B14F-4D97-AF65-F5344CB8AC3E}">
        <p14:creationId xmlns:p14="http://schemas.microsoft.com/office/powerpoint/2010/main" val="157675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barn(inVertical)">
                                      <p:cBhvr>
                                        <p:cTn id="18" dur="5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barn(inVertical)">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751750" y="6586703"/>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579863" y="2403897"/>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4.</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vi-VN" sz="4800" b="1" spc="-150">
                          <a:solidFill>
                            <a:srgbClr val="FF0000"/>
                          </a:solidFill>
                          <a:latin typeface="Tahoma" panose="020B0604030504040204" pitchFamily="34" charset="0"/>
                          <a:ea typeface="Tahoma" panose="020B0604030504040204" pitchFamily="34" charset="0"/>
                          <a:cs typeface="Tahoma" panose="020B0604030504040204" pitchFamily="34" charset="0"/>
                        </a:rPr>
                        <m:t>B</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3649962" y="9096761"/>
                <a:ext cx="18375116" cy="2983702"/>
              </a:xfrm>
              <a:prstGeom prst="rect">
                <a:avLst/>
              </a:prstGeom>
            </p:spPr>
            <p:txBody>
              <a:bodyPr wrap="square">
                <a:spAutoFit/>
              </a:bodyPr>
              <a:lstStyle/>
              <a:p>
                <a:r>
                  <a:rPr lang="nl-NL" sz="4400" dirty="0">
                    <a:latin typeface="Arial" panose="020B0604020202020204" pitchFamily="34" charset="0"/>
                    <a:cs typeface="Arial" panose="020B0604020202020204" pitchFamily="34" charset="0"/>
                  </a:rPr>
                  <a:t>Vì (P) đi qua A, B nên </a:t>
                </a:r>
                <a14:m>
                  <m:oMath xmlns:m="http://schemas.openxmlformats.org/officeDocument/2006/math">
                    <m:d>
                      <m:dPr>
                        <m:begChr m:val="{"/>
                        <m:endChr m:val=""/>
                        <m:ctrlPr>
                          <a:rPr lang="en-US" sz="4400" i="1">
                            <a:latin typeface="Cambria Math" panose="02040503050406030204" pitchFamily="18" charset="0"/>
                          </a:rPr>
                        </m:ctrlPr>
                      </m:dPr>
                      <m:e>
                        <m:eqArr>
                          <m:eqArrPr>
                            <m:ctrlPr>
                              <a:rPr lang="en-US" sz="4400" i="1">
                                <a:latin typeface="Cambria Math" panose="02040503050406030204" pitchFamily="18" charset="0"/>
                              </a:rPr>
                            </m:ctrlPr>
                          </m:eqArrPr>
                          <m:e>
                            <m:r>
                              <a:rPr lang="nl-NL" sz="4400" i="1">
                                <a:latin typeface="Cambria Math" panose="02040503050406030204" pitchFamily="18" charset="0"/>
                              </a:rPr>
                              <m:t>0=1+</m:t>
                            </m:r>
                            <m:r>
                              <a:rPr lang="nl-NL" sz="4400" i="1">
                                <a:latin typeface="Cambria Math" panose="02040503050406030204" pitchFamily="18" charset="0"/>
                              </a:rPr>
                              <m:t>𝑏</m:t>
                            </m:r>
                            <m:r>
                              <a:rPr lang="nl-NL" sz="4400" i="1">
                                <a:latin typeface="Cambria Math" panose="02040503050406030204" pitchFamily="18" charset="0"/>
                              </a:rPr>
                              <m:t>+</m:t>
                            </m:r>
                            <m:r>
                              <a:rPr lang="nl-NL" sz="4400" i="1">
                                <a:latin typeface="Cambria Math" panose="02040503050406030204" pitchFamily="18" charset="0"/>
                              </a:rPr>
                              <m:t>𝑐</m:t>
                            </m:r>
                          </m:e>
                          <m:e>
                            <m:r>
                              <a:rPr lang="nl-NL" sz="4400" i="1">
                                <a:latin typeface="Cambria Math" panose="02040503050406030204" pitchFamily="18" charset="0"/>
                              </a:rPr>
                              <m:t>−6=4−2</m:t>
                            </m:r>
                            <m:r>
                              <a:rPr lang="nl-NL" sz="4400" i="1">
                                <a:latin typeface="Cambria Math" panose="02040503050406030204" pitchFamily="18" charset="0"/>
                              </a:rPr>
                              <m:t>𝑏</m:t>
                            </m:r>
                            <m:r>
                              <a:rPr lang="nl-NL" sz="4400" i="1">
                                <a:latin typeface="Cambria Math" panose="02040503050406030204" pitchFamily="18" charset="0"/>
                              </a:rPr>
                              <m:t>+</m:t>
                            </m:r>
                            <m:r>
                              <a:rPr lang="nl-NL" sz="4400" i="1">
                                <a:latin typeface="Cambria Math" panose="02040503050406030204" pitchFamily="18" charset="0"/>
                              </a:rPr>
                              <m:t>𝑐</m:t>
                            </m:r>
                          </m:e>
                        </m:eqArr>
                      </m:e>
                    </m:d>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eqArr>
                          <m:eqArrPr>
                            <m:ctrlPr>
                              <a:rPr lang="en-US" sz="4400" i="1">
                                <a:latin typeface="Cambria Math" panose="02040503050406030204" pitchFamily="18" charset="0"/>
                              </a:rPr>
                            </m:ctrlPr>
                          </m:eqArrPr>
                          <m:e>
                            <m:r>
                              <a:rPr lang="nl-NL" sz="4400" i="1">
                                <a:latin typeface="Cambria Math" panose="02040503050406030204" pitchFamily="18" charset="0"/>
                              </a:rPr>
                              <m:t>𝑏</m:t>
                            </m:r>
                            <m:r>
                              <a:rPr lang="nl-NL" sz="4400" i="1">
                                <a:latin typeface="Cambria Math" panose="02040503050406030204" pitchFamily="18" charset="0"/>
                              </a:rPr>
                              <m:t>+</m:t>
                            </m:r>
                            <m:r>
                              <a:rPr lang="nl-NL" sz="4400" i="1">
                                <a:latin typeface="Cambria Math" panose="02040503050406030204" pitchFamily="18" charset="0"/>
                              </a:rPr>
                              <m:t>𝑐</m:t>
                            </m:r>
                            <m:r>
                              <a:rPr lang="nl-NL" sz="4400" i="1">
                                <a:latin typeface="Cambria Math" panose="02040503050406030204" pitchFamily="18" charset="0"/>
                              </a:rPr>
                              <m:t>=−1</m:t>
                            </m:r>
                          </m:e>
                          <m:e>
                            <m:r>
                              <a:rPr lang="nl-NL" sz="4400" i="1">
                                <a:latin typeface="Cambria Math" panose="02040503050406030204" pitchFamily="18" charset="0"/>
                              </a:rPr>
                              <m:t>2</m:t>
                            </m:r>
                            <m:r>
                              <a:rPr lang="nl-NL" sz="4400" i="1">
                                <a:latin typeface="Cambria Math" panose="02040503050406030204" pitchFamily="18" charset="0"/>
                              </a:rPr>
                              <m:t>𝑏</m:t>
                            </m:r>
                            <m:r>
                              <a:rPr lang="nl-NL" sz="4400" i="1">
                                <a:latin typeface="Cambria Math" panose="02040503050406030204" pitchFamily="18" charset="0"/>
                              </a:rPr>
                              <m:t>−</m:t>
                            </m:r>
                            <m:r>
                              <a:rPr lang="nl-NL" sz="4400" i="1">
                                <a:latin typeface="Cambria Math" panose="02040503050406030204" pitchFamily="18" charset="0"/>
                              </a:rPr>
                              <m:t>𝑐</m:t>
                            </m:r>
                            <m:r>
                              <a:rPr lang="nl-NL" sz="4400" i="1">
                                <a:latin typeface="Cambria Math" panose="02040503050406030204" pitchFamily="18" charset="0"/>
                              </a:rPr>
                              <m:t>=10</m:t>
                            </m:r>
                          </m:e>
                        </m:eqArr>
                      </m:e>
                    </m:d>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eqArr>
                          <m:eqArrPr>
                            <m:ctrlPr>
                              <a:rPr lang="en-US" sz="4400" i="1">
                                <a:latin typeface="Cambria Math" panose="02040503050406030204" pitchFamily="18" charset="0"/>
                              </a:rPr>
                            </m:ctrlPr>
                          </m:eqArrPr>
                          <m:e>
                            <m:r>
                              <a:rPr lang="nl-NL" sz="4400" i="1">
                                <a:latin typeface="Cambria Math" panose="02040503050406030204" pitchFamily="18" charset="0"/>
                              </a:rPr>
                              <m:t>𝑏</m:t>
                            </m:r>
                            <m:r>
                              <a:rPr lang="nl-NL" sz="4400" i="1">
                                <a:latin typeface="Cambria Math" panose="02040503050406030204" pitchFamily="18" charset="0"/>
                              </a:rPr>
                              <m:t>=3</m:t>
                            </m:r>
                          </m:e>
                          <m:e>
                            <m:r>
                              <a:rPr lang="nl-NL" sz="4400" i="1">
                                <a:latin typeface="Cambria Math" panose="02040503050406030204" pitchFamily="18" charset="0"/>
                              </a:rPr>
                              <m:t>𝑐</m:t>
                            </m:r>
                            <m:r>
                              <a:rPr lang="nl-NL" sz="4400" i="1">
                                <a:latin typeface="Cambria Math" panose="02040503050406030204" pitchFamily="18" charset="0"/>
                              </a:rPr>
                              <m:t>=−4</m:t>
                            </m:r>
                          </m:e>
                        </m:eqArr>
                      </m:e>
                    </m:d>
                  </m:oMath>
                </a14:m>
                <a:r>
                  <a:rPr lang="nl-NL"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nl-NL" sz="4400" dirty="0">
                    <a:latin typeface="Arial" panose="020B0604020202020204" pitchFamily="34" charset="0"/>
                    <a:cs typeface="Arial" panose="020B0604020202020204" pitchFamily="34" charset="0"/>
                  </a:rPr>
                  <a:t>Vậy (P):</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m:t>
                    </m:r>
                    <m:sSup>
                      <m:sSupPr>
                        <m:ctrlPr>
                          <a:rPr lang="en-US" sz="4400" i="1">
                            <a:latin typeface="Cambria Math" panose="02040503050406030204" pitchFamily="18" charset="0"/>
                          </a:rPr>
                        </m:ctrlPr>
                      </m:sSupPr>
                      <m:e>
                        <m:r>
                          <a:rPr lang="nl-NL" sz="4400" i="1">
                            <a:latin typeface="Cambria Math" panose="02040503050406030204" pitchFamily="18" charset="0"/>
                          </a:rPr>
                          <m:t>𝑥</m:t>
                        </m:r>
                      </m:e>
                      <m:sup>
                        <m:r>
                          <a:rPr lang="nl-NL" sz="4400" i="1">
                            <a:latin typeface="Cambria Math" panose="02040503050406030204" pitchFamily="18" charset="0"/>
                          </a:rPr>
                          <m:t>2</m:t>
                        </m:r>
                      </m:sup>
                    </m:sSup>
                    <m:r>
                      <a:rPr lang="nl-NL" sz="4400" i="1">
                        <a:latin typeface="Cambria Math" panose="02040503050406030204" pitchFamily="18" charset="0"/>
                      </a:rPr>
                      <m:t>+3</m:t>
                    </m:r>
                    <m:r>
                      <a:rPr lang="nl-NL" sz="4400" i="1">
                        <a:latin typeface="Cambria Math" panose="02040503050406030204" pitchFamily="18" charset="0"/>
                      </a:rPr>
                      <m:t>𝑥</m:t>
                    </m:r>
                    <m:r>
                      <a:rPr lang="nl-NL" sz="4400" i="1">
                        <a:latin typeface="Cambria Math" panose="02040503050406030204" pitchFamily="18" charset="0"/>
                      </a:rPr>
                      <m:t>–4</m:t>
                    </m:r>
                  </m:oMath>
                </a14:m>
                <a:r>
                  <a:rPr lang="nl-NL"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3649962" y="9096761"/>
                <a:ext cx="18375116" cy="2983702"/>
              </a:xfrm>
              <a:prstGeom prst="rect">
                <a:avLst/>
              </a:prstGeom>
              <a:blipFill>
                <a:blip r:embed="rId4"/>
                <a:stretch>
                  <a:fillRect l="-1360"/>
                </a:stretch>
              </a:blipFill>
            </p:spPr>
            <p:txBody>
              <a:bodyPr/>
              <a:lstStyle/>
              <a:p>
                <a:r>
                  <a:rPr lang="en-US">
                    <a:noFill/>
                  </a:rPr>
                  <a:t> </a:t>
                </a:r>
              </a:p>
            </p:txBody>
          </p:sp>
        </mc:Fallback>
      </mc:AlternateContent>
      <p:sp>
        <p:nvSpPr>
          <p:cNvPr id="49" name="Oval 48"/>
          <p:cNvSpPr/>
          <p:nvPr/>
        </p:nvSpPr>
        <p:spPr>
          <a:xfrm>
            <a:off x="12837520" y="3855173"/>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B</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660A2F2-F073-4FA7-A0AC-71CA9EEF82F4}"/>
                  </a:ext>
                </a:extLst>
              </p:cNvPr>
              <p:cNvSpPr txBox="1"/>
              <p:nvPr/>
            </p:nvSpPr>
            <p:spPr>
              <a:xfrm>
                <a:off x="4349477" y="3127384"/>
                <a:ext cx="19207501" cy="2621487"/>
              </a:xfrm>
              <a:prstGeom prst="rect">
                <a:avLst/>
              </a:prstGeom>
              <a:noFill/>
            </p:spPr>
            <p:txBody>
              <a:bodyPr wrap="square">
                <a:spAutoFit/>
              </a:bodyPr>
              <a:lstStyle/>
              <a:p>
                <a:pPr>
                  <a:lnSpc>
                    <a:spcPct val="115000"/>
                  </a:lnSpc>
                  <a:spcAft>
                    <a:spcPts val="1000"/>
                  </a:spcAft>
                  <a:tabLst>
                    <a:tab pos="346710" algn="l"/>
                    <a:tab pos="1778000" algn="l"/>
                    <a:tab pos="3262630" algn="l"/>
                    <a:tab pos="4613275" algn="l"/>
                  </a:tabLst>
                </a:pPr>
                <a:r>
                  <a:rPr lang="nl-NL" sz="4400" dirty="0">
                    <a:solidFill>
                      <a:srgbClr val="000000"/>
                    </a:solidFill>
                    <a:latin typeface="Times New Roman" panose="02020603050405020304" pitchFamily="18" charset="0"/>
                    <a:ea typeface="Calibri" panose="020F0502020204030204" pitchFamily="34" charset="0"/>
                  </a:rPr>
                  <a:t>P</a:t>
                </a:r>
                <a:r>
                  <a:rPr lang="nl-NL" sz="4400" dirty="0">
                    <a:solidFill>
                      <a:srgbClr val="000000"/>
                    </a:solidFill>
                    <a:effectLst/>
                    <a:latin typeface="Times New Roman" panose="02020603050405020304" pitchFamily="18" charset="0"/>
                    <a:ea typeface="Calibri" panose="020F0502020204030204" pitchFamily="34" charset="0"/>
                  </a:rPr>
                  <a:t>hương trình của Parabol (P):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m:t>
                    </m:r>
                    <m:r>
                      <a:rPr lang="nl-NL" sz="4400" i="1">
                        <a:solidFill>
                          <a:srgbClr val="000000"/>
                        </a:solidFill>
                        <a:effectLst/>
                        <a:latin typeface="Cambria Math" panose="02040503050406030204" pitchFamily="18" charset="0"/>
                        <a:ea typeface="Calibri" panose="020F0502020204030204" pitchFamily="34" charset="0"/>
                      </a:rPr>
                      <m:t>𝑏𝑥</m:t>
                    </m:r>
                    <m:r>
                      <a:rPr lang="nl-NL" sz="4400" i="1">
                        <a:solidFill>
                          <a:srgbClr val="000000"/>
                        </a:solidFill>
                        <a:effectLst/>
                        <a:latin typeface="Cambria Math" panose="02040503050406030204" pitchFamily="18" charset="0"/>
                        <a:ea typeface="Calibri" panose="020F0502020204030204" pitchFamily="34" charset="0"/>
                      </a:rPr>
                      <m:t>+</m:t>
                    </m:r>
                    <m:r>
                      <a:rPr lang="nl-NL" sz="4400" i="1">
                        <a:solidFill>
                          <a:srgbClr val="000000"/>
                        </a:solidFill>
                        <a:effectLst/>
                        <a:latin typeface="Cambria Math" panose="02040503050406030204" pitchFamily="18" charset="0"/>
                        <a:ea typeface="Calibri" panose="020F0502020204030204" pitchFamily="34" charset="0"/>
                      </a:rPr>
                      <m:t>𝑐</m:t>
                    </m:r>
                  </m:oMath>
                </a14:m>
                <a:r>
                  <a:rPr lang="nl-NL" sz="4400" dirty="0">
                    <a:solidFill>
                      <a:srgbClr val="000000"/>
                    </a:solidFill>
                    <a:effectLst/>
                    <a:latin typeface="Times New Roman" panose="02020603050405020304" pitchFamily="18" charset="0"/>
                    <a:ea typeface="Calibri" panose="020F0502020204030204" pitchFamily="34" charset="0"/>
                  </a:rPr>
                  <a:t>  đi qua điểm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𝐴</m:t>
                    </m:r>
                    <m:d>
                      <m:dPr>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1; 0</m:t>
                        </m:r>
                      </m:e>
                    </m:d>
                  </m:oMath>
                </a14:m>
                <a:r>
                  <a:rPr lang="nl-NL" sz="4400" dirty="0">
                    <a:solidFill>
                      <a:srgbClr val="000000"/>
                    </a:solidFill>
                    <a:effectLst/>
                    <a:latin typeface="Times New Roman" panose="02020603050405020304" pitchFamily="18" charset="0"/>
                    <a:ea typeface="Calibri" panose="020F0502020204030204" pitchFamily="34" charset="0"/>
                  </a:rPr>
                  <a:t> và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𝐵</m:t>
                    </m:r>
                    <m:d>
                      <m:dPr>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−2;−6</m:t>
                        </m:r>
                      </m:e>
                    </m:d>
                  </m:oMath>
                </a14:m>
                <a:r>
                  <a:rPr lang="nl-NL" sz="4400" dirty="0">
                    <a:solidFill>
                      <a:srgbClr val="000000"/>
                    </a:solidFill>
                    <a:effectLst/>
                    <a:latin typeface="Times New Roman" panose="02020603050405020304" pitchFamily="18" charset="0"/>
                    <a:ea typeface="Calibri" panose="020F0502020204030204" pitchFamily="34" charset="0"/>
                  </a:rPr>
                  <a:t> </a:t>
                </a:r>
                <a:endParaRPr lang="en-US" sz="4400" dirty="0">
                  <a:solidFill>
                    <a:srgbClr val="000000"/>
                  </a:solidFill>
                  <a:effectLst/>
                  <a:latin typeface="Times New Roman" panose="02020603050405020304" pitchFamily="18" charset="0"/>
                  <a:ea typeface="Calibri" panose="020F0502020204030204" pitchFamily="34" charset="0"/>
                </a:endParaRPr>
              </a:p>
              <a:p>
                <a:pPr>
                  <a:lnSpc>
                    <a:spcPct val="115000"/>
                  </a:lnSpc>
                  <a:spcAft>
                    <a:spcPts val="1000"/>
                  </a:spcAft>
                  <a:tabLst>
                    <a:tab pos="346710" algn="l"/>
                    <a:tab pos="1778000" algn="l"/>
                    <a:tab pos="3262630" algn="l"/>
                    <a:tab pos="4613275" algn="l"/>
                  </a:tabLst>
                </a:pPr>
                <a:r>
                  <a:rPr lang="nl-NL" sz="4400" dirty="0">
                    <a:solidFill>
                      <a:srgbClr val="000000"/>
                    </a:solidFill>
                    <a:effectLst/>
                    <a:latin typeface="Times New Roman" panose="02020603050405020304" pitchFamily="18" charset="0"/>
                    <a:ea typeface="Calibri" panose="020F0502020204030204" pitchFamily="34" charset="0"/>
                  </a:rPr>
                  <a:t>	</a:t>
                </a:r>
                <a:r>
                  <a:rPr lang="nl-NL" sz="4400" b="1" dirty="0">
                    <a:solidFill>
                      <a:srgbClr val="000000"/>
                    </a:solidFill>
                    <a:effectLst/>
                    <a:latin typeface="Times New Roman" panose="02020603050405020304" pitchFamily="18" charset="0"/>
                    <a:ea typeface="Calibri" panose="020F0502020204030204" pitchFamily="34" charset="0"/>
                  </a:rPr>
                  <a:t>A.</a:t>
                </a:r>
                <a:r>
                  <a:rPr lang="nl-NL" sz="4400" dirty="0">
                    <a:solidFill>
                      <a:srgbClr val="000000"/>
                    </a:solidFill>
                    <a:effectLst/>
                    <a:latin typeface="Times New Roman" panose="02020603050405020304" pitchFamily="18" charset="0"/>
                    <a:ea typeface="Calibri" panose="020F050202020403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+3</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–5</m:t>
                    </m:r>
                  </m:oMath>
                </a14:m>
                <a:r>
                  <a:rPr lang="nl-NL" sz="4400" b="1" dirty="0">
                    <a:solidFill>
                      <a:srgbClr val="000000"/>
                    </a:solidFill>
                    <a:effectLst/>
                    <a:latin typeface="Times New Roman" panose="02020603050405020304" pitchFamily="18" charset="0"/>
                    <a:ea typeface="Calibri" panose="020F0502020204030204" pitchFamily="34" charset="0"/>
                  </a:rPr>
                  <a:t>		B.</a:t>
                </a:r>
                <a:r>
                  <a:rPr lang="nl-NL" sz="4400" dirty="0">
                    <a:solidFill>
                      <a:srgbClr val="000000"/>
                    </a:solidFill>
                    <a:effectLst/>
                    <a:latin typeface="Times New Roman" panose="02020603050405020304" pitchFamily="18" charset="0"/>
                    <a:ea typeface="Calibri" panose="020F050202020403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+3</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–4</m:t>
                    </m:r>
                  </m:oMath>
                </a14:m>
                <a:r>
                  <a:rPr lang="nl-NL" sz="4400" b="1" dirty="0">
                    <a:solidFill>
                      <a:srgbClr val="000000"/>
                    </a:solidFill>
                    <a:effectLst/>
                    <a:latin typeface="Times New Roman" panose="02020603050405020304" pitchFamily="18" charset="0"/>
                    <a:ea typeface="Calibri" panose="020F0502020204030204" pitchFamily="34" charset="0"/>
                  </a:rPr>
                  <a:t>	</a:t>
                </a:r>
                <a:endParaRPr lang="en-US" sz="4400" dirty="0">
                  <a:solidFill>
                    <a:srgbClr val="000000"/>
                  </a:solidFill>
                  <a:effectLst/>
                  <a:latin typeface="Times New Roman" panose="02020603050405020304" pitchFamily="18" charset="0"/>
                  <a:ea typeface="Calibri" panose="020F0502020204030204" pitchFamily="34" charset="0"/>
                </a:endParaRPr>
              </a:p>
              <a:p>
                <a:pPr>
                  <a:lnSpc>
                    <a:spcPct val="115000"/>
                  </a:lnSpc>
                  <a:spcAft>
                    <a:spcPts val="1000"/>
                  </a:spcAft>
                  <a:tabLst>
                    <a:tab pos="346710" algn="l"/>
                    <a:tab pos="1778000" algn="l"/>
                    <a:tab pos="3262630" algn="l"/>
                    <a:tab pos="4613275" algn="l"/>
                  </a:tabLst>
                </a:pPr>
                <a:r>
                  <a:rPr lang="nl-NL" sz="4400" b="1" dirty="0">
                    <a:solidFill>
                      <a:srgbClr val="000000"/>
                    </a:solidFill>
                    <a:effectLst/>
                    <a:latin typeface="Times New Roman" panose="02020603050405020304" pitchFamily="18" charset="0"/>
                    <a:ea typeface="Calibri" panose="020F0502020204030204" pitchFamily="34" charset="0"/>
                  </a:rPr>
                  <a:t>	C.</a:t>
                </a:r>
                <a:r>
                  <a:rPr lang="nl-NL" sz="4400" dirty="0">
                    <a:solidFill>
                      <a:srgbClr val="000000"/>
                    </a:solidFill>
                    <a:effectLst/>
                    <a:latin typeface="Times New Roman" panose="02020603050405020304" pitchFamily="18" charset="0"/>
                    <a:ea typeface="Calibri" panose="020F050202020403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+3</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–6</m:t>
                    </m:r>
                  </m:oMath>
                </a14:m>
                <a:r>
                  <a:rPr lang="nl-NL" sz="4400" b="1" dirty="0">
                    <a:solidFill>
                      <a:srgbClr val="000000"/>
                    </a:solidFill>
                    <a:effectLst/>
                    <a:latin typeface="Times New Roman" panose="02020603050405020304" pitchFamily="18" charset="0"/>
                    <a:ea typeface="Calibri" panose="020F0502020204030204" pitchFamily="34" charset="0"/>
                  </a:rPr>
                  <a:t>		D.</a:t>
                </a:r>
                <a:r>
                  <a:rPr lang="nl-NL" sz="4400" dirty="0">
                    <a:solidFill>
                      <a:srgbClr val="000000"/>
                    </a:solidFill>
                    <a:effectLst/>
                    <a:latin typeface="Times New Roman" panose="02020603050405020304" pitchFamily="18" charset="0"/>
                    <a:ea typeface="Calibri" panose="020F050202020403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+3</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–2</m:t>
                    </m:r>
                  </m:oMath>
                </a14:m>
                <a:endParaRPr lang="en-US" sz="4400" dirty="0">
                  <a:solidFill>
                    <a:srgbClr val="000000"/>
                  </a:solidFill>
                  <a:effectLst/>
                  <a:latin typeface="Times New Roman" panose="02020603050405020304" pitchFamily="18" charset="0"/>
                  <a:ea typeface="Calibri" panose="020F0502020204030204" pitchFamily="34" charset="0"/>
                </a:endParaRPr>
              </a:p>
            </p:txBody>
          </p:sp>
        </mc:Choice>
        <mc:Fallback xmlns="">
          <p:sp>
            <p:nvSpPr>
              <p:cNvPr id="44" name="TextBox 43">
                <a:extLst>
                  <a:ext uri="{FF2B5EF4-FFF2-40B4-BE49-F238E27FC236}">
                    <a16:creationId xmlns:a16="http://schemas.microsoft.com/office/drawing/2014/main" id="{F660A2F2-F073-4FA7-A0AC-71CA9EEF82F4}"/>
                  </a:ext>
                </a:extLst>
              </p:cNvPr>
              <p:cNvSpPr txBox="1">
                <a:spLocks noRot="1" noChangeAspect="1" noMove="1" noResize="1" noEditPoints="1" noAdjustHandles="1" noChangeArrowheads="1" noChangeShapeType="1" noTextEdit="1"/>
              </p:cNvSpPr>
              <p:nvPr/>
            </p:nvSpPr>
            <p:spPr>
              <a:xfrm>
                <a:off x="4349477" y="3127384"/>
                <a:ext cx="19207501" cy="2621487"/>
              </a:xfrm>
              <a:prstGeom prst="rect">
                <a:avLst/>
              </a:prstGeom>
              <a:blipFill>
                <a:blip r:embed="rId5"/>
                <a:stretch>
                  <a:fillRect l="-1269" t="-3023" b="-10465"/>
                </a:stretch>
              </a:blipFill>
            </p:spPr>
            <p:txBody>
              <a:bodyPr/>
              <a:lstStyle/>
              <a:p>
                <a:r>
                  <a:rPr lang="en-US">
                    <a:noFill/>
                  </a:rPr>
                  <a:t> </a:t>
                </a:r>
              </a:p>
            </p:txBody>
          </p:sp>
        </mc:Fallback>
      </mc:AlternateContent>
    </p:spTree>
    <p:extLst>
      <p:ext uri="{BB962C8B-B14F-4D97-AF65-F5344CB8AC3E}">
        <p14:creationId xmlns:p14="http://schemas.microsoft.com/office/powerpoint/2010/main" val="32223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695762" y="6941404"/>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579863" y="2403897"/>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5.</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en-US" sz="4800" b="1" i="0" spc="-150" smtClean="0">
                          <a:solidFill>
                            <a:srgbClr val="FF0000"/>
                          </a:solidFill>
                          <a:latin typeface="Tahoma" panose="020B0604030504040204" pitchFamily="34" charset="0"/>
                          <a:ea typeface="Tahoma" panose="020B0604030504040204" pitchFamily="34" charset="0"/>
                          <a:cs typeface="Tahoma" panose="020B0604030504040204" pitchFamily="34" charset="0"/>
                        </a:rPr>
                        <m:t>D</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3570484" y="8297552"/>
                <a:ext cx="17308316" cy="3969100"/>
              </a:xfrm>
              <a:prstGeom prst="rect">
                <a:avLst/>
              </a:prstGeom>
            </p:spPr>
            <p:txBody>
              <a:bodyPr wrap="square">
                <a:spAutoFit/>
              </a:bodyPr>
              <a:lstStyle/>
              <a:p>
                <a:r>
                  <a:rPr lang="nl-NL" sz="4400" dirty="0">
                    <a:latin typeface="Arial" panose="020B0604020202020204" pitchFamily="34" charset="0"/>
                    <a:cs typeface="Arial" panose="020B0604020202020204" pitchFamily="34" charset="0"/>
                  </a:rPr>
                  <a:t>Vì (P) có đỉnh </a:t>
                </a:r>
                <a14:m>
                  <m:oMath xmlns:m="http://schemas.openxmlformats.org/officeDocument/2006/math">
                    <m:r>
                      <a:rPr lang="nl-NL" sz="4400" i="1">
                        <a:latin typeface="Cambria Math" panose="02040503050406030204" pitchFamily="18" charset="0"/>
                      </a:rPr>
                      <m:t>𝐼</m:t>
                    </m:r>
                    <m:d>
                      <m:dPr>
                        <m:ctrlPr>
                          <a:rPr lang="en-US" sz="4400" i="1">
                            <a:latin typeface="Cambria Math" panose="02040503050406030204" pitchFamily="18" charset="0"/>
                          </a:rPr>
                        </m:ctrlPr>
                      </m:dPr>
                      <m:e>
                        <m:r>
                          <a:rPr lang="nl-NL" sz="4400" i="1">
                            <a:latin typeface="Cambria Math" panose="02040503050406030204" pitchFamily="18" charset="0"/>
                          </a:rPr>
                          <m:t>1; 4</m:t>
                        </m:r>
                      </m:e>
                    </m:d>
                  </m:oMath>
                </a14:m>
                <a:r>
                  <a:rPr lang="nl-NL" sz="4400" dirty="0">
                    <a:latin typeface="Arial" panose="020B0604020202020204" pitchFamily="34" charset="0"/>
                    <a:cs typeface="Arial" panose="020B0604020202020204" pitchFamily="34" charset="0"/>
                  </a:rPr>
                  <a:t> nên</a:t>
                </a:r>
                <a14:m>
                  <m:oMath xmlns:m="http://schemas.openxmlformats.org/officeDocument/2006/math">
                    <m:d>
                      <m:dPr>
                        <m:begChr m:val="{"/>
                        <m:endChr m:val=""/>
                        <m:ctrlPr>
                          <a:rPr lang="en-US" sz="4400" i="1">
                            <a:latin typeface="Cambria Math" panose="02040503050406030204" pitchFamily="18" charset="0"/>
                          </a:rPr>
                        </m:ctrlPr>
                      </m:dPr>
                      <m:e>
                        <m:eqArr>
                          <m:eqArrPr>
                            <m:ctrlPr>
                              <a:rPr lang="en-US" sz="4400" i="1">
                                <a:latin typeface="Cambria Math" panose="02040503050406030204" pitchFamily="18" charset="0"/>
                              </a:rPr>
                            </m:ctrlPr>
                          </m:eqArrPr>
                          <m:e>
                            <m:f>
                              <m:fPr>
                                <m:ctrlPr>
                                  <a:rPr lang="en-US" sz="4400" i="1">
                                    <a:latin typeface="Cambria Math" panose="02040503050406030204" pitchFamily="18" charset="0"/>
                                  </a:rPr>
                                </m:ctrlPr>
                              </m:fPr>
                              <m:num>
                                <m:r>
                                  <a:rPr lang="nl-NL" sz="4400" i="1">
                                    <a:latin typeface="Cambria Math" panose="02040503050406030204" pitchFamily="18" charset="0"/>
                                  </a:rPr>
                                  <m:t>−</m:t>
                                </m:r>
                                <m:r>
                                  <a:rPr lang="nl-NL" sz="4400" i="1">
                                    <a:latin typeface="Cambria Math" panose="02040503050406030204" pitchFamily="18" charset="0"/>
                                  </a:rPr>
                                  <m:t>𝑏</m:t>
                                </m:r>
                              </m:num>
                              <m:den>
                                <m:r>
                                  <a:rPr lang="nl-NL" sz="4400" i="1">
                                    <a:latin typeface="Cambria Math" panose="02040503050406030204" pitchFamily="18" charset="0"/>
                                  </a:rPr>
                                  <m:t>2</m:t>
                                </m:r>
                              </m:den>
                            </m:f>
                            <m:r>
                              <a:rPr lang="nl-NL" sz="4400" i="1">
                                <a:latin typeface="Cambria Math" panose="02040503050406030204" pitchFamily="18" charset="0"/>
                              </a:rPr>
                              <m:t>=1</m:t>
                            </m:r>
                          </m:e>
                          <m:e>
                            <m:r>
                              <a:rPr lang="nl-NL" sz="4400" i="1">
                                <a:latin typeface="Cambria Math" panose="02040503050406030204" pitchFamily="18" charset="0"/>
                              </a:rPr>
                              <m:t>−</m:t>
                            </m:r>
                            <m:f>
                              <m:fPr>
                                <m:ctrlPr>
                                  <a:rPr lang="en-US" sz="4400" i="1">
                                    <a:latin typeface="Cambria Math" panose="02040503050406030204" pitchFamily="18" charset="0"/>
                                  </a:rPr>
                                </m:ctrlPr>
                              </m:fPr>
                              <m:num>
                                <m:sSup>
                                  <m:sSupPr>
                                    <m:ctrlPr>
                                      <a:rPr lang="en-US" sz="4400" i="1">
                                        <a:latin typeface="Cambria Math" panose="02040503050406030204" pitchFamily="18" charset="0"/>
                                      </a:rPr>
                                    </m:ctrlPr>
                                  </m:sSupPr>
                                  <m:e>
                                    <m:r>
                                      <a:rPr lang="nl-NL" sz="4400" i="1">
                                        <a:latin typeface="Cambria Math" panose="02040503050406030204" pitchFamily="18" charset="0"/>
                                      </a:rPr>
                                      <m:t>𝑏</m:t>
                                    </m:r>
                                  </m:e>
                                  <m:sup>
                                    <m:r>
                                      <a:rPr lang="nl-NL" sz="4400" i="1">
                                        <a:latin typeface="Cambria Math" panose="02040503050406030204" pitchFamily="18" charset="0"/>
                                      </a:rPr>
                                      <m:t>2</m:t>
                                    </m:r>
                                  </m:sup>
                                </m:sSup>
                                <m:r>
                                  <a:rPr lang="nl-NL" sz="4400" i="1">
                                    <a:latin typeface="Cambria Math" panose="02040503050406030204" pitchFamily="18" charset="0"/>
                                  </a:rPr>
                                  <m:t>−4</m:t>
                                </m:r>
                                <m:r>
                                  <a:rPr lang="nl-NL" sz="4400" i="1">
                                    <a:latin typeface="Cambria Math" panose="02040503050406030204" pitchFamily="18" charset="0"/>
                                  </a:rPr>
                                  <m:t>𝑐</m:t>
                                </m:r>
                              </m:num>
                              <m:den>
                                <m:r>
                                  <a:rPr lang="nl-NL" sz="4400" i="1">
                                    <a:latin typeface="Cambria Math" panose="02040503050406030204" pitchFamily="18" charset="0"/>
                                  </a:rPr>
                                  <m:t>4</m:t>
                                </m:r>
                              </m:den>
                            </m:f>
                            <m:r>
                              <a:rPr lang="nl-NL" sz="4400" i="1">
                                <a:latin typeface="Cambria Math" panose="02040503050406030204" pitchFamily="18" charset="0"/>
                              </a:rPr>
                              <m:t>=4</m:t>
                            </m:r>
                          </m:e>
                        </m:eqArr>
                      </m:e>
                    </m:d>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eqArr>
                          <m:eqArrPr>
                            <m:ctrlPr>
                              <a:rPr lang="en-US" sz="4400" i="1">
                                <a:latin typeface="Cambria Math" panose="02040503050406030204" pitchFamily="18" charset="0"/>
                              </a:rPr>
                            </m:ctrlPr>
                          </m:eqArrPr>
                          <m:e>
                            <m:r>
                              <a:rPr lang="nl-NL" sz="4400" i="1">
                                <a:latin typeface="Cambria Math" panose="02040503050406030204" pitchFamily="18" charset="0"/>
                              </a:rPr>
                              <m:t>𝑏</m:t>
                            </m:r>
                            <m:r>
                              <a:rPr lang="nl-NL" sz="4400" i="1">
                                <a:latin typeface="Cambria Math" panose="02040503050406030204" pitchFamily="18" charset="0"/>
                              </a:rPr>
                              <m:t>=−2</m:t>
                            </m:r>
                          </m:e>
                          <m:e>
                            <m:r>
                              <a:rPr lang="nl-NL" sz="4400" i="1">
                                <a:latin typeface="Cambria Math" panose="02040503050406030204" pitchFamily="18" charset="0"/>
                              </a:rPr>
                              <m:t>𝑐</m:t>
                            </m:r>
                            <m:r>
                              <a:rPr lang="nl-NL" sz="4400" i="1">
                                <a:latin typeface="Cambria Math" panose="02040503050406030204" pitchFamily="18" charset="0"/>
                              </a:rPr>
                              <m:t>=5</m:t>
                            </m:r>
                          </m:e>
                        </m:eqArr>
                      </m:e>
                    </m:d>
                  </m:oMath>
                </a14:m>
                <a:r>
                  <a:rPr lang="nl-NL"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nl-NL" sz="4400" dirty="0">
                    <a:latin typeface="Arial" panose="020B0604020202020204" pitchFamily="34" charset="0"/>
                    <a:cs typeface="Arial" panose="020B0604020202020204" pitchFamily="34" charset="0"/>
                  </a:rPr>
                  <a:t>Vậy (P):</a:t>
                </a:r>
                <a14:m>
                  <m:oMath xmlns:m="http://schemas.openxmlformats.org/officeDocument/2006/math">
                    <m:r>
                      <a:rPr lang="nl-NL" sz="4400" i="1">
                        <a:latin typeface="Cambria Math" panose="02040503050406030204" pitchFamily="18" charset="0"/>
                      </a:rPr>
                      <m:t>𝑦</m:t>
                    </m:r>
                    <m:r>
                      <a:rPr lang="nl-NL" sz="4400" i="1">
                        <a:latin typeface="Cambria Math" panose="02040503050406030204" pitchFamily="18" charset="0"/>
                      </a:rPr>
                      <m:t>= </m:t>
                    </m:r>
                    <m:sSup>
                      <m:sSupPr>
                        <m:ctrlPr>
                          <a:rPr lang="en-US" sz="4400" i="1">
                            <a:latin typeface="Cambria Math" panose="02040503050406030204" pitchFamily="18" charset="0"/>
                          </a:rPr>
                        </m:ctrlPr>
                      </m:sSupPr>
                      <m:e>
                        <m:r>
                          <a:rPr lang="nl-NL" sz="4400" i="1">
                            <a:latin typeface="Cambria Math" panose="02040503050406030204" pitchFamily="18" charset="0"/>
                          </a:rPr>
                          <m:t>𝑥</m:t>
                        </m:r>
                      </m:e>
                      <m:sup>
                        <m:r>
                          <a:rPr lang="nl-NL" sz="4400" i="1">
                            <a:latin typeface="Cambria Math" panose="02040503050406030204" pitchFamily="18" charset="0"/>
                          </a:rPr>
                          <m:t>2</m:t>
                        </m:r>
                      </m:sup>
                    </m:sSup>
                    <m:r>
                      <a:rPr lang="nl-NL" sz="4400" i="1">
                        <a:latin typeface="Cambria Math" panose="02040503050406030204" pitchFamily="18" charset="0"/>
                      </a:rPr>
                      <m:t>–2</m:t>
                    </m:r>
                    <m:r>
                      <a:rPr lang="nl-NL" sz="4400" i="1">
                        <a:latin typeface="Cambria Math" panose="02040503050406030204" pitchFamily="18" charset="0"/>
                      </a:rPr>
                      <m:t>𝑥</m:t>
                    </m:r>
                    <m:r>
                      <a:rPr lang="nl-NL" sz="4400" i="1">
                        <a:latin typeface="Cambria Math" panose="02040503050406030204" pitchFamily="18" charset="0"/>
                      </a:rPr>
                      <m:t>+5</m:t>
                    </m:r>
                  </m:oMath>
                </a14:m>
                <a:r>
                  <a:rPr lang="nl-NL"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3570484" y="8297552"/>
                <a:ext cx="17308316" cy="3969100"/>
              </a:xfrm>
              <a:prstGeom prst="rect">
                <a:avLst/>
              </a:prstGeom>
              <a:blipFill>
                <a:blip r:embed="rId4"/>
                <a:stretch>
                  <a:fillRect l="-1444"/>
                </a:stretch>
              </a:blipFill>
            </p:spPr>
            <p:txBody>
              <a:bodyPr/>
              <a:lstStyle/>
              <a:p>
                <a:r>
                  <a:rPr lang="en-US">
                    <a:noFill/>
                  </a:rPr>
                  <a:t> </a:t>
                </a:r>
              </a:p>
            </p:txBody>
          </p:sp>
        </mc:Fallback>
      </mc:AlternateContent>
      <p:sp>
        <p:nvSpPr>
          <p:cNvPr id="49" name="Oval 48"/>
          <p:cNvSpPr/>
          <p:nvPr/>
        </p:nvSpPr>
        <p:spPr>
          <a:xfrm>
            <a:off x="13603174" y="4726989"/>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D</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0BC6A0E-4926-44E1-814E-92158FDE3CB1}"/>
                  </a:ext>
                </a:extLst>
              </p:cNvPr>
              <p:cNvSpPr txBox="1"/>
              <p:nvPr/>
            </p:nvSpPr>
            <p:spPr>
              <a:xfrm>
                <a:off x="5169500" y="3123347"/>
                <a:ext cx="17894027" cy="2621487"/>
              </a:xfrm>
              <a:prstGeom prst="rect">
                <a:avLst/>
              </a:prstGeom>
              <a:noFill/>
            </p:spPr>
            <p:txBody>
              <a:bodyPr wrap="square">
                <a:spAutoFit/>
              </a:bodyPr>
              <a:lstStyle/>
              <a:p>
                <a:pPr>
                  <a:lnSpc>
                    <a:spcPct val="115000"/>
                  </a:lnSpc>
                  <a:spcAft>
                    <a:spcPts val="1000"/>
                  </a:spcAft>
                  <a:tabLst>
                    <a:tab pos="346710" algn="l"/>
                    <a:tab pos="1778000" algn="l"/>
                    <a:tab pos="3262630" algn="l"/>
                    <a:tab pos="4613275" algn="l"/>
                  </a:tabLst>
                </a:pPr>
                <a:r>
                  <a:rPr lang="nl-NL" sz="4400" dirty="0">
                    <a:solidFill>
                      <a:srgbClr val="000000"/>
                    </a:solidFill>
                    <a:latin typeface="Arial" panose="020B0604020202020204" pitchFamily="34" charset="0"/>
                    <a:ea typeface="Calibri" panose="020F0502020204030204" pitchFamily="34" charset="0"/>
                    <a:cs typeface="Arial" panose="020B0604020202020204" pitchFamily="34" charset="0"/>
                  </a:rPr>
                  <a:t>Phương trình của Parabol (P): </a:t>
                </a:r>
                <a14:m>
                  <m:oMath xmlns:m="http://schemas.openxmlformats.org/officeDocument/2006/math">
                    <m:r>
                      <a:rPr lang="nl-NL" sz="4400" i="1">
                        <a:solidFill>
                          <a:srgbClr val="000000"/>
                        </a:solidFill>
                        <a:latin typeface="Cambria Math" panose="02040503050406030204" pitchFamily="18" charset="0"/>
                        <a:ea typeface="Calibri" panose="020F0502020204030204" pitchFamily="34" charset="0"/>
                      </a:rPr>
                      <m:t>𝑦</m:t>
                    </m:r>
                    <m:r>
                      <a:rPr lang="nl-NL" sz="4400" i="1">
                        <a:solidFill>
                          <a:srgbClr val="000000"/>
                        </a:solidFill>
                        <a:latin typeface="Cambria Math" panose="02040503050406030204" pitchFamily="18" charset="0"/>
                        <a:ea typeface="Calibri" panose="020F0502020204030204" pitchFamily="34" charset="0"/>
                      </a:rPr>
                      <m:t>=</m:t>
                    </m:r>
                    <m:sSup>
                      <m:sSupPr>
                        <m:ctrlPr>
                          <a:rPr lang="en-US" sz="4400" i="1">
                            <a:solidFill>
                              <a:srgbClr val="000000"/>
                            </a:solidFill>
                            <a:latin typeface="Cambria Math" panose="02040503050406030204" pitchFamily="18" charset="0"/>
                            <a:ea typeface="Calibri" panose="020F0502020204030204" pitchFamily="34" charset="0"/>
                          </a:rPr>
                        </m:ctrlPr>
                      </m:sSupPr>
                      <m:e>
                        <m:r>
                          <a:rPr lang="nl-NL" sz="4400" i="1">
                            <a:solidFill>
                              <a:srgbClr val="000000"/>
                            </a:solidFill>
                            <a:latin typeface="Cambria Math" panose="02040503050406030204" pitchFamily="18" charset="0"/>
                            <a:ea typeface="Calibri" panose="020F0502020204030204" pitchFamily="34" charset="0"/>
                          </a:rPr>
                          <m:t>𝑥</m:t>
                        </m:r>
                      </m:e>
                      <m:sup>
                        <m:r>
                          <a:rPr lang="nl-NL" sz="4400" i="1">
                            <a:solidFill>
                              <a:srgbClr val="000000"/>
                            </a:solidFill>
                            <a:latin typeface="Cambria Math" panose="02040503050406030204" pitchFamily="18" charset="0"/>
                            <a:ea typeface="Calibri" panose="020F0502020204030204" pitchFamily="34" charset="0"/>
                          </a:rPr>
                          <m:t>2</m:t>
                        </m:r>
                      </m:sup>
                    </m:sSup>
                    <m:r>
                      <a:rPr lang="nl-NL" sz="4400" i="1">
                        <a:solidFill>
                          <a:srgbClr val="000000"/>
                        </a:solidFill>
                        <a:latin typeface="Cambria Math" panose="02040503050406030204" pitchFamily="18" charset="0"/>
                        <a:ea typeface="Calibri" panose="020F0502020204030204" pitchFamily="34" charset="0"/>
                      </a:rPr>
                      <m:t>+</m:t>
                    </m:r>
                    <m:r>
                      <a:rPr lang="nl-NL" sz="4400" i="1">
                        <a:solidFill>
                          <a:srgbClr val="000000"/>
                        </a:solidFill>
                        <a:latin typeface="Cambria Math" panose="02040503050406030204" pitchFamily="18" charset="0"/>
                        <a:ea typeface="Calibri" panose="020F0502020204030204" pitchFamily="34" charset="0"/>
                      </a:rPr>
                      <m:t>𝑏𝑥</m:t>
                    </m:r>
                    <m:r>
                      <a:rPr lang="nl-NL" sz="4400" i="1">
                        <a:solidFill>
                          <a:srgbClr val="000000"/>
                        </a:solidFill>
                        <a:latin typeface="Cambria Math" panose="02040503050406030204" pitchFamily="18" charset="0"/>
                        <a:ea typeface="Calibri" panose="020F0502020204030204" pitchFamily="34" charset="0"/>
                      </a:rPr>
                      <m:t>+</m:t>
                    </m:r>
                    <m:r>
                      <a:rPr lang="nl-NL" sz="4400" i="1">
                        <a:solidFill>
                          <a:srgbClr val="000000"/>
                        </a:solidFill>
                        <a:latin typeface="Cambria Math" panose="02040503050406030204" pitchFamily="18" charset="0"/>
                        <a:ea typeface="Calibri" panose="020F0502020204030204" pitchFamily="34" charset="0"/>
                      </a:rPr>
                      <m:t>𝑐</m:t>
                    </m:r>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đỉnh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𝐼</m:t>
                    </m:r>
                    <m:d>
                      <m:dPr>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1; 4</m:t>
                        </m:r>
                      </m:e>
                    </m:d>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46710" algn="l"/>
                    <a:tab pos="1778000" algn="l"/>
                    <a:tab pos="3262630" algn="l"/>
                    <a:tab pos="4613275" algn="l"/>
                  </a:tabLst>
                </a:pP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 </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–2</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+1</m:t>
                    </m:r>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r>
                      <m:rPr>
                        <m:nor/>
                      </m:rPr>
                      <a:rPr lang="nl-NL" sz="4400">
                        <a:solidFill>
                          <a:srgbClr val="000000"/>
                        </a:solidFill>
                        <a:effectLst/>
                        <a:latin typeface="Arial" panose="020B0604020202020204" pitchFamily="34" charset="0"/>
                        <a:ea typeface="Calibri" panose="020F0502020204030204" pitchFamily="34" charset="0"/>
                        <a:cs typeface="Arial" panose="020B0604020202020204" pitchFamily="34" charset="0"/>
                      </a:rPr>
                      <m:t> 2</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–2</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+5</m:t>
                    </m:r>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46710" algn="l"/>
                    <a:tab pos="1778000" algn="l"/>
                    <a:tab pos="3262630" algn="l"/>
                    <a:tab pos="4613275" algn="l"/>
                  </a:tabLst>
                </a:pP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C.</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 </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+2</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+5</m:t>
                    </m:r>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D.</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 </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–2</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+5</m:t>
                    </m:r>
                  </m:oMath>
                </a14:m>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4" name="TextBox 43">
                <a:extLst>
                  <a:ext uri="{FF2B5EF4-FFF2-40B4-BE49-F238E27FC236}">
                    <a16:creationId xmlns:a16="http://schemas.microsoft.com/office/drawing/2014/main" id="{60BC6A0E-4926-44E1-814E-92158FDE3CB1}"/>
                  </a:ext>
                </a:extLst>
              </p:cNvPr>
              <p:cNvSpPr txBox="1">
                <a:spLocks noRot="1" noChangeAspect="1" noMove="1" noResize="1" noEditPoints="1" noAdjustHandles="1" noChangeArrowheads="1" noChangeShapeType="1" noTextEdit="1"/>
              </p:cNvSpPr>
              <p:nvPr/>
            </p:nvSpPr>
            <p:spPr>
              <a:xfrm>
                <a:off x="5169500" y="3123347"/>
                <a:ext cx="17894027" cy="2621487"/>
              </a:xfrm>
              <a:prstGeom prst="rect">
                <a:avLst/>
              </a:prstGeom>
              <a:blipFill>
                <a:blip r:embed="rId5"/>
                <a:stretch>
                  <a:fillRect l="-1363" t="-3488" b="-10000"/>
                </a:stretch>
              </a:blipFill>
            </p:spPr>
            <p:txBody>
              <a:bodyPr/>
              <a:lstStyle/>
              <a:p>
                <a:r>
                  <a:rPr lang="en-US">
                    <a:noFill/>
                  </a:rPr>
                  <a:t> </a:t>
                </a:r>
              </a:p>
            </p:txBody>
          </p:sp>
        </mc:Fallback>
      </mc:AlternateContent>
    </p:spTree>
    <p:extLst>
      <p:ext uri="{BB962C8B-B14F-4D97-AF65-F5344CB8AC3E}">
        <p14:creationId xmlns:p14="http://schemas.microsoft.com/office/powerpoint/2010/main" val="197001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barn(inVertical)">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695762" y="6941404"/>
            <a:ext cx="23276043" cy="6545996"/>
            <a:chOff x="1205494" y="6941416"/>
            <a:chExt cx="22139783" cy="6545984"/>
          </a:xfrm>
        </p:grpSpPr>
        <p:sp>
          <p:nvSpPr>
            <p:cNvPr id="125" name="Rounded Rectangle 124"/>
            <p:cNvSpPr/>
            <p:nvPr/>
          </p:nvSpPr>
          <p:spPr>
            <a:xfrm>
              <a:off x="1209586" y="7179457"/>
              <a:ext cx="22135691" cy="6307943"/>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1" name="Group 150"/>
            <p:cNvGrpSpPr/>
            <p:nvPr/>
          </p:nvGrpSpPr>
          <p:grpSpPr>
            <a:xfrm>
              <a:off x="1205494" y="6941416"/>
              <a:ext cx="3493741" cy="831105"/>
              <a:chOff x="1205494" y="6941416"/>
              <a:chExt cx="3493741" cy="831105"/>
            </a:xfrm>
          </p:grpSpPr>
          <p:sp>
            <p:nvSpPr>
              <p:cNvPr id="127" name="Freeform 20"/>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28" name="TextBox 127"/>
              <p:cNvSpPr txBox="1"/>
              <p:nvPr/>
            </p:nvSpPr>
            <p:spPr>
              <a:xfrm>
                <a:off x="2057667" y="6941416"/>
                <a:ext cx="2641568" cy="831105"/>
              </a:xfrm>
              <a:prstGeom prst="rect">
                <a:avLst/>
              </a:prstGeom>
              <a:noFill/>
            </p:spPr>
            <p:txBody>
              <a:bodyPr wrap="square" rtlCol="0">
                <a:spAutoFit/>
              </a:bodyPr>
              <a:lstStyle/>
              <a:p>
                <a:r>
                  <a:rPr lang="en-US" sz="4800" b="1" dirty="0" err="1">
                    <a:solidFill>
                      <a:srgbClr val="FF0000"/>
                    </a:solidFill>
                    <a:latin typeface="Tahoma" pitchFamily="34" charset="0"/>
                    <a:ea typeface="Tahoma" pitchFamily="34" charset="0"/>
                    <a:cs typeface="Tahoma" pitchFamily="34" charset="0"/>
                  </a:rPr>
                  <a:t>Bài</a:t>
                </a:r>
                <a:r>
                  <a:rPr lang="en-US" sz="4800" b="1" dirty="0">
                    <a:solidFill>
                      <a:srgbClr val="FF0000"/>
                    </a:solidFill>
                    <a:latin typeface="Tahoma" pitchFamily="34" charset="0"/>
                    <a:ea typeface="Tahoma" pitchFamily="34" charset="0"/>
                    <a:cs typeface="Tahoma" pitchFamily="34" charset="0"/>
                  </a:rPr>
                  <a:t> </a:t>
                </a:r>
                <a:r>
                  <a:rPr lang="en-US" sz="4800" b="1" dirty="0" err="1">
                    <a:solidFill>
                      <a:srgbClr val="FF0000"/>
                    </a:solidFill>
                    <a:latin typeface="Tahoma" pitchFamily="34" charset="0"/>
                    <a:ea typeface="Tahoma" pitchFamily="34" charset="0"/>
                    <a:cs typeface="Tahoma" pitchFamily="34" charset="0"/>
                  </a:rPr>
                  <a:t>giải</a:t>
                </a:r>
                <a:endParaRPr lang="en-US" sz="4800" b="1" dirty="0">
                  <a:solidFill>
                    <a:srgbClr val="FF0000"/>
                  </a:solidFill>
                  <a:latin typeface="Tahoma" pitchFamily="34" charset="0"/>
                  <a:ea typeface="Tahoma" pitchFamily="34" charset="0"/>
                  <a:cs typeface="Tahoma" pitchFamily="34" charset="0"/>
                </a:endParaRPr>
              </a:p>
            </p:txBody>
          </p:sp>
          <p:sp>
            <p:nvSpPr>
              <p:cNvPr id="129" name="Round Diagonal Corner Rectangle 128"/>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Freeform 15"/>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grpSp>
        <p:nvGrpSpPr>
          <p:cNvPr id="148" name="Group 147"/>
          <p:cNvGrpSpPr/>
          <p:nvPr/>
        </p:nvGrpSpPr>
        <p:grpSpPr>
          <a:xfrm>
            <a:off x="579863" y="2403897"/>
            <a:ext cx="23391942" cy="4087555"/>
            <a:chOff x="992187" y="2564544"/>
            <a:chExt cx="22353091" cy="4088087"/>
          </a:xfrm>
        </p:grpSpPr>
        <p:sp>
          <p:nvSpPr>
            <p:cNvPr id="134" name="Rounded Rectangle 133"/>
            <p:cNvSpPr/>
            <p:nvPr/>
          </p:nvSpPr>
          <p:spPr bwMode="auto">
            <a:xfrm>
              <a:off x="1145221" y="2667000"/>
              <a:ext cx="22200057" cy="3985631"/>
            </a:xfrm>
            <a:prstGeom prst="roundRect">
              <a:avLst>
                <a:gd name="adj" fmla="val 5492"/>
              </a:avLst>
            </a:prstGeom>
            <a:solidFill>
              <a:schemeClr val="accent3">
                <a:lumMod val="40000"/>
                <a:lumOff val="60000"/>
              </a:schemeClr>
            </a:solidFill>
            <a:ln w="1905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p>
          </p:txBody>
        </p:sp>
        <p:grpSp>
          <p:nvGrpSpPr>
            <p:cNvPr id="135" name="Group 134"/>
            <p:cNvGrpSpPr/>
            <p:nvPr/>
          </p:nvGrpSpPr>
          <p:grpSpPr>
            <a:xfrm>
              <a:off x="992187" y="2564544"/>
              <a:ext cx="3124200" cy="1023459"/>
              <a:chOff x="534987" y="1647866"/>
              <a:chExt cx="4197167" cy="1176337"/>
            </a:xfrm>
          </p:grpSpPr>
          <p:sp>
            <p:nvSpPr>
              <p:cNvPr id="136" name="Isosceles Triangle 44"/>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sp>
            <p:nvSpPr>
              <p:cNvPr id="137" name="Pentagon 136"/>
              <p:cNvSpPr/>
              <p:nvPr/>
            </p:nvSpPr>
            <p:spPr bwMode="auto">
              <a:xfrm>
                <a:off x="534987" y="1647866"/>
                <a:ext cx="4197167" cy="955674"/>
              </a:xfrm>
              <a:prstGeom prst="homePlate">
                <a:avLst>
                  <a:gd name="adj" fmla="val 12444"/>
                </a:avLst>
              </a:prstGeom>
              <a:solidFill>
                <a:srgbClr val="13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060"/>
                <a:endParaRPr lang="en-US" sz="3200">
                  <a:solidFill>
                    <a:prstClr val="white"/>
                  </a:solidFill>
                </a:endParaRPr>
              </a:p>
            </p:txBody>
          </p:sp>
          <p:grpSp>
            <p:nvGrpSpPr>
              <p:cNvPr id="138" name="Group 11"/>
              <p:cNvGrpSpPr/>
              <p:nvPr/>
            </p:nvGrpSpPr>
            <p:grpSpPr bwMode="auto">
              <a:xfrm>
                <a:off x="683775" y="1836907"/>
                <a:ext cx="582199" cy="537956"/>
                <a:chOff x="7440266" y="3398551"/>
                <a:chExt cx="757238" cy="765175"/>
              </a:xfrm>
              <a:solidFill>
                <a:schemeClr val="bg1">
                  <a:lumMod val="95000"/>
                </a:schemeClr>
              </a:solidFill>
            </p:grpSpPr>
            <p:sp>
              <p:nvSpPr>
                <p:cNvPr id="141" name="Freeform 140"/>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2177060">
                    <a:defRPr/>
                  </a:pPr>
                  <a:endParaRPr lang="en-US" sz="3200"/>
                </a:p>
              </p:txBody>
            </p:sp>
            <p:sp>
              <p:nvSpPr>
                <p:cNvPr id="142" name="Freeform 141"/>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2177060">
                    <a:defRPr/>
                  </a:pPr>
                  <a:endParaRPr lang="en-US" sz="3200"/>
                </a:p>
              </p:txBody>
            </p:sp>
            <p:sp>
              <p:nvSpPr>
                <p:cNvPr id="143" name="Freeform 142"/>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2177060">
                    <a:defRPr/>
                  </a:pPr>
                  <a:endParaRPr lang="en-US" sz="3200"/>
                </a:p>
              </p:txBody>
            </p:sp>
            <p:sp>
              <p:nvSpPr>
                <p:cNvPr id="144" name="Rectangle 143"/>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2177060">
                    <a:defRPr/>
                  </a:pPr>
                  <a:endParaRPr lang="en-US" sz="3200"/>
                </a:p>
              </p:txBody>
            </p:sp>
            <p:sp>
              <p:nvSpPr>
                <p:cNvPr id="145" name="Rectangle 144"/>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2177060">
                    <a:defRPr/>
                  </a:pPr>
                  <a:endParaRPr lang="en-US" sz="3200"/>
                </a:p>
              </p:txBody>
            </p:sp>
            <p:sp>
              <p:nvSpPr>
                <p:cNvPr id="146" name="Rectangle 145"/>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2177060">
                    <a:defRPr/>
                  </a:pPr>
                  <a:endParaRPr lang="en-US" sz="3200"/>
                </a:p>
              </p:txBody>
            </p:sp>
            <p:sp>
              <p:nvSpPr>
                <p:cNvPr id="147" name="Rectangle 146"/>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2177060">
                    <a:defRPr/>
                  </a:pPr>
                  <a:endParaRPr lang="en-US" sz="3200"/>
                </a:p>
              </p:txBody>
            </p:sp>
          </p:grpSp>
          <p:sp>
            <p:nvSpPr>
              <p:cNvPr id="139" name="Chevron 138"/>
              <p:cNvSpPr/>
              <p:nvPr/>
            </p:nvSpPr>
            <p:spPr bwMode="auto">
              <a:xfrm>
                <a:off x="1330000" y="1771634"/>
                <a:ext cx="142625" cy="707897"/>
              </a:xfrm>
              <a:prstGeom prst="chevron">
                <a:avLst>
                  <a:gd name="adj" fmla="val 6811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177060">
                  <a:defRPr/>
                </a:pPr>
                <a:endParaRPr lang="en-US" sz="3200">
                  <a:solidFill>
                    <a:schemeClr val="tx1"/>
                  </a:solidFill>
                </a:endParaRPr>
              </a:p>
            </p:txBody>
          </p:sp>
          <p:sp>
            <p:nvSpPr>
              <p:cNvPr id="140" name="TextBox 13"/>
              <p:cNvSpPr txBox="1">
                <a:spLocks noChangeArrowheads="1"/>
              </p:cNvSpPr>
              <p:nvPr/>
            </p:nvSpPr>
            <p:spPr bwMode="auto">
              <a:xfrm>
                <a:off x="1456316" y="1718346"/>
                <a:ext cx="3173468" cy="81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eaLnBrk="1" hangingPunct="1"/>
                <a:r>
                  <a:rPr lang="en-US" sz="4000" b="1" dirty="0" err="1">
                    <a:solidFill>
                      <a:schemeClr val="bg1"/>
                    </a:solidFill>
                    <a:latin typeface="Tahoma" pitchFamily="34" charset="0"/>
                    <a:cs typeface="Tahoma" pitchFamily="34" charset="0"/>
                  </a:rPr>
                  <a:t>Câu</a:t>
                </a:r>
                <a:r>
                  <a:rPr lang="en-US" sz="4000" b="1" dirty="0">
                    <a:solidFill>
                      <a:schemeClr val="bg1"/>
                    </a:solidFill>
                    <a:latin typeface="Tahoma" pitchFamily="34" charset="0"/>
                    <a:cs typeface="Tahoma" pitchFamily="34" charset="0"/>
                  </a:rPr>
                  <a:t> 6.</a:t>
                </a:r>
              </a:p>
            </p:txBody>
          </p:sp>
        </p:grpSp>
      </p:grpSp>
      <mc:AlternateContent xmlns:mc="http://schemas.openxmlformats.org/markup-compatibility/2006" xmlns:a14="http://schemas.microsoft.com/office/drawing/2010/main">
        <mc:Choice Requires="a14">
          <p:sp>
            <p:nvSpPr>
              <p:cNvPr id="62" name="Rectangle 61"/>
              <p:cNvSpPr/>
              <p:nvPr/>
            </p:nvSpPr>
            <p:spPr>
              <a:xfrm>
                <a:off x="15633294" y="11669888"/>
                <a:ext cx="2500565" cy="8309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Ch</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ọ</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n</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 </m:t>
                      </m:r>
                      <m:r>
                        <m:rPr>
                          <m:nor/>
                        </m:rPr>
                        <a:rPr lang="en-US" sz="4800" b="1" i="0" spc="-150" smtClean="0">
                          <a:solidFill>
                            <a:srgbClr val="FF0000"/>
                          </a:solidFill>
                          <a:latin typeface="Tahoma" panose="020B0604030504040204" pitchFamily="34" charset="0"/>
                          <a:ea typeface="Tahoma" panose="020B0604030504040204" pitchFamily="34" charset="0"/>
                          <a:cs typeface="Tahoma" panose="020B0604030504040204" pitchFamily="34" charset="0"/>
                        </a:rPr>
                        <m:t>D</m:t>
                      </m:r>
                      <m:r>
                        <m:rPr>
                          <m:nor/>
                        </m:rPr>
                        <a:rPr lang="en-US" sz="4800" b="1" spc="-150">
                          <a:solidFill>
                            <a:srgbClr val="FF0000"/>
                          </a:solidFill>
                          <a:latin typeface="Tahoma" panose="020B0604030504040204" pitchFamily="34" charset="0"/>
                          <a:ea typeface="Tahoma" panose="020B0604030504040204" pitchFamily="34" charset="0"/>
                          <a:cs typeface="Tahoma" panose="020B0604030504040204" pitchFamily="34" charset="0"/>
                        </a:rPr>
                        <m:t>.</m:t>
                      </m:r>
                    </m:oMath>
                  </m:oMathPara>
                </a14:m>
                <a:endParaRPr lang="en-US" sz="4800" b="1" spc="-15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15633294" y="11669888"/>
                <a:ext cx="2500565" cy="830997"/>
              </a:xfrm>
              <a:prstGeom prst="rect">
                <a:avLst/>
              </a:prstGeom>
              <a:blipFill>
                <a:blip r:embed="rId3"/>
                <a:stretch>
                  <a:fillRect/>
                </a:stretch>
              </a:blipFill>
            </p:spPr>
            <p:txBody>
              <a:bodyPr/>
              <a:lstStyle/>
              <a:p>
                <a:r>
                  <a:rPr lang="en-US">
                    <a:noFill/>
                  </a:rPr>
                  <a:t> </a:t>
                </a:r>
              </a:p>
            </p:txBody>
          </p:sp>
        </mc:Fallback>
      </mc:AlternateContent>
      <p:grpSp>
        <p:nvGrpSpPr>
          <p:cNvPr id="59" name="Group 47"/>
          <p:cNvGrpSpPr/>
          <p:nvPr/>
        </p:nvGrpSpPr>
        <p:grpSpPr>
          <a:xfrm>
            <a:off x="909007" y="1567608"/>
            <a:ext cx="9472086" cy="968318"/>
            <a:chOff x="739068" y="1515168"/>
            <a:chExt cx="9473319" cy="968444"/>
          </a:xfrm>
        </p:grpSpPr>
        <p:sp>
          <p:nvSpPr>
            <p:cNvPr id="60" name="Freeform 71"/>
            <p:cNvSpPr>
              <a:spLocks/>
            </p:cNvSpPr>
            <p:nvPr/>
          </p:nvSpPr>
          <p:spPr bwMode="auto">
            <a:xfrm flipH="1">
              <a:off x="3250419" y="2066147"/>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grpSp>
          <p:nvGrpSpPr>
            <p:cNvPr id="61" name="Group 30"/>
            <p:cNvGrpSpPr/>
            <p:nvPr/>
          </p:nvGrpSpPr>
          <p:grpSpPr>
            <a:xfrm>
              <a:off x="739068" y="1515168"/>
              <a:ext cx="8177919" cy="960327"/>
              <a:chOff x="739068" y="1515168"/>
              <a:chExt cx="8177919" cy="960327"/>
            </a:xfrm>
          </p:grpSpPr>
          <p:sp>
            <p:nvSpPr>
              <p:cNvPr id="63" name="Freeform 71"/>
              <p:cNvSpPr>
                <a:spLocks/>
              </p:cNvSpPr>
              <p:nvPr/>
            </p:nvSpPr>
            <p:spPr bwMode="auto">
              <a:xfrm>
                <a:off x="739068" y="2058030"/>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4" name="Oval 72"/>
              <p:cNvSpPr>
                <a:spLocks noChangeArrowheads="1"/>
              </p:cNvSpPr>
              <p:nvPr/>
            </p:nvSpPr>
            <p:spPr bwMode="auto">
              <a:xfrm>
                <a:off x="1372407" y="1515168"/>
                <a:ext cx="285717" cy="280956"/>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5" name="Freeform 73"/>
              <p:cNvSpPr>
                <a:spLocks/>
              </p:cNvSpPr>
              <p:nvPr/>
            </p:nvSpPr>
            <p:spPr bwMode="auto">
              <a:xfrm>
                <a:off x="1300977" y="1773901"/>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6" name="Freeform 74"/>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7" name="Freeform 75"/>
              <p:cNvSpPr>
                <a:spLocks/>
              </p:cNvSpPr>
              <p:nvPr/>
            </p:nvSpPr>
            <p:spPr bwMode="auto">
              <a:xfrm>
                <a:off x="1300977" y="1773901"/>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8" name="Freeform 76"/>
              <p:cNvSpPr>
                <a:spLocks/>
              </p:cNvSpPr>
              <p:nvPr/>
            </p:nvSpPr>
            <p:spPr bwMode="auto">
              <a:xfrm>
                <a:off x="1300977" y="1773901"/>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69" name="Freeform 77"/>
              <p:cNvSpPr>
                <a:spLocks/>
              </p:cNvSpPr>
              <p:nvPr/>
            </p:nvSpPr>
            <p:spPr bwMode="auto">
              <a:xfrm>
                <a:off x="1226374" y="1853267"/>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0" name="Freeform 78"/>
              <p:cNvSpPr>
                <a:spLocks/>
              </p:cNvSpPr>
              <p:nvPr/>
            </p:nvSpPr>
            <p:spPr bwMode="auto">
              <a:xfrm>
                <a:off x="1515265" y="1908822"/>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1" name="Freeform 79"/>
              <p:cNvSpPr>
                <a:spLocks/>
              </p:cNvSpPr>
              <p:nvPr/>
            </p:nvSpPr>
            <p:spPr bwMode="auto">
              <a:xfrm>
                <a:off x="1204151" y="1908822"/>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2" name="Freeform 80"/>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3" name="Freeform 81"/>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4" name="Freeform 82"/>
              <p:cNvSpPr>
                <a:spLocks/>
              </p:cNvSpPr>
              <p:nvPr/>
            </p:nvSpPr>
            <p:spPr bwMode="auto">
              <a:xfrm>
                <a:off x="1515265" y="2058030"/>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17" tIns="45709" rIns="91417" bIns="45709" numCol="1" anchor="t" anchorCtr="0" compatLnSpc="1">
                <a:prstTxWarp prst="textNoShape">
                  <a:avLst/>
                </a:prstTxWarp>
              </a:bodyPr>
              <a:lstStyle/>
              <a:p>
                <a:endParaRPr lang="en-US"/>
              </a:p>
            </p:txBody>
          </p:sp>
          <p:sp>
            <p:nvSpPr>
              <p:cNvPr id="75" name="TextBox 43"/>
              <p:cNvSpPr txBox="1"/>
              <p:nvPr/>
            </p:nvSpPr>
            <p:spPr>
              <a:xfrm>
                <a:off x="2132731" y="1706054"/>
                <a:ext cx="6784256" cy="7694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4400" b="1" dirty="0">
                    <a:ln>
                      <a:solidFill>
                        <a:srgbClr val="008000"/>
                      </a:solidFill>
                    </a:ln>
                    <a:solidFill>
                      <a:srgbClr val="008000"/>
                    </a:solidFill>
                    <a:latin typeface="Arial" panose="020B0604020202020204" pitchFamily="34" charset="0"/>
                    <a:ea typeface="Tahoma" panose="020B0604030504040204" pitchFamily="34" charset="0"/>
                    <a:cs typeface="Arial" panose="020B0604020202020204" pitchFamily="34" charset="0"/>
                  </a:rPr>
                  <a:t>BÀI TẬP TRẮC NGHIỆM</a:t>
                </a:r>
              </a:p>
            </p:txBody>
          </p:sp>
        </p:gr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2469076-222B-4580-A179-D816FB27383F}"/>
                  </a:ext>
                </a:extLst>
              </p:cNvPr>
              <p:cNvSpPr/>
              <p:nvPr/>
            </p:nvSpPr>
            <p:spPr>
              <a:xfrm>
                <a:off x="3570484" y="8297553"/>
                <a:ext cx="19670516" cy="3211392"/>
              </a:xfrm>
              <a:prstGeom prst="rect">
                <a:avLst/>
              </a:prstGeom>
            </p:spPr>
            <p:txBody>
              <a:bodyPr wrap="square">
                <a:spAutoFit/>
              </a:bodyPr>
              <a:lstStyle/>
              <a:p>
                <a:r>
                  <a:rPr lang="nl-NL" sz="4400" dirty="0">
                    <a:latin typeface="Arial" panose="020B0604020202020204" pitchFamily="34" charset="0"/>
                    <a:cs typeface="Arial" panose="020B0604020202020204" pitchFamily="34" charset="0"/>
                  </a:rPr>
                  <a:t>(P) cắt Oy tại điểm có tung độ bằng 3 suy ra </a:t>
                </a:r>
                <a14:m>
                  <m:oMath xmlns:m="http://schemas.openxmlformats.org/officeDocument/2006/math">
                    <m:r>
                      <a:rPr lang="nl-NL" sz="4400" i="1">
                        <a:latin typeface="Cambria Math" panose="02040503050406030204" pitchFamily="18" charset="0"/>
                      </a:rPr>
                      <m:t>𝑐</m:t>
                    </m:r>
                    <m:r>
                      <a:rPr lang="nl-NL" sz="4400" i="1">
                        <a:latin typeface="Cambria Math" panose="02040503050406030204" pitchFamily="18" charset="0"/>
                      </a:rPr>
                      <m:t>=3</m:t>
                    </m:r>
                  </m:oMath>
                </a14:m>
                <a:r>
                  <a:rPr lang="nl-NL" sz="44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a:p>
                <a:r>
                  <a:rPr lang="nl-NL" sz="4400" dirty="0">
                    <a:latin typeface="Arial" panose="020B0604020202020204" pitchFamily="34" charset="0"/>
                    <a:cs typeface="Arial" panose="020B0604020202020204" pitchFamily="34" charset="0"/>
                  </a:rPr>
                  <a:t>(P) có đỉnh </a:t>
                </a:r>
                <a14:m>
                  <m:oMath xmlns:m="http://schemas.openxmlformats.org/officeDocument/2006/math">
                    <m:r>
                      <a:rPr lang="nl-NL" sz="4400" i="1">
                        <a:latin typeface="Cambria Math" panose="02040503050406030204" pitchFamily="18" charset="0"/>
                      </a:rPr>
                      <m:t>𝑆</m:t>
                    </m:r>
                    <m:d>
                      <m:dPr>
                        <m:ctrlPr>
                          <a:rPr lang="en-US" sz="4400" i="1">
                            <a:latin typeface="Cambria Math" panose="02040503050406030204" pitchFamily="18" charset="0"/>
                          </a:rPr>
                        </m:ctrlPr>
                      </m:dPr>
                      <m:e>
                        <m:r>
                          <a:rPr lang="nl-NL" sz="4400" i="1">
                            <a:latin typeface="Cambria Math" panose="02040503050406030204" pitchFamily="18" charset="0"/>
                          </a:rPr>
                          <m:t>−2;−1</m:t>
                        </m:r>
                      </m:e>
                    </m:d>
                  </m:oMath>
                </a14:m>
                <a:r>
                  <a:rPr lang="nl-NL" sz="4400" dirty="0">
                    <a:latin typeface="Arial" panose="020B0604020202020204" pitchFamily="34" charset="0"/>
                    <a:cs typeface="Arial" panose="020B0604020202020204" pitchFamily="34" charset="0"/>
                  </a:rPr>
                  <a:t>suy ra: </a:t>
                </a:r>
                <a14:m>
                  <m:oMath xmlns:m="http://schemas.openxmlformats.org/officeDocument/2006/math">
                    <m:d>
                      <m:dPr>
                        <m:begChr m:val="{"/>
                        <m:endChr m:val=""/>
                        <m:ctrlPr>
                          <a:rPr lang="en-US" sz="4400" i="1">
                            <a:latin typeface="Cambria Math" panose="02040503050406030204" pitchFamily="18" charset="0"/>
                          </a:rPr>
                        </m:ctrlPr>
                      </m:dPr>
                      <m:e>
                        <m:eqArr>
                          <m:eqArrPr>
                            <m:ctrlPr>
                              <a:rPr lang="en-US" sz="4400" i="1">
                                <a:latin typeface="Cambria Math" panose="02040503050406030204" pitchFamily="18" charset="0"/>
                              </a:rPr>
                            </m:ctrlPr>
                          </m:eqArrPr>
                          <m:e>
                            <m:r>
                              <a:rPr lang="nl-NL" sz="4400" i="1">
                                <a:latin typeface="Cambria Math" panose="02040503050406030204" pitchFamily="18" charset="0"/>
                              </a:rPr>
                              <m:t>−</m:t>
                            </m:r>
                            <m:f>
                              <m:fPr>
                                <m:ctrlPr>
                                  <a:rPr lang="en-US" sz="4400" i="1">
                                    <a:latin typeface="Cambria Math" panose="02040503050406030204" pitchFamily="18" charset="0"/>
                                  </a:rPr>
                                </m:ctrlPr>
                              </m:fPr>
                              <m:num>
                                <m:r>
                                  <a:rPr lang="nl-NL" sz="4400" i="1">
                                    <a:latin typeface="Cambria Math" panose="02040503050406030204" pitchFamily="18" charset="0"/>
                                  </a:rPr>
                                  <m:t>𝑏</m:t>
                                </m:r>
                              </m:num>
                              <m:den>
                                <m:r>
                                  <a:rPr lang="nl-NL" sz="4400" i="1">
                                    <a:latin typeface="Cambria Math" panose="02040503050406030204" pitchFamily="18" charset="0"/>
                                  </a:rPr>
                                  <m:t>2</m:t>
                                </m:r>
                                <m:r>
                                  <a:rPr lang="nl-NL" sz="4400" i="1">
                                    <a:latin typeface="Cambria Math" panose="02040503050406030204" pitchFamily="18" charset="0"/>
                                  </a:rPr>
                                  <m:t>𝑎</m:t>
                                </m:r>
                              </m:den>
                            </m:f>
                            <m:r>
                              <a:rPr lang="nl-NL" sz="4400" i="1">
                                <a:latin typeface="Cambria Math" panose="02040503050406030204" pitchFamily="18" charset="0"/>
                              </a:rPr>
                              <m:t>=−2</m:t>
                            </m:r>
                          </m:e>
                          <m:e>
                            <m:r>
                              <a:rPr lang="nl-NL" sz="4400" i="1">
                                <a:latin typeface="Cambria Math" panose="02040503050406030204" pitchFamily="18" charset="0"/>
                              </a:rPr>
                              <m:t>−1=4</m:t>
                            </m:r>
                            <m:r>
                              <a:rPr lang="nl-NL" sz="4400" i="1">
                                <a:latin typeface="Cambria Math" panose="02040503050406030204" pitchFamily="18" charset="0"/>
                              </a:rPr>
                              <m:t>𝑎</m:t>
                            </m:r>
                            <m:r>
                              <a:rPr lang="nl-NL" sz="4400" i="1">
                                <a:latin typeface="Cambria Math" panose="02040503050406030204" pitchFamily="18" charset="0"/>
                              </a:rPr>
                              <m:t>−2</m:t>
                            </m:r>
                            <m:r>
                              <a:rPr lang="nl-NL" sz="4400" i="1">
                                <a:latin typeface="Cambria Math" panose="02040503050406030204" pitchFamily="18" charset="0"/>
                              </a:rPr>
                              <m:t>𝑏</m:t>
                            </m:r>
                            <m:r>
                              <a:rPr lang="nl-NL" sz="4400" i="1">
                                <a:latin typeface="Cambria Math" panose="02040503050406030204" pitchFamily="18" charset="0"/>
                              </a:rPr>
                              <m:t>+3</m:t>
                            </m:r>
                          </m:e>
                        </m:eqArr>
                      </m:e>
                    </m:d>
                    <m:r>
                      <a:rPr lang="nl-NL" sz="4400" i="1">
                        <a:latin typeface="Cambria Math" panose="02040503050406030204" pitchFamily="18" charset="0"/>
                      </a:rPr>
                      <m:t>⇔</m:t>
                    </m:r>
                    <m:d>
                      <m:dPr>
                        <m:begChr m:val="{"/>
                        <m:endChr m:val=""/>
                        <m:ctrlPr>
                          <a:rPr lang="en-US" sz="4400" i="1">
                            <a:latin typeface="Cambria Math" panose="02040503050406030204" pitchFamily="18" charset="0"/>
                          </a:rPr>
                        </m:ctrlPr>
                      </m:dPr>
                      <m:e>
                        <m:eqArr>
                          <m:eqArrPr>
                            <m:ctrlPr>
                              <a:rPr lang="en-US" sz="4400" i="1">
                                <a:latin typeface="Cambria Math" panose="02040503050406030204" pitchFamily="18" charset="0"/>
                              </a:rPr>
                            </m:ctrlPr>
                          </m:eqArrPr>
                          <m:e>
                            <m:r>
                              <a:rPr lang="nl-NL" sz="4400" i="1">
                                <a:latin typeface="Cambria Math" panose="02040503050406030204" pitchFamily="18" charset="0"/>
                              </a:rPr>
                              <m:t>𝑏</m:t>
                            </m:r>
                            <m:r>
                              <a:rPr lang="nl-NL" sz="4400" i="1">
                                <a:latin typeface="Cambria Math" panose="02040503050406030204" pitchFamily="18" charset="0"/>
                              </a:rPr>
                              <m:t>=4</m:t>
                            </m:r>
                          </m:e>
                          <m:e>
                            <m:r>
                              <a:rPr lang="nl-NL" sz="4400" i="1">
                                <a:latin typeface="Cambria Math" panose="02040503050406030204" pitchFamily="18" charset="0"/>
                              </a:rPr>
                              <m:t>𝑎</m:t>
                            </m:r>
                            <m:r>
                              <a:rPr lang="nl-NL" sz="4400" i="1">
                                <a:latin typeface="Cambria Math" panose="02040503050406030204" pitchFamily="18" charset="0"/>
                              </a:rPr>
                              <m:t>=1</m:t>
                            </m:r>
                          </m:e>
                        </m:eqArr>
                      </m:e>
                    </m:d>
                  </m:oMath>
                </a14:m>
                <a:endParaRPr lang="en-US" sz="4400" dirty="0">
                  <a:latin typeface="Arial" panose="020B0604020202020204" pitchFamily="34"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2469076-222B-4580-A179-D816FB27383F}"/>
                  </a:ext>
                </a:extLst>
              </p:cNvPr>
              <p:cNvSpPr>
                <a:spLocks noRot="1" noChangeAspect="1" noMove="1" noResize="1" noEditPoints="1" noAdjustHandles="1" noChangeArrowheads="1" noChangeShapeType="1" noTextEdit="1"/>
              </p:cNvSpPr>
              <p:nvPr/>
            </p:nvSpPr>
            <p:spPr>
              <a:xfrm>
                <a:off x="3570484" y="8297553"/>
                <a:ext cx="19670516" cy="3211392"/>
              </a:xfrm>
              <a:prstGeom prst="rect">
                <a:avLst/>
              </a:prstGeom>
              <a:blipFill>
                <a:blip r:embed="rId4"/>
                <a:stretch>
                  <a:fillRect l="-1271" t="-3985"/>
                </a:stretch>
              </a:blipFill>
            </p:spPr>
            <p:txBody>
              <a:bodyPr/>
              <a:lstStyle/>
              <a:p>
                <a:r>
                  <a:rPr lang="en-US">
                    <a:noFill/>
                  </a:rPr>
                  <a:t> </a:t>
                </a:r>
              </a:p>
            </p:txBody>
          </p:sp>
        </mc:Fallback>
      </mc:AlternateContent>
      <p:sp>
        <p:nvSpPr>
          <p:cNvPr id="49" name="Oval 48"/>
          <p:cNvSpPr/>
          <p:nvPr/>
        </p:nvSpPr>
        <p:spPr>
          <a:xfrm>
            <a:off x="13639800" y="5338231"/>
            <a:ext cx="1072553" cy="1072553"/>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22225">
                  <a:solidFill>
                    <a:schemeClr val="accent2"/>
                  </a:solidFill>
                  <a:prstDash val="solid"/>
                </a:ln>
                <a:solidFill>
                  <a:srgbClr val="FF0000"/>
                </a:solidFill>
              </a:rPr>
              <a:t>D</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FE99E80-647D-4BB9-A013-69FC270AB7F7}"/>
                  </a:ext>
                </a:extLst>
              </p:cNvPr>
              <p:cNvSpPr txBox="1"/>
              <p:nvPr/>
            </p:nvSpPr>
            <p:spPr>
              <a:xfrm>
                <a:off x="5127425" y="2918936"/>
                <a:ext cx="17566213" cy="3400162"/>
              </a:xfrm>
              <a:prstGeom prst="rect">
                <a:avLst/>
              </a:prstGeom>
              <a:noFill/>
            </p:spPr>
            <p:txBody>
              <a:bodyPr wrap="square">
                <a:spAutoFit/>
              </a:bodyPr>
              <a:lstStyle/>
              <a:p>
                <a:pPr>
                  <a:lnSpc>
                    <a:spcPct val="115000"/>
                  </a:lnSpc>
                  <a:spcAft>
                    <a:spcPts val="1000"/>
                  </a:spcAft>
                  <a:tabLst>
                    <a:tab pos="346710" algn="l"/>
                    <a:tab pos="1778000" algn="l"/>
                    <a:tab pos="3262630" algn="l"/>
                    <a:tab pos="4613275" algn="l"/>
                  </a:tabLst>
                </a:pPr>
                <a:r>
                  <a:rPr lang="nl-NL" sz="4400" dirty="0">
                    <a:solidFill>
                      <a:srgbClr val="000000"/>
                    </a:solidFill>
                    <a:latin typeface="Arial" panose="020B0604020202020204" pitchFamily="34" charset="0"/>
                    <a:ea typeface="Calibri" panose="020F0502020204030204" pitchFamily="34" charset="0"/>
                    <a:cs typeface="Arial" panose="020B0604020202020204" pitchFamily="34" charset="0"/>
                  </a:rPr>
                  <a:t>Phương trình của Parabol (P): </a:t>
                </a:r>
                <a14:m>
                  <m:oMath xmlns:m="http://schemas.openxmlformats.org/officeDocument/2006/math">
                    <m:r>
                      <a:rPr lang="nl-NL" sz="4400" i="1">
                        <a:solidFill>
                          <a:srgbClr val="000000"/>
                        </a:solidFill>
                        <a:latin typeface="Cambria Math" panose="02040503050406030204" pitchFamily="18" charset="0"/>
                        <a:ea typeface="Calibri" panose="020F0502020204030204" pitchFamily="34" charset="0"/>
                      </a:rPr>
                      <m:t>𝑦</m:t>
                    </m:r>
                    <m:r>
                      <a:rPr lang="nl-NL" sz="4400" i="1">
                        <a:solidFill>
                          <a:srgbClr val="000000"/>
                        </a:solidFill>
                        <a:latin typeface="Cambria Math" panose="02040503050406030204" pitchFamily="18" charset="0"/>
                        <a:ea typeface="Calibri" panose="020F0502020204030204" pitchFamily="34" charset="0"/>
                      </a:rPr>
                      <m:t>=</m:t>
                    </m:r>
                    <m:sSup>
                      <m:sSupPr>
                        <m:ctrlPr>
                          <a:rPr lang="en-US" sz="4400" i="1">
                            <a:solidFill>
                              <a:srgbClr val="000000"/>
                            </a:solidFill>
                            <a:latin typeface="Cambria Math" panose="02040503050406030204" pitchFamily="18" charset="0"/>
                            <a:ea typeface="Calibri" panose="020F0502020204030204" pitchFamily="34" charset="0"/>
                          </a:rPr>
                        </m:ctrlPr>
                      </m:sSupPr>
                      <m:e>
                        <m:r>
                          <a:rPr lang="nl-NL" sz="4400" i="1">
                            <a:solidFill>
                              <a:srgbClr val="000000"/>
                            </a:solidFill>
                            <a:latin typeface="Cambria Math" panose="02040503050406030204" pitchFamily="18" charset="0"/>
                            <a:ea typeface="Calibri" panose="020F0502020204030204" pitchFamily="34" charset="0"/>
                          </a:rPr>
                          <m:t>𝑥</m:t>
                        </m:r>
                      </m:e>
                      <m:sup>
                        <m:r>
                          <a:rPr lang="nl-NL" sz="4400" i="1">
                            <a:solidFill>
                              <a:srgbClr val="000000"/>
                            </a:solidFill>
                            <a:latin typeface="Cambria Math" panose="02040503050406030204" pitchFamily="18" charset="0"/>
                            <a:ea typeface="Calibri" panose="020F0502020204030204" pitchFamily="34" charset="0"/>
                          </a:rPr>
                          <m:t>2</m:t>
                        </m:r>
                      </m:sup>
                    </m:sSup>
                    <m:r>
                      <a:rPr lang="nl-NL" sz="4400" i="1">
                        <a:solidFill>
                          <a:srgbClr val="000000"/>
                        </a:solidFill>
                        <a:latin typeface="Cambria Math" panose="02040503050406030204" pitchFamily="18" charset="0"/>
                        <a:ea typeface="Calibri" panose="020F0502020204030204" pitchFamily="34" charset="0"/>
                      </a:rPr>
                      <m:t>+</m:t>
                    </m:r>
                    <m:r>
                      <a:rPr lang="nl-NL" sz="4400" i="1">
                        <a:solidFill>
                          <a:srgbClr val="000000"/>
                        </a:solidFill>
                        <a:latin typeface="Cambria Math" panose="02040503050406030204" pitchFamily="18" charset="0"/>
                        <a:ea typeface="Calibri" panose="020F0502020204030204" pitchFamily="34" charset="0"/>
                      </a:rPr>
                      <m:t>𝑏𝑥</m:t>
                    </m:r>
                    <m:r>
                      <a:rPr lang="nl-NL" sz="4400" i="1">
                        <a:solidFill>
                          <a:srgbClr val="000000"/>
                        </a:solidFill>
                        <a:latin typeface="Cambria Math" panose="02040503050406030204" pitchFamily="18" charset="0"/>
                        <a:ea typeface="Calibri" panose="020F0502020204030204" pitchFamily="34" charset="0"/>
                      </a:rPr>
                      <m:t>+</m:t>
                    </m:r>
                    <m:r>
                      <a:rPr lang="nl-NL" sz="4400" i="1">
                        <a:solidFill>
                          <a:srgbClr val="000000"/>
                        </a:solidFill>
                        <a:latin typeface="Cambria Math" panose="02040503050406030204" pitchFamily="18" charset="0"/>
                        <a:ea typeface="Calibri" panose="020F0502020204030204" pitchFamily="34" charset="0"/>
                      </a:rPr>
                      <m:t>𝑐</m:t>
                    </m:r>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cắt trục tung tại điểm có tung độ bằng 3 và có đỉnh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𝑆</m:t>
                    </m:r>
                    <m:d>
                      <m:dPr>
                        <m:ctrlPr>
                          <a:rPr lang="en-US" sz="4400" i="1">
                            <a:solidFill>
                              <a:srgbClr val="000000"/>
                            </a:solidFill>
                            <a:effectLst/>
                            <a:latin typeface="Cambria Math" panose="02040503050406030204" pitchFamily="18" charset="0"/>
                            <a:ea typeface="Calibri" panose="020F0502020204030204" pitchFamily="34" charset="0"/>
                          </a:rPr>
                        </m:ctrlPr>
                      </m:dPr>
                      <m:e>
                        <m:r>
                          <a:rPr lang="nl-NL" sz="4400" i="1">
                            <a:solidFill>
                              <a:srgbClr val="000000"/>
                            </a:solidFill>
                            <a:effectLst/>
                            <a:latin typeface="Cambria Math" panose="02040503050406030204" pitchFamily="18" charset="0"/>
                            <a:ea typeface="Calibri" panose="020F0502020204030204" pitchFamily="34" charset="0"/>
                          </a:rPr>
                          <m:t>−2;−1</m:t>
                        </m:r>
                      </m:e>
                    </m:d>
                  </m:oMath>
                </a14:m>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46710" algn="l"/>
                    <a:tab pos="1778000" algn="l"/>
                    <a:tab pos="3262630" algn="l"/>
                    <a:tab pos="4613275" algn="l"/>
                  </a:tabLst>
                </a:pP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 </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+4</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+1</m:t>
                    </m:r>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B.</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m:t>
                    </m:r>
                    <m:r>
                      <m:rPr>
                        <m:nor/>
                      </m:rPr>
                      <a:rPr lang="nl-NL" sz="4400">
                        <a:solidFill>
                          <a:srgbClr val="000000"/>
                        </a:solidFill>
                        <a:effectLst/>
                        <a:latin typeface="Arial" panose="020B0604020202020204" pitchFamily="34" charset="0"/>
                        <a:ea typeface="Calibri" panose="020F0502020204030204" pitchFamily="34" charset="0"/>
                        <a:cs typeface="Arial" panose="020B0604020202020204" pitchFamily="34" charset="0"/>
                      </a:rPr>
                      <m:t> 2</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+4</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+7</m:t>
                    </m:r>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346710" algn="l"/>
                    <a:tab pos="1778000" algn="l"/>
                    <a:tab pos="3262630" algn="l"/>
                    <a:tab pos="4613275" algn="l"/>
                  </a:tabLst>
                </a:pPr>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C.</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 </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+4</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+5</m:t>
                    </m:r>
                  </m:oMath>
                </a14:m>
                <a:r>
                  <a:rPr lang="nl-NL"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D.</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solidFill>
                          <a:srgbClr val="000000"/>
                        </a:solidFill>
                        <a:effectLst/>
                        <a:latin typeface="Cambria Math" panose="02040503050406030204" pitchFamily="18" charset="0"/>
                        <a:ea typeface="Calibri" panose="020F0502020204030204" pitchFamily="34" charset="0"/>
                      </a:rPr>
                      <m:t>𝑦</m:t>
                    </m:r>
                    <m:r>
                      <a:rPr lang="nl-NL" sz="4400" i="1">
                        <a:solidFill>
                          <a:srgbClr val="000000"/>
                        </a:solidFill>
                        <a:effectLst/>
                        <a:latin typeface="Cambria Math" panose="02040503050406030204" pitchFamily="18" charset="0"/>
                        <a:ea typeface="Calibri" panose="020F0502020204030204" pitchFamily="34" charset="0"/>
                      </a:rPr>
                      <m:t>= </m:t>
                    </m:r>
                    <m:sSup>
                      <m:sSupPr>
                        <m:ctrlPr>
                          <a:rPr lang="en-US" sz="4400" i="1">
                            <a:solidFill>
                              <a:srgbClr val="000000"/>
                            </a:solidFill>
                            <a:effectLst/>
                            <a:latin typeface="Cambria Math" panose="02040503050406030204" pitchFamily="18" charset="0"/>
                            <a:ea typeface="Calibri" panose="020F0502020204030204" pitchFamily="34" charset="0"/>
                          </a:rPr>
                        </m:ctrlPr>
                      </m:sSupPr>
                      <m:e>
                        <m:r>
                          <a:rPr lang="nl-NL" sz="4400" i="1">
                            <a:solidFill>
                              <a:srgbClr val="000000"/>
                            </a:solidFill>
                            <a:effectLst/>
                            <a:latin typeface="Cambria Math" panose="02040503050406030204" pitchFamily="18" charset="0"/>
                            <a:ea typeface="Calibri" panose="020F0502020204030204" pitchFamily="34" charset="0"/>
                          </a:rPr>
                          <m:t>𝑥</m:t>
                        </m:r>
                      </m:e>
                      <m:sup>
                        <m:r>
                          <a:rPr lang="nl-NL" sz="4400" i="1">
                            <a:solidFill>
                              <a:srgbClr val="000000"/>
                            </a:solidFill>
                            <a:effectLst/>
                            <a:latin typeface="Cambria Math" panose="02040503050406030204" pitchFamily="18" charset="0"/>
                            <a:ea typeface="Calibri" panose="020F0502020204030204" pitchFamily="34" charset="0"/>
                          </a:rPr>
                          <m:t>2</m:t>
                        </m:r>
                      </m:sup>
                    </m:sSup>
                    <m:r>
                      <a:rPr lang="nl-NL" sz="4400" i="1">
                        <a:solidFill>
                          <a:srgbClr val="000000"/>
                        </a:solidFill>
                        <a:effectLst/>
                        <a:latin typeface="Cambria Math" panose="02040503050406030204" pitchFamily="18" charset="0"/>
                        <a:ea typeface="Calibri" panose="020F0502020204030204" pitchFamily="34" charset="0"/>
                      </a:rPr>
                      <m:t>+4</m:t>
                    </m:r>
                    <m:r>
                      <a:rPr lang="nl-NL" sz="4400" i="1">
                        <a:solidFill>
                          <a:srgbClr val="000000"/>
                        </a:solidFill>
                        <a:effectLst/>
                        <a:latin typeface="Cambria Math" panose="02040503050406030204" pitchFamily="18" charset="0"/>
                        <a:ea typeface="Calibri" panose="020F0502020204030204" pitchFamily="34" charset="0"/>
                      </a:rPr>
                      <m:t>𝑥</m:t>
                    </m:r>
                    <m:r>
                      <a:rPr lang="nl-NL" sz="4400" i="1">
                        <a:solidFill>
                          <a:srgbClr val="000000"/>
                        </a:solidFill>
                        <a:effectLst/>
                        <a:latin typeface="Cambria Math" panose="02040503050406030204" pitchFamily="18" charset="0"/>
                        <a:ea typeface="Calibri" panose="020F0502020204030204" pitchFamily="34" charset="0"/>
                      </a:rPr>
                      <m:t>+3</m:t>
                    </m:r>
                  </m:oMath>
                </a14:m>
                <a:endPar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4" name="TextBox 43">
                <a:extLst>
                  <a:ext uri="{FF2B5EF4-FFF2-40B4-BE49-F238E27FC236}">
                    <a16:creationId xmlns:a16="http://schemas.microsoft.com/office/drawing/2014/main" id="{6FE99E80-647D-4BB9-A013-69FC270AB7F7}"/>
                  </a:ext>
                </a:extLst>
              </p:cNvPr>
              <p:cNvSpPr txBox="1">
                <a:spLocks noRot="1" noChangeAspect="1" noMove="1" noResize="1" noEditPoints="1" noAdjustHandles="1" noChangeArrowheads="1" noChangeShapeType="1" noTextEdit="1"/>
              </p:cNvSpPr>
              <p:nvPr/>
            </p:nvSpPr>
            <p:spPr>
              <a:xfrm>
                <a:off x="5127425" y="2918936"/>
                <a:ext cx="17566213" cy="3400162"/>
              </a:xfrm>
              <a:prstGeom prst="rect">
                <a:avLst/>
              </a:prstGeom>
              <a:blipFill>
                <a:blip r:embed="rId5"/>
                <a:stretch>
                  <a:fillRect l="-1388" t="-2867" b="-7348"/>
                </a:stretch>
              </a:blipFill>
            </p:spPr>
            <p:txBody>
              <a:bodyPr/>
              <a:lstStyle/>
              <a:p>
                <a:r>
                  <a:rPr lang="en-US">
                    <a:noFill/>
                  </a:rPr>
                  <a:t> </a:t>
                </a:r>
              </a:p>
            </p:txBody>
          </p:sp>
        </mc:Fallback>
      </mc:AlternateContent>
    </p:spTree>
    <p:extLst>
      <p:ext uri="{BB962C8B-B14F-4D97-AF65-F5344CB8AC3E}">
        <p14:creationId xmlns:p14="http://schemas.microsoft.com/office/powerpoint/2010/main" val="387603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7182" y="-198423"/>
            <a:ext cx="13193568" cy="65327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901554" y="3628573"/>
            <a:ext cx="10809492" cy="954107"/>
          </a:xfrm>
          <a:prstGeom prst="rect">
            <a:avLst/>
          </a:prstGeom>
          <a:noFill/>
        </p:spPr>
        <p:txBody>
          <a:bodyPr wrap="square" rtlCol="0">
            <a:spAutoFit/>
          </a:bodyPr>
          <a:lstStyle/>
          <a:p>
            <a:pPr algn="ctr"/>
            <a:endParaRPr lang="en-US" sz="5600" dirty="0">
              <a:solidFill>
                <a:srgbClr val="008000"/>
              </a:solidFill>
              <a:latin typeface="Arial" panose="020B0604020202020204" pitchFamily="34" charset="0"/>
              <a:cs typeface="Arial" panose="020B0604020202020204" pitchFamily="34" charset="0"/>
            </a:endParaRPr>
          </a:p>
        </p:txBody>
      </p:sp>
      <p:pic>
        <p:nvPicPr>
          <p:cNvPr id="9" name="Picture 2" descr="C:\Users\ADMIN\Desktop\Tai nguyen thiet ke tro choi\Bảng gỗ\Picture1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690212" y="447972"/>
            <a:ext cx="3693788" cy="15703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70324" y="1105084"/>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times up"/>
          <p:cNvGrpSpPr/>
          <p:nvPr/>
        </p:nvGrpSpPr>
        <p:grpSpPr>
          <a:xfrm>
            <a:off x="1176088" y="266700"/>
            <a:ext cx="1514168" cy="750128"/>
            <a:chOff x="2989747" y="438150"/>
            <a:chExt cx="1572029" cy="683752"/>
          </a:xfrm>
        </p:grpSpPr>
        <p:sp>
          <p:nvSpPr>
            <p:cNvPr id="13" name="Rounded Rectangle 1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14" name="Rounded Rectangle 1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latin typeface="Arial" panose="020B0604020202020204" pitchFamily="34" charset="0"/>
                  <a:cs typeface="Arial" panose="020B0604020202020204" pitchFamily="34" charset="0"/>
                </a:rPr>
                <a:t>Bắt</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đầu</a:t>
              </a:r>
              <a:r>
                <a:rPr lang="en-GB" sz="2200" dirty="0">
                  <a:latin typeface="Arial" panose="020B0604020202020204" pitchFamily="34" charset="0"/>
                  <a:cs typeface="Arial" panose="020B0604020202020204" pitchFamily="34" charset="0"/>
                </a:rPr>
                <a:t>!</a:t>
              </a:r>
            </a:p>
          </p:txBody>
        </p:sp>
      </p:grpSp>
      <p:pic>
        <p:nvPicPr>
          <p:cNvPr id="15"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8964" y="1440958"/>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3772A17-BB74-4A75-BA55-D622FE4D0639}"/>
              </a:ext>
            </a:extLst>
          </p:cNvPr>
          <p:cNvGrpSpPr/>
          <p:nvPr/>
        </p:nvGrpSpPr>
        <p:grpSpPr>
          <a:xfrm>
            <a:off x="1866494" y="1417700"/>
            <a:ext cx="180488" cy="152656"/>
            <a:chOff x="2455863" y="2411803"/>
            <a:chExt cx="566738" cy="566738"/>
          </a:xfrm>
        </p:grpSpPr>
        <p:sp>
          <p:nvSpPr>
            <p:cNvPr id="1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2" name="Group 21">
            <a:extLst>
              <a:ext uri="{FF2B5EF4-FFF2-40B4-BE49-F238E27FC236}">
                <a16:creationId xmlns:a16="http://schemas.microsoft.com/office/drawing/2014/main" id="{A3772A17-BB74-4A75-BA55-D622FE4D0639}"/>
              </a:ext>
            </a:extLst>
          </p:cNvPr>
          <p:cNvGrpSpPr/>
          <p:nvPr/>
        </p:nvGrpSpPr>
        <p:grpSpPr>
          <a:xfrm>
            <a:off x="1869186" y="2522298"/>
            <a:ext cx="180488" cy="152656"/>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8" name="Group 27">
            <a:extLst>
              <a:ext uri="{FF2B5EF4-FFF2-40B4-BE49-F238E27FC236}">
                <a16:creationId xmlns:a16="http://schemas.microsoft.com/office/drawing/2014/main" id="{A3772A17-BB74-4A75-BA55-D622FE4D0639}"/>
              </a:ext>
            </a:extLst>
          </p:cNvPr>
          <p:cNvGrpSpPr/>
          <p:nvPr/>
        </p:nvGrpSpPr>
        <p:grpSpPr>
          <a:xfrm>
            <a:off x="2463256" y="2003738"/>
            <a:ext cx="180488" cy="152656"/>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34" name="Group 33">
            <a:extLst>
              <a:ext uri="{FF2B5EF4-FFF2-40B4-BE49-F238E27FC236}">
                <a16:creationId xmlns:a16="http://schemas.microsoft.com/office/drawing/2014/main" id="{A3772A17-BB74-4A75-BA55-D622FE4D0639}"/>
              </a:ext>
            </a:extLst>
          </p:cNvPr>
          <p:cNvGrpSpPr/>
          <p:nvPr/>
        </p:nvGrpSpPr>
        <p:grpSpPr>
          <a:xfrm>
            <a:off x="1323788" y="2053614"/>
            <a:ext cx="180488" cy="152656"/>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sp>
        <p:nvSpPr>
          <p:cNvPr id="40" name="Oval 107"/>
          <p:cNvSpPr>
            <a:spLocks noChangeArrowheads="1"/>
          </p:cNvSpPr>
          <p:nvPr/>
        </p:nvSpPr>
        <p:spPr bwMode="auto">
          <a:xfrm>
            <a:off x="1888968" y="1997982"/>
            <a:ext cx="135588" cy="114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1" name="Explosion 2 40"/>
          <p:cNvSpPr/>
          <p:nvPr/>
        </p:nvSpPr>
        <p:spPr>
          <a:xfrm>
            <a:off x="-76200" y="3252186"/>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pic>
        <p:nvPicPr>
          <p:cNvPr id="4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5229398" y="-161628"/>
            <a:ext cx="1219200" cy="1219200"/>
          </a:xfrm>
          <a:prstGeom prst="rect">
            <a:avLst/>
          </a:prstGeom>
        </p:spPr>
      </p:pic>
      <p:sp>
        <p:nvSpPr>
          <p:cNvPr id="43" name="Rounded Rectangle 42"/>
          <p:cNvSpPr/>
          <p:nvPr/>
        </p:nvSpPr>
        <p:spPr>
          <a:xfrm>
            <a:off x="188010" y="6102488"/>
            <a:ext cx="11143724" cy="3192772"/>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8000"/>
              </a:solidFill>
            </a:endParaRPr>
          </a:p>
        </p:txBody>
      </p:sp>
      <p:sp>
        <p:nvSpPr>
          <p:cNvPr id="44" name="Rounded Rectangle 43"/>
          <p:cNvSpPr/>
          <p:nvPr/>
        </p:nvSpPr>
        <p:spPr>
          <a:xfrm>
            <a:off x="12340129" y="6136669"/>
            <a:ext cx="11855858" cy="315859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8000"/>
              </a:solidFill>
            </a:endParaRPr>
          </a:p>
        </p:txBody>
      </p:sp>
      <p:sp>
        <p:nvSpPr>
          <p:cNvPr id="45" name="Rounded Rectangle 44"/>
          <p:cNvSpPr/>
          <p:nvPr/>
        </p:nvSpPr>
        <p:spPr>
          <a:xfrm>
            <a:off x="188012" y="10310434"/>
            <a:ext cx="11143724" cy="299030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8000"/>
              </a:solidFill>
            </a:endParaRPr>
          </a:p>
        </p:txBody>
      </p:sp>
      <p:sp>
        <p:nvSpPr>
          <p:cNvPr id="46" name="Rounded Rectangle 45"/>
          <p:cNvSpPr/>
          <p:nvPr/>
        </p:nvSpPr>
        <p:spPr>
          <a:xfrm>
            <a:off x="12511044" y="10310433"/>
            <a:ext cx="11684944" cy="2990306"/>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8000"/>
              </a:solidFill>
            </a:endParaRPr>
          </a:p>
        </p:txBody>
      </p:sp>
      <p:pic>
        <p:nvPicPr>
          <p:cNvPr id="47" name="Dung-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25527000" y="6246726"/>
            <a:ext cx="1219200" cy="1219200"/>
          </a:xfrm>
          <a:prstGeom prst="rect">
            <a:avLst/>
          </a:prstGeom>
        </p:spPr>
      </p:pic>
      <p:pic>
        <p:nvPicPr>
          <p:cNvPr id="48"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71122" y="8796250"/>
            <a:ext cx="1219200" cy="1219200"/>
          </a:xfrm>
          <a:prstGeom prst="rect">
            <a:avLst/>
          </a:prstGeom>
        </p:spPr>
      </p:pic>
      <p:pic>
        <p:nvPicPr>
          <p:cNvPr id="49"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527000" y="10544464"/>
            <a:ext cx="1219200" cy="1219200"/>
          </a:xfrm>
          <a:prstGeom prst="rect">
            <a:avLst/>
          </a:prstGeom>
        </p:spPr>
      </p:pic>
      <p:pic>
        <p:nvPicPr>
          <p:cNvPr id="50"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86716" y="12292678"/>
            <a:ext cx="1219200" cy="12192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28346400" y="6268598"/>
            <a:ext cx="1219200" cy="1219200"/>
          </a:xfrm>
          <a:prstGeom prst="rect">
            <a:avLst/>
          </a:prstGeom>
        </p:spPr>
      </p:pic>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71E30EA6-5FEC-48E1-8799-AC33172C35C0}"/>
                  </a:ext>
                </a:extLst>
              </p:cNvPr>
              <p:cNvSpPr/>
              <p:nvPr/>
            </p:nvSpPr>
            <p:spPr>
              <a:xfrm>
                <a:off x="7009333" y="1282983"/>
                <a:ext cx="10389906" cy="2572627"/>
              </a:xfrm>
              <a:prstGeom prst="rect">
                <a:avLst/>
              </a:prstGeom>
            </p:spPr>
            <p:txBody>
              <a:bodyPr wrap="square">
                <a:spAutoFit/>
              </a:bodyPr>
              <a:lstStyle/>
              <a:p>
                <a:pPr>
                  <a:lnSpc>
                    <a:spcPct val="115000"/>
                  </a:lnSpc>
                  <a:spcAft>
                    <a:spcPts val="2000"/>
                  </a:spcAft>
                  <a:buClr>
                    <a:srgbClr val="0000FF"/>
                  </a:buClr>
                </a:pPr>
                <a:r>
                  <a:rPr lang="fr-FR" sz="4800" b="1" dirty="0" err="1">
                    <a:solidFill>
                      <a:srgbClr val="FF0000"/>
                    </a:solidFill>
                    <a:latin typeface="Times New Roman" panose="02020603050405020304" pitchFamily="18" charset="0"/>
                    <a:ea typeface="Calibri" panose="020F0502020204030204" pitchFamily="34" charset="0"/>
                  </a:rPr>
                  <a:t>Câu</a:t>
                </a:r>
                <a:r>
                  <a:rPr lang="fr-FR" sz="4800" b="1" dirty="0">
                    <a:solidFill>
                      <a:srgbClr val="FF0000"/>
                    </a:solidFill>
                    <a:latin typeface="Times New Roman" panose="02020603050405020304" pitchFamily="18" charset="0"/>
                    <a:ea typeface="Calibri" panose="020F0502020204030204" pitchFamily="34" charset="0"/>
                  </a:rPr>
                  <a:t> 1.</a:t>
                </a:r>
                <a:r>
                  <a:rPr lang="fr-FR" sz="4800" b="1" dirty="0">
                    <a:solidFill>
                      <a:srgbClr val="0033CC"/>
                    </a:solidFill>
                    <a:latin typeface="Times New Roman" panose="02020603050405020304" pitchFamily="18" charset="0"/>
                    <a:ea typeface="Calibri" panose="020F0502020204030204" pitchFamily="34" charset="0"/>
                  </a:rPr>
                  <a:t> Cho </a:t>
                </a:r>
                <a:r>
                  <a:rPr lang="fr-FR" sz="4800" b="1" dirty="0" err="1">
                    <a:solidFill>
                      <a:srgbClr val="0033CC"/>
                    </a:solidFill>
                    <a:latin typeface="Times New Roman" panose="02020603050405020304" pitchFamily="18" charset="0"/>
                    <a:ea typeface="Calibri" panose="020F0502020204030204" pitchFamily="34" charset="0"/>
                  </a:rPr>
                  <a:t>hàm</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số</a:t>
                </a:r>
                <a:r>
                  <a:rPr lang="fr-FR" sz="4800" b="1" dirty="0">
                    <a:solidFill>
                      <a:srgbClr val="0033CC"/>
                    </a:solidFill>
                    <a:latin typeface="Times New Roman" panose="02020603050405020304" pitchFamily="18" charset="0"/>
                    <a:ea typeface="Calibri" panose="020F0502020204030204" pitchFamily="34" charset="0"/>
                  </a:rPr>
                  <a:t> </a:t>
                </a:r>
                <a14:m>
                  <m:oMath xmlns:m="http://schemas.openxmlformats.org/officeDocument/2006/math">
                    <m:r>
                      <a:rPr lang="en-US" sz="4800" b="1" i="1">
                        <a:solidFill>
                          <a:srgbClr val="0033CC"/>
                        </a:solidFill>
                        <a:latin typeface="Cambria Math" panose="02040503050406030204" pitchFamily="18" charset="0"/>
                        <a:ea typeface="Calibri" panose="020F0502020204030204" pitchFamily="34" charset="0"/>
                      </a:rPr>
                      <m:t>𝒚</m:t>
                    </m:r>
                    <m:r>
                      <a:rPr lang="en-US" sz="4800" b="1" i="1">
                        <a:solidFill>
                          <a:srgbClr val="0033CC"/>
                        </a:solidFill>
                        <a:latin typeface="Cambria Math" panose="02040503050406030204" pitchFamily="18" charset="0"/>
                        <a:ea typeface="Calibri" panose="020F0502020204030204" pitchFamily="34" charset="0"/>
                      </a:rPr>
                      <m:t>=</m:t>
                    </m:r>
                    <m:r>
                      <a:rPr lang="en-US" sz="4800" b="1" i="1">
                        <a:solidFill>
                          <a:srgbClr val="0033CC"/>
                        </a:solidFill>
                        <a:latin typeface="Cambria Math" panose="02040503050406030204" pitchFamily="18" charset="0"/>
                        <a:ea typeface="Calibri" panose="020F0502020204030204" pitchFamily="34" charset="0"/>
                      </a:rPr>
                      <m:t>𝒇</m:t>
                    </m:r>
                    <m:r>
                      <a:rPr lang="en-US" sz="4800" b="1" i="1">
                        <a:solidFill>
                          <a:srgbClr val="0033CC"/>
                        </a:solidFill>
                        <a:latin typeface="Cambria Math" panose="02040503050406030204" pitchFamily="18" charset="0"/>
                        <a:ea typeface="Calibri" panose="020F0502020204030204" pitchFamily="34" charset="0"/>
                      </a:rPr>
                      <m:t>(</m:t>
                    </m:r>
                    <m:r>
                      <a:rPr lang="en-US" sz="4800" b="1" i="1">
                        <a:solidFill>
                          <a:srgbClr val="0033CC"/>
                        </a:solidFill>
                        <a:latin typeface="Cambria Math" panose="02040503050406030204" pitchFamily="18" charset="0"/>
                        <a:ea typeface="Calibri" panose="020F0502020204030204" pitchFamily="34" charset="0"/>
                      </a:rPr>
                      <m:t>𝒙</m:t>
                    </m:r>
                    <m:r>
                      <a:rPr lang="en-US" sz="4800" b="1" i="1">
                        <a:solidFill>
                          <a:srgbClr val="0033CC"/>
                        </a:solidFill>
                        <a:latin typeface="Cambria Math" panose="02040503050406030204" pitchFamily="18" charset="0"/>
                        <a:ea typeface="Calibri" panose="020F0502020204030204" pitchFamily="34" charset="0"/>
                      </a:rPr>
                      <m:t>)</m:t>
                    </m:r>
                  </m:oMath>
                </a14:m>
                <a:r>
                  <a:rPr lang="en-US"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xác</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định</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trên</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khoảng</a:t>
                </a:r>
                <a:r>
                  <a:rPr lang="fr-FR" sz="4800" b="1" dirty="0">
                    <a:solidFill>
                      <a:srgbClr val="0033CC"/>
                    </a:solidFill>
                    <a:latin typeface="Times New Roman" panose="02020603050405020304" pitchFamily="18" charset="0"/>
                    <a:ea typeface="Calibri" panose="020F0502020204030204" pitchFamily="34" charset="0"/>
                  </a:rPr>
                  <a:t> </a:t>
                </a:r>
                <a14:m>
                  <m:oMath xmlns:m="http://schemas.openxmlformats.org/officeDocument/2006/math">
                    <m:r>
                      <a:rPr lang="en-US" sz="4800" b="1" i="1">
                        <a:solidFill>
                          <a:srgbClr val="0033CC"/>
                        </a:solidFill>
                        <a:latin typeface="Cambria Math" panose="02040503050406030204" pitchFamily="18" charset="0"/>
                        <a:ea typeface="Calibri" panose="020F0502020204030204" pitchFamily="34" charset="0"/>
                      </a:rPr>
                      <m:t>(</m:t>
                    </m:r>
                    <m:r>
                      <a:rPr lang="en-US" sz="4800" b="1" i="1">
                        <a:solidFill>
                          <a:srgbClr val="0033CC"/>
                        </a:solidFill>
                        <a:latin typeface="Cambria Math" panose="02040503050406030204" pitchFamily="18" charset="0"/>
                        <a:ea typeface="Calibri" panose="020F0502020204030204" pitchFamily="34" charset="0"/>
                      </a:rPr>
                      <m:t>𝒂</m:t>
                    </m:r>
                    <m:r>
                      <a:rPr lang="en-US" sz="4800" b="1" i="1">
                        <a:solidFill>
                          <a:srgbClr val="0033CC"/>
                        </a:solidFill>
                        <a:latin typeface="Cambria Math" panose="02040503050406030204" pitchFamily="18" charset="0"/>
                        <a:ea typeface="Calibri" panose="020F0502020204030204" pitchFamily="34" charset="0"/>
                      </a:rPr>
                      <m:t>;</m:t>
                    </m:r>
                    <m:r>
                      <a:rPr lang="en-US" sz="4800" b="1" i="1">
                        <a:solidFill>
                          <a:srgbClr val="0033CC"/>
                        </a:solidFill>
                        <a:latin typeface="Cambria Math" panose="02040503050406030204" pitchFamily="18" charset="0"/>
                        <a:ea typeface="Calibri" panose="020F0502020204030204" pitchFamily="34" charset="0"/>
                      </a:rPr>
                      <m:t>𝒃</m:t>
                    </m:r>
                    <m:r>
                      <a:rPr lang="en-US" sz="4800" b="1" i="1">
                        <a:solidFill>
                          <a:srgbClr val="0033CC"/>
                        </a:solidFill>
                        <a:latin typeface="Cambria Math" panose="02040503050406030204" pitchFamily="18" charset="0"/>
                        <a:ea typeface="Calibri" panose="020F0502020204030204" pitchFamily="34" charset="0"/>
                      </a:rPr>
                      <m:t>).</m:t>
                    </m:r>
                  </m:oMath>
                </a14:m>
                <a:r>
                  <a:rPr lang="fr-FR" sz="4800" b="1" dirty="0">
                    <a:solidFill>
                      <a:srgbClr val="0033CC"/>
                    </a:solidFill>
                    <a:latin typeface="Times New Roman" panose="02020603050405020304" pitchFamily="18" charset="0"/>
                    <a:ea typeface="Calibri" panose="020F0502020204030204" pitchFamily="34" charset="0"/>
                  </a:rPr>
                  <a:t> Tìm </a:t>
                </a:r>
                <a:r>
                  <a:rPr lang="fr-FR" sz="4800" b="1" dirty="0" err="1">
                    <a:solidFill>
                      <a:srgbClr val="0033CC"/>
                    </a:solidFill>
                    <a:latin typeface="Times New Roman" panose="02020603050405020304" pitchFamily="18" charset="0"/>
                    <a:ea typeface="Calibri" panose="020F0502020204030204" pitchFamily="34" charset="0"/>
                  </a:rPr>
                  <a:t>khẳng</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định</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đúng</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trong</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các</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khẳng</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định</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sau</a:t>
                </a:r>
                <a:r>
                  <a:rPr lang="fr-FR" sz="4800" b="1" dirty="0">
                    <a:solidFill>
                      <a:srgbClr val="0033CC"/>
                    </a:solidFill>
                    <a:latin typeface="Times New Roman" panose="02020603050405020304" pitchFamily="18" charset="0"/>
                    <a:ea typeface="Calibri" panose="020F0502020204030204" pitchFamily="34" charset="0"/>
                  </a:rPr>
                  <a:t> :</a:t>
                </a:r>
                <a:endParaRPr lang="en-US" sz="4800" b="1" dirty="0">
                  <a:solidFill>
                    <a:srgbClr val="0033CC"/>
                  </a:solidFill>
                  <a:latin typeface="Times New Roman" panose="02020603050405020304" pitchFamily="18" charset="0"/>
                  <a:ea typeface="Calibri" panose="020F0502020204030204" pitchFamily="34" charset="0"/>
                </a:endParaRPr>
              </a:p>
            </p:txBody>
          </p:sp>
        </mc:Choice>
        <mc:Fallback xmlns="">
          <p:sp>
            <p:nvSpPr>
              <p:cNvPr id="58" name="Rectangle 57">
                <a:extLst>
                  <a:ext uri="{FF2B5EF4-FFF2-40B4-BE49-F238E27FC236}">
                    <a16:creationId xmlns:a16="http://schemas.microsoft.com/office/drawing/2014/main" id="{71E30EA6-5FEC-48E1-8799-AC33172C35C0}"/>
                  </a:ext>
                </a:extLst>
              </p:cNvPr>
              <p:cNvSpPr>
                <a:spLocks noRot="1" noChangeAspect="1" noMove="1" noResize="1" noEditPoints="1" noAdjustHandles="1" noChangeArrowheads="1" noChangeShapeType="1" noTextEdit="1"/>
              </p:cNvSpPr>
              <p:nvPr/>
            </p:nvSpPr>
            <p:spPr>
              <a:xfrm>
                <a:off x="7009333" y="1282983"/>
                <a:ext cx="10389906" cy="2572627"/>
              </a:xfrm>
              <a:prstGeom prst="rect">
                <a:avLst/>
              </a:prstGeom>
              <a:blipFill>
                <a:blip r:embed="rId18"/>
                <a:stretch>
                  <a:fillRect l="-2700" t="-3555" b="-118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0A5033D-29D7-47B4-9DE2-122DC7FDCA28}"/>
                  </a:ext>
                </a:extLst>
              </p:cNvPr>
              <p:cNvSpPr/>
              <p:nvPr/>
            </p:nvSpPr>
            <p:spPr>
              <a:xfrm>
                <a:off x="-1091030" y="6598466"/>
                <a:ext cx="12347976" cy="1587294"/>
              </a:xfrm>
              <a:prstGeom prst="rect">
                <a:avLst/>
              </a:prstGeom>
            </p:spPr>
            <p:txBody>
              <a:bodyPr wrap="square">
                <a:spAutoFit/>
              </a:bodyPr>
              <a:lstStyle/>
              <a:p>
                <a:pPr marL="1259840" algn="just">
                  <a:lnSpc>
                    <a:spcPct val="115000"/>
                  </a:lnSpc>
                  <a:spcAft>
                    <a:spcPts val="2000"/>
                  </a:spcAft>
                  <a:tabLst>
                    <a:tab pos="7199630" algn="l"/>
                    <a:tab pos="10079990" algn="l"/>
                  </a:tabLst>
                </a:pPr>
                <a:r>
                  <a:rPr lang="en-US" sz="4400" b="1" dirty="0">
                    <a:solidFill>
                      <a:srgbClr val="0000FF"/>
                    </a:solidFill>
                    <a:latin typeface="Times New Roman" panose="02020603050405020304" pitchFamily="18" charset="0"/>
                    <a:ea typeface="Calibri" panose="020F0502020204030204" pitchFamily="34" charset="0"/>
                  </a:rPr>
                  <a:t>A. </a:t>
                </a:r>
                <a:r>
                  <a:rPr lang="fr-FR" sz="4400" dirty="0" err="1">
                    <a:solidFill>
                      <a:srgbClr val="000000"/>
                    </a:solidFill>
                    <a:latin typeface="Times New Roman" panose="02020603050405020304" pitchFamily="18" charset="0"/>
                    <a:ea typeface="Calibri" panose="020F0502020204030204" pitchFamily="34" charset="0"/>
                  </a:rPr>
                  <a:t>Hàm</a:t>
                </a:r>
                <a:r>
                  <a:rPr lang="fr-FR"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số</a:t>
                </a:r>
                <a:r>
                  <a:rPr lang="fr-FR" sz="44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r>
                      <a:rPr lang="en-US" sz="4400" i="1">
                        <a:solidFill>
                          <a:srgbClr val="000000"/>
                        </a:solidFill>
                        <a:latin typeface="Cambria Math" panose="02040503050406030204" pitchFamily="18" charset="0"/>
                        <a:ea typeface="Calibri" panose="020F0502020204030204" pitchFamily="34" charset="0"/>
                      </a:rPr>
                      <m:t>𝑦</m:t>
                    </m:r>
                    <m:r>
                      <a:rPr lang="en-US" sz="4400" i="1">
                        <a:solidFill>
                          <a:srgbClr val="000000"/>
                        </a:solidFill>
                        <a:latin typeface="Cambria Math" panose="02040503050406030204" pitchFamily="18" charset="0"/>
                        <a:ea typeface="Calibri" panose="020F0502020204030204" pitchFamily="34" charset="0"/>
                      </a:rPr>
                      <m:t>=</m:t>
                    </m:r>
                    <m:r>
                      <a:rPr lang="en-US" sz="4400" i="1">
                        <a:solidFill>
                          <a:srgbClr val="000000"/>
                        </a:solidFill>
                        <a:latin typeface="Cambria Math" panose="02040503050406030204" pitchFamily="18" charset="0"/>
                        <a:ea typeface="Calibri" panose="020F0502020204030204" pitchFamily="34" charset="0"/>
                      </a:rPr>
                      <m:t>𝑓</m:t>
                    </m:r>
                    <m:r>
                      <a:rPr lang="en-US" sz="4400" i="1">
                        <a:solidFill>
                          <a:srgbClr val="000000"/>
                        </a:solidFill>
                        <a:latin typeface="Cambria Math" panose="02040503050406030204" pitchFamily="18" charset="0"/>
                        <a:ea typeface="Calibri" panose="020F0502020204030204" pitchFamily="34" charset="0"/>
                      </a:rPr>
                      <m:t>(</m:t>
                    </m:r>
                    <m:r>
                      <a:rPr lang="en-US" sz="4400" i="1">
                        <a:solidFill>
                          <a:srgbClr val="000000"/>
                        </a:solidFill>
                        <a:latin typeface="Cambria Math" panose="02040503050406030204" pitchFamily="18" charset="0"/>
                        <a:ea typeface="Calibri" panose="020F0502020204030204" pitchFamily="34" charset="0"/>
                      </a:rPr>
                      <m:t>𝑥</m:t>
                    </m:r>
                    <m:r>
                      <a:rPr lang="en-US" sz="4400" i="1">
                        <a:solidFill>
                          <a:srgbClr val="000000"/>
                        </a:solidFill>
                        <a:latin typeface="Cambria Math" panose="02040503050406030204" pitchFamily="18" charset="0"/>
                        <a:ea typeface="Calibri" panose="020F0502020204030204" pitchFamily="34" charset="0"/>
                      </a:rPr>
                      <m:t>)</m:t>
                    </m:r>
                  </m:oMath>
                </a14:m>
                <a:r>
                  <a:rPr lang="fr-FR"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tăng</a:t>
                </a:r>
                <a:r>
                  <a:rPr lang="fr-FR"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trên</a:t>
                </a:r>
                <a:r>
                  <a:rPr lang="fr-FR" sz="44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r>
                      <a:rPr lang="en-US" sz="4400" i="1">
                        <a:solidFill>
                          <a:srgbClr val="000000"/>
                        </a:solidFill>
                        <a:latin typeface="Cambria Math" panose="02040503050406030204" pitchFamily="18" charset="0"/>
                        <a:ea typeface="Calibri" panose="020F0502020204030204" pitchFamily="34" charset="0"/>
                      </a:rPr>
                      <m:t>(</m:t>
                    </m:r>
                    <m:r>
                      <a:rPr lang="en-US" sz="4400" i="1">
                        <a:solidFill>
                          <a:srgbClr val="000000"/>
                        </a:solidFill>
                        <a:latin typeface="Cambria Math" panose="02040503050406030204" pitchFamily="18" charset="0"/>
                        <a:ea typeface="Calibri" panose="020F0502020204030204" pitchFamily="34" charset="0"/>
                      </a:rPr>
                      <m:t>𝑎</m:t>
                    </m:r>
                    <m:r>
                      <a:rPr lang="en-US" sz="4400" i="1">
                        <a:solidFill>
                          <a:srgbClr val="000000"/>
                        </a:solidFill>
                        <a:latin typeface="Cambria Math" panose="02040503050406030204" pitchFamily="18" charset="0"/>
                        <a:ea typeface="Calibri" panose="020F0502020204030204" pitchFamily="34" charset="0"/>
                      </a:rPr>
                      <m:t>;</m:t>
                    </m:r>
                    <m:r>
                      <a:rPr lang="en-US" sz="4400" i="1">
                        <a:solidFill>
                          <a:srgbClr val="000000"/>
                        </a:solidFill>
                        <a:latin typeface="Cambria Math" panose="02040503050406030204" pitchFamily="18" charset="0"/>
                        <a:ea typeface="Calibri" panose="020F0502020204030204" pitchFamily="34" charset="0"/>
                      </a:rPr>
                      <m:t>𝑏</m:t>
                    </m:r>
                    <m:r>
                      <a:rPr lang="en-US" sz="4400" i="1">
                        <a:solidFill>
                          <a:srgbClr val="000000"/>
                        </a:solidFill>
                        <a:latin typeface="Cambria Math" panose="02040503050406030204" pitchFamily="18" charset="0"/>
                        <a:ea typeface="Calibri" panose="020F0502020204030204" pitchFamily="34" charset="0"/>
                      </a:rPr>
                      <m:t>)</m:t>
                    </m:r>
                  </m:oMath>
                </a14:m>
                <a:r>
                  <a:rPr lang="en-US"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nếu</a:t>
                </a:r>
                <a:r>
                  <a:rPr lang="fr-FR"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với</a:t>
                </a:r>
                <a:r>
                  <a:rPr lang="fr-FR"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mọi</a:t>
                </a:r>
                <a:r>
                  <a:rPr lang="fr-FR"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cặp</a:t>
                </a:r>
                <a:r>
                  <a:rPr lang="fr-FR" sz="44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1</m:t>
                        </m:r>
                      </m:sub>
                    </m:sSub>
                    <m:r>
                      <a:rPr lang="en-US" sz="4400" i="1">
                        <a:solidFill>
                          <a:srgbClr val="000000"/>
                        </a:solidFill>
                        <a:latin typeface="Cambria Math" panose="02040503050406030204" pitchFamily="18" charset="0"/>
                        <a:ea typeface="Calibri" panose="020F0502020204030204" pitchFamily="34" charset="0"/>
                      </a:rPr>
                      <m:t>;</m:t>
                    </m:r>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2</m:t>
                        </m:r>
                      </m:sub>
                    </m:sSub>
                  </m:oMath>
                </a14:m>
                <a:r>
                  <a:rPr lang="fr-FR"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mà</a:t>
                </a:r>
                <a:r>
                  <a:rPr lang="fr-FR" sz="4400" dirty="0">
                    <a:solidFill>
                      <a:srgbClr val="000000"/>
                    </a:solidFill>
                    <a:latin typeface="Times New Roman" panose="02020603050405020304" pitchFamily="18" charset="0"/>
                    <a:ea typeface="Calibri" panose="020F0502020204030204" pitchFamily="34" charset="0"/>
                  </a:rPr>
                  <a:t> : </a:t>
                </a:r>
                <a14:m>
                  <m:oMath xmlns:m="http://schemas.openxmlformats.org/officeDocument/2006/math">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1</m:t>
                        </m:r>
                      </m:sub>
                    </m:sSub>
                    <m:r>
                      <a:rPr lang="en-US" sz="4400" i="1">
                        <a:solidFill>
                          <a:srgbClr val="000000"/>
                        </a:solidFill>
                        <a:latin typeface="Cambria Math" panose="02040503050406030204" pitchFamily="18" charset="0"/>
                        <a:ea typeface="Calibri" panose="020F0502020204030204" pitchFamily="34" charset="0"/>
                      </a:rPr>
                      <m:t>&gt;</m:t>
                    </m:r>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2</m:t>
                        </m:r>
                      </m:sub>
                    </m:sSub>
                    <m:r>
                      <a:rPr lang="en-US" sz="4400" i="1">
                        <a:solidFill>
                          <a:srgbClr val="000000"/>
                        </a:solidFill>
                        <a:latin typeface="Cambria Math" panose="02040503050406030204" pitchFamily="18" charset="0"/>
                        <a:ea typeface="Calibri" panose="020F0502020204030204" pitchFamily="34" charset="0"/>
                        <a:cs typeface="Cambria Math" panose="02040503050406030204" pitchFamily="18" charset="0"/>
                      </a:rPr>
                      <m:t>⇒</m:t>
                    </m:r>
                    <m:r>
                      <a:rPr lang="en-US" sz="4400" i="1">
                        <a:solidFill>
                          <a:srgbClr val="000000"/>
                        </a:solidFill>
                        <a:latin typeface="Cambria Math" panose="02040503050406030204" pitchFamily="18" charset="0"/>
                        <a:ea typeface="Calibri" panose="020F0502020204030204" pitchFamily="34" charset="0"/>
                      </a:rPr>
                      <m:t>𝑓</m:t>
                    </m:r>
                    <m:r>
                      <a:rPr lang="en-US" sz="4400" i="1">
                        <a:solidFill>
                          <a:srgbClr val="000000"/>
                        </a:solidFill>
                        <a:latin typeface="Cambria Math" panose="02040503050406030204" pitchFamily="18" charset="0"/>
                        <a:ea typeface="Calibri" panose="020F0502020204030204" pitchFamily="34" charset="0"/>
                      </a:rPr>
                      <m:t>(</m:t>
                    </m:r>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1</m:t>
                        </m:r>
                      </m:sub>
                    </m:sSub>
                    <m:r>
                      <a:rPr lang="en-US" sz="4400" i="1">
                        <a:solidFill>
                          <a:srgbClr val="000000"/>
                        </a:solidFill>
                        <a:latin typeface="Cambria Math" panose="02040503050406030204" pitchFamily="18" charset="0"/>
                        <a:ea typeface="Calibri" panose="020F0502020204030204" pitchFamily="34" charset="0"/>
                      </a:rPr>
                      <m:t>)≥</m:t>
                    </m:r>
                    <m:r>
                      <a:rPr lang="en-US" sz="4400" i="1">
                        <a:solidFill>
                          <a:srgbClr val="000000"/>
                        </a:solidFill>
                        <a:latin typeface="Cambria Math" panose="02040503050406030204" pitchFamily="18" charset="0"/>
                        <a:ea typeface="Calibri" panose="020F0502020204030204" pitchFamily="34" charset="0"/>
                      </a:rPr>
                      <m:t>𝑓</m:t>
                    </m:r>
                    <m:r>
                      <a:rPr lang="en-US" sz="4400" i="1">
                        <a:solidFill>
                          <a:srgbClr val="000000"/>
                        </a:solidFill>
                        <a:latin typeface="Cambria Math" panose="02040503050406030204" pitchFamily="18" charset="0"/>
                        <a:ea typeface="Calibri" panose="020F0502020204030204" pitchFamily="34" charset="0"/>
                      </a:rPr>
                      <m:t>(</m:t>
                    </m:r>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2</m:t>
                        </m:r>
                      </m:sub>
                    </m:sSub>
                    <m:r>
                      <a:rPr lang="en-US" sz="4400" i="1">
                        <a:solidFill>
                          <a:srgbClr val="000000"/>
                        </a:solidFill>
                        <a:latin typeface="Cambria Math" panose="02040503050406030204" pitchFamily="18" charset="0"/>
                        <a:ea typeface="Calibri" panose="020F0502020204030204" pitchFamily="34" charset="0"/>
                      </a:rPr>
                      <m:t>)</m:t>
                    </m:r>
                  </m:oMath>
                </a14:m>
                <a:r>
                  <a:rPr lang="fr-FR" sz="4400" dirty="0">
                    <a:solidFill>
                      <a:srgbClr val="000000"/>
                    </a:solidFill>
                    <a:latin typeface="Times New Roman" panose="02020603050405020304" pitchFamily="18" charset="0"/>
                    <a:ea typeface="Calibri" panose="020F0502020204030204" pitchFamily="34" charset="0"/>
                  </a:rPr>
                  <a:t>.</a:t>
                </a:r>
                <a:endParaRPr lang="en-US" sz="4400" dirty="0">
                  <a:latin typeface="Times New Roman" panose="02020603050405020304" pitchFamily="18" charset="0"/>
                  <a:ea typeface="Calibri" panose="020F0502020204030204" pitchFamily="34" charset="0"/>
                </a:endParaRPr>
              </a:p>
            </p:txBody>
          </p:sp>
        </mc:Choice>
        <mc:Fallback xmlns="">
          <p:sp>
            <p:nvSpPr>
              <p:cNvPr id="60" name="Rectangle 59">
                <a:extLst>
                  <a:ext uri="{FF2B5EF4-FFF2-40B4-BE49-F238E27FC236}">
                    <a16:creationId xmlns:a16="http://schemas.microsoft.com/office/drawing/2014/main" id="{20A5033D-29D7-47B4-9DE2-122DC7FDCA28}"/>
                  </a:ext>
                </a:extLst>
              </p:cNvPr>
              <p:cNvSpPr>
                <a:spLocks noRot="1" noChangeAspect="1" noMove="1" noResize="1" noEditPoints="1" noAdjustHandles="1" noChangeArrowheads="1" noChangeShapeType="1" noTextEdit="1"/>
              </p:cNvSpPr>
              <p:nvPr/>
            </p:nvSpPr>
            <p:spPr>
              <a:xfrm>
                <a:off x="-1091030" y="6598466"/>
                <a:ext cx="12347976" cy="1587294"/>
              </a:xfrm>
              <a:prstGeom prst="rect">
                <a:avLst/>
              </a:prstGeom>
              <a:blipFill>
                <a:blip r:embed="rId19"/>
                <a:stretch>
                  <a:fillRect t="-4981" r="-2024"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B1314A1E-DF60-437F-B533-A7934B0E721C}"/>
                  </a:ext>
                </a:extLst>
              </p:cNvPr>
              <p:cNvSpPr/>
              <p:nvPr/>
            </p:nvSpPr>
            <p:spPr>
              <a:xfrm>
                <a:off x="11700336" y="6558370"/>
                <a:ext cx="12544088" cy="2343334"/>
              </a:xfrm>
              <a:prstGeom prst="rect">
                <a:avLst/>
              </a:prstGeom>
            </p:spPr>
            <p:txBody>
              <a:bodyPr wrap="square">
                <a:spAutoFit/>
              </a:bodyPr>
              <a:lstStyle/>
              <a:p>
                <a:pPr marL="1259840" algn="just">
                  <a:lnSpc>
                    <a:spcPct val="115000"/>
                  </a:lnSpc>
                  <a:spcAft>
                    <a:spcPts val="2000"/>
                  </a:spcAft>
                  <a:tabLst>
                    <a:tab pos="7199630" algn="l"/>
                    <a:tab pos="10079990" algn="l"/>
                  </a:tabLst>
                </a:pPr>
                <a:r>
                  <a:rPr lang="en-US" sz="4400" b="1" dirty="0">
                    <a:solidFill>
                      <a:srgbClr val="0000FF"/>
                    </a:solidFill>
                    <a:latin typeface="Times New Roman" panose="02020603050405020304" pitchFamily="18" charset="0"/>
                    <a:ea typeface="Calibri" panose="020F0502020204030204" pitchFamily="34" charset="0"/>
                  </a:rPr>
                  <a:t>B. </a:t>
                </a:r>
                <a:r>
                  <a:rPr lang="fr-FR" sz="4400" dirty="0">
                    <a:solidFill>
                      <a:srgbClr val="000000"/>
                    </a:solidFill>
                    <a:latin typeface="Times New Roman" panose="02020603050405020304" pitchFamily="18" charset="0"/>
                    <a:ea typeface="Calibri" panose="020F0502020204030204" pitchFamily="34" charset="0"/>
                  </a:rPr>
                  <a:t>Hs </a:t>
                </a:r>
                <a14:m>
                  <m:oMath xmlns:m="http://schemas.openxmlformats.org/officeDocument/2006/math">
                    <m:r>
                      <a:rPr lang="en-US" sz="4400" i="1">
                        <a:solidFill>
                          <a:srgbClr val="000000"/>
                        </a:solidFill>
                        <a:latin typeface="Cambria Math" panose="02040503050406030204" pitchFamily="18" charset="0"/>
                        <a:ea typeface="Calibri" panose="020F0502020204030204" pitchFamily="34" charset="0"/>
                      </a:rPr>
                      <m:t>𝑦</m:t>
                    </m:r>
                    <m:r>
                      <a:rPr lang="en-US" sz="4400" i="1">
                        <a:solidFill>
                          <a:srgbClr val="000000"/>
                        </a:solidFill>
                        <a:latin typeface="Cambria Math" panose="02040503050406030204" pitchFamily="18" charset="0"/>
                        <a:ea typeface="Calibri" panose="020F0502020204030204" pitchFamily="34" charset="0"/>
                      </a:rPr>
                      <m:t>=</m:t>
                    </m:r>
                    <m:r>
                      <a:rPr lang="en-US" sz="4400" i="1">
                        <a:solidFill>
                          <a:srgbClr val="000000"/>
                        </a:solidFill>
                        <a:latin typeface="Cambria Math" panose="02040503050406030204" pitchFamily="18" charset="0"/>
                        <a:ea typeface="Calibri" panose="020F0502020204030204" pitchFamily="34" charset="0"/>
                      </a:rPr>
                      <m:t>𝑓</m:t>
                    </m:r>
                    <m:r>
                      <a:rPr lang="en-US" sz="4400" i="1">
                        <a:solidFill>
                          <a:srgbClr val="000000"/>
                        </a:solidFill>
                        <a:latin typeface="Cambria Math" panose="02040503050406030204" pitchFamily="18" charset="0"/>
                        <a:ea typeface="Calibri" panose="020F0502020204030204" pitchFamily="34" charset="0"/>
                      </a:rPr>
                      <m:t>(</m:t>
                    </m:r>
                    <m:r>
                      <a:rPr lang="en-US" sz="4400" i="1">
                        <a:solidFill>
                          <a:srgbClr val="000000"/>
                        </a:solidFill>
                        <a:latin typeface="Cambria Math" panose="02040503050406030204" pitchFamily="18" charset="0"/>
                        <a:ea typeface="Calibri" panose="020F0502020204030204" pitchFamily="34" charset="0"/>
                      </a:rPr>
                      <m:t>𝑥</m:t>
                    </m:r>
                    <m:r>
                      <a:rPr lang="en-US" sz="4400" i="1">
                        <a:solidFill>
                          <a:srgbClr val="000000"/>
                        </a:solidFill>
                        <a:latin typeface="Cambria Math" panose="02040503050406030204" pitchFamily="18" charset="0"/>
                        <a:ea typeface="Calibri" panose="020F0502020204030204" pitchFamily="34" charset="0"/>
                      </a:rPr>
                      <m:t>)</m:t>
                    </m:r>
                  </m:oMath>
                </a14:m>
                <a:r>
                  <a:rPr lang="en-US"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nghịch</a:t>
                </a:r>
                <a:r>
                  <a:rPr lang="fr-FR"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biến</a:t>
                </a:r>
                <a:r>
                  <a:rPr lang="fr-FR"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trên</a:t>
                </a:r>
                <a:r>
                  <a:rPr lang="fr-FR" sz="44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r>
                      <a:rPr lang="en-US" sz="4400" i="1">
                        <a:solidFill>
                          <a:srgbClr val="000000"/>
                        </a:solidFill>
                        <a:latin typeface="Cambria Math" panose="02040503050406030204" pitchFamily="18" charset="0"/>
                        <a:ea typeface="Calibri" panose="020F0502020204030204" pitchFamily="34" charset="0"/>
                      </a:rPr>
                      <m:t>(</m:t>
                    </m:r>
                    <m:r>
                      <a:rPr lang="en-US" sz="4400" i="1">
                        <a:solidFill>
                          <a:srgbClr val="000000"/>
                        </a:solidFill>
                        <a:latin typeface="Cambria Math" panose="02040503050406030204" pitchFamily="18" charset="0"/>
                        <a:ea typeface="Calibri" panose="020F0502020204030204" pitchFamily="34" charset="0"/>
                      </a:rPr>
                      <m:t>𝑎</m:t>
                    </m:r>
                    <m:r>
                      <a:rPr lang="en-US" sz="4400" i="1">
                        <a:solidFill>
                          <a:srgbClr val="000000"/>
                        </a:solidFill>
                        <a:latin typeface="Cambria Math" panose="02040503050406030204" pitchFamily="18" charset="0"/>
                        <a:ea typeface="Calibri" panose="020F0502020204030204" pitchFamily="34" charset="0"/>
                      </a:rPr>
                      <m:t>;</m:t>
                    </m:r>
                    <m:r>
                      <a:rPr lang="en-US" sz="4400" i="1">
                        <a:solidFill>
                          <a:srgbClr val="000000"/>
                        </a:solidFill>
                        <a:latin typeface="Cambria Math" panose="02040503050406030204" pitchFamily="18" charset="0"/>
                        <a:ea typeface="Calibri" panose="020F0502020204030204" pitchFamily="34" charset="0"/>
                      </a:rPr>
                      <m:t>𝑏</m:t>
                    </m:r>
                    <m:r>
                      <a:rPr lang="en-US" sz="4400" i="1">
                        <a:solidFill>
                          <a:srgbClr val="000000"/>
                        </a:solidFill>
                        <a:latin typeface="Cambria Math" panose="02040503050406030204" pitchFamily="18" charset="0"/>
                        <a:ea typeface="Calibri" panose="020F0502020204030204" pitchFamily="34" charset="0"/>
                      </a:rPr>
                      <m:t>)</m:t>
                    </m:r>
                  </m:oMath>
                </a14:m>
                <a:r>
                  <a:rPr lang="en-US"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nếu</a:t>
                </a:r>
                <a:r>
                  <a:rPr lang="fr-FR"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với</a:t>
                </a:r>
                <a:r>
                  <a:rPr lang="fr-FR"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mọi</a:t>
                </a:r>
                <a:r>
                  <a:rPr lang="fr-FR"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cặp</a:t>
                </a:r>
                <a:r>
                  <a:rPr lang="fr-FR" sz="44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1</m:t>
                        </m:r>
                      </m:sub>
                    </m:sSub>
                    <m:r>
                      <a:rPr lang="en-US" sz="4400" i="1">
                        <a:solidFill>
                          <a:srgbClr val="000000"/>
                        </a:solidFill>
                        <a:latin typeface="Cambria Math" panose="02040503050406030204" pitchFamily="18" charset="0"/>
                        <a:ea typeface="Calibri" panose="020F0502020204030204" pitchFamily="34" charset="0"/>
                      </a:rPr>
                      <m:t>;</m:t>
                    </m:r>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2</m:t>
                        </m:r>
                      </m:sub>
                    </m:sSub>
                  </m:oMath>
                </a14:m>
                <a:r>
                  <a:rPr lang="fr-FR" sz="4400" dirty="0">
                    <a:solidFill>
                      <a:srgbClr val="000000"/>
                    </a:solidFill>
                    <a:latin typeface="Times New Roman" panose="02020603050405020304" pitchFamily="18" charset="0"/>
                    <a:ea typeface="Calibri" panose="020F0502020204030204" pitchFamily="34" charset="0"/>
                  </a:rPr>
                  <a:t> </a:t>
                </a:r>
                <a:r>
                  <a:rPr lang="fr-FR" sz="4400" dirty="0" err="1">
                    <a:solidFill>
                      <a:srgbClr val="000000"/>
                    </a:solidFill>
                    <a:latin typeface="Times New Roman" panose="02020603050405020304" pitchFamily="18" charset="0"/>
                    <a:ea typeface="Calibri" panose="020F0502020204030204" pitchFamily="34" charset="0"/>
                  </a:rPr>
                  <a:t>mà</a:t>
                </a:r>
                <a:r>
                  <a:rPr lang="fr-FR" sz="44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1</m:t>
                        </m:r>
                      </m:sub>
                    </m:sSub>
                    <m:r>
                      <a:rPr lang="en-US" sz="4400" i="1">
                        <a:solidFill>
                          <a:srgbClr val="000000"/>
                        </a:solidFill>
                        <a:latin typeface="Cambria Math" panose="02040503050406030204" pitchFamily="18" charset="0"/>
                        <a:ea typeface="Calibri" panose="020F0502020204030204" pitchFamily="34" charset="0"/>
                      </a:rPr>
                      <m:t>≠</m:t>
                    </m:r>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2</m:t>
                        </m:r>
                      </m:sub>
                    </m:sSub>
                    <m:r>
                      <a:rPr lang="en-US" sz="4400" i="1">
                        <a:solidFill>
                          <a:srgbClr val="000000"/>
                        </a:solidFill>
                        <a:latin typeface="Cambria Math" panose="02040503050406030204" pitchFamily="18" charset="0"/>
                        <a:ea typeface="Calibri" panose="020F0502020204030204" pitchFamily="34" charset="0"/>
                        <a:cs typeface="Cambria Math" panose="02040503050406030204" pitchFamily="18" charset="0"/>
                      </a:rPr>
                      <m:t>⇒</m:t>
                    </m:r>
                    <m:f>
                      <m:fPr>
                        <m:ctrlPr>
                          <a:rPr lang="en-US" sz="4400" i="1">
                            <a:solidFill>
                              <a:srgbClr val="000000"/>
                            </a:solidFill>
                            <a:latin typeface="Cambria Math" panose="02040503050406030204" pitchFamily="18" charset="0"/>
                            <a:ea typeface="Calibri" panose="020F0502020204030204" pitchFamily="34" charset="0"/>
                          </a:rPr>
                        </m:ctrlPr>
                      </m:fPr>
                      <m:num>
                        <m:r>
                          <a:rPr lang="en-US" sz="4400" i="1">
                            <a:solidFill>
                              <a:srgbClr val="000000"/>
                            </a:solidFill>
                            <a:latin typeface="Cambria Math" panose="02040503050406030204" pitchFamily="18" charset="0"/>
                            <a:ea typeface="Calibri" panose="020F0502020204030204" pitchFamily="34" charset="0"/>
                          </a:rPr>
                          <m:t>𝑓</m:t>
                        </m:r>
                        <m:r>
                          <a:rPr lang="en-US" sz="4400" i="1">
                            <a:solidFill>
                              <a:srgbClr val="000000"/>
                            </a:solidFill>
                            <a:latin typeface="Cambria Math" panose="02040503050406030204" pitchFamily="18" charset="0"/>
                            <a:ea typeface="Calibri" panose="020F0502020204030204" pitchFamily="34" charset="0"/>
                          </a:rPr>
                          <m:t>(</m:t>
                        </m:r>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1</m:t>
                            </m:r>
                          </m:sub>
                        </m:sSub>
                        <m:r>
                          <a:rPr lang="en-US" sz="4400" i="1">
                            <a:solidFill>
                              <a:srgbClr val="000000"/>
                            </a:solidFill>
                            <a:latin typeface="Cambria Math" panose="02040503050406030204" pitchFamily="18" charset="0"/>
                            <a:ea typeface="Calibri" panose="020F0502020204030204" pitchFamily="34" charset="0"/>
                          </a:rPr>
                          <m:t>)−</m:t>
                        </m:r>
                        <m:r>
                          <a:rPr lang="en-US" sz="4400" i="1">
                            <a:solidFill>
                              <a:srgbClr val="000000"/>
                            </a:solidFill>
                            <a:latin typeface="Cambria Math" panose="02040503050406030204" pitchFamily="18" charset="0"/>
                            <a:ea typeface="Calibri" panose="020F0502020204030204" pitchFamily="34" charset="0"/>
                          </a:rPr>
                          <m:t>𝑓</m:t>
                        </m:r>
                        <m:r>
                          <a:rPr lang="en-US" sz="4400" i="1">
                            <a:solidFill>
                              <a:srgbClr val="000000"/>
                            </a:solidFill>
                            <a:latin typeface="Cambria Math" panose="02040503050406030204" pitchFamily="18" charset="0"/>
                            <a:ea typeface="Calibri" panose="020F0502020204030204" pitchFamily="34" charset="0"/>
                          </a:rPr>
                          <m:t>(</m:t>
                        </m:r>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2</m:t>
                            </m:r>
                          </m:sub>
                        </m:sSub>
                        <m:r>
                          <a:rPr lang="en-US" sz="4400" i="1">
                            <a:solidFill>
                              <a:srgbClr val="000000"/>
                            </a:solidFill>
                            <a:latin typeface="Cambria Math" panose="02040503050406030204" pitchFamily="18" charset="0"/>
                            <a:ea typeface="Calibri" panose="020F0502020204030204" pitchFamily="34" charset="0"/>
                          </a:rPr>
                          <m:t>)</m:t>
                        </m:r>
                      </m:num>
                      <m:den>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1</m:t>
                            </m:r>
                          </m:sub>
                        </m:sSub>
                        <m:r>
                          <a:rPr lang="en-US" sz="4400" i="1">
                            <a:solidFill>
                              <a:srgbClr val="000000"/>
                            </a:solidFill>
                            <a:latin typeface="Cambria Math" panose="02040503050406030204" pitchFamily="18" charset="0"/>
                            <a:ea typeface="Calibri" panose="020F0502020204030204" pitchFamily="34" charset="0"/>
                          </a:rPr>
                          <m:t>−</m:t>
                        </m:r>
                        <m:sSub>
                          <m:sSubPr>
                            <m:ctrlPr>
                              <a:rPr lang="en-US" sz="4400" i="1">
                                <a:solidFill>
                                  <a:srgbClr val="000000"/>
                                </a:solidFill>
                                <a:latin typeface="Cambria Math" panose="02040503050406030204" pitchFamily="18" charset="0"/>
                                <a:ea typeface="Calibri" panose="020F0502020204030204" pitchFamily="34" charset="0"/>
                              </a:rPr>
                            </m:ctrlPr>
                          </m:sSubPr>
                          <m:e>
                            <m:r>
                              <a:rPr lang="en-US" sz="4400" i="1">
                                <a:solidFill>
                                  <a:srgbClr val="000000"/>
                                </a:solidFill>
                                <a:latin typeface="Cambria Math" panose="02040503050406030204" pitchFamily="18" charset="0"/>
                                <a:ea typeface="Calibri" panose="020F0502020204030204" pitchFamily="34" charset="0"/>
                              </a:rPr>
                              <m:t>𝑥</m:t>
                            </m:r>
                          </m:e>
                          <m:sub>
                            <m:r>
                              <a:rPr lang="en-US" sz="4400" i="1">
                                <a:solidFill>
                                  <a:srgbClr val="000000"/>
                                </a:solidFill>
                                <a:latin typeface="Cambria Math" panose="02040503050406030204" pitchFamily="18" charset="0"/>
                                <a:ea typeface="Calibri" panose="020F0502020204030204" pitchFamily="34" charset="0"/>
                              </a:rPr>
                              <m:t>2</m:t>
                            </m:r>
                          </m:sub>
                        </m:sSub>
                      </m:den>
                    </m:f>
                    <m:r>
                      <a:rPr lang="en-US" sz="4400" i="1">
                        <a:solidFill>
                          <a:srgbClr val="000000"/>
                        </a:solidFill>
                        <a:latin typeface="Cambria Math" panose="02040503050406030204" pitchFamily="18" charset="0"/>
                        <a:ea typeface="Calibri" panose="020F0502020204030204" pitchFamily="34" charset="0"/>
                      </a:rPr>
                      <m:t>&lt;0</m:t>
                    </m:r>
                  </m:oMath>
                </a14:m>
                <a:r>
                  <a:rPr lang="fr-FR" sz="8600" dirty="0">
                    <a:solidFill>
                      <a:srgbClr val="000000"/>
                    </a:solidFill>
                    <a:latin typeface="Times New Roman" panose="02020603050405020304" pitchFamily="18" charset="0"/>
                    <a:ea typeface="Calibri" panose="020F0502020204030204" pitchFamily="34" charset="0"/>
                  </a:rPr>
                  <a:t>.</a:t>
                </a:r>
                <a:endParaRPr lang="en-US" sz="8600" dirty="0">
                  <a:latin typeface="Times New Roman" panose="02020603050405020304" pitchFamily="18" charset="0"/>
                  <a:ea typeface="Calibri" panose="020F0502020204030204" pitchFamily="34" charset="0"/>
                </a:endParaRPr>
              </a:p>
            </p:txBody>
          </p:sp>
        </mc:Choice>
        <mc:Fallback xmlns="">
          <p:sp>
            <p:nvSpPr>
              <p:cNvPr id="62" name="Rectangle 61">
                <a:extLst>
                  <a:ext uri="{FF2B5EF4-FFF2-40B4-BE49-F238E27FC236}">
                    <a16:creationId xmlns:a16="http://schemas.microsoft.com/office/drawing/2014/main" id="{B1314A1E-DF60-437F-B533-A7934B0E721C}"/>
                  </a:ext>
                </a:extLst>
              </p:cNvPr>
              <p:cNvSpPr>
                <a:spLocks noRot="1" noChangeAspect="1" noMove="1" noResize="1" noEditPoints="1" noAdjustHandles="1" noChangeArrowheads="1" noChangeShapeType="1" noTextEdit="1"/>
              </p:cNvSpPr>
              <p:nvPr/>
            </p:nvSpPr>
            <p:spPr>
              <a:xfrm>
                <a:off x="11700336" y="6558370"/>
                <a:ext cx="12544088" cy="2343334"/>
              </a:xfrm>
              <a:prstGeom prst="rect">
                <a:avLst/>
              </a:prstGeom>
              <a:blipFill>
                <a:blip r:embed="rId20"/>
                <a:stretch>
                  <a:fillRect t="-3646" r="-1992" b="-21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4" name="Rectangle 1023">
                <a:extLst>
                  <a:ext uri="{FF2B5EF4-FFF2-40B4-BE49-F238E27FC236}">
                    <a16:creationId xmlns:a16="http://schemas.microsoft.com/office/drawing/2014/main" id="{BC3DC0C3-DFC1-4336-8E8B-7206AA9449F8}"/>
                  </a:ext>
                </a:extLst>
              </p:cNvPr>
              <p:cNvSpPr/>
              <p:nvPr/>
            </p:nvSpPr>
            <p:spPr>
              <a:xfrm>
                <a:off x="-903022" y="10529537"/>
                <a:ext cx="12192000" cy="2572627"/>
              </a:xfrm>
              <a:prstGeom prst="rect">
                <a:avLst/>
              </a:prstGeom>
            </p:spPr>
            <p:txBody>
              <a:bodyPr>
                <a:spAutoFit/>
              </a:bodyPr>
              <a:lstStyle/>
              <a:p>
                <a:pPr marL="1259840" algn="just">
                  <a:lnSpc>
                    <a:spcPct val="115000"/>
                  </a:lnSpc>
                  <a:spcAft>
                    <a:spcPts val="2000"/>
                  </a:spcAft>
                  <a:tabLst>
                    <a:tab pos="7199630" algn="l"/>
                    <a:tab pos="10079990" algn="l"/>
                  </a:tabLst>
                </a:pPr>
                <a:r>
                  <a:rPr lang="en-US" sz="4800" b="1" dirty="0">
                    <a:solidFill>
                      <a:srgbClr val="0000FF"/>
                    </a:solidFill>
                    <a:latin typeface="Times New Roman" panose="02020603050405020304" pitchFamily="18" charset="0"/>
                    <a:ea typeface="Calibri" panose="020F0502020204030204" pitchFamily="34" charset="0"/>
                  </a:rPr>
                  <a:t>C. </a:t>
                </a:r>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Hàm</a:t>
                </a:r>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số</a:t>
                </a:r>
                <a:r>
                  <a:rPr lang="fr-FR" sz="48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r>
                      <a:rPr lang="en-US" sz="4800" i="1">
                        <a:solidFill>
                          <a:srgbClr val="000000"/>
                        </a:solidFill>
                        <a:latin typeface="Cambria Math" panose="02040503050406030204" pitchFamily="18" charset="0"/>
                        <a:ea typeface="Calibri" panose="020F0502020204030204" pitchFamily="34" charset="0"/>
                      </a:rPr>
                      <m:t>𝑦</m:t>
                    </m:r>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𝑓</m:t>
                    </m:r>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𝑥</m:t>
                    </m:r>
                    <m:r>
                      <a:rPr lang="en-US" sz="4800" i="1">
                        <a:solidFill>
                          <a:srgbClr val="000000"/>
                        </a:solidFill>
                        <a:latin typeface="Cambria Math" panose="02040503050406030204" pitchFamily="18" charset="0"/>
                        <a:ea typeface="Calibri" panose="020F0502020204030204" pitchFamily="34" charset="0"/>
                      </a:rPr>
                      <m:t>)</m:t>
                    </m:r>
                  </m:oMath>
                </a14:m>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giảm</a:t>
                </a:r>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trên</a:t>
                </a:r>
                <a:r>
                  <a:rPr lang="fr-FR" sz="48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𝑎</m:t>
                    </m:r>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𝑏</m:t>
                    </m:r>
                    <m:r>
                      <a:rPr lang="en-US" sz="4800" i="1">
                        <a:solidFill>
                          <a:srgbClr val="000000"/>
                        </a:solidFill>
                        <a:latin typeface="Cambria Math" panose="02040503050406030204" pitchFamily="18" charset="0"/>
                        <a:ea typeface="Calibri" panose="020F0502020204030204" pitchFamily="34" charset="0"/>
                      </a:rPr>
                      <m:t>)</m:t>
                    </m:r>
                  </m:oMath>
                </a14:m>
                <a:r>
                  <a:rPr lang="en-US"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nếu</a:t>
                </a:r>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với</a:t>
                </a:r>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mọi</a:t>
                </a:r>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cặp</a:t>
                </a:r>
                <a:r>
                  <a:rPr lang="fr-FR" sz="48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1</m:t>
                        </m:r>
                      </m:sub>
                    </m:sSub>
                    <m:r>
                      <a:rPr lang="en-US" sz="4800" i="1">
                        <a:solidFill>
                          <a:srgbClr val="000000"/>
                        </a:solidFill>
                        <a:latin typeface="Cambria Math" panose="02040503050406030204" pitchFamily="18" charset="0"/>
                        <a:ea typeface="Calibri" panose="020F0502020204030204" pitchFamily="34" charset="0"/>
                      </a:rPr>
                      <m:t>;</m:t>
                    </m:r>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2</m:t>
                        </m:r>
                      </m:sub>
                    </m:sSub>
                  </m:oMath>
                </a14:m>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mà</a:t>
                </a:r>
                <a:r>
                  <a:rPr lang="fr-FR" sz="4800" dirty="0">
                    <a:solidFill>
                      <a:srgbClr val="000000"/>
                    </a:solidFill>
                    <a:latin typeface="Times New Roman" panose="02020603050405020304" pitchFamily="18" charset="0"/>
                    <a:ea typeface="Calibri" panose="020F0502020204030204" pitchFamily="34" charset="0"/>
                  </a:rPr>
                  <a:t> : </a:t>
                </a:r>
                <a14:m>
                  <m:oMath xmlns:m="http://schemas.openxmlformats.org/officeDocument/2006/math">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1</m:t>
                        </m:r>
                      </m:sub>
                    </m:sSub>
                    <m:r>
                      <a:rPr lang="en-US" sz="4800" i="1">
                        <a:solidFill>
                          <a:srgbClr val="000000"/>
                        </a:solidFill>
                        <a:latin typeface="Cambria Math" panose="02040503050406030204" pitchFamily="18" charset="0"/>
                        <a:ea typeface="Calibri" panose="020F0502020204030204" pitchFamily="34" charset="0"/>
                      </a:rPr>
                      <m:t>≤</m:t>
                    </m:r>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2</m:t>
                        </m:r>
                      </m:sub>
                    </m:sSub>
                    <m:r>
                      <a:rPr lang="en-US" sz="4800" i="1">
                        <a:solidFill>
                          <a:srgbClr val="000000"/>
                        </a:solidFill>
                        <a:latin typeface="Cambria Math" panose="02040503050406030204" pitchFamily="18" charset="0"/>
                        <a:ea typeface="Calibri" panose="020F0502020204030204" pitchFamily="34" charset="0"/>
                        <a:cs typeface="Cambria Math" panose="02040503050406030204" pitchFamily="18" charset="0"/>
                      </a:rPr>
                      <m:t>⇒</m:t>
                    </m:r>
                    <m:r>
                      <a:rPr lang="en-US" sz="4800" i="1">
                        <a:solidFill>
                          <a:srgbClr val="000000"/>
                        </a:solidFill>
                        <a:latin typeface="Cambria Math" panose="02040503050406030204" pitchFamily="18" charset="0"/>
                        <a:ea typeface="Calibri" panose="020F0502020204030204" pitchFamily="34" charset="0"/>
                      </a:rPr>
                      <m:t>𝑓</m:t>
                    </m:r>
                    <m:r>
                      <a:rPr lang="en-US" sz="4800" i="1">
                        <a:solidFill>
                          <a:srgbClr val="000000"/>
                        </a:solidFill>
                        <a:latin typeface="Cambria Math" panose="02040503050406030204" pitchFamily="18" charset="0"/>
                        <a:ea typeface="Calibri" panose="020F0502020204030204" pitchFamily="34" charset="0"/>
                      </a:rPr>
                      <m:t>(</m:t>
                    </m:r>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1</m:t>
                        </m:r>
                      </m:sub>
                    </m:sSub>
                    <m:r>
                      <a:rPr lang="en-US" sz="4800" i="1">
                        <a:solidFill>
                          <a:srgbClr val="000000"/>
                        </a:solidFill>
                        <a:latin typeface="Cambria Math" panose="02040503050406030204" pitchFamily="18" charset="0"/>
                        <a:ea typeface="Calibri" panose="020F0502020204030204" pitchFamily="34" charset="0"/>
                      </a:rPr>
                      <m:t>)&gt;</m:t>
                    </m:r>
                    <m:r>
                      <a:rPr lang="en-US" sz="4800" i="1">
                        <a:solidFill>
                          <a:srgbClr val="000000"/>
                        </a:solidFill>
                        <a:latin typeface="Cambria Math" panose="02040503050406030204" pitchFamily="18" charset="0"/>
                        <a:ea typeface="Calibri" panose="020F0502020204030204" pitchFamily="34" charset="0"/>
                      </a:rPr>
                      <m:t>𝑓</m:t>
                    </m:r>
                    <m:r>
                      <a:rPr lang="en-US" sz="4800" i="1">
                        <a:solidFill>
                          <a:srgbClr val="000000"/>
                        </a:solidFill>
                        <a:latin typeface="Cambria Math" panose="02040503050406030204" pitchFamily="18" charset="0"/>
                        <a:ea typeface="Calibri" panose="020F0502020204030204" pitchFamily="34" charset="0"/>
                      </a:rPr>
                      <m:t>(</m:t>
                    </m:r>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2</m:t>
                        </m:r>
                      </m:sub>
                    </m:sSub>
                    <m:r>
                      <a:rPr lang="en-US" sz="4800" i="1">
                        <a:solidFill>
                          <a:srgbClr val="000000"/>
                        </a:solidFill>
                        <a:latin typeface="Cambria Math" panose="02040503050406030204" pitchFamily="18" charset="0"/>
                        <a:ea typeface="Calibri" panose="020F0502020204030204" pitchFamily="34" charset="0"/>
                      </a:rPr>
                      <m:t>)</m:t>
                    </m:r>
                  </m:oMath>
                </a14:m>
                <a:r>
                  <a:rPr lang="fr-FR" sz="4800" dirty="0">
                    <a:solidFill>
                      <a:srgbClr val="000000"/>
                    </a:solidFill>
                    <a:latin typeface="Times New Roman" panose="02020603050405020304" pitchFamily="18" charset="0"/>
                    <a:ea typeface="Calibri" panose="020F0502020204030204" pitchFamily="34" charset="0"/>
                  </a:rPr>
                  <a:t>.</a:t>
                </a:r>
                <a:endParaRPr lang="en-US" sz="4800" dirty="0">
                  <a:latin typeface="Times New Roman" panose="02020603050405020304" pitchFamily="18" charset="0"/>
                  <a:ea typeface="Calibri" panose="020F0502020204030204" pitchFamily="34" charset="0"/>
                </a:endParaRPr>
              </a:p>
            </p:txBody>
          </p:sp>
        </mc:Choice>
        <mc:Fallback xmlns="">
          <p:sp>
            <p:nvSpPr>
              <p:cNvPr id="1024" name="Rectangle 1023">
                <a:extLst>
                  <a:ext uri="{FF2B5EF4-FFF2-40B4-BE49-F238E27FC236}">
                    <a16:creationId xmlns:a16="http://schemas.microsoft.com/office/drawing/2014/main" id="{BC3DC0C3-DFC1-4336-8E8B-7206AA9449F8}"/>
                  </a:ext>
                </a:extLst>
              </p:cNvPr>
              <p:cNvSpPr>
                <a:spLocks noRot="1" noChangeAspect="1" noMove="1" noResize="1" noEditPoints="1" noAdjustHandles="1" noChangeArrowheads="1" noChangeShapeType="1" noTextEdit="1"/>
              </p:cNvSpPr>
              <p:nvPr/>
            </p:nvSpPr>
            <p:spPr>
              <a:xfrm>
                <a:off x="-903022" y="10529537"/>
                <a:ext cx="12192000" cy="2572627"/>
              </a:xfrm>
              <a:prstGeom prst="rect">
                <a:avLst/>
              </a:prstGeom>
              <a:blipFill>
                <a:blip r:embed="rId21"/>
                <a:stretch>
                  <a:fillRect t="-3555" r="-2250" b="-118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9" name="Rectangle 1028">
                <a:extLst>
                  <a:ext uri="{FF2B5EF4-FFF2-40B4-BE49-F238E27FC236}">
                    <a16:creationId xmlns:a16="http://schemas.microsoft.com/office/drawing/2014/main" id="{953E35E5-9C8E-49CB-A54D-B0803039D02C}"/>
                  </a:ext>
                </a:extLst>
              </p:cNvPr>
              <p:cNvSpPr/>
              <p:nvPr/>
            </p:nvSpPr>
            <p:spPr>
              <a:xfrm>
                <a:off x="11223921" y="10318515"/>
                <a:ext cx="13236278" cy="2286267"/>
              </a:xfrm>
              <a:prstGeom prst="rect">
                <a:avLst/>
              </a:prstGeom>
            </p:spPr>
            <p:txBody>
              <a:bodyPr wrap="square">
                <a:spAutoFit/>
              </a:bodyPr>
              <a:lstStyle/>
              <a:p>
                <a:pPr marL="1259840">
                  <a:lnSpc>
                    <a:spcPct val="115000"/>
                  </a:lnSpc>
                  <a:spcAft>
                    <a:spcPts val="2000"/>
                  </a:spcAft>
                  <a:tabLst>
                    <a:tab pos="7199630" algn="l"/>
                    <a:tab pos="10079990" algn="l"/>
                  </a:tabLst>
                </a:pPr>
                <a:r>
                  <a:rPr lang="en-US" sz="4800" b="1" dirty="0">
                    <a:solidFill>
                      <a:srgbClr val="0000FF"/>
                    </a:solidFill>
                    <a:latin typeface="Times New Roman" panose="02020603050405020304" pitchFamily="18" charset="0"/>
                    <a:ea typeface="Calibri" panose="020F0502020204030204" pitchFamily="34" charset="0"/>
                  </a:rPr>
                  <a:t>D. </a:t>
                </a:r>
                <a:r>
                  <a:rPr lang="fr-FR" sz="4800" dirty="0">
                    <a:solidFill>
                      <a:srgbClr val="000000"/>
                    </a:solidFill>
                    <a:latin typeface="Times New Roman" panose="02020603050405020304" pitchFamily="18" charset="0"/>
                    <a:ea typeface="Calibri" panose="020F0502020204030204" pitchFamily="34" charset="0"/>
                  </a:rPr>
                  <a:t> Hs </a:t>
                </a:r>
                <a14:m>
                  <m:oMath xmlns:m="http://schemas.openxmlformats.org/officeDocument/2006/math">
                    <m:r>
                      <a:rPr lang="en-US" sz="4800" i="1">
                        <a:solidFill>
                          <a:srgbClr val="000000"/>
                        </a:solidFill>
                        <a:latin typeface="Cambria Math" panose="02040503050406030204" pitchFamily="18" charset="0"/>
                        <a:ea typeface="Calibri" panose="020F0502020204030204" pitchFamily="34" charset="0"/>
                      </a:rPr>
                      <m:t>𝑦</m:t>
                    </m:r>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𝑓</m:t>
                    </m:r>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𝑥</m:t>
                    </m:r>
                    <m:r>
                      <a:rPr lang="en-US" sz="4800" i="1">
                        <a:solidFill>
                          <a:srgbClr val="000000"/>
                        </a:solidFill>
                        <a:latin typeface="Cambria Math" panose="02040503050406030204" pitchFamily="18" charset="0"/>
                        <a:ea typeface="Calibri" panose="020F0502020204030204" pitchFamily="34" charset="0"/>
                      </a:rPr>
                      <m:t>)</m:t>
                    </m:r>
                  </m:oMath>
                </a14:m>
                <a:r>
                  <a:rPr lang="en-US"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đồng</a:t>
                </a:r>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biến</a:t>
                </a:r>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trên</a:t>
                </a:r>
                <a:r>
                  <a:rPr lang="fr-FR" sz="48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𝑎</m:t>
                    </m:r>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𝑏</m:t>
                    </m:r>
                    <m:r>
                      <a:rPr lang="en-US" sz="4800" i="1">
                        <a:solidFill>
                          <a:srgbClr val="000000"/>
                        </a:solidFill>
                        <a:latin typeface="Cambria Math" panose="02040503050406030204" pitchFamily="18" charset="0"/>
                        <a:ea typeface="Calibri" panose="020F0502020204030204" pitchFamily="34" charset="0"/>
                      </a:rPr>
                      <m:t>)</m:t>
                    </m:r>
                  </m:oMath>
                </a14:m>
                <a:r>
                  <a:rPr lang="en-US"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nếu</a:t>
                </a:r>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với</a:t>
                </a:r>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mọi</a:t>
                </a:r>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cặp</a:t>
                </a:r>
                <a:r>
                  <a:rPr lang="fr-FR" sz="48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1</m:t>
                        </m:r>
                      </m:sub>
                    </m:sSub>
                    <m:r>
                      <a:rPr lang="en-US" sz="4800" i="1">
                        <a:solidFill>
                          <a:srgbClr val="000000"/>
                        </a:solidFill>
                        <a:latin typeface="Cambria Math" panose="02040503050406030204" pitchFamily="18" charset="0"/>
                        <a:ea typeface="Calibri" panose="020F0502020204030204" pitchFamily="34" charset="0"/>
                      </a:rPr>
                      <m:t>;</m:t>
                    </m:r>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2</m:t>
                        </m:r>
                      </m:sub>
                    </m:sSub>
                  </m:oMath>
                </a14:m>
                <a:r>
                  <a:rPr lang="fr-FR" sz="4800" dirty="0" err="1">
                    <a:solidFill>
                      <a:srgbClr val="000000"/>
                    </a:solidFill>
                    <a:latin typeface="Times New Roman" panose="02020603050405020304" pitchFamily="18" charset="0"/>
                    <a:ea typeface="Calibri" panose="020F0502020204030204" pitchFamily="34" charset="0"/>
                  </a:rPr>
                  <a:t>mà</a:t>
                </a:r>
                <a:r>
                  <a:rPr lang="fr-FR" sz="4800" dirty="0">
                    <a:solidFill>
                      <a:srgbClr val="000000"/>
                    </a:solidFill>
                    <a:latin typeface="Times New Roman" panose="02020603050405020304" pitchFamily="18" charset="0"/>
                    <a:ea typeface="Calibri" panose="020F0502020204030204" pitchFamily="34" charset="0"/>
                  </a:rPr>
                  <a:t> : </a:t>
                </a:r>
                <a14:m>
                  <m:oMath xmlns:m="http://schemas.openxmlformats.org/officeDocument/2006/math">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1</m:t>
                        </m:r>
                      </m:sub>
                    </m:sSub>
                    <m:r>
                      <a:rPr lang="en-US" sz="4800" i="1">
                        <a:solidFill>
                          <a:srgbClr val="000000"/>
                        </a:solidFill>
                        <a:latin typeface="Cambria Math" panose="02040503050406030204" pitchFamily="18" charset="0"/>
                        <a:ea typeface="Calibri" panose="020F0502020204030204" pitchFamily="34" charset="0"/>
                      </a:rPr>
                      <m:t>≠</m:t>
                    </m:r>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2</m:t>
                        </m:r>
                      </m:sub>
                    </m:sSub>
                    <m:r>
                      <a:rPr lang="en-US" sz="4800" i="1">
                        <a:solidFill>
                          <a:srgbClr val="000000"/>
                        </a:solidFill>
                        <a:latin typeface="Cambria Math" panose="02040503050406030204" pitchFamily="18" charset="0"/>
                        <a:ea typeface="Calibri" panose="020F0502020204030204" pitchFamily="34" charset="0"/>
                        <a:cs typeface="Cambria Math" panose="02040503050406030204" pitchFamily="18" charset="0"/>
                      </a:rPr>
                      <m:t>⇒</m:t>
                    </m:r>
                    <m:f>
                      <m:fPr>
                        <m:ctrlPr>
                          <a:rPr lang="en-US" sz="4800" i="1">
                            <a:solidFill>
                              <a:srgbClr val="000000"/>
                            </a:solidFill>
                            <a:latin typeface="Cambria Math" panose="02040503050406030204" pitchFamily="18" charset="0"/>
                            <a:ea typeface="Calibri" panose="020F0502020204030204" pitchFamily="34" charset="0"/>
                          </a:rPr>
                        </m:ctrlPr>
                      </m:fPr>
                      <m:num>
                        <m:r>
                          <a:rPr lang="en-US" sz="4800" i="1">
                            <a:solidFill>
                              <a:srgbClr val="000000"/>
                            </a:solidFill>
                            <a:latin typeface="Cambria Math" panose="02040503050406030204" pitchFamily="18" charset="0"/>
                            <a:ea typeface="Calibri" panose="020F0502020204030204" pitchFamily="34" charset="0"/>
                          </a:rPr>
                          <m:t>𝑓</m:t>
                        </m:r>
                        <m:r>
                          <a:rPr lang="en-US" sz="4800" i="1">
                            <a:solidFill>
                              <a:srgbClr val="000000"/>
                            </a:solidFill>
                            <a:latin typeface="Cambria Math" panose="02040503050406030204" pitchFamily="18" charset="0"/>
                            <a:ea typeface="Calibri" panose="020F0502020204030204" pitchFamily="34" charset="0"/>
                          </a:rPr>
                          <m:t>(</m:t>
                        </m:r>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1</m:t>
                            </m:r>
                          </m:sub>
                        </m:sSub>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𝑓</m:t>
                        </m:r>
                        <m:r>
                          <a:rPr lang="en-US" sz="4800" i="1">
                            <a:solidFill>
                              <a:srgbClr val="000000"/>
                            </a:solidFill>
                            <a:latin typeface="Cambria Math" panose="02040503050406030204" pitchFamily="18" charset="0"/>
                            <a:ea typeface="Calibri" panose="020F0502020204030204" pitchFamily="34" charset="0"/>
                          </a:rPr>
                          <m:t>(</m:t>
                        </m:r>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2</m:t>
                            </m:r>
                          </m:sub>
                        </m:sSub>
                        <m:r>
                          <a:rPr lang="en-US" sz="4800" i="1">
                            <a:solidFill>
                              <a:srgbClr val="000000"/>
                            </a:solidFill>
                            <a:latin typeface="Cambria Math" panose="02040503050406030204" pitchFamily="18" charset="0"/>
                            <a:ea typeface="Calibri" panose="020F0502020204030204" pitchFamily="34" charset="0"/>
                          </a:rPr>
                          <m:t>)</m:t>
                        </m:r>
                      </m:num>
                      <m:den>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1</m:t>
                            </m:r>
                          </m:sub>
                        </m:sSub>
                        <m:r>
                          <a:rPr lang="en-US" sz="4800" i="1">
                            <a:solidFill>
                              <a:srgbClr val="000000"/>
                            </a:solidFill>
                            <a:latin typeface="Cambria Math" panose="02040503050406030204" pitchFamily="18" charset="0"/>
                            <a:ea typeface="Calibri" panose="020F0502020204030204" pitchFamily="34" charset="0"/>
                          </a:rPr>
                          <m:t>−</m:t>
                        </m:r>
                        <m:sSub>
                          <m:sSubPr>
                            <m:ctrlPr>
                              <a:rPr lang="en-US" sz="4800" i="1">
                                <a:solidFill>
                                  <a:srgbClr val="000000"/>
                                </a:solidFill>
                                <a:latin typeface="Cambria Math" panose="02040503050406030204" pitchFamily="18" charset="0"/>
                                <a:ea typeface="Calibri" panose="020F0502020204030204" pitchFamily="34" charset="0"/>
                              </a:rPr>
                            </m:ctrlPr>
                          </m:sSubPr>
                          <m:e>
                            <m:r>
                              <a:rPr lang="en-US" sz="4800" i="1">
                                <a:solidFill>
                                  <a:srgbClr val="000000"/>
                                </a:solidFill>
                                <a:latin typeface="Cambria Math" panose="02040503050406030204" pitchFamily="18" charset="0"/>
                                <a:ea typeface="Calibri" panose="020F0502020204030204" pitchFamily="34" charset="0"/>
                              </a:rPr>
                              <m:t>𝑥</m:t>
                            </m:r>
                          </m:e>
                          <m:sub>
                            <m:r>
                              <a:rPr lang="en-US" sz="4800" i="1">
                                <a:solidFill>
                                  <a:srgbClr val="000000"/>
                                </a:solidFill>
                                <a:latin typeface="Cambria Math" panose="02040503050406030204" pitchFamily="18" charset="0"/>
                                <a:ea typeface="Calibri" panose="020F0502020204030204" pitchFamily="34" charset="0"/>
                              </a:rPr>
                              <m:t>2</m:t>
                            </m:r>
                          </m:sub>
                        </m:sSub>
                      </m:den>
                    </m:f>
                    <m:r>
                      <a:rPr lang="en-US" sz="4800" i="1">
                        <a:solidFill>
                          <a:srgbClr val="000000"/>
                        </a:solidFill>
                        <a:latin typeface="Cambria Math" panose="02040503050406030204" pitchFamily="18" charset="0"/>
                        <a:ea typeface="Calibri" panose="020F0502020204030204" pitchFamily="34" charset="0"/>
                      </a:rPr>
                      <m:t>≥0</m:t>
                    </m:r>
                  </m:oMath>
                </a14:m>
                <a:r>
                  <a:rPr lang="fr-FR" sz="4800" dirty="0">
                    <a:solidFill>
                      <a:srgbClr val="000000"/>
                    </a:solidFill>
                    <a:latin typeface="Times New Roman" panose="02020603050405020304" pitchFamily="18" charset="0"/>
                    <a:ea typeface="Calibri" panose="020F0502020204030204" pitchFamily="34" charset="0"/>
                  </a:rPr>
                  <a:t>.</a:t>
                </a:r>
                <a:endParaRPr lang="en-US" sz="4800" dirty="0">
                  <a:latin typeface="Times New Roman" panose="02020603050405020304" pitchFamily="18" charset="0"/>
                  <a:ea typeface="Calibri" panose="020F0502020204030204" pitchFamily="34" charset="0"/>
                </a:endParaRPr>
              </a:p>
            </p:txBody>
          </p:sp>
        </mc:Choice>
        <mc:Fallback xmlns="">
          <p:sp>
            <p:nvSpPr>
              <p:cNvPr id="1029" name="Rectangle 1028">
                <a:extLst>
                  <a:ext uri="{FF2B5EF4-FFF2-40B4-BE49-F238E27FC236}">
                    <a16:creationId xmlns:a16="http://schemas.microsoft.com/office/drawing/2014/main" id="{953E35E5-9C8E-49CB-A54D-B0803039D02C}"/>
                  </a:ext>
                </a:extLst>
              </p:cNvPr>
              <p:cNvSpPr>
                <a:spLocks noRot="1" noChangeAspect="1" noMove="1" noResize="1" noEditPoints="1" noAdjustHandles="1" noChangeArrowheads="1" noChangeShapeType="1" noTextEdit="1"/>
              </p:cNvSpPr>
              <p:nvPr/>
            </p:nvSpPr>
            <p:spPr>
              <a:xfrm>
                <a:off x="11223921" y="10318515"/>
                <a:ext cx="13236278" cy="2286267"/>
              </a:xfrm>
              <a:prstGeom prst="rect">
                <a:avLst/>
              </a:prstGeom>
              <a:blipFill>
                <a:blip r:embed="rId22"/>
                <a:stretch>
                  <a:fillRect t="-4000" r="-46" b="-2133"/>
                </a:stretch>
              </a:blipFill>
            </p:spPr>
            <p:txBody>
              <a:bodyPr/>
              <a:lstStyle/>
              <a:p>
                <a:r>
                  <a:rPr lang="en-US">
                    <a:noFill/>
                  </a:rPr>
                  <a:t> </a:t>
                </a:r>
              </a:p>
            </p:txBody>
          </p:sp>
        </mc:Fallback>
      </mc:AlternateContent>
      <p:sp>
        <p:nvSpPr>
          <p:cNvPr id="1030" name="Oval 1029">
            <a:extLst>
              <a:ext uri="{FF2B5EF4-FFF2-40B4-BE49-F238E27FC236}">
                <a16:creationId xmlns:a16="http://schemas.microsoft.com/office/drawing/2014/main" id="{D4004053-955A-4D8C-A650-D9FDD9AF38CC}"/>
              </a:ext>
            </a:extLst>
          </p:cNvPr>
          <p:cNvSpPr/>
          <p:nvPr/>
        </p:nvSpPr>
        <p:spPr>
          <a:xfrm>
            <a:off x="12921243" y="6598466"/>
            <a:ext cx="871670" cy="8674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22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ppt_x"/>
                                          </p:val>
                                        </p:tav>
                                        <p:tav tm="100000">
                                          <p:val>
                                            <p:strVal val="#ppt_x"/>
                                          </p:val>
                                        </p:tav>
                                      </p:tavLst>
                                    </p:anim>
                                    <p:anim calcmode="lin" valueType="num">
                                      <p:cBhvr additive="base">
                                        <p:cTn id="2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fill="hold"/>
                                        <p:tgtEl>
                                          <p:spTgt spid="62"/>
                                        </p:tgtEl>
                                        <p:attrNameLst>
                                          <p:attrName>ppt_x</p:attrName>
                                        </p:attrNameLst>
                                      </p:cBhvr>
                                      <p:tavLst>
                                        <p:tav tm="0">
                                          <p:val>
                                            <p:strVal val="#ppt_x"/>
                                          </p:val>
                                        </p:tav>
                                        <p:tav tm="100000">
                                          <p:val>
                                            <p:strVal val="#ppt_x"/>
                                          </p:val>
                                        </p:tav>
                                      </p:tavLst>
                                    </p:anim>
                                    <p:anim calcmode="lin" valueType="num">
                                      <p:cBhvr additive="base">
                                        <p:cTn id="26" dur="500" fill="hold"/>
                                        <p:tgtEl>
                                          <p:spTgt spid="6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24"/>
                                        </p:tgtEl>
                                        <p:attrNameLst>
                                          <p:attrName>style.visibility</p:attrName>
                                        </p:attrNameLst>
                                      </p:cBhvr>
                                      <p:to>
                                        <p:strVal val="visible"/>
                                      </p:to>
                                    </p:set>
                                    <p:anim calcmode="lin" valueType="num">
                                      <p:cBhvr additive="base">
                                        <p:cTn id="29" dur="500" fill="hold"/>
                                        <p:tgtEl>
                                          <p:spTgt spid="1024"/>
                                        </p:tgtEl>
                                        <p:attrNameLst>
                                          <p:attrName>ppt_x</p:attrName>
                                        </p:attrNameLst>
                                      </p:cBhvr>
                                      <p:tavLst>
                                        <p:tav tm="0">
                                          <p:val>
                                            <p:strVal val="#ppt_x"/>
                                          </p:val>
                                        </p:tav>
                                        <p:tav tm="100000">
                                          <p:val>
                                            <p:strVal val="#ppt_x"/>
                                          </p:val>
                                        </p:tav>
                                      </p:tavLst>
                                    </p:anim>
                                    <p:anim calcmode="lin" valueType="num">
                                      <p:cBhvr additive="base">
                                        <p:cTn id="30" dur="500" fill="hold"/>
                                        <p:tgtEl>
                                          <p:spTgt spid="10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additive="base">
                                        <p:cTn id="33" dur="500" fill="hold"/>
                                        <p:tgtEl>
                                          <p:spTgt spid="60"/>
                                        </p:tgtEl>
                                        <p:attrNameLst>
                                          <p:attrName>ppt_x</p:attrName>
                                        </p:attrNameLst>
                                      </p:cBhvr>
                                      <p:tavLst>
                                        <p:tav tm="0">
                                          <p:val>
                                            <p:strVal val="#ppt_x"/>
                                          </p:val>
                                        </p:tav>
                                        <p:tav tm="100000">
                                          <p:val>
                                            <p:strVal val="#ppt_x"/>
                                          </p:val>
                                        </p:tav>
                                      </p:tavLst>
                                    </p:anim>
                                    <p:anim calcmode="lin" valueType="num">
                                      <p:cBhvr additive="base">
                                        <p:cTn id="34" dur="500" fill="hold"/>
                                        <p:tgtEl>
                                          <p:spTgt spid="6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29"/>
                                        </p:tgtEl>
                                        <p:attrNameLst>
                                          <p:attrName>style.visibility</p:attrName>
                                        </p:attrNameLst>
                                      </p:cBhvr>
                                      <p:to>
                                        <p:strVal val="visible"/>
                                      </p:to>
                                    </p:set>
                                    <p:anim calcmode="lin" valueType="num">
                                      <p:cBhvr additive="base">
                                        <p:cTn id="37" dur="500" fill="hold"/>
                                        <p:tgtEl>
                                          <p:spTgt spid="1029"/>
                                        </p:tgtEl>
                                        <p:attrNameLst>
                                          <p:attrName>ppt_x</p:attrName>
                                        </p:attrNameLst>
                                      </p:cBhvr>
                                      <p:tavLst>
                                        <p:tav tm="0">
                                          <p:val>
                                            <p:strVal val="#ppt_x"/>
                                          </p:val>
                                        </p:tav>
                                        <p:tav tm="100000">
                                          <p:val>
                                            <p:strVal val="#ppt_x"/>
                                          </p:val>
                                        </p:tav>
                                      </p:tavLst>
                                    </p:anim>
                                    <p:anim calcmode="lin" valueType="num">
                                      <p:cBhvr additive="base">
                                        <p:cTn id="3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30"/>
                                        </p:tgtEl>
                                        <p:attrNameLst>
                                          <p:attrName>style.visibility</p:attrName>
                                        </p:attrNameLst>
                                      </p:cBhvr>
                                      <p:to>
                                        <p:strVal val="visible"/>
                                      </p:to>
                                    </p:set>
                                    <p:anim calcmode="lin" valueType="num">
                                      <p:cBhvr additive="base">
                                        <p:cTn id="43" dur="500" fill="hold"/>
                                        <p:tgtEl>
                                          <p:spTgt spid="1030"/>
                                        </p:tgtEl>
                                        <p:attrNameLst>
                                          <p:attrName>ppt_x</p:attrName>
                                        </p:attrNameLst>
                                      </p:cBhvr>
                                      <p:tavLst>
                                        <p:tav tm="0">
                                          <p:val>
                                            <p:strVal val="#ppt_x"/>
                                          </p:val>
                                        </p:tav>
                                        <p:tav tm="100000">
                                          <p:val>
                                            <p:strVal val="#ppt_x"/>
                                          </p:val>
                                        </p:tav>
                                      </p:tavLst>
                                    </p:anim>
                                    <p:anim calcmode="lin" valueType="num">
                                      <p:cBhvr additive="base">
                                        <p:cTn id="4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8" presetClass="emph" presetSubtype="0" fill="hold" nodeType="clickEffect">
                                  <p:stCondLst>
                                    <p:cond delay="0"/>
                                  </p:stCondLst>
                                  <p:childTnLst>
                                    <p:animRot by="21600000">
                                      <p:cBhvr>
                                        <p:cTn id="49" dur="10000" fill="hold"/>
                                        <p:tgtEl>
                                          <p:spTgt spid="15"/>
                                        </p:tgtEl>
                                        <p:attrNameLst>
                                          <p:attrName>r</p:attrName>
                                        </p:attrNameLst>
                                      </p:cBhvr>
                                    </p:animRot>
                                  </p:childTnLst>
                                </p:cTn>
                              </p:par>
                            </p:childTnLst>
                          </p:cTn>
                        </p:par>
                        <p:par>
                          <p:cTn id="50" fill="hold">
                            <p:stCondLst>
                              <p:cond delay="10000"/>
                            </p:stCondLst>
                            <p:childTnLst>
                              <p:par>
                                <p:cTn id="51" presetID="1" presetClass="entr" presetSubtype="0"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mediacall" presetSubtype="0" fill="hold" nodeType="withEffect">
                                  <p:stCondLst>
                                    <p:cond delay="0"/>
                                  </p:stCondLst>
                                  <p:childTnLst>
                                    <p:cmd type="call" cmd="playFrom(0.0)">
                                      <p:cBhvr>
                                        <p:cTn id="54" dur="1773" fill="hold"/>
                                        <p:tgtEl>
                                          <p:spTgt spid="42"/>
                                        </p:tgtEl>
                                      </p:cBhvr>
                                    </p:cmd>
                                  </p:childTnLst>
                                </p:cTn>
                              </p:par>
                              <p:par>
                                <p:cTn id="55" presetID="1" presetClass="exit" presetSubtype="0" fill="hold" grpId="1" nodeType="withEffect">
                                  <p:stCondLst>
                                    <p:cond delay="2000"/>
                                  </p:stCondLst>
                                  <p:childTnLst>
                                    <p:set>
                                      <p:cBhvr>
                                        <p:cTn id="5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57" fill="hold" display="0">
                  <p:stCondLst>
                    <p:cond delay="indefinite"/>
                  </p:stCondLst>
                  <p:endCondLst>
                    <p:cond evt="onStopAudio" delay="0">
                      <p:tgtEl>
                        <p:sldTgt/>
                      </p:tgtEl>
                    </p:cond>
                  </p:endCondLst>
                </p:cTn>
                <p:tgtEl>
                  <p:spTgt spid="42"/>
                </p:tgtEl>
              </p:cMediaNode>
            </p:audio>
            <p:seq concurrent="1" nextAc="seek">
              <p:cTn id="58" restart="whenNotActive" fill="hold" evtFilter="cancelBubble" nodeType="interactiveSeq">
                <p:stCondLst>
                  <p:cond evt="onClick" delay="0">
                    <p:tgtEl>
                      <p:spTgt spid="44"/>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1252" fill="hold"/>
                                        <p:tgtEl>
                                          <p:spTgt spid="47"/>
                                        </p:tgtEl>
                                      </p:cBhvr>
                                    </p:cmd>
                                  </p:childTnLst>
                                </p:cTn>
                              </p:par>
                              <p:par>
                                <p:cTn id="63" presetID="21" presetClass="emph" presetSubtype="0" fill="hold" grpId="0" nodeType="withEffect">
                                  <p:stCondLst>
                                    <p:cond delay="0"/>
                                  </p:stCondLst>
                                  <p:childTnLst>
                                    <p:animClr clrSpc="hsl" dir="cw">
                                      <p:cBhvr override="childStyle">
                                        <p:cTn id="64" dur="500" fill="hold"/>
                                        <p:tgtEl>
                                          <p:spTgt spid="44"/>
                                        </p:tgtEl>
                                        <p:attrNameLst>
                                          <p:attrName>style.color</p:attrName>
                                        </p:attrNameLst>
                                      </p:cBhvr>
                                      <p:by>
                                        <p:hsl h="7200000" s="0" l="0"/>
                                      </p:by>
                                    </p:animClr>
                                    <p:animClr clrSpc="hsl" dir="cw">
                                      <p:cBhvr>
                                        <p:cTn id="65" dur="500" fill="hold"/>
                                        <p:tgtEl>
                                          <p:spTgt spid="44"/>
                                        </p:tgtEl>
                                        <p:attrNameLst>
                                          <p:attrName>fillcolor</p:attrName>
                                        </p:attrNameLst>
                                      </p:cBhvr>
                                      <p:by>
                                        <p:hsl h="7200000" s="0" l="0"/>
                                      </p:by>
                                    </p:animClr>
                                    <p:animClr clrSpc="hsl" dir="cw">
                                      <p:cBhvr>
                                        <p:cTn id="66" dur="500" fill="hold"/>
                                        <p:tgtEl>
                                          <p:spTgt spid="44"/>
                                        </p:tgtEl>
                                        <p:attrNameLst>
                                          <p:attrName>stroke.color</p:attrName>
                                        </p:attrNameLst>
                                      </p:cBhvr>
                                      <p:by>
                                        <p:hsl h="7200000" s="0" l="0"/>
                                      </p:by>
                                    </p:animClr>
                                    <p:set>
                                      <p:cBhvr>
                                        <p:cTn id="67" dur="500" fill="hold"/>
                                        <p:tgtEl>
                                          <p:spTgt spid="44"/>
                                        </p:tgtEl>
                                        <p:attrNameLst>
                                          <p:attrName>fill.type</p:attrName>
                                        </p:attrNameLst>
                                      </p:cBhvr>
                                      <p:to>
                                        <p:strVal val="solid"/>
                                      </p:to>
                                    </p:set>
                                  </p:childTnLst>
                                </p:cTn>
                              </p:par>
                              <p:par>
                                <p:cTn id="68" presetID="1" presetClass="mediacall" presetSubtype="0" fill="hold" nodeType="withEffect">
                                  <p:stCondLst>
                                    <p:cond delay="500"/>
                                  </p:stCondLst>
                                  <p:childTnLst>
                                    <p:cmd type="call" cmd="playFrom(0.0)">
                                      <p:cBhvr>
                                        <p:cTn id="69" dur="5042" fill="hold"/>
                                        <p:tgtEl>
                                          <p:spTgt spid="51"/>
                                        </p:tgtEl>
                                      </p:cBhvr>
                                    </p:cmd>
                                  </p:childTnLst>
                                </p:cTn>
                              </p:par>
                            </p:childTnLst>
                          </p:cTn>
                        </p:par>
                      </p:childTnLst>
                    </p:cTn>
                  </p:par>
                </p:childTnLst>
              </p:cTn>
              <p:nextCondLst>
                <p:cond evt="onClick" delay="0">
                  <p:tgtEl>
                    <p:spTgt spid="44"/>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43"/>
                                        </p:tgtEl>
                                      </p:cBhvr>
                                    </p:animEffect>
                                    <p:set>
                                      <p:cBhvr>
                                        <p:cTn id="75" dur="1" fill="hold">
                                          <p:stCondLst>
                                            <p:cond delay="499"/>
                                          </p:stCondLst>
                                        </p:cTn>
                                        <p:tgtEl>
                                          <p:spTgt spid="43"/>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2060" fill="hold"/>
                                        <p:tgtEl>
                                          <p:spTgt spid="48"/>
                                        </p:tgtEl>
                                      </p:cBhvr>
                                    </p:cmd>
                                  </p:childTnLst>
                                </p:cTn>
                              </p:par>
                            </p:childTnLst>
                          </p:cTn>
                        </p:par>
                      </p:childTnLst>
                    </p:cTn>
                  </p:par>
                </p:childTnLst>
              </p:cTn>
              <p:nextCondLst>
                <p:cond evt="onClick" delay="0">
                  <p:tgtEl>
                    <p:spTgt spid="43"/>
                  </p:tgtEl>
                </p:cond>
              </p:nextCondLst>
            </p:seq>
            <p:seq concurrent="1" nextAc="seek">
              <p:cTn id="78" restart="whenNotActive" fill="hold" evtFilter="cancelBubble" nodeType="interactiveSeq">
                <p:stCondLst>
                  <p:cond evt="onClick" delay="0">
                    <p:tgtEl>
                      <p:spTgt spid="45"/>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grpId="0" nodeType="clickEffect">
                                  <p:stCondLst>
                                    <p:cond delay="0"/>
                                  </p:stCondLst>
                                  <p:childTnLst>
                                    <p:animEffect transition="out" filter="fade">
                                      <p:cBhvr>
                                        <p:cTn id="82" dur="500"/>
                                        <p:tgtEl>
                                          <p:spTgt spid="45"/>
                                        </p:tgtEl>
                                      </p:cBhvr>
                                    </p:animEffect>
                                    <p:set>
                                      <p:cBhvr>
                                        <p:cTn id="83" dur="1" fill="hold">
                                          <p:stCondLst>
                                            <p:cond delay="499"/>
                                          </p:stCondLst>
                                        </p:cTn>
                                        <p:tgtEl>
                                          <p:spTgt spid="45"/>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2060" fill="hold"/>
                                        <p:tgtEl>
                                          <p:spTgt spid="49"/>
                                        </p:tgtEl>
                                      </p:cBhvr>
                                    </p:cmd>
                                  </p:childTnLst>
                                </p:cTn>
                              </p:par>
                            </p:childTnLst>
                          </p:cTn>
                        </p:par>
                      </p:childTnLst>
                    </p:cTn>
                  </p:par>
                </p:childTnLst>
              </p:cTn>
              <p:nextCondLst>
                <p:cond evt="onClick" delay="0">
                  <p:tgtEl>
                    <p:spTgt spid="45"/>
                  </p:tgtEl>
                </p:cond>
              </p:nextCondLst>
            </p:seq>
            <p:seq concurrent="1" nextAc="seek">
              <p:cTn id="86" restart="whenNotActive" fill="hold" evtFilter="cancelBubble" nodeType="interactiveSeq">
                <p:stCondLst>
                  <p:cond evt="onClick" delay="0">
                    <p:tgtEl>
                      <p:spTgt spid="46"/>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46"/>
                                        </p:tgtEl>
                                      </p:cBhvr>
                                    </p:animEffect>
                                    <p:set>
                                      <p:cBhvr>
                                        <p:cTn id="91" dur="1" fill="hold">
                                          <p:stCondLst>
                                            <p:cond delay="499"/>
                                          </p:stCondLst>
                                        </p:cTn>
                                        <p:tgtEl>
                                          <p:spTgt spid="46"/>
                                        </p:tgtEl>
                                        <p:attrNameLst>
                                          <p:attrName>style.visibility</p:attrName>
                                        </p:attrNameLst>
                                      </p:cBhvr>
                                      <p:to>
                                        <p:strVal val="hidden"/>
                                      </p:to>
                                    </p:set>
                                  </p:childTnLst>
                                </p:cTn>
                              </p:par>
                              <p:par>
                                <p:cTn id="92" presetID="1" presetClass="mediacall" presetSubtype="0" fill="hold" nodeType="withEffect">
                                  <p:stCondLst>
                                    <p:cond delay="0"/>
                                  </p:stCondLst>
                                  <p:childTnLst>
                                    <p:cmd type="call" cmd="playFrom(0.0)">
                                      <p:cBhvr>
                                        <p:cTn id="93" dur="2060" fill="hold"/>
                                        <p:tgtEl>
                                          <p:spTgt spid="50"/>
                                        </p:tgtEl>
                                      </p:cBhvr>
                                    </p:cmd>
                                  </p:childTnLst>
                                </p:cTn>
                              </p:par>
                            </p:childTnLst>
                          </p:cTn>
                        </p:par>
                      </p:childTnLst>
                    </p:cTn>
                  </p:par>
                </p:childTnLst>
              </p:cTn>
              <p:nextCondLst>
                <p:cond evt="onClick" delay="0">
                  <p:tgtEl>
                    <p:spTgt spid="46"/>
                  </p:tgtEl>
                </p:cond>
              </p:nextCondLst>
            </p:seq>
            <p:audio>
              <p:cMediaNode vol="100000">
                <p:cTn id="94" fill="hold" display="0">
                  <p:stCondLst>
                    <p:cond delay="indefinite"/>
                  </p:stCondLst>
                  <p:endCondLst>
                    <p:cond evt="onStopAudio" delay="0">
                      <p:tgtEl>
                        <p:sldTgt/>
                      </p:tgtEl>
                    </p:cond>
                  </p:endCondLst>
                </p:cTn>
                <p:tgtEl>
                  <p:spTgt spid="47"/>
                </p:tgtEl>
              </p:cMediaNode>
            </p:audio>
            <p:audio>
              <p:cMediaNode vol="27273">
                <p:cTn id="95" fill="hold" display="0">
                  <p:stCondLst>
                    <p:cond delay="indefinite"/>
                  </p:stCondLst>
                  <p:endCondLst>
                    <p:cond evt="onStopAudio" delay="0">
                      <p:tgtEl>
                        <p:sldTgt/>
                      </p:tgtEl>
                    </p:cond>
                  </p:endCondLst>
                </p:cTn>
                <p:tgtEl>
                  <p:spTgt spid="48"/>
                </p:tgtEl>
              </p:cMediaNode>
            </p:audio>
            <p:audio>
              <p:cMediaNode vol="33333">
                <p:cTn id="96" fill="hold" display="0">
                  <p:stCondLst>
                    <p:cond delay="indefinite"/>
                  </p:stCondLst>
                  <p:endCondLst>
                    <p:cond evt="onStopAudio" delay="0">
                      <p:tgtEl>
                        <p:sldTgt/>
                      </p:tgtEl>
                    </p:cond>
                  </p:endCondLst>
                </p:cTn>
                <p:tgtEl>
                  <p:spTgt spid="49"/>
                </p:tgtEl>
              </p:cMediaNode>
            </p:audio>
            <p:audio>
              <p:cMediaNode vol="43939">
                <p:cTn id="97" fill="hold" display="0">
                  <p:stCondLst>
                    <p:cond delay="indefinite"/>
                  </p:stCondLst>
                  <p:endCondLst>
                    <p:cond evt="onStopAudio" delay="0">
                      <p:tgtEl>
                        <p:sldTgt/>
                      </p:tgtEl>
                    </p:cond>
                  </p:endCondLst>
                </p:cTn>
                <p:tgtEl>
                  <p:spTgt spid="50"/>
                </p:tgtEl>
              </p:cMediaNode>
            </p:audio>
            <p:audio>
              <p:cMediaNode vol="42424">
                <p:cTn id="98" fill="hold" display="0">
                  <p:stCondLst>
                    <p:cond delay="indefinite"/>
                  </p:stCondLst>
                  <p:endCondLst>
                    <p:cond evt="onStopAudio" delay="0">
                      <p:tgtEl>
                        <p:sldTgt/>
                      </p:tgtEl>
                    </p:cond>
                  </p:endCondLst>
                </p:cTn>
                <p:tgtEl>
                  <p:spTgt spid="51"/>
                </p:tgtEl>
              </p:cMediaNode>
            </p:audio>
          </p:childTnLst>
        </p:cTn>
      </p:par>
    </p:tnLst>
    <p:bldLst>
      <p:bldP spid="7" grpId="0"/>
      <p:bldP spid="41" grpId="0" animBg="1"/>
      <p:bldP spid="41" grpId="1" animBg="1"/>
      <p:bldP spid="43" grpId="0" animBg="1"/>
      <p:bldP spid="44" grpId="0" animBg="1"/>
      <p:bldP spid="45" grpId="0" animBg="1"/>
      <p:bldP spid="46" grpId="0" animBg="1"/>
      <p:bldP spid="58" grpId="0"/>
      <p:bldP spid="60" grpId="0"/>
      <p:bldP spid="62" grpId="0"/>
      <p:bldP spid="1024" grpId="0"/>
      <p:bldP spid="1029" grpId="0"/>
      <p:bldP spid="10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7182" y="-198423"/>
            <a:ext cx="13193568" cy="65327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901554" y="3628573"/>
            <a:ext cx="10809492" cy="954107"/>
          </a:xfrm>
          <a:prstGeom prst="rect">
            <a:avLst/>
          </a:prstGeom>
          <a:noFill/>
        </p:spPr>
        <p:txBody>
          <a:bodyPr wrap="square" rtlCol="0">
            <a:spAutoFit/>
          </a:bodyPr>
          <a:lstStyle/>
          <a:p>
            <a:pPr algn="ctr"/>
            <a:endParaRPr lang="en-US" sz="5600" dirty="0">
              <a:solidFill>
                <a:srgbClr val="008000"/>
              </a:solidFill>
              <a:latin typeface="Arial" panose="020B0604020202020204" pitchFamily="34" charset="0"/>
              <a:cs typeface="Arial" panose="020B0604020202020204" pitchFamily="34" charset="0"/>
            </a:endParaRPr>
          </a:p>
        </p:txBody>
      </p:sp>
      <p:pic>
        <p:nvPicPr>
          <p:cNvPr id="9" name="Picture 2" descr="C:\Users\ADMIN\Desktop\Tai nguyen thiet ke tro choi\Bảng gỗ\Picture1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690212" y="447972"/>
            <a:ext cx="3693788" cy="15703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70324" y="1105084"/>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times up"/>
          <p:cNvGrpSpPr/>
          <p:nvPr/>
        </p:nvGrpSpPr>
        <p:grpSpPr>
          <a:xfrm>
            <a:off x="1176088" y="266700"/>
            <a:ext cx="1514168" cy="750128"/>
            <a:chOff x="2989747" y="438150"/>
            <a:chExt cx="1572029" cy="683752"/>
          </a:xfrm>
        </p:grpSpPr>
        <p:sp>
          <p:nvSpPr>
            <p:cNvPr id="13" name="Rounded Rectangle 1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14" name="Rounded Rectangle 1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latin typeface="Arial" panose="020B0604020202020204" pitchFamily="34" charset="0"/>
                  <a:cs typeface="Arial" panose="020B0604020202020204" pitchFamily="34" charset="0"/>
                </a:rPr>
                <a:t>Bắt</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đầu</a:t>
              </a:r>
              <a:r>
                <a:rPr lang="en-GB" sz="2200" dirty="0">
                  <a:latin typeface="Arial" panose="020B0604020202020204" pitchFamily="34" charset="0"/>
                  <a:cs typeface="Arial" panose="020B0604020202020204" pitchFamily="34" charset="0"/>
                </a:rPr>
                <a:t>!</a:t>
              </a:r>
            </a:p>
          </p:txBody>
        </p:sp>
      </p:grpSp>
      <p:pic>
        <p:nvPicPr>
          <p:cNvPr id="15"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8964" y="1440958"/>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3772A17-BB74-4A75-BA55-D622FE4D0639}"/>
              </a:ext>
            </a:extLst>
          </p:cNvPr>
          <p:cNvGrpSpPr/>
          <p:nvPr/>
        </p:nvGrpSpPr>
        <p:grpSpPr>
          <a:xfrm>
            <a:off x="1866494" y="1417700"/>
            <a:ext cx="180488" cy="152656"/>
            <a:chOff x="2455863" y="2411803"/>
            <a:chExt cx="566738" cy="566738"/>
          </a:xfrm>
        </p:grpSpPr>
        <p:sp>
          <p:nvSpPr>
            <p:cNvPr id="1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2" name="Group 21">
            <a:extLst>
              <a:ext uri="{FF2B5EF4-FFF2-40B4-BE49-F238E27FC236}">
                <a16:creationId xmlns:a16="http://schemas.microsoft.com/office/drawing/2014/main" id="{A3772A17-BB74-4A75-BA55-D622FE4D0639}"/>
              </a:ext>
            </a:extLst>
          </p:cNvPr>
          <p:cNvGrpSpPr/>
          <p:nvPr/>
        </p:nvGrpSpPr>
        <p:grpSpPr>
          <a:xfrm>
            <a:off x="1869186" y="2522298"/>
            <a:ext cx="180488" cy="152656"/>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8" name="Group 27">
            <a:extLst>
              <a:ext uri="{FF2B5EF4-FFF2-40B4-BE49-F238E27FC236}">
                <a16:creationId xmlns:a16="http://schemas.microsoft.com/office/drawing/2014/main" id="{A3772A17-BB74-4A75-BA55-D622FE4D0639}"/>
              </a:ext>
            </a:extLst>
          </p:cNvPr>
          <p:cNvGrpSpPr/>
          <p:nvPr/>
        </p:nvGrpSpPr>
        <p:grpSpPr>
          <a:xfrm>
            <a:off x="2463256" y="2003738"/>
            <a:ext cx="180488" cy="152656"/>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34" name="Group 33">
            <a:extLst>
              <a:ext uri="{FF2B5EF4-FFF2-40B4-BE49-F238E27FC236}">
                <a16:creationId xmlns:a16="http://schemas.microsoft.com/office/drawing/2014/main" id="{A3772A17-BB74-4A75-BA55-D622FE4D0639}"/>
              </a:ext>
            </a:extLst>
          </p:cNvPr>
          <p:cNvGrpSpPr/>
          <p:nvPr/>
        </p:nvGrpSpPr>
        <p:grpSpPr>
          <a:xfrm>
            <a:off x="1323788" y="2053614"/>
            <a:ext cx="180488" cy="152656"/>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sp>
        <p:nvSpPr>
          <p:cNvPr id="40" name="Oval 107"/>
          <p:cNvSpPr>
            <a:spLocks noChangeArrowheads="1"/>
          </p:cNvSpPr>
          <p:nvPr/>
        </p:nvSpPr>
        <p:spPr bwMode="auto">
          <a:xfrm>
            <a:off x="1888968" y="1997982"/>
            <a:ext cx="135588" cy="114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1" name="Explosion 2 40"/>
          <p:cNvSpPr/>
          <p:nvPr/>
        </p:nvSpPr>
        <p:spPr>
          <a:xfrm>
            <a:off x="-76200" y="3252186"/>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pic>
        <p:nvPicPr>
          <p:cNvPr id="4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5229398" y="-161628"/>
            <a:ext cx="1219200" cy="1219200"/>
          </a:xfrm>
          <a:prstGeom prst="rect">
            <a:avLst/>
          </a:prstGeom>
        </p:spPr>
      </p:pic>
      <p:sp>
        <p:nvSpPr>
          <p:cNvPr id="43" name="Rounded Rectangle 42"/>
          <p:cNvSpPr/>
          <p:nvPr/>
        </p:nvSpPr>
        <p:spPr>
          <a:xfrm>
            <a:off x="151322" y="6174054"/>
            <a:ext cx="11143724" cy="3192772"/>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8000"/>
              </a:solidFill>
            </a:endParaRPr>
          </a:p>
        </p:txBody>
      </p:sp>
      <p:sp>
        <p:nvSpPr>
          <p:cNvPr id="44" name="Rounded Rectangle 43"/>
          <p:cNvSpPr/>
          <p:nvPr/>
        </p:nvSpPr>
        <p:spPr>
          <a:xfrm>
            <a:off x="12340129" y="6136669"/>
            <a:ext cx="11855858" cy="315859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8000"/>
              </a:solidFill>
            </a:endParaRPr>
          </a:p>
        </p:txBody>
      </p:sp>
      <p:sp>
        <p:nvSpPr>
          <p:cNvPr id="45" name="Rounded Rectangle 44"/>
          <p:cNvSpPr/>
          <p:nvPr/>
        </p:nvSpPr>
        <p:spPr>
          <a:xfrm>
            <a:off x="188012" y="10310434"/>
            <a:ext cx="11143724" cy="299030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8000"/>
              </a:solidFill>
            </a:endParaRPr>
          </a:p>
        </p:txBody>
      </p:sp>
      <p:sp>
        <p:nvSpPr>
          <p:cNvPr id="46" name="Rounded Rectangle 45"/>
          <p:cNvSpPr/>
          <p:nvPr/>
        </p:nvSpPr>
        <p:spPr>
          <a:xfrm>
            <a:off x="12511044" y="10310433"/>
            <a:ext cx="11684944" cy="2990306"/>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8000"/>
              </a:solidFill>
            </a:endParaRPr>
          </a:p>
        </p:txBody>
      </p:sp>
      <p:pic>
        <p:nvPicPr>
          <p:cNvPr id="47" name="Dung-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25527000" y="6246726"/>
            <a:ext cx="1219200" cy="1219200"/>
          </a:xfrm>
          <a:prstGeom prst="rect">
            <a:avLst/>
          </a:prstGeom>
        </p:spPr>
      </p:pic>
      <p:pic>
        <p:nvPicPr>
          <p:cNvPr id="48"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71122" y="8796250"/>
            <a:ext cx="1219200" cy="1219200"/>
          </a:xfrm>
          <a:prstGeom prst="rect">
            <a:avLst/>
          </a:prstGeom>
        </p:spPr>
      </p:pic>
      <p:pic>
        <p:nvPicPr>
          <p:cNvPr id="49"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527000" y="10544464"/>
            <a:ext cx="1219200" cy="1219200"/>
          </a:xfrm>
          <a:prstGeom prst="rect">
            <a:avLst/>
          </a:prstGeom>
        </p:spPr>
      </p:pic>
      <p:pic>
        <p:nvPicPr>
          <p:cNvPr id="50"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86716" y="12292678"/>
            <a:ext cx="1219200" cy="12192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28346400" y="6268598"/>
            <a:ext cx="1219200" cy="1219200"/>
          </a:xfrm>
          <a:prstGeom prst="rect">
            <a:avLst/>
          </a:prstGeom>
        </p:spPr>
      </p:pic>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20A5033D-29D7-47B4-9DE2-122DC7FDCA28}"/>
                  </a:ext>
                </a:extLst>
              </p:cNvPr>
              <p:cNvSpPr/>
              <p:nvPr/>
            </p:nvSpPr>
            <p:spPr>
              <a:xfrm>
                <a:off x="-1091030" y="6598466"/>
                <a:ext cx="12347976" cy="1405769"/>
              </a:xfrm>
              <a:prstGeom prst="rect">
                <a:avLst/>
              </a:prstGeom>
            </p:spPr>
            <p:txBody>
              <a:bodyPr wrap="square">
                <a:spAutoFit/>
              </a:bodyPr>
              <a:lstStyle/>
              <a:p>
                <a:pPr marL="1259840" algn="just">
                  <a:lnSpc>
                    <a:spcPct val="115000"/>
                  </a:lnSpc>
                  <a:spcAft>
                    <a:spcPts val="2000"/>
                  </a:spcAft>
                  <a:tabLst>
                    <a:tab pos="7199630" algn="l"/>
                    <a:tab pos="10079990" algn="l"/>
                  </a:tabLst>
                </a:pPr>
                <a:r>
                  <a:rPr lang="en-US" sz="4400" b="1" dirty="0">
                    <a:solidFill>
                      <a:srgbClr val="0000FF"/>
                    </a:solidFill>
                    <a:latin typeface="Times New Roman" panose="02020603050405020304" pitchFamily="18" charset="0"/>
                    <a:ea typeface="Calibri" panose="020F0502020204030204" pitchFamily="34" charset="0"/>
                  </a:rPr>
                  <a:t>A.  </a:t>
                </a:r>
                <a14:m>
                  <m:oMath xmlns:m="http://schemas.openxmlformats.org/officeDocument/2006/math">
                    <m:f>
                      <m:fPr>
                        <m:ctrlPr>
                          <a:rPr lang="en-US" sz="4800" i="1">
                            <a:latin typeface="Cambria Math" panose="02040503050406030204" pitchFamily="18" charset="0"/>
                          </a:rPr>
                        </m:ctrlPr>
                      </m:fPr>
                      <m:num>
                        <m:r>
                          <a:rPr lang="nl-NL" sz="4800" i="1">
                            <a:latin typeface="Cambria Math" panose="02040503050406030204" pitchFamily="18" charset="0"/>
                          </a:rPr>
                          <m:t>1</m:t>
                        </m:r>
                      </m:num>
                      <m:den>
                        <m:r>
                          <a:rPr lang="nl-NL" sz="4800" i="1">
                            <a:latin typeface="Cambria Math" panose="02040503050406030204" pitchFamily="18" charset="0"/>
                          </a:rPr>
                          <m:t>𝑃</m:t>
                        </m:r>
                        <m:r>
                          <a:rPr lang="nl-NL" sz="4800" i="1">
                            <a:latin typeface="Cambria Math" panose="02040503050406030204" pitchFamily="18" charset="0"/>
                          </a:rPr>
                          <m:t>(</m:t>
                        </m:r>
                        <m:r>
                          <a:rPr lang="nl-NL" sz="4800" i="1">
                            <a:latin typeface="Cambria Math" panose="02040503050406030204" pitchFamily="18" charset="0"/>
                          </a:rPr>
                          <m:t>𝑥</m:t>
                        </m:r>
                        <m:r>
                          <a:rPr lang="nl-NL" sz="4800" i="1">
                            <a:latin typeface="Cambria Math" panose="02040503050406030204" pitchFamily="18" charset="0"/>
                          </a:rPr>
                          <m:t>)</m:t>
                        </m:r>
                      </m:den>
                    </m:f>
                  </m:oMath>
                </a14:m>
                <a:r>
                  <a:rPr lang="nl-NL" sz="4800" dirty="0"/>
                  <a:t> có nghĩa</a:t>
                </a:r>
                <a14:m>
                  <m:oMath xmlns:m="http://schemas.openxmlformats.org/officeDocument/2006/math">
                    <m:r>
                      <a:rPr lang="nl-NL" sz="4800" i="1">
                        <a:latin typeface="Cambria Math" panose="02040503050406030204" pitchFamily="18" charset="0"/>
                      </a:rPr>
                      <m:t>⇔</m:t>
                    </m:r>
                    <m:r>
                      <a:rPr lang="nl-NL" sz="4800" i="1">
                        <a:latin typeface="Cambria Math" panose="02040503050406030204" pitchFamily="18" charset="0"/>
                      </a:rPr>
                      <m:t>𝑃</m:t>
                    </m:r>
                    <m:r>
                      <a:rPr lang="nl-NL" sz="4800" i="1">
                        <a:latin typeface="Cambria Math" panose="02040503050406030204" pitchFamily="18" charset="0"/>
                      </a:rPr>
                      <m:t>(</m:t>
                    </m:r>
                    <m:r>
                      <a:rPr lang="nl-NL" sz="4800" i="1">
                        <a:latin typeface="Cambria Math" panose="02040503050406030204" pitchFamily="18" charset="0"/>
                      </a:rPr>
                      <m:t>𝑥</m:t>
                    </m:r>
                    <m:r>
                      <a:rPr lang="nl-NL" sz="4800" i="1">
                        <a:latin typeface="Cambria Math" panose="02040503050406030204" pitchFamily="18" charset="0"/>
                      </a:rPr>
                      <m:t>)≠0</m:t>
                    </m:r>
                  </m:oMath>
                </a14:m>
                <a:r>
                  <a:rPr lang="nl-NL" sz="4800" dirty="0"/>
                  <a:t> </a:t>
                </a:r>
                <a:r>
                  <a:rPr lang="fr-FR" sz="4400" dirty="0">
                    <a:solidFill>
                      <a:srgbClr val="000000"/>
                    </a:solidFill>
                    <a:latin typeface="Times New Roman" panose="02020603050405020304" pitchFamily="18" charset="0"/>
                    <a:ea typeface="Calibri" panose="020F0502020204030204" pitchFamily="34" charset="0"/>
                  </a:rPr>
                  <a:t>.</a:t>
                </a:r>
                <a:endParaRPr lang="en-US" sz="4400" dirty="0">
                  <a:latin typeface="Times New Roman" panose="02020603050405020304" pitchFamily="18" charset="0"/>
                  <a:ea typeface="Calibri" panose="020F0502020204030204" pitchFamily="34" charset="0"/>
                </a:endParaRPr>
              </a:p>
            </p:txBody>
          </p:sp>
        </mc:Choice>
        <mc:Fallback xmlns="">
          <p:sp>
            <p:nvSpPr>
              <p:cNvPr id="60" name="Rectangle 59">
                <a:extLst>
                  <a:ext uri="{FF2B5EF4-FFF2-40B4-BE49-F238E27FC236}">
                    <a16:creationId xmlns:a16="http://schemas.microsoft.com/office/drawing/2014/main" id="{20A5033D-29D7-47B4-9DE2-122DC7FDCA28}"/>
                  </a:ext>
                </a:extLst>
              </p:cNvPr>
              <p:cNvSpPr>
                <a:spLocks noRot="1" noChangeAspect="1" noMove="1" noResize="1" noEditPoints="1" noAdjustHandles="1" noChangeArrowheads="1" noChangeShapeType="1" noTextEdit="1"/>
              </p:cNvSpPr>
              <p:nvPr/>
            </p:nvSpPr>
            <p:spPr>
              <a:xfrm>
                <a:off x="-1091030" y="6598466"/>
                <a:ext cx="12347976" cy="1405769"/>
              </a:xfrm>
              <a:prstGeom prst="rect">
                <a:avLst/>
              </a:prstGeom>
              <a:blipFill>
                <a:blip r:embed="rId18"/>
                <a:stretch>
                  <a:fillRect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B1314A1E-DF60-437F-B533-A7934B0E721C}"/>
                  </a:ext>
                </a:extLst>
              </p:cNvPr>
              <p:cNvSpPr/>
              <p:nvPr/>
            </p:nvSpPr>
            <p:spPr>
              <a:xfrm>
                <a:off x="11700336" y="6558370"/>
                <a:ext cx="12544088" cy="1056764"/>
              </a:xfrm>
              <a:prstGeom prst="rect">
                <a:avLst/>
              </a:prstGeom>
            </p:spPr>
            <p:txBody>
              <a:bodyPr wrap="square">
                <a:spAutoFit/>
              </a:bodyPr>
              <a:lstStyle/>
              <a:p>
                <a:pPr marL="1259840" algn="just">
                  <a:lnSpc>
                    <a:spcPct val="115000"/>
                  </a:lnSpc>
                  <a:spcAft>
                    <a:spcPts val="2000"/>
                  </a:spcAft>
                  <a:tabLst>
                    <a:tab pos="7199630" algn="l"/>
                    <a:tab pos="10079990" algn="l"/>
                  </a:tabLst>
                </a:pPr>
                <a:r>
                  <a:rPr lang="en-US" sz="4800" b="1" dirty="0">
                    <a:solidFill>
                      <a:srgbClr val="0000FF"/>
                    </a:solidFill>
                    <a:latin typeface="Times New Roman" panose="02020603050405020304" pitchFamily="18" charset="0"/>
                    <a:ea typeface="Calibri" panose="020F0502020204030204" pitchFamily="34" charset="0"/>
                  </a:rPr>
                  <a:t>B. </a:t>
                </a:r>
                <a14:m>
                  <m:oMath xmlns:m="http://schemas.openxmlformats.org/officeDocument/2006/math">
                    <m:rad>
                      <m:radPr>
                        <m:degHide m:val="on"/>
                        <m:ctrlPr>
                          <a:rPr lang="en-US" sz="4800" i="1">
                            <a:latin typeface="Cambria Math" panose="02040503050406030204" pitchFamily="18" charset="0"/>
                          </a:rPr>
                        </m:ctrlPr>
                      </m:radPr>
                      <m:deg/>
                      <m:e>
                        <m:r>
                          <a:rPr lang="nl-NL" sz="4800" i="1">
                            <a:latin typeface="Cambria Math" panose="02040503050406030204" pitchFamily="18" charset="0"/>
                          </a:rPr>
                          <m:t>𝑃</m:t>
                        </m:r>
                        <m:r>
                          <a:rPr lang="nl-NL" sz="4800" i="1">
                            <a:latin typeface="Cambria Math" panose="02040503050406030204" pitchFamily="18" charset="0"/>
                          </a:rPr>
                          <m:t>(</m:t>
                        </m:r>
                        <m:r>
                          <a:rPr lang="nl-NL" sz="4800" i="1">
                            <a:latin typeface="Cambria Math" panose="02040503050406030204" pitchFamily="18" charset="0"/>
                          </a:rPr>
                          <m:t>𝑥</m:t>
                        </m:r>
                        <m:r>
                          <a:rPr lang="nl-NL" sz="4800" i="1">
                            <a:latin typeface="Cambria Math" panose="02040503050406030204" pitchFamily="18" charset="0"/>
                          </a:rPr>
                          <m:t>)</m:t>
                        </m:r>
                      </m:e>
                    </m:rad>
                  </m:oMath>
                </a14:m>
                <a:r>
                  <a:rPr lang="nl-NL" sz="4800" dirty="0"/>
                  <a:t> có nghĩa</a:t>
                </a:r>
                <a14:m>
                  <m:oMath xmlns:m="http://schemas.openxmlformats.org/officeDocument/2006/math">
                    <m:r>
                      <a:rPr lang="nl-NL" sz="4800" i="1">
                        <a:latin typeface="Cambria Math" panose="02040503050406030204" pitchFamily="18" charset="0"/>
                      </a:rPr>
                      <m:t>⇔</m:t>
                    </m:r>
                    <m:r>
                      <a:rPr lang="nl-NL" sz="4800" i="1">
                        <a:latin typeface="Cambria Math" panose="02040503050406030204" pitchFamily="18" charset="0"/>
                      </a:rPr>
                      <m:t>𝑃</m:t>
                    </m:r>
                    <m:r>
                      <a:rPr lang="nl-NL" sz="4800" i="1">
                        <a:latin typeface="Cambria Math" panose="02040503050406030204" pitchFamily="18" charset="0"/>
                      </a:rPr>
                      <m:t>(</m:t>
                    </m:r>
                    <m:r>
                      <a:rPr lang="nl-NL" sz="4800" i="1">
                        <a:latin typeface="Cambria Math" panose="02040503050406030204" pitchFamily="18" charset="0"/>
                      </a:rPr>
                      <m:t>𝑥</m:t>
                    </m:r>
                    <m:r>
                      <a:rPr lang="nl-NL" sz="4800" i="1">
                        <a:latin typeface="Cambria Math" panose="02040503050406030204" pitchFamily="18" charset="0"/>
                      </a:rPr>
                      <m:t>)≥0</m:t>
                    </m:r>
                  </m:oMath>
                </a14:m>
                <a:endParaRPr lang="en-US" sz="4800" dirty="0"/>
              </a:p>
            </p:txBody>
          </p:sp>
        </mc:Choice>
        <mc:Fallback xmlns="">
          <p:sp>
            <p:nvSpPr>
              <p:cNvPr id="62" name="Rectangle 61">
                <a:extLst>
                  <a:ext uri="{FF2B5EF4-FFF2-40B4-BE49-F238E27FC236}">
                    <a16:creationId xmlns:a16="http://schemas.microsoft.com/office/drawing/2014/main" id="{B1314A1E-DF60-437F-B533-A7934B0E721C}"/>
                  </a:ext>
                </a:extLst>
              </p:cNvPr>
              <p:cNvSpPr>
                <a:spLocks noRot="1" noChangeAspect="1" noMove="1" noResize="1" noEditPoints="1" noAdjustHandles="1" noChangeArrowheads="1" noChangeShapeType="1" noTextEdit="1"/>
              </p:cNvSpPr>
              <p:nvPr/>
            </p:nvSpPr>
            <p:spPr>
              <a:xfrm>
                <a:off x="11700336" y="6558370"/>
                <a:ext cx="12544088" cy="1056764"/>
              </a:xfrm>
              <a:prstGeom prst="rect">
                <a:avLst/>
              </a:prstGeom>
              <a:blipFill>
                <a:blip r:embed="rId19"/>
                <a:stretch>
                  <a:fillRect b="-271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4" name="Rectangle 1023">
                <a:extLst>
                  <a:ext uri="{FF2B5EF4-FFF2-40B4-BE49-F238E27FC236}">
                    <a16:creationId xmlns:a16="http://schemas.microsoft.com/office/drawing/2014/main" id="{BC3DC0C3-DFC1-4336-8E8B-7206AA9449F8}"/>
                  </a:ext>
                </a:extLst>
              </p:cNvPr>
              <p:cNvSpPr/>
              <p:nvPr/>
            </p:nvSpPr>
            <p:spPr>
              <a:xfrm>
                <a:off x="-903022" y="10529537"/>
                <a:ext cx="12192000" cy="1477712"/>
              </a:xfrm>
              <a:prstGeom prst="rect">
                <a:avLst/>
              </a:prstGeom>
            </p:spPr>
            <p:txBody>
              <a:bodyPr>
                <a:spAutoFit/>
              </a:bodyPr>
              <a:lstStyle/>
              <a:p>
                <a:pPr marL="1259840" algn="just">
                  <a:lnSpc>
                    <a:spcPct val="115000"/>
                  </a:lnSpc>
                  <a:spcAft>
                    <a:spcPts val="2000"/>
                  </a:spcAft>
                  <a:tabLst>
                    <a:tab pos="7199630" algn="l"/>
                    <a:tab pos="10079990" algn="l"/>
                  </a:tabLst>
                </a:pPr>
                <a:r>
                  <a:rPr lang="fr-FR" sz="4400" b="1" dirty="0">
                    <a:solidFill>
                      <a:srgbClr val="0000FF"/>
                    </a:solidFill>
                    <a:latin typeface="Times New Roman" panose="02020603050405020304" pitchFamily="18" charset="0"/>
                    <a:ea typeface="Calibri" panose="020F0502020204030204" pitchFamily="34" charset="0"/>
                  </a:rPr>
                  <a:t>C. </a:t>
                </a:r>
                <a14:m>
                  <m:oMath xmlns:m="http://schemas.openxmlformats.org/officeDocument/2006/math">
                    <m:f>
                      <m:fPr>
                        <m:ctrlPr>
                          <a:rPr lang="en-US" sz="4800" i="1">
                            <a:latin typeface="Cambria Math" panose="02040503050406030204" pitchFamily="18" charset="0"/>
                          </a:rPr>
                        </m:ctrlPr>
                      </m:fPr>
                      <m:num>
                        <m:r>
                          <a:rPr lang="nl-NL" sz="4800" i="1">
                            <a:latin typeface="Cambria Math" panose="02040503050406030204" pitchFamily="18" charset="0"/>
                          </a:rPr>
                          <m:t>1</m:t>
                        </m:r>
                      </m:num>
                      <m:den>
                        <m:rad>
                          <m:radPr>
                            <m:degHide m:val="on"/>
                            <m:ctrlPr>
                              <a:rPr lang="en-US" sz="4800" i="1">
                                <a:latin typeface="Cambria Math" panose="02040503050406030204" pitchFamily="18" charset="0"/>
                              </a:rPr>
                            </m:ctrlPr>
                          </m:radPr>
                          <m:deg/>
                          <m:e>
                            <m:r>
                              <a:rPr lang="nl-NL" sz="4800" i="1">
                                <a:latin typeface="Cambria Math" panose="02040503050406030204" pitchFamily="18" charset="0"/>
                              </a:rPr>
                              <m:t>𝑃</m:t>
                            </m:r>
                            <m:r>
                              <a:rPr lang="nl-NL" sz="4800" i="1">
                                <a:latin typeface="Cambria Math" panose="02040503050406030204" pitchFamily="18" charset="0"/>
                              </a:rPr>
                              <m:t>(</m:t>
                            </m:r>
                            <m:r>
                              <a:rPr lang="nl-NL" sz="4800" i="1">
                                <a:latin typeface="Cambria Math" panose="02040503050406030204" pitchFamily="18" charset="0"/>
                              </a:rPr>
                              <m:t>𝑥</m:t>
                            </m:r>
                            <m:r>
                              <a:rPr lang="nl-NL" sz="4800" i="1">
                                <a:latin typeface="Cambria Math" panose="02040503050406030204" pitchFamily="18" charset="0"/>
                              </a:rPr>
                              <m:t>)</m:t>
                            </m:r>
                          </m:e>
                        </m:rad>
                      </m:den>
                    </m:f>
                  </m:oMath>
                </a14:m>
                <a:r>
                  <a:rPr lang="nl-NL" sz="4800" dirty="0"/>
                  <a:t> có nghĩa</a:t>
                </a:r>
                <a14:m>
                  <m:oMath xmlns:m="http://schemas.openxmlformats.org/officeDocument/2006/math">
                    <m:r>
                      <a:rPr lang="nl-NL" sz="4800" i="1">
                        <a:latin typeface="Cambria Math" panose="02040503050406030204" pitchFamily="18" charset="0"/>
                      </a:rPr>
                      <m:t>⇔</m:t>
                    </m:r>
                    <m:r>
                      <a:rPr lang="nl-NL" sz="4800" i="1">
                        <a:latin typeface="Cambria Math" panose="02040503050406030204" pitchFamily="18" charset="0"/>
                      </a:rPr>
                      <m:t>𝑃</m:t>
                    </m:r>
                    <m:r>
                      <a:rPr lang="nl-NL" sz="4800" i="1">
                        <a:latin typeface="Cambria Math" panose="02040503050406030204" pitchFamily="18" charset="0"/>
                      </a:rPr>
                      <m:t>(</m:t>
                    </m:r>
                    <m:r>
                      <a:rPr lang="nl-NL" sz="4800" i="1">
                        <a:latin typeface="Cambria Math" panose="02040503050406030204" pitchFamily="18" charset="0"/>
                      </a:rPr>
                      <m:t>𝑥</m:t>
                    </m:r>
                    <m:r>
                      <a:rPr lang="nl-NL" sz="4800" i="1">
                        <a:latin typeface="Cambria Math" panose="02040503050406030204" pitchFamily="18" charset="0"/>
                      </a:rPr>
                      <m:t>)&gt;0</m:t>
                    </m:r>
                  </m:oMath>
                </a14:m>
                <a:r>
                  <a:rPr lang="en-US" sz="4800" dirty="0">
                    <a:solidFill>
                      <a:srgbClr val="000000"/>
                    </a:solidFill>
                    <a:latin typeface="Times New Roman" panose="02020603050405020304" pitchFamily="18" charset="0"/>
                    <a:ea typeface="Calibri" panose="020F0502020204030204" pitchFamily="34" charset="0"/>
                  </a:rPr>
                  <a:t>    </a:t>
                </a:r>
                <a:endParaRPr lang="en-US" sz="4800" dirty="0">
                  <a:latin typeface="Times New Roman" panose="02020603050405020304" pitchFamily="18" charset="0"/>
                  <a:ea typeface="Calibri" panose="020F0502020204030204" pitchFamily="34" charset="0"/>
                </a:endParaRPr>
              </a:p>
            </p:txBody>
          </p:sp>
        </mc:Choice>
        <mc:Fallback xmlns="">
          <p:sp>
            <p:nvSpPr>
              <p:cNvPr id="1024" name="Rectangle 1023">
                <a:extLst>
                  <a:ext uri="{FF2B5EF4-FFF2-40B4-BE49-F238E27FC236}">
                    <a16:creationId xmlns:a16="http://schemas.microsoft.com/office/drawing/2014/main" id="{BC3DC0C3-DFC1-4336-8E8B-7206AA9449F8}"/>
                  </a:ext>
                </a:extLst>
              </p:cNvPr>
              <p:cNvSpPr>
                <a:spLocks noRot="1" noChangeAspect="1" noMove="1" noResize="1" noEditPoints="1" noAdjustHandles="1" noChangeArrowheads="1" noChangeShapeType="1" noTextEdit="1"/>
              </p:cNvSpPr>
              <p:nvPr/>
            </p:nvSpPr>
            <p:spPr>
              <a:xfrm>
                <a:off x="-903022" y="10529537"/>
                <a:ext cx="12192000" cy="1477712"/>
              </a:xfrm>
              <a:prstGeom prst="rect">
                <a:avLst/>
              </a:prstGeom>
              <a:blipFill>
                <a:blip r:embed="rId20"/>
                <a:stretch>
                  <a:fillRect b="-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9" name="Rectangle 1028">
                <a:extLst>
                  <a:ext uri="{FF2B5EF4-FFF2-40B4-BE49-F238E27FC236}">
                    <a16:creationId xmlns:a16="http://schemas.microsoft.com/office/drawing/2014/main" id="{953E35E5-9C8E-49CB-A54D-B0803039D02C}"/>
                  </a:ext>
                </a:extLst>
              </p:cNvPr>
              <p:cNvSpPr/>
              <p:nvPr/>
            </p:nvSpPr>
            <p:spPr>
              <a:xfrm>
                <a:off x="11223921" y="10318515"/>
                <a:ext cx="13236278" cy="1480213"/>
              </a:xfrm>
              <a:prstGeom prst="rect">
                <a:avLst/>
              </a:prstGeom>
            </p:spPr>
            <p:txBody>
              <a:bodyPr wrap="square">
                <a:spAutoFit/>
              </a:bodyPr>
              <a:lstStyle/>
              <a:p>
                <a:pPr marL="1259840">
                  <a:lnSpc>
                    <a:spcPct val="115000"/>
                  </a:lnSpc>
                  <a:spcAft>
                    <a:spcPts val="2000"/>
                  </a:spcAft>
                  <a:tabLst>
                    <a:tab pos="7199630" algn="l"/>
                    <a:tab pos="10079990" algn="l"/>
                  </a:tabLst>
                </a:pPr>
                <a:r>
                  <a:rPr lang="fr-FR" sz="4400" b="1" dirty="0">
                    <a:solidFill>
                      <a:srgbClr val="0000FF"/>
                    </a:solidFill>
                    <a:latin typeface="Times New Roman" panose="02020603050405020304" pitchFamily="18" charset="0"/>
                    <a:ea typeface="Calibri" panose="020F0502020204030204" pitchFamily="34" charset="0"/>
                  </a:rPr>
                  <a:t>D.  </a:t>
                </a:r>
                <a14:m>
                  <m:oMath xmlns:m="http://schemas.openxmlformats.org/officeDocument/2006/math">
                    <m:f>
                      <m:fPr>
                        <m:ctrlPr>
                          <a:rPr lang="en-US" sz="4800" i="1">
                            <a:latin typeface="Cambria Math" panose="02040503050406030204" pitchFamily="18" charset="0"/>
                          </a:rPr>
                        </m:ctrlPr>
                      </m:fPr>
                      <m:num>
                        <m:r>
                          <a:rPr lang="nl-NL" sz="4800" i="1">
                            <a:latin typeface="Cambria Math" panose="02040503050406030204" pitchFamily="18" charset="0"/>
                          </a:rPr>
                          <m:t>1</m:t>
                        </m:r>
                      </m:num>
                      <m:den>
                        <m:rad>
                          <m:radPr>
                            <m:ctrlPr>
                              <a:rPr lang="nl-NL" sz="4800" i="1">
                                <a:latin typeface="Cambria Math" panose="02040503050406030204" pitchFamily="18" charset="0"/>
                              </a:rPr>
                            </m:ctrlPr>
                          </m:radPr>
                          <m:deg>
                            <m:r>
                              <m:rPr>
                                <m:brk m:alnAt="7"/>
                              </m:rPr>
                              <a:rPr lang="en-US" sz="4800" i="1">
                                <a:latin typeface="Cambria Math" panose="02040503050406030204" pitchFamily="18" charset="0"/>
                              </a:rPr>
                              <m:t>3</m:t>
                            </m:r>
                          </m:deg>
                          <m:e>
                            <m:r>
                              <a:rPr lang="en-US" sz="4800" i="1">
                                <a:latin typeface="Cambria Math" panose="02040503050406030204" pitchFamily="18" charset="0"/>
                              </a:rPr>
                              <m:t>𝑃</m:t>
                            </m:r>
                            <m:r>
                              <a:rPr lang="en-US" sz="4800" i="1">
                                <a:latin typeface="Cambria Math" panose="02040503050406030204" pitchFamily="18" charset="0"/>
                              </a:rPr>
                              <m:t>(</m:t>
                            </m:r>
                            <m:r>
                              <a:rPr lang="en-US" sz="4800" i="1">
                                <a:latin typeface="Cambria Math" panose="02040503050406030204" pitchFamily="18" charset="0"/>
                              </a:rPr>
                              <m:t>𝑥</m:t>
                            </m:r>
                            <m:r>
                              <a:rPr lang="en-US" sz="4800" i="1">
                                <a:latin typeface="Cambria Math" panose="02040503050406030204" pitchFamily="18" charset="0"/>
                              </a:rPr>
                              <m:t>)</m:t>
                            </m:r>
                          </m:e>
                        </m:rad>
                      </m:den>
                    </m:f>
                  </m:oMath>
                </a14:m>
                <a:r>
                  <a:rPr lang="nl-NL" sz="4800" dirty="0"/>
                  <a:t> có nghĩa</a:t>
                </a:r>
                <a14:m>
                  <m:oMath xmlns:m="http://schemas.openxmlformats.org/officeDocument/2006/math">
                    <m:r>
                      <a:rPr lang="nl-NL" sz="4800" i="1">
                        <a:latin typeface="Cambria Math" panose="02040503050406030204" pitchFamily="18" charset="0"/>
                      </a:rPr>
                      <m:t>⇔</m:t>
                    </m:r>
                    <m:r>
                      <a:rPr lang="nl-NL" sz="4800" i="1">
                        <a:latin typeface="Cambria Math" panose="02040503050406030204" pitchFamily="18" charset="0"/>
                      </a:rPr>
                      <m:t>𝑃</m:t>
                    </m:r>
                    <m:r>
                      <a:rPr lang="nl-NL" sz="4800" i="1">
                        <a:latin typeface="Cambria Math" panose="02040503050406030204" pitchFamily="18" charset="0"/>
                      </a:rPr>
                      <m:t>(</m:t>
                    </m:r>
                    <m:r>
                      <a:rPr lang="nl-NL" sz="4800" i="1">
                        <a:latin typeface="Cambria Math" panose="02040503050406030204" pitchFamily="18" charset="0"/>
                      </a:rPr>
                      <m:t>𝑥</m:t>
                    </m:r>
                    <m:r>
                      <a:rPr lang="nl-NL" sz="4800" i="1">
                        <a:latin typeface="Cambria Math" panose="02040503050406030204" pitchFamily="18" charset="0"/>
                      </a:rPr>
                      <m:t>)&gt;0</m:t>
                    </m:r>
                  </m:oMath>
                </a14:m>
                <a:r>
                  <a:rPr lang="nl-NL" sz="4800" dirty="0"/>
                  <a:t> </a:t>
                </a:r>
                <a:r>
                  <a:rPr lang="fr-FR" sz="4800" dirty="0">
                    <a:solidFill>
                      <a:srgbClr val="000000"/>
                    </a:solidFill>
                    <a:latin typeface="Times New Roman" panose="02020603050405020304" pitchFamily="18" charset="0"/>
                    <a:ea typeface="Calibri" panose="020F0502020204030204" pitchFamily="34" charset="0"/>
                  </a:rPr>
                  <a:t>.</a:t>
                </a:r>
                <a:endParaRPr lang="en-US" sz="4800" dirty="0">
                  <a:latin typeface="Times New Roman" panose="02020603050405020304" pitchFamily="18" charset="0"/>
                  <a:ea typeface="Calibri" panose="020F0502020204030204" pitchFamily="34" charset="0"/>
                </a:endParaRPr>
              </a:p>
            </p:txBody>
          </p:sp>
        </mc:Choice>
        <mc:Fallback xmlns="">
          <p:sp>
            <p:nvSpPr>
              <p:cNvPr id="1029" name="Rectangle 1028">
                <a:extLst>
                  <a:ext uri="{FF2B5EF4-FFF2-40B4-BE49-F238E27FC236}">
                    <a16:creationId xmlns:a16="http://schemas.microsoft.com/office/drawing/2014/main" id="{953E35E5-9C8E-49CB-A54D-B0803039D02C}"/>
                  </a:ext>
                </a:extLst>
              </p:cNvPr>
              <p:cNvSpPr>
                <a:spLocks noRot="1" noChangeAspect="1" noMove="1" noResize="1" noEditPoints="1" noAdjustHandles="1" noChangeArrowheads="1" noChangeShapeType="1" noTextEdit="1"/>
              </p:cNvSpPr>
              <p:nvPr/>
            </p:nvSpPr>
            <p:spPr>
              <a:xfrm>
                <a:off x="11223921" y="10318515"/>
                <a:ext cx="13236278" cy="1480213"/>
              </a:xfrm>
              <a:prstGeom prst="rect">
                <a:avLst/>
              </a:prstGeom>
              <a:blipFill>
                <a:blip r:embed="rId21"/>
                <a:stretch>
                  <a:fillRect b="-826"/>
                </a:stretch>
              </a:blipFill>
            </p:spPr>
            <p:txBody>
              <a:bodyPr/>
              <a:lstStyle/>
              <a:p>
                <a:r>
                  <a:rPr lang="en-US">
                    <a:noFill/>
                  </a:rPr>
                  <a:t> </a:t>
                </a:r>
              </a:p>
            </p:txBody>
          </p:sp>
        </mc:Fallback>
      </mc:AlternateContent>
      <p:sp>
        <p:nvSpPr>
          <p:cNvPr id="1030" name="Oval 1029">
            <a:extLst>
              <a:ext uri="{FF2B5EF4-FFF2-40B4-BE49-F238E27FC236}">
                <a16:creationId xmlns:a16="http://schemas.microsoft.com/office/drawing/2014/main" id="{D4004053-955A-4D8C-A650-D9FDD9AF38CC}"/>
              </a:ext>
            </a:extLst>
          </p:cNvPr>
          <p:cNvSpPr/>
          <p:nvPr/>
        </p:nvSpPr>
        <p:spPr>
          <a:xfrm>
            <a:off x="12268200" y="10597904"/>
            <a:ext cx="871670" cy="8674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7" name="Rectangle 56">
            <a:extLst>
              <a:ext uri="{FF2B5EF4-FFF2-40B4-BE49-F238E27FC236}">
                <a16:creationId xmlns:a16="http://schemas.microsoft.com/office/drawing/2014/main" id="{331B82CE-BE94-47D2-987B-15F366E6FE7D}"/>
              </a:ext>
            </a:extLst>
          </p:cNvPr>
          <p:cNvSpPr/>
          <p:nvPr/>
        </p:nvSpPr>
        <p:spPr>
          <a:xfrm>
            <a:off x="7494403" y="1334499"/>
            <a:ext cx="9726797" cy="1723164"/>
          </a:xfrm>
          <a:prstGeom prst="rect">
            <a:avLst/>
          </a:prstGeom>
        </p:spPr>
        <p:txBody>
          <a:bodyPr wrap="square">
            <a:spAutoFit/>
          </a:bodyPr>
          <a:lstStyle/>
          <a:p>
            <a:pPr>
              <a:lnSpc>
                <a:spcPct val="115000"/>
              </a:lnSpc>
              <a:spcAft>
                <a:spcPts val="2000"/>
              </a:spcAft>
              <a:buClr>
                <a:srgbClr val="0000FF"/>
              </a:buClr>
            </a:pPr>
            <a:r>
              <a:rPr lang="fr-FR" sz="4800" b="1" dirty="0" err="1">
                <a:solidFill>
                  <a:srgbClr val="FF0000"/>
                </a:solidFill>
                <a:latin typeface="Times New Roman" panose="02020603050405020304" pitchFamily="18" charset="0"/>
                <a:ea typeface="Calibri" panose="020F0502020204030204" pitchFamily="34" charset="0"/>
              </a:rPr>
              <a:t>Câu</a:t>
            </a:r>
            <a:r>
              <a:rPr lang="fr-FR" sz="4800" b="1" dirty="0">
                <a:solidFill>
                  <a:srgbClr val="FF0000"/>
                </a:solidFill>
                <a:latin typeface="Times New Roman" panose="02020603050405020304" pitchFamily="18" charset="0"/>
                <a:ea typeface="Calibri" panose="020F0502020204030204" pitchFamily="34" charset="0"/>
              </a:rPr>
              <a:t> 2.</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Tìm</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khẳng</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định</a:t>
            </a:r>
            <a:r>
              <a:rPr lang="fr-FR" sz="4800" b="1" dirty="0">
                <a:solidFill>
                  <a:srgbClr val="0033CC"/>
                </a:solidFill>
                <a:latin typeface="Times New Roman" panose="02020603050405020304" pitchFamily="18" charset="0"/>
                <a:ea typeface="Calibri" panose="020F0502020204030204" pitchFamily="34" charset="0"/>
              </a:rPr>
              <a:t> </a:t>
            </a:r>
            <a:r>
              <a:rPr lang="fr-FR" sz="4800" b="1" i="1" dirty="0" err="1">
                <a:solidFill>
                  <a:srgbClr val="FF0000"/>
                </a:solidFill>
                <a:latin typeface="Times New Roman" panose="02020603050405020304" pitchFamily="18" charset="0"/>
                <a:ea typeface="Calibri" panose="020F0502020204030204" pitchFamily="34" charset="0"/>
              </a:rPr>
              <a:t>sai</a:t>
            </a:r>
            <a:r>
              <a:rPr lang="fr-FR" sz="4800" b="1" i="1" dirty="0">
                <a:solidFill>
                  <a:srgbClr val="FF0000"/>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trong</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các</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khẳng</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định</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sau</a:t>
            </a:r>
            <a:r>
              <a:rPr lang="fr-FR" sz="4800" b="1" dirty="0">
                <a:solidFill>
                  <a:srgbClr val="0033CC"/>
                </a:solidFill>
                <a:latin typeface="Times New Roman" panose="02020603050405020304" pitchFamily="18" charset="0"/>
                <a:ea typeface="Calibri" panose="020F0502020204030204" pitchFamily="34" charset="0"/>
              </a:rPr>
              <a:t> :</a:t>
            </a:r>
            <a:endParaRPr lang="en-US" sz="4800" b="1" dirty="0">
              <a:solidFill>
                <a:srgbClr val="0033CC"/>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1691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24"/>
                                        </p:tgtEl>
                                        <p:attrNameLst>
                                          <p:attrName>style.visibility</p:attrName>
                                        </p:attrNameLst>
                                      </p:cBhvr>
                                      <p:to>
                                        <p:strVal val="visible"/>
                                      </p:to>
                                    </p:set>
                                    <p:anim calcmode="lin" valueType="num">
                                      <p:cBhvr additive="base">
                                        <p:cTn id="23" dur="500" fill="hold"/>
                                        <p:tgtEl>
                                          <p:spTgt spid="1024"/>
                                        </p:tgtEl>
                                        <p:attrNameLst>
                                          <p:attrName>ppt_x</p:attrName>
                                        </p:attrNameLst>
                                      </p:cBhvr>
                                      <p:tavLst>
                                        <p:tav tm="0">
                                          <p:val>
                                            <p:strVal val="#ppt_x"/>
                                          </p:val>
                                        </p:tav>
                                        <p:tav tm="100000">
                                          <p:val>
                                            <p:strVal val="#ppt_x"/>
                                          </p:val>
                                        </p:tav>
                                      </p:tavLst>
                                    </p:anim>
                                    <p:anim calcmode="lin" valueType="num">
                                      <p:cBhvr additive="base">
                                        <p:cTn id="24" dur="500" fill="hold"/>
                                        <p:tgtEl>
                                          <p:spTgt spid="10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ppt_x"/>
                                          </p:val>
                                        </p:tav>
                                        <p:tav tm="100000">
                                          <p:val>
                                            <p:strVal val="#ppt_x"/>
                                          </p:val>
                                        </p:tav>
                                      </p:tavLst>
                                    </p:anim>
                                    <p:anim calcmode="lin" valueType="num">
                                      <p:cBhvr additive="base">
                                        <p:cTn id="28" dur="500" fill="hold"/>
                                        <p:tgtEl>
                                          <p:spTgt spid="6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29"/>
                                        </p:tgtEl>
                                        <p:attrNameLst>
                                          <p:attrName>style.visibility</p:attrName>
                                        </p:attrNameLst>
                                      </p:cBhvr>
                                      <p:to>
                                        <p:strVal val="visible"/>
                                      </p:to>
                                    </p:set>
                                    <p:anim calcmode="lin" valueType="num">
                                      <p:cBhvr additive="base">
                                        <p:cTn id="31" dur="500" fill="hold"/>
                                        <p:tgtEl>
                                          <p:spTgt spid="1029"/>
                                        </p:tgtEl>
                                        <p:attrNameLst>
                                          <p:attrName>ppt_x</p:attrName>
                                        </p:attrNameLst>
                                      </p:cBhvr>
                                      <p:tavLst>
                                        <p:tav tm="0">
                                          <p:val>
                                            <p:strVal val="#ppt_x"/>
                                          </p:val>
                                        </p:tav>
                                        <p:tav tm="100000">
                                          <p:val>
                                            <p:strVal val="#ppt_x"/>
                                          </p:val>
                                        </p:tav>
                                      </p:tavLst>
                                    </p:anim>
                                    <p:anim calcmode="lin" valueType="num">
                                      <p:cBhvr additive="base">
                                        <p:cTn id="32"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30"/>
                                        </p:tgtEl>
                                        <p:attrNameLst>
                                          <p:attrName>style.visibility</p:attrName>
                                        </p:attrNameLst>
                                      </p:cBhvr>
                                      <p:to>
                                        <p:strVal val="visible"/>
                                      </p:to>
                                    </p:set>
                                    <p:anim calcmode="lin" valueType="num">
                                      <p:cBhvr additive="base">
                                        <p:cTn id="37" dur="500" fill="hold"/>
                                        <p:tgtEl>
                                          <p:spTgt spid="1030"/>
                                        </p:tgtEl>
                                        <p:attrNameLst>
                                          <p:attrName>ppt_x</p:attrName>
                                        </p:attrNameLst>
                                      </p:cBhvr>
                                      <p:tavLst>
                                        <p:tav tm="0">
                                          <p:val>
                                            <p:strVal val="#ppt_x"/>
                                          </p:val>
                                        </p:tav>
                                        <p:tav tm="100000">
                                          <p:val>
                                            <p:strVal val="#ppt_x"/>
                                          </p:val>
                                        </p:tav>
                                      </p:tavLst>
                                    </p:anim>
                                    <p:anim calcmode="lin" valueType="num">
                                      <p:cBhvr additive="base">
                                        <p:cTn id="3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10000" fill="hold"/>
                                        <p:tgtEl>
                                          <p:spTgt spid="15"/>
                                        </p:tgtEl>
                                        <p:attrNameLst>
                                          <p:attrName>r</p:attrName>
                                        </p:attrNameLst>
                                      </p:cBhvr>
                                    </p:animRot>
                                  </p:childTnLst>
                                </p:cTn>
                              </p:par>
                            </p:childTnLst>
                          </p:cTn>
                        </p:par>
                        <p:par>
                          <p:cTn id="44" fill="hold">
                            <p:stCondLst>
                              <p:cond delay="10000"/>
                            </p:stCondLst>
                            <p:childTnLst>
                              <p:par>
                                <p:cTn id="45" presetID="1" presetClass="entr" presetSubtype="0"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1773" fill="hold"/>
                                        <p:tgtEl>
                                          <p:spTgt spid="42"/>
                                        </p:tgtEl>
                                      </p:cBhvr>
                                    </p:cmd>
                                  </p:childTnLst>
                                </p:cTn>
                              </p:par>
                              <p:par>
                                <p:cTn id="49" presetID="1" presetClass="exit" presetSubtype="0" fill="hold" grpId="1" nodeType="withEffect">
                                  <p:stCondLst>
                                    <p:cond delay="200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42"/>
                </p:tgtEl>
              </p:cMediaNode>
            </p:audio>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1252" fill="hold"/>
                                        <p:tgtEl>
                                          <p:spTgt spid="47"/>
                                        </p:tgtEl>
                                      </p:cBhvr>
                                    </p:cmd>
                                  </p:childTnLst>
                                </p:cTn>
                              </p:par>
                              <p:par>
                                <p:cTn id="57" presetID="21" presetClass="emph" presetSubtype="0" fill="hold" grpId="0" nodeType="withEffect">
                                  <p:stCondLst>
                                    <p:cond delay="0"/>
                                  </p:stCondLst>
                                  <p:childTnLst>
                                    <p:animClr clrSpc="hsl" dir="cw">
                                      <p:cBhvr override="childStyle">
                                        <p:cTn id="58" dur="500" fill="hold"/>
                                        <p:tgtEl>
                                          <p:spTgt spid="44"/>
                                        </p:tgtEl>
                                        <p:attrNameLst>
                                          <p:attrName>style.color</p:attrName>
                                        </p:attrNameLst>
                                      </p:cBhvr>
                                      <p:by>
                                        <p:hsl h="7200000" s="0" l="0"/>
                                      </p:by>
                                    </p:animClr>
                                    <p:animClr clrSpc="hsl" dir="cw">
                                      <p:cBhvr>
                                        <p:cTn id="59" dur="500" fill="hold"/>
                                        <p:tgtEl>
                                          <p:spTgt spid="44"/>
                                        </p:tgtEl>
                                        <p:attrNameLst>
                                          <p:attrName>fillcolor</p:attrName>
                                        </p:attrNameLst>
                                      </p:cBhvr>
                                      <p:by>
                                        <p:hsl h="7200000" s="0" l="0"/>
                                      </p:by>
                                    </p:animClr>
                                    <p:animClr clrSpc="hsl" dir="cw">
                                      <p:cBhvr>
                                        <p:cTn id="60" dur="500" fill="hold"/>
                                        <p:tgtEl>
                                          <p:spTgt spid="44"/>
                                        </p:tgtEl>
                                        <p:attrNameLst>
                                          <p:attrName>stroke.color</p:attrName>
                                        </p:attrNameLst>
                                      </p:cBhvr>
                                      <p:by>
                                        <p:hsl h="7200000" s="0" l="0"/>
                                      </p:by>
                                    </p:animClr>
                                    <p:set>
                                      <p:cBhvr>
                                        <p:cTn id="61" dur="500" fill="hold"/>
                                        <p:tgtEl>
                                          <p:spTgt spid="44"/>
                                        </p:tgtEl>
                                        <p:attrNameLst>
                                          <p:attrName>fill.type</p:attrName>
                                        </p:attrNameLst>
                                      </p:cBhvr>
                                      <p:to>
                                        <p:strVal val="solid"/>
                                      </p:to>
                                    </p:set>
                                  </p:childTnLst>
                                </p:cTn>
                              </p:par>
                              <p:par>
                                <p:cTn id="62" presetID="1" presetClass="mediacall" presetSubtype="0" fill="hold" nodeType="withEffect">
                                  <p:stCondLst>
                                    <p:cond delay="500"/>
                                  </p:stCondLst>
                                  <p:childTnLst>
                                    <p:cmd type="call" cmd="playFrom(0.0)">
                                      <p:cBhvr>
                                        <p:cTn id="63" dur="5042" fill="hold"/>
                                        <p:tgtEl>
                                          <p:spTgt spid="51"/>
                                        </p:tgtEl>
                                      </p:cBhvr>
                                    </p:cmd>
                                  </p:childTnLst>
                                </p:cTn>
                              </p:par>
                            </p:childTnLst>
                          </p:cTn>
                        </p:par>
                      </p:childTnLst>
                    </p:cTn>
                  </p:par>
                </p:childTnLst>
              </p:cTn>
              <p:nextCondLst>
                <p:cond evt="onClick" delay="0">
                  <p:tgtEl>
                    <p:spTgt spid="44"/>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withEffect">
                                  <p:stCondLst>
                                    <p:cond delay="0"/>
                                  </p:stCondLst>
                                  <p:childTnLst>
                                    <p:cmd type="call" cmd="playFrom(0.0)">
                                      <p:cBhvr>
                                        <p:cTn id="68" dur="2060" fill="hold"/>
                                        <p:tgtEl>
                                          <p:spTgt spid="48"/>
                                        </p:tgtEl>
                                      </p:cBhvr>
                                    </p:cmd>
                                  </p:childTnLst>
                                </p:cTn>
                              </p:par>
                            </p:childTnLst>
                          </p:cTn>
                        </p:par>
                      </p:childTnLst>
                    </p:cTn>
                  </p:par>
                </p:childTnLst>
              </p:cTn>
              <p:nextCondLst>
                <p:cond evt="onClick" delay="0">
                  <p:tgtEl>
                    <p:spTgt spid="43"/>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45"/>
                                        </p:tgtEl>
                                      </p:cBhvr>
                                    </p:animEffect>
                                    <p:set>
                                      <p:cBhvr>
                                        <p:cTn id="74" dur="1" fill="hold">
                                          <p:stCondLst>
                                            <p:cond delay="499"/>
                                          </p:stCondLst>
                                        </p:cTn>
                                        <p:tgtEl>
                                          <p:spTgt spid="45"/>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2060" fill="hold"/>
                                        <p:tgtEl>
                                          <p:spTgt spid="49"/>
                                        </p:tgtEl>
                                      </p:cBhvr>
                                    </p:cmd>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6"/>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46"/>
                                        </p:tgtEl>
                                      </p:cBhvr>
                                    </p:animEffect>
                                    <p:set>
                                      <p:cBhvr>
                                        <p:cTn id="82" dur="1" fill="hold">
                                          <p:stCondLst>
                                            <p:cond delay="499"/>
                                          </p:stCondLst>
                                        </p:cTn>
                                        <p:tgtEl>
                                          <p:spTgt spid="46"/>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2060" fill="hold"/>
                                        <p:tgtEl>
                                          <p:spTgt spid="50"/>
                                        </p:tgtEl>
                                      </p:cBhvr>
                                    </p:cmd>
                                  </p:childTnLst>
                                </p:cTn>
                              </p:par>
                            </p:childTnLst>
                          </p:cTn>
                        </p:par>
                      </p:childTnLst>
                    </p:cTn>
                  </p:par>
                </p:childTnLst>
              </p:cTn>
              <p:nextCondLst>
                <p:cond evt="onClick" delay="0">
                  <p:tgtEl>
                    <p:spTgt spid="46"/>
                  </p:tgtEl>
                </p:cond>
              </p:nextCondLst>
            </p:seq>
            <p:audio>
              <p:cMediaNode vol="100000">
                <p:cTn id="85" fill="hold" display="0">
                  <p:stCondLst>
                    <p:cond delay="indefinite"/>
                  </p:stCondLst>
                  <p:endCondLst>
                    <p:cond evt="onStopAudio" delay="0">
                      <p:tgtEl>
                        <p:sldTgt/>
                      </p:tgtEl>
                    </p:cond>
                  </p:endCondLst>
                </p:cTn>
                <p:tgtEl>
                  <p:spTgt spid="47"/>
                </p:tgtEl>
              </p:cMediaNode>
            </p:audio>
            <p:audio>
              <p:cMediaNode vol="27273">
                <p:cTn id="86" fill="hold" display="0">
                  <p:stCondLst>
                    <p:cond delay="indefinite"/>
                  </p:stCondLst>
                  <p:endCondLst>
                    <p:cond evt="onStopAudio" delay="0">
                      <p:tgtEl>
                        <p:sldTgt/>
                      </p:tgtEl>
                    </p:cond>
                  </p:endCondLst>
                </p:cTn>
                <p:tgtEl>
                  <p:spTgt spid="48"/>
                </p:tgtEl>
              </p:cMediaNode>
            </p:audio>
            <p:audio>
              <p:cMediaNode vol="33333">
                <p:cTn id="87" fill="hold" display="0">
                  <p:stCondLst>
                    <p:cond delay="indefinite"/>
                  </p:stCondLst>
                  <p:endCondLst>
                    <p:cond evt="onStopAudio" delay="0">
                      <p:tgtEl>
                        <p:sldTgt/>
                      </p:tgtEl>
                    </p:cond>
                  </p:endCondLst>
                </p:cTn>
                <p:tgtEl>
                  <p:spTgt spid="49"/>
                </p:tgtEl>
              </p:cMediaNode>
            </p:audio>
            <p:audio>
              <p:cMediaNode vol="43939">
                <p:cTn id="88" fill="hold" display="0">
                  <p:stCondLst>
                    <p:cond delay="indefinite"/>
                  </p:stCondLst>
                  <p:endCondLst>
                    <p:cond evt="onStopAudio" delay="0">
                      <p:tgtEl>
                        <p:sldTgt/>
                      </p:tgtEl>
                    </p:cond>
                  </p:endCondLst>
                </p:cTn>
                <p:tgtEl>
                  <p:spTgt spid="50"/>
                </p:tgtEl>
              </p:cMediaNode>
            </p:audio>
            <p:audio>
              <p:cMediaNode vol="42424">
                <p:cTn id="89" fill="hold" display="0">
                  <p:stCondLst>
                    <p:cond delay="indefinite"/>
                  </p:stCondLst>
                  <p:endCondLst>
                    <p:cond evt="onStopAudio" delay="0">
                      <p:tgtEl>
                        <p:sldTgt/>
                      </p:tgtEl>
                    </p:cond>
                  </p:endCondLst>
                </p:cTn>
                <p:tgtEl>
                  <p:spTgt spid="51"/>
                </p:tgtEl>
              </p:cMediaNode>
            </p:audio>
          </p:childTnLst>
        </p:cTn>
      </p:par>
    </p:tnLst>
    <p:bldLst>
      <p:bldP spid="7" grpId="0"/>
      <p:bldP spid="41" grpId="0" animBg="1"/>
      <p:bldP spid="41" grpId="1" animBg="1"/>
      <p:bldP spid="44" grpId="0" animBg="1"/>
      <p:bldP spid="45" grpId="0" animBg="1"/>
      <p:bldP spid="46" grpId="0" animBg="1"/>
      <p:bldP spid="60" grpId="0"/>
      <p:bldP spid="62" grpId="0"/>
      <p:bldP spid="1024" grpId="0"/>
      <p:bldP spid="1029" grpId="0"/>
      <p:bldP spid="10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5" name="Picture 2" descr="C:\Users\ADMIN\Desktop\Giai cuu con vat\wooden-board-theme-image-1-vector-clip-art_csp973836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7182" y="-198423"/>
            <a:ext cx="13193568" cy="65327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Desktop\Tai nguyen thiet ke tro choi\Bảng gỗ\Picture1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690212" y="447972"/>
            <a:ext cx="3693788" cy="15703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70324" y="1105084"/>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times up"/>
          <p:cNvGrpSpPr/>
          <p:nvPr/>
        </p:nvGrpSpPr>
        <p:grpSpPr>
          <a:xfrm>
            <a:off x="1176088" y="266700"/>
            <a:ext cx="1514168" cy="750128"/>
            <a:chOff x="2989747" y="438150"/>
            <a:chExt cx="1572029" cy="683752"/>
          </a:xfrm>
        </p:grpSpPr>
        <p:sp>
          <p:nvSpPr>
            <p:cNvPr id="13" name="Rounded Rectangle 1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14" name="Rounded Rectangle 1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latin typeface="Arial" panose="020B0604020202020204" pitchFamily="34" charset="0"/>
                  <a:cs typeface="Arial" panose="020B0604020202020204" pitchFamily="34" charset="0"/>
                </a:rPr>
                <a:t>Bắt</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đầu</a:t>
              </a:r>
              <a:r>
                <a:rPr lang="en-GB" sz="2200" dirty="0">
                  <a:latin typeface="Arial" panose="020B0604020202020204" pitchFamily="34" charset="0"/>
                  <a:cs typeface="Arial" panose="020B0604020202020204" pitchFamily="34" charset="0"/>
                </a:rPr>
                <a:t>!</a:t>
              </a:r>
            </a:p>
          </p:txBody>
        </p:sp>
      </p:grpSp>
      <p:pic>
        <p:nvPicPr>
          <p:cNvPr id="15"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8964" y="1440958"/>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3772A17-BB74-4A75-BA55-D622FE4D0639}"/>
              </a:ext>
            </a:extLst>
          </p:cNvPr>
          <p:cNvGrpSpPr/>
          <p:nvPr/>
        </p:nvGrpSpPr>
        <p:grpSpPr>
          <a:xfrm>
            <a:off x="1866494" y="1417700"/>
            <a:ext cx="180488" cy="152656"/>
            <a:chOff x="2455863" y="2411803"/>
            <a:chExt cx="566738" cy="566738"/>
          </a:xfrm>
        </p:grpSpPr>
        <p:sp>
          <p:nvSpPr>
            <p:cNvPr id="1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2" name="Group 21">
            <a:extLst>
              <a:ext uri="{FF2B5EF4-FFF2-40B4-BE49-F238E27FC236}">
                <a16:creationId xmlns:a16="http://schemas.microsoft.com/office/drawing/2014/main" id="{A3772A17-BB74-4A75-BA55-D622FE4D0639}"/>
              </a:ext>
            </a:extLst>
          </p:cNvPr>
          <p:cNvGrpSpPr/>
          <p:nvPr/>
        </p:nvGrpSpPr>
        <p:grpSpPr>
          <a:xfrm>
            <a:off x="1869186" y="2522298"/>
            <a:ext cx="180488" cy="152656"/>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8" name="Group 27">
            <a:extLst>
              <a:ext uri="{FF2B5EF4-FFF2-40B4-BE49-F238E27FC236}">
                <a16:creationId xmlns:a16="http://schemas.microsoft.com/office/drawing/2014/main" id="{A3772A17-BB74-4A75-BA55-D622FE4D0639}"/>
              </a:ext>
            </a:extLst>
          </p:cNvPr>
          <p:cNvGrpSpPr/>
          <p:nvPr/>
        </p:nvGrpSpPr>
        <p:grpSpPr>
          <a:xfrm>
            <a:off x="2463256" y="2003738"/>
            <a:ext cx="180488" cy="152656"/>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34" name="Group 33">
            <a:extLst>
              <a:ext uri="{FF2B5EF4-FFF2-40B4-BE49-F238E27FC236}">
                <a16:creationId xmlns:a16="http://schemas.microsoft.com/office/drawing/2014/main" id="{A3772A17-BB74-4A75-BA55-D622FE4D0639}"/>
              </a:ext>
            </a:extLst>
          </p:cNvPr>
          <p:cNvGrpSpPr/>
          <p:nvPr/>
        </p:nvGrpSpPr>
        <p:grpSpPr>
          <a:xfrm>
            <a:off x="1323788" y="2053614"/>
            <a:ext cx="180488" cy="152656"/>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sp>
        <p:nvSpPr>
          <p:cNvPr id="40" name="Oval 107"/>
          <p:cNvSpPr>
            <a:spLocks noChangeArrowheads="1"/>
          </p:cNvSpPr>
          <p:nvPr/>
        </p:nvSpPr>
        <p:spPr bwMode="auto">
          <a:xfrm>
            <a:off x="1888968" y="1997982"/>
            <a:ext cx="135588" cy="114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1" name="Explosion 2 40"/>
          <p:cNvSpPr/>
          <p:nvPr/>
        </p:nvSpPr>
        <p:spPr>
          <a:xfrm>
            <a:off x="-76200" y="3252186"/>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pic>
        <p:nvPicPr>
          <p:cNvPr id="42"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5229398" y="-161628"/>
            <a:ext cx="1219200" cy="1219200"/>
          </a:xfrm>
          <a:prstGeom prst="rect">
            <a:avLst/>
          </a:prstGeom>
        </p:spPr>
      </p:pic>
      <p:sp>
        <p:nvSpPr>
          <p:cNvPr id="43" name="Rounded Rectangle 42"/>
          <p:cNvSpPr/>
          <p:nvPr/>
        </p:nvSpPr>
        <p:spPr>
          <a:xfrm>
            <a:off x="188010" y="6102488"/>
            <a:ext cx="11143724" cy="3192772"/>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8000"/>
              </a:solidFill>
            </a:endParaRPr>
          </a:p>
        </p:txBody>
      </p:sp>
      <p:sp>
        <p:nvSpPr>
          <p:cNvPr id="44" name="Rounded Rectangle 43"/>
          <p:cNvSpPr/>
          <p:nvPr/>
        </p:nvSpPr>
        <p:spPr>
          <a:xfrm>
            <a:off x="12340129" y="6136669"/>
            <a:ext cx="11855858" cy="315859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8000"/>
              </a:solidFill>
            </a:endParaRPr>
          </a:p>
        </p:txBody>
      </p:sp>
      <p:sp>
        <p:nvSpPr>
          <p:cNvPr id="45" name="Rounded Rectangle 44"/>
          <p:cNvSpPr/>
          <p:nvPr/>
        </p:nvSpPr>
        <p:spPr>
          <a:xfrm>
            <a:off x="188012" y="10310434"/>
            <a:ext cx="11143724" cy="299030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8000"/>
              </a:solidFill>
            </a:endParaRPr>
          </a:p>
        </p:txBody>
      </p:sp>
      <p:sp>
        <p:nvSpPr>
          <p:cNvPr id="46" name="Rounded Rectangle 45"/>
          <p:cNvSpPr/>
          <p:nvPr/>
        </p:nvSpPr>
        <p:spPr>
          <a:xfrm>
            <a:off x="12511044" y="10310433"/>
            <a:ext cx="11684944" cy="2990306"/>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8000"/>
              </a:solidFill>
            </a:endParaRPr>
          </a:p>
        </p:txBody>
      </p:sp>
      <p:pic>
        <p:nvPicPr>
          <p:cNvPr id="47" name="Dung-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25527000" y="6246726"/>
            <a:ext cx="1219200" cy="1219200"/>
          </a:xfrm>
          <a:prstGeom prst="rect">
            <a:avLst/>
          </a:prstGeom>
        </p:spPr>
      </p:pic>
      <p:pic>
        <p:nvPicPr>
          <p:cNvPr id="48"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71122" y="8796250"/>
            <a:ext cx="1219200" cy="1219200"/>
          </a:xfrm>
          <a:prstGeom prst="rect">
            <a:avLst/>
          </a:prstGeom>
        </p:spPr>
      </p:pic>
      <p:pic>
        <p:nvPicPr>
          <p:cNvPr id="49"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527000" y="10544464"/>
            <a:ext cx="1219200" cy="1219200"/>
          </a:xfrm>
          <a:prstGeom prst="rect">
            <a:avLst/>
          </a:prstGeom>
        </p:spPr>
      </p:pic>
      <p:pic>
        <p:nvPicPr>
          <p:cNvPr id="50"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86716" y="12292678"/>
            <a:ext cx="1219200" cy="12192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28346400" y="6268598"/>
            <a:ext cx="1219200" cy="1219200"/>
          </a:xfrm>
          <a:prstGeom prst="rect">
            <a:avLst/>
          </a:prstGeom>
        </p:spPr>
      </p:pic>
      <p:sp>
        <p:nvSpPr>
          <p:cNvPr id="60" name="Rectangle 59">
            <a:extLst>
              <a:ext uri="{FF2B5EF4-FFF2-40B4-BE49-F238E27FC236}">
                <a16:creationId xmlns:a16="http://schemas.microsoft.com/office/drawing/2014/main" id="{20A5033D-29D7-47B4-9DE2-122DC7FDCA28}"/>
              </a:ext>
            </a:extLst>
          </p:cNvPr>
          <p:cNvSpPr/>
          <p:nvPr/>
        </p:nvSpPr>
        <p:spPr>
          <a:xfrm>
            <a:off x="-1091030" y="6598467"/>
            <a:ext cx="12347976" cy="1587294"/>
          </a:xfrm>
          <a:prstGeom prst="rect">
            <a:avLst/>
          </a:prstGeom>
        </p:spPr>
        <p:txBody>
          <a:bodyPr wrap="square">
            <a:spAutoFit/>
          </a:bodyPr>
          <a:lstStyle/>
          <a:p>
            <a:pPr marL="1259840" algn="just">
              <a:lnSpc>
                <a:spcPct val="115000"/>
              </a:lnSpc>
              <a:spcAft>
                <a:spcPts val="2000"/>
              </a:spcAft>
              <a:tabLst>
                <a:tab pos="7199630" algn="l"/>
                <a:tab pos="10079990" algn="l"/>
              </a:tabLst>
            </a:pPr>
            <a:r>
              <a:rPr lang="en-US" sz="4400" b="1" dirty="0">
                <a:solidFill>
                  <a:srgbClr val="0000FF"/>
                </a:solidFill>
                <a:latin typeface="Times New Roman" panose="02020603050405020304" pitchFamily="18" charset="0"/>
                <a:ea typeface="Calibri" panose="020F0502020204030204" pitchFamily="34" charset="0"/>
              </a:rPr>
              <a:t>A. </a:t>
            </a:r>
            <a:r>
              <a:rPr lang="en-US" sz="4400" dirty="0" err="1">
                <a:solidFill>
                  <a:srgbClr val="000000"/>
                </a:solidFill>
                <a:latin typeface="Times New Roman" panose="02020603050405020304" pitchFamily="18" charset="0"/>
                <a:ea typeface="Calibri" panose="020F0502020204030204" pitchFamily="34" charset="0"/>
              </a:rPr>
              <a:t>Đồ</a:t>
            </a:r>
            <a:r>
              <a:rPr lang="en-US" sz="4400" dirty="0">
                <a:solidFill>
                  <a:srgbClr val="000000"/>
                </a:solidFill>
                <a:latin typeface="Times New Roman" panose="02020603050405020304" pitchFamily="18" charset="0"/>
                <a:ea typeface="Calibri" panose="020F0502020204030204" pitchFamily="34" charset="0"/>
              </a:rPr>
              <a:t> </a:t>
            </a:r>
            <a:r>
              <a:rPr lang="en-US" sz="4400" dirty="0" err="1">
                <a:solidFill>
                  <a:srgbClr val="000000"/>
                </a:solidFill>
                <a:latin typeface="Times New Roman" panose="02020603050405020304" pitchFamily="18" charset="0"/>
                <a:ea typeface="Calibri" panose="020F0502020204030204" pitchFamily="34" charset="0"/>
              </a:rPr>
              <a:t>thị</a:t>
            </a:r>
            <a:r>
              <a:rPr lang="en-US" sz="4400" dirty="0">
                <a:solidFill>
                  <a:srgbClr val="000000"/>
                </a:solidFill>
                <a:latin typeface="Times New Roman" panose="02020603050405020304" pitchFamily="18" charset="0"/>
                <a:ea typeface="Calibri" panose="020F0502020204030204" pitchFamily="34" charset="0"/>
              </a:rPr>
              <a:t> </a:t>
            </a:r>
            <a:r>
              <a:rPr lang="en-US" sz="4400" dirty="0" err="1">
                <a:solidFill>
                  <a:srgbClr val="000000"/>
                </a:solidFill>
                <a:latin typeface="Times New Roman" panose="02020603050405020304" pitchFamily="18" charset="0"/>
                <a:ea typeface="Calibri" panose="020F0502020204030204" pitchFamily="34" charset="0"/>
              </a:rPr>
              <a:t>hàm</a:t>
            </a:r>
            <a:r>
              <a:rPr lang="en-US" sz="4400" dirty="0">
                <a:solidFill>
                  <a:srgbClr val="000000"/>
                </a:solidFill>
                <a:latin typeface="Times New Roman" panose="02020603050405020304" pitchFamily="18" charset="0"/>
                <a:ea typeface="Calibri" panose="020F0502020204030204" pitchFamily="34" charset="0"/>
              </a:rPr>
              <a:t> </a:t>
            </a:r>
            <a:r>
              <a:rPr lang="en-US" sz="4400" dirty="0" err="1">
                <a:solidFill>
                  <a:srgbClr val="000000"/>
                </a:solidFill>
                <a:latin typeface="Times New Roman" panose="02020603050405020304" pitchFamily="18" charset="0"/>
                <a:ea typeface="Calibri" panose="020F0502020204030204" pitchFamily="34" charset="0"/>
              </a:rPr>
              <a:t>số</a:t>
            </a:r>
            <a:r>
              <a:rPr lang="en-US" sz="4400" dirty="0">
                <a:solidFill>
                  <a:srgbClr val="000000"/>
                </a:solidFill>
                <a:latin typeface="Times New Roman" panose="02020603050405020304" pitchFamily="18" charset="0"/>
                <a:ea typeface="Calibri" panose="020F0502020204030204" pitchFamily="34" charset="0"/>
              </a:rPr>
              <a:t> </a:t>
            </a:r>
            <a:r>
              <a:rPr lang="en-US" sz="4400" dirty="0" err="1">
                <a:solidFill>
                  <a:srgbClr val="000000"/>
                </a:solidFill>
                <a:latin typeface="Times New Roman" panose="02020603050405020304" pitchFamily="18" charset="0"/>
                <a:ea typeface="Calibri" panose="020F0502020204030204" pitchFamily="34" charset="0"/>
              </a:rPr>
              <a:t>chẵn</a:t>
            </a:r>
            <a:r>
              <a:rPr lang="en-US" sz="4400" dirty="0">
                <a:solidFill>
                  <a:srgbClr val="000000"/>
                </a:solidFill>
                <a:latin typeface="Times New Roman" panose="02020603050405020304" pitchFamily="18" charset="0"/>
                <a:ea typeface="Calibri" panose="020F0502020204030204" pitchFamily="34" charset="0"/>
              </a:rPr>
              <a:t> </a:t>
            </a:r>
            <a:r>
              <a:rPr lang="en-US" sz="4400" dirty="0" err="1">
                <a:solidFill>
                  <a:srgbClr val="000000"/>
                </a:solidFill>
                <a:latin typeface="Times New Roman" panose="02020603050405020304" pitchFamily="18" charset="0"/>
                <a:ea typeface="Calibri" panose="020F0502020204030204" pitchFamily="34" charset="0"/>
              </a:rPr>
              <a:t>nhận</a:t>
            </a:r>
            <a:r>
              <a:rPr lang="en-US" sz="4400" dirty="0">
                <a:solidFill>
                  <a:srgbClr val="000000"/>
                </a:solidFill>
                <a:latin typeface="Times New Roman" panose="02020603050405020304" pitchFamily="18" charset="0"/>
                <a:ea typeface="Calibri" panose="020F0502020204030204" pitchFamily="34" charset="0"/>
              </a:rPr>
              <a:t> </a:t>
            </a:r>
            <a:r>
              <a:rPr lang="en-US" sz="4400" dirty="0" err="1">
                <a:solidFill>
                  <a:srgbClr val="000000"/>
                </a:solidFill>
                <a:latin typeface="Times New Roman" panose="02020603050405020304" pitchFamily="18" charset="0"/>
                <a:ea typeface="Calibri" panose="020F0502020204030204" pitchFamily="34" charset="0"/>
              </a:rPr>
              <a:t>trục</a:t>
            </a:r>
            <a:r>
              <a:rPr lang="en-US" sz="4400" dirty="0">
                <a:solidFill>
                  <a:srgbClr val="000000"/>
                </a:solidFill>
                <a:latin typeface="Times New Roman" panose="02020603050405020304" pitchFamily="18" charset="0"/>
                <a:ea typeface="Calibri" panose="020F0502020204030204" pitchFamily="34" charset="0"/>
              </a:rPr>
              <a:t> Oy </a:t>
            </a:r>
            <a:r>
              <a:rPr lang="en-US" sz="4400" dirty="0" err="1">
                <a:solidFill>
                  <a:srgbClr val="000000"/>
                </a:solidFill>
                <a:latin typeface="Times New Roman" panose="02020603050405020304" pitchFamily="18" charset="0"/>
                <a:ea typeface="Calibri" panose="020F0502020204030204" pitchFamily="34" charset="0"/>
              </a:rPr>
              <a:t>làm</a:t>
            </a:r>
            <a:r>
              <a:rPr lang="en-US" sz="4400" dirty="0">
                <a:solidFill>
                  <a:srgbClr val="000000"/>
                </a:solidFill>
                <a:latin typeface="Times New Roman" panose="02020603050405020304" pitchFamily="18" charset="0"/>
                <a:ea typeface="Calibri" panose="020F0502020204030204" pitchFamily="34" charset="0"/>
              </a:rPr>
              <a:t> </a:t>
            </a:r>
            <a:r>
              <a:rPr lang="en-US" sz="4400" dirty="0" err="1">
                <a:solidFill>
                  <a:srgbClr val="000000"/>
                </a:solidFill>
                <a:latin typeface="Times New Roman" panose="02020603050405020304" pitchFamily="18" charset="0"/>
                <a:ea typeface="Calibri" panose="020F0502020204030204" pitchFamily="34" charset="0"/>
              </a:rPr>
              <a:t>trục</a:t>
            </a:r>
            <a:r>
              <a:rPr lang="en-US" sz="4400" dirty="0">
                <a:solidFill>
                  <a:srgbClr val="000000"/>
                </a:solidFill>
                <a:latin typeface="Times New Roman" panose="02020603050405020304" pitchFamily="18" charset="0"/>
                <a:ea typeface="Calibri" panose="020F0502020204030204" pitchFamily="34" charset="0"/>
              </a:rPr>
              <a:t> </a:t>
            </a:r>
            <a:r>
              <a:rPr lang="en-US" sz="4400" dirty="0" err="1">
                <a:solidFill>
                  <a:srgbClr val="000000"/>
                </a:solidFill>
                <a:latin typeface="Times New Roman" panose="02020603050405020304" pitchFamily="18" charset="0"/>
                <a:ea typeface="Calibri" panose="020F0502020204030204" pitchFamily="34" charset="0"/>
              </a:rPr>
              <a:t>đối</a:t>
            </a:r>
            <a:r>
              <a:rPr lang="en-US" sz="4400" dirty="0">
                <a:solidFill>
                  <a:srgbClr val="000000"/>
                </a:solidFill>
                <a:latin typeface="Times New Roman" panose="02020603050405020304" pitchFamily="18" charset="0"/>
                <a:ea typeface="Calibri" panose="020F0502020204030204" pitchFamily="34" charset="0"/>
              </a:rPr>
              <a:t> </a:t>
            </a:r>
            <a:r>
              <a:rPr lang="en-US" sz="4400" dirty="0" err="1">
                <a:solidFill>
                  <a:srgbClr val="000000"/>
                </a:solidFill>
                <a:latin typeface="Times New Roman" panose="02020603050405020304" pitchFamily="18" charset="0"/>
                <a:ea typeface="Calibri" panose="020F0502020204030204" pitchFamily="34" charset="0"/>
              </a:rPr>
              <a:t>xứng</a:t>
            </a:r>
            <a:r>
              <a:rPr lang="fr-FR" sz="4400" dirty="0">
                <a:solidFill>
                  <a:srgbClr val="000000"/>
                </a:solidFill>
                <a:latin typeface="Times New Roman" panose="02020603050405020304" pitchFamily="18" charset="0"/>
                <a:ea typeface="Calibri" panose="020F0502020204030204" pitchFamily="34" charset="0"/>
              </a:rPr>
              <a:t>.</a:t>
            </a:r>
            <a:endParaRPr lang="en-US" sz="4400" dirty="0">
              <a:latin typeface="Times New Roman" panose="02020603050405020304" pitchFamily="18" charset="0"/>
              <a:ea typeface="Calibri" panose="020F0502020204030204" pitchFamily="34" charset="0"/>
            </a:endParaRPr>
          </a:p>
        </p:txBody>
      </p:sp>
      <p:sp>
        <p:nvSpPr>
          <p:cNvPr id="62" name="Rectangle 61">
            <a:extLst>
              <a:ext uri="{FF2B5EF4-FFF2-40B4-BE49-F238E27FC236}">
                <a16:creationId xmlns:a16="http://schemas.microsoft.com/office/drawing/2014/main" id="{B1314A1E-DF60-437F-B533-A7934B0E721C}"/>
              </a:ext>
            </a:extLst>
          </p:cNvPr>
          <p:cNvSpPr/>
          <p:nvPr/>
        </p:nvSpPr>
        <p:spPr>
          <a:xfrm>
            <a:off x="11700336" y="6558371"/>
            <a:ext cx="12544088" cy="1723164"/>
          </a:xfrm>
          <a:prstGeom prst="rect">
            <a:avLst/>
          </a:prstGeom>
        </p:spPr>
        <p:txBody>
          <a:bodyPr wrap="square">
            <a:spAutoFit/>
          </a:bodyPr>
          <a:lstStyle/>
          <a:p>
            <a:pPr marL="1259840" algn="just">
              <a:lnSpc>
                <a:spcPct val="115000"/>
              </a:lnSpc>
              <a:spcAft>
                <a:spcPts val="2000"/>
              </a:spcAft>
              <a:tabLst>
                <a:tab pos="7199630" algn="l"/>
                <a:tab pos="10079990" algn="l"/>
              </a:tabLst>
            </a:pPr>
            <a:r>
              <a:rPr lang="en-US" sz="4800" b="1" dirty="0">
                <a:solidFill>
                  <a:srgbClr val="0000FF"/>
                </a:solidFill>
                <a:latin typeface="Times New Roman" panose="02020603050405020304" pitchFamily="18" charset="0"/>
                <a:ea typeface="Calibri" panose="020F0502020204030204" pitchFamily="34" charset="0"/>
              </a:rPr>
              <a:t>B.  </a:t>
            </a:r>
            <a:r>
              <a:rPr lang="en-US" sz="4800" dirty="0" err="1">
                <a:solidFill>
                  <a:srgbClr val="000000"/>
                </a:solidFill>
                <a:latin typeface="Times New Roman" panose="02020603050405020304" pitchFamily="18" charset="0"/>
                <a:ea typeface="Calibri" panose="020F0502020204030204" pitchFamily="34" charset="0"/>
              </a:rPr>
              <a:t>Đồ</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thị</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hàm</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số</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lẻ</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nhận</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gốc</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tọa</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độ</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làm</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tâm</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đối</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xứng</a:t>
            </a:r>
            <a:r>
              <a:rPr lang="fr-FR" sz="4800" dirty="0">
                <a:solidFill>
                  <a:srgbClr val="000000"/>
                </a:solidFill>
                <a:latin typeface="Times New Roman" panose="02020603050405020304" pitchFamily="18" charset="0"/>
                <a:ea typeface="Calibri" panose="020F0502020204030204" pitchFamily="34" charset="0"/>
              </a:rPr>
              <a:t>.</a:t>
            </a:r>
            <a:endParaRPr lang="en-US" sz="4800" dirty="0">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1024" name="Rectangle 1023">
                <a:extLst>
                  <a:ext uri="{FF2B5EF4-FFF2-40B4-BE49-F238E27FC236}">
                    <a16:creationId xmlns:a16="http://schemas.microsoft.com/office/drawing/2014/main" id="{BC3DC0C3-DFC1-4336-8E8B-7206AA9449F8}"/>
                  </a:ext>
                </a:extLst>
              </p:cNvPr>
              <p:cNvSpPr/>
              <p:nvPr/>
            </p:nvSpPr>
            <p:spPr>
              <a:xfrm>
                <a:off x="-903022" y="10529537"/>
                <a:ext cx="12192000" cy="1979644"/>
              </a:xfrm>
              <a:prstGeom prst="rect">
                <a:avLst/>
              </a:prstGeom>
            </p:spPr>
            <p:txBody>
              <a:bodyPr>
                <a:spAutoFit/>
              </a:bodyPr>
              <a:lstStyle/>
              <a:p>
                <a:pPr marL="1259840" algn="just">
                  <a:lnSpc>
                    <a:spcPct val="115000"/>
                  </a:lnSpc>
                  <a:spcAft>
                    <a:spcPts val="2000"/>
                  </a:spcAft>
                  <a:tabLst>
                    <a:tab pos="7199630" algn="l"/>
                    <a:tab pos="10079990" algn="l"/>
                  </a:tabLst>
                </a:pPr>
                <a:r>
                  <a:rPr lang="fr-FR" sz="4400" b="1" dirty="0">
                    <a:solidFill>
                      <a:srgbClr val="0000FF"/>
                    </a:solidFill>
                    <a:latin typeface="Times New Roman" panose="02020603050405020304" pitchFamily="18" charset="0"/>
                    <a:ea typeface="Calibri" panose="020F0502020204030204" pitchFamily="34" charset="0"/>
                  </a:rPr>
                  <a:t>C. </a:t>
                </a:r>
                <a:r>
                  <a:rPr lang="fr-FR" sz="4800" dirty="0" err="1">
                    <a:solidFill>
                      <a:srgbClr val="000000"/>
                    </a:solidFill>
                    <a:latin typeface="Times New Roman" panose="02020603050405020304" pitchFamily="18" charset="0"/>
                    <a:ea typeface="Calibri" panose="020F0502020204030204" pitchFamily="34" charset="0"/>
                  </a:rPr>
                  <a:t>Hàm</a:t>
                </a:r>
                <a:r>
                  <a:rPr lang="fr-FR" sz="4800" dirty="0">
                    <a:solidFill>
                      <a:srgbClr val="000000"/>
                    </a:solidFill>
                    <a:latin typeface="Times New Roman" panose="02020603050405020304" pitchFamily="18" charset="0"/>
                    <a:ea typeface="Calibri" panose="020F0502020204030204" pitchFamily="34" charset="0"/>
                  </a:rPr>
                  <a:t> </a:t>
                </a:r>
                <a:r>
                  <a:rPr lang="fr-FR" sz="4800" dirty="0" err="1">
                    <a:solidFill>
                      <a:srgbClr val="000000"/>
                    </a:solidFill>
                    <a:latin typeface="Times New Roman" panose="02020603050405020304" pitchFamily="18" charset="0"/>
                    <a:ea typeface="Calibri" panose="020F0502020204030204" pitchFamily="34" charset="0"/>
                  </a:rPr>
                  <a:t>số</a:t>
                </a:r>
                <a:r>
                  <a:rPr lang="fr-FR" sz="48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r>
                      <a:rPr lang="en-US" sz="4800" i="1">
                        <a:solidFill>
                          <a:srgbClr val="000000"/>
                        </a:solidFill>
                        <a:latin typeface="Cambria Math" panose="02040503050406030204" pitchFamily="18" charset="0"/>
                        <a:ea typeface="Calibri" panose="020F0502020204030204" pitchFamily="34" charset="0"/>
                      </a:rPr>
                      <m:t>𝑦</m:t>
                    </m:r>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𝑓</m:t>
                    </m:r>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𝑥</m:t>
                    </m:r>
                    <m:r>
                      <a:rPr lang="en-US" sz="4800" i="1">
                        <a:solidFill>
                          <a:srgbClr val="000000"/>
                        </a:solidFill>
                        <a:latin typeface="Cambria Math" panose="02040503050406030204" pitchFamily="18" charset="0"/>
                        <a:ea typeface="Calibri" panose="020F0502020204030204" pitchFamily="34" charset="0"/>
                      </a:rPr>
                      <m:t>)</m:t>
                    </m:r>
                  </m:oMath>
                </a14:m>
                <a:r>
                  <a:rPr lang="fr-FR"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là</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hàm</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số</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chẵn</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nếu</a:t>
                </a:r>
                <a:endParaRPr lang="en-US" sz="4800" dirty="0">
                  <a:solidFill>
                    <a:srgbClr val="000000"/>
                  </a:solidFill>
                  <a:latin typeface="Times New Roman" panose="02020603050405020304" pitchFamily="18" charset="0"/>
                  <a:ea typeface="Calibri" panose="020F0502020204030204" pitchFamily="34" charset="0"/>
                </a:endParaRPr>
              </a:p>
              <a:p>
                <a:pPr marL="1259840" algn="just">
                  <a:lnSpc>
                    <a:spcPct val="115000"/>
                  </a:lnSpc>
                  <a:spcAft>
                    <a:spcPts val="2000"/>
                  </a:spcAft>
                  <a:tabLst>
                    <a:tab pos="7199630" algn="l"/>
                    <a:tab pos="10079990" algn="l"/>
                  </a:tabLst>
                </a:pPr>
                <a14:m>
                  <m:oMath xmlns:m="http://schemas.openxmlformats.org/officeDocument/2006/math">
                    <m:r>
                      <a:rPr lang="en-US" sz="4800" i="1">
                        <a:solidFill>
                          <a:srgbClr val="000000"/>
                        </a:solidFill>
                        <a:latin typeface="Cambria Math" panose="02040503050406030204" pitchFamily="18" charset="0"/>
                        <a:ea typeface="Calibri" panose="020F0502020204030204" pitchFamily="34" charset="0"/>
                      </a:rPr>
                      <m:t>𝑓</m:t>
                    </m:r>
                    <m:d>
                      <m:dPr>
                        <m:ctrlPr>
                          <a:rPr lang="en-US" sz="4800" i="1">
                            <a:solidFill>
                              <a:srgbClr val="000000"/>
                            </a:solidFill>
                            <a:latin typeface="Cambria Math" panose="02040503050406030204" pitchFamily="18" charset="0"/>
                            <a:ea typeface="Calibri" panose="020F0502020204030204" pitchFamily="34" charset="0"/>
                          </a:rPr>
                        </m:ctrlPr>
                      </m:dPr>
                      <m:e>
                        <m:r>
                          <a:rPr lang="en-US" sz="4800" i="1">
                            <a:solidFill>
                              <a:srgbClr val="000000"/>
                            </a:solidFill>
                            <a:latin typeface="Cambria Math" panose="02040503050406030204" pitchFamily="18" charset="0"/>
                            <a:ea typeface="Calibri" panose="020F0502020204030204" pitchFamily="34" charset="0"/>
                          </a:rPr>
                          <m:t>𝑥</m:t>
                        </m:r>
                      </m:e>
                    </m:d>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𝑓</m:t>
                    </m:r>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𝑥</m:t>
                    </m:r>
                    <m:r>
                      <a:rPr lang="en-US" sz="4800" i="1">
                        <a:solidFill>
                          <a:srgbClr val="000000"/>
                        </a:solidFill>
                        <a:latin typeface="Cambria Math" panose="02040503050406030204" pitchFamily="18" charset="0"/>
                        <a:ea typeface="Calibri" panose="020F0502020204030204" pitchFamily="34" charset="0"/>
                      </a:rPr>
                      <m:t>)</m:t>
                    </m:r>
                  </m:oMath>
                </a14:m>
                <a:r>
                  <a:rPr lang="en-US" sz="4800" dirty="0">
                    <a:solidFill>
                      <a:srgbClr val="000000"/>
                    </a:solidFill>
                    <a:latin typeface="Times New Roman" panose="02020603050405020304" pitchFamily="18" charset="0"/>
                    <a:ea typeface="Calibri" panose="020F0502020204030204" pitchFamily="34" charset="0"/>
                  </a:rPr>
                  <a:t>    </a:t>
                </a:r>
                <a:endParaRPr lang="en-US" sz="4800" dirty="0">
                  <a:latin typeface="Times New Roman" panose="02020603050405020304" pitchFamily="18" charset="0"/>
                  <a:ea typeface="Calibri" panose="020F0502020204030204" pitchFamily="34" charset="0"/>
                </a:endParaRPr>
              </a:p>
            </p:txBody>
          </p:sp>
        </mc:Choice>
        <mc:Fallback xmlns="">
          <p:sp>
            <p:nvSpPr>
              <p:cNvPr id="1024" name="Rectangle 1023">
                <a:extLst>
                  <a:ext uri="{FF2B5EF4-FFF2-40B4-BE49-F238E27FC236}">
                    <a16:creationId xmlns:a16="http://schemas.microsoft.com/office/drawing/2014/main" id="{BC3DC0C3-DFC1-4336-8E8B-7206AA9449F8}"/>
                  </a:ext>
                </a:extLst>
              </p:cNvPr>
              <p:cNvSpPr>
                <a:spLocks noRot="1" noChangeAspect="1" noMove="1" noResize="1" noEditPoints="1" noAdjustHandles="1" noChangeArrowheads="1" noChangeShapeType="1" noTextEdit="1"/>
              </p:cNvSpPr>
              <p:nvPr/>
            </p:nvSpPr>
            <p:spPr>
              <a:xfrm>
                <a:off x="-903022" y="10529537"/>
                <a:ext cx="12192000" cy="1979644"/>
              </a:xfrm>
              <a:prstGeom prst="rect">
                <a:avLst/>
              </a:prstGeom>
              <a:blipFill>
                <a:blip r:embed="rId18"/>
                <a:stretch>
                  <a:fillRect t="-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9" name="Rectangle 1028">
                <a:extLst>
                  <a:ext uri="{FF2B5EF4-FFF2-40B4-BE49-F238E27FC236}">
                    <a16:creationId xmlns:a16="http://schemas.microsoft.com/office/drawing/2014/main" id="{953E35E5-9C8E-49CB-A54D-B0803039D02C}"/>
                  </a:ext>
                </a:extLst>
              </p:cNvPr>
              <p:cNvSpPr/>
              <p:nvPr/>
            </p:nvSpPr>
            <p:spPr>
              <a:xfrm>
                <a:off x="11223921" y="10318514"/>
                <a:ext cx="13236278" cy="1979644"/>
              </a:xfrm>
              <a:prstGeom prst="rect">
                <a:avLst/>
              </a:prstGeom>
            </p:spPr>
            <p:txBody>
              <a:bodyPr wrap="square">
                <a:spAutoFit/>
              </a:bodyPr>
              <a:lstStyle/>
              <a:p>
                <a:pPr marL="1259840">
                  <a:lnSpc>
                    <a:spcPct val="115000"/>
                  </a:lnSpc>
                  <a:spcAft>
                    <a:spcPts val="2000"/>
                  </a:spcAft>
                  <a:tabLst>
                    <a:tab pos="7199630" algn="l"/>
                    <a:tab pos="10079990" algn="l"/>
                  </a:tabLst>
                </a:pPr>
                <a:r>
                  <a:rPr lang="fr-FR" sz="4400" b="1" dirty="0">
                    <a:solidFill>
                      <a:srgbClr val="0000FF"/>
                    </a:solidFill>
                    <a:latin typeface="Times New Roman" panose="02020603050405020304" pitchFamily="18" charset="0"/>
                    <a:ea typeface="Calibri" panose="020F0502020204030204" pitchFamily="34" charset="0"/>
                  </a:rPr>
                  <a:t>D. </a:t>
                </a:r>
                <a:r>
                  <a:rPr lang="fr-FR" sz="4800" dirty="0">
                    <a:solidFill>
                      <a:srgbClr val="000000"/>
                    </a:solidFill>
                    <a:latin typeface="Times New Roman" panose="02020603050405020304" pitchFamily="18" charset="0"/>
                    <a:ea typeface="Calibri" panose="020F0502020204030204" pitchFamily="34" charset="0"/>
                  </a:rPr>
                  <a:t>Hs </a:t>
                </a:r>
                <a14:m>
                  <m:oMath xmlns:m="http://schemas.openxmlformats.org/officeDocument/2006/math">
                    <m:r>
                      <a:rPr lang="en-US" sz="4800" i="1">
                        <a:solidFill>
                          <a:srgbClr val="000000"/>
                        </a:solidFill>
                        <a:latin typeface="Cambria Math" panose="02040503050406030204" pitchFamily="18" charset="0"/>
                        <a:ea typeface="Calibri" panose="020F0502020204030204" pitchFamily="34" charset="0"/>
                      </a:rPr>
                      <m:t>𝑦</m:t>
                    </m:r>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𝑓</m:t>
                    </m:r>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𝑥</m:t>
                    </m:r>
                    <m:r>
                      <a:rPr lang="en-US" sz="4800" i="1">
                        <a:solidFill>
                          <a:srgbClr val="000000"/>
                        </a:solidFill>
                        <a:latin typeface="Cambria Math" panose="02040503050406030204" pitchFamily="18" charset="0"/>
                        <a:ea typeface="Calibri" panose="020F0502020204030204" pitchFamily="34" charset="0"/>
                      </a:rPr>
                      <m:t>)</m:t>
                    </m:r>
                  </m:oMath>
                </a14:m>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là</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hàm</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số</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lẻ</a:t>
                </a:r>
                <a:r>
                  <a:rPr lang="en-US" sz="4800" dirty="0">
                    <a:solidFill>
                      <a:srgbClr val="000000"/>
                    </a:solidFill>
                    <a:latin typeface="Times New Roman" panose="02020603050405020304" pitchFamily="18" charset="0"/>
                    <a:ea typeface="Calibri" panose="020F0502020204030204" pitchFamily="34" charset="0"/>
                  </a:rPr>
                  <a:t> </a:t>
                </a:r>
                <a:r>
                  <a:rPr lang="en-US" sz="4800" dirty="0" err="1">
                    <a:solidFill>
                      <a:srgbClr val="000000"/>
                    </a:solidFill>
                    <a:latin typeface="Times New Roman" panose="02020603050405020304" pitchFamily="18" charset="0"/>
                    <a:ea typeface="Calibri" panose="020F0502020204030204" pitchFamily="34" charset="0"/>
                  </a:rPr>
                  <a:t>suy</a:t>
                </a:r>
                <a:r>
                  <a:rPr lang="en-US" sz="4800" dirty="0">
                    <a:solidFill>
                      <a:srgbClr val="000000"/>
                    </a:solidFill>
                    <a:latin typeface="Times New Roman" panose="02020603050405020304" pitchFamily="18" charset="0"/>
                    <a:ea typeface="Calibri" panose="020F0502020204030204" pitchFamily="34" charset="0"/>
                  </a:rPr>
                  <a:t> ra </a:t>
                </a:r>
              </a:p>
              <a:p>
                <a:pPr marL="1259840">
                  <a:lnSpc>
                    <a:spcPct val="115000"/>
                  </a:lnSpc>
                  <a:spcAft>
                    <a:spcPts val="2000"/>
                  </a:spcAft>
                  <a:tabLst>
                    <a:tab pos="7199630" algn="l"/>
                    <a:tab pos="10079990" algn="l"/>
                  </a:tabLst>
                </a:pPr>
                <a14:m>
                  <m:oMath xmlns:m="http://schemas.openxmlformats.org/officeDocument/2006/math">
                    <m:r>
                      <a:rPr lang="en-US" sz="4800" i="1">
                        <a:solidFill>
                          <a:srgbClr val="000000"/>
                        </a:solidFill>
                        <a:latin typeface="Cambria Math" panose="02040503050406030204" pitchFamily="18" charset="0"/>
                        <a:ea typeface="Calibri" panose="020F0502020204030204" pitchFamily="34" charset="0"/>
                      </a:rPr>
                      <m:t>𝑓</m:t>
                    </m:r>
                    <m:d>
                      <m:dPr>
                        <m:ctrlPr>
                          <a:rPr lang="en-US" sz="4800" i="1">
                            <a:solidFill>
                              <a:srgbClr val="000000"/>
                            </a:solidFill>
                            <a:latin typeface="Cambria Math" panose="02040503050406030204" pitchFamily="18" charset="0"/>
                            <a:ea typeface="Calibri" panose="020F0502020204030204" pitchFamily="34" charset="0"/>
                          </a:rPr>
                        </m:ctrlPr>
                      </m:dPr>
                      <m:e>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𝑥</m:t>
                        </m:r>
                      </m:e>
                    </m:d>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𝑓</m:t>
                    </m:r>
                    <m:r>
                      <a:rPr lang="en-US" sz="4800" i="1">
                        <a:solidFill>
                          <a:srgbClr val="000000"/>
                        </a:solidFill>
                        <a:latin typeface="Cambria Math" panose="02040503050406030204" pitchFamily="18" charset="0"/>
                        <a:ea typeface="Calibri" panose="020F0502020204030204" pitchFamily="34" charset="0"/>
                      </a:rPr>
                      <m:t>(</m:t>
                    </m:r>
                    <m:r>
                      <a:rPr lang="en-US" sz="4800" i="1">
                        <a:solidFill>
                          <a:srgbClr val="000000"/>
                        </a:solidFill>
                        <a:latin typeface="Cambria Math" panose="02040503050406030204" pitchFamily="18" charset="0"/>
                        <a:ea typeface="Calibri" panose="020F0502020204030204" pitchFamily="34" charset="0"/>
                      </a:rPr>
                      <m:t>𝑥</m:t>
                    </m:r>
                    <m:r>
                      <a:rPr lang="en-US" sz="4800" i="1">
                        <a:solidFill>
                          <a:srgbClr val="000000"/>
                        </a:solidFill>
                        <a:latin typeface="Cambria Math" panose="02040503050406030204" pitchFamily="18" charset="0"/>
                        <a:ea typeface="Calibri" panose="020F0502020204030204" pitchFamily="34" charset="0"/>
                      </a:rPr>
                      <m:t>)</m:t>
                    </m:r>
                  </m:oMath>
                </a14:m>
                <a:r>
                  <a:rPr lang="fr-FR" sz="4800" dirty="0">
                    <a:solidFill>
                      <a:srgbClr val="000000"/>
                    </a:solidFill>
                    <a:latin typeface="Times New Roman" panose="02020603050405020304" pitchFamily="18" charset="0"/>
                    <a:ea typeface="Calibri" panose="020F0502020204030204" pitchFamily="34" charset="0"/>
                  </a:rPr>
                  <a:t> .</a:t>
                </a:r>
                <a:endParaRPr lang="en-US" sz="4800" dirty="0">
                  <a:latin typeface="Times New Roman" panose="02020603050405020304" pitchFamily="18" charset="0"/>
                  <a:ea typeface="Calibri" panose="020F0502020204030204" pitchFamily="34" charset="0"/>
                </a:endParaRPr>
              </a:p>
            </p:txBody>
          </p:sp>
        </mc:Choice>
        <mc:Fallback xmlns="">
          <p:sp>
            <p:nvSpPr>
              <p:cNvPr id="1029" name="Rectangle 1028">
                <a:extLst>
                  <a:ext uri="{FF2B5EF4-FFF2-40B4-BE49-F238E27FC236}">
                    <a16:creationId xmlns:a16="http://schemas.microsoft.com/office/drawing/2014/main" id="{953E35E5-9C8E-49CB-A54D-B0803039D02C}"/>
                  </a:ext>
                </a:extLst>
              </p:cNvPr>
              <p:cNvSpPr>
                <a:spLocks noRot="1" noChangeAspect="1" noMove="1" noResize="1" noEditPoints="1" noAdjustHandles="1" noChangeArrowheads="1" noChangeShapeType="1" noTextEdit="1"/>
              </p:cNvSpPr>
              <p:nvPr/>
            </p:nvSpPr>
            <p:spPr>
              <a:xfrm>
                <a:off x="11223921" y="10318514"/>
                <a:ext cx="13236278" cy="1979644"/>
              </a:xfrm>
              <a:prstGeom prst="rect">
                <a:avLst/>
              </a:prstGeom>
              <a:blipFill>
                <a:blip r:embed="rId19"/>
                <a:stretch>
                  <a:fillRect t="-4630" b="-15741"/>
                </a:stretch>
              </a:blipFill>
            </p:spPr>
            <p:txBody>
              <a:bodyPr/>
              <a:lstStyle/>
              <a:p>
                <a:r>
                  <a:rPr lang="en-US">
                    <a:noFill/>
                  </a:rPr>
                  <a:t> </a:t>
                </a:r>
              </a:p>
            </p:txBody>
          </p:sp>
        </mc:Fallback>
      </mc:AlternateContent>
      <p:sp>
        <p:nvSpPr>
          <p:cNvPr id="1030" name="Oval 1029">
            <a:extLst>
              <a:ext uri="{FF2B5EF4-FFF2-40B4-BE49-F238E27FC236}">
                <a16:creationId xmlns:a16="http://schemas.microsoft.com/office/drawing/2014/main" id="{D4004053-955A-4D8C-A650-D9FDD9AF38CC}"/>
              </a:ext>
            </a:extLst>
          </p:cNvPr>
          <p:cNvSpPr/>
          <p:nvPr/>
        </p:nvSpPr>
        <p:spPr>
          <a:xfrm>
            <a:off x="324729" y="10597904"/>
            <a:ext cx="871670" cy="8674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2ED4B60D-42C4-4D46-9F40-92DBAD55804D}"/>
                  </a:ext>
                </a:extLst>
              </p:cNvPr>
              <p:cNvSpPr/>
              <p:nvPr/>
            </p:nvSpPr>
            <p:spPr>
              <a:xfrm>
                <a:off x="7497094" y="1523759"/>
                <a:ext cx="9526128" cy="2308324"/>
              </a:xfrm>
              <a:prstGeom prst="rect">
                <a:avLst/>
              </a:prstGeom>
            </p:spPr>
            <p:txBody>
              <a:bodyPr wrap="square">
                <a:spAutoFit/>
              </a:bodyPr>
              <a:lstStyle/>
              <a:p>
                <a:r>
                  <a:rPr lang="fr-FR" sz="4800" b="1" dirty="0" err="1">
                    <a:solidFill>
                      <a:srgbClr val="FF0000"/>
                    </a:solidFill>
                    <a:latin typeface="Times New Roman" panose="02020603050405020304" pitchFamily="18" charset="0"/>
                    <a:ea typeface="Calibri" panose="020F0502020204030204" pitchFamily="34" charset="0"/>
                  </a:rPr>
                  <a:t>Câu</a:t>
                </a:r>
                <a:r>
                  <a:rPr lang="fr-FR" sz="4800" b="1" dirty="0">
                    <a:solidFill>
                      <a:srgbClr val="FF0000"/>
                    </a:solidFill>
                    <a:latin typeface="Times New Roman" panose="02020603050405020304" pitchFamily="18" charset="0"/>
                    <a:ea typeface="Calibri" panose="020F0502020204030204" pitchFamily="34" charset="0"/>
                  </a:rPr>
                  <a:t> 3</a:t>
                </a:r>
                <a:r>
                  <a:rPr lang="fr-FR" sz="4800" b="1" dirty="0">
                    <a:solidFill>
                      <a:srgbClr val="0033CC"/>
                    </a:solidFill>
                    <a:latin typeface="Times New Roman" panose="02020603050405020304" pitchFamily="18" charset="0"/>
                    <a:ea typeface="Calibri" panose="020F0502020204030204" pitchFamily="34" charset="0"/>
                  </a:rPr>
                  <a:t>. Cho </a:t>
                </a:r>
                <a:r>
                  <a:rPr lang="fr-FR" sz="4800" b="1" dirty="0" err="1">
                    <a:solidFill>
                      <a:srgbClr val="0033CC"/>
                    </a:solidFill>
                    <a:latin typeface="Times New Roman" panose="02020603050405020304" pitchFamily="18" charset="0"/>
                    <a:ea typeface="Calibri" panose="020F0502020204030204" pitchFamily="34" charset="0"/>
                  </a:rPr>
                  <a:t>hàm</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số</a:t>
                </a:r>
                <a:r>
                  <a:rPr lang="fr-FR" sz="4800" b="1" dirty="0">
                    <a:solidFill>
                      <a:srgbClr val="0033CC"/>
                    </a:solidFill>
                    <a:latin typeface="Times New Roman" panose="02020603050405020304" pitchFamily="18" charset="0"/>
                    <a:ea typeface="Calibri" panose="020F0502020204030204" pitchFamily="34" charset="0"/>
                  </a:rPr>
                  <a:t> </a:t>
                </a:r>
                <a14:m>
                  <m:oMath xmlns:m="http://schemas.openxmlformats.org/officeDocument/2006/math">
                    <m:r>
                      <a:rPr lang="en-US" sz="4800" b="1" i="1">
                        <a:solidFill>
                          <a:srgbClr val="0033CC"/>
                        </a:solidFill>
                        <a:latin typeface="Cambria Math" panose="02040503050406030204" pitchFamily="18" charset="0"/>
                        <a:ea typeface="Calibri" panose="020F0502020204030204" pitchFamily="34" charset="0"/>
                      </a:rPr>
                      <m:t>𝒚</m:t>
                    </m:r>
                    <m:r>
                      <a:rPr lang="en-US" sz="4800" b="1" i="1">
                        <a:solidFill>
                          <a:srgbClr val="0033CC"/>
                        </a:solidFill>
                        <a:latin typeface="Cambria Math" panose="02040503050406030204" pitchFamily="18" charset="0"/>
                        <a:ea typeface="Calibri" panose="020F0502020204030204" pitchFamily="34" charset="0"/>
                      </a:rPr>
                      <m:t>=</m:t>
                    </m:r>
                    <m:r>
                      <a:rPr lang="en-US" sz="4800" b="1" i="1">
                        <a:solidFill>
                          <a:srgbClr val="0033CC"/>
                        </a:solidFill>
                        <a:latin typeface="Cambria Math" panose="02040503050406030204" pitchFamily="18" charset="0"/>
                        <a:ea typeface="Calibri" panose="020F0502020204030204" pitchFamily="34" charset="0"/>
                      </a:rPr>
                      <m:t>𝒇</m:t>
                    </m:r>
                    <m:r>
                      <a:rPr lang="en-US" sz="4800" b="1" i="1">
                        <a:solidFill>
                          <a:srgbClr val="0033CC"/>
                        </a:solidFill>
                        <a:latin typeface="Cambria Math" panose="02040503050406030204" pitchFamily="18" charset="0"/>
                        <a:ea typeface="Calibri" panose="020F0502020204030204" pitchFamily="34" charset="0"/>
                      </a:rPr>
                      <m:t>(</m:t>
                    </m:r>
                    <m:r>
                      <a:rPr lang="en-US" sz="4800" b="1" i="1">
                        <a:solidFill>
                          <a:srgbClr val="0033CC"/>
                        </a:solidFill>
                        <a:latin typeface="Cambria Math" panose="02040503050406030204" pitchFamily="18" charset="0"/>
                        <a:ea typeface="Calibri" panose="020F0502020204030204" pitchFamily="34" charset="0"/>
                      </a:rPr>
                      <m:t>𝒙</m:t>
                    </m:r>
                    <m:r>
                      <a:rPr lang="en-US" sz="4800" b="1" i="1">
                        <a:solidFill>
                          <a:srgbClr val="0033CC"/>
                        </a:solidFill>
                        <a:latin typeface="Cambria Math" panose="02040503050406030204" pitchFamily="18" charset="0"/>
                        <a:ea typeface="Calibri" panose="020F0502020204030204" pitchFamily="34" charset="0"/>
                      </a:rPr>
                      <m:t>)</m:t>
                    </m:r>
                  </m:oMath>
                </a14:m>
                <a:r>
                  <a:rPr lang="en-US"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xác</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định</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trên</a:t>
                </a:r>
                <a:r>
                  <a:rPr lang="fr-FR" sz="4800" b="1" dirty="0">
                    <a:solidFill>
                      <a:srgbClr val="0033CC"/>
                    </a:solidFill>
                    <a:latin typeface="Times New Roman" panose="02020603050405020304" pitchFamily="18" charset="0"/>
                    <a:ea typeface="Calibri" panose="020F0502020204030204" pitchFamily="34" charset="0"/>
                  </a:rPr>
                  <a:t> </a:t>
                </a:r>
                <a:r>
                  <a:rPr lang="en-US" sz="4800" b="1" dirty="0">
                    <a:solidFill>
                      <a:srgbClr val="0033CC"/>
                    </a:solidFill>
                    <a:latin typeface="Times New Roman" panose="02020603050405020304" pitchFamily="18" charset="0"/>
                    <a:ea typeface="Calibri" panose="020F0502020204030204" pitchFamily="34" charset="0"/>
                  </a:rPr>
                  <a:t>D. </a:t>
                </a:r>
                <a:r>
                  <a:rPr lang="fr-FR" sz="4800" b="1" dirty="0" err="1">
                    <a:solidFill>
                      <a:srgbClr val="0033CC"/>
                    </a:solidFill>
                    <a:latin typeface="Times New Roman" panose="02020603050405020304" pitchFamily="18" charset="0"/>
                    <a:ea typeface="Calibri" panose="020F0502020204030204" pitchFamily="34" charset="0"/>
                  </a:rPr>
                  <a:t>Tìm</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khẳng</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định</a:t>
                </a:r>
                <a:r>
                  <a:rPr lang="fr-FR" sz="4800" b="1" dirty="0">
                    <a:solidFill>
                      <a:srgbClr val="0033CC"/>
                    </a:solidFill>
                    <a:latin typeface="Times New Roman" panose="02020603050405020304" pitchFamily="18" charset="0"/>
                    <a:ea typeface="Calibri" panose="020F0502020204030204" pitchFamily="34" charset="0"/>
                  </a:rPr>
                  <a:t> </a:t>
                </a:r>
                <a:r>
                  <a:rPr lang="fr-FR" sz="4800" b="1" i="1" dirty="0" err="1">
                    <a:solidFill>
                      <a:srgbClr val="FF0000"/>
                    </a:solidFill>
                    <a:latin typeface="Times New Roman" panose="02020603050405020304" pitchFamily="18" charset="0"/>
                    <a:ea typeface="Calibri" panose="020F0502020204030204" pitchFamily="34" charset="0"/>
                  </a:rPr>
                  <a:t>sai</a:t>
                </a:r>
                <a:r>
                  <a:rPr lang="fr-FR" sz="4800" b="1" i="1" dirty="0">
                    <a:solidFill>
                      <a:srgbClr val="FF0000"/>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trong</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các</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khẳng</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định</a:t>
                </a:r>
                <a:r>
                  <a:rPr lang="fr-FR" sz="4800" b="1" dirty="0">
                    <a:solidFill>
                      <a:srgbClr val="0033CC"/>
                    </a:solidFill>
                    <a:latin typeface="Times New Roman" panose="02020603050405020304" pitchFamily="18" charset="0"/>
                    <a:ea typeface="Calibri" panose="020F0502020204030204" pitchFamily="34" charset="0"/>
                  </a:rPr>
                  <a:t> </a:t>
                </a:r>
                <a:r>
                  <a:rPr lang="fr-FR" sz="4800" b="1" dirty="0" err="1">
                    <a:solidFill>
                      <a:srgbClr val="0033CC"/>
                    </a:solidFill>
                    <a:latin typeface="Times New Roman" panose="02020603050405020304" pitchFamily="18" charset="0"/>
                    <a:ea typeface="Calibri" panose="020F0502020204030204" pitchFamily="34" charset="0"/>
                  </a:rPr>
                  <a:t>sau</a:t>
                </a:r>
                <a:r>
                  <a:rPr lang="fr-FR" sz="4800" b="1" dirty="0">
                    <a:solidFill>
                      <a:srgbClr val="0033CC"/>
                    </a:solidFill>
                    <a:latin typeface="Times New Roman" panose="02020603050405020304" pitchFamily="18" charset="0"/>
                    <a:ea typeface="Calibri" panose="020F0502020204030204" pitchFamily="34" charset="0"/>
                  </a:rPr>
                  <a:t> :</a:t>
                </a:r>
                <a:endParaRPr lang="en-US" sz="4800" dirty="0"/>
              </a:p>
            </p:txBody>
          </p:sp>
        </mc:Choice>
        <mc:Fallback xmlns="">
          <p:sp>
            <p:nvSpPr>
              <p:cNvPr id="55" name="Rectangle 54">
                <a:extLst>
                  <a:ext uri="{FF2B5EF4-FFF2-40B4-BE49-F238E27FC236}">
                    <a16:creationId xmlns:a16="http://schemas.microsoft.com/office/drawing/2014/main" id="{2ED4B60D-42C4-4D46-9F40-92DBAD55804D}"/>
                  </a:ext>
                </a:extLst>
              </p:cNvPr>
              <p:cNvSpPr>
                <a:spLocks noRot="1" noChangeAspect="1" noMove="1" noResize="1" noEditPoints="1" noAdjustHandles="1" noChangeArrowheads="1" noChangeShapeType="1" noTextEdit="1"/>
              </p:cNvSpPr>
              <p:nvPr/>
            </p:nvSpPr>
            <p:spPr>
              <a:xfrm>
                <a:off x="7497094" y="1523759"/>
                <a:ext cx="9526128" cy="2308324"/>
              </a:xfrm>
              <a:prstGeom prst="rect">
                <a:avLst/>
              </a:prstGeom>
              <a:blipFill>
                <a:blip r:embed="rId20"/>
                <a:stretch>
                  <a:fillRect l="-2943" t="-5805" b="-12401"/>
                </a:stretch>
              </a:blipFill>
            </p:spPr>
            <p:txBody>
              <a:bodyPr/>
              <a:lstStyle/>
              <a:p>
                <a:r>
                  <a:rPr lang="en-US">
                    <a:noFill/>
                  </a:rPr>
                  <a:t> </a:t>
                </a:r>
              </a:p>
            </p:txBody>
          </p:sp>
        </mc:Fallback>
      </mc:AlternateContent>
    </p:spTree>
    <p:extLst>
      <p:ext uri="{BB962C8B-B14F-4D97-AF65-F5344CB8AC3E}">
        <p14:creationId xmlns:p14="http://schemas.microsoft.com/office/powerpoint/2010/main" val="163256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additive="base">
                                        <p:cTn id="14" dur="500" fill="hold"/>
                                        <p:tgtEl>
                                          <p:spTgt spid="62"/>
                                        </p:tgtEl>
                                        <p:attrNameLst>
                                          <p:attrName>ppt_x</p:attrName>
                                        </p:attrNameLst>
                                      </p:cBhvr>
                                      <p:tavLst>
                                        <p:tav tm="0">
                                          <p:val>
                                            <p:strVal val="#ppt_x"/>
                                          </p:val>
                                        </p:tav>
                                        <p:tav tm="100000">
                                          <p:val>
                                            <p:strVal val="#ppt_x"/>
                                          </p:val>
                                        </p:tav>
                                      </p:tavLst>
                                    </p:anim>
                                    <p:anim calcmode="lin" valueType="num">
                                      <p:cBhvr additive="base">
                                        <p:cTn id="15" dur="500" fill="hold"/>
                                        <p:tgtEl>
                                          <p:spTgt spid="6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24"/>
                                        </p:tgtEl>
                                        <p:attrNameLst>
                                          <p:attrName>style.visibility</p:attrName>
                                        </p:attrNameLst>
                                      </p:cBhvr>
                                      <p:to>
                                        <p:strVal val="visible"/>
                                      </p:to>
                                    </p:set>
                                    <p:anim calcmode="lin" valueType="num">
                                      <p:cBhvr additive="base">
                                        <p:cTn id="18" dur="500" fill="hold"/>
                                        <p:tgtEl>
                                          <p:spTgt spid="1024"/>
                                        </p:tgtEl>
                                        <p:attrNameLst>
                                          <p:attrName>ppt_x</p:attrName>
                                        </p:attrNameLst>
                                      </p:cBhvr>
                                      <p:tavLst>
                                        <p:tav tm="0">
                                          <p:val>
                                            <p:strVal val="#ppt_x"/>
                                          </p:val>
                                        </p:tav>
                                        <p:tav tm="100000">
                                          <p:val>
                                            <p:strVal val="#ppt_x"/>
                                          </p:val>
                                        </p:tav>
                                      </p:tavLst>
                                    </p:anim>
                                    <p:anim calcmode="lin" valueType="num">
                                      <p:cBhvr additive="base">
                                        <p:cTn id="19" dur="500" fill="hold"/>
                                        <p:tgtEl>
                                          <p:spTgt spid="102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additive="base">
                                        <p:cTn id="22" dur="500" fill="hold"/>
                                        <p:tgtEl>
                                          <p:spTgt spid="60"/>
                                        </p:tgtEl>
                                        <p:attrNameLst>
                                          <p:attrName>ppt_x</p:attrName>
                                        </p:attrNameLst>
                                      </p:cBhvr>
                                      <p:tavLst>
                                        <p:tav tm="0">
                                          <p:val>
                                            <p:strVal val="#ppt_x"/>
                                          </p:val>
                                        </p:tav>
                                        <p:tav tm="100000">
                                          <p:val>
                                            <p:strVal val="#ppt_x"/>
                                          </p:val>
                                        </p:tav>
                                      </p:tavLst>
                                    </p:anim>
                                    <p:anim calcmode="lin" valueType="num">
                                      <p:cBhvr additive="base">
                                        <p:cTn id="23" dur="500" fill="hold"/>
                                        <p:tgtEl>
                                          <p:spTgt spid="6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29"/>
                                        </p:tgtEl>
                                        <p:attrNameLst>
                                          <p:attrName>style.visibility</p:attrName>
                                        </p:attrNameLst>
                                      </p:cBhvr>
                                      <p:to>
                                        <p:strVal val="visible"/>
                                      </p:to>
                                    </p:set>
                                    <p:anim calcmode="lin" valueType="num">
                                      <p:cBhvr additive="base">
                                        <p:cTn id="26" dur="500" fill="hold"/>
                                        <p:tgtEl>
                                          <p:spTgt spid="1029"/>
                                        </p:tgtEl>
                                        <p:attrNameLst>
                                          <p:attrName>ppt_x</p:attrName>
                                        </p:attrNameLst>
                                      </p:cBhvr>
                                      <p:tavLst>
                                        <p:tav tm="0">
                                          <p:val>
                                            <p:strVal val="#ppt_x"/>
                                          </p:val>
                                        </p:tav>
                                        <p:tav tm="100000">
                                          <p:val>
                                            <p:strVal val="#ppt_x"/>
                                          </p:val>
                                        </p:tav>
                                      </p:tavLst>
                                    </p:anim>
                                    <p:anim calcmode="lin" valueType="num">
                                      <p:cBhvr additive="base">
                                        <p:cTn id="27"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30"/>
                                        </p:tgtEl>
                                        <p:attrNameLst>
                                          <p:attrName>style.visibility</p:attrName>
                                        </p:attrNameLst>
                                      </p:cBhvr>
                                      <p:to>
                                        <p:strVal val="visible"/>
                                      </p:to>
                                    </p:set>
                                    <p:anim calcmode="lin" valueType="num">
                                      <p:cBhvr additive="base">
                                        <p:cTn id="32" dur="500" fill="hold"/>
                                        <p:tgtEl>
                                          <p:spTgt spid="1030"/>
                                        </p:tgtEl>
                                        <p:attrNameLst>
                                          <p:attrName>ppt_x</p:attrName>
                                        </p:attrNameLst>
                                      </p:cBhvr>
                                      <p:tavLst>
                                        <p:tav tm="0">
                                          <p:val>
                                            <p:strVal val="#ppt_x"/>
                                          </p:val>
                                        </p:tav>
                                        <p:tav tm="100000">
                                          <p:val>
                                            <p:strVal val="#ppt_x"/>
                                          </p:val>
                                        </p:tav>
                                      </p:tavLst>
                                    </p:anim>
                                    <p:anim calcmode="lin" valueType="num">
                                      <p:cBhvr additive="base">
                                        <p:cTn id="3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8" presetClass="emph" presetSubtype="0" fill="hold" nodeType="clickEffect">
                                  <p:stCondLst>
                                    <p:cond delay="0"/>
                                  </p:stCondLst>
                                  <p:childTnLst>
                                    <p:animRot by="21600000">
                                      <p:cBhvr>
                                        <p:cTn id="38" dur="10000" fill="hold"/>
                                        <p:tgtEl>
                                          <p:spTgt spid="15"/>
                                        </p:tgtEl>
                                        <p:attrNameLst>
                                          <p:attrName>r</p:attrName>
                                        </p:attrNameLst>
                                      </p:cBhvr>
                                    </p:animRot>
                                  </p:childTnLst>
                                </p:cTn>
                              </p:par>
                            </p:childTnLst>
                          </p:cTn>
                        </p:par>
                        <p:par>
                          <p:cTn id="39" fill="hold">
                            <p:stCondLst>
                              <p:cond delay="10000"/>
                            </p:stCondLst>
                            <p:childTnLst>
                              <p:par>
                                <p:cTn id="40" presetID="1" presetClass="entr" presetSubtype="0" fill="hold" grpId="0" nodeType="after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1773" fill="hold"/>
                                        <p:tgtEl>
                                          <p:spTgt spid="42"/>
                                        </p:tgtEl>
                                      </p:cBhvr>
                                    </p:cmd>
                                  </p:childTnLst>
                                </p:cTn>
                              </p:par>
                              <p:par>
                                <p:cTn id="44" presetID="1" presetClass="exit" presetSubtype="0" fill="hold" grpId="1" nodeType="withEffect">
                                  <p:stCondLst>
                                    <p:cond delay="2000"/>
                                  </p:stCondLst>
                                  <p:childTnLst>
                                    <p:set>
                                      <p:cBhvr>
                                        <p:cTn id="4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46" fill="hold" display="0">
                  <p:stCondLst>
                    <p:cond delay="indefinite"/>
                  </p:stCondLst>
                  <p:endCondLst>
                    <p:cond evt="onStopAudio" delay="0">
                      <p:tgtEl>
                        <p:sldTgt/>
                      </p:tgtEl>
                    </p:cond>
                  </p:endCondLst>
                </p:cTn>
                <p:tgtEl>
                  <p:spTgt spid="42"/>
                </p:tgtEl>
              </p:cMediaNode>
            </p:audio>
            <p:seq concurrent="1" nextAc="seek">
              <p:cTn id="47" restart="whenNotActive" fill="hold" evtFilter="cancelBubble" nodeType="interactiveSeq">
                <p:stCondLst>
                  <p:cond evt="onClick" delay="0">
                    <p:tgtEl>
                      <p:spTgt spid="4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1252" fill="hold"/>
                                        <p:tgtEl>
                                          <p:spTgt spid="47"/>
                                        </p:tgtEl>
                                      </p:cBhvr>
                                    </p:cmd>
                                  </p:childTnLst>
                                </p:cTn>
                              </p:par>
                              <p:par>
                                <p:cTn id="52" presetID="21" presetClass="emph" presetSubtype="0" fill="hold" grpId="0" nodeType="withEffect">
                                  <p:stCondLst>
                                    <p:cond delay="0"/>
                                  </p:stCondLst>
                                  <p:childTnLst>
                                    <p:animClr clrSpc="hsl" dir="cw">
                                      <p:cBhvr override="childStyle">
                                        <p:cTn id="53" dur="500" fill="hold"/>
                                        <p:tgtEl>
                                          <p:spTgt spid="44"/>
                                        </p:tgtEl>
                                        <p:attrNameLst>
                                          <p:attrName>style.color</p:attrName>
                                        </p:attrNameLst>
                                      </p:cBhvr>
                                      <p:by>
                                        <p:hsl h="7200000" s="0" l="0"/>
                                      </p:by>
                                    </p:animClr>
                                    <p:animClr clrSpc="hsl" dir="cw">
                                      <p:cBhvr>
                                        <p:cTn id="54" dur="500" fill="hold"/>
                                        <p:tgtEl>
                                          <p:spTgt spid="44"/>
                                        </p:tgtEl>
                                        <p:attrNameLst>
                                          <p:attrName>fillcolor</p:attrName>
                                        </p:attrNameLst>
                                      </p:cBhvr>
                                      <p:by>
                                        <p:hsl h="7200000" s="0" l="0"/>
                                      </p:by>
                                    </p:animClr>
                                    <p:animClr clrSpc="hsl" dir="cw">
                                      <p:cBhvr>
                                        <p:cTn id="55" dur="500" fill="hold"/>
                                        <p:tgtEl>
                                          <p:spTgt spid="44"/>
                                        </p:tgtEl>
                                        <p:attrNameLst>
                                          <p:attrName>stroke.color</p:attrName>
                                        </p:attrNameLst>
                                      </p:cBhvr>
                                      <p:by>
                                        <p:hsl h="7200000" s="0" l="0"/>
                                      </p:by>
                                    </p:animClr>
                                    <p:set>
                                      <p:cBhvr>
                                        <p:cTn id="56" dur="500" fill="hold"/>
                                        <p:tgtEl>
                                          <p:spTgt spid="44"/>
                                        </p:tgtEl>
                                        <p:attrNameLst>
                                          <p:attrName>fill.type</p:attrName>
                                        </p:attrNameLst>
                                      </p:cBhvr>
                                      <p:to>
                                        <p:strVal val="solid"/>
                                      </p:to>
                                    </p:set>
                                  </p:childTnLst>
                                </p:cTn>
                              </p:par>
                              <p:par>
                                <p:cTn id="57" presetID="1" presetClass="mediacall" presetSubtype="0" fill="hold" nodeType="withEffect">
                                  <p:stCondLst>
                                    <p:cond delay="500"/>
                                  </p:stCondLst>
                                  <p:childTnLst>
                                    <p:cmd type="call" cmd="playFrom(0.0)">
                                      <p:cBhvr>
                                        <p:cTn id="58" dur="5042" fill="hold"/>
                                        <p:tgtEl>
                                          <p:spTgt spid="51"/>
                                        </p:tgtEl>
                                      </p:cBhvr>
                                    </p:cmd>
                                  </p:childTnLst>
                                </p:cTn>
                              </p:par>
                            </p:childTnLst>
                          </p:cTn>
                        </p:par>
                      </p:childTnLst>
                    </p:cTn>
                  </p:par>
                </p:childTnLst>
              </p:cTn>
              <p:nextCondLst>
                <p:cond evt="onClick" delay="0">
                  <p:tgtEl>
                    <p:spTgt spid="44"/>
                  </p:tgtEl>
                </p:cond>
              </p:nextCondLst>
            </p:seq>
            <p:seq concurrent="1" nextAc="seek">
              <p:cTn id="59" restart="whenNotActive" fill="hold" evtFilter="cancelBubble" nodeType="interactiveSeq">
                <p:stCondLst>
                  <p:cond evt="onClick" delay="0">
                    <p:tgtEl>
                      <p:spTgt spid="4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3"/>
                                        </p:tgtEl>
                                      </p:cBhvr>
                                    </p:animEffect>
                                    <p:set>
                                      <p:cBhvr>
                                        <p:cTn id="64" dur="1" fill="hold">
                                          <p:stCondLst>
                                            <p:cond delay="4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2060" fill="hold"/>
                                        <p:tgtEl>
                                          <p:spTgt spid="48"/>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5"/>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45"/>
                                        </p:tgtEl>
                                      </p:cBhvr>
                                    </p:animEffect>
                                    <p:set>
                                      <p:cBhvr>
                                        <p:cTn id="72" dur="1" fill="hold">
                                          <p:stCondLst>
                                            <p:cond delay="499"/>
                                          </p:stCondLst>
                                        </p:cTn>
                                        <p:tgtEl>
                                          <p:spTgt spid="45"/>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2060" fill="hold"/>
                                        <p:tgtEl>
                                          <p:spTgt spid="49"/>
                                        </p:tgtEl>
                                      </p:cBhvr>
                                    </p:cmd>
                                  </p:childTnLst>
                                </p:cTn>
                              </p:par>
                            </p:childTnLst>
                          </p:cTn>
                        </p:par>
                      </p:childTnLst>
                    </p:cTn>
                  </p:par>
                </p:childTnLst>
              </p:cTn>
              <p:nextCondLst>
                <p:cond evt="onClick" delay="0">
                  <p:tgtEl>
                    <p:spTgt spid="45"/>
                  </p:tgtEl>
                </p:cond>
              </p:nextCondLst>
            </p:seq>
            <p:seq concurrent="1" nextAc="seek">
              <p:cTn id="75" restart="whenNotActive" fill="hold" evtFilter="cancelBubble" nodeType="interactiveSeq">
                <p:stCondLst>
                  <p:cond evt="onClick" delay="0">
                    <p:tgtEl>
                      <p:spTgt spid="46"/>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46"/>
                                        </p:tgtEl>
                                      </p:cBhvr>
                                    </p:animEffect>
                                    <p:set>
                                      <p:cBhvr>
                                        <p:cTn id="80" dur="1" fill="hold">
                                          <p:stCondLst>
                                            <p:cond delay="499"/>
                                          </p:stCondLst>
                                        </p:cTn>
                                        <p:tgtEl>
                                          <p:spTgt spid="46"/>
                                        </p:tgtEl>
                                        <p:attrNameLst>
                                          <p:attrName>style.visibility</p:attrName>
                                        </p:attrNameLst>
                                      </p:cBhvr>
                                      <p:to>
                                        <p:strVal val="hidden"/>
                                      </p:to>
                                    </p:set>
                                  </p:childTnLst>
                                </p:cTn>
                              </p:par>
                              <p:par>
                                <p:cTn id="81" presetID="1" presetClass="mediacall" presetSubtype="0" fill="hold" nodeType="withEffect">
                                  <p:stCondLst>
                                    <p:cond delay="0"/>
                                  </p:stCondLst>
                                  <p:childTnLst>
                                    <p:cmd type="call" cmd="playFrom(0.0)">
                                      <p:cBhvr>
                                        <p:cTn id="82" dur="2060" fill="hold"/>
                                        <p:tgtEl>
                                          <p:spTgt spid="50"/>
                                        </p:tgtEl>
                                      </p:cBhvr>
                                    </p:cmd>
                                  </p:childTnLst>
                                </p:cTn>
                              </p:par>
                            </p:childTnLst>
                          </p:cTn>
                        </p:par>
                      </p:childTnLst>
                    </p:cTn>
                  </p:par>
                </p:childTnLst>
              </p:cTn>
              <p:nextCondLst>
                <p:cond evt="onClick" delay="0">
                  <p:tgtEl>
                    <p:spTgt spid="46"/>
                  </p:tgtEl>
                </p:cond>
              </p:nextCondLst>
            </p:seq>
            <p:audio>
              <p:cMediaNode vol="100000">
                <p:cTn id="83" fill="hold" display="0">
                  <p:stCondLst>
                    <p:cond delay="indefinite"/>
                  </p:stCondLst>
                  <p:endCondLst>
                    <p:cond evt="onStopAudio" delay="0">
                      <p:tgtEl>
                        <p:sldTgt/>
                      </p:tgtEl>
                    </p:cond>
                  </p:endCondLst>
                </p:cTn>
                <p:tgtEl>
                  <p:spTgt spid="47"/>
                </p:tgtEl>
              </p:cMediaNode>
            </p:audio>
            <p:audio>
              <p:cMediaNode vol="27273">
                <p:cTn id="84" fill="hold" display="0">
                  <p:stCondLst>
                    <p:cond delay="indefinite"/>
                  </p:stCondLst>
                  <p:endCondLst>
                    <p:cond evt="onStopAudio" delay="0">
                      <p:tgtEl>
                        <p:sldTgt/>
                      </p:tgtEl>
                    </p:cond>
                  </p:endCondLst>
                </p:cTn>
                <p:tgtEl>
                  <p:spTgt spid="48"/>
                </p:tgtEl>
              </p:cMediaNode>
            </p:audio>
            <p:audio>
              <p:cMediaNode vol="33333">
                <p:cTn id="85" fill="hold" display="0">
                  <p:stCondLst>
                    <p:cond delay="indefinite"/>
                  </p:stCondLst>
                  <p:endCondLst>
                    <p:cond evt="onStopAudio" delay="0">
                      <p:tgtEl>
                        <p:sldTgt/>
                      </p:tgtEl>
                    </p:cond>
                  </p:endCondLst>
                </p:cTn>
                <p:tgtEl>
                  <p:spTgt spid="49"/>
                </p:tgtEl>
              </p:cMediaNode>
            </p:audio>
            <p:audio>
              <p:cMediaNode vol="43939">
                <p:cTn id="86" fill="hold" display="0">
                  <p:stCondLst>
                    <p:cond delay="indefinite"/>
                  </p:stCondLst>
                  <p:endCondLst>
                    <p:cond evt="onStopAudio" delay="0">
                      <p:tgtEl>
                        <p:sldTgt/>
                      </p:tgtEl>
                    </p:cond>
                  </p:endCondLst>
                </p:cTn>
                <p:tgtEl>
                  <p:spTgt spid="50"/>
                </p:tgtEl>
              </p:cMediaNode>
            </p:audio>
            <p:audio>
              <p:cMediaNode vol="42424">
                <p:cTn id="87" fill="hold" display="0">
                  <p:stCondLst>
                    <p:cond delay="indefinite"/>
                  </p:stCondLst>
                  <p:endCondLst>
                    <p:cond evt="onStopAudio" delay="0">
                      <p:tgtEl>
                        <p:sldTgt/>
                      </p:tgtEl>
                    </p:cond>
                  </p:endCondLst>
                </p:cTn>
                <p:tgtEl>
                  <p:spTgt spid="51"/>
                </p:tgtEl>
              </p:cMediaNode>
            </p:audio>
          </p:childTnLst>
        </p:cTn>
      </p:par>
    </p:tnLst>
    <p:bldLst>
      <p:bldP spid="41" grpId="0" animBg="1"/>
      <p:bldP spid="41" grpId="1" animBg="1"/>
      <p:bldP spid="43" grpId="0" animBg="1"/>
      <p:bldP spid="44" grpId="0" animBg="1"/>
      <p:bldP spid="45" grpId="0" animBg="1"/>
      <p:bldP spid="46" grpId="0" animBg="1"/>
      <p:bldP spid="60" grpId="0"/>
      <p:bldP spid="62" grpId="0"/>
      <p:bldP spid="1024" grpId="0"/>
      <p:bldP spid="1029" grpId="0"/>
      <p:bldP spid="10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12114292" cy="907192"/>
            <a:chOff x="7459670" y="7543799"/>
            <a:chExt cx="20011305" cy="907311"/>
          </a:xfrm>
        </p:grpSpPr>
        <p:sp>
          <p:nvSpPr>
            <p:cNvPr id="44" name="TextBox 43"/>
            <p:cNvSpPr txBox="1"/>
            <p:nvPr/>
          </p:nvSpPr>
          <p:spPr>
            <a:xfrm>
              <a:off x="8993186" y="7620004"/>
              <a:ext cx="18477789"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CÁC DẠNG BÀI TẬP</a:t>
              </a:r>
            </a:p>
          </p:txBody>
        </p:sp>
        <p:grpSp>
          <p:nvGrpSpPr>
            <p:cNvPr id="46" name="Group 27"/>
            <p:cNvGrpSpPr/>
            <p:nvPr/>
          </p:nvGrpSpPr>
          <p:grpSpPr>
            <a:xfrm>
              <a:off x="7459670" y="7543799"/>
              <a:ext cx="1381118" cy="872846"/>
              <a:chOff x="7459669" y="7543800"/>
              <a:chExt cx="1381118" cy="872846"/>
            </a:xfrm>
          </p:grpSpPr>
          <p:sp>
            <p:nvSpPr>
              <p:cNvPr id="4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9"/>
              <p:cNvGrpSpPr/>
              <p:nvPr/>
            </p:nvGrpSpPr>
            <p:grpSpPr>
              <a:xfrm>
                <a:off x="7469187" y="7640053"/>
                <a:ext cx="1371600" cy="776593"/>
                <a:chOff x="7469187" y="7640053"/>
                <a:chExt cx="1371600" cy="776593"/>
              </a:xfrm>
            </p:grpSpPr>
            <p:sp>
              <p:nvSpPr>
                <p:cNvPr id="49" name="Round Same Side Corner Rectangle 48"/>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571128" y="7640053"/>
                  <a:ext cx="1184168" cy="754151"/>
                </a:xfrm>
                <a:prstGeom prst="rect">
                  <a:avLst/>
                </a:prstGeom>
                <a:noFill/>
              </p:spPr>
              <p:txBody>
                <a:bodyPr wrap="none" rtlCol="0">
                  <a:spAutoFit/>
                </a:bodyPr>
                <a:lstStyle/>
                <a:p>
                  <a:pPr algn="ctr"/>
                  <a:r>
                    <a:rPr lang="en-US" b="1" dirty="0">
                      <a:solidFill>
                        <a:schemeClr val="bg1"/>
                      </a:solidFill>
                      <a:latin typeface="Tahoma" pitchFamily="34" charset="0"/>
                      <a:ea typeface="Tahoma" pitchFamily="34" charset="0"/>
                      <a:cs typeface="Tahoma" pitchFamily="34" charset="0"/>
                    </a:rPr>
                    <a:t>II</a:t>
                  </a:r>
                </a:p>
              </p:txBody>
            </p:sp>
          </p:grpSp>
        </p:gr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72C34B5-28E6-4EC8-B246-38F191EAA9DC}"/>
                  </a:ext>
                </a:extLst>
              </p:cNvPr>
              <p:cNvSpPr/>
              <p:nvPr/>
            </p:nvSpPr>
            <p:spPr>
              <a:xfrm>
                <a:off x="1372254" y="3962400"/>
                <a:ext cx="20283184" cy="7018140"/>
              </a:xfrm>
              <a:prstGeom prst="rect">
                <a:avLst/>
              </a:prstGeom>
              <a:noFill/>
              <a:ln w="57150" cmpd="dbl">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lvl="0"/>
                <a:r>
                  <a:rPr lang="nl-NL" b="1" dirty="0">
                    <a:solidFill>
                      <a:srgbClr val="3333FF"/>
                    </a:solidFill>
                  </a:rPr>
                  <a:t>DẠNG TOÁN 1: TÌM TẬP XÁC ĐỊNH  CỦA HÀM SỐ.</a:t>
                </a:r>
                <a:endParaRPr lang="en-US" dirty="0">
                  <a:solidFill>
                    <a:srgbClr val="3333FF"/>
                  </a:solidFill>
                </a:endParaRPr>
              </a:p>
              <a:p>
                <a:r>
                  <a:rPr lang="nl-NL" b="1" dirty="0">
                    <a:solidFill>
                      <a:srgbClr val="3333FF"/>
                    </a:solidFill>
                  </a:rPr>
                  <a:t>1. Phương pháp giải.</a:t>
                </a:r>
                <a:endParaRPr lang="en-US" dirty="0">
                  <a:solidFill>
                    <a:srgbClr val="3333FF"/>
                  </a:solidFill>
                </a:endParaRPr>
              </a:p>
              <a:p>
                <a:r>
                  <a:rPr lang="nl-NL" dirty="0"/>
                  <a:t>Tập xác định của hàm số </a:t>
                </a:r>
                <a14:m>
                  <m:oMath xmlns:m="http://schemas.openxmlformats.org/officeDocument/2006/math">
                    <m:r>
                      <a:rPr lang="nl-NL" i="1">
                        <a:latin typeface="Cambria Math" panose="02040503050406030204" pitchFamily="18" charset="0"/>
                      </a:rPr>
                      <m:t>𝑦</m:t>
                    </m:r>
                    <m:r>
                      <a:rPr lang="nl-NL" i="1">
                        <a:latin typeface="Cambria Math" panose="02040503050406030204" pitchFamily="18" charset="0"/>
                      </a:rPr>
                      <m:t>=</m:t>
                    </m:r>
                    <m:r>
                      <a:rPr lang="nl-NL" i="1">
                        <a:latin typeface="Cambria Math" panose="02040503050406030204" pitchFamily="18" charset="0"/>
                      </a:rPr>
                      <m:t>𝑓</m:t>
                    </m:r>
                    <m:r>
                      <a:rPr lang="nl-NL" i="1">
                        <a:latin typeface="Cambria Math" panose="02040503050406030204" pitchFamily="18" charset="0"/>
                      </a:rPr>
                      <m:t>(</m:t>
                    </m:r>
                    <m:r>
                      <a:rPr lang="nl-NL" i="1">
                        <a:latin typeface="Cambria Math" panose="02040503050406030204" pitchFamily="18" charset="0"/>
                      </a:rPr>
                      <m:t>𝑥</m:t>
                    </m:r>
                    <m:r>
                      <a:rPr lang="nl-NL" i="1">
                        <a:latin typeface="Cambria Math" panose="02040503050406030204" pitchFamily="18" charset="0"/>
                      </a:rPr>
                      <m:t>)</m:t>
                    </m:r>
                  </m:oMath>
                </a14:m>
                <a:r>
                  <a:rPr lang="nl-NL" dirty="0"/>
                  <a:t> là tập các giá trị của </a:t>
                </a:r>
                <a14:m>
                  <m:oMath xmlns:m="http://schemas.openxmlformats.org/officeDocument/2006/math">
                    <m:r>
                      <a:rPr lang="nl-NL" i="1">
                        <a:latin typeface="Cambria Math" panose="02040503050406030204" pitchFamily="18" charset="0"/>
                      </a:rPr>
                      <m:t>𝑥</m:t>
                    </m:r>
                  </m:oMath>
                </a14:m>
                <a:r>
                  <a:rPr lang="nl-NL" dirty="0"/>
                  <a:t> sao cho biểu thức </a:t>
                </a:r>
                <a14:m>
                  <m:oMath xmlns:m="http://schemas.openxmlformats.org/officeDocument/2006/math">
                    <m:r>
                      <a:rPr lang="nl-NL" i="1">
                        <a:latin typeface="Cambria Math" panose="02040503050406030204" pitchFamily="18" charset="0"/>
                      </a:rPr>
                      <m:t>𝑓</m:t>
                    </m:r>
                    <m:r>
                      <a:rPr lang="nl-NL" i="1">
                        <a:latin typeface="Cambria Math" panose="02040503050406030204" pitchFamily="18" charset="0"/>
                      </a:rPr>
                      <m:t>(</m:t>
                    </m:r>
                    <m:r>
                      <a:rPr lang="nl-NL" i="1">
                        <a:latin typeface="Cambria Math" panose="02040503050406030204" pitchFamily="18" charset="0"/>
                      </a:rPr>
                      <m:t>𝑥</m:t>
                    </m:r>
                    <m:r>
                      <a:rPr lang="nl-NL" i="1">
                        <a:latin typeface="Cambria Math" panose="02040503050406030204" pitchFamily="18" charset="0"/>
                      </a:rPr>
                      <m:t>)</m:t>
                    </m:r>
                  </m:oMath>
                </a14:m>
                <a:r>
                  <a:rPr lang="nl-NL" dirty="0"/>
                  <a:t> có nghĩa</a:t>
                </a:r>
                <a:endParaRPr lang="en-US" dirty="0"/>
              </a:p>
              <a:p>
                <a:r>
                  <a:rPr lang="nl-NL" b="1" i="1" dirty="0">
                    <a:solidFill>
                      <a:srgbClr val="3333FF"/>
                    </a:solidFill>
                  </a:rPr>
                  <a:t>Chú ý :</a:t>
                </a:r>
                <a:r>
                  <a:rPr lang="nl-NL" dirty="0">
                    <a:solidFill>
                      <a:srgbClr val="3333FF"/>
                    </a:solidFill>
                  </a:rPr>
                  <a:t> </a:t>
                </a:r>
                <a:r>
                  <a:rPr lang="nl-NL" dirty="0"/>
                  <a:t>Nếu </a:t>
                </a:r>
                <a14:m>
                  <m:oMath xmlns:m="http://schemas.openxmlformats.org/officeDocument/2006/math">
                    <m:r>
                      <a:rPr lang="nl-NL" i="1">
                        <a:latin typeface="Cambria Math" panose="02040503050406030204" pitchFamily="18" charset="0"/>
                      </a:rPr>
                      <m:t>𝑃</m:t>
                    </m:r>
                    <m:r>
                      <a:rPr lang="nl-NL" i="1">
                        <a:latin typeface="Cambria Math" panose="02040503050406030204" pitchFamily="18" charset="0"/>
                      </a:rPr>
                      <m:t>(</m:t>
                    </m:r>
                    <m:r>
                      <a:rPr lang="nl-NL" i="1">
                        <a:latin typeface="Cambria Math" panose="02040503050406030204" pitchFamily="18" charset="0"/>
                      </a:rPr>
                      <m:t>𝑥</m:t>
                    </m:r>
                    <m:r>
                      <a:rPr lang="nl-NL" i="1">
                        <a:latin typeface="Cambria Math" panose="02040503050406030204" pitchFamily="18" charset="0"/>
                      </a:rPr>
                      <m:t>)</m:t>
                    </m:r>
                  </m:oMath>
                </a14:m>
                <a:r>
                  <a:rPr lang="nl-NL" dirty="0"/>
                  <a:t> là một đa thức thì:</a:t>
                </a:r>
                <a:br>
                  <a:rPr lang="nl-NL" dirty="0"/>
                </a:br>
                <a:r>
                  <a:rPr lang="nl-NL" dirty="0"/>
                  <a:t>*  </a:t>
                </a:r>
                <a14:m>
                  <m:oMath xmlns:m="http://schemas.openxmlformats.org/officeDocument/2006/math">
                    <m:f>
                      <m:fPr>
                        <m:ctrlPr>
                          <a:rPr lang="en-US" i="1">
                            <a:latin typeface="Cambria Math" panose="02040503050406030204" pitchFamily="18" charset="0"/>
                          </a:rPr>
                        </m:ctrlPr>
                      </m:fPr>
                      <m:num>
                        <m:r>
                          <a:rPr lang="nl-NL" i="1">
                            <a:latin typeface="Cambria Math" panose="02040503050406030204" pitchFamily="18" charset="0"/>
                          </a:rPr>
                          <m:t>1</m:t>
                        </m:r>
                      </m:num>
                      <m:den>
                        <m:r>
                          <a:rPr lang="nl-NL" i="1">
                            <a:latin typeface="Cambria Math" panose="02040503050406030204" pitchFamily="18" charset="0"/>
                          </a:rPr>
                          <m:t>𝑃</m:t>
                        </m:r>
                        <m:r>
                          <a:rPr lang="nl-NL" i="1">
                            <a:latin typeface="Cambria Math" panose="02040503050406030204" pitchFamily="18" charset="0"/>
                          </a:rPr>
                          <m:t>(</m:t>
                        </m:r>
                        <m:r>
                          <a:rPr lang="nl-NL" i="1">
                            <a:latin typeface="Cambria Math" panose="02040503050406030204" pitchFamily="18" charset="0"/>
                          </a:rPr>
                          <m:t>𝑥</m:t>
                        </m:r>
                        <m:r>
                          <a:rPr lang="nl-NL" i="1">
                            <a:latin typeface="Cambria Math" panose="02040503050406030204" pitchFamily="18" charset="0"/>
                          </a:rPr>
                          <m:t>)</m:t>
                        </m:r>
                      </m:den>
                    </m:f>
                  </m:oMath>
                </a14:m>
                <a:r>
                  <a:rPr lang="nl-NL" dirty="0"/>
                  <a:t> có nghĩa</a:t>
                </a:r>
                <a14:m>
                  <m:oMath xmlns:m="http://schemas.openxmlformats.org/officeDocument/2006/math">
                    <m:r>
                      <a:rPr lang="nl-NL" i="1">
                        <a:latin typeface="Cambria Math" panose="02040503050406030204" pitchFamily="18" charset="0"/>
                      </a:rPr>
                      <m:t>⇔</m:t>
                    </m:r>
                    <m:r>
                      <a:rPr lang="nl-NL" i="1">
                        <a:latin typeface="Cambria Math" panose="02040503050406030204" pitchFamily="18" charset="0"/>
                      </a:rPr>
                      <m:t>𝑃</m:t>
                    </m:r>
                    <m:r>
                      <a:rPr lang="nl-NL" i="1">
                        <a:latin typeface="Cambria Math" panose="02040503050406030204" pitchFamily="18" charset="0"/>
                      </a:rPr>
                      <m:t>(</m:t>
                    </m:r>
                    <m:r>
                      <a:rPr lang="nl-NL" i="1">
                        <a:latin typeface="Cambria Math" panose="02040503050406030204" pitchFamily="18" charset="0"/>
                      </a:rPr>
                      <m:t>𝑥</m:t>
                    </m:r>
                    <m:r>
                      <a:rPr lang="nl-NL" i="1">
                        <a:latin typeface="Cambria Math" panose="02040503050406030204" pitchFamily="18" charset="0"/>
                      </a:rPr>
                      <m:t>)≠0</m:t>
                    </m:r>
                  </m:oMath>
                </a14:m>
                <a:r>
                  <a:rPr lang="nl-NL" dirty="0"/>
                  <a:t>                              </a:t>
                </a:r>
                <a:endParaRPr lang="en-US" dirty="0"/>
              </a:p>
              <a:p>
                <a:r>
                  <a:rPr lang="nl-NL" dirty="0"/>
                  <a:t> *  </a:t>
                </a:r>
                <a14:m>
                  <m:oMath xmlns:m="http://schemas.openxmlformats.org/officeDocument/2006/math">
                    <m:rad>
                      <m:radPr>
                        <m:degHide m:val="on"/>
                        <m:ctrlPr>
                          <a:rPr lang="en-US" i="1">
                            <a:latin typeface="Cambria Math" panose="02040503050406030204" pitchFamily="18" charset="0"/>
                          </a:rPr>
                        </m:ctrlPr>
                      </m:radPr>
                      <m:deg/>
                      <m:e>
                        <m:r>
                          <a:rPr lang="nl-NL" i="1">
                            <a:latin typeface="Cambria Math" panose="02040503050406030204" pitchFamily="18" charset="0"/>
                          </a:rPr>
                          <m:t>𝑃</m:t>
                        </m:r>
                        <m:r>
                          <a:rPr lang="nl-NL" i="1">
                            <a:latin typeface="Cambria Math" panose="02040503050406030204" pitchFamily="18" charset="0"/>
                          </a:rPr>
                          <m:t>(</m:t>
                        </m:r>
                        <m:r>
                          <a:rPr lang="nl-NL" i="1">
                            <a:latin typeface="Cambria Math" panose="02040503050406030204" pitchFamily="18" charset="0"/>
                          </a:rPr>
                          <m:t>𝑥</m:t>
                        </m:r>
                        <m:r>
                          <a:rPr lang="nl-NL" i="1">
                            <a:latin typeface="Cambria Math" panose="02040503050406030204" pitchFamily="18" charset="0"/>
                          </a:rPr>
                          <m:t>)</m:t>
                        </m:r>
                      </m:e>
                    </m:rad>
                  </m:oMath>
                </a14:m>
                <a:r>
                  <a:rPr lang="nl-NL" dirty="0"/>
                  <a:t> có nghĩa</a:t>
                </a:r>
                <a14:m>
                  <m:oMath xmlns:m="http://schemas.openxmlformats.org/officeDocument/2006/math">
                    <m:r>
                      <a:rPr lang="nl-NL" i="1">
                        <a:latin typeface="Cambria Math" panose="02040503050406030204" pitchFamily="18" charset="0"/>
                      </a:rPr>
                      <m:t>⇔</m:t>
                    </m:r>
                    <m:r>
                      <a:rPr lang="nl-NL" i="1">
                        <a:latin typeface="Cambria Math" panose="02040503050406030204" pitchFamily="18" charset="0"/>
                      </a:rPr>
                      <m:t>𝑃</m:t>
                    </m:r>
                    <m:r>
                      <a:rPr lang="nl-NL" i="1">
                        <a:latin typeface="Cambria Math" panose="02040503050406030204" pitchFamily="18" charset="0"/>
                      </a:rPr>
                      <m:t>(</m:t>
                    </m:r>
                    <m:r>
                      <a:rPr lang="nl-NL" i="1">
                        <a:latin typeface="Cambria Math" panose="02040503050406030204" pitchFamily="18" charset="0"/>
                      </a:rPr>
                      <m:t>𝑥</m:t>
                    </m:r>
                    <m:r>
                      <a:rPr lang="nl-NL" i="1">
                        <a:latin typeface="Cambria Math" panose="02040503050406030204" pitchFamily="18" charset="0"/>
                      </a:rPr>
                      <m:t>)≥0</m:t>
                    </m:r>
                  </m:oMath>
                </a14:m>
                <a:endParaRPr lang="en-US" dirty="0"/>
              </a:p>
              <a:p>
                <a:r>
                  <a:rPr lang="nl-NL" dirty="0"/>
                  <a:t> *  </a:t>
                </a:r>
                <a14:m>
                  <m:oMath xmlns:m="http://schemas.openxmlformats.org/officeDocument/2006/math">
                    <m:f>
                      <m:fPr>
                        <m:ctrlPr>
                          <a:rPr lang="en-US" i="1">
                            <a:latin typeface="Cambria Math" panose="02040503050406030204" pitchFamily="18" charset="0"/>
                          </a:rPr>
                        </m:ctrlPr>
                      </m:fPr>
                      <m:num>
                        <m:r>
                          <a:rPr lang="nl-NL" i="1">
                            <a:latin typeface="Cambria Math" panose="02040503050406030204" pitchFamily="18" charset="0"/>
                          </a:rPr>
                          <m:t>1</m:t>
                        </m:r>
                      </m:num>
                      <m:den>
                        <m:rad>
                          <m:radPr>
                            <m:degHide m:val="on"/>
                            <m:ctrlPr>
                              <a:rPr lang="en-US" i="1">
                                <a:latin typeface="Cambria Math" panose="02040503050406030204" pitchFamily="18" charset="0"/>
                              </a:rPr>
                            </m:ctrlPr>
                          </m:radPr>
                          <m:deg/>
                          <m:e>
                            <m:r>
                              <a:rPr lang="nl-NL" i="1">
                                <a:latin typeface="Cambria Math" panose="02040503050406030204" pitchFamily="18" charset="0"/>
                              </a:rPr>
                              <m:t>𝑃</m:t>
                            </m:r>
                            <m:r>
                              <a:rPr lang="nl-NL" i="1">
                                <a:latin typeface="Cambria Math" panose="02040503050406030204" pitchFamily="18" charset="0"/>
                              </a:rPr>
                              <m:t>(</m:t>
                            </m:r>
                            <m:r>
                              <a:rPr lang="nl-NL" i="1">
                                <a:latin typeface="Cambria Math" panose="02040503050406030204" pitchFamily="18" charset="0"/>
                              </a:rPr>
                              <m:t>𝑥</m:t>
                            </m:r>
                            <m:r>
                              <a:rPr lang="nl-NL" i="1">
                                <a:latin typeface="Cambria Math" panose="02040503050406030204" pitchFamily="18" charset="0"/>
                              </a:rPr>
                              <m:t>)</m:t>
                            </m:r>
                          </m:e>
                        </m:rad>
                      </m:den>
                    </m:f>
                  </m:oMath>
                </a14:m>
                <a:r>
                  <a:rPr lang="nl-NL" dirty="0"/>
                  <a:t> có nghĩa</a:t>
                </a:r>
                <a14:m>
                  <m:oMath xmlns:m="http://schemas.openxmlformats.org/officeDocument/2006/math">
                    <m:r>
                      <a:rPr lang="nl-NL" i="1">
                        <a:latin typeface="Cambria Math" panose="02040503050406030204" pitchFamily="18" charset="0"/>
                      </a:rPr>
                      <m:t>⇔</m:t>
                    </m:r>
                    <m:r>
                      <a:rPr lang="nl-NL" i="1">
                        <a:latin typeface="Cambria Math" panose="02040503050406030204" pitchFamily="18" charset="0"/>
                      </a:rPr>
                      <m:t>𝑃</m:t>
                    </m:r>
                    <m:r>
                      <a:rPr lang="nl-NL" i="1">
                        <a:latin typeface="Cambria Math" panose="02040503050406030204" pitchFamily="18" charset="0"/>
                      </a:rPr>
                      <m:t>(</m:t>
                    </m:r>
                    <m:r>
                      <a:rPr lang="nl-NL" i="1">
                        <a:latin typeface="Cambria Math" panose="02040503050406030204" pitchFamily="18" charset="0"/>
                      </a:rPr>
                      <m:t>𝑥</m:t>
                    </m:r>
                    <m:r>
                      <a:rPr lang="nl-NL" i="1">
                        <a:latin typeface="Cambria Math" panose="02040503050406030204" pitchFamily="18" charset="0"/>
                      </a:rPr>
                      <m:t>)&gt;0</m:t>
                    </m:r>
                  </m:oMath>
                </a14:m>
                <a:r>
                  <a:rPr lang="nl-NL" dirty="0"/>
                  <a:t>                         </a:t>
                </a:r>
                <a:endParaRPr lang="en-US" dirty="0"/>
              </a:p>
              <a:p>
                <a:endParaRPr lang="vi-VN" sz="4400" b="1" dirty="0">
                  <a:solidFill>
                    <a:srgbClr val="0000FF"/>
                  </a:solidFill>
                </a:endParaRPr>
              </a:p>
            </p:txBody>
          </p:sp>
        </mc:Choice>
        <mc:Fallback xmlns="">
          <p:sp>
            <p:nvSpPr>
              <p:cNvPr id="12" name="Rectangle 11">
                <a:extLst>
                  <a:ext uri="{FF2B5EF4-FFF2-40B4-BE49-F238E27FC236}">
                    <a16:creationId xmlns:a16="http://schemas.microsoft.com/office/drawing/2014/main" id="{372C34B5-28E6-4EC8-B246-38F191EAA9DC}"/>
                  </a:ext>
                </a:extLst>
              </p:cNvPr>
              <p:cNvSpPr>
                <a:spLocks noRot="1" noChangeAspect="1" noMove="1" noResize="1" noEditPoints="1" noAdjustHandles="1" noChangeArrowheads="1" noChangeShapeType="1" noTextEdit="1"/>
              </p:cNvSpPr>
              <p:nvPr/>
            </p:nvSpPr>
            <p:spPr>
              <a:xfrm>
                <a:off x="1372254" y="3962400"/>
                <a:ext cx="20283184" cy="7018140"/>
              </a:xfrm>
              <a:prstGeom prst="rect">
                <a:avLst/>
              </a:prstGeom>
              <a:blipFill>
                <a:blip r:embed="rId3"/>
                <a:stretch>
                  <a:fillRect l="-1172" t="-1738"/>
                </a:stretch>
              </a:blipFill>
              <a:ln w="57150" cmpd="dbl">
                <a:noFill/>
              </a:ln>
            </p:spPr>
            <p:txBody>
              <a:bodyPr/>
              <a:lstStyle/>
              <a:p>
                <a:r>
                  <a:rPr lang="en-US">
                    <a:noFill/>
                  </a:rPr>
                  <a:t> </a:t>
                </a:r>
              </a:p>
            </p:txBody>
          </p:sp>
        </mc:Fallback>
      </mc:AlternateContent>
    </p:spTree>
    <p:extLst>
      <p:ext uri="{BB962C8B-B14F-4D97-AF65-F5344CB8AC3E}">
        <p14:creationId xmlns:p14="http://schemas.microsoft.com/office/powerpoint/2010/main" val="410156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barn(inVertical)">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barn(inVertical)">
                                      <p:cBhvr>
                                        <p:cTn id="3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12114292" cy="907192"/>
            <a:chOff x="7459670" y="7543799"/>
            <a:chExt cx="20011305" cy="907311"/>
          </a:xfrm>
        </p:grpSpPr>
        <p:sp>
          <p:nvSpPr>
            <p:cNvPr id="44" name="TextBox 43"/>
            <p:cNvSpPr txBox="1"/>
            <p:nvPr/>
          </p:nvSpPr>
          <p:spPr>
            <a:xfrm>
              <a:off x="8993186" y="7620004"/>
              <a:ext cx="18477789"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CÁC DẠNG BÀI TẬP</a:t>
              </a:r>
            </a:p>
          </p:txBody>
        </p:sp>
        <p:grpSp>
          <p:nvGrpSpPr>
            <p:cNvPr id="46" name="Group 27"/>
            <p:cNvGrpSpPr/>
            <p:nvPr/>
          </p:nvGrpSpPr>
          <p:grpSpPr>
            <a:xfrm>
              <a:off x="7459670" y="7543799"/>
              <a:ext cx="1381118" cy="872846"/>
              <a:chOff x="7459669" y="7543800"/>
              <a:chExt cx="1381118" cy="872846"/>
            </a:xfrm>
          </p:grpSpPr>
          <p:sp>
            <p:nvSpPr>
              <p:cNvPr id="4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9"/>
              <p:cNvGrpSpPr/>
              <p:nvPr/>
            </p:nvGrpSpPr>
            <p:grpSpPr>
              <a:xfrm>
                <a:off x="7469187" y="7640053"/>
                <a:ext cx="1371600" cy="776593"/>
                <a:chOff x="7469187" y="7640053"/>
                <a:chExt cx="1371600" cy="776593"/>
              </a:xfrm>
            </p:grpSpPr>
            <p:sp>
              <p:nvSpPr>
                <p:cNvPr id="49" name="Round Same Side Corner Rectangle 48"/>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571128" y="7640053"/>
                  <a:ext cx="1184168" cy="754151"/>
                </a:xfrm>
                <a:prstGeom prst="rect">
                  <a:avLst/>
                </a:prstGeom>
                <a:noFill/>
              </p:spPr>
              <p:txBody>
                <a:bodyPr wrap="none" rtlCol="0">
                  <a:spAutoFit/>
                </a:bodyPr>
                <a:lstStyle/>
                <a:p>
                  <a:pPr algn="ctr"/>
                  <a:r>
                    <a:rPr lang="en-US" b="1" dirty="0">
                      <a:solidFill>
                        <a:schemeClr val="bg1"/>
                      </a:solidFill>
                      <a:latin typeface="Tahoma" pitchFamily="34" charset="0"/>
                      <a:ea typeface="Tahoma" pitchFamily="34" charset="0"/>
                      <a:cs typeface="Tahoma" pitchFamily="34" charset="0"/>
                    </a:rPr>
                    <a:t>II</a:t>
                  </a:r>
                </a:p>
              </p:txBody>
            </p:sp>
          </p:grpSp>
        </p:gr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72C34B5-28E6-4EC8-B246-38F191EAA9DC}"/>
                  </a:ext>
                </a:extLst>
              </p:cNvPr>
              <p:cNvSpPr/>
              <p:nvPr/>
            </p:nvSpPr>
            <p:spPr>
              <a:xfrm>
                <a:off x="4526908" y="3294358"/>
                <a:ext cx="15330184" cy="8529899"/>
              </a:xfrm>
              <a:prstGeom prst="rect">
                <a:avLst/>
              </a:prstGeom>
              <a:noFill/>
              <a:ln w="57150" cmpd="dbl">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lvl="0"/>
                <a:r>
                  <a:rPr lang="pt-BR" sz="4400" b="1" dirty="0">
                    <a:solidFill>
                      <a:srgbClr val="3333FF"/>
                    </a:solidFill>
                  </a:rPr>
                  <a:t>DẠNG TOÁN 2: XÉT TÍNH CHẴN, LẺ CỦA HÀM SỐ </a:t>
                </a:r>
                <a:endParaRPr lang="en-US" sz="4400" dirty="0">
                  <a:solidFill>
                    <a:srgbClr val="3333FF"/>
                  </a:solidFill>
                </a:endParaRPr>
              </a:p>
              <a:p>
                <a:r>
                  <a:rPr lang="pt-BR" sz="4400" b="1" dirty="0">
                    <a:solidFill>
                      <a:srgbClr val="3333FF"/>
                    </a:solidFill>
                  </a:rPr>
                  <a:t>1. Phương pháp giải.</a:t>
                </a:r>
                <a:endParaRPr lang="en-US" sz="4400" dirty="0">
                  <a:solidFill>
                    <a:srgbClr val="3333FF"/>
                  </a:solidFill>
                </a:endParaRPr>
              </a:p>
              <a:p>
                <a:r>
                  <a:rPr lang="pt-BR" sz="4400" b="1" dirty="0">
                    <a:solidFill>
                      <a:srgbClr val="3333FF"/>
                    </a:solidFill>
                  </a:rPr>
                  <a:t>* Sử dụng định nghĩa</a:t>
                </a:r>
                <a:endParaRPr lang="en-US" sz="4400" dirty="0">
                  <a:solidFill>
                    <a:srgbClr val="3333FF"/>
                  </a:solidFill>
                </a:endParaRPr>
              </a:p>
              <a:p>
                <a:r>
                  <a:rPr lang="pt-BR" sz="4400" dirty="0"/>
                  <a:t>Hàm số </a:t>
                </a:r>
                <a14:m>
                  <m:oMath xmlns:m="http://schemas.openxmlformats.org/officeDocument/2006/math">
                    <m:r>
                      <a:rPr lang="pt-BR" sz="4400" i="1">
                        <a:latin typeface="Cambria Math" panose="02040503050406030204" pitchFamily="18" charset="0"/>
                      </a:rPr>
                      <m:t>𝑦</m:t>
                    </m:r>
                    <m:r>
                      <a:rPr lang="pt-BR" sz="4400" i="1">
                        <a:latin typeface="Cambria Math" panose="02040503050406030204" pitchFamily="18" charset="0"/>
                      </a:rPr>
                      <m:t>=</m:t>
                    </m:r>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oMath>
                </a14:m>
                <a:r>
                  <a:rPr lang="pt-BR" sz="4400" dirty="0"/>
                  <a:t> xác định trên </a:t>
                </a:r>
                <a14:m>
                  <m:oMath xmlns:m="http://schemas.openxmlformats.org/officeDocument/2006/math">
                    <m:r>
                      <a:rPr lang="pt-BR" sz="4400" i="1">
                        <a:latin typeface="Cambria Math" panose="02040503050406030204" pitchFamily="18" charset="0"/>
                      </a:rPr>
                      <m:t>𝐷</m:t>
                    </m:r>
                  </m:oMath>
                </a14:m>
                <a:r>
                  <a:rPr lang="pt-BR" sz="4400" dirty="0"/>
                  <a:t>  :   </a:t>
                </a:r>
                <a:endParaRPr lang="en-US" sz="4400" dirty="0"/>
              </a:p>
              <a:p>
                <a14:m>
                  <m:oMath xmlns:m="http://schemas.openxmlformats.org/officeDocument/2006/math">
                    <m:r>
                      <a:rPr lang="nl-NL" sz="4400" i="1">
                        <a:latin typeface="Cambria Math" panose="02040503050406030204" pitchFamily="18" charset="0"/>
                      </a:rPr>
                      <m:t>•</m:t>
                    </m:r>
                    <m:r>
                      <m:rPr>
                        <m:nor/>
                      </m:rPr>
                      <a:rPr lang="nl-NL" sz="4400"/>
                      <m:t>  </m:t>
                    </m:r>
                  </m:oMath>
                </a14:m>
                <a:r>
                  <a:rPr lang="pt-BR" sz="4400" dirty="0"/>
                  <a:t>Hàm số chẵn </a:t>
                </a:r>
                <a14:m>
                  <m:oMath xmlns:m="http://schemas.openxmlformats.org/officeDocument/2006/math">
                    <m:r>
                      <a:rPr lang="pt-BR" sz="4400" i="1">
                        <a:latin typeface="Cambria Math" panose="02040503050406030204" pitchFamily="18" charset="0"/>
                      </a:rPr>
                      <m:t>⇔</m:t>
                    </m:r>
                    <m:d>
                      <m:dPr>
                        <m:begChr m:val="{"/>
                        <m:endChr m:val=""/>
                        <m:ctrlPr>
                          <a:rPr lang="en-US" sz="4400" i="1">
                            <a:latin typeface="Cambria Math" panose="02040503050406030204" pitchFamily="18" charset="0"/>
                          </a:rPr>
                        </m:ctrlPr>
                      </m:dPr>
                      <m:e>
                        <m:eqArr>
                          <m:eqArrPr>
                            <m:ctrlPr>
                              <a:rPr lang="en-US" sz="4400" i="1">
                                <a:latin typeface="Cambria Math" panose="02040503050406030204" pitchFamily="18" charset="0"/>
                              </a:rPr>
                            </m:ctrlPr>
                          </m:eqArrPr>
                          <m:e>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r>
                              <a:rPr lang="pt-BR" sz="4400" i="1">
                                <a:latin typeface="Cambria Math" panose="02040503050406030204" pitchFamily="18" charset="0"/>
                              </a:rPr>
                              <m:t>𝐷</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r>
                              <a:rPr lang="pt-BR" sz="4400" i="1">
                                <a:latin typeface="Cambria Math" panose="02040503050406030204" pitchFamily="18" charset="0"/>
                              </a:rPr>
                              <m:t>𝐷</m:t>
                            </m:r>
                          </m:e>
                          <m:e>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e>
                        </m:eqArr>
                      </m:e>
                    </m:d>
                  </m:oMath>
                </a14:m>
                <a:r>
                  <a:rPr lang="pt-BR" sz="4400" dirty="0"/>
                  <a:t>.</a:t>
                </a:r>
                <a:endParaRPr lang="en-US" sz="4400" dirty="0"/>
              </a:p>
              <a:p>
                <a14:m>
                  <m:oMath xmlns:m="http://schemas.openxmlformats.org/officeDocument/2006/math">
                    <m:r>
                      <a:rPr lang="nl-NL" sz="4400" i="1">
                        <a:latin typeface="Cambria Math" panose="02040503050406030204" pitchFamily="18" charset="0"/>
                      </a:rPr>
                      <m:t>•</m:t>
                    </m:r>
                    <m:r>
                      <m:rPr>
                        <m:nor/>
                      </m:rPr>
                      <a:rPr lang="nl-NL" sz="4400"/>
                      <m:t>  </m:t>
                    </m:r>
                  </m:oMath>
                </a14:m>
                <a:r>
                  <a:rPr lang="pt-BR" sz="4400" dirty="0"/>
                  <a:t>Hàm số lẻ </a:t>
                </a:r>
                <a14:m>
                  <m:oMath xmlns:m="http://schemas.openxmlformats.org/officeDocument/2006/math">
                    <m:r>
                      <a:rPr lang="pt-BR" sz="4400" i="1">
                        <a:latin typeface="Cambria Math" panose="02040503050406030204" pitchFamily="18" charset="0"/>
                      </a:rPr>
                      <m:t>⇔</m:t>
                    </m:r>
                    <m:d>
                      <m:dPr>
                        <m:begChr m:val="{"/>
                        <m:endChr m:val=""/>
                        <m:ctrlPr>
                          <a:rPr lang="en-US" sz="4400" i="1">
                            <a:latin typeface="Cambria Math" panose="02040503050406030204" pitchFamily="18" charset="0"/>
                          </a:rPr>
                        </m:ctrlPr>
                      </m:dPr>
                      <m:e>
                        <m:eqArr>
                          <m:eqArrPr>
                            <m:ctrlPr>
                              <a:rPr lang="en-US" sz="4400" i="1">
                                <a:latin typeface="Cambria Math" panose="02040503050406030204" pitchFamily="18" charset="0"/>
                              </a:rPr>
                            </m:ctrlPr>
                          </m:eqArrPr>
                          <m:e>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r>
                              <a:rPr lang="pt-BR" sz="4400" i="1">
                                <a:latin typeface="Cambria Math" panose="02040503050406030204" pitchFamily="18" charset="0"/>
                              </a:rPr>
                              <m:t>𝐷</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r>
                              <a:rPr lang="pt-BR" sz="4400" i="1">
                                <a:latin typeface="Cambria Math" panose="02040503050406030204" pitchFamily="18" charset="0"/>
                              </a:rPr>
                              <m:t>𝐷</m:t>
                            </m:r>
                          </m:e>
                          <m:e>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e>
                        </m:eqArr>
                      </m:e>
                    </m:d>
                  </m:oMath>
                </a14:m>
                <a:r>
                  <a:rPr lang="pt-BR" sz="4400" dirty="0"/>
                  <a:t>.</a:t>
                </a:r>
                <a:endParaRPr lang="en-US" sz="4400" dirty="0"/>
              </a:p>
              <a:p>
                <a:r>
                  <a:rPr lang="pt-BR" sz="4400" b="1" dirty="0">
                    <a:solidFill>
                      <a:srgbClr val="3333FF"/>
                    </a:solidFill>
                  </a:rPr>
                  <a:t>Chú ý :</a:t>
                </a:r>
                <a:r>
                  <a:rPr lang="pt-BR" sz="4400" dirty="0">
                    <a:solidFill>
                      <a:srgbClr val="3333FF"/>
                    </a:solidFill>
                  </a:rPr>
                  <a:t> </a:t>
                </a:r>
                <a:r>
                  <a:rPr lang="pt-BR" sz="4400" dirty="0"/>
                  <a:t>Một hàm số có thể không chẵn cũng không lẻ</a:t>
                </a:r>
                <a:endParaRPr lang="en-US" sz="4400" dirty="0"/>
              </a:p>
              <a:p>
                <a:r>
                  <a:rPr lang="pt-BR" sz="4400" dirty="0"/>
                  <a:t>Đồ thị hàm số chẵn nhận trục Oy làm trục đối xứng</a:t>
                </a:r>
                <a:endParaRPr lang="en-US" sz="4400" dirty="0"/>
              </a:p>
              <a:p>
                <a:r>
                  <a:rPr lang="pt-BR" sz="4400" dirty="0"/>
                  <a:t>Đồ thị hàm số lẻ nhận gốc tọa độ </a:t>
                </a:r>
                <a14:m>
                  <m:oMath xmlns:m="http://schemas.openxmlformats.org/officeDocument/2006/math">
                    <m:r>
                      <a:rPr lang="pt-BR" sz="4400" i="1">
                        <a:latin typeface="Cambria Math" panose="02040503050406030204" pitchFamily="18" charset="0"/>
                      </a:rPr>
                      <m:t>𝑂</m:t>
                    </m:r>
                  </m:oMath>
                </a14:m>
                <a:r>
                  <a:rPr lang="pt-BR" sz="4400" dirty="0"/>
                  <a:t> làm tâm đối xứng </a:t>
                </a:r>
                <a:endParaRPr lang="en-US" sz="4400" dirty="0"/>
              </a:p>
              <a:p>
                <a:endParaRPr lang="vi-VN" sz="4400" b="1" dirty="0">
                  <a:solidFill>
                    <a:srgbClr val="0000FF"/>
                  </a:solidFill>
                </a:endParaRPr>
              </a:p>
            </p:txBody>
          </p:sp>
        </mc:Choice>
        <mc:Fallback xmlns="">
          <p:sp>
            <p:nvSpPr>
              <p:cNvPr id="12" name="Rectangle 11">
                <a:extLst>
                  <a:ext uri="{FF2B5EF4-FFF2-40B4-BE49-F238E27FC236}">
                    <a16:creationId xmlns:a16="http://schemas.microsoft.com/office/drawing/2014/main" id="{372C34B5-28E6-4EC8-B246-38F191EAA9DC}"/>
                  </a:ext>
                </a:extLst>
              </p:cNvPr>
              <p:cNvSpPr>
                <a:spLocks noRot="1" noChangeAspect="1" noMove="1" noResize="1" noEditPoints="1" noAdjustHandles="1" noChangeArrowheads="1" noChangeShapeType="1" noTextEdit="1"/>
              </p:cNvSpPr>
              <p:nvPr/>
            </p:nvSpPr>
            <p:spPr>
              <a:xfrm>
                <a:off x="4526908" y="3294358"/>
                <a:ext cx="15330184" cy="8529899"/>
              </a:xfrm>
              <a:prstGeom prst="rect">
                <a:avLst/>
              </a:prstGeom>
              <a:blipFill>
                <a:blip r:embed="rId3"/>
                <a:stretch>
                  <a:fillRect l="-1631" t="-1500"/>
                </a:stretch>
              </a:blipFill>
              <a:ln w="57150" cmpd="dbl">
                <a:noFill/>
              </a:ln>
            </p:spPr>
            <p:txBody>
              <a:bodyPr/>
              <a:lstStyle/>
              <a:p>
                <a:r>
                  <a:rPr lang="en-US">
                    <a:noFill/>
                  </a:rPr>
                  <a:t> </a:t>
                </a:r>
              </a:p>
            </p:txBody>
          </p:sp>
        </mc:Fallback>
      </mc:AlternateContent>
    </p:spTree>
    <p:extLst>
      <p:ext uri="{BB962C8B-B14F-4D97-AF65-F5344CB8AC3E}">
        <p14:creationId xmlns:p14="http://schemas.microsoft.com/office/powerpoint/2010/main" val="400219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arn(inVertic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arn(inVertical)">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barn(inVertical)">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barn(inVertical)">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barn(inVertical)">
                                      <p:cBhvr>
                                        <p:cTn id="47"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12114292" cy="907192"/>
            <a:chOff x="7459670" y="7543799"/>
            <a:chExt cx="20011305" cy="907311"/>
          </a:xfrm>
        </p:grpSpPr>
        <p:sp>
          <p:nvSpPr>
            <p:cNvPr id="44" name="TextBox 43"/>
            <p:cNvSpPr txBox="1"/>
            <p:nvPr/>
          </p:nvSpPr>
          <p:spPr>
            <a:xfrm>
              <a:off x="8993186" y="7620004"/>
              <a:ext cx="18477789" cy="831106"/>
            </a:xfrm>
            <a:prstGeom prst="rect">
              <a:avLst/>
            </a:prstGeom>
            <a:noFill/>
          </p:spPr>
          <p:txBody>
            <a:bodyPr wrap="square" rtlCol="0">
              <a:spAutoFit/>
            </a:bodyPr>
            <a:lstStyle/>
            <a:p>
              <a:r>
                <a:rPr lang="en-US" sz="4800" b="1" dirty="0">
                  <a:solidFill>
                    <a:srgbClr val="135F82"/>
                  </a:solidFill>
                  <a:latin typeface="Tahoma" pitchFamily="34" charset="0"/>
                  <a:ea typeface="Tahoma" pitchFamily="34" charset="0"/>
                  <a:cs typeface="Tahoma" pitchFamily="34" charset="0"/>
                </a:rPr>
                <a:t>CÁC DẠNG BÀI TẬP</a:t>
              </a:r>
            </a:p>
          </p:txBody>
        </p:sp>
        <p:grpSp>
          <p:nvGrpSpPr>
            <p:cNvPr id="46" name="Group 27"/>
            <p:cNvGrpSpPr/>
            <p:nvPr/>
          </p:nvGrpSpPr>
          <p:grpSpPr>
            <a:xfrm>
              <a:off x="7459670" y="7543799"/>
              <a:ext cx="1381118" cy="872846"/>
              <a:chOff x="7459669" y="7543800"/>
              <a:chExt cx="1381118" cy="872846"/>
            </a:xfrm>
          </p:grpSpPr>
          <p:sp>
            <p:nvSpPr>
              <p:cNvPr id="47"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9"/>
              <p:cNvGrpSpPr/>
              <p:nvPr/>
            </p:nvGrpSpPr>
            <p:grpSpPr>
              <a:xfrm>
                <a:off x="7469187" y="7640053"/>
                <a:ext cx="1371600" cy="776593"/>
                <a:chOff x="7469187" y="7640053"/>
                <a:chExt cx="1371600" cy="776593"/>
              </a:xfrm>
            </p:grpSpPr>
            <p:sp>
              <p:nvSpPr>
                <p:cNvPr id="49" name="Round Same Side Corner Rectangle 48"/>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571128" y="7640053"/>
                  <a:ext cx="1184168" cy="754151"/>
                </a:xfrm>
                <a:prstGeom prst="rect">
                  <a:avLst/>
                </a:prstGeom>
                <a:noFill/>
              </p:spPr>
              <p:txBody>
                <a:bodyPr wrap="none" rtlCol="0">
                  <a:spAutoFit/>
                </a:bodyPr>
                <a:lstStyle/>
                <a:p>
                  <a:pPr algn="ctr"/>
                  <a:r>
                    <a:rPr lang="en-US" b="1" dirty="0">
                      <a:solidFill>
                        <a:schemeClr val="bg1"/>
                      </a:solidFill>
                      <a:latin typeface="Tahoma" pitchFamily="34" charset="0"/>
                      <a:ea typeface="Tahoma" pitchFamily="34" charset="0"/>
                      <a:cs typeface="Tahoma" pitchFamily="34" charset="0"/>
                    </a:rPr>
                    <a:t>II</a:t>
                  </a:r>
                </a:p>
              </p:txBody>
            </p:sp>
          </p:grpSp>
        </p:grpSp>
      </p:gr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72C34B5-28E6-4EC8-B246-38F191EAA9DC}"/>
                  </a:ext>
                </a:extLst>
              </p:cNvPr>
              <p:cNvSpPr/>
              <p:nvPr/>
            </p:nvSpPr>
            <p:spPr>
              <a:xfrm>
                <a:off x="1395445" y="4114800"/>
                <a:ext cx="22340584" cy="7258013"/>
              </a:xfrm>
              <a:prstGeom prst="rect">
                <a:avLst/>
              </a:prstGeom>
              <a:noFill/>
              <a:ln w="57150" cmpd="dbl">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lvl="0"/>
                <a:r>
                  <a:rPr lang="pt-BR" sz="4400" b="1" dirty="0">
                    <a:solidFill>
                      <a:srgbClr val="3333FF"/>
                    </a:solidFill>
                  </a:rPr>
                  <a:t>DẠNG TOÁN 3. XÉT TÍNH ĐỒNG BIẾN, NGHỊCH BIẾN(ĐƠN ĐIỆU) CỦA HÀM SỐ TRÊN MỘT KHOẢNG </a:t>
                </a:r>
                <a:endParaRPr lang="en-US" sz="4400" dirty="0">
                  <a:solidFill>
                    <a:srgbClr val="3333FF"/>
                  </a:solidFill>
                </a:endParaRPr>
              </a:p>
              <a:p>
                <a:r>
                  <a:rPr lang="pt-BR" sz="4400" b="1" dirty="0">
                    <a:solidFill>
                      <a:srgbClr val="3333FF"/>
                    </a:solidFill>
                  </a:rPr>
                  <a:t>1. Phương pháp giải.</a:t>
                </a:r>
                <a:endParaRPr lang="en-US" sz="4400" dirty="0">
                  <a:solidFill>
                    <a:srgbClr val="3333FF"/>
                  </a:solidFill>
                </a:endParaRPr>
              </a:p>
              <a:p>
                <a:r>
                  <a:rPr lang="pt-BR" sz="4400" dirty="0">
                    <a:solidFill>
                      <a:srgbClr val="3333FF"/>
                    </a:solidFill>
                  </a:rPr>
                  <a:t>C1</a:t>
                </a:r>
                <a:r>
                  <a:rPr lang="pt-BR" sz="4400" dirty="0"/>
                  <a:t>: Cho hàm số </a:t>
                </a:r>
                <a14:m>
                  <m:oMath xmlns:m="http://schemas.openxmlformats.org/officeDocument/2006/math">
                    <m:r>
                      <a:rPr lang="pt-BR" sz="4400" i="1">
                        <a:latin typeface="Cambria Math" panose="02040503050406030204" pitchFamily="18" charset="0"/>
                      </a:rPr>
                      <m:t>𝑦</m:t>
                    </m:r>
                    <m:r>
                      <a:rPr lang="pt-BR" sz="4400" i="1">
                        <a:latin typeface="Cambria Math" panose="02040503050406030204" pitchFamily="18" charset="0"/>
                      </a:rPr>
                      <m:t>=</m:t>
                    </m:r>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oMath>
                </a14:m>
                <a:r>
                  <a:rPr lang="pt-BR" sz="4400" dirty="0"/>
                  <a:t> xác định trên K. Lấy </a:t>
                </a:r>
                <a14:m>
                  <m:oMath xmlns:m="http://schemas.openxmlformats.org/officeDocument/2006/math">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r>
                      <a:rPr lang="pt-BR" sz="4400" i="1">
                        <a:latin typeface="Cambria Math" panose="02040503050406030204" pitchFamily="18" charset="0"/>
                      </a:rPr>
                      <m:t>∈</m:t>
                    </m:r>
                    <m:r>
                      <a:rPr lang="pt-BR" sz="4400" i="1">
                        <a:latin typeface="Cambria Math" panose="02040503050406030204" pitchFamily="18" charset="0"/>
                      </a:rPr>
                      <m:t>𝐾</m:t>
                    </m:r>
                    <m:r>
                      <a:rPr lang="pt-BR" sz="4400" i="1">
                        <a:latin typeface="Cambria Math" panose="02040503050406030204" pitchFamily="18" charset="0"/>
                      </a:rPr>
                      <m:t>; </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en-US" sz="4400" b="0" i="1" smtClean="0">
                            <a:latin typeface="Cambria Math" panose="02040503050406030204" pitchFamily="18" charset="0"/>
                          </a:rPr>
                          <m:t>2</m:t>
                        </m:r>
                      </m:sub>
                    </m:sSub>
                    <m:r>
                      <a:rPr lang="en-US" sz="4400" b="0" i="1" smtClean="0">
                        <a:latin typeface="Cambria Math" panose="02040503050406030204" pitchFamily="18" charset="0"/>
                      </a:rPr>
                      <m:t>&gt;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en-US" sz="4400" b="0" i="1" smtClean="0">
                            <a:latin typeface="Cambria Math" panose="02040503050406030204" pitchFamily="18" charset="0"/>
                          </a:rPr>
                          <m:t>1</m:t>
                        </m:r>
                      </m:sub>
                    </m:sSub>
                  </m:oMath>
                </a14:m>
                <a:r>
                  <a:rPr lang="pt-BR" sz="4400" dirty="0"/>
                  <a:t>, đặt </a:t>
                </a:r>
                <a14:m>
                  <m:oMath xmlns:m="http://schemas.openxmlformats.org/officeDocument/2006/math">
                    <m:r>
                      <a:rPr lang="pt-BR" sz="4400" i="1">
                        <a:latin typeface="Cambria Math" panose="02040503050406030204" pitchFamily="18" charset="0"/>
                      </a:rPr>
                      <m:t>𝑇</m:t>
                    </m:r>
                    <m:r>
                      <a:rPr lang="pt-BR" sz="4400" i="1">
                        <a:latin typeface="Cambria Math" panose="02040503050406030204" pitchFamily="18" charset="0"/>
                      </a:rPr>
                      <m:t>=</m:t>
                    </m:r>
                    <m:r>
                      <a:rPr lang="pt-BR" sz="4400" i="1">
                        <a:latin typeface="Cambria Math" panose="02040503050406030204" pitchFamily="18" charset="0"/>
                      </a:rPr>
                      <m:t>𝑓</m:t>
                    </m:r>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r>
                      <a:rPr lang="pt-BR" sz="4400" i="1">
                        <a:latin typeface="Cambria Math" panose="02040503050406030204" pitchFamily="18" charset="0"/>
                      </a:rPr>
                      <m:t>)−</m:t>
                    </m:r>
                    <m:r>
                      <a:rPr lang="pt-BR" sz="4400" i="1">
                        <a:latin typeface="Cambria Math" panose="02040503050406030204" pitchFamily="18" charset="0"/>
                      </a:rPr>
                      <m:t>𝑓</m:t>
                    </m:r>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r>
                      <a:rPr lang="pt-BR" sz="4400" i="1">
                        <a:latin typeface="Cambria Math" panose="02040503050406030204" pitchFamily="18" charset="0"/>
                      </a:rPr>
                      <m:t>)</m:t>
                    </m:r>
                  </m:oMath>
                </a14:m>
                <a:endParaRPr lang="en-US" sz="4400" dirty="0"/>
              </a:p>
              <a:p>
                <a14:m>
                  <m:oMath xmlns:m="http://schemas.openxmlformats.org/officeDocument/2006/math">
                    <m:r>
                      <a:rPr lang="pt-BR" sz="4400" i="1">
                        <a:latin typeface="Cambria Math" panose="02040503050406030204" pitchFamily="18" charset="0"/>
                      </a:rPr>
                      <m:t>•</m:t>
                    </m:r>
                    <m:r>
                      <m:rPr>
                        <m:nor/>
                      </m:rPr>
                      <a:rPr lang="pt-BR" sz="4400"/>
                      <m:t>  </m:t>
                    </m:r>
                  </m:oMath>
                </a14:m>
                <a:r>
                  <a:rPr lang="pt-BR" sz="4400" dirty="0"/>
                  <a:t>Hàm số đồng biến trên </a:t>
                </a:r>
                <a14:m>
                  <m:oMath xmlns:m="http://schemas.openxmlformats.org/officeDocument/2006/math">
                    <m:r>
                      <a:rPr lang="pt-BR" sz="4400" i="1">
                        <a:latin typeface="Cambria Math" panose="02040503050406030204" pitchFamily="18" charset="0"/>
                      </a:rPr>
                      <m:t>𝐾</m:t>
                    </m:r>
                    <m:r>
                      <a:rPr lang="pt-BR" sz="4400" i="1">
                        <a:latin typeface="Cambria Math" panose="02040503050406030204" pitchFamily="18" charset="0"/>
                      </a:rPr>
                      <m:t>⇔</m:t>
                    </m:r>
                    <m:r>
                      <a:rPr lang="pt-BR" sz="4400" i="1">
                        <a:latin typeface="Cambria Math" panose="02040503050406030204" pitchFamily="18" charset="0"/>
                      </a:rPr>
                      <m:t>𝑇</m:t>
                    </m:r>
                    <m:r>
                      <a:rPr lang="pt-BR" sz="4400" i="1">
                        <a:latin typeface="Cambria Math" panose="02040503050406030204" pitchFamily="18" charset="0"/>
                      </a:rPr>
                      <m:t>&gt;0</m:t>
                    </m:r>
                  </m:oMath>
                </a14:m>
                <a:r>
                  <a:rPr lang="pt-BR" sz="4400" dirty="0"/>
                  <a:t>.</a:t>
                </a:r>
                <a:endParaRPr lang="en-US" sz="4400" dirty="0"/>
              </a:p>
              <a:p>
                <a14:m>
                  <m:oMath xmlns:m="http://schemas.openxmlformats.org/officeDocument/2006/math">
                    <m:r>
                      <a:rPr lang="pt-BR" sz="4400" i="1">
                        <a:latin typeface="Cambria Math" panose="02040503050406030204" pitchFamily="18" charset="0"/>
                      </a:rPr>
                      <m:t>•</m:t>
                    </m:r>
                    <m:r>
                      <m:rPr>
                        <m:nor/>
                      </m:rPr>
                      <a:rPr lang="pt-BR" sz="4400"/>
                      <m:t>  </m:t>
                    </m:r>
                  </m:oMath>
                </a14:m>
                <a:r>
                  <a:rPr lang="pt-BR" sz="4400" dirty="0"/>
                  <a:t>Hàm số nghịch biến trên </a:t>
                </a:r>
                <a14:m>
                  <m:oMath xmlns:m="http://schemas.openxmlformats.org/officeDocument/2006/math">
                    <m:r>
                      <a:rPr lang="pt-BR" sz="4400" i="1">
                        <a:latin typeface="Cambria Math" panose="02040503050406030204" pitchFamily="18" charset="0"/>
                      </a:rPr>
                      <m:t>𝐾</m:t>
                    </m:r>
                    <m:r>
                      <a:rPr lang="pt-BR" sz="4400" i="1">
                        <a:latin typeface="Cambria Math" panose="02040503050406030204" pitchFamily="18" charset="0"/>
                      </a:rPr>
                      <m:t>⇔</m:t>
                    </m:r>
                    <m:r>
                      <a:rPr lang="pt-BR" sz="4400" i="1">
                        <a:latin typeface="Cambria Math" panose="02040503050406030204" pitchFamily="18" charset="0"/>
                      </a:rPr>
                      <m:t>𝑇</m:t>
                    </m:r>
                    <m:r>
                      <a:rPr lang="pt-BR" sz="4400" i="1">
                        <a:latin typeface="Cambria Math" panose="02040503050406030204" pitchFamily="18" charset="0"/>
                      </a:rPr>
                      <m:t>&lt;0</m:t>
                    </m:r>
                  </m:oMath>
                </a14:m>
                <a:r>
                  <a:rPr lang="pt-BR" sz="4400" dirty="0"/>
                  <a:t>.</a:t>
                </a:r>
                <a:endParaRPr lang="en-US" sz="4400" dirty="0"/>
              </a:p>
              <a:p>
                <a:r>
                  <a:rPr lang="pt-BR" sz="4400" dirty="0">
                    <a:solidFill>
                      <a:srgbClr val="3333FF"/>
                    </a:solidFill>
                  </a:rPr>
                  <a:t>C2</a:t>
                </a:r>
                <a:r>
                  <a:rPr lang="pt-BR" sz="4400" dirty="0"/>
                  <a:t>: Cho hàm số </a:t>
                </a:r>
                <a14:m>
                  <m:oMath xmlns:m="http://schemas.openxmlformats.org/officeDocument/2006/math">
                    <m:r>
                      <a:rPr lang="pt-BR" sz="4400" i="1">
                        <a:latin typeface="Cambria Math" panose="02040503050406030204" pitchFamily="18" charset="0"/>
                      </a:rPr>
                      <m:t>𝑦</m:t>
                    </m:r>
                    <m:r>
                      <a:rPr lang="pt-BR" sz="4400" i="1">
                        <a:latin typeface="Cambria Math" panose="02040503050406030204" pitchFamily="18" charset="0"/>
                      </a:rPr>
                      <m:t>=</m:t>
                    </m:r>
                    <m:r>
                      <a:rPr lang="pt-BR" sz="4400" i="1">
                        <a:latin typeface="Cambria Math" panose="02040503050406030204" pitchFamily="18" charset="0"/>
                      </a:rPr>
                      <m:t>𝑓</m:t>
                    </m:r>
                    <m:r>
                      <a:rPr lang="pt-BR" sz="4400" i="1">
                        <a:latin typeface="Cambria Math" panose="02040503050406030204" pitchFamily="18" charset="0"/>
                      </a:rPr>
                      <m:t>(</m:t>
                    </m:r>
                    <m:r>
                      <a:rPr lang="pt-BR" sz="4400" i="1">
                        <a:latin typeface="Cambria Math" panose="02040503050406030204" pitchFamily="18" charset="0"/>
                      </a:rPr>
                      <m:t>𝑥</m:t>
                    </m:r>
                    <m:r>
                      <a:rPr lang="pt-BR" sz="4400" i="1">
                        <a:latin typeface="Cambria Math" panose="02040503050406030204" pitchFamily="18" charset="0"/>
                      </a:rPr>
                      <m:t>)</m:t>
                    </m:r>
                  </m:oMath>
                </a14:m>
                <a:r>
                  <a:rPr lang="pt-BR" sz="4400" dirty="0"/>
                  <a:t> xác định trên K. Lấy </a:t>
                </a:r>
                <a14:m>
                  <m:oMath xmlns:m="http://schemas.openxmlformats.org/officeDocument/2006/math">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r>
                      <a:rPr lang="pt-BR" sz="4400" i="1">
                        <a:latin typeface="Cambria Math" panose="02040503050406030204" pitchFamily="18" charset="0"/>
                      </a:rPr>
                      <m:t>∈</m:t>
                    </m:r>
                    <m:r>
                      <a:rPr lang="pt-BR" sz="4400" i="1">
                        <a:latin typeface="Cambria Math" panose="02040503050406030204" pitchFamily="18" charset="0"/>
                      </a:rPr>
                      <m:t>𝐾</m:t>
                    </m:r>
                    <m:r>
                      <a:rPr lang="pt-BR" sz="4400" i="1">
                        <a:latin typeface="Cambria Math" panose="02040503050406030204" pitchFamily="18" charset="0"/>
                      </a:rPr>
                      <m:t>; </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oMath>
                </a14:m>
                <a:r>
                  <a:rPr lang="pt-BR" sz="4400" dirty="0"/>
                  <a:t>, đặt </a:t>
                </a:r>
                <a14:m>
                  <m:oMath xmlns:m="http://schemas.openxmlformats.org/officeDocument/2006/math">
                    <m:r>
                      <a:rPr lang="pt-BR" sz="4400" i="1">
                        <a:latin typeface="Cambria Math" panose="02040503050406030204" pitchFamily="18" charset="0"/>
                      </a:rPr>
                      <m:t>𝑇</m:t>
                    </m:r>
                    <m:r>
                      <a:rPr lang="pt-BR" sz="4400" i="1">
                        <a:latin typeface="Cambria Math" panose="02040503050406030204" pitchFamily="18" charset="0"/>
                      </a:rPr>
                      <m:t>=</m:t>
                    </m:r>
                    <m:f>
                      <m:fPr>
                        <m:ctrlPr>
                          <a:rPr lang="en-US" sz="4400" i="1">
                            <a:latin typeface="Cambria Math" panose="02040503050406030204" pitchFamily="18" charset="0"/>
                          </a:rPr>
                        </m:ctrlPr>
                      </m:fPr>
                      <m:num>
                        <m:r>
                          <a:rPr lang="pt-BR" sz="4400" i="1">
                            <a:latin typeface="Cambria Math" panose="02040503050406030204" pitchFamily="18" charset="0"/>
                          </a:rPr>
                          <m:t>𝑓</m:t>
                        </m:r>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r>
                          <a:rPr lang="pt-BR" sz="4400" i="1">
                            <a:latin typeface="Cambria Math" panose="02040503050406030204" pitchFamily="18" charset="0"/>
                          </a:rPr>
                          <m:t>)−</m:t>
                        </m:r>
                        <m:r>
                          <a:rPr lang="pt-BR" sz="4400" i="1">
                            <a:latin typeface="Cambria Math" panose="02040503050406030204" pitchFamily="18" charset="0"/>
                          </a:rPr>
                          <m:t>𝑓</m:t>
                        </m:r>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r>
                          <a:rPr lang="pt-BR" sz="4400" i="1">
                            <a:latin typeface="Cambria Math" panose="02040503050406030204" pitchFamily="18" charset="0"/>
                          </a:rPr>
                          <m:t>)</m:t>
                        </m:r>
                      </m:num>
                      <m:den>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2</m:t>
                            </m:r>
                          </m:sub>
                        </m:sSub>
                        <m:r>
                          <a:rPr lang="pt-BR" sz="4400" i="1">
                            <a:latin typeface="Cambria Math" panose="02040503050406030204" pitchFamily="18" charset="0"/>
                          </a:rPr>
                          <m:t>−</m:t>
                        </m:r>
                        <m:sSub>
                          <m:sSubPr>
                            <m:ctrlPr>
                              <a:rPr lang="en-US" sz="4400" i="1">
                                <a:latin typeface="Cambria Math" panose="02040503050406030204" pitchFamily="18" charset="0"/>
                              </a:rPr>
                            </m:ctrlPr>
                          </m:sSubPr>
                          <m:e>
                            <m:r>
                              <a:rPr lang="pt-BR" sz="4400" i="1">
                                <a:latin typeface="Cambria Math" panose="02040503050406030204" pitchFamily="18" charset="0"/>
                              </a:rPr>
                              <m:t>𝑥</m:t>
                            </m:r>
                          </m:e>
                          <m:sub>
                            <m:r>
                              <a:rPr lang="pt-BR" sz="4400" i="1">
                                <a:latin typeface="Cambria Math" panose="02040503050406030204" pitchFamily="18" charset="0"/>
                              </a:rPr>
                              <m:t>1</m:t>
                            </m:r>
                          </m:sub>
                        </m:sSub>
                      </m:den>
                    </m:f>
                  </m:oMath>
                </a14:m>
                <a:endParaRPr lang="en-US" sz="4400" dirty="0"/>
              </a:p>
              <a:p>
                <a14:m>
                  <m:oMath xmlns:m="http://schemas.openxmlformats.org/officeDocument/2006/math">
                    <m:r>
                      <a:rPr lang="nl-NL" sz="4400" i="1">
                        <a:latin typeface="Cambria Math" panose="02040503050406030204" pitchFamily="18" charset="0"/>
                      </a:rPr>
                      <m:t>•</m:t>
                    </m:r>
                    <m:r>
                      <m:rPr>
                        <m:nor/>
                      </m:rPr>
                      <a:rPr lang="nl-NL" sz="4400"/>
                      <m:t>  </m:t>
                    </m:r>
                  </m:oMath>
                </a14:m>
                <a:r>
                  <a:rPr lang="pt-BR" sz="4400" dirty="0"/>
                  <a:t>Hàm số đồng biến trên </a:t>
                </a:r>
                <a14:m>
                  <m:oMath xmlns:m="http://schemas.openxmlformats.org/officeDocument/2006/math">
                    <m:r>
                      <a:rPr lang="pt-BR" sz="4400" i="1">
                        <a:latin typeface="Cambria Math" panose="02040503050406030204" pitchFamily="18" charset="0"/>
                      </a:rPr>
                      <m:t>𝐾</m:t>
                    </m:r>
                    <m:r>
                      <a:rPr lang="pt-BR" sz="4400" i="1">
                        <a:latin typeface="Cambria Math" panose="02040503050406030204" pitchFamily="18" charset="0"/>
                      </a:rPr>
                      <m:t>⇔</m:t>
                    </m:r>
                    <m:r>
                      <a:rPr lang="pt-BR" sz="4400" i="1">
                        <a:latin typeface="Cambria Math" panose="02040503050406030204" pitchFamily="18" charset="0"/>
                      </a:rPr>
                      <m:t>𝑇</m:t>
                    </m:r>
                    <m:r>
                      <a:rPr lang="pt-BR" sz="4400" i="1">
                        <a:latin typeface="Cambria Math" panose="02040503050406030204" pitchFamily="18" charset="0"/>
                      </a:rPr>
                      <m:t>&gt;0</m:t>
                    </m:r>
                  </m:oMath>
                </a14:m>
                <a:r>
                  <a:rPr lang="pt-BR" sz="4400" dirty="0"/>
                  <a:t>.</a:t>
                </a:r>
                <a:endParaRPr lang="en-US" sz="4400" dirty="0"/>
              </a:p>
              <a:p>
                <a14:m>
                  <m:oMath xmlns:m="http://schemas.openxmlformats.org/officeDocument/2006/math">
                    <m:r>
                      <a:rPr lang="nl-NL" sz="4400" i="1">
                        <a:latin typeface="Cambria Math" panose="02040503050406030204" pitchFamily="18" charset="0"/>
                      </a:rPr>
                      <m:t>•</m:t>
                    </m:r>
                    <m:r>
                      <m:rPr>
                        <m:nor/>
                      </m:rPr>
                      <a:rPr lang="nl-NL" sz="4400"/>
                      <m:t>  </m:t>
                    </m:r>
                  </m:oMath>
                </a14:m>
                <a:r>
                  <a:rPr lang="pt-BR" sz="4400" dirty="0"/>
                  <a:t>Hàm số nghịch biến trên </a:t>
                </a:r>
                <a14:m>
                  <m:oMath xmlns:m="http://schemas.openxmlformats.org/officeDocument/2006/math">
                    <m:r>
                      <a:rPr lang="pt-BR" sz="4400" i="1">
                        <a:latin typeface="Cambria Math" panose="02040503050406030204" pitchFamily="18" charset="0"/>
                      </a:rPr>
                      <m:t>𝐾</m:t>
                    </m:r>
                    <m:r>
                      <a:rPr lang="pt-BR" sz="4400" i="1">
                        <a:latin typeface="Cambria Math" panose="02040503050406030204" pitchFamily="18" charset="0"/>
                      </a:rPr>
                      <m:t>⇔</m:t>
                    </m:r>
                    <m:r>
                      <a:rPr lang="pt-BR" sz="4400" i="1">
                        <a:latin typeface="Cambria Math" panose="02040503050406030204" pitchFamily="18" charset="0"/>
                      </a:rPr>
                      <m:t>𝑇</m:t>
                    </m:r>
                    <m:r>
                      <a:rPr lang="pt-BR" sz="4400" i="1">
                        <a:latin typeface="Cambria Math" panose="02040503050406030204" pitchFamily="18" charset="0"/>
                      </a:rPr>
                      <m:t>&lt;0</m:t>
                    </m:r>
                  </m:oMath>
                </a14:m>
                <a:r>
                  <a:rPr lang="pt-BR" sz="4400" dirty="0"/>
                  <a:t>.</a:t>
                </a:r>
                <a:endParaRPr lang="en-US" sz="4400" dirty="0"/>
              </a:p>
              <a:p>
                <a:endParaRPr lang="vi-VN" sz="4400" b="1" dirty="0">
                  <a:solidFill>
                    <a:srgbClr val="0000FF"/>
                  </a:solidFill>
                </a:endParaRPr>
              </a:p>
            </p:txBody>
          </p:sp>
        </mc:Choice>
        <mc:Fallback xmlns="">
          <p:sp>
            <p:nvSpPr>
              <p:cNvPr id="12" name="Rectangle 11">
                <a:extLst>
                  <a:ext uri="{FF2B5EF4-FFF2-40B4-BE49-F238E27FC236}">
                    <a16:creationId xmlns:a16="http://schemas.microsoft.com/office/drawing/2014/main" id="{372C34B5-28E6-4EC8-B246-38F191EAA9DC}"/>
                  </a:ext>
                </a:extLst>
              </p:cNvPr>
              <p:cNvSpPr>
                <a:spLocks noRot="1" noChangeAspect="1" noMove="1" noResize="1" noEditPoints="1" noAdjustHandles="1" noChangeArrowheads="1" noChangeShapeType="1" noTextEdit="1"/>
              </p:cNvSpPr>
              <p:nvPr/>
            </p:nvSpPr>
            <p:spPr>
              <a:xfrm>
                <a:off x="1395445" y="4114800"/>
                <a:ext cx="22340584" cy="7258013"/>
              </a:xfrm>
              <a:prstGeom prst="rect">
                <a:avLst/>
              </a:prstGeom>
              <a:blipFill>
                <a:blip r:embed="rId3"/>
                <a:stretch>
                  <a:fillRect l="-1119" t="-1763"/>
                </a:stretch>
              </a:blipFill>
              <a:ln w="57150" cmpd="dbl">
                <a:noFill/>
              </a:ln>
            </p:spPr>
            <p:txBody>
              <a:bodyPr/>
              <a:lstStyle/>
              <a:p>
                <a:r>
                  <a:rPr lang="en-US">
                    <a:noFill/>
                  </a:rPr>
                  <a:t> </a:t>
                </a:r>
              </a:p>
            </p:txBody>
          </p:sp>
        </mc:Fallback>
      </mc:AlternateContent>
    </p:spTree>
    <p:extLst>
      <p:ext uri="{BB962C8B-B14F-4D97-AF65-F5344CB8AC3E}">
        <p14:creationId xmlns:p14="http://schemas.microsoft.com/office/powerpoint/2010/main" val="190830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arn(inVertic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arn(inVertical)">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barn(inVertical)">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barn(inVertical)">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0&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3&quot;/&gt;&lt;/object&gt;&lt;object type=&quot;3&quot; unique_id=&quot;10009&quot;&gt;&lt;property id=&quot;20148&quot; value=&quot;5&quot;/&gt;&lt;property id=&quot;20300&quot; value=&quot;Slide 7&quot;/&gt;&lt;property id=&quot;20307&quot; value=&quot;264&quot;/&gt;&lt;/object&gt;&lt;object type=&quot;3&quot; unique_id=&quot;10010&quot;&gt;&lt;property id=&quot;20148&quot; value=&quot;5&quot;/&gt;&lt;property id=&quot;20300&quot; value=&quot;Slide 8&quot;/&gt;&lt;property id=&quot;20307&quot; value=&quot;265&quot;/&gt;&lt;/object&gt;&lt;object type=&quot;3&quot; unique_id=&quot;10011&quot;&gt;&lt;property id=&quot;20148&quot; value=&quot;5&quot;/&gt;&lt;property id=&quot;20300&quot; value=&quot;Slide 9&quot;/&gt;&lt;property id=&quot;20307&quot; value=&quot;266&quot;/&gt;&lt;/object&gt;&lt;object type=&quot;3&quot; unique_id=&quot;10012&quot;&gt;&lt;property id=&quot;20148&quot; value=&quot;5&quot;/&gt;&lt;property id=&quot;20300&quot; value=&quot;Slide 10&quot;/&gt;&lt;property id=&quot;20307&quot; value=&quot;267&quot;/&gt;&lt;/object&gt;&lt;object type=&quot;3&quot; unique_id=&quot;10013&quot;&gt;&lt;property id=&quot;20148&quot; value=&quot;5&quot;/&gt;&lt;property id=&quot;20300&quot; value=&quot;Slide 11&quot;/&gt;&lt;property id=&quot;20307&quot; value=&quot;269&quot;/&gt;&lt;/object&gt;&lt;object type=&quot;3&quot; unique_id=&quot;10014&quot;&gt;&lt;property id=&quot;20148&quot; value=&quot;5&quot;/&gt;&lt;property id=&quot;20300&quot; value=&quot;Slide 12&quot;/&gt;&lt;property id=&quot;20307&quot; value=&quot;270&quot;/&gt;&lt;/object&gt;&lt;object type=&quot;3&quot; unique_id=&quot;10015&quot;&gt;&lt;property id=&quot;20148&quot; value=&quot;5&quot;/&gt;&lt;property id=&quot;20300&quot; value=&quot;Slide 13&quot;/&gt;&lt;property id=&quot;20307&quot; value=&quot;274&quot;/&gt;&lt;/object&gt;&lt;object type=&quot;3&quot; unique_id=&quot;10016&quot;&gt;&lt;property id=&quot;20148&quot; value=&quot;5&quot;/&gt;&lt;property id=&quot;20300&quot; value=&quot;Slide 14&quot;/&gt;&lt;property id=&quot;20307&quot; value=&quot;275&quot;/&gt;&lt;/object&gt;&lt;object type=&quot;3&quot; unique_id=&quot;10017&quot;&gt;&lt;property id=&quot;20148&quot; value=&quot;5&quot;/&gt;&lt;property id=&quot;20300&quot; value=&quot;Slide 15&quot;/&gt;&lt;property id=&quot;20307&quot; value=&quot;276&quot;/&gt;&lt;/object&gt;&lt;object type=&quot;3&quot; unique_id=&quot;10018&quot;&gt;&lt;property id=&quot;20148&quot; value=&quot;5&quot;/&gt;&lt;property id=&quot;20300&quot; value=&quot;Slide 16&quot;/&gt;&lt;property id=&quot;20307&quot; value=&quot;277&quot;/&gt;&lt;/object&gt;&lt;object type=&quot;3&quot; unique_id=&quot;10019&quot;&gt;&lt;property id=&quot;20148&quot; value=&quot;5&quot;/&gt;&lt;property id=&quot;20300&quot; value=&quot;Slide 17&quot;/&gt;&lt;property id=&quot;20307&quot; value=&quot;271&quot;/&gt;&lt;/object&gt;&lt;object type=&quot;3&quot; unique_id=&quot;10020&quot;&gt;&lt;property id=&quot;20148&quot; value=&quot;5&quot;/&gt;&lt;property id=&quot;20300&quot; value=&quot;Slide 18&quot;/&gt;&lt;property id=&quot;20307&quot; value=&quot;278&quot;/&gt;&lt;/object&gt;&lt;object type=&quot;3&quot; unique_id=&quot;10021&quot;&gt;&lt;property id=&quot;20148&quot; value=&quot;5&quot;/&gt;&lt;property id=&quot;20300&quot; value=&quot;Slide 19&quot;/&gt;&lt;property id=&quot;20307&quot; value=&quot;279&quot;/&gt;&lt;/object&gt;&lt;object type=&quot;3&quot; unique_id=&quot;10022&quot;&gt;&lt;property id=&quot;20148&quot; value=&quot;5&quot;/&gt;&lt;property id=&quot;20300&quot; value=&quot;Slide 20&quot;/&gt;&lt;property id=&quot;20307&quot; value=&quot;272&quot;/&gt;&lt;/object&gt;&lt;object type=&quot;3&quot; unique_id=&quot;10023&quot;&gt;&lt;property id=&quot;20148&quot; value=&quot;5&quot;/&gt;&lt;property id=&quot;20300&quot; value=&quot;Slide 21&quot;/&gt;&lt;property id=&quot;20307&quot; value=&quot;273&quot;/&gt;&lt;/object&gt;&lt;object type=&quot;3&quot; unique_id=&quot;10024&quot;&gt;&lt;property id=&quot;20148&quot; value=&quot;5&quot;/&gt;&lt;property id=&quot;20300&quot; value=&quot;Slide 22&quot;/&gt;&lt;property id=&quot;20307&quot; value=&quot;268&quot;/&gt;&lt;/object&gt;&lt;object type=&quot;3&quot; unique_id=&quot;10025&quot;&gt;&lt;property id=&quot;20148&quot; value=&quot;5&quot;/&gt;&lt;property id=&quot;20300&quot; value=&quot;Slide 23&quot;/&gt;&lt;property id=&quot;20307&quot; value=&quot;280&quot;/&gt;&lt;/object&gt;&lt;object type=&quot;3&quot; unique_id=&quot;10026&quot;&gt;&lt;property id=&quot;20148&quot; value=&quot;5&quot;/&gt;&lt;property id=&quot;20300&quot; value=&quot;Slide 24&quot;/&gt;&lt;property id=&quot;20307&quot; value=&quot;281&quot;/&gt;&lt;/object&gt;&lt;object type=&quot;3&quot; unique_id=&quot;10027&quot;&gt;&lt;property id=&quot;20148&quot; value=&quot;5&quot;/&gt;&lt;property id=&quot;20300&quot; value=&quot;Slide 25&quot;/&gt;&lt;property id=&quot;20307&quot; value=&quot;282&quot;/&gt;&lt;/object&gt;&lt;/object&gt;&lt;object type=&quot;8&quot; unique_id=&quot;10056&quot;&gt;&lt;/object&gt;&lt;/object&gt;&lt;/database&gt;"/>
  <p:tag name="SECTOMILLISECCONVERTED" val="1"/>
</p:tagLst>
</file>

<file path=ppt/theme/theme1.xml><?xml version="1.0" encoding="utf-8"?>
<a:theme xmlns:a="http://schemas.openxmlformats.org/drawingml/2006/main" name="Office Theme">
  <a:themeElements>
    <a:clrScheme name="Giấy">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4846</TotalTime>
  <Words>4818</Words>
  <Application>Microsoft Office PowerPoint</Application>
  <PresentationFormat>Custom</PresentationFormat>
  <Paragraphs>413</Paragraphs>
  <Slides>35</Slides>
  <Notes>30</Notes>
  <HiddenSlides>0</HiddenSlides>
  <MMClips>18</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4" baseType="lpstr">
      <vt:lpstr>Arial</vt:lpstr>
      <vt:lpstr>AvantGarde-Demi</vt:lpstr>
      <vt:lpstr>Calibri</vt:lpstr>
      <vt:lpstr>Cambria Math</vt:lpstr>
      <vt:lpstr>Chu Van An</vt:lpstr>
      <vt:lpstr>Tahoma</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LENOVO</dc:creator>
  <cp:lastModifiedBy>Admin</cp:lastModifiedBy>
  <cp:revision>458</cp:revision>
  <dcterms:created xsi:type="dcterms:W3CDTF">2013-08-31T11:42:51Z</dcterms:created>
  <dcterms:modified xsi:type="dcterms:W3CDTF">2021-08-31T13:10:22Z</dcterms:modified>
</cp:coreProperties>
</file>