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8229600" cy="4572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p15:clr>
            <a:srgbClr val="A4A3A4"/>
          </p15:clr>
        </p15:guide>
        <p15:guide id="2" pos="2592">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0" roundtripDataSignature="AMtx7mg5g1D15jGCaj3or9qD6d9cXKS2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673178-08FA-D843-B784-B6EFB688D11A}" v="78" dt="2023-08-23T16:45:18.647"/>
  </p1510:revLst>
</p1510:revInfo>
</file>

<file path=ppt/tableStyles.xml><?xml version="1.0" encoding="utf-8"?>
<a:tblStyleLst xmlns:a="http://schemas.openxmlformats.org/drawingml/2006/main" def="{A18F7DC4-01EB-48C7-B440-E4297CB7D4A4}">
  <a:tblStyle styleId="{A18F7DC4-01EB-48C7-B440-E4297CB7D4A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106" y="72"/>
      </p:cViewPr>
      <p:guideLst>
        <p:guide orient="horz" pos="1440"/>
        <p:guide pos="25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customschemas.google.com/relationships/presentationmetadata" Target="meta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1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1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13: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14: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p16: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4: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3d8fe525f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g23d8fe525f4_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3d8fe525f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23d8fe525f4_1_3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3d8fe525f4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23d8fe525f4_1_5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7: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p1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4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4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6: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7: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9: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3"/>
          <p:cNvSpPr txBox="1">
            <a:spLocks noGrp="1"/>
          </p:cNvSpPr>
          <p:nvPr>
            <p:ph type="ctrTitle"/>
          </p:nvPr>
        </p:nvSpPr>
        <p:spPr>
          <a:xfrm>
            <a:off x="617220" y="1420284"/>
            <a:ext cx="6995160" cy="980017"/>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3"/>
          <p:cNvSpPr txBox="1">
            <a:spLocks noGrp="1"/>
          </p:cNvSpPr>
          <p:nvPr>
            <p:ph type="subTitle" idx="1"/>
          </p:nvPr>
        </p:nvSpPr>
        <p:spPr>
          <a:xfrm>
            <a:off x="1234440" y="2590800"/>
            <a:ext cx="5760720" cy="1168400"/>
          </a:xfrm>
          <a:prstGeom prst="rect">
            <a:avLst/>
          </a:prstGeom>
          <a:noFill/>
          <a:ln>
            <a:noFill/>
          </a:ln>
        </p:spPr>
        <p:txBody>
          <a:bodyPr spcFirstLastPara="1" wrap="square" lIns="67900" tIns="33950" rIns="67900" bIns="3395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4" name="Google Shape;14;p43"/>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3"/>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3"/>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2"/>
          <p:cNvSpPr txBox="1">
            <a:spLocks noGrp="1"/>
          </p:cNvSpPr>
          <p:nvPr>
            <p:ph type="title"/>
          </p:nvPr>
        </p:nvSpPr>
        <p:spPr>
          <a:xfrm>
            <a:off x="411480" y="183092"/>
            <a:ext cx="7406640" cy="762000"/>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2"/>
          <p:cNvSpPr txBox="1">
            <a:spLocks noGrp="1"/>
          </p:cNvSpPr>
          <p:nvPr>
            <p:ph type="body" idx="1"/>
          </p:nvPr>
        </p:nvSpPr>
        <p:spPr>
          <a:xfrm rot="5400000">
            <a:off x="2606146" y="-1127864"/>
            <a:ext cx="3017309" cy="7406640"/>
          </a:xfrm>
          <a:prstGeom prst="rect">
            <a:avLst/>
          </a:prstGeom>
          <a:noFill/>
          <a:ln>
            <a:noFill/>
          </a:ln>
        </p:spPr>
        <p:txBody>
          <a:bodyPr spcFirstLastPara="1" wrap="square" lIns="67900" tIns="33950" rIns="67900" bIns="3395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52"/>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2"/>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2"/>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3"/>
          <p:cNvSpPr txBox="1">
            <a:spLocks noGrp="1"/>
          </p:cNvSpPr>
          <p:nvPr>
            <p:ph type="title"/>
          </p:nvPr>
        </p:nvSpPr>
        <p:spPr>
          <a:xfrm rot="5400000">
            <a:off x="4213571" y="681595"/>
            <a:ext cx="2601383" cy="1481614"/>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3"/>
          <p:cNvSpPr txBox="1">
            <a:spLocks noGrp="1"/>
          </p:cNvSpPr>
          <p:nvPr>
            <p:ph type="body" idx="1"/>
          </p:nvPr>
        </p:nvSpPr>
        <p:spPr>
          <a:xfrm rot="5400000">
            <a:off x="1181763" y="-731439"/>
            <a:ext cx="2601383" cy="4307681"/>
          </a:xfrm>
          <a:prstGeom prst="rect">
            <a:avLst/>
          </a:prstGeom>
          <a:noFill/>
          <a:ln>
            <a:noFill/>
          </a:ln>
        </p:spPr>
        <p:txBody>
          <a:bodyPr spcFirstLastPara="1" wrap="square" lIns="67900" tIns="33950" rIns="67900" bIns="3395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53"/>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3"/>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3"/>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4"/>
          <p:cNvSpPr txBox="1">
            <a:spLocks noGrp="1"/>
          </p:cNvSpPr>
          <p:nvPr>
            <p:ph type="title"/>
          </p:nvPr>
        </p:nvSpPr>
        <p:spPr>
          <a:xfrm>
            <a:off x="411480" y="183092"/>
            <a:ext cx="7406640" cy="762000"/>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4"/>
          <p:cNvSpPr txBox="1">
            <a:spLocks noGrp="1"/>
          </p:cNvSpPr>
          <p:nvPr>
            <p:ph type="body" idx="1"/>
          </p:nvPr>
        </p:nvSpPr>
        <p:spPr>
          <a:xfrm>
            <a:off x="411480" y="1066801"/>
            <a:ext cx="7406640" cy="3017309"/>
          </a:xfrm>
          <a:prstGeom prst="rect">
            <a:avLst/>
          </a:prstGeom>
          <a:noFill/>
          <a:ln>
            <a:noFill/>
          </a:ln>
        </p:spPr>
        <p:txBody>
          <a:bodyPr spcFirstLastPara="1" wrap="square" lIns="67900" tIns="33950" rIns="67900" bIns="3395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44"/>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4"/>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4"/>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5"/>
          <p:cNvSpPr txBox="1">
            <a:spLocks noGrp="1"/>
          </p:cNvSpPr>
          <p:nvPr>
            <p:ph type="title"/>
          </p:nvPr>
        </p:nvSpPr>
        <p:spPr>
          <a:xfrm>
            <a:off x="650081" y="2937934"/>
            <a:ext cx="6995160" cy="908050"/>
          </a:xfrm>
          <a:prstGeom prst="rect">
            <a:avLst/>
          </a:prstGeom>
          <a:noFill/>
          <a:ln>
            <a:noFill/>
          </a:ln>
        </p:spPr>
        <p:txBody>
          <a:bodyPr spcFirstLastPara="1" wrap="square" lIns="67900" tIns="33950" rIns="67900" bIns="3395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5"/>
          <p:cNvSpPr txBox="1">
            <a:spLocks noGrp="1"/>
          </p:cNvSpPr>
          <p:nvPr>
            <p:ph type="body" idx="1"/>
          </p:nvPr>
        </p:nvSpPr>
        <p:spPr>
          <a:xfrm>
            <a:off x="650081" y="1937810"/>
            <a:ext cx="6995160" cy="1000125"/>
          </a:xfrm>
          <a:prstGeom prst="rect">
            <a:avLst/>
          </a:prstGeom>
          <a:noFill/>
          <a:ln>
            <a:noFill/>
          </a:ln>
        </p:spPr>
        <p:txBody>
          <a:bodyPr spcFirstLastPara="1" wrap="square" lIns="67900" tIns="33950" rIns="67900" bIns="3395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60"/>
              </a:spcBef>
              <a:spcAft>
                <a:spcPts val="0"/>
              </a:spcAft>
              <a:buClr>
                <a:srgbClr val="888888"/>
              </a:buClr>
              <a:buSzPts val="1300"/>
              <a:buNone/>
              <a:defRPr sz="130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00"/>
              </a:spcBef>
              <a:spcAft>
                <a:spcPts val="0"/>
              </a:spcAft>
              <a:buClr>
                <a:srgbClr val="888888"/>
              </a:buClr>
              <a:buSzPts val="1000"/>
              <a:buNone/>
              <a:defRPr sz="1000">
                <a:solidFill>
                  <a:srgbClr val="888888"/>
                </a:solidFill>
              </a:defRPr>
            </a:lvl4pPr>
            <a:lvl5pPr marL="2286000" lvl="4" indent="-228600" algn="l">
              <a:spcBef>
                <a:spcPts val="200"/>
              </a:spcBef>
              <a:spcAft>
                <a:spcPts val="0"/>
              </a:spcAft>
              <a:buClr>
                <a:srgbClr val="888888"/>
              </a:buClr>
              <a:buSzPts val="1000"/>
              <a:buNone/>
              <a:defRPr sz="1000">
                <a:solidFill>
                  <a:srgbClr val="888888"/>
                </a:solidFill>
              </a:defRPr>
            </a:lvl5pPr>
            <a:lvl6pPr marL="2743200" lvl="5" indent="-228600" algn="l">
              <a:spcBef>
                <a:spcPts val="200"/>
              </a:spcBef>
              <a:spcAft>
                <a:spcPts val="0"/>
              </a:spcAft>
              <a:buClr>
                <a:srgbClr val="888888"/>
              </a:buClr>
              <a:buSzPts val="1000"/>
              <a:buNone/>
              <a:defRPr sz="1000">
                <a:solidFill>
                  <a:srgbClr val="888888"/>
                </a:solidFill>
              </a:defRPr>
            </a:lvl6pPr>
            <a:lvl7pPr marL="3200400" lvl="6" indent="-228600" algn="l">
              <a:spcBef>
                <a:spcPts val="200"/>
              </a:spcBef>
              <a:spcAft>
                <a:spcPts val="0"/>
              </a:spcAft>
              <a:buClr>
                <a:srgbClr val="888888"/>
              </a:buClr>
              <a:buSzPts val="1000"/>
              <a:buNone/>
              <a:defRPr sz="1000">
                <a:solidFill>
                  <a:srgbClr val="888888"/>
                </a:solidFill>
              </a:defRPr>
            </a:lvl7pPr>
            <a:lvl8pPr marL="3657600" lvl="7" indent="-228600" algn="l">
              <a:spcBef>
                <a:spcPts val="200"/>
              </a:spcBef>
              <a:spcAft>
                <a:spcPts val="0"/>
              </a:spcAft>
              <a:buClr>
                <a:srgbClr val="888888"/>
              </a:buClr>
              <a:buSzPts val="1000"/>
              <a:buNone/>
              <a:defRPr sz="1000">
                <a:solidFill>
                  <a:srgbClr val="888888"/>
                </a:solidFill>
              </a:defRPr>
            </a:lvl8pPr>
            <a:lvl9pPr marL="4114800" lvl="8" indent="-228600" algn="l">
              <a:spcBef>
                <a:spcPts val="200"/>
              </a:spcBef>
              <a:spcAft>
                <a:spcPts val="0"/>
              </a:spcAft>
              <a:buClr>
                <a:srgbClr val="888888"/>
              </a:buClr>
              <a:buSzPts val="1000"/>
              <a:buNone/>
              <a:defRPr sz="1000">
                <a:solidFill>
                  <a:srgbClr val="888888"/>
                </a:solidFill>
              </a:defRPr>
            </a:lvl9pPr>
          </a:lstStyle>
          <a:p>
            <a:endParaRPr/>
          </a:p>
        </p:txBody>
      </p:sp>
      <p:sp>
        <p:nvSpPr>
          <p:cNvPr id="26" name="Google Shape;26;p45"/>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5"/>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5"/>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6"/>
          <p:cNvSpPr txBox="1">
            <a:spLocks noGrp="1"/>
          </p:cNvSpPr>
          <p:nvPr>
            <p:ph type="title"/>
          </p:nvPr>
        </p:nvSpPr>
        <p:spPr>
          <a:xfrm>
            <a:off x="411480" y="183092"/>
            <a:ext cx="7406640" cy="762000"/>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6"/>
          <p:cNvSpPr txBox="1">
            <a:spLocks noGrp="1"/>
          </p:cNvSpPr>
          <p:nvPr>
            <p:ph type="body" idx="1"/>
          </p:nvPr>
        </p:nvSpPr>
        <p:spPr>
          <a:xfrm>
            <a:off x="328612" y="711200"/>
            <a:ext cx="2894648" cy="2011892"/>
          </a:xfrm>
          <a:prstGeom prst="rect">
            <a:avLst/>
          </a:prstGeom>
          <a:noFill/>
          <a:ln>
            <a:noFill/>
          </a:ln>
        </p:spPr>
        <p:txBody>
          <a:bodyPr spcFirstLastPara="1" wrap="square" lIns="67900" tIns="33950" rIns="67900" bIns="3395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1150" algn="l">
              <a:spcBef>
                <a:spcPts val="260"/>
              </a:spcBef>
              <a:spcAft>
                <a:spcPts val="0"/>
              </a:spcAft>
              <a:buClr>
                <a:schemeClr val="dk1"/>
              </a:buClr>
              <a:buSzPts val="1300"/>
              <a:buChar char="–"/>
              <a:defRPr sz="1300"/>
            </a:lvl4pPr>
            <a:lvl5pPr marL="2286000" lvl="4" indent="-311150" algn="l">
              <a:spcBef>
                <a:spcPts val="260"/>
              </a:spcBef>
              <a:spcAft>
                <a:spcPts val="0"/>
              </a:spcAft>
              <a:buClr>
                <a:schemeClr val="dk1"/>
              </a:buClr>
              <a:buSzPts val="1300"/>
              <a:buChar char="»"/>
              <a:defRPr sz="1300"/>
            </a:lvl5pPr>
            <a:lvl6pPr marL="2743200" lvl="5" indent="-311150" algn="l">
              <a:spcBef>
                <a:spcPts val="260"/>
              </a:spcBef>
              <a:spcAft>
                <a:spcPts val="0"/>
              </a:spcAft>
              <a:buClr>
                <a:schemeClr val="dk1"/>
              </a:buClr>
              <a:buSzPts val="1300"/>
              <a:buChar char="•"/>
              <a:defRPr sz="1300"/>
            </a:lvl6pPr>
            <a:lvl7pPr marL="3200400" lvl="6" indent="-311150" algn="l">
              <a:spcBef>
                <a:spcPts val="260"/>
              </a:spcBef>
              <a:spcAft>
                <a:spcPts val="0"/>
              </a:spcAft>
              <a:buClr>
                <a:schemeClr val="dk1"/>
              </a:buClr>
              <a:buSzPts val="1300"/>
              <a:buChar char="•"/>
              <a:defRPr sz="1300"/>
            </a:lvl7pPr>
            <a:lvl8pPr marL="3657600" lvl="7" indent="-311150" algn="l">
              <a:spcBef>
                <a:spcPts val="260"/>
              </a:spcBef>
              <a:spcAft>
                <a:spcPts val="0"/>
              </a:spcAft>
              <a:buClr>
                <a:schemeClr val="dk1"/>
              </a:buClr>
              <a:buSzPts val="1300"/>
              <a:buChar char="•"/>
              <a:defRPr sz="1300"/>
            </a:lvl8pPr>
            <a:lvl9pPr marL="4114800" lvl="8" indent="-311150" algn="l">
              <a:spcBef>
                <a:spcPts val="260"/>
              </a:spcBef>
              <a:spcAft>
                <a:spcPts val="0"/>
              </a:spcAft>
              <a:buClr>
                <a:schemeClr val="dk1"/>
              </a:buClr>
              <a:buSzPts val="1300"/>
              <a:buChar char="•"/>
              <a:defRPr sz="1300"/>
            </a:lvl9pPr>
          </a:lstStyle>
          <a:p>
            <a:endParaRPr/>
          </a:p>
        </p:txBody>
      </p:sp>
      <p:sp>
        <p:nvSpPr>
          <p:cNvPr id="32" name="Google Shape;32;p46"/>
          <p:cNvSpPr txBox="1">
            <a:spLocks noGrp="1"/>
          </p:cNvSpPr>
          <p:nvPr>
            <p:ph type="body" idx="2"/>
          </p:nvPr>
        </p:nvSpPr>
        <p:spPr>
          <a:xfrm>
            <a:off x="3360420" y="711200"/>
            <a:ext cx="2894648" cy="2011892"/>
          </a:xfrm>
          <a:prstGeom prst="rect">
            <a:avLst/>
          </a:prstGeom>
          <a:noFill/>
          <a:ln>
            <a:noFill/>
          </a:ln>
        </p:spPr>
        <p:txBody>
          <a:bodyPr spcFirstLastPara="1" wrap="square" lIns="67900" tIns="33950" rIns="67900" bIns="3395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1150" algn="l">
              <a:spcBef>
                <a:spcPts val="260"/>
              </a:spcBef>
              <a:spcAft>
                <a:spcPts val="0"/>
              </a:spcAft>
              <a:buClr>
                <a:schemeClr val="dk1"/>
              </a:buClr>
              <a:buSzPts val="1300"/>
              <a:buChar char="–"/>
              <a:defRPr sz="1300"/>
            </a:lvl4pPr>
            <a:lvl5pPr marL="2286000" lvl="4" indent="-311150" algn="l">
              <a:spcBef>
                <a:spcPts val="260"/>
              </a:spcBef>
              <a:spcAft>
                <a:spcPts val="0"/>
              </a:spcAft>
              <a:buClr>
                <a:schemeClr val="dk1"/>
              </a:buClr>
              <a:buSzPts val="1300"/>
              <a:buChar char="»"/>
              <a:defRPr sz="1300"/>
            </a:lvl5pPr>
            <a:lvl6pPr marL="2743200" lvl="5" indent="-311150" algn="l">
              <a:spcBef>
                <a:spcPts val="260"/>
              </a:spcBef>
              <a:spcAft>
                <a:spcPts val="0"/>
              </a:spcAft>
              <a:buClr>
                <a:schemeClr val="dk1"/>
              </a:buClr>
              <a:buSzPts val="1300"/>
              <a:buChar char="•"/>
              <a:defRPr sz="1300"/>
            </a:lvl6pPr>
            <a:lvl7pPr marL="3200400" lvl="6" indent="-311150" algn="l">
              <a:spcBef>
                <a:spcPts val="260"/>
              </a:spcBef>
              <a:spcAft>
                <a:spcPts val="0"/>
              </a:spcAft>
              <a:buClr>
                <a:schemeClr val="dk1"/>
              </a:buClr>
              <a:buSzPts val="1300"/>
              <a:buChar char="•"/>
              <a:defRPr sz="1300"/>
            </a:lvl7pPr>
            <a:lvl8pPr marL="3657600" lvl="7" indent="-311150" algn="l">
              <a:spcBef>
                <a:spcPts val="260"/>
              </a:spcBef>
              <a:spcAft>
                <a:spcPts val="0"/>
              </a:spcAft>
              <a:buClr>
                <a:schemeClr val="dk1"/>
              </a:buClr>
              <a:buSzPts val="1300"/>
              <a:buChar char="•"/>
              <a:defRPr sz="1300"/>
            </a:lvl8pPr>
            <a:lvl9pPr marL="4114800" lvl="8" indent="-311150" algn="l">
              <a:spcBef>
                <a:spcPts val="260"/>
              </a:spcBef>
              <a:spcAft>
                <a:spcPts val="0"/>
              </a:spcAft>
              <a:buClr>
                <a:schemeClr val="dk1"/>
              </a:buClr>
              <a:buSzPts val="1300"/>
              <a:buChar char="•"/>
              <a:defRPr sz="1300"/>
            </a:lvl9pPr>
          </a:lstStyle>
          <a:p>
            <a:endParaRPr/>
          </a:p>
        </p:txBody>
      </p:sp>
      <p:sp>
        <p:nvSpPr>
          <p:cNvPr id="33" name="Google Shape;33;p46"/>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47"/>
          <p:cNvSpPr txBox="1">
            <a:spLocks noGrp="1"/>
          </p:cNvSpPr>
          <p:nvPr>
            <p:ph type="title"/>
          </p:nvPr>
        </p:nvSpPr>
        <p:spPr>
          <a:xfrm>
            <a:off x="411480" y="183092"/>
            <a:ext cx="7406640" cy="762000"/>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7"/>
          <p:cNvSpPr txBox="1">
            <a:spLocks noGrp="1"/>
          </p:cNvSpPr>
          <p:nvPr>
            <p:ph type="body" idx="1"/>
          </p:nvPr>
        </p:nvSpPr>
        <p:spPr>
          <a:xfrm>
            <a:off x="411480" y="1023409"/>
            <a:ext cx="3636169" cy="426508"/>
          </a:xfrm>
          <a:prstGeom prst="rect">
            <a:avLst/>
          </a:prstGeom>
          <a:noFill/>
          <a:ln>
            <a:noFill/>
          </a:ln>
        </p:spPr>
        <p:txBody>
          <a:bodyPr spcFirstLastPara="1" wrap="square" lIns="67900" tIns="33950" rIns="67900" bIns="3395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60"/>
              </a:spcBef>
              <a:spcAft>
                <a:spcPts val="0"/>
              </a:spcAft>
              <a:buClr>
                <a:schemeClr val="dk1"/>
              </a:buClr>
              <a:buSzPts val="1300"/>
              <a:buNone/>
              <a:defRPr sz="130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39" name="Google Shape;39;p47"/>
          <p:cNvSpPr txBox="1">
            <a:spLocks noGrp="1"/>
          </p:cNvSpPr>
          <p:nvPr>
            <p:ph type="body" idx="2"/>
          </p:nvPr>
        </p:nvSpPr>
        <p:spPr>
          <a:xfrm>
            <a:off x="411480" y="1449917"/>
            <a:ext cx="3636169" cy="2634192"/>
          </a:xfrm>
          <a:prstGeom prst="rect">
            <a:avLst/>
          </a:prstGeom>
          <a:noFill/>
          <a:ln>
            <a:noFill/>
          </a:ln>
        </p:spPr>
        <p:txBody>
          <a:bodyPr spcFirstLastPara="1" wrap="square" lIns="67900" tIns="33950" rIns="67900" bIns="3395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1150" algn="l">
              <a:spcBef>
                <a:spcPts val="260"/>
              </a:spcBef>
              <a:spcAft>
                <a:spcPts val="0"/>
              </a:spcAft>
              <a:buClr>
                <a:schemeClr val="dk1"/>
              </a:buClr>
              <a:buSzPts val="1300"/>
              <a:buChar char="•"/>
              <a:defRPr sz="130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0" name="Google Shape;40;p47"/>
          <p:cNvSpPr txBox="1">
            <a:spLocks noGrp="1"/>
          </p:cNvSpPr>
          <p:nvPr>
            <p:ph type="body" idx="3"/>
          </p:nvPr>
        </p:nvSpPr>
        <p:spPr>
          <a:xfrm>
            <a:off x="4180522" y="1023409"/>
            <a:ext cx="3637598" cy="426508"/>
          </a:xfrm>
          <a:prstGeom prst="rect">
            <a:avLst/>
          </a:prstGeom>
          <a:noFill/>
          <a:ln>
            <a:noFill/>
          </a:ln>
        </p:spPr>
        <p:txBody>
          <a:bodyPr spcFirstLastPara="1" wrap="square" lIns="67900" tIns="33950" rIns="67900" bIns="3395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60"/>
              </a:spcBef>
              <a:spcAft>
                <a:spcPts val="0"/>
              </a:spcAft>
              <a:buClr>
                <a:schemeClr val="dk1"/>
              </a:buClr>
              <a:buSzPts val="1300"/>
              <a:buNone/>
              <a:defRPr sz="130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1" name="Google Shape;41;p47"/>
          <p:cNvSpPr txBox="1">
            <a:spLocks noGrp="1"/>
          </p:cNvSpPr>
          <p:nvPr>
            <p:ph type="body" idx="4"/>
          </p:nvPr>
        </p:nvSpPr>
        <p:spPr>
          <a:xfrm>
            <a:off x="4180522" y="1449917"/>
            <a:ext cx="3637598" cy="2634192"/>
          </a:xfrm>
          <a:prstGeom prst="rect">
            <a:avLst/>
          </a:prstGeom>
          <a:noFill/>
          <a:ln>
            <a:noFill/>
          </a:ln>
        </p:spPr>
        <p:txBody>
          <a:bodyPr spcFirstLastPara="1" wrap="square" lIns="67900" tIns="33950" rIns="67900" bIns="3395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1150" algn="l">
              <a:spcBef>
                <a:spcPts val="260"/>
              </a:spcBef>
              <a:spcAft>
                <a:spcPts val="0"/>
              </a:spcAft>
              <a:buClr>
                <a:schemeClr val="dk1"/>
              </a:buClr>
              <a:buSzPts val="1300"/>
              <a:buChar char="•"/>
              <a:defRPr sz="130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2" name="Google Shape;42;p47"/>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7"/>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7"/>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48"/>
          <p:cNvSpPr txBox="1">
            <a:spLocks noGrp="1"/>
          </p:cNvSpPr>
          <p:nvPr>
            <p:ph type="title"/>
          </p:nvPr>
        </p:nvSpPr>
        <p:spPr>
          <a:xfrm>
            <a:off x="411480" y="183092"/>
            <a:ext cx="7406640" cy="762000"/>
          </a:xfrm>
          <a:prstGeom prst="rect">
            <a:avLst/>
          </a:prstGeom>
          <a:noFill/>
          <a:ln>
            <a:noFill/>
          </a:ln>
        </p:spPr>
        <p:txBody>
          <a:bodyPr spcFirstLastPara="1" wrap="square" lIns="67900" tIns="33950" rIns="67900" bIns="33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8"/>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8"/>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8"/>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49"/>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9"/>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0"/>
          <p:cNvSpPr txBox="1">
            <a:spLocks noGrp="1"/>
          </p:cNvSpPr>
          <p:nvPr>
            <p:ph type="title"/>
          </p:nvPr>
        </p:nvSpPr>
        <p:spPr>
          <a:xfrm>
            <a:off x="411481" y="182033"/>
            <a:ext cx="2707481" cy="774700"/>
          </a:xfrm>
          <a:prstGeom prst="rect">
            <a:avLst/>
          </a:prstGeom>
          <a:noFill/>
          <a:ln>
            <a:noFill/>
          </a:ln>
        </p:spPr>
        <p:txBody>
          <a:bodyPr spcFirstLastPara="1" wrap="square" lIns="67900" tIns="33950" rIns="67900" bIns="3395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0"/>
          <p:cNvSpPr txBox="1">
            <a:spLocks noGrp="1"/>
          </p:cNvSpPr>
          <p:nvPr>
            <p:ph type="body" idx="1"/>
          </p:nvPr>
        </p:nvSpPr>
        <p:spPr>
          <a:xfrm>
            <a:off x="3217545" y="182035"/>
            <a:ext cx="4600575" cy="3902075"/>
          </a:xfrm>
          <a:prstGeom prst="rect">
            <a:avLst/>
          </a:prstGeom>
          <a:noFill/>
          <a:ln>
            <a:noFill/>
          </a:ln>
        </p:spPr>
        <p:txBody>
          <a:bodyPr spcFirstLastPara="1" wrap="square" lIns="67900" tIns="33950" rIns="67900" bIns="3395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57" name="Google Shape;57;p50"/>
          <p:cNvSpPr txBox="1">
            <a:spLocks noGrp="1"/>
          </p:cNvSpPr>
          <p:nvPr>
            <p:ph type="body" idx="2"/>
          </p:nvPr>
        </p:nvSpPr>
        <p:spPr>
          <a:xfrm>
            <a:off x="411481" y="956735"/>
            <a:ext cx="2707481" cy="3127375"/>
          </a:xfrm>
          <a:prstGeom prst="rect">
            <a:avLst/>
          </a:prstGeom>
          <a:noFill/>
          <a:ln>
            <a:noFill/>
          </a:ln>
        </p:spPr>
        <p:txBody>
          <a:bodyPr spcFirstLastPara="1" wrap="square" lIns="67900" tIns="33950" rIns="67900" bIns="33950" anchor="t" anchorCtr="0">
            <a:normAutofit/>
          </a:bodyPr>
          <a:lstStyle>
            <a:lvl1pPr marL="457200" lvl="0" indent="-228600" algn="l">
              <a:spcBef>
                <a:spcPts val="200"/>
              </a:spcBef>
              <a:spcAft>
                <a:spcPts val="0"/>
              </a:spcAft>
              <a:buClr>
                <a:schemeClr val="dk1"/>
              </a:buClr>
              <a:buSzPts val="1000"/>
              <a:buNone/>
              <a:defRPr sz="1000"/>
            </a:lvl1pPr>
            <a:lvl2pPr marL="914400" lvl="1" indent="-228600" algn="l">
              <a:spcBef>
                <a:spcPts val="180"/>
              </a:spcBef>
              <a:spcAft>
                <a:spcPts val="0"/>
              </a:spcAft>
              <a:buClr>
                <a:schemeClr val="dk1"/>
              </a:buClr>
              <a:buSzPts val="900"/>
              <a:buNone/>
              <a:defRPr sz="900"/>
            </a:lvl2pPr>
            <a:lvl3pPr marL="1371600" lvl="2" indent="-228600" algn="l">
              <a:spcBef>
                <a:spcPts val="140"/>
              </a:spcBef>
              <a:spcAft>
                <a:spcPts val="0"/>
              </a:spcAft>
              <a:buClr>
                <a:schemeClr val="dk1"/>
              </a:buClr>
              <a:buSzPts val="700"/>
              <a:buNone/>
              <a:defRPr sz="700"/>
            </a:lvl3pPr>
            <a:lvl4pPr marL="1828800" lvl="3" indent="-228600" algn="l">
              <a:spcBef>
                <a:spcPts val="140"/>
              </a:spcBef>
              <a:spcAft>
                <a:spcPts val="0"/>
              </a:spcAft>
              <a:buClr>
                <a:schemeClr val="dk1"/>
              </a:buClr>
              <a:buSzPts val="700"/>
              <a:buNone/>
              <a:defRPr sz="700"/>
            </a:lvl4pPr>
            <a:lvl5pPr marL="2286000" lvl="4" indent="-228600" algn="l">
              <a:spcBef>
                <a:spcPts val="140"/>
              </a:spcBef>
              <a:spcAft>
                <a:spcPts val="0"/>
              </a:spcAft>
              <a:buClr>
                <a:schemeClr val="dk1"/>
              </a:buClr>
              <a:buSzPts val="700"/>
              <a:buNone/>
              <a:defRPr sz="700"/>
            </a:lvl5pPr>
            <a:lvl6pPr marL="2743200" lvl="5" indent="-228600" algn="l">
              <a:spcBef>
                <a:spcPts val="140"/>
              </a:spcBef>
              <a:spcAft>
                <a:spcPts val="0"/>
              </a:spcAft>
              <a:buClr>
                <a:schemeClr val="dk1"/>
              </a:buClr>
              <a:buSzPts val="700"/>
              <a:buNone/>
              <a:defRPr sz="700"/>
            </a:lvl6pPr>
            <a:lvl7pPr marL="3200400" lvl="6" indent="-228600" algn="l">
              <a:spcBef>
                <a:spcPts val="140"/>
              </a:spcBef>
              <a:spcAft>
                <a:spcPts val="0"/>
              </a:spcAft>
              <a:buClr>
                <a:schemeClr val="dk1"/>
              </a:buClr>
              <a:buSzPts val="700"/>
              <a:buNone/>
              <a:defRPr sz="700"/>
            </a:lvl7pPr>
            <a:lvl8pPr marL="3657600" lvl="7" indent="-228600" algn="l">
              <a:spcBef>
                <a:spcPts val="140"/>
              </a:spcBef>
              <a:spcAft>
                <a:spcPts val="0"/>
              </a:spcAft>
              <a:buClr>
                <a:schemeClr val="dk1"/>
              </a:buClr>
              <a:buSzPts val="700"/>
              <a:buNone/>
              <a:defRPr sz="700"/>
            </a:lvl8pPr>
            <a:lvl9pPr marL="4114800" lvl="8" indent="-228600" algn="l">
              <a:spcBef>
                <a:spcPts val="140"/>
              </a:spcBef>
              <a:spcAft>
                <a:spcPts val="0"/>
              </a:spcAft>
              <a:buClr>
                <a:schemeClr val="dk1"/>
              </a:buClr>
              <a:buSzPts val="700"/>
              <a:buNone/>
              <a:defRPr sz="700"/>
            </a:lvl9pPr>
          </a:lstStyle>
          <a:p>
            <a:endParaRPr/>
          </a:p>
        </p:txBody>
      </p:sp>
      <p:sp>
        <p:nvSpPr>
          <p:cNvPr id="58" name="Google Shape;58;p50"/>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0"/>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1"/>
          <p:cNvSpPr txBox="1">
            <a:spLocks noGrp="1"/>
          </p:cNvSpPr>
          <p:nvPr>
            <p:ph type="title"/>
          </p:nvPr>
        </p:nvSpPr>
        <p:spPr>
          <a:xfrm>
            <a:off x="1613059" y="3200401"/>
            <a:ext cx="4937760" cy="377825"/>
          </a:xfrm>
          <a:prstGeom prst="rect">
            <a:avLst/>
          </a:prstGeom>
          <a:noFill/>
          <a:ln>
            <a:noFill/>
          </a:ln>
        </p:spPr>
        <p:txBody>
          <a:bodyPr spcFirstLastPara="1" wrap="square" lIns="67900" tIns="33950" rIns="67900" bIns="3395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1"/>
          <p:cNvSpPr>
            <a:spLocks noGrp="1"/>
          </p:cNvSpPr>
          <p:nvPr>
            <p:ph type="pic" idx="2"/>
          </p:nvPr>
        </p:nvSpPr>
        <p:spPr>
          <a:xfrm>
            <a:off x="1613059" y="408517"/>
            <a:ext cx="4937760" cy="2743200"/>
          </a:xfrm>
          <a:prstGeom prst="rect">
            <a:avLst/>
          </a:prstGeom>
          <a:noFill/>
          <a:ln>
            <a:noFill/>
          </a:ln>
        </p:spPr>
      </p:sp>
      <p:sp>
        <p:nvSpPr>
          <p:cNvPr id="64" name="Google Shape;64;p51"/>
          <p:cNvSpPr txBox="1">
            <a:spLocks noGrp="1"/>
          </p:cNvSpPr>
          <p:nvPr>
            <p:ph type="body" idx="1"/>
          </p:nvPr>
        </p:nvSpPr>
        <p:spPr>
          <a:xfrm>
            <a:off x="1613059" y="3578226"/>
            <a:ext cx="4937760" cy="536575"/>
          </a:xfrm>
          <a:prstGeom prst="rect">
            <a:avLst/>
          </a:prstGeom>
          <a:noFill/>
          <a:ln>
            <a:noFill/>
          </a:ln>
        </p:spPr>
        <p:txBody>
          <a:bodyPr spcFirstLastPara="1" wrap="square" lIns="67900" tIns="33950" rIns="67900" bIns="33950" anchor="t" anchorCtr="0">
            <a:normAutofit/>
          </a:bodyPr>
          <a:lstStyle>
            <a:lvl1pPr marL="457200" lvl="0" indent="-228600" algn="l">
              <a:spcBef>
                <a:spcPts val="200"/>
              </a:spcBef>
              <a:spcAft>
                <a:spcPts val="0"/>
              </a:spcAft>
              <a:buClr>
                <a:schemeClr val="dk1"/>
              </a:buClr>
              <a:buSzPts val="1000"/>
              <a:buNone/>
              <a:defRPr sz="1000"/>
            </a:lvl1pPr>
            <a:lvl2pPr marL="914400" lvl="1" indent="-228600" algn="l">
              <a:spcBef>
                <a:spcPts val="180"/>
              </a:spcBef>
              <a:spcAft>
                <a:spcPts val="0"/>
              </a:spcAft>
              <a:buClr>
                <a:schemeClr val="dk1"/>
              </a:buClr>
              <a:buSzPts val="900"/>
              <a:buNone/>
              <a:defRPr sz="900"/>
            </a:lvl2pPr>
            <a:lvl3pPr marL="1371600" lvl="2" indent="-228600" algn="l">
              <a:spcBef>
                <a:spcPts val="140"/>
              </a:spcBef>
              <a:spcAft>
                <a:spcPts val="0"/>
              </a:spcAft>
              <a:buClr>
                <a:schemeClr val="dk1"/>
              </a:buClr>
              <a:buSzPts val="700"/>
              <a:buNone/>
              <a:defRPr sz="700"/>
            </a:lvl3pPr>
            <a:lvl4pPr marL="1828800" lvl="3" indent="-228600" algn="l">
              <a:spcBef>
                <a:spcPts val="140"/>
              </a:spcBef>
              <a:spcAft>
                <a:spcPts val="0"/>
              </a:spcAft>
              <a:buClr>
                <a:schemeClr val="dk1"/>
              </a:buClr>
              <a:buSzPts val="700"/>
              <a:buNone/>
              <a:defRPr sz="700"/>
            </a:lvl4pPr>
            <a:lvl5pPr marL="2286000" lvl="4" indent="-228600" algn="l">
              <a:spcBef>
                <a:spcPts val="140"/>
              </a:spcBef>
              <a:spcAft>
                <a:spcPts val="0"/>
              </a:spcAft>
              <a:buClr>
                <a:schemeClr val="dk1"/>
              </a:buClr>
              <a:buSzPts val="700"/>
              <a:buNone/>
              <a:defRPr sz="700"/>
            </a:lvl5pPr>
            <a:lvl6pPr marL="2743200" lvl="5" indent="-228600" algn="l">
              <a:spcBef>
                <a:spcPts val="140"/>
              </a:spcBef>
              <a:spcAft>
                <a:spcPts val="0"/>
              </a:spcAft>
              <a:buClr>
                <a:schemeClr val="dk1"/>
              </a:buClr>
              <a:buSzPts val="700"/>
              <a:buNone/>
              <a:defRPr sz="700"/>
            </a:lvl6pPr>
            <a:lvl7pPr marL="3200400" lvl="6" indent="-228600" algn="l">
              <a:spcBef>
                <a:spcPts val="140"/>
              </a:spcBef>
              <a:spcAft>
                <a:spcPts val="0"/>
              </a:spcAft>
              <a:buClr>
                <a:schemeClr val="dk1"/>
              </a:buClr>
              <a:buSzPts val="700"/>
              <a:buNone/>
              <a:defRPr sz="700"/>
            </a:lvl7pPr>
            <a:lvl8pPr marL="3657600" lvl="7" indent="-228600" algn="l">
              <a:spcBef>
                <a:spcPts val="140"/>
              </a:spcBef>
              <a:spcAft>
                <a:spcPts val="0"/>
              </a:spcAft>
              <a:buClr>
                <a:schemeClr val="dk1"/>
              </a:buClr>
              <a:buSzPts val="700"/>
              <a:buNone/>
              <a:defRPr sz="700"/>
            </a:lvl8pPr>
            <a:lvl9pPr marL="4114800" lvl="8" indent="-228600" algn="l">
              <a:spcBef>
                <a:spcPts val="140"/>
              </a:spcBef>
              <a:spcAft>
                <a:spcPts val="0"/>
              </a:spcAft>
              <a:buClr>
                <a:schemeClr val="dk1"/>
              </a:buClr>
              <a:buSzPts val="700"/>
              <a:buNone/>
              <a:defRPr sz="700"/>
            </a:lvl9pPr>
          </a:lstStyle>
          <a:p>
            <a:endParaRPr/>
          </a:p>
        </p:txBody>
      </p:sp>
      <p:sp>
        <p:nvSpPr>
          <p:cNvPr id="65" name="Google Shape;65;p51"/>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1"/>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411480" y="183092"/>
            <a:ext cx="7406640" cy="762000"/>
          </a:xfrm>
          <a:prstGeom prst="rect">
            <a:avLst/>
          </a:prstGeom>
          <a:noFill/>
          <a:ln>
            <a:noFill/>
          </a:ln>
        </p:spPr>
        <p:txBody>
          <a:bodyPr spcFirstLastPara="1" wrap="square" lIns="67900" tIns="33950" rIns="67900" bIns="3395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2"/>
          <p:cNvSpPr txBox="1">
            <a:spLocks noGrp="1"/>
          </p:cNvSpPr>
          <p:nvPr>
            <p:ph type="body" idx="1"/>
          </p:nvPr>
        </p:nvSpPr>
        <p:spPr>
          <a:xfrm>
            <a:off x="411480" y="1066801"/>
            <a:ext cx="7406640" cy="3017309"/>
          </a:xfrm>
          <a:prstGeom prst="rect">
            <a:avLst/>
          </a:prstGeom>
          <a:noFill/>
          <a:ln>
            <a:noFill/>
          </a:ln>
        </p:spPr>
        <p:txBody>
          <a:bodyPr spcFirstLastPara="1" wrap="square" lIns="67900" tIns="33950" rIns="67900" bIns="3395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 name="Google Shape;8;p42"/>
          <p:cNvSpPr txBox="1">
            <a:spLocks noGrp="1"/>
          </p:cNvSpPr>
          <p:nvPr>
            <p:ph type="dt" idx="10"/>
          </p:nvPr>
        </p:nvSpPr>
        <p:spPr>
          <a:xfrm>
            <a:off x="411480" y="4237568"/>
            <a:ext cx="1920240" cy="243417"/>
          </a:xfrm>
          <a:prstGeom prst="rect">
            <a:avLst/>
          </a:prstGeom>
          <a:noFill/>
          <a:ln>
            <a:noFill/>
          </a:ln>
        </p:spPr>
        <p:txBody>
          <a:bodyPr spcFirstLastPara="1" wrap="square" lIns="67900" tIns="33950" rIns="67900" bIns="3395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9pPr>
          </a:lstStyle>
          <a:p>
            <a:endParaRPr/>
          </a:p>
        </p:txBody>
      </p:sp>
      <p:sp>
        <p:nvSpPr>
          <p:cNvPr id="9" name="Google Shape;9;p42"/>
          <p:cNvSpPr txBox="1">
            <a:spLocks noGrp="1"/>
          </p:cNvSpPr>
          <p:nvPr>
            <p:ph type="ftr" idx="11"/>
          </p:nvPr>
        </p:nvSpPr>
        <p:spPr>
          <a:xfrm>
            <a:off x="2811780" y="4237568"/>
            <a:ext cx="2606040" cy="243417"/>
          </a:xfrm>
          <a:prstGeom prst="rect">
            <a:avLst/>
          </a:prstGeom>
          <a:noFill/>
          <a:ln>
            <a:noFill/>
          </a:ln>
        </p:spPr>
        <p:txBody>
          <a:bodyPr spcFirstLastPara="1" wrap="square" lIns="67900" tIns="33950" rIns="67900" bIns="3395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9pPr>
          </a:lstStyle>
          <a:p>
            <a:endParaRPr/>
          </a:p>
        </p:txBody>
      </p:sp>
      <p:sp>
        <p:nvSpPr>
          <p:cNvPr id="10" name="Google Shape;10;p42"/>
          <p:cNvSpPr txBox="1">
            <a:spLocks noGrp="1"/>
          </p:cNvSpPr>
          <p:nvPr>
            <p:ph type="sldNum" idx="12"/>
          </p:nvPr>
        </p:nvSpPr>
        <p:spPr>
          <a:xfrm>
            <a:off x="5897880" y="4237568"/>
            <a:ext cx="1920240" cy="243417"/>
          </a:xfrm>
          <a:prstGeom prst="rect">
            <a:avLst/>
          </a:prstGeom>
          <a:noFill/>
          <a:ln>
            <a:noFill/>
          </a:ln>
        </p:spPr>
        <p:txBody>
          <a:bodyPr spcFirstLastPara="1" wrap="square" lIns="67900" tIns="33950" rIns="67900" bIns="3395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85" name="Google Shape;85;p1"/>
          <p:cNvSpPr/>
          <p:nvPr/>
        </p:nvSpPr>
        <p:spPr>
          <a:xfrm>
            <a:off x="2057400" y="457200"/>
            <a:ext cx="6039492"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CHỦ ĐỀ </a:t>
            </a:r>
            <a:r>
              <a:rPr lang="en-US" sz="2400" b="1">
                <a:solidFill>
                  <a:srgbClr val="FF0000"/>
                </a:solidFill>
                <a:latin typeface="Times New Roman"/>
                <a:ea typeface="Times New Roman"/>
                <a:cs typeface="Times New Roman"/>
                <a:sym typeface="Times New Roman"/>
              </a:rPr>
              <a:t>8</a:t>
            </a:r>
            <a:r>
              <a:rPr lang="en-US" sz="2400" b="1" i="0" u="none" strike="noStrike" cap="none">
                <a:solidFill>
                  <a:srgbClr val="FF0000"/>
                </a:solidFill>
                <a:latin typeface="Times New Roman"/>
                <a:ea typeface="Times New Roman"/>
                <a:cs typeface="Times New Roman"/>
                <a:sym typeface="Times New Roman"/>
              </a:rPr>
              <a:t>: </a:t>
            </a:r>
            <a:endParaRPr sz="2400" b="1" i="0" u="none" strike="noStrike" cap="none">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000" b="1" i="0" u="none" strike="noStrike" cap="none">
                <a:solidFill>
                  <a:srgbClr val="0033CC"/>
                </a:solidFill>
                <a:latin typeface="Times New Roman"/>
                <a:ea typeface="Times New Roman"/>
                <a:cs typeface="Times New Roman"/>
                <a:sym typeface="Times New Roman"/>
              </a:rPr>
              <a:t>TÌM HIỂU VỀ CÁC NHÓM NGHỀ CƠ BẢN</a:t>
            </a:r>
            <a:endParaRPr sz="2000" b="1" i="0" u="none" strike="noStrike" cap="none">
              <a:solidFill>
                <a:srgbClr val="0033CC"/>
              </a:solidFill>
              <a:latin typeface="Times New Roman"/>
              <a:ea typeface="Times New Roman"/>
              <a:cs typeface="Times New Roman"/>
              <a:sym typeface="Times New Roman"/>
            </a:endParaRPr>
          </a:p>
        </p:txBody>
      </p:sp>
      <p:sp>
        <p:nvSpPr>
          <p:cNvPr id="86" name="Google Shape;86;p1"/>
          <p:cNvSpPr txBox="1">
            <a:spLocks noGrp="1"/>
          </p:cNvSpPr>
          <p:nvPr>
            <p:ph type="ctrTitle"/>
          </p:nvPr>
        </p:nvSpPr>
        <p:spPr>
          <a:xfrm>
            <a:off x="2057400" y="76200"/>
            <a:ext cx="6039492" cy="457200"/>
          </a:xfrm>
          <a:prstGeom prst="rect">
            <a:avLst/>
          </a:prstGeom>
          <a:noFill/>
          <a:ln>
            <a:noFill/>
          </a:ln>
        </p:spPr>
        <p:txBody>
          <a:bodyPr spcFirstLastPara="1" wrap="square" lIns="67900" tIns="33950" rIns="67900" bIns="33950" anchor="ctr" anchorCtr="0">
            <a:normAutofit fontScale="90000"/>
          </a:bodyPr>
          <a:lstStyle/>
          <a:p>
            <a:pPr marL="0" lvl="0" indent="0" algn="ctr" rtl="0">
              <a:spcBef>
                <a:spcPts val="0"/>
              </a:spcBef>
              <a:spcAft>
                <a:spcPts val="0"/>
              </a:spcAft>
              <a:buClr>
                <a:srgbClr val="7030A0"/>
              </a:buClr>
              <a:buSzPct val="100000"/>
              <a:buFont typeface="Times New Roman"/>
              <a:buNone/>
            </a:pPr>
            <a:r>
              <a:rPr lang="en-US" sz="1400" b="1">
                <a:solidFill>
                  <a:srgbClr val="7030A0"/>
                </a:solidFill>
                <a:latin typeface="Times New Roman"/>
                <a:ea typeface="Times New Roman"/>
                <a:cs typeface="Times New Roman"/>
                <a:sym typeface="Times New Roman"/>
              </a:rPr>
              <a:t>SỞ GIÁO DỤC VÀ ĐÀO TẠO HẢI DƯƠNG</a:t>
            </a:r>
            <a:br>
              <a:rPr lang="en-US" sz="1400" b="1">
                <a:solidFill>
                  <a:srgbClr val="7030A0"/>
                </a:solidFill>
                <a:latin typeface="Times New Roman"/>
                <a:ea typeface="Times New Roman"/>
                <a:cs typeface="Times New Roman"/>
                <a:sym typeface="Times New Roman"/>
              </a:rPr>
            </a:br>
            <a:r>
              <a:rPr lang="en-US" sz="1400" b="1">
                <a:solidFill>
                  <a:srgbClr val="7030A0"/>
                </a:solidFill>
                <a:latin typeface="Times New Roman"/>
                <a:ea typeface="Times New Roman"/>
                <a:cs typeface="Times New Roman"/>
                <a:sym typeface="Times New Roman"/>
              </a:rPr>
              <a:t>TRƯỜNG THPT MARIE CURIE</a:t>
            </a:r>
            <a:endParaRPr sz="1400" b="1">
              <a:solidFill>
                <a:srgbClr val="7030A0"/>
              </a:solidFill>
              <a:latin typeface="Times New Roman"/>
              <a:ea typeface="Times New Roman"/>
              <a:cs typeface="Times New Roman"/>
              <a:sym typeface="Times New Roman"/>
            </a:endParaRPr>
          </a:p>
        </p:txBody>
      </p:sp>
      <p:sp>
        <p:nvSpPr>
          <p:cNvPr id="87" name="Google Shape;87;p1"/>
          <p:cNvSpPr txBox="1">
            <a:spLocks noGrp="1"/>
          </p:cNvSpPr>
          <p:nvPr>
            <p:ph type="subTitle" idx="1"/>
          </p:nvPr>
        </p:nvSpPr>
        <p:spPr>
          <a:xfrm>
            <a:off x="1752600" y="4114800"/>
            <a:ext cx="5760720" cy="4572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002060"/>
              </a:buClr>
              <a:buSzPts val="1800"/>
              <a:buNone/>
            </a:pPr>
            <a:r>
              <a:rPr lang="en-US" sz="1800" b="1">
                <a:solidFill>
                  <a:srgbClr val="002060"/>
                </a:solidFill>
                <a:latin typeface="Times New Roman"/>
                <a:ea typeface="Times New Roman"/>
                <a:cs typeface="Times New Roman"/>
                <a:sym typeface="Times New Roman"/>
              </a:rPr>
              <a:t>Giáo viên biên soạn: Nguyễn Nhật Linh</a:t>
            </a:r>
            <a:endParaRPr sz="1800" b="1">
              <a:solidFill>
                <a:srgbClr val="002060"/>
              </a:solidFill>
              <a:latin typeface="Times New Roman"/>
              <a:ea typeface="Times New Roman"/>
              <a:cs typeface="Times New Roman"/>
              <a:sym typeface="Times New Roman"/>
            </a:endParaRPr>
          </a:p>
        </p:txBody>
      </p:sp>
      <p:pic>
        <p:nvPicPr>
          <p:cNvPr id="88" name="Google Shape;88;p1" descr="FLOWERS4"/>
          <p:cNvPicPr preferRelativeResize="0"/>
          <p:nvPr/>
        </p:nvPicPr>
        <p:blipFill rotWithShape="1">
          <a:blip r:embed="rId4">
            <a:alphaModFix/>
          </a:blip>
          <a:srcRect/>
          <a:stretch/>
        </p:blipFill>
        <p:spPr>
          <a:xfrm>
            <a:off x="7239000" y="3269747"/>
            <a:ext cx="960533" cy="1302253"/>
          </a:xfrm>
          <a:prstGeom prst="rect">
            <a:avLst/>
          </a:prstGeom>
          <a:noFill/>
          <a:ln>
            <a:noFill/>
          </a:ln>
        </p:spPr>
      </p:pic>
      <p:pic>
        <p:nvPicPr>
          <p:cNvPr id="89" name="Google Shape;89;p1" descr="FLOWERS2"/>
          <p:cNvPicPr preferRelativeResize="0"/>
          <p:nvPr/>
        </p:nvPicPr>
        <p:blipFill rotWithShape="1">
          <a:blip r:embed="rId5">
            <a:alphaModFix/>
          </a:blip>
          <a:srcRect/>
          <a:stretch/>
        </p:blipFill>
        <p:spPr>
          <a:xfrm>
            <a:off x="6629400" y="3626425"/>
            <a:ext cx="1101725" cy="945575"/>
          </a:xfrm>
          <a:prstGeom prst="rect">
            <a:avLst/>
          </a:prstGeom>
          <a:noFill/>
          <a:ln>
            <a:noFill/>
          </a:ln>
        </p:spPr>
      </p:pic>
      <p:graphicFrame>
        <p:nvGraphicFramePr>
          <p:cNvPr id="90" name="Google Shape;90;p1"/>
          <p:cNvGraphicFramePr/>
          <p:nvPr/>
        </p:nvGraphicFramePr>
        <p:xfrm>
          <a:off x="2057400" y="3291840"/>
          <a:ext cx="1066800" cy="1280160"/>
        </p:xfrm>
        <a:graphic>
          <a:graphicData uri="http://schemas.openxmlformats.org/presentationml/2006/ole">
            <mc:AlternateContent xmlns:mc="http://schemas.openxmlformats.org/markup-compatibility/2006">
              <mc:Choice xmlns:v="urn:schemas-microsoft-com:vml" Requires="v">
                <p:oleObj r:id="rId6" imgW="1066800" imgH="1280160" progId="MS_ClipArt_Gallery.2">
                  <p:embed/>
                </p:oleObj>
              </mc:Choice>
              <mc:Fallback>
                <p:oleObj r:id="rId6" imgW="1066800" imgH="1280160" progId="MS_ClipArt_Gallery.2">
                  <p:embed/>
                  <p:pic>
                    <p:nvPicPr>
                      <p:cNvPr id="90" name="Google Shape;90;p1"/>
                      <p:cNvPicPr preferRelativeResize="0"/>
                      <p:nvPr/>
                    </p:nvPicPr>
                    <p:blipFill rotWithShape="1">
                      <a:blip r:embed="rId7">
                        <a:alphaModFix/>
                      </a:blip>
                      <a:srcRect/>
                      <a:stretch/>
                    </p:blipFill>
                    <p:spPr>
                      <a:xfrm>
                        <a:off x="2057400" y="3291840"/>
                        <a:ext cx="1066800" cy="1280160"/>
                      </a:xfrm>
                      <a:prstGeom prst="rect">
                        <a:avLst/>
                      </a:prstGeom>
                      <a:noFill/>
                      <a:ln>
                        <a:noFill/>
                      </a:ln>
                    </p:spPr>
                  </p:pic>
                </p:oleObj>
              </mc:Fallback>
            </mc:AlternateContent>
          </a:graphicData>
        </a:graphic>
      </p:graphicFrame>
      <p:pic>
        <p:nvPicPr>
          <p:cNvPr id="91" name="Google Shape;91;p1"/>
          <p:cNvPicPr preferRelativeResize="0"/>
          <p:nvPr/>
        </p:nvPicPr>
        <p:blipFill rotWithShape="1">
          <a:blip r:embed="rId8"/>
          <a:srcRect/>
          <a:stretch/>
        </p:blipFill>
        <p:spPr>
          <a:xfrm>
            <a:off x="132708" y="76200"/>
            <a:ext cx="2130425" cy="2992987"/>
          </a:xfrm>
          <a:prstGeom prst="rect">
            <a:avLst/>
          </a:prstGeom>
          <a:noFill/>
          <a:ln>
            <a:noFill/>
          </a:ln>
        </p:spPr>
      </p:pic>
      <p:pic>
        <p:nvPicPr>
          <p:cNvPr id="92" name="Google Shape;92;p1" descr="Giải chủ đề 7 Thông tin nghề nghiệp | hoạt động trải nghiệm 10 - Tech12h"/>
          <p:cNvPicPr preferRelativeResize="0"/>
          <p:nvPr/>
        </p:nvPicPr>
        <p:blipFill rotWithShape="1">
          <a:blip r:embed="rId9">
            <a:alphaModFix/>
          </a:blip>
          <a:srcRect/>
          <a:stretch/>
        </p:blipFill>
        <p:spPr>
          <a:xfrm>
            <a:off x="3717415" y="1717676"/>
            <a:ext cx="2685829" cy="1905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265" name="Google Shape;265;p10"/>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66" name="Google Shape;266;p10"/>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267" name="Google Shape;267;p10">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268" name="Google Shape;268;p10"/>
          <p:cNvGrpSpPr/>
          <p:nvPr/>
        </p:nvGrpSpPr>
        <p:grpSpPr>
          <a:xfrm>
            <a:off x="685800" y="743381"/>
            <a:ext cx="381000" cy="381000"/>
            <a:chOff x="2078" y="1680"/>
            <a:chExt cx="1615" cy="1615"/>
          </a:xfrm>
        </p:grpSpPr>
        <p:sp>
          <p:nvSpPr>
            <p:cNvPr id="269" name="Google Shape;269;p10"/>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70" name="Google Shape;270;p10"/>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71" name="Google Shape;271;p10"/>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72" name="Google Shape;272;p10"/>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73" name="Google Shape;273;p10"/>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74" name="Google Shape;274;p10"/>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275" name="Google Shape;275;p10"/>
          <p:cNvSpPr txBox="1"/>
          <p:nvPr/>
        </p:nvSpPr>
        <p:spPr>
          <a:xfrm>
            <a:off x="724104" y="749300"/>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276" name="Google Shape;276;p10"/>
          <p:cNvSpPr/>
          <p:nvPr/>
        </p:nvSpPr>
        <p:spPr>
          <a:xfrm>
            <a:off x="685800" y="1371600"/>
            <a:ext cx="5334000" cy="292388"/>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Calibri"/>
                <a:ea typeface="Calibri"/>
                <a:cs typeface="Calibri"/>
                <a:sym typeface="Calibri"/>
              </a:rPr>
              <a:t>Nhóm Lao động có kĩ năng trong nông nghiệp, lâm nghiệp và thuỷ sản</a:t>
            </a:r>
            <a:endParaRPr sz="1300">
              <a:solidFill>
                <a:schemeClr val="lt1"/>
              </a:solidFill>
              <a:latin typeface="Calibri"/>
              <a:ea typeface="Calibri"/>
              <a:cs typeface="Calibri"/>
              <a:sym typeface="Calibri"/>
            </a:endParaRPr>
          </a:p>
        </p:txBody>
      </p:sp>
      <p:pic>
        <p:nvPicPr>
          <p:cNvPr id="277" name="Google Shape;277;p10"/>
          <p:cNvPicPr preferRelativeResize="0"/>
          <p:nvPr/>
        </p:nvPicPr>
        <p:blipFill rotWithShape="1">
          <a:blip r:embed="rId4"/>
          <a:srcRect/>
          <a:stretch/>
        </p:blipFill>
        <p:spPr>
          <a:xfrm>
            <a:off x="0" y="0"/>
            <a:ext cx="591396" cy="830839"/>
          </a:xfrm>
          <a:prstGeom prst="rect">
            <a:avLst/>
          </a:prstGeom>
          <a:noFill/>
          <a:ln>
            <a:noFill/>
          </a:ln>
        </p:spPr>
      </p:pic>
      <p:sp>
        <p:nvSpPr>
          <p:cNvPr id="278" name="Google Shape;278;p10"/>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Yêu cầu của nhóm lao động có kĩ năng trong nông, lâm, thủy sản là gì ?</a:t>
            </a:r>
            <a:endParaRPr sz="1800">
              <a:solidFill>
                <a:schemeClr val="dk1"/>
              </a:solidFill>
              <a:latin typeface="Times New Roman"/>
              <a:ea typeface="Times New Roman"/>
              <a:cs typeface="Times New Roman"/>
              <a:sym typeface="Times New Roman"/>
            </a:endParaRPr>
          </a:p>
        </p:txBody>
      </p:sp>
      <p:pic>
        <p:nvPicPr>
          <p:cNvPr id="279" name="Google Shape;279;p10" descr="Chuyển đổi số trong nông nghiệp là gì? Đâu là giải pháp hiệu quả"/>
          <p:cNvPicPr preferRelativeResize="0"/>
          <p:nvPr/>
        </p:nvPicPr>
        <p:blipFill rotWithShape="1">
          <a:blip r:embed="rId5">
            <a:alphaModFix/>
          </a:blip>
          <a:srcRect/>
          <a:stretch/>
        </p:blipFill>
        <p:spPr>
          <a:xfrm>
            <a:off x="5332639" y="2215738"/>
            <a:ext cx="2441121" cy="1371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p:tgtEl>
                                          <p:spTgt spid="2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2000"/>
                                        <p:tgtEl>
                                          <p:spTgt spid="2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9"/>
                                        </p:tgtEl>
                                        <p:attrNameLst>
                                          <p:attrName>style.visibility</p:attrName>
                                        </p:attrNameLst>
                                      </p:cBhvr>
                                      <p:to>
                                        <p:strVal val="visible"/>
                                      </p:to>
                                    </p:set>
                                    <p:animEffect transition="in" filter="fade">
                                      <p:cBhvr>
                                        <p:cTn id="1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1"/>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285" name="Google Shape;285;p11"/>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86" name="Google Shape;286;p11"/>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287" name="Google Shape;287;p11">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288" name="Google Shape;288;p11"/>
          <p:cNvGrpSpPr/>
          <p:nvPr/>
        </p:nvGrpSpPr>
        <p:grpSpPr>
          <a:xfrm>
            <a:off x="685800" y="743381"/>
            <a:ext cx="381000" cy="381000"/>
            <a:chOff x="2078" y="1680"/>
            <a:chExt cx="1615" cy="1615"/>
          </a:xfrm>
        </p:grpSpPr>
        <p:sp>
          <p:nvSpPr>
            <p:cNvPr id="289" name="Google Shape;289;p1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90" name="Google Shape;290;p1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91" name="Google Shape;291;p11"/>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92" name="Google Shape;292;p11"/>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93" name="Google Shape;293;p11"/>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94" name="Google Shape;294;p11"/>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295" name="Google Shape;295;p11"/>
          <p:cNvSpPr txBox="1"/>
          <p:nvPr/>
        </p:nvSpPr>
        <p:spPr>
          <a:xfrm>
            <a:off x="724104" y="749300"/>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296" name="Google Shape;296;p11"/>
          <p:cNvSpPr/>
          <p:nvPr/>
        </p:nvSpPr>
        <p:spPr>
          <a:xfrm>
            <a:off x="685800" y="1371600"/>
            <a:ext cx="5334000" cy="292388"/>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Calibri"/>
                <a:ea typeface="Calibri"/>
                <a:cs typeface="Calibri"/>
                <a:sym typeface="Calibri"/>
              </a:rPr>
              <a:t>Nhóm Lao động thủ công và các nghề nghiệp có liên quan khác. </a:t>
            </a:r>
            <a:endParaRPr/>
          </a:p>
        </p:txBody>
      </p:sp>
      <p:pic>
        <p:nvPicPr>
          <p:cNvPr id="297" name="Google Shape;297;p11"/>
          <p:cNvPicPr preferRelativeResize="0"/>
          <p:nvPr/>
        </p:nvPicPr>
        <p:blipFill rotWithShape="1">
          <a:blip r:embed="rId4"/>
          <a:srcRect/>
          <a:stretch/>
        </p:blipFill>
        <p:spPr>
          <a:xfrm>
            <a:off x="0" y="0"/>
            <a:ext cx="591396" cy="830839"/>
          </a:xfrm>
          <a:prstGeom prst="rect">
            <a:avLst/>
          </a:prstGeom>
          <a:noFill/>
          <a:ln>
            <a:noFill/>
          </a:ln>
        </p:spPr>
      </p:pic>
      <p:sp>
        <p:nvSpPr>
          <p:cNvPr id="298" name="Google Shape;298;p11"/>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Tính chất của nhóm lao động thủ công và các nghề nghiệp liên quan khác là gì?</a:t>
            </a:r>
            <a:endParaRPr sz="1800">
              <a:solidFill>
                <a:schemeClr val="dk1"/>
              </a:solidFill>
              <a:latin typeface="Times New Roman"/>
              <a:ea typeface="Times New Roman"/>
              <a:cs typeface="Times New Roman"/>
              <a:sym typeface="Times New Roman"/>
            </a:endParaRPr>
          </a:p>
        </p:txBody>
      </p:sp>
      <p:pic>
        <p:nvPicPr>
          <p:cNvPr id="299" name="Google Shape;299;p11" descr="Nghề thủ công truyền thống của người Việt"/>
          <p:cNvPicPr preferRelativeResize="0"/>
          <p:nvPr/>
        </p:nvPicPr>
        <p:blipFill rotWithShape="1">
          <a:blip r:embed="rId5">
            <a:alphaModFix/>
          </a:blip>
          <a:srcRect/>
          <a:stretch/>
        </p:blipFill>
        <p:spPr>
          <a:xfrm>
            <a:off x="5388181" y="2057887"/>
            <a:ext cx="2330038" cy="17460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p:tgtEl>
                                          <p:spTgt spid="29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20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305" name="Google Shape;305;p12"/>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06" name="Google Shape;306;p12"/>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307" name="Google Shape;307;p12">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308" name="Google Shape;308;p12"/>
          <p:cNvGrpSpPr/>
          <p:nvPr/>
        </p:nvGrpSpPr>
        <p:grpSpPr>
          <a:xfrm>
            <a:off x="685800" y="743381"/>
            <a:ext cx="381000" cy="381000"/>
            <a:chOff x="2078" y="1680"/>
            <a:chExt cx="1615" cy="1615"/>
          </a:xfrm>
        </p:grpSpPr>
        <p:sp>
          <p:nvSpPr>
            <p:cNvPr id="309" name="Google Shape;309;p12"/>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10" name="Google Shape;310;p12"/>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11" name="Google Shape;311;p12"/>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12" name="Google Shape;312;p12"/>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13" name="Google Shape;313;p12"/>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14" name="Google Shape;314;p12"/>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315" name="Google Shape;315;p12"/>
          <p:cNvSpPr txBox="1"/>
          <p:nvPr/>
        </p:nvSpPr>
        <p:spPr>
          <a:xfrm>
            <a:off x="724104" y="749300"/>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316" name="Google Shape;316;p12"/>
          <p:cNvSpPr/>
          <p:nvPr/>
        </p:nvSpPr>
        <p:spPr>
          <a:xfrm>
            <a:off x="685800" y="1371600"/>
            <a:ext cx="5334000" cy="292388"/>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Calibri"/>
                <a:ea typeface="Calibri"/>
                <a:cs typeface="Calibri"/>
                <a:sym typeface="Calibri"/>
              </a:rPr>
              <a:t>Nhóm Thợ lắp ráp và vận hành máy móc, thiết bị</a:t>
            </a:r>
            <a:endParaRPr sz="1300">
              <a:solidFill>
                <a:schemeClr val="lt1"/>
              </a:solidFill>
              <a:latin typeface="Calibri"/>
              <a:ea typeface="Calibri"/>
              <a:cs typeface="Calibri"/>
              <a:sym typeface="Calibri"/>
            </a:endParaRPr>
          </a:p>
        </p:txBody>
      </p:sp>
      <p:pic>
        <p:nvPicPr>
          <p:cNvPr id="317" name="Google Shape;317;p12"/>
          <p:cNvPicPr preferRelativeResize="0"/>
          <p:nvPr/>
        </p:nvPicPr>
        <p:blipFill rotWithShape="1">
          <a:blip r:embed="rId4"/>
          <a:srcRect/>
          <a:stretch/>
        </p:blipFill>
        <p:spPr>
          <a:xfrm>
            <a:off x="0" y="0"/>
            <a:ext cx="591396" cy="830839"/>
          </a:xfrm>
          <a:prstGeom prst="rect">
            <a:avLst/>
          </a:prstGeom>
          <a:noFill/>
          <a:ln>
            <a:noFill/>
          </a:ln>
        </p:spPr>
      </p:pic>
      <p:sp>
        <p:nvSpPr>
          <p:cNvPr id="318" name="Google Shape;318;p12"/>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Nhóm thợ lắp ráp và vận hành máy móc, thiết bị cần có đặc điểm gì ?</a:t>
            </a:r>
            <a:endParaRPr sz="1800">
              <a:solidFill>
                <a:schemeClr val="dk1"/>
              </a:solidFill>
              <a:latin typeface="Times New Roman"/>
              <a:ea typeface="Times New Roman"/>
              <a:cs typeface="Times New Roman"/>
              <a:sym typeface="Times New Roman"/>
            </a:endParaRPr>
          </a:p>
        </p:txBody>
      </p:sp>
      <p:pic>
        <p:nvPicPr>
          <p:cNvPr id="319" name="Google Shape;319;p12" descr="Tìm hiểu về công việc của công nhân trong dây chuyền sản xuất"/>
          <p:cNvPicPr preferRelativeResize="0"/>
          <p:nvPr/>
        </p:nvPicPr>
        <p:blipFill rotWithShape="1">
          <a:blip r:embed="rId5">
            <a:alphaModFix/>
          </a:blip>
          <a:srcRect/>
          <a:stretch/>
        </p:blipFill>
        <p:spPr>
          <a:xfrm>
            <a:off x="5211766" y="2096614"/>
            <a:ext cx="2750075" cy="182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500"/>
                                        <p:tgtEl>
                                          <p:spTgt spid="31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
                                        </p:tgtEl>
                                        <p:attrNameLst>
                                          <p:attrName>style.visibility</p:attrName>
                                        </p:attrNameLst>
                                      </p:cBhvr>
                                      <p:to>
                                        <p:strVal val="visible"/>
                                      </p:to>
                                    </p:set>
                                    <p:animEffect transition="in" filter="fade">
                                      <p:cBhvr>
                                        <p:cTn id="12" dur="2000"/>
                                        <p:tgtEl>
                                          <p:spTgt spid="3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9"/>
                                        </p:tgtEl>
                                        <p:attrNameLst>
                                          <p:attrName>style.visibility</p:attrName>
                                        </p:attrNameLst>
                                      </p:cBhvr>
                                      <p:to>
                                        <p:strVal val="visible"/>
                                      </p:to>
                                    </p:set>
                                    <p:animEffect transition="in" filter="fade">
                                      <p:cBhvr>
                                        <p:cTn id="17"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3"/>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325" name="Google Shape;325;p13"/>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26" name="Google Shape;326;p13"/>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327" name="Google Shape;327;p13">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328" name="Google Shape;328;p13"/>
          <p:cNvGrpSpPr/>
          <p:nvPr/>
        </p:nvGrpSpPr>
        <p:grpSpPr>
          <a:xfrm>
            <a:off x="685800" y="743381"/>
            <a:ext cx="381000" cy="381000"/>
            <a:chOff x="2078" y="1680"/>
            <a:chExt cx="1615" cy="1615"/>
          </a:xfrm>
        </p:grpSpPr>
        <p:sp>
          <p:nvSpPr>
            <p:cNvPr id="329" name="Google Shape;329;p13"/>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30" name="Google Shape;330;p13"/>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31" name="Google Shape;331;p13"/>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32" name="Google Shape;332;p13"/>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33" name="Google Shape;333;p13"/>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34" name="Google Shape;334;p13"/>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335" name="Google Shape;335;p13"/>
          <p:cNvSpPr txBox="1"/>
          <p:nvPr/>
        </p:nvSpPr>
        <p:spPr>
          <a:xfrm>
            <a:off x="724104" y="749300"/>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336" name="Google Shape;336;p13"/>
          <p:cNvSpPr/>
          <p:nvPr/>
        </p:nvSpPr>
        <p:spPr>
          <a:xfrm>
            <a:off x="685800" y="1371600"/>
            <a:ext cx="5334000" cy="292388"/>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Calibri"/>
                <a:ea typeface="Calibri"/>
                <a:cs typeface="Calibri"/>
                <a:sym typeface="Calibri"/>
              </a:rPr>
              <a:t>Nhóm Lao động giản đơn. </a:t>
            </a:r>
            <a:endParaRPr/>
          </a:p>
        </p:txBody>
      </p:sp>
      <p:pic>
        <p:nvPicPr>
          <p:cNvPr id="337" name="Google Shape;337;p13"/>
          <p:cNvPicPr preferRelativeResize="0"/>
          <p:nvPr/>
        </p:nvPicPr>
        <p:blipFill rotWithShape="1">
          <a:blip r:embed="rId4"/>
          <a:srcRect/>
          <a:stretch/>
        </p:blipFill>
        <p:spPr>
          <a:xfrm>
            <a:off x="0" y="0"/>
            <a:ext cx="591396" cy="830839"/>
          </a:xfrm>
          <a:prstGeom prst="rect">
            <a:avLst/>
          </a:prstGeom>
          <a:noFill/>
          <a:ln>
            <a:noFill/>
          </a:ln>
        </p:spPr>
      </p:pic>
      <p:sp>
        <p:nvSpPr>
          <p:cNvPr id="338" name="Google Shape;338;p13"/>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Đặc thù của nhóm lao động giản đơn là gì?</a:t>
            </a:r>
            <a:endParaRPr sz="1800">
              <a:solidFill>
                <a:schemeClr val="dk1"/>
              </a:solidFill>
              <a:latin typeface="Times New Roman"/>
              <a:ea typeface="Times New Roman"/>
              <a:cs typeface="Times New Roman"/>
              <a:sym typeface="Times New Roman"/>
            </a:endParaRPr>
          </a:p>
        </p:txBody>
      </p:sp>
      <p:pic>
        <p:nvPicPr>
          <p:cNvPr id="339" name="Google Shape;339;p13" descr="Lao động giản đơn: Vẫn có nhiều cơ hội việc làm"/>
          <p:cNvPicPr preferRelativeResize="0"/>
          <p:nvPr/>
        </p:nvPicPr>
        <p:blipFill rotWithShape="1">
          <a:blip r:embed="rId5">
            <a:alphaModFix/>
          </a:blip>
          <a:srcRect/>
          <a:stretch/>
        </p:blipFill>
        <p:spPr>
          <a:xfrm>
            <a:off x="5239944" y="2133600"/>
            <a:ext cx="2626512" cy="175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 calcmode="lin" valueType="num">
                                      <p:cBhvr additive="base">
                                        <p:cTn id="7" dur="500"/>
                                        <p:tgtEl>
                                          <p:spTgt spid="33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2000"/>
                                        <p:tgtEl>
                                          <p:spTgt spid="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gtEl>
                                        <p:attrNameLst>
                                          <p:attrName>style.visibility</p:attrName>
                                        </p:attrNameLst>
                                      </p:cBhvr>
                                      <p:to>
                                        <p:strVal val="visible"/>
                                      </p:to>
                                    </p:set>
                                    <p:animEffect transition="in" filter="fade">
                                      <p:cBhvr>
                                        <p:cTn id="17"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4"/>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345" name="Google Shape;345;p14"/>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46" name="Google Shape;346;p14"/>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347" name="Google Shape;347;p14">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348" name="Google Shape;348;p14"/>
          <p:cNvGrpSpPr/>
          <p:nvPr/>
        </p:nvGrpSpPr>
        <p:grpSpPr>
          <a:xfrm>
            <a:off x="685800" y="743381"/>
            <a:ext cx="381000" cy="381000"/>
            <a:chOff x="2078" y="1680"/>
            <a:chExt cx="1615" cy="1615"/>
          </a:xfrm>
        </p:grpSpPr>
        <p:sp>
          <p:nvSpPr>
            <p:cNvPr id="349" name="Google Shape;349;p14"/>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50" name="Google Shape;350;p14"/>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51" name="Google Shape;351;p14"/>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52" name="Google Shape;352;p14"/>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53" name="Google Shape;353;p14"/>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54" name="Google Shape;354;p14"/>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355" name="Google Shape;355;p14"/>
          <p:cNvSpPr txBox="1"/>
          <p:nvPr/>
        </p:nvSpPr>
        <p:spPr>
          <a:xfrm>
            <a:off x="724104" y="749300"/>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356" name="Google Shape;356;p14"/>
          <p:cNvSpPr/>
          <p:nvPr/>
        </p:nvSpPr>
        <p:spPr>
          <a:xfrm>
            <a:off x="685800" y="1371600"/>
            <a:ext cx="5334000" cy="292388"/>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Calibri"/>
                <a:ea typeface="Calibri"/>
                <a:cs typeface="Calibri"/>
                <a:sym typeface="Calibri"/>
              </a:rPr>
              <a:t>Nhóm Lực lượng vũ trang.</a:t>
            </a:r>
            <a:endParaRPr/>
          </a:p>
        </p:txBody>
      </p:sp>
      <p:pic>
        <p:nvPicPr>
          <p:cNvPr id="357" name="Google Shape;357;p14"/>
          <p:cNvPicPr preferRelativeResize="0"/>
          <p:nvPr/>
        </p:nvPicPr>
        <p:blipFill rotWithShape="1">
          <a:blip r:embed="rId4"/>
          <a:srcRect/>
          <a:stretch/>
        </p:blipFill>
        <p:spPr>
          <a:xfrm>
            <a:off x="-472" y="0"/>
            <a:ext cx="591396" cy="830839"/>
          </a:xfrm>
          <a:prstGeom prst="rect">
            <a:avLst/>
          </a:prstGeom>
          <a:noFill/>
          <a:ln>
            <a:noFill/>
          </a:ln>
        </p:spPr>
      </p:pic>
      <p:sp>
        <p:nvSpPr>
          <p:cNvPr id="358" name="Google Shape;358;p14"/>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Nhóm lực lượng vũ trang có đặc thù công việc như thế nào ?</a:t>
            </a:r>
            <a:endParaRPr sz="1800">
              <a:solidFill>
                <a:schemeClr val="dk1"/>
              </a:solidFill>
              <a:latin typeface="Times New Roman"/>
              <a:ea typeface="Times New Roman"/>
              <a:cs typeface="Times New Roman"/>
              <a:sym typeface="Times New Roman"/>
            </a:endParaRPr>
          </a:p>
        </p:txBody>
      </p:sp>
      <p:pic>
        <p:nvPicPr>
          <p:cNvPr id="359" name="Google Shape;359;p14" descr="Vì sao lực lượng vũ trang lại lương cao hơn các ngành nghề khác"/>
          <p:cNvPicPr preferRelativeResize="0"/>
          <p:nvPr/>
        </p:nvPicPr>
        <p:blipFill rotWithShape="1">
          <a:blip r:embed="rId5">
            <a:alphaModFix/>
          </a:blip>
          <a:srcRect/>
          <a:stretch/>
        </p:blipFill>
        <p:spPr>
          <a:xfrm>
            <a:off x="5298126" y="2229592"/>
            <a:ext cx="2644648" cy="14887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500"/>
                                        <p:tgtEl>
                                          <p:spTgt spid="3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
                                        </p:tgtEl>
                                        <p:attrNameLst>
                                          <p:attrName>style.visibility</p:attrName>
                                        </p:attrNameLst>
                                      </p:cBhvr>
                                      <p:to>
                                        <p:strVal val="visible"/>
                                      </p:to>
                                    </p:set>
                                    <p:animEffect transition="in" filter="fade">
                                      <p:cBhvr>
                                        <p:cTn id="12" dur="2000"/>
                                        <p:tgtEl>
                                          <p:spTgt spid="35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 calcmode="lin" valueType="num">
                                      <p:cBhvr additive="base">
                                        <p:cTn id="17" dur="500"/>
                                        <p:tgtEl>
                                          <p:spTgt spid="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15"/>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365" name="Google Shape;365;p15"/>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66" name="Google Shape;366;p15">
            <a:hlinkClick r:id="" action="ppaction://noaction"/>
          </p:cNvPr>
          <p:cNvSpPr/>
          <p:nvPr/>
        </p:nvSpPr>
        <p:spPr>
          <a:xfrm>
            <a:off x="1092635" y="685800"/>
            <a:ext cx="5231965" cy="465137"/>
          </a:xfrm>
          <a:prstGeom prst="roundRect">
            <a:avLst>
              <a:gd name="adj" fmla="val 50000"/>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Sắm vai chuyên gia giải đáp câu hỏi của các bạn</a:t>
            </a:r>
            <a:endParaRPr sz="1800" b="1">
              <a:solidFill>
                <a:srgbClr val="FF0000"/>
              </a:solidFill>
              <a:latin typeface="Times New Roman"/>
              <a:ea typeface="Times New Roman"/>
              <a:cs typeface="Times New Roman"/>
              <a:sym typeface="Times New Roman"/>
            </a:endParaRPr>
          </a:p>
        </p:txBody>
      </p:sp>
      <p:grpSp>
        <p:nvGrpSpPr>
          <p:cNvPr id="367" name="Google Shape;367;p15"/>
          <p:cNvGrpSpPr/>
          <p:nvPr/>
        </p:nvGrpSpPr>
        <p:grpSpPr>
          <a:xfrm>
            <a:off x="685800" y="762000"/>
            <a:ext cx="381000" cy="381000"/>
            <a:chOff x="2078" y="1680"/>
            <a:chExt cx="1615" cy="1615"/>
          </a:xfrm>
        </p:grpSpPr>
        <p:sp>
          <p:nvSpPr>
            <p:cNvPr id="368" name="Google Shape;368;p15"/>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69" name="Google Shape;369;p15"/>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70" name="Google Shape;370;p15"/>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71" name="Google Shape;371;p15"/>
            <p:cNvSpPr/>
            <p:nvPr/>
          </p:nvSpPr>
          <p:spPr>
            <a:xfrm>
              <a:off x="2254" y="1856"/>
              <a:ext cx="1262" cy="1264"/>
            </a:xfrm>
            <a:prstGeom prst="ellipse">
              <a:avLst/>
            </a:prstGeom>
            <a:gradFill>
              <a:gsLst>
                <a:gs pos="0">
                  <a:srgbClr val="000000"/>
                </a:gs>
                <a:gs pos="100000">
                  <a:srgbClr val="48BE67"/>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72" name="Google Shape;372;p15"/>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73" name="Google Shape;373;p15"/>
            <p:cNvSpPr/>
            <p:nvPr/>
          </p:nvSpPr>
          <p:spPr>
            <a:xfrm>
              <a:off x="2337" y="1939"/>
              <a:ext cx="1096" cy="1098"/>
            </a:xfrm>
            <a:prstGeom prst="ellipse">
              <a:avLst/>
            </a:prstGeom>
            <a:gradFill>
              <a:gsLst>
                <a:gs pos="0">
                  <a:srgbClr val="48BE67"/>
                </a:gs>
                <a:gs pos="100000">
                  <a:srgbClr val="235C32"/>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374" name="Google Shape;374;p15"/>
          <p:cNvSpPr txBox="1"/>
          <p:nvPr/>
        </p:nvSpPr>
        <p:spPr>
          <a:xfrm>
            <a:off x="722744" y="787358"/>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3</a:t>
            </a:r>
            <a:endParaRPr sz="1600" b="1">
              <a:solidFill>
                <a:srgbClr val="FF0066"/>
              </a:solidFill>
              <a:latin typeface="Times New Roman"/>
              <a:ea typeface="Times New Roman"/>
              <a:cs typeface="Times New Roman"/>
              <a:sym typeface="Times New Roman"/>
            </a:endParaRPr>
          </a:p>
        </p:txBody>
      </p:sp>
      <p:sp>
        <p:nvSpPr>
          <p:cNvPr id="375" name="Google Shape;375;p15"/>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376" name="Google Shape;376;p15"/>
          <p:cNvSpPr/>
          <p:nvPr/>
        </p:nvSpPr>
        <p:spPr>
          <a:xfrm>
            <a:off x="3886200" y="1404372"/>
            <a:ext cx="4114800" cy="1477328"/>
          </a:xfrm>
          <a:prstGeom prst="rect">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“Em chào chuyên gia. Em rất thích nhóm nghề Nhà chuyên môn bậc cao trong lĩnh vực công nghệ. Em cần phải học tập, rèn luyện, trau dồi những gì để đáp ứng được yêu cầu công việc ạ?” </a:t>
            </a:r>
            <a:endParaRPr sz="1800">
              <a:solidFill>
                <a:schemeClr val="lt1"/>
              </a:solidFill>
              <a:latin typeface="Times New Roman"/>
              <a:ea typeface="Times New Roman"/>
              <a:cs typeface="Times New Roman"/>
              <a:sym typeface="Times New Roman"/>
            </a:endParaRPr>
          </a:p>
        </p:txBody>
      </p:sp>
      <p:sp>
        <p:nvSpPr>
          <p:cNvPr id="377" name="Google Shape;377;p15"/>
          <p:cNvSpPr/>
          <p:nvPr/>
        </p:nvSpPr>
        <p:spPr>
          <a:xfrm>
            <a:off x="3833091" y="2895600"/>
            <a:ext cx="4167909" cy="1295400"/>
          </a:xfrm>
          <a:prstGeom prst="cloudCallout">
            <a:avLst>
              <a:gd name="adj1" fmla="val -35683"/>
              <a:gd name="adj2" fmla="val 74228"/>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Em hãy chỉ ra các đặc trưng và yêu cầu cần thiết để tư vấn, định hướng cho bạn? </a:t>
            </a:r>
            <a:endParaRPr sz="1800">
              <a:solidFill>
                <a:schemeClr val="dk1"/>
              </a:solidFill>
              <a:latin typeface="Times New Roman"/>
              <a:ea typeface="Times New Roman"/>
              <a:cs typeface="Times New Roman"/>
              <a:sym typeface="Times New Roman"/>
            </a:endParaRPr>
          </a:p>
        </p:txBody>
      </p:sp>
      <p:pic>
        <p:nvPicPr>
          <p:cNvPr id="378" name="Google Shape;378;p15"/>
          <p:cNvPicPr preferRelativeResize="0"/>
          <p:nvPr/>
        </p:nvPicPr>
        <p:blipFill rotWithShape="1">
          <a:blip r:embed="rId4"/>
          <a:srcRect/>
          <a:stretch/>
        </p:blipFill>
        <p:spPr>
          <a:xfrm>
            <a:off x="0" y="0"/>
            <a:ext cx="591396" cy="830839"/>
          </a:xfrm>
          <a:prstGeom prst="rect">
            <a:avLst/>
          </a:prstGeom>
          <a:noFill/>
          <a:ln>
            <a:noFill/>
          </a:ln>
        </p:spPr>
      </p:pic>
      <p:pic>
        <p:nvPicPr>
          <p:cNvPr id="379" name="Google Shape;379;p15" descr="Hoạt động 5 trang 70 HĐTN lớp 10 | Kết nối tri thức"/>
          <p:cNvPicPr preferRelativeResize="0"/>
          <p:nvPr/>
        </p:nvPicPr>
        <p:blipFill rotWithShape="1">
          <a:blip r:embed="rId5">
            <a:alphaModFix/>
          </a:blip>
          <a:srcRect/>
          <a:stretch/>
        </p:blipFill>
        <p:spPr>
          <a:xfrm>
            <a:off x="722744" y="1600200"/>
            <a:ext cx="3009064" cy="2150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10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fade">
                                      <p:cBhvr>
                                        <p:cTn id="12" dur="500"/>
                                        <p:tgtEl>
                                          <p:spTgt spid="3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
                                        </p:tgtEl>
                                        <p:attrNameLst>
                                          <p:attrName>style.visibility</p:attrName>
                                        </p:attrNameLst>
                                      </p:cBhvr>
                                      <p:to>
                                        <p:strVal val="visible"/>
                                      </p:to>
                                    </p:set>
                                    <p:animEffect transition="in" filter="fade">
                                      <p:cBhvr>
                                        <p:cTn id="17"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16"/>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385" name="Google Shape;385;p16"/>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86" name="Google Shape;386;p16">
            <a:hlinkClick r:id="" action="ppaction://noaction"/>
          </p:cNvPr>
          <p:cNvSpPr/>
          <p:nvPr/>
        </p:nvSpPr>
        <p:spPr>
          <a:xfrm>
            <a:off x="1092635" y="685800"/>
            <a:ext cx="6908365" cy="465137"/>
          </a:xfrm>
          <a:prstGeom prst="roundRect">
            <a:avLst>
              <a:gd name="adj" fmla="val 50000"/>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THẢO LUẬN CHUNG</a:t>
            </a:r>
            <a:endParaRPr sz="1800" b="1">
              <a:solidFill>
                <a:srgbClr val="FF0000"/>
              </a:solidFill>
              <a:latin typeface="Times New Roman"/>
              <a:ea typeface="Times New Roman"/>
              <a:cs typeface="Times New Roman"/>
              <a:sym typeface="Times New Roman"/>
            </a:endParaRPr>
          </a:p>
        </p:txBody>
      </p:sp>
      <p:grpSp>
        <p:nvGrpSpPr>
          <p:cNvPr id="387" name="Google Shape;387;p16"/>
          <p:cNvGrpSpPr/>
          <p:nvPr/>
        </p:nvGrpSpPr>
        <p:grpSpPr>
          <a:xfrm>
            <a:off x="668023" y="727868"/>
            <a:ext cx="381000" cy="381000"/>
            <a:chOff x="2078" y="1680"/>
            <a:chExt cx="1615" cy="1615"/>
          </a:xfrm>
        </p:grpSpPr>
        <p:sp>
          <p:nvSpPr>
            <p:cNvPr id="388" name="Google Shape;388;p16"/>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89" name="Google Shape;389;p16"/>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90" name="Google Shape;390;p16"/>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91" name="Google Shape;391;p16"/>
            <p:cNvSpPr/>
            <p:nvPr/>
          </p:nvSpPr>
          <p:spPr>
            <a:xfrm>
              <a:off x="2254" y="1856"/>
              <a:ext cx="1262" cy="1264"/>
            </a:xfrm>
            <a:prstGeom prst="ellipse">
              <a:avLst/>
            </a:prstGeom>
            <a:gradFill>
              <a:gsLst>
                <a:gs pos="0">
                  <a:srgbClr val="21B3E1"/>
                </a:gs>
                <a:gs pos="100000">
                  <a:srgbClr val="0F5368"/>
                </a:gs>
              </a:gsLst>
              <a:lin ang="54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92" name="Google Shape;392;p16"/>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393" name="Google Shape;393;p16"/>
            <p:cNvSpPr/>
            <p:nvPr/>
          </p:nvSpPr>
          <p:spPr>
            <a:xfrm>
              <a:off x="2337" y="1939"/>
              <a:ext cx="1096" cy="1098"/>
            </a:xfrm>
            <a:prstGeom prst="ellipse">
              <a:avLst/>
            </a:prstGeom>
            <a:gradFill>
              <a:gsLst>
                <a:gs pos="0">
                  <a:srgbClr val="21B3E1"/>
                </a:gs>
                <a:gs pos="100000">
                  <a:srgbClr val="10576D"/>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394" name="Google Shape;394;p16"/>
          <p:cNvSpPr txBox="1"/>
          <p:nvPr/>
        </p:nvSpPr>
        <p:spPr>
          <a:xfrm>
            <a:off x="698269" y="751142"/>
            <a:ext cx="36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1</a:t>
            </a:r>
            <a:endParaRPr sz="1600" b="1">
              <a:solidFill>
                <a:srgbClr val="FF0066"/>
              </a:solidFill>
              <a:latin typeface="Times New Roman"/>
              <a:ea typeface="Times New Roman"/>
              <a:cs typeface="Times New Roman"/>
              <a:sym typeface="Times New Roman"/>
            </a:endParaRPr>
          </a:p>
        </p:txBody>
      </p:sp>
      <p:sp>
        <p:nvSpPr>
          <p:cNvPr id="395" name="Google Shape;395;p16"/>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TÌM HIỂU VỀ Ý NGHĨA CỦA VIỆC ĐẢM BẢO AN TOÀN VÀ SỨC KHỎE NGHỀ NGHIỆP CỦA NGƯỜI LAO ĐỘNG</a:t>
            </a:r>
            <a:endParaRPr sz="1600" b="1">
              <a:solidFill>
                <a:schemeClr val="lt1"/>
              </a:solidFill>
              <a:latin typeface="Times New Roman"/>
              <a:ea typeface="Times New Roman"/>
              <a:cs typeface="Times New Roman"/>
              <a:sym typeface="Times New Roman"/>
            </a:endParaRPr>
          </a:p>
        </p:txBody>
      </p:sp>
      <p:pic>
        <p:nvPicPr>
          <p:cNvPr id="396" name="Google Shape;396;p16"/>
          <p:cNvPicPr preferRelativeResize="0"/>
          <p:nvPr/>
        </p:nvPicPr>
        <p:blipFill rotWithShape="1">
          <a:blip r:embed="rId4"/>
          <a:srcRect/>
          <a:stretch/>
        </p:blipFill>
        <p:spPr>
          <a:xfrm>
            <a:off x="0" y="0"/>
            <a:ext cx="591396" cy="830839"/>
          </a:xfrm>
          <a:prstGeom prst="rect">
            <a:avLst/>
          </a:prstGeom>
          <a:noFill/>
          <a:ln>
            <a:noFill/>
          </a:ln>
        </p:spPr>
      </p:pic>
      <p:sp>
        <p:nvSpPr>
          <p:cNvPr id="397" name="Google Shape;397;p16"/>
          <p:cNvSpPr/>
          <p:nvPr/>
        </p:nvSpPr>
        <p:spPr>
          <a:xfrm>
            <a:off x="698275" y="1420550"/>
            <a:ext cx="3667500" cy="8655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a:solidFill>
                  <a:schemeClr val="lt1"/>
                </a:solidFill>
                <a:latin typeface="Times New Roman"/>
                <a:ea typeface="Times New Roman"/>
                <a:cs typeface="Times New Roman"/>
                <a:sym typeface="Times New Roman"/>
              </a:rPr>
              <a:t>Em hãy theo dõi bức ảnh và nêu cảm nghĩ của bản thân về hoàn cảnh làm việc của những người lao động trong ảnh ?</a:t>
            </a:r>
            <a:endParaRPr sz="1600"/>
          </a:p>
        </p:txBody>
      </p:sp>
      <p:pic>
        <p:nvPicPr>
          <p:cNvPr id="398" name="Google Shape;398;p16"/>
          <p:cNvPicPr preferRelativeResize="0"/>
          <p:nvPr/>
        </p:nvPicPr>
        <p:blipFill>
          <a:blip r:embed="rId5">
            <a:alphaModFix/>
          </a:blip>
          <a:stretch>
            <a:fillRect/>
          </a:stretch>
        </p:blipFill>
        <p:spPr>
          <a:xfrm>
            <a:off x="2750175" y="2470375"/>
            <a:ext cx="3111225" cy="1941400"/>
          </a:xfrm>
          <a:prstGeom prst="rect">
            <a:avLst/>
          </a:prstGeom>
          <a:noFill/>
          <a:ln>
            <a:noFill/>
          </a:ln>
        </p:spPr>
      </p:pic>
      <p:sp>
        <p:nvSpPr>
          <p:cNvPr id="399" name="Google Shape;399;p16"/>
          <p:cNvSpPr/>
          <p:nvPr/>
        </p:nvSpPr>
        <p:spPr>
          <a:xfrm>
            <a:off x="5444897" y="1277450"/>
            <a:ext cx="2652000" cy="1295400"/>
          </a:xfrm>
          <a:prstGeom prst="cloudCallout">
            <a:avLst>
              <a:gd name="adj1" fmla="val -35683"/>
              <a:gd name="adj2" fmla="val 74228"/>
            </a:avLst>
          </a:prstGeom>
          <a:gradFill>
            <a:gsLst>
              <a:gs pos="0">
                <a:srgbClr val="C8B2E9"/>
              </a:gs>
              <a:gs pos="35000">
                <a:srgbClr val="D6CAED"/>
              </a:gs>
              <a:gs pos="100000">
                <a:srgbClr val="EFE8FA"/>
              </a:gs>
            </a:gsLst>
            <a:lin ang="16200038" scaled="0"/>
          </a:gradFill>
          <a:ln w="9525" cap="flat" cmpd="sng">
            <a:solidFill>
              <a:srgbClr val="7C5F9F"/>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Rất nguy hiểm !!!</a:t>
            </a:r>
            <a:endParaRPr sz="1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 calcmode="lin" valueType="num">
                                      <p:cBhvr additive="base">
                                        <p:cTn id="7" dur="500"/>
                                        <p:tgtEl>
                                          <p:spTgt spid="38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98"/>
                                        </p:tgtEl>
                                        <p:attrNameLst>
                                          <p:attrName>style.visibility</p:attrName>
                                        </p:attrNameLst>
                                      </p:cBhvr>
                                      <p:to>
                                        <p:strVal val="visible"/>
                                      </p:to>
                                    </p:set>
                                    <p:anim calcmode="lin" valueType="num">
                                      <p:cBhvr additive="base">
                                        <p:cTn id="12" dur="1000"/>
                                        <p:tgtEl>
                                          <p:spTgt spid="398"/>
                                        </p:tgtEl>
                                        <p:attrNameLst>
                                          <p:attrName>ppt_w</p:attrName>
                                        </p:attrNameLst>
                                      </p:cBhvr>
                                      <p:tavLst>
                                        <p:tav tm="0">
                                          <p:val>
                                            <p:strVal val="0"/>
                                          </p:val>
                                        </p:tav>
                                        <p:tav tm="100000">
                                          <p:val>
                                            <p:strVal val="#ppt_w"/>
                                          </p:val>
                                        </p:tav>
                                      </p:tavLst>
                                    </p:anim>
                                    <p:anim calcmode="lin" valueType="num">
                                      <p:cBhvr additive="base">
                                        <p:cTn id="13" dur="1000"/>
                                        <p:tgtEl>
                                          <p:spTgt spid="39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9"/>
                                        </p:tgtEl>
                                        <p:attrNameLst>
                                          <p:attrName>style.visibility</p:attrName>
                                        </p:attrNameLst>
                                      </p:cBhvr>
                                      <p:to>
                                        <p:strVal val="visible"/>
                                      </p:to>
                                    </p:set>
                                    <p:animEffect transition="in" filter="fade">
                                      <p:cBhvr>
                                        <p:cTn id="18"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4"/>
          <p:cNvSpPr txBox="1">
            <a:spLocks noGrp="1"/>
          </p:cNvSpPr>
          <p:nvPr>
            <p:ph type="ctrTitle"/>
          </p:nvPr>
        </p:nvSpPr>
        <p:spPr>
          <a:xfrm>
            <a:off x="617220" y="1420284"/>
            <a:ext cx="6995160" cy="980017"/>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405" name="Google Shape;405;p24"/>
          <p:cNvSpPr txBox="1">
            <a:spLocks noGrp="1"/>
          </p:cNvSpPr>
          <p:nvPr>
            <p:ph type="subTitle" idx="1"/>
          </p:nvPr>
        </p:nvSpPr>
        <p:spPr>
          <a:xfrm>
            <a:off x="1234440" y="2590800"/>
            <a:ext cx="5760720" cy="11684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406" name="Google Shape;406;p24"/>
          <p:cNvPicPr preferRelativeResize="0"/>
          <p:nvPr/>
        </p:nvPicPr>
        <p:blipFill rotWithShape="1">
          <a:blip r:embed="rId3">
            <a:alphaModFix/>
          </a:blip>
          <a:srcRect/>
          <a:stretch/>
        </p:blipFill>
        <p:spPr>
          <a:xfrm>
            <a:off x="0" y="0"/>
            <a:ext cx="8229601" cy="4572000"/>
          </a:xfrm>
          <a:prstGeom prst="rect">
            <a:avLst/>
          </a:prstGeom>
          <a:noFill/>
          <a:ln>
            <a:noFill/>
          </a:ln>
        </p:spPr>
      </p:pic>
      <p:sp>
        <p:nvSpPr>
          <p:cNvPr id="407" name="Google Shape;407;p24"/>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408" name="Google Shape;408;p24">
            <a:hlinkClick r:id="" action="ppaction://noaction"/>
          </p:cNvPr>
          <p:cNvSpPr/>
          <p:nvPr/>
        </p:nvSpPr>
        <p:spPr>
          <a:xfrm>
            <a:off x="1092635" y="685800"/>
            <a:ext cx="4927165" cy="465137"/>
          </a:xfrm>
          <a:prstGeom prst="roundRect">
            <a:avLst>
              <a:gd name="adj"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sz="1800" b="1">
                <a:solidFill>
                  <a:srgbClr val="FF0000"/>
                </a:solidFill>
                <a:latin typeface="Times New Roman"/>
                <a:ea typeface="Times New Roman"/>
                <a:cs typeface="Times New Roman"/>
                <a:sym typeface="Times New Roman"/>
              </a:rPr>
              <a:t>THẢO LUẬN CHUNG</a:t>
            </a:r>
            <a:endParaRPr sz="1800" b="1">
              <a:solidFill>
                <a:srgbClr val="FF0000"/>
              </a:solidFill>
              <a:latin typeface="Times New Roman"/>
              <a:ea typeface="Times New Roman"/>
              <a:cs typeface="Times New Roman"/>
              <a:sym typeface="Times New Roman"/>
            </a:endParaRPr>
          </a:p>
        </p:txBody>
      </p:sp>
      <p:grpSp>
        <p:nvGrpSpPr>
          <p:cNvPr id="409" name="Google Shape;409;p24"/>
          <p:cNvGrpSpPr/>
          <p:nvPr/>
        </p:nvGrpSpPr>
        <p:grpSpPr>
          <a:xfrm>
            <a:off x="669026" y="737610"/>
            <a:ext cx="355600" cy="381000"/>
            <a:chOff x="2078" y="1680"/>
            <a:chExt cx="1615" cy="1615"/>
          </a:xfrm>
        </p:grpSpPr>
        <p:sp>
          <p:nvSpPr>
            <p:cNvPr id="410" name="Google Shape;410;p24"/>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11" name="Google Shape;411;p24"/>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12" name="Google Shape;412;p24"/>
            <p:cNvSpPr/>
            <p:nvPr/>
          </p:nvSpPr>
          <p:spPr>
            <a:xfrm>
              <a:off x="2251" y="1855"/>
              <a:ext cx="1262"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13" name="Google Shape;413;p24"/>
            <p:cNvSpPr/>
            <p:nvPr/>
          </p:nvSpPr>
          <p:spPr>
            <a:xfrm>
              <a:off x="2254" y="1856"/>
              <a:ext cx="1262" cy="1264"/>
            </a:xfrm>
            <a:prstGeom prst="ellipse">
              <a:avLst/>
            </a:prstGeom>
            <a:gradFill>
              <a:gsLst>
                <a:gs pos="0">
                  <a:srgbClr val="000000"/>
                </a:gs>
                <a:gs pos="100000">
                  <a:srgbClr val="E35E23"/>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14" name="Google Shape;414;p24"/>
            <p:cNvSpPr/>
            <p:nvPr/>
          </p:nvSpPr>
          <p:spPr>
            <a:xfrm>
              <a:off x="2338" y="1936"/>
              <a:ext cx="1096"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15" name="Google Shape;415;p24"/>
            <p:cNvSpPr/>
            <p:nvPr/>
          </p:nvSpPr>
          <p:spPr>
            <a:xfrm>
              <a:off x="2337" y="1939"/>
              <a:ext cx="1096" cy="1098"/>
            </a:xfrm>
            <a:prstGeom prst="ellipse">
              <a:avLst/>
            </a:prstGeom>
            <a:gradFill>
              <a:gsLst>
                <a:gs pos="0">
                  <a:srgbClr val="E35E23"/>
                </a:gs>
                <a:gs pos="100000">
                  <a:srgbClr val="6E2E11"/>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416" name="Google Shape;416;p24"/>
          <p:cNvSpPr txBox="1"/>
          <p:nvPr/>
        </p:nvSpPr>
        <p:spPr>
          <a:xfrm>
            <a:off x="689283" y="759159"/>
            <a:ext cx="36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FF00"/>
                </a:solidFill>
                <a:latin typeface="Times New Roman"/>
                <a:ea typeface="Times New Roman"/>
                <a:cs typeface="Times New Roman"/>
                <a:sym typeface="Times New Roman"/>
              </a:rPr>
              <a:t>1</a:t>
            </a:r>
            <a:endParaRPr sz="1600" b="1">
              <a:solidFill>
                <a:srgbClr val="FFFF00"/>
              </a:solidFill>
              <a:latin typeface="Times New Roman"/>
              <a:ea typeface="Times New Roman"/>
              <a:cs typeface="Times New Roman"/>
              <a:sym typeface="Times New Roman"/>
            </a:endParaRPr>
          </a:p>
        </p:txBody>
      </p:sp>
      <p:sp>
        <p:nvSpPr>
          <p:cNvPr id="417" name="Google Shape;417;p24"/>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TÌM HIỂU VỀ Ý NGHĨA CỦA VIỆC ĐẢM BẢO AN TOÀN VÀ SỨC KHỎE NGHỀ NGHIỆP CỦA NGƯỜI LAO ĐỘNG</a:t>
            </a:r>
            <a:endParaRPr sz="1700" b="1">
              <a:solidFill>
                <a:schemeClr val="lt1"/>
              </a:solidFill>
              <a:latin typeface="Times New Roman"/>
              <a:ea typeface="Times New Roman"/>
              <a:cs typeface="Times New Roman"/>
              <a:sym typeface="Times New Roman"/>
            </a:endParaRPr>
          </a:p>
        </p:txBody>
      </p:sp>
      <p:graphicFrame>
        <p:nvGraphicFramePr>
          <p:cNvPr id="418" name="Google Shape;418;p24"/>
          <p:cNvGraphicFramePr/>
          <p:nvPr/>
        </p:nvGraphicFramePr>
        <p:xfrm>
          <a:off x="967378" y="1329650"/>
          <a:ext cx="6957425" cy="464900"/>
        </p:xfrm>
        <a:graphic>
          <a:graphicData uri="http://schemas.openxmlformats.org/drawingml/2006/table">
            <a:tbl>
              <a:tblPr firstRow="1" bandRow="1">
                <a:noFill/>
                <a:tableStyleId>{A18F7DC4-01EB-48C7-B440-E4297CB7D4A4}</a:tableStyleId>
              </a:tblPr>
              <a:tblGrid>
                <a:gridCol w="2195900">
                  <a:extLst>
                    <a:ext uri="{9D8B030D-6E8A-4147-A177-3AD203B41FA5}">
                      <a16:colId xmlns:a16="http://schemas.microsoft.com/office/drawing/2014/main" val="20000"/>
                    </a:ext>
                  </a:extLst>
                </a:gridCol>
                <a:gridCol w="4761525">
                  <a:extLst>
                    <a:ext uri="{9D8B030D-6E8A-4147-A177-3AD203B41FA5}">
                      <a16:colId xmlns:a16="http://schemas.microsoft.com/office/drawing/2014/main" val="20001"/>
                    </a:ext>
                  </a:extLst>
                </a:gridCol>
              </a:tblGrid>
              <a:tr h="464900">
                <a:tc>
                  <a:txBody>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Thời gian làm việc</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just" rtl="0">
                        <a:spcBef>
                          <a:spcPts val="0"/>
                        </a:spcBef>
                        <a:spcAft>
                          <a:spcPts val="0"/>
                        </a:spcAft>
                        <a:buNone/>
                      </a:pPr>
                      <a:r>
                        <a:rPr lang="en-US" sz="1800">
                          <a:latin typeface="Times New Roman"/>
                          <a:ea typeface="Times New Roman"/>
                          <a:cs typeface="Times New Roman"/>
                          <a:sym typeface="Times New Roman"/>
                        </a:rPr>
                        <a:t>Quá số giờ cho phép</a:t>
                      </a:r>
                      <a:endParaRPr sz="1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bl>
          </a:graphicData>
        </a:graphic>
      </p:graphicFrame>
      <p:sp>
        <p:nvSpPr>
          <p:cNvPr id="419" name="Google Shape;419;p24"/>
          <p:cNvSpPr/>
          <p:nvPr/>
        </p:nvSpPr>
        <p:spPr>
          <a:xfrm>
            <a:off x="3702675" y="2286000"/>
            <a:ext cx="3761400" cy="1246800"/>
          </a:xfrm>
          <a:prstGeom prst="cloudCallout">
            <a:avLst>
              <a:gd name="adj1" fmla="val -35683"/>
              <a:gd name="adj2" fmla="val 74228"/>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Những trường hợp nào được coi là thiếu đảm bảo an toàn và sức khỏe người lao động ?</a:t>
            </a:r>
            <a:endParaRPr/>
          </a:p>
        </p:txBody>
      </p:sp>
      <p:pic>
        <p:nvPicPr>
          <p:cNvPr id="420" name="Google Shape;420;p24"/>
          <p:cNvPicPr preferRelativeResize="0"/>
          <p:nvPr/>
        </p:nvPicPr>
        <p:blipFill rotWithShape="1">
          <a:blip r:embed="rId4"/>
          <a:srcRect/>
          <a:stretch/>
        </p:blipFill>
        <p:spPr>
          <a:xfrm>
            <a:off x="0" y="0"/>
            <a:ext cx="591396" cy="830839"/>
          </a:xfrm>
          <a:prstGeom prst="rect">
            <a:avLst/>
          </a:prstGeom>
          <a:noFill/>
          <a:ln>
            <a:noFill/>
          </a:ln>
        </p:spPr>
      </p:pic>
      <p:graphicFrame>
        <p:nvGraphicFramePr>
          <p:cNvPr id="421" name="Google Shape;421;p24"/>
          <p:cNvGraphicFramePr/>
          <p:nvPr/>
        </p:nvGraphicFramePr>
        <p:xfrm>
          <a:off x="967378" y="1798850"/>
          <a:ext cx="6957425" cy="640090"/>
        </p:xfrm>
        <a:graphic>
          <a:graphicData uri="http://schemas.openxmlformats.org/drawingml/2006/table">
            <a:tbl>
              <a:tblPr firstRow="1" bandRow="1">
                <a:noFill/>
                <a:tableStyleId>{A18F7DC4-01EB-48C7-B440-E4297CB7D4A4}</a:tableStyleId>
              </a:tblPr>
              <a:tblGrid>
                <a:gridCol w="2195900">
                  <a:extLst>
                    <a:ext uri="{9D8B030D-6E8A-4147-A177-3AD203B41FA5}">
                      <a16:colId xmlns:a16="http://schemas.microsoft.com/office/drawing/2014/main" val="20000"/>
                    </a:ext>
                  </a:extLst>
                </a:gridCol>
                <a:gridCol w="4761525">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Môi trường làm việc</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Quá ô nhiễm hoặc quá nhiều áp lực căng thẳng tâm lí</a:t>
                      </a:r>
                      <a:endParaRPr sz="1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422" name="Google Shape;422;p24"/>
          <p:cNvGraphicFramePr/>
          <p:nvPr/>
        </p:nvGraphicFramePr>
        <p:xfrm>
          <a:off x="967378" y="2438950"/>
          <a:ext cx="6957425" cy="640090"/>
        </p:xfrm>
        <a:graphic>
          <a:graphicData uri="http://schemas.openxmlformats.org/drawingml/2006/table">
            <a:tbl>
              <a:tblPr firstRow="1" bandRow="1">
                <a:noFill/>
                <a:tableStyleId>{A18F7DC4-01EB-48C7-B440-E4297CB7D4A4}</a:tableStyleId>
              </a:tblPr>
              <a:tblGrid>
                <a:gridCol w="2195900">
                  <a:extLst>
                    <a:ext uri="{9D8B030D-6E8A-4147-A177-3AD203B41FA5}">
                      <a16:colId xmlns:a16="http://schemas.microsoft.com/office/drawing/2014/main" val="20000"/>
                    </a:ext>
                  </a:extLst>
                </a:gridCol>
                <a:gridCol w="4761525">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Công cụ, phương tiện làm việc</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Chưa đảm bảo yêu cầu.</a:t>
                      </a:r>
                      <a:endParaRPr sz="1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bl>
          </a:graphicData>
        </a:graphic>
      </p:graphicFrame>
      <p:pic>
        <p:nvPicPr>
          <p:cNvPr id="423" name="Google Shape;423;p24"/>
          <p:cNvPicPr preferRelativeResize="0"/>
          <p:nvPr/>
        </p:nvPicPr>
        <p:blipFill>
          <a:blip r:embed="rId5">
            <a:alphaModFix/>
          </a:blip>
          <a:stretch>
            <a:fillRect/>
          </a:stretch>
        </p:blipFill>
        <p:spPr>
          <a:xfrm>
            <a:off x="1431975" y="2040250"/>
            <a:ext cx="2872800" cy="1955950"/>
          </a:xfrm>
          <a:prstGeom prst="rect">
            <a:avLst/>
          </a:prstGeom>
          <a:noFill/>
          <a:ln>
            <a:noFill/>
          </a:ln>
        </p:spPr>
      </p:pic>
      <p:pic>
        <p:nvPicPr>
          <p:cNvPr id="424" name="Google Shape;424;p24"/>
          <p:cNvPicPr preferRelativeResize="0"/>
          <p:nvPr/>
        </p:nvPicPr>
        <p:blipFill>
          <a:blip r:embed="rId6">
            <a:alphaModFix/>
          </a:blip>
          <a:stretch>
            <a:fillRect/>
          </a:stretch>
        </p:blipFill>
        <p:spPr>
          <a:xfrm>
            <a:off x="4769775" y="2516757"/>
            <a:ext cx="2533650" cy="1900238"/>
          </a:xfrm>
          <a:prstGeom prst="rect">
            <a:avLst/>
          </a:prstGeom>
          <a:noFill/>
          <a:ln>
            <a:noFill/>
          </a:ln>
        </p:spPr>
      </p:pic>
      <p:pic>
        <p:nvPicPr>
          <p:cNvPr id="425" name="Google Shape;425;p24"/>
          <p:cNvPicPr preferRelativeResize="0"/>
          <p:nvPr/>
        </p:nvPicPr>
        <p:blipFill>
          <a:blip r:embed="rId7">
            <a:alphaModFix/>
          </a:blip>
          <a:stretch>
            <a:fillRect/>
          </a:stretch>
        </p:blipFill>
        <p:spPr>
          <a:xfrm>
            <a:off x="4248350" y="697313"/>
            <a:ext cx="2588434" cy="1655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19"/>
                                        </p:tgtEl>
                                      </p:cBhvr>
                                    </p:animEffect>
                                    <p:set>
                                      <p:cBhvr>
                                        <p:cTn id="12" dur="1" fill="hold">
                                          <p:stCondLst>
                                            <p:cond delay="1000"/>
                                          </p:stCondLst>
                                        </p:cTn>
                                        <p:tgtEl>
                                          <p:spTgt spid="4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8"/>
                                        </p:tgtEl>
                                        <p:attrNameLst>
                                          <p:attrName>style.visibility</p:attrName>
                                        </p:attrNameLst>
                                      </p:cBhvr>
                                      <p:to>
                                        <p:strVal val="visible"/>
                                      </p:to>
                                    </p:set>
                                    <p:animEffect transition="in" filter="fade">
                                      <p:cBhvr>
                                        <p:cTn id="17" dur="1000"/>
                                        <p:tgtEl>
                                          <p:spTgt spid="4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3"/>
                                        </p:tgtEl>
                                        <p:attrNameLst>
                                          <p:attrName>style.visibility</p:attrName>
                                        </p:attrNameLst>
                                      </p:cBhvr>
                                      <p:to>
                                        <p:strVal val="visible"/>
                                      </p:to>
                                    </p:set>
                                    <p:animEffect transition="in" filter="fade">
                                      <p:cBhvr>
                                        <p:cTn id="22" dur="1000"/>
                                        <p:tgtEl>
                                          <p:spTgt spid="4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423"/>
                                        </p:tgtEl>
                                      </p:cBhvr>
                                    </p:animEffect>
                                    <p:set>
                                      <p:cBhvr>
                                        <p:cTn id="27" dur="1" fill="hold">
                                          <p:stCondLst>
                                            <p:cond delay="1000"/>
                                          </p:stCondLst>
                                        </p:cTn>
                                        <p:tgtEl>
                                          <p:spTgt spid="4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21"/>
                                        </p:tgtEl>
                                        <p:attrNameLst>
                                          <p:attrName>style.visibility</p:attrName>
                                        </p:attrNameLst>
                                      </p:cBhvr>
                                      <p:to>
                                        <p:strVal val="visible"/>
                                      </p:to>
                                    </p:set>
                                    <p:anim calcmode="lin" valueType="num">
                                      <p:cBhvr additive="base">
                                        <p:cTn id="32" dur="1000"/>
                                        <p:tgtEl>
                                          <p:spTgt spid="421"/>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24"/>
                                        </p:tgtEl>
                                        <p:attrNameLst>
                                          <p:attrName>style.visibility</p:attrName>
                                        </p:attrNameLst>
                                      </p:cBhvr>
                                      <p:to>
                                        <p:strVal val="visible"/>
                                      </p:to>
                                    </p:set>
                                    <p:anim calcmode="lin" valueType="num">
                                      <p:cBhvr additive="base">
                                        <p:cTn id="37" dur="1000"/>
                                        <p:tgtEl>
                                          <p:spTgt spid="424"/>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424"/>
                                        </p:tgtEl>
                                      </p:cBhvr>
                                    </p:animEffect>
                                    <p:set>
                                      <p:cBhvr>
                                        <p:cTn id="42" dur="1" fill="hold">
                                          <p:stCondLst>
                                            <p:cond delay="1000"/>
                                          </p:stCondLst>
                                        </p:cTn>
                                        <p:tgtEl>
                                          <p:spTgt spid="4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2"/>
                                        </p:tgtEl>
                                        <p:attrNameLst>
                                          <p:attrName>style.visibility</p:attrName>
                                        </p:attrNameLst>
                                      </p:cBhvr>
                                      <p:to>
                                        <p:strVal val="visible"/>
                                      </p:to>
                                    </p:set>
                                    <p:anim calcmode="lin" valueType="num">
                                      <p:cBhvr additive="base">
                                        <p:cTn id="47" dur="1000"/>
                                        <p:tgtEl>
                                          <p:spTgt spid="4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5"/>
                                        </p:tgtEl>
                                        <p:attrNameLst>
                                          <p:attrName>style.visibility</p:attrName>
                                        </p:attrNameLst>
                                      </p:cBhvr>
                                      <p:to>
                                        <p:strVal val="visible"/>
                                      </p:to>
                                    </p:set>
                                    <p:animEffect transition="in" filter="fade">
                                      <p:cBhvr>
                                        <p:cTn id="52" dur="1000"/>
                                        <p:tgtEl>
                                          <p:spTgt spid="4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425"/>
                                        </p:tgtEl>
                                      </p:cBhvr>
                                    </p:animEffect>
                                    <p:set>
                                      <p:cBhvr>
                                        <p:cTn id="57" dur="1" fill="hold">
                                          <p:stCondLst>
                                            <p:cond delay="1000"/>
                                          </p:stCondLst>
                                        </p:cTn>
                                        <p:tgtEl>
                                          <p:spTgt spid="4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3d8fe525f4_1_0"/>
          <p:cNvSpPr txBox="1">
            <a:spLocks noGrp="1"/>
          </p:cNvSpPr>
          <p:nvPr>
            <p:ph type="ctrTitle"/>
          </p:nvPr>
        </p:nvSpPr>
        <p:spPr>
          <a:xfrm>
            <a:off x="617220" y="1420284"/>
            <a:ext cx="6995100" cy="980100"/>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431" name="Google Shape;431;g23d8fe525f4_1_0"/>
          <p:cNvSpPr txBox="1">
            <a:spLocks noGrp="1"/>
          </p:cNvSpPr>
          <p:nvPr>
            <p:ph type="subTitle" idx="1"/>
          </p:nvPr>
        </p:nvSpPr>
        <p:spPr>
          <a:xfrm>
            <a:off x="1234440" y="2590800"/>
            <a:ext cx="5760600" cy="11685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432" name="Google Shape;432;g23d8fe525f4_1_0"/>
          <p:cNvPicPr preferRelativeResize="0"/>
          <p:nvPr/>
        </p:nvPicPr>
        <p:blipFill rotWithShape="1">
          <a:blip r:embed="rId3">
            <a:alphaModFix/>
          </a:blip>
          <a:srcRect/>
          <a:stretch/>
        </p:blipFill>
        <p:spPr>
          <a:xfrm>
            <a:off x="0" y="0"/>
            <a:ext cx="8229601" cy="4572000"/>
          </a:xfrm>
          <a:prstGeom prst="rect">
            <a:avLst/>
          </a:prstGeom>
          <a:noFill/>
          <a:ln>
            <a:noFill/>
          </a:ln>
        </p:spPr>
      </p:pic>
      <p:sp>
        <p:nvSpPr>
          <p:cNvPr id="433" name="Google Shape;433;g23d8fe525f4_1_0"/>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434" name="Google Shape;434;g23d8fe525f4_1_0">
            <a:hlinkClick r:id="" action="ppaction://noaction"/>
          </p:cNvPr>
          <p:cNvSpPr/>
          <p:nvPr/>
        </p:nvSpPr>
        <p:spPr>
          <a:xfrm>
            <a:off x="1092625" y="685800"/>
            <a:ext cx="5596500" cy="465000"/>
          </a:xfrm>
          <a:prstGeom prst="roundRect">
            <a:avLst>
              <a:gd name="adj"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sz="1800" b="1">
                <a:solidFill>
                  <a:srgbClr val="FF0000"/>
                </a:solidFill>
                <a:latin typeface="Times New Roman"/>
                <a:ea typeface="Times New Roman"/>
                <a:cs typeface="Times New Roman"/>
                <a:sym typeface="Times New Roman"/>
              </a:rPr>
              <a:t>Ý NGHĨA CỦA ĐẢM BẢO AN TOÀN LAO ĐỘNG</a:t>
            </a:r>
            <a:endParaRPr sz="1800" b="1">
              <a:solidFill>
                <a:srgbClr val="FF0000"/>
              </a:solidFill>
              <a:latin typeface="Times New Roman"/>
              <a:ea typeface="Times New Roman"/>
              <a:cs typeface="Times New Roman"/>
              <a:sym typeface="Times New Roman"/>
            </a:endParaRPr>
          </a:p>
        </p:txBody>
      </p:sp>
      <p:grpSp>
        <p:nvGrpSpPr>
          <p:cNvPr id="435" name="Google Shape;435;g23d8fe525f4_1_0"/>
          <p:cNvGrpSpPr/>
          <p:nvPr/>
        </p:nvGrpSpPr>
        <p:grpSpPr>
          <a:xfrm>
            <a:off x="669026" y="737610"/>
            <a:ext cx="350536" cy="375338"/>
            <a:chOff x="2078" y="1680"/>
            <a:chExt cx="1592" cy="1591"/>
          </a:xfrm>
        </p:grpSpPr>
        <p:sp>
          <p:nvSpPr>
            <p:cNvPr id="436" name="Google Shape;436;g23d8fe525f4_1_0"/>
            <p:cNvSpPr/>
            <p:nvPr/>
          </p:nvSpPr>
          <p:spPr>
            <a:xfrm>
              <a:off x="2078" y="1680"/>
              <a:ext cx="1500" cy="1500"/>
            </a:xfrm>
            <a:prstGeom prst="ellipse">
              <a:avLst/>
            </a:prstGeom>
            <a:gradFill>
              <a:gsLst>
                <a:gs pos="0">
                  <a:srgbClr val="767676"/>
                </a:gs>
                <a:gs pos="50000">
                  <a:srgbClr val="FFFFFF"/>
                </a:gs>
                <a:gs pos="100000">
                  <a:srgbClr val="767676"/>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37" name="Google Shape;437;g23d8fe525f4_1_0"/>
            <p:cNvSpPr/>
            <p:nvPr/>
          </p:nvSpPr>
          <p:spPr>
            <a:xfrm>
              <a:off x="2170" y="1771"/>
              <a:ext cx="1500" cy="150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38" name="Google Shape;438;g23d8fe525f4_1_0"/>
            <p:cNvSpPr/>
            <p:nvPr/>
          </p:nvSpPr>
          <p:spPr>
            <a:xfrm>
              <a:off x="2251" y="1855"/>
              <a:ext cx="1200" cy="1200"/>
            </a:xfrm>
            <a:prstGeom prst="ellipse">
              <a:avLst/>
            </a:prstGeom>
            <a:gradFill>
              <a:gsLst>
                <a:gs pos="0">
                  <a:srgbClr val="FFFFFF"/>
                </a:gs>
                <a:gs pos="50000">
                  <a:schemeClr val="hlink"/>
                </a:gs>
                <a:gs pos="100000">
                  <a:srgbClr val="FFFFFF"/>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39" name="Google Shape;439;g23d8fe525f4_1_0"/>
            <p:cNvSpPr/>
            <p:nvPr/>
          </p:nvSpPr>
          <p:spPr>
            <a:xfrm>
              <a:off x="2254" y="1856"/>
              <a:ext cx="1200" cy="1200"/>
            </a:xfrm>
            <a:prstGeom prst="ellipse">
              <a:avLst/>
            </a:prstGeom>
            <a:gradFill>
              <a:gsLst>
                <a:gs pos="0">
                  <a:srgbClr val="000000"/>
                </a:gs>
                <a:gs pos="100000">
                  <a:srgbClr val="E35E23"/>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40" name="Google Shape;440;g23d8fe525f4_1_0"/>
            <p:cNvSpPr/>
            <p:nvPr/>
          </p:nvSpPr>
          <p:spPr>
            <a:xfrm>
              <a:off x="2338" y="1936"/>
              <a:ext cx="1200" cy="1200"/>
            </a:xfrm>
            <a:prstGeom prst="ellipse">
              <a:avLst/>
            </a:prstGeom>
            <a:gradFill>
              <a:gsLst>
                <a:gs pos="0">
                  <a:srgbClr val="0000C0"/>
                </a:gs>
                <a:gs pos="50000">
                  <a:schemeClr val="hlink"/>
                </a:gs>
                <a:gs pos="100000">
                  <a:srgbClr val="0000C0"/>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41" name="Google Shape;441;g23d8fe525f4_1_0"/>
            <p:cNvSpPr/>
            <p:nvPr/>
          </p:nvSpPr>
          <p:spPr>
            <a:xfrm>
              <a:off x="2337" y="1939"/>
              <a:ext cx="1200" cy="1200"/>
            </a:xfrm>
            <a:prstGeom prst="ellipse">
              <a:avLst/>
            </a:prstGeom>
            <a:gradFill>
              <a:gsLst>
                <a:gs pos="0">
                  <a:srgbClr val="E35E23"/>
                </a:gs>
                <a:gs pos="100000">
                  <a:srgbClr val="6E2E11"/>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442" name="Google Shape;442;g23d8fe525f4_1_0"/>
          <p:cNvSpPr txBox="1"/>
          <p:nvPr/>
        </p:nvSpPr>
        <p:spPr>
          <a:xfrm>
            <a:off x="689283" y="759159"/>
            <a:ext cx="36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FF00"/>
                </a:solidFill>
                <a:latin typeface="Times New Roman"/>
                <a:ea typeface="Times New Roman"/>
                <a:cs typeface="Times New Roman"/>
                <a:sym typeface="Times New Roman"/>
              </a:rPr>
              <a:t>2</a:t>
            </a:r>
            <a:endParaRPr sz="1600" b="1">
              <a:solidFill>
                <a:srgbClr val="FFFF00"/>
              </a:solidFill>
              <a:latin typeface="Times New Roman"/>
              <a:ea typeface="Times New Roman"/>
              <a:cs typeface="Times New Roman"/>
              <a:sym typeface="Times New Roman"/>
            </a:endParaRPr>
          </a:p>
        </p:txBody>
      </p:sp>
      <p:sp>
        <p:nvSpPr>
          <p:cNvPr id="443" name="Google Shape;443;g23d8fe525f4_1_0"/>
          <p:cNvSpPr/>
          <p:nvPr/>
        </p:nvSpPr>
        <p:spPr>
          <a:xfrm>
            <a:off x="762000" y="0"/>
            <a:ext cx="73350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TÌM HIỂU VỀ Ý NGHĨA CỦA VIỆC ĐẢM BẢO AN TOÀN VÀ SỨC KHỎE NGHỀ NGHIỆP CỦA NGƯỜI LAO ĐỘNG</a:t>
            </a:r>
            <a:endParaRPr sz="1700" b="1">
              <a:solidFill>
                <a:schemeClr val="lt1"/>
              </a:solidFill>
              <a:latin typeface="Times New Roman"/>
              <a:ea typeface="Times New Roman"/>
              <a:cs typeface="Times New Roman"/>
              <a:sym typeface="Times New Roman"/>
            </a:endParaRPr>
          </a:p>
        </p:txBody>
      </p:sp>
      <p:pic>
        <p:nvPicPr>
          <p:cNvPr id="444" name="Google Shape;444;g23d8fe525f4_1_0"/>
          <p:cNvPicPr preferRelativeResize="0"/>
          <p:nvPr/>
        </p:nvPicPr>
        <p:blipFill rotWithShape="1">
          <a:blip r:embed="rId4"/>
          <a:srcRect/>
          <a:stretch/>
        </p:blipFill>
        <p:spPr>
          <a:xfrm>
            <a:off x="0" y="0"/>
            <a:ext cx="591396" cy="830839"/>
          </a:xfrm>
          <a:prstGeom prst="rect">
            <a:avLst/>
          </a:prstGeom>
          <a:noFill/>
          <a:ln>
            <a:noFill/>
          </a:ln>
        </p:spPr>
      </p:pic>
      <p:sp>
        <p:nvSpPr>
          <p:cNvPr id="445" name="Google Shape;445;g23d8fe525f4_1_0"/>
          <p:cNvSpPr/>
          <p:nvPr/>
        </p:nvSpPr>
        <p:spPr>
          <a:xfrm>
            <a:off x="669027" y="1299300"/>
            <a:ext cx="3761400" cy="1143000"/>
          </a:xfrm>
          <a:prstGeom prst="cloudCallout">
            <a:avLst>
              <a:gd name="adj1" fmla="val -35683"/>
              <a:gd name="adj2" fmla="val 74228"/>
            </a:avLst>
          </a:prstGeom>
          <a:gradFill>
            <a:gsLst>
              <a:gs pos="0">
                <a:srgbClr val="9BE9FF"/>
              </a:gs>
              <a:gs pos="35000">
                <a:srgbClr val="B8F1FF"/>
              </a:gs>
              <a:gs pos="100000">
                <a:srgbClr val="E2FBFF"/>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Đảm bảo an toàn lao động có ý nghĩa gì ?</a:t>
            </a:r>
            <a:endParaRPr/>
          </a:p>
        </p:txBody>
      </p:sp>
      <p:sp>
        <p:nvSpPr>
          <p:cNvPr id="446" name="Google Shape;446;g23d8fe525f4_1_0"/>
          <p:cNvSpPr/>
          <p:nvPr/>
        </p:nvSpPr>
        <p:spPr>
          <a:xfrm>
            <a:off x="4200450" y="2705950"/>
            <a:ext cx="3667500" cy="3753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Phòng ngừa tai nạn lao động </a:t>
            </a:r>
            <a:endParaRPr/>
          </a:p>
        </p:txBody>
      </p:sp>
      <p:sp>
        <p:nvSpPr>
          <p:cNvPr id="447" name="Google Shape;447;g23d8fe525f4_1_0"/>
          <p:cNvSpPr/>
          <p:nvPr/>
        </p:nvSpPr>
        <p:spPr>
          <a:xfrm>
            <a:off x="4200450" y="3081250"/>
            <a:ext cx="3667500" cy="601200"/>
          </a:xfrm>
          <a:prstGeom prst="rect">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Nâng cao hiệu quả lao động và mục tiêu phát triển.</a:t>
            </a:r>
            <a:endParaRPr/>
          </a:p>
        </p:txBody>
      </p:sp>
      <p:pic>
        <p:nvPicPr>
          <p:cNvPr id="448" name="Google Shape;448;g23d8fe525f4_1_0"/>
          <p:cNvPicPr preferRelativeResize="0"/>
          <p:nvPr/>
        </p:nvPicPr>
        <p:blipFill>
          <a:blip r:embed="rId5">
            <a:alphaModFix/>
          </a:blip>
          <a:stretch>
            <a:fillRect/>
          </a:stretch>
        </p:blipFill>
        <p:spPr>
          <a:xfrm>
            <a:off x="965450" y="2707698"/>
            <a:ext cx="2840349" cy="1596375"/>
          </a:xfrm>
          <a:prstGeom prst="rect">
            <a:avLst/>
          </a:prstGeom>
          <a:noFill/>
          <a:ln>
            <a:noFill/>
          </a:ln>
        </p:spPr>
      </p:pic>
      <p:pic>
        <p:nvPicPr>
          <p:cNvPr id="449" name="Google Shape;449;g23d8fe525f4_1_0"/>
          <p:cNvPicPr preferRelativeResize="0"/>
          <p:nvPr/>
        </p:nvPicPr>
        <p:blipFill>
          <a:blip r:embed="rId6">
            <a:alphaModFix/>
          </a:blip>
          <a:stretch>
            <a:fillRect/>
          </a:stretch>
        </p:blipFill>
        <p:spPr>
          <a:xfrm>
            <a:off x="1587439" y="2707700"/>
            <a:ext cx="1596375" cy="159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6"/>
                                        </p:tgtEl>
                                        <p:attrNameLst>
                                          <p:attrName>style.visibility</p:attrName>
                                        </p:attrNameLst>
                                      </p:cBhvr>
                                      <p:to>
                                        <p:strVal val="visible"/>
                                      </p:to>
                                    </p:set>
                                    <p:animEffect transition="in" filter="fade">
                                      <p:cBhvr>
                                        <p:cTn id="11" dur="1000"/>
                                        <p:tgtEl>
                                          <p:spTgt spid="4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8"/>
                                        </p:tgtEl>
                                        <p:attrNameLst>
                                          <p:attrName>style.visibility</p:attrName>
                                        </p:attrNameLst>
                                      </p:cBhvr>
                                      <p:to>
                                        <p:strVal val="visible"/>
                                      </p:to>
                                    </p:set>
                                    <p:animEffect transition="in" filter="fade">
                                      <p:cBhvr>
                                        <p:cTn id="16" dur="1000"/>
                                        <p:tgtEl>
                                          <p:spTgt spid="4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448"/>
                                        </p:tgtEl>
                                      </p:cBhvr>
                                    </p:animEffect>
                                    <p:set>
                                      <p:cBhvr>
                                        <p:cTn id="21" dur="1" fill="hold">
                                          <p:stCondLst>
                                            <p:cond delay="1000"/>
                                          </p:stCondLst>
                                        </p:cTn>
                                        <p:tgtEl>
                                          <p:spTgt spid="44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49"/>
                                        </p:tgtEl>
                                        <p:attrNameLst>
                                          <p:attrName>style.visibility</p:attrName>
                                        </p:attrNameLst>
                                      </p:cBhvr>
                                      <p:to>
                                        <p:strVal val="visible"/>
                                      </p:to>
                                    </p:set>
                                    <p:animEffect transition="in" filter="fade">
                                      <p:cBhvr>
                                        <p:cTn id="30" dur="1000"/>
                                        <p:tgtEl>
                                          <p:spTgt spid="4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449"/>
                                        </p:tgtEl>
                                      </p:cBhvr>
                                    </p:animEffect>
                                    <p:set>
                                      <p:cBhvr>
                                        <p:cTn id="35" dur="1" fill="hold">
                                          <p:stCondLst>
                                            <p:cond delay="1000"/>
                                          </p:stCondLst>
                                        </p:cTn>
                                        <p:tgtEl>
                                          <p:spTgt spid="4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3d8fe525f4_1_30"/>
          <p:cNvSpPr txBox="1">
            <a:spLocks noGrp="1"/>
          </p:cNvSpPr>
          <p:nvPr>
            <p:ph type="ctrTitle"/>
          </p:nvPr>
        </p:nvSpPr>
        <p:spPr>
          <a:xfrm>
            <a:off x="617220" y="1420284"/>
            <a:ext cx="6995100" cy="980100"/>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455" name="Google Shape;455;g23d8fe525f4_1_30"/>
          <p:cNvSpPr txBox="1">
            <a:spLocks noGrp="1"/>
          </p:cNvSpPr>
          <p:nvPr>
            <p:ph type="subTitle" idx="1"/>
          </p:nvPr>
        </p:nvSpPr>
        <p:spPr>
          <a:xfrm>
            <a:off x="1234440" y="2590800"/>
            <a:ext cx="5760600" cy="11685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456" name="Google Shape;456;g23d8fe525f4_1_30"/>
          <p:cNvPicPr preferRelativeResize="0"/>
          <p:nvPr/>
        </p:nvPicPr>
        <p:blipFill rotWithShape="1">
          <a:blip r:embed="rId3">
            <a:alphaModFix/>
          </a:blip>
          <a:srcRect/>
          <a:stretch/>
        </p:blipFill>
        <p:spPr>
          <a:xfrm>
            <a:off x="0" y="0"/>
            <a:ext cx="8229601" cy="4572000"/>
          </a:xfrm>
          <a:prstGeom prst="rect">
            <a:avLst/>
          </a:prstGeom>
          <a:noFill/>
          <a:ln>
            <a:noFill/>
          </a:ln>
        </p:spPr>
      </p:pic>
      <p:sp>
        <p:nvSpPr>
          <p:cNvPr id="457" name="Google Shape;457;g23d8fe525f4_1_30"/>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458" name="Google Shape;458;g23d8fe525f4_1_30">
            <a:hlinkClick r:id="" action="ppaction://noaction"/>
          </p:cNvPr>
          <p:cNvSpPr/>
          <p:nvPr/>
        </p:nvSpPr>
        <p:spPr>
          <a:xfrm>
            <a:off x="1092625" y="685800"/>
            <a:ext cx="5596500" cy="465000"/>
          </a:xfrm>
          <a:prstGeom prst="roundRect">
            <a:avLst>
              <a:gd name="adj"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sz="1800" b="1">
                <a:solidFill>
                  <a:srgbClr val="FF0000"/>
                </a:solidFill>
                <a:latin typeface="Times New Roman"/>
                <a:ea typeface="Times New Roman"/>
                <a:cs typeface="Times New Roman"/>
                <a:sym typeface="Times New Roman"/>
              </a:rPr>
              <a:t>Ý NGHĨA CỦA ĐẢM BẢO AN TOÀN LAO ĐỘNG</a:t>
            </a:r>
            <a:endParaRPr sz="1800" b="1">
              <a:solidFill>
                <a:srgbClr val="FF0000"/>
              </a:solidFill>
              <a:latin typeface="Times New Roman"/>
              <a:ea typeface="Times New Roman"/>
              <a:cs typeface="Times New Roman"/>
              <a:sym typeface="Times New Roman"/>
            </a:endParaRPr>
          </a:p>
        </p:txBody>
      </p:sp>
      <p:grpSp>
        <p:nvGrpSpPr>
          <p:cNvPr id="459" name="Google Shape;459;g23d8fe525f4_1_30"/>
          <p:cNvGrpSpPr/>
          <p:nvPr/>
        </p:nvGrpSpPr>
        <p:grpSpPr>
          <a:xfrm>
            <a:off x="669026" y="737610"/>
            <a:ext cx="350536" cy="375338"/>
            <a:chOff x="2078" y="1680"/>
            <a:chExt cx="1592" cy="1591"/>
          </a:xfrm>
        </p:grpSpPr>
        <p:sp>
          <p:nvSpPr>
            <p:cNvPr id="460" name="Google Shape;460;g23d8fe525f4_1_30"/>
            <p:cNvSpPr/>
            <p:nvPr/>
          </p:nvSpPr>
          <p:spPr>
            <a:xfrm>
              <a:off x="2078" y="1680"/>
              <a:ext cx="1500" cy="1500"/>
            </a:xfrm>
            <a:prstGeom prst="ellipse">
              <a:avLst/>
            </a:prstGeom>
            <a:gradFill>
              <a:gsLst>
                <a:gs pos="0">
                  <a:srgbClr val="767676"/>
                </a:gs>
                <a:gs pos="50000">
                  <a:srgbClr val="FFFFFF"/>
                </a:gs>
                <a:gs pos="100000">
                  <a:srgbClr val="767676"/>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61" name="Google Shape;461;g23d8fe525f4_1_30"/>
            <p:cNvSpPr/>
            <p:nvPr/>
          </p:nvSpPr>
          <p:spPr>
            <a:xfrm>
              <a:off x="2170" y="1771"/>
              <a:ext cx="1500" cy="150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62" name="Google Shape;462;g23d8fe525f4_1_30"/>
            <p:cNvSpPr/>
            <p:nvPr/>
          </p:nvSpPr>
          <p:spPr>
            <a:xfrm>
              <a:off x="2251" y="1855"/>
              <a:ext cx="1200" cy="1200"/>
            </a:xfrm>
            <a:prstGeom prst="ellipse">
              <a:avLst/>
            </a:prstGeom>
            <a:gradFill>
              <a:gsLst>
                <a:gs pos="0">
                  <a:srgbClr val="FFFFFF"/>
                </a:gs>
                <a:gs pos="50000">
                  <a:schemeClr val="hlink"/>
                </a:gs>
                <a:gs pos="100000">
                  <a:srgbClr val="FFFFFF"/>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63" name="Google Shape;463;g23d8fe525f4_1_30"/>
            <p:cNvSpPr/>
            <p:nvPr/>
          </p:nvSpPr>
          <p:spPr>
            <a:xfrm>
              <a:off x="2254" y="1856"/>
              <a:ext cx="1200" cy="1200"/>
            </a:xfrm>
            <a:prstGeom prst="ellipse">
              <a:avLst/>
            </a:prstGeom>
            <a:gradFill>
              <a:gsLst>
                <a:gs pos="0">
                  <a:srgbClr val="000000"/>
                </a:gs>
                <a:gs pos="100000">
                  <a:srgbClr val="E35E23"/>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64" name="Google Shape;464;g23d8fe525f4_1_30"/>
            <p:cNvSpPr/>
            <p:nvPr/>
          </p:nvSpPr>
          <p:spPr>
            <a:xfrm>
              <a:off x="2338" y="1936"/>
              <a:ext cx="1200" cy="1200"/>
            </a:xfrm>
            <a:prstGeom prst="ellipse">
              <a:avLst/>
            </a:prstGeom>
            <a:gradFill>
              <a:gsLst>
                <a:gs pos="0">
                  <a:srgbClr val="0000C0"/>
                </a:gs>
                <a:gs pos="50000">
                  <a:schemeClr val="hlink"/>
                </a:gs>
                <a:gs pos="100000">
                  <a:srgbClr val="0000C0"/>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65" name="Google Shape;465;g23d8fe525f4_1_30"/>
            <p:cNvSpPr/>
            <p:nvPr/>
          </p:nvSpPr>
          <p:spPr>
            <a:xfrm>
              <a:off x="2337" y="1939"/>
              <a:ext cx="1200" cy="1200"/>
            </a:xfrm>
            <a:prstGeom prst="ellipse">
              <a:avLst/>
            </a:prstGeom>
            <a:gradFill>
              <a:gsLst>
                <a:gs pos="0">
                  <a:srgbClr val="E35E23"/>
                </a:gs>
                <a:gs pos="100000">
                  <a:srgbClr val="6E2E11"/>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466" name="Google Shape;466;g23d8fe525f4_1_30"/>
          <p:cNvSpPr txBox="1"/>
          <p:nvPr/>
        </p:nvSpPr>
        <p:spPr>
          <a:xfrm>
            <a:off x="689283" y="759159"/>
            <a:ext cx="36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FF00"/>
                </a:solidFill>
                <a:latin typeface="Times New Roman"/>
                <a:ea typeface="Times New Roman"/>
                <a:cs typeface="Times New Roman"/>
                <a:sym typeface="Times New Roman"/>
              </a:rPr>
              <a:t>2</a:t>
            </a:r>
            <a:endParaRPr sz="1600" b="1">
              <a:solidFill>
                <a:srgbClr val="FFFF00"/>
              </a:solidFill>
              <a:latin typeface="Times New Roman"/>
              <a:ea typeface="Times New Roman"/>
              <a:cs typeface="Times New Roman"/>
              <a:sym typeface="Times New Roman"/>
            </a:endParaRPr>
          </a:p>
        </p:txBody>
      </p:sp>
      <p:sp>
        <p:nvSpPr>
          <p:cNvPr id="467" name="Google Shape;467;g23d8fe525f4_1_30"/>
          <p:cNvSpPr/>
          <p:nvPr/>
        </p:nvSpPr>
        <p:spPr>
          <a:xfrm>
            <a:off x="762000" y="0"/>
            <a:ext cx="73350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TÌM HIỂU VỀ Ý NGHĨA CỦA VIỆC ĐẢM BẢO AN TOÀN VÀ SỨC KHỎE NGHỀ NGHIỆP CỦA NGƯỜI LAO ĐỘNG</a:t>
            </a:r>
            <a:endParaRPr sz="1700" b="1">
              <a:solidFill>
                <a:schemeClr val="lt1"/>
              </a:solidFill>
              <a:latin typeface="Times New Roman"/>
              <a:ea typeface="Times New Roman"/>
              <a:cs typeface="Times New Roman"/>
              <a:sym typeface="Times New Roman"/>
            </a:endParaRPr>
          </a:p>
        </p:txBody>
      </p:sp>
      <p:pic>
        <p:nvPicPr>
          <p:cNvPr id="468" name="Google Shape;468;g23d8fe525f4_1_30"/>
          <p:cNvPicPr preferRelativeResize="0"/>
          <p:nvPr/>
        </p:nvPicPr>
        <p:blipFill rotWithShape="1">
          <a:blip r:embed="rId4"/>
          <a:srcRect/>
          <a:stretch/>
        </p:blipFill>
        <p:spPr>
          <a:xfrm>
            <a:off x="0" y="0"/>
            <a:ext cx="591396" cy="830839"/>
          </a:xfrm>
          <a:prstGeom prst="rect">
            <a:avLst/>
          </a:prstGeom>
          <a:noFill/>
          <a:ln>
            <a:noFill/>
          </a:ln>
        </p:spPr>
      </p:pic>
      <p:sp>
        <p:nvSpPr>
          <p:cNvPr id="469" name="Google Shape;469;g23d8fe525f4_1_30"/>
          <p:cNvSpPr/>
          <p:nvPr/>
        </p:nvSpPr>
        <p:spPr>
          <a:xfrm>
            <a:off x="669027" y="1299300"/>
            <a:ext cx="3761400" cy="1143000"/>
          </a:xfrm>
          <a:prstGeom prst="cloudCallout">
            <a:avLst>
              <a:gd name="adj1" fmla="val -35683"/>
              <a:gd name="adj2" fmla="val 74228"/>
            </a:avLst>
          </a:prstGeom>
          <a:gradFill>
            <a:gsLst>
              <a:gs pos="0">
                <a:srgbClr val="F5D0D0"/>
              </a:gs>
              <a:gs pos="100000">
                <a:srgbClr val="D96868"/>
              </a:gs>
            </a:gsLst>
            <a:path path="circle">
              <a:fillToRect l="50000" t="50000" r="50000" b="50000"/>
            </a:path>
            <a:tileRect/>
          </a:gradFill>
          <a:ln w="9525"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Hậu quả của không đảm bảo an toàn lao động là gì ?</a:t>
            </a:r>
            <a:endParaRPr/>
          </a:p>
        </p:txBody>
      </p:sp>
      <p:sp>
        <p:nvSpPr>
          <p:cNvPr id="470" name="Google Shape;470;g23d8fe525f4_1_30"/>
          <p:cNvSpPr/>
          <p:nvPr/>
        </p:nvSpPr>
        <p:spPr>
          <a:xfrm>
            <a:off x="762000" y="2812450"/>
            <a:ext cx="3667500" cy="638700"/>
          </a:xfrm>
          <a:prstGeom prst="rect">
            <a:avLst/>
          </a:prstGeom>
          <a:solidFill>
            <a:srgbClr val="351C75"/>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Ảnh hưởng đến độ chính xác và hiệu quả của công việc.</a:t>
            </a:r>
            <a:endParaRPr/>
          </a:p>
        </p:txBody>
      </p:sp>
      <p:sp>
        <p:nvSpPr>
          <p:cNvPr id="471" name="Google Shape;471;g23d8fe525f4_1_30"/>
          <p:cNvSpPr/>
          <p:nvPr/>
        </p:nvSpPr>
        <p:spPr>
          <a:xfrm>
            <a:off x="762000" y="3451400"/>
            <a:ext cx="3667500" cy="601200"/>
          </a:xfrm>
          <a:prstGeom prst="rect">
            <a:avLst/>
          </a:prstGeom>
          <a:solidFill>
            <a:srgbClr val="5B0F00"/>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Khiến người lao động bị rối loạn bệnh lý, thậm chí tử vong.</a:t>
            </a:r>
            <a:endParaRPr/>
          </a:p>
        </p:txBody>
      </p:sp>
      <p:pic>
        <p:nvPicPr>
          <p:cNvPr id="472" name="Google Shape;472;g23d8fe525f4_1_30"/>
          <p:cNvPicPr preferRelativeResize="0"/>
          <p:nvPr/>
        </p:nvPicPr>
        <p:blipFill>
          <a:blip r:embed="rId5">
            <a:alphaModFix/>
          </a:blip>
          <a:stretch>
            <a:fillRect/>
          </a:stretch>
        </p:blipFill>
        <p:spPr>
          <a:xfrm>
            <a:off x="4763366" y="1758313"/>
            <a:ext cx="3098960" cy="2063025"/>
          </a:xfrm>
          <a:prstGeom prst="rect">
            <a:avLst/>
          </a:prstGeom>
          <a:noFill/>
          <a:ln>
            <a:noFill/>
          </a:ln>
        </p:spPr>
      </p:pic>
      <p:pic>
        <p:nvPicPr>
          <p:cNvPr id="473" name="Google Shape;473;g23d8fe525f4_1_30"/>
          <p:cNvPicPr preferRelativeResize="0"/>
          <p:nvPr/>
        </p:nvPicPr>
        <p:blipFill>
          <a:blip r:embed="rId6">
            <a:alphaModFix/>
          </a:blip>
          <a:stretch>
            <a:fillRect/>
          </a:stretch>
        </p:blipFill>
        <p:spPr>
          <a:xfrm>
            <a:off x="4834900" y="2151175"/>
            <a:ext cx="3027424" cy="196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0"/>
                                        </p:tgtEl>
                                        <p:attrNameLst>
                                          <p:attrName>style.visibility</p:attrName>
                                        </p:attrNameLst>
                                      </p:cBhvr>
                                      <p:to>
                                        <p:strVal val="visible"/>
                                      </p:to>
                                    </p:set>
                                    <p:animEffect transition="in" filter="fade">
                                      <p:cBhvr>
                                        <p:cTn id="11" dur="1000"/>
                                        <p:tgtEl>
                                          <p:spTgt spid="4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2"/>
                                        </p:tgtEl>
                                        <p:attrNameLst>
                                          <p:attrName>style.visibility</p:attrName>
                                        </p:attrNameLst>
                                      </p:cBhvr>
                                      <p:to>
                                        <p:strVal val="visible"/>
                                      </p:to>
                                    </p:set>
                                    <p:animEffect transition="in" filter="fade">
                                      <p:cBhvr>
                                        <p:cTn id="16" dur="1000"/>
                                        <p:tgtEl>
                                          <p:spTgt spid="4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472"/>
                                        </p:tgtEl>
                                      </p:cBhvr>
                                    </p:animEffect>
                                    <p:set>
                                      <p:cBhvr>
                                        <p:cTn id="21" dur="1" fill="hold">
                                          <p:stCondLst>
                                            <p:cond delay="1000"/>
                                          </p:stCondLst>
                                        </p:cTn>
                                        <p:tgtEl>
                                          <p:spTgt spid="47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71"/>
                                        </p:tgtEl>
                                        <p:attrNameLst>
                                          <p:attrName>style.visibility</p:attrName>
                                        </p:attrNameLst>
                                      </p:cBhvr>
                                      <p:to>
                                        <p:strVal val="visible"/>
                                      </p:to>
                                    </p:set>
                                    <p:animEffect transition="in" filter="fade">
                                      <p:cBhvr>
                                        <p:cTn id="26" dur="1000"/>
                                        <p:tgtEl>
                                          <p:spTgt spid="47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3"/>
                                        </p:tgtEl>
                                        <p:attrNameLst>
                                          <p:attrName>style.visibility</p:attrName>
                                        </p:attrNameLst>
                                      </p:cBhvr>
                                      <p:to>
                                        <p:strVal val="visible"/>
                                      </p:to>
                                    </p:set>
                                    <p:animEffect transition="in" filter="fade">
                                      <p:cBhvr>
                                        <p:cTn id="31" dur="1000"/>
                                        <p:tgtEl>
                                          <p:spTgt spid="4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473"/>
                                        </p:tgtEl>
                                      </p:cBhvr>
                                    </p:animEffect>
                                    <p:set>
                                      <p:cBhvr>
                                        <p:cTn id="36" dur="1" fill="hold">
                                          <p:stCondLst>
                                            <p:cond delay="1000"/>
                                          </p:stCondLst>
                                        </p:cTn>
                                        <p:tgtEl>
                                          <p:spTgt spid="4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98" name="Google Shape;98;p2"/>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99" name="Google Shape;99;p2"/>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i="0" u="none" strike="noStrike" cap="none">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i="0" u="none" strike="noStrike" cap="none">
                <a:solidFill>
                  <a:srgbClr val="FF0000"/>
                </a:solidFill>
                <a:latin typeface="Times New Roman"/>
                <a:ea typeface="Times New Roman"/>
                <a:cs typeface="Times New Roman"/>
                <a:sym typeface="Times New Roman"/>
              </a:rPr>
              <a:t>: </a:t>
            </a:r>
            <a:r>
              <a:rPr lang="en-US" sz="1700" b="1" i="0" u="none" strike="noStrike" cap="none">
                <a:solidFill>
                  <a:schemeClr val="lt1"/>
                </a:solidFill>
                <a:latin typeface="Times New Roman"/>
                <a:ea typeface="Times New Roman"/>
                <a:cs typeface="Times New Roman"/>
                <a:sym typeface="Times New Roman"/>
              </a:rPr>
              <a:t>TÌM HIỂU VỀ CÁC NHÓM NGHỀ CƠ BẢN</a:t>
            </a:r>
            <a:endParaRPr sz="1700" b="1" i="0" u="none" strike="noStrike" cap="none">
              <a:solidFill>
                <a:schemeClr val="lt1"/>
              </a:solidFill>
              <a:latin typeface="Times New Roman"/>
              <a:ea typeface="Times New Roman"/>
              <a:cs typeface="Times New Roman"/>
              <a:sym typeface="Times New Roman"/>
            </a:endParaRPr>
          </a:p>
        </p:txBody>
      </p:sp>
      <p:sp>
        <p:nvSpPr>
          <p:cNvPr id="100" name="Google Shape;100;p2">
            <a:hlinkClick r:id="" action="ppaction://noaction"/>
          </p:cNvPr>
          <p:cNvSpPr/>
          <p:nvPr/>
        </p:nvSpPr>
        <p:spPr>
          <a:xfrm>
            <a:off x="1092624" y="685800"/>
            <a:ext cx="3068400" cy="465000"/>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KHỞI ĐỘNG</a:t>
            </a:r>
            <a:endParaRPr sz="1800" b="1" i="0" u="none" strike="noStrike" cap="none">
              <a:solidFill>
                <a:srgbClr val="FF0000"/>
              </a:solidFill>
              <a:latin typeface="Times New Roman"/>
              <a:ea typeface="Times New Roman"/>
              <a:cs typeface="Times New Roman"/>
              <a:sym typeface="Times New Roman"/>
            </a:endParaRPr>
          </a:p>
        </p:txBody>
      </p:sp>
      <p:grpSp>
        <p:nvGrpSpPr>
          <p:cNvPr id="101" name="Google Shape;101;p2"/>
          <p:cNvGrpSpPr/>
          <p:nvPr/>
        </p:nvGrpSpPr>
        <p:grpSpPr>
          <a:xfrm>
            <a:off x="685800" y="743381"/>
            <a:ext cx="381000" cy="381000"/>
            <a:chOff x="2078" y="1680"/>
            <a:chExt cx="1615" cy="1615"/>
          </a:xfrm>
        </p:grpSpPr>
        <p:sp>
          <p:nvSpPr>
            <p:cNvPr id="102" name="Google Shape;102;p2"/>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03" name="Google Shape;103;p2"/>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04" name="Google Shape;104;p2"/>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05" name="Google Shape;105;p2"/>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06" name="Google Shape;106;p2"/>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07" name="Google Shape;107;p2"/>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108" name="Google Shape;108;p2"/>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none">
                <a:solidFill>
                  <a:srgbClr val="FF0066"/>
                </a:solidFill>
                <a:latin typeface="Times New Roman"/>
                <a:ea typeface="Times New Roman"/>
                <a:cs typeface="Times New Roman"/>
                <a:sym typeface="Times New Roman"/>
              </a:rPr>
              <a:t>1</a:t>
            </a:r>
            <a:endParaRPr/>
          </a:p>
        </p:txBody>
      </p:sp>
      <p:sp>
        <p:nvSpPr>
          <p:cNvPr id="109" name="Google Shape;109;p2"/>
          <p:cNvSpPr/>
          <p:nvPr/>
        </p:nvSpPr>
        <p:spPr>
          <a:xfrm>
            <a:off x="727085" y="1882676"/>
            <a:ext cx="3407296" cy="92333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Dựa vào danh mục nghề nghiệp Việt Nam, liệt kê các nhóm nghề cơ bản theo gợi ý SGK</a:t>
            </a:r>
            <a:endParaRPr sz="1800">
              <a:solidFill>
                <a:schemeClr val="lt1"/>
              </a:solidFill>
              <a:latin typeface="Times New Roman"/>
              <a:ea typeface="Times New Roman"/>
              <a:cs typeface="Times New Roman"/>
              <a:sym typeface="Times New Roman"/>
            </a:endParaRPr>
          </a:p>
        </p:txBody>
      </p:sp>
      <p:sp>
        <p:nvSpPr>
          <p:cNvPr id="110" name="Google Shape;110;p2"/>
          <p:cNvSpPr/>
          <p:nvPr/>
        </p:nvSpPr>
        <p:spPr>
          <a:xfrm>
            <a:off x="1285554" y="1262546"/>
            <a:ext cx="2143446" cy="490054"/>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THẢO LUẬN</a:t>
            </a:r>
            <a:endParaRPr sz="1800" b="1">
              <a:solidFill>
                <a:schemeClr val="lt1"/>
              </a:solidFill>
              <a:latin typeface="Times New Roman"/>
              <a:ea typeface="Times New Roman"/>
              <a:cs typeface="Times New Roman"/>
              <a:sym typeface="Times New Roman"/>
            </a:endParaRPr>
          </a:p>
        </p:txBody>
      </p:sp>
      <p:pic>
        <p:nvPicPr>
          <p:cNvPr id="111" name="Google Shape;111;p2"/>
          <p:cNvPicPr preferRelativeResize="0"/>
          <p:nvPr/>
        </p:nvPicPr>
        <p:blipFill rotWithShape="1">
          <a:blip r:embed="rId4"/>
          <a:srcRect/>
          <a:stretch/>
        </p:blipFill>
        <p:spPr>
          <a:xfrm>
            <a:off x="-2588" y="0"/>
            <a:ext cx="591396" cy="830839"/>
          </a:xfrm>
          <a:prstGeom prst="rect">
            <a:avLst/>
          </a:prstGeom>
          <a:noFill/>
          <a:ln>
            <a:noFill/>
          </a:ln>
        </p:spPr>
      </p:pic>
      <p:pic>
        <p:nvPicPr>
          <p:cNvPr id="112" name="Google Shape;112;p2" descr="https://bcp.cdnchinhphu.vn/Uploaded_VGP/buikieulien/20201130/28conghan-1592303313025857981755.jpg"/>
          <p:cNvPicPr preferRelativeResize="0"/>
          <p:nvPr/>
        </p:nvPicPr>
        <p:blipFill rotWithShape="1">
          <a:blip r:embed="rId5">
            <a:alphaModFix/>
          </a:blip>
          <a:srcRect/>
          <a:stretch/>
        </p:blipFill>
        <p:spPr>
          <a:xfrm>
            <a:off x="4323225" y="1981200"/>
            <a:ext cx="3717530" cy="2115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3d8fe525f4_1_55"/>
          <p:cNvSpPr txBox="1">
            <a:spLocks noGrp="1"/>
          </p:cNvSpPr>
          <p:nvPr>
            <p:ph type="ctrTitle"/>
          </p:nvPr>
        </p:nvSpPr>
        <p:spPr>
          <a:xfrm>
            <a:off x="617220" y="1420284"/>
            <a:ext cx="6995100" cy="980100"/>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479" name="Google Shape;479;g23d8fe525f4_1_55"/>
          <p:cNvSpPr txBox="1">
            <a:spLocks noGrp="1"/>
          </p:cNvSpPr>
          <p:nvPr>
            <p:ph type="subTitle" idx="1"/>
          </p:nvPr>
        </p:nvSpPr>
        <p:spPr>
          <a:xfrm>
            <a:off x="1234440" y="2590800"/>
            <a:ext cx="5760600" cy="11685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480" name="Google Shape;480;g23d8fe525f4_1_55"/>
          <p:cNvPicPr preferRelativeResize="0"/>
          <p:nvPr/>
        </p:nvPicPr>
        <p:blipFill rotWithShape="1">
          <a:blip r:embed="rId3">
            <a:alphaModFix/>
          </a:blip>
          <a:srcRect/>
          <a:stretch/>
        </p:blipFill>
        <p:spPr>
          <a:xfrm>
            <a:off x="0" y="0"/>
            <a:ext cx="8229601" cy="4572000"/>
          </a:xfrm>
          <a:prstGeom prst="rect">
            <a:avLst/>
          </a:prstGeom>
          <a:noFill/>
          <a:ln>
            <a:noFill/>
          </a:ln>
        </p:spPr>
      </p:pic>
      <p:sp>
        <p:nvSpPr>
          <p:cNvPr id="481" name="Google Shape;481;g23d8fe525f4_1_55"/>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482" name="Google Shape;482;g23d8fe525f4_1_55">
            <a:hlinkClick r:id="" action="ppaction://noaction"/>
          </p:cNvPr>
          <p:cNvSpPr/>
          <p:nvPr/>
        </p:nvSpPr>
        <p:spPr>
          <a:xfrm>
            <a:off x="1092625" y="685800"/>
            <a:ext cx="5520600" cy="465000"/>
          </a:xfrm>
          <a:prstGeom prst="roundRect">
            <a:avLst>
              <a:gd name="adj"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sz="1800" b="1">
                <a:solidFill>
                  <a:srgbClr val="FF0000"/>
                </a:solidFill>
                <a:latin typeface="Times New Roman"/>
                <a:ea typeface="Times New Roman"/>
                <a:cs typeface="Times New Roman"/>
                <a:sym typeface="Times New Roman"/>
              </a:rPr>
              <a:t>PHÂN TÍCH YÊU CẦU CỦA NHÀ TUYỂN DỤNG</a:t>
            </a:r>
            <a:endParaRPr sz="1800" b="1">
              <a:solidFill>
                <a:srgbClr val="FF0000"/>
              </a:solidFill>
              <a:latin typeface="Times New Roman"/>
              <a:ea typeface="Times New Roman"/>
              <a:cs typeface="Times New Roman"/>
              <a:sym typeface="Times New Roman"/>
            </a:endParaRPr>
          </a:p>
        </p:txBody>
      </p:sp>
      <p:grpSp>
        <p:nvGrpSpPr>
          <p:cNvPr id="483" name="Google Shape;483;g23d8fe525f4_1_55"/>
          <p:cNvGrpSpPr/>
          <p:nvPr/>
        </p:nvGrpSpPr>
        <p:grpSpPr>
          <a:xfrm>
            <a:off x="669026" y="737610"/>
            <a:ext cx="350536" cy="375338"/>
            <a:chOff x="2078" y="1680"/>
            <a:chExt cx="1592" cy="1591"/>
          </a:xfrm>
        </p:grpSpPr>
        <p:sp>
          <p:nvSpPr>
            <p:cNvPr id="484" name="Google Shape;484;g23d8fe525f4_1_55"/>
            <p:cNvSpPr/>
            <p:nvPr/>
          </p:nvSpPr>
          <p:spPr>
            <a:xfrm>
              <a:off x="2078" y="1680"/>
              <a:ext cx="1500" cy="1500"/>
            </a:xfrm>
            <a:prstGeom prst="ellipse">
              <a:avLst/>
            </a:prstGeom>
            <a:gradFill>
              <a:gsLst>
                <a:gs pos="0">
                  <a:srgbClr val="767676"/>
                </a:gs>
                <a:gs pos="50000">
                  <a:srgbClr val="FFFFFF"/>
                </a:gs>
                <a:gs pos="100000">
                  <a:srgbClr val="767676"/>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85" name="Google Shape;485;g23d8fe525f4_1_55"/>
            <p:cNvSpPr/>
            <p:nvPr/>
          </p:nvSpPr>
          <p:spPr>
            <a:xfrm>
              <a:off x="2170" y="1771"/>
              <a:ext cx="1500" cy="150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86" name="Google Shape;486;g23d8fe525f4_1_55"/>
            <p:cNvSpPr/>
            <p:nvPr/>
          </p:nvSpPr>
          <p:spPr>
            <a:xfrm>
              <a:off x="2251" y="1855"/>
              <a:ext cx="1200" cy="1200"/>
            </a:xfrm>
            <a:prstGeom prst="ellipse">
              <a:avLst/>
            </a:prstGeom>
            <a:gradFill>
              <a:gsLst>
                <a:gs pos="0">
                  <a:srgbClr val="FFFFFF"/>
                </a:gs>
                <a:gs pos="50000">
                  <a:schemeClr val="hlink"/>
                </a:gs>
                <a:gs pos="100000">
                  <a:srgbClr val="FFFFFF"/>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87" name="Google Shape;487;g23d8fe525f4_1_55"/>
            <p:cNvSpPr/>
            <p:nvPr/>
          </p:nvSpPr>
          <p:spPr>
            <a:xfrm>
              <a:off x="2254" y="1856"/>
              <a:ext cx="1200" cy="1200"/>
            </a:xfrm>
            <a:prstGeom prst="ellipse">
              <a:avLst/>
            </a:prstGeom>
            <a:gradFill>
              <a:gsLst>
                <a:gs pos="0">
                  <a:srgbClr val="000000"/>
                </a:gs>
                <a:gs pos="100000">
                  <a:srgbClr val="E35E23"/>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88" name="Google Shape;488;g23d8fe525f4_1_55"/>
            <p:cNvSpPr/>
            <p:nvPr/>
          </p:nvSpPr>
          <p:spPr>
            <a:xfrm>
              <a:off x="2338" y="1936"/>
              <a:ext cx="1200" cy="1200"/>
            </a:xfrm>
            <a:prstGeom prst="ellipse">
              <a:avLst/>
            </a:prstGeom>
            <a:gradFill>
              <a:gsLst>
                <a:gs pos="0">
                  <a:srgbClr val="0000C0"/>
                </a:gs>
                <a:gs pos="50000">
                  <a:schemeClr val="hlink"/>
                </a:gs>
                <a:gs pos="100000">
                  <a:srgbClr val="0000C0"/>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489" name="Google Shape;489;g23d8fe525f4_1_55"/>
            <p:cNvSpPr/>
            <p:nvPr/>
          </p:nvSpPr>
          <p:spPr>
            <a:xfrm>
              <a:off x="2337" y="1939"/>
              <a:ext cx="1200" cy="1200"/>
            </a:xfrm>
            <a:prstGeom prst="ellipse">
              <a:avLst/>
            </a:prstGeom>
            <a:gradFill>
              <a:gsLst>
                <a:gs pos="0">
                  <a:srgbClr val="E35E23"/>
                </a:gs>
                <a:gs pos="100000">
                  <a:srgbClr val="6E2E11"/>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490" name="Google Shape;490;g23d8fe525f4_1_55"/>
          <p:cNvSpPr txBox="1"/>
          <p:nvPr/>
        </p:nvSpPr>
        <p:spPr>
          <a:xfrm>
            <a:off x="689283" y="759159"/>
            <a:ext cx="36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FF00"/>
                </a:solidFill>
                <a:latin typeface="Times New Roman"/>
                <a:ea typeface="Times New Roman"/>
                <a:cs typeface="Times New Roman"/>
                <a:sym typeface="Times New Roman"/>
              </a:rPr>
              <a:t>3</a:t>
            </a:r>
            <a:endParaRPr sz="1600" b="1">
              <a:solidFill>
                <a:srgbClr val="FFFF00"/>
              </a:solidFill>
              <a:latin typeface="Times New Roman"/>
              <a:ea typeface="Times New Roman"/>
              <a:cs typeface="Times New Roman"/>
              <a:sym typeface="Times New Roman"/>
            </a:endParaRPr>
          </a:p>
        </p:txBody>
      </p:sp>
      <p:sp>
        <p:nvSpPr>
          <p:cNvPr id="491" name="Google Shape;491;g23d8fe525f4_1_55"/>
          <p:cNvSpPr/>
          <p:nvPr/>
        </p:nvSpPr>
        <p:spPr>
          <a:xfrm>
            <a:off x="762000" y="0"/>
            <a:ext cx="73350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PHÂN TÍCH YÊU CẦU CỦA NHÀ TUYỂN DỤNG VỀ PHẨM CHẤT VÀ YÊU CẦU VỀ NGƯỜI LAO ĐỘNG</a:t>
            </a:r>
            <a:endParaRPr sz="1700" b="1">
              <a:solidFill>
                <a:schemeClr val="lt1"/>
              </a:solidFill>
              <a:latin typeface="Times New Roman"/>
              <a:ea typeface="Times New Roman"/>
              <a:cs typeface="Times New Roman"/>
              <a:sym typeface="Times New Roman"/>
            </a:endParaRPr>
          </a:p>
        </p:txBody>
      </p:sp>
      <p:pic>
        <p:nvPicPr>
          <p:cNvPr id="492" name="Google Shape;492;g23d8fe525f4_1_55"/>
          <p:cNvPicPr preferRelativeResize="0"/>
          <p:nvPr/>
        </p:nvPicPr>
        <p:blipFill rotWithShape="1">
          <a:blip r:embed="rId4"/>
          <a:srcRect/>
          <a:stretch/>
        </p:blipFill>
        <p:spPr>
          <a:xfrm>
            <a:off x="0" y="0"/>
            <a:ext cx="591396" cy="830839"/>
          </a:xfrm>
          <a:prstGeom prst="rect">
            <a:avLst/>
          </a:prstGeom>
          <a:noFill/>
          <a:ln>
            <a:noFill/>
          </a:ln>
        </p:spPr>
      </p:pic>
      <p:sp>
        <p:nvSpPr>
          <p:cNvPr id="493" name="Google Shape;493;g23d8fe525f4_1_55"/>
          <p:cNvSpPr/>
          <p:nvPr/>
        </p:nvSpPr>
        <p:spPr>
          <a:xfrm>
            <a:off x="3944600" y="1303200"/>
            <a:ext cx="3761400" cy="1291500"/>
          </a:xfrm>
          <a:prstGeom prst="cloudCallout">
            <a:avLst>
              <a:gd name="adj1" fmla="val -35683"/>
              <a:gd name="adj2" fmla="val 74228"/>
            </a:avLst>
          </a:prstGeom>
          <a:gradFill>
            <a:gsLst>
              <a:gs pos="0">
                <a:srgbClr val="48BE67"/>
              </a:gs>
              <a:gs pos="100000">
                <a:srgbClr val="235C32"/>
              </a:gs>
            </a:gsLst>
            <a:lin ang="2698631" scaled="0"/>
          </a:gradFill>
          <a:ln w="9525"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Em hãy nêu một thông tin tuyển dụng mà em từng thấy hoặc từng sưu tầm được</a:t>
            </a:r>
            <a:endParaRPr/>
          </a:p>
        </p:txBody>
      </p:sp>
      <p:pic>
        <p:nvPicPr>
          <p:cNvPr id="494" name="Google Shape;494;g23d8fe525f4_1_55"/>
          <p:cNvPicPr preferRelativeResize="0"/>
          <p:nvPr/>
        </p:nvPicPr>
        <p:blipFill>
          <a:blip r:embed="rId5">
            <a:alphaModFix/>
          </a:blip>
          <a:stretch>
            <a:fillRect/>
          </a:stretch>
        </p:blipFill>
        <p:spPr>
          <a:xfrm>
            <a:off x="2031994" y="2483671"/>
            <a:ext cx="2406905" cy="1805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animEffect transition="in" filter="fade">
                                      <p:cBhvr>
                                        <p:cTn id="11" dur="1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17"/>
          <p:cNvPicPr preferRelativeResize="0"/>
          <p:nvPr/>
        </p:nvPicPr>
        <p:blipFill rotWithShape="1">
          <a:blip r:embed="rId3">
            <a:alphaModFix/>
          </a:blip>
          <a:srcRect/>
          <a:stretch/>
        </p:blipFill>
        <p:spPr>
          <a:xfrm>
            <a:off x="0" y="0"/>
            <a:ext cx="8229601" cy="4572000"/>
          </a:xfrm>
          <a:prstGeom prst="rect">
            <a:avLst/>
          </a:prstGeom>
          <a:noFill/>
          <a:ln>
            <a:noFill/>
          </a:ln>
        </p:spPr>
      </p:pic>
      <p:sp>
        <p:nvSpPr>
          <p:cNvPr id="500" name="Google Shape;500;p17"/>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501" name="Google Shape;501;p17">
            <a:hlinkClick r:id="" action="ppaction://noaction"/>
          </p:cNvPr>
          <p:cNvSpPr/>
          <p:nvPr/>
        </p:nvSpPr>
        <p:spPr>
          <a:xfrm>
            <a:off x="1092635" y="685800"/>
            <a:ext cx="6908365" cy="465137"/>
          </a:xfrm>
          <a:prstGeom prst="roundRect">
            <a:avLst>
              <a:gd name="adj" fmla="val 50000"/>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PHÂN TÍCH YÊU CẦU CỦA NHÀ TUYỂN DỤNG</a:t>
            </a:r>
            <a:endParaRPr sz="1800" b="1">
              <a:solidFill>
                <a:srgbClr val="FF0000"/>
              </a:solidFill>
              <a:latin typeface="Times New Roman"/>
              <a:ea typeface="Times New Roman"/>
              <a:cs typeface="Times New Roman"/>
              <a:sym typeface="Times New Roman"/>
            </a:endParaRPr>
          </a:p>
        </p:txBody>
      </p:sp>
      <p:grpSp>
        <p:nvGrpSpPr>
          <p:cNvPr id="502" name="Google Shape;502;p17"/>
          <p:cNvGrpSpPr/>
          <p:nvPr/>
        </p:nvGrpSpPr>
        <p:grpSpPr>
          <a:xfrm>
            <a:off x="668023" y="727868"/>
            <a:ext cx="381000" cy="381000"/>
            <a:chOff x="2078" y="1680"/>
            <a:chExt cx="1615" cy="1615"/>
          </a:xfrm>
        </p:grpSpPr>
        <p:sp>
          <p:nvSpPr>
            <p:cNvPr id="503" name="Google Shape;503;p17"/>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04" name="Google Shape;504;p17"/>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05" name="Google Shape;505;p17"/>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06" name="Google Shape;506;p17"/>
            <p:cNvSpPr/>
            <p:nvPr/>
          </p:nvSpPr>
          <p:spPr>
            <a:xfrm>
              <a:off x="2254" y="1856"/>
              <a:ext cx="1262" cy="1264"/>
            </a:xfrm>
            <a:prstGeom prst="ellipse">
              <a:avLst/>
            </a:prstGeom>
            <a:gradFill>
              <a:gsLst>
                <a:gs pos="0">
                  <a:srgbClr val="21B3E1"/>
                </a:gs>
                <a:gs pos="100000">
                  <a:srgbClr val="0F5368"/>
                </a:gs>
              </a:gsLst>
              <a:lin ang="54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07" name="Google Shape;507;p17"/>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08" name="Google Shape;508;p17"/>
            <p:cNvSpPr/>
            <p:nvPr/>
          </p:nvSpPr>
          <p:spPr>
            <a:xfrm>
              <a:off x="2337" y="1939"/>
              <a:ext cx="1096" cy="1098"/>
            </a:xfrm>
            <a:prstGeom prst="ellipse">
              <a:avLst/>
            </a:prstGeom>
            <a:gradFill>
              <a:gsLst>
                <a:gs pos="0">
                  <a:srgbClr val="21B3E1"/>
                </a:gs>
                <a:gs pos="100000">
                  <a:srgbClr val="10576D"/>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509" name="Google Shape;509;p17"/>
          <p:cNvSpPr txBox="1"/>
          <p:nvPr/>
        </p:nvSpPr>
        <p:spPr>
          <a:xfrm>
            <a:off x="698269" y="751142"/>
            <a:ext cx="36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3</a:t>
            </a:r>
            <a:endParaRPr sz="1600" b="1">
              <a:solidFill>
                <a:srgbClr val="FF0066"/>
              </a:solidFill>
              <a:latin typeface="Times New Roman"/>
              <a:ea typeface="Times New Roman"/>
              <a:cs typeface="Times New Roman"/>
              <a:sym typeface="Times New Roman"/>
            </a:endParaRPr>
          </a:p>
        </p:txBody>
      </p:sp>
      <p:sp>
        <p:nvSpPr>
          <p:cNvPr id="510" name="Google Shape;510;p17"/>
          <p:cNvSpPr/>
          <p:nvPr/>
        </p:nvSpPr>
        <p:spPr>
          <a:xfrm>
            <a:off x="762000" y="0"/>
            <a:ext cx="7335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PHÂN TÍCH YÊU CẦU CỦA NHÀ TUYỂN DỤNG VỀ PHẨM CHẤT VÀ YÊU CẦU VỀ NGƯỜI LAO ĐỘNG</a:t>
            </a:r>
            <a:endParaRPr sz="1700" b="1">
              <a:solidFill>
                <a:srgbClr val="FF0000"/>
              </a:solidFill>
              <a:latin typeface="Times New Roman"/>
              <a:ea typeface="Times New Roman"/>
              <a:cs typeface="Times New Roman"/>
              <a:sym typeface="Times New Roman"/>
            </a:endParaRPr>
          </a:p>
        </p:txBody>
      </p:sp>
      <p:pic>
        <p:nvPicPr>
          <p:cNvPr id="511" name="Google Shape;511;p17"/>
          <p:cNvPicPr preferRelativeResize="0"/>
          <p:nvPr/>
        </p:nvPicPr>
        <p:blipFill rotWithShape="1">
          <a:blip r:embed="rId4">
            <a:alphaModFix/>
          </a:blip>
          <a:srcRect/>
          <a:stretch/>
        </p:blipFill>
        <p:spPr>
          <a:xfrm>
            <a:off x="4648200" y="1641764"/>
            <a:ext cx="3372069" cy="2514600"/>
          </a:xfrm>
          <a:prstGeom prst="rect">
            <a:avLst/>
          </a:prstGeom>
          <a:noFill/>
          <a:ln>
            <a:noFill/>
          </a:ln>
        </p:spPr>
      </p:pic>
      <p:sp>
        <p:nvSpPr>
          <p:cNvPr id="512" name="Google Shape;512;p17"/>
          <p:cNvSpPr/>
          <p:nvPr/>
        </p:nvSpPr>
        <p:spPr>
          <a:xfrm>
            <a:off x="924050" y="1303325"/>
            <a:ext cx="3620400" cy="4902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Thảo luận nhóm dựa trên tin tuyển dụng mẫu</a:t>
            </a:r>
            <a:endParaRPr sz="1800" b="1">
              <a:solidFill>
                <a:schemeClr val="lt1"/>
              </a:solidFill>
              <a:latin typeface="Times New Roman"/>
              <a:ea typeface="Times New Roman"/>
              <a:cs typeface="Times New Roman"/>
              <a:sym typeface="Times New Roman"/>
            </a:endParaRPr>
          </a:p>
        </p:txBody>
      </p:sp>
      <p:pic>
        <p:nvPicPr>
          <p:cNvPr id="513" name="Google Shape;513;p17"/>
          <p:cNvPicPr preferRelativeResize="0"/>
          <p:nvPr/>
        </p:nvPicPr>
        <p:blipFill rotWithShape="1">
          <a:blip r:embed="rId5"/>
          <a:srcRect/>
          <a:stretch/>
        </p:blipFill>
        <p:spPr>
          <a:xfrm>
            <a:off x="0" y="0"/>
            <a:ext cx="591396" cy="830839"/>
          </a:xfrm>
          <a:prstGeom prst="rect">
            <a:avLst/>
          </a:prstGeom>
          <a:noFill/>
          <a:ln>
            <a:noFill/>
          </a:ln>
        </p:spPr>
      </p:pic>
      <p:sp>
        <p:nvSpPr>
          <p:cNvPr id="514" name="Google Shape;514;p17"/>
          <p:cNvSpPr/>
          <p:nvPr/>
        </p:nvSpPr>
        <p:spPr>
          <a:xfrm>
            <a:off x="759050" y="1981875"/>
            <a:ext cx="3667500" cy="6456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Nhà tuyển dụng yêu cầu những phẩm chất nào ?</a:t>
            </a:r>
            <a:endParaRPr sz="1700"/>
          </a:p>
        </p:txBody>
      </p:sp>
      <p:sp>
        <p:nvSpPr>
          <p:cNvPr id="515" name="Google Shape;515;p17"/>
          <p:cNvSpPr/>
          <p:nvPr/>
        </p:nvSpPr>
        <p:spPr>
          <a:xfrm>
            <a:off x="759050" y="2627475"/>
            <a:ext cx="3667500" cy="601200"/>
          </a:xfrm>
          <a:prstGeom prst="rect">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Yêu cầu của nhà tuyển dụng về năng lực như thế nào ?</a:t>
            </a:r>
            <a:endParaRPr sz="1700"/>
          </a:p>
        </p:txBody>
      </p:sp>
      <p:sp>
        <p:nvSpPr>
          <p:cNvPr id="516" name="Google Shape;516;p17"/>
          <p:cNvSpPr/>
          <p:nvPr/>
        </p:nvSpPr>
        <p:spPr>
          <a:xfrm>
            <a:off x="759050" y="3228675"/>
            <a:ext cx="3667500" cy="381000"/>
          </a:xfrm>
          <a:prstGeom prst="rect">
            <a:avLst/>
          </a:prstGeom>
          <a:solidFill>
            <a:srgbClr val="97B853"/>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Những yêu cầu đó có phù hợp không ?</a:t>
            </a:r>
            <a:endParaRPr sz="1700"/>
          </a:p>
        </p:txBody>
      </p:sp>
      <p:sp>
        <p:nvSpPr>
          <p:cNvPr id="517" name="Google Shape;517;p17"/>
          <p:cNvSpPr/>
          <p:nvPr/>
        </p:nvSpPr>
        <p:spPr>
          <a:xfrm>
            <a:off x="759050" y="3609150"/>
            <a:ext cx="3667500" cy="601200"/>
          </a:xfrm>
          <a:prstGeom prst="rect">
            <a:avLst/>
          </a:prstGeom>
          <a:solidFill>
            <a:srgbClr val="0070C0"/>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Làm thế nào để đáp ứng được những yêu cầu đó ?</a:t>
            </a: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4"/>
                                        </p:tgtEl>
                                        <p:attrNameLst>
                                          <p:attrName>style.visibility</p:attrName>
                                        </p:attrNameLst>
                                      </p:cBhvr>
                                      <p:to>
                                        <p:strVal val="visible"/>
                                      </p:to>
                                    </p:set>
                                    <p:anim calcmode="lin" valueType="num">
                                      <p:cBhvr additive="base">
                                        <p:cTn id="15" dur="1000"/>
                                        <p:tgtEl>
                                          <p:spTgt spid="5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15"/>
                                        </p:tgtEl>
                                        <p:attrNameLst>
                                          <p:attrName>style.visibility</p:attrName>
                                        </p:attrNameLst>
                                      </p:cBhvr>
                                      <p:to>
                                        <p:strVal val="visible"/>
                                      </p:to>
                                    </p:set>
                                    <p:anim calcmode="lin" valueType="num">
                                      <p:cBhvr additive="base">
                                        <p:cTn id="20" dur="1000"/>
                                        <p:tgtEl>
                                          <p:spTgt spid="5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6"/>
                                        </p:tgtEl>
                                        <p:attrNameLst>
                                          <p:attrName>style.visibility</p:attrName>
                                        </p:attrNameLst>
                                      </p:cBhvr>
                                      <p:to>
                                        <p:strVal val="visible"/>
                                      </p:to>
                                    </p:set>
                                    <p:anim calcmode="lin" valueType="num">
                                      <p:cBhvr additive="base">
                                        <p:cTn id="25" dur="1000"/>
                                        <p:tgtEl>
                                          <p:spTgt spid="5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7"/>
                                        </p:tgtEl>
                                        <p:attrNameLst>
                                          <p:attrName>style.visibility</p:attrName>
                                        </p:attrNameLst>
                                      </p:cBhvr>
                                      <p:to>
                                        <p:strVal val="visible"/>
                                      </p:to>
                                    </p:set>
                                    <p:anim calcmode="lin" valueType="num">
                                      <p:cBhvr additive="base">
                                        <p:cTn id="30" dur="1000"/>
                                        <p:tgtEl>
                                          <p:spTgt spid="5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8"/>
          <p:cNvSpPr txBox="1">
            <a:spLocks noGrp="1"/>
          </p:cNvSpPr>
          <p:nvPr>
            <p:ph type="ctrTitle"/>
          </p:nvPr>
        </p:nvSpPr>
        <p:spPr>
          <a:xfrm>
            <a:off x="617220" y="1420284"/>
            <a:ext cx="6995160" cy="980017"/>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523" name="Google Shape;523;p18"/>
          <p:cNvSpPr txBox="1">
            <a:spLocks noGrp="1"/>
          </p:cNvSpPr>
          <p:nvPr>
            <p:ph type="subTitle" idx="1"/>
          </p:nvPr>
        </p:nvSpPr>
        <p:spPr>
          <a:xfrm>
            <a:off x="1234440" y="2590800"/>
            <a:ext cx="5760720" cy="11684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524" name="Google Shape;524;p18"/>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525" name="Google Shape;525;p18"/>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526" name="Google Shape;526;p18">
            <a:hlinkClick r:id="" action="ppaction://noaction"/>
          </p:cNvPr>
          <p:cNvSpPr/>
          <p:nvPr/>
        </p:nvSpPr>
        <p:spPr>
          <a:xfrm>
            <a:off x="1092625" y="685800"/>
            <a:ext cx="6995100" cy="465000"/>
          </a:xfrm>
          <a:prstGeom prst="roundRect">
            <a:avLst>
              <a:gd name="adj" fmla="val 50000"/>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b="1">
                <a:solidFill>
                  <a:srgbClr val="FF0000"/>
                </a:solidFill>
                <a:latin typeface="Times New Roman"/>
                <a:ea typeface="Times New Roman"/>
                <a:cs typeface="Times New Roman"/>
                <a:sym typeface="Times New Roman"/>
              </a:rPr>
              <a:t>TÌM KIẾM TIN TUYỂN DỤNG LIÊN QUAN ĐẾN NGHỀ MÀ EM LỰA CHỌN</a:t>
            </a:r>
            <a:endParaRPr sz="1500" b="1">
              <a:solidFill>
                <a:srgbClr val="FF0000"/>
              </a:solidFill>
              <a:latin typeface="Times New Roman"/>
              <a:ea typeface="Times New Roman"/>
              <a:cs typeface="Times New Roman"/>
              <a:sym typeface="Times New Roman"/>
            </a:endParaRPr>
          </a:p>
        </p:txBody>
      </p:sp>
      <p:grpSp>
        <p:nvGrpSpPr>
          <p:cNvPr id="527" name="Google Shape;527;p18"/>
          <p:cNvGrpSpPr/>
          <p:nvPr/>
        </p:nvGrpSpPr>
        <p:grpSpPr>
          <a:xfrm>
            <a:off x="629292" y="727868"/>
            <a:ext cx="381000" cy="381000"/>
            <a:chOff x="2078" y="1680"/>
            <a:chExt cx="1615" cy="1615"/>
          </a:xfrm>
        </p:grpSpPr>
        <p:sp>
          <p:nvSpPr>
            <p:cNvPr id="528" name="Google Shape;528;p18"/>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29" name="Google Shape;529;p18"/>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30" name="Google Shape;530;p18"/>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31" name="Google Shape;531;p18"/>
            <p:cNvSpPr/>
            <p:nvPr/>
          </p:nvSpPr>
          <p:spPr>
            <a:xfrm>
              <a:off x="2254" y="1856"/>
              <a:ext cx="1262" cy="1264"/>
            </a:xfrm>
            <a:prstGeom prst="ellipse">
              <a:avLst/>
            </a:prstGeom>
            <a:gradFill>
              <a:gsLst>
                <a:gs pos="0">
                  <a:srgbClr val="000000"/>
                </a:gs>
                <a:gs pos="100000">
                  <a:srgbClr val="8D67E1"/>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32" name="Google Shape;532;p18"/>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33" name="Google Shape;533;p18"/>
            <p:cNvSpPr/>
            <p:nvPr/>
          </p:nvSpPr>
          <p:spPr>
            <a:xfrm>
              <a:off x="2337" y="1939"/>
              <a:ext cx="1096" cy="1098"/>
            </a:xfrm>
            <a:prstGeom prst="ellipse">
              <a:avLst/>
            </a:prstGeom>
            <a:gradFill>
              <a:gsLst>
                <a:gs pos="0">
                  <a:srgbClr val="8D67E1"/>
                </a:gs>
                <a:gs pos="100000">
                  <a:srgbClr val="45326D"/>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534" name="Google Shape;534;p18"/>
          <p:cNvSpPr txBox="1"/>
          <p:nvPr/>
        </p:nvSpPr>
        <p:spPr>
          <a:xfrm>
            <a:off x="662268" y="748554"/>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4</a:t>
            </a:r>
            <a:endParaRPr sz="1600" b="1">
              <a:solidFill>
                <a:srgbClr val="FF0066"/>
              </a:solidFill>
              <a:latin typeface="Times New Roman"/>
              <a:ea typeface="Times New Roman"/>
              <a:cs typeface="Times New Roman"/>
              <a:sym typeface="Times New Roman"/>
            </a:endParaRPr>
          </a:p>
        </p:txBody>
      </p:sp>
      <p:sp>
        <p:nvSpPr>
          <p:cNvPr id="535" name="Google Shape;535;p18"/>
          <p:cNvSpPr/>
          <p:nvPr/>
        </p:nvSpPr>
        <p:spPr>
          <a:xfrm>
            <a:off x="695650" y="-41375"/>
            <a:ext cx="7335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PHÂN TÍCH YÊU CẦU CỦA NHÀ TUYỂN DỤNG VỀ PHẨM CHẤT VÀ YÊU CẦU VỀ NGƯỜI LAO ĐỘNG</a:t>
            </a:r>
            <a:endParaRPr sz="1700" b="1">
              <a:solidFill>
                <a:srgbClr val="FF0000"/>
              </a:solidFill>
              <a:latin typeface="Times New Roman"/>
              <a:ea typeface="Times New Roman"/>
              <a:cs typeface="Times New Roman"/>
              <a:sym typeface="Times New Roman"/>
            </a:endParaRPr>
          </a:p>
        </p:txBody>
      </p:sp>
      <p:sp>
        <p:nvSpPr>
          <p:cNvPr id="536" name="Google Shape;536;p18"/>
          <p:cNvSpPr/>
          <p:nvPr/>
        </p:nvSpPr>
        <p:spPr>
          <a:xfrm>
            <a:off x="1742749" y="1398250"/>
            <a:ext cx="2070600" cy="4902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Em hãy chia sẻ về:</a:t>
            </a:r>
            <a:endParaRPr sz="1800" b="1">
              <a:solidFill>
                <a:schemeClr val="lt1"/>
              </a:solidFill>
              <a:latin typeface="Times New Roman"/>
              <a:ea typeface="Times New Roman"/>
              <a:cs typeface="Times New Roman"/>
              <a:sym typeface="Times New Roman"/>
            </a:endParaRPr>
          </a:p>
        </p:txBody>
      </p:sp>
      <p:pic>
        <p:nvPicPr>
          <p:cNvPr id="537" name="Google Shape;537;p18"/>
          <p:cNvPicPr preferRelativeResize="0"/>
          <p:nvPr/>
        </p:nvPicPr>
        <p:blipFill rotWithShape="1">
          <a:blip r:embed="rId4"/>
          <a:srcRect/>
          <a:stretch/>
        </p:blipFill>
        <p:spPr>
          <a:xfrm>
            <a:off x="0" y="0"/>
            <a:ext cx="591396" cy="830839"/>
          </a:xfrm>
          <a:prstGeom prst="rect">
            <a:avLst/>
          </a:prstGeom>
          <a:noFill/>
          <a:ln>
            <a:noFill/>
          </a:ln>
        </p:spPr>
      </p:pic>
      <p:sp>
        <p:nvSpPr>
          <p:cNvPr id="538" name="Google Shape;538;p18"/>
          <p:cNvSpPr/>
          <p:nvPr/>
        </p:nvSpPr>
        <p:spPr>
          <a:xfrm>
            <a:off x="759050" y="2095500"/>
            <a:ext cx="3667500" cy="381000"/>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Nghề mà bản thân lựa chọn ?</a:t>
            </a:r>
            <a:endParaRPr sz="1700"/>
          </a:p>
        </p:txBody>
      </p:sp>
      <p:sp>
        <p:nvSpPr>
          <p:cNvPr id="539" name="Google Shape;539;p18"/>
          <p:cNvSpPr/>
          <p:nvPr/>
        </p:nvSpPr>
        <p:spPr>
          <a:xfrm>
            <a:off x="4703950" y="2821475"/>
            <a:ext cx="3326700" cy="381000"/>
          </a:xfrm>
          <a:prstGeom prst="rect">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Cách tìm kiếm thông tin tuyển dụng</a:t>
            </a:r>
            <a:endParaRPr sz="1700"/>
          </a:p>
        </p:txBody>
      </p:sp>
      <p:sp>
        <p:nvSpPr>
          <p:cNvPr id="540" name="Google Shape;540;p18"/>
          <p:cNvSpPr/>
          <p:nvPr/>
        </p:nvSpPr>
        <p:spPr>
          <a:xfrm>
            <a:off x="759050" y="3607950"/>
            <a:ext cx="3667500" cy="381000"/>
          </a:xfrm>
          <a:prstGeom prst="rect">
            <a:avLst/>
          </a:prstGeom>
          <a:solidFill>
            <a:srgbClr val="97B853"/>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chemeClr val="lt1"/>
                </a:solidFill>
                <a:latin typeface="Times New Roman"/>
                <a:ea typeface="Times New Roman"/>
                <a:cs typeface="Times New Roman"/>
                <a:sym typeface="Times New Roman"/>
              </a:rPr>
              <a:t>Phân tích yêu cầu của nhà tuyển dụng</a:t>
            </a:r>
            <a:endParaRPr sz="1700"/>
          </a:p>
        </p:txBody>
      </p:sp>
      <p:pic>
        <p:nvPicPr>
          <p:cNvPr id="541" name="Google Shape;541;p18"/>
          <p:cNvPicPr preferRelativeResize="0"/>
          <p:nvPr/>
        </p:nvPicPr>
        <p:blipFill>
          <a:blip r:embed="rId5">
            <a:alphaModFix/>
          </a:blip>
          <a:stretch>
            <a:fillRect/>
          </a:stretch>
        </p:blipFill>
        <p:spPr>
          <a:xfrm>
            <a:off x="4742325" y="1888450"/>
            <a:ext cx="3326700" cy="2401725"/>
          </a:xfrm>
          <a:prstGeom prst="rect">
            <a:avLst/>
          </a:prstGeom>
          <a:noFill/>
          <a:ln>
            <a:noFill/>
          </a:ln>
        </p:spPr>
      </p:pic>
      <p:pic>
        <p:nvPicPr>
          <p:cNvPr id="542" name="Google Shape;542;p18"/>
          <p:cNvPicPr preferRelativeResize="0"/>
          <p:nvPr/>
        </p:nvPicPr>
        <p:blipFill>
          <a:blip r:embed="rId6">
            <a:alphaModFix/>
          </a:blip>
          <a:stretch>
            <a:fillRect/>
          </a:stretch>
        </p:blipFill>
        <p:spPr>
          <a:xfrm>
            <a:off x="4655675" y="2095500"/>
            <a:ext cx="3374975" cy="1893450"/>
          </a:xfrm>
          <a:prstGeom prst="rect">
            <a:avLst/>
          </a:prstGeom>
          <a:noFill/>
          <a:ln>
            <a:noFill/>
          </a:ln>
        </p:spPr>
      </p:pic>
      <p:pic>
        <p:nvPicPr>
          <p:cNvPr id="543" name="Google Shape;543;p18"/>
          <p:cNvPicPr preferRelativeResize="0"/>
          <p:nvPr/>
        </p:nvPicPr>
        <p:blipFill>
          <a:blip r:embed="rId7">
            <a:alphaModFix/>
          </a:blip>
          <a:stretch>
            <a:fillRect/>
          </a:stretch>
        </p:blipFill>
        <p:spPr>
          <a:xfrm>
            <a:off x="730975" y="2059700"/>
            <a:ext cx="3778950" cy="1965050"/>
          </a:xfrm>
          <a:prstGeom prst="rect">
            <a:avLst/>
          </a:prstGeom>
          <a:noFill/>
          <a:ln>
            <a:noFill/>
          </a:ln>
        </p:spPr>
      </p:pic>
      <p:pic>
        <p:nvPicPr>
          <p:cNvPr id="544" name="Google Shape;544;p18"/>
          <p:cNvPicPr preferRelativeResize="0"/>
          <p:nvPr/>
        </p:nvPicPr>
        <p:blipFill>
          <a:blip r:embed="rId8">
            <a:alphaModFix/>
          </a:blip>
          <a:stretch>
            <a:fillRect/>
          </a:stretch>
        </p:blipFill>
        <p:spPr>
          <a:xfrm>
            <a:off x="730975" y="2027275"/>
            <a:ext cx="3778949" cy="2029901"/>
          </a:xfrm>
          <a:prstGeom prst="rect">
            <a:avLst/>
          </a:prstGeom>
          <a:noFill/>
          <a:ln>
            <a:noFill/>
          </a:ln>
        </p:spPr>
      </p:pic>
      <p:pic>
        <p:nvPicPr>
          <p:cNvPr id="545" name="Google Shape;545;p18"/>
          <p:cNvPicPr preferRelativeResize="0"/>
          <p:nvPr/>
        </p:nvPicPr>
        <p:blipFill>
          <a:blip r:embed="rId9">
            <a:alphaModFix/>
          </a:blip>
          <a:stretch>
            <a:fillRect/>
          </a:stretch>
        </p:blipFill>
        <p:spPr>
          <a:xfrm>
            <a:off x="880363" y="2000569"/>
            <a:ext cx="3480176" cy="2177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38"/>
                                        </p:tgtEl>
                                        <p:attrNameLst>
                                          <p:attrName>style.visibility</p:attrName>
                                        </p:attrNameLst>
                                      </p:cBhvr>
                                      <p:to>
                                        <p:strVal val="visible"/>
                                      </p:to>
                                    </p:set>
                                    <p:animEffect transition="in" filter="fade">
                                      <p:cBhvr>
                                        <p:cTn id="16" dur="1000"/>
                                        <p:tgtEl>
                                          <p:spTgt spid="5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41"/>
                                        </p:tgtEl>
                                        <p:attrNameLst>
                                          <p:attrName>style.visibility</p:attrName>
                                        </p:attrNameLst>
                                      </p:cBhvr>
                                      <p:to>
                                        <p:strVal val="visible"/>
                                      </p:to>
                                    </p:set>
                                    <p:animEffect transition="in" filter="fade">
                                      <p:cBhvr>
                                        <p:cTn id="21" dur="1000"/>
                                        <p:tgtEl>
                                          <p:spTgt spid="5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541"/>
                                        </p:tgtEl>
                                      </p:cBhvr>
                                    </p:animEffect>
                                    <p:set>
                                      <p:cBhvr>
                                        <p:cTn id="26" dur="1" fill="hold">
                                          <p:stCondLst>
                                            <p:cond delay="1000"/>
                                          </p:stCondLst>
                                        </p:cTn>
                                        <p:tgtEl>
                                          <p:spTgt spid="5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42"/>
                                        </p:tgtEl>
                                        <p:attrNameLst>
                                          <p:attrName>style.visibility</p:attrName>
                                        </p:attrNameLst>
                                      </p:cBhvr>
                                      <p:to>
                                        <p:strVal val="visible"/>
                                      </p:to>
                                    </p:set>
                                    <p:animEffect transition="in" filter="fade">
                                      <p:cBhvr>
                                        <p:cTn id="35" dur="1000"/>
                                        <p:tgtEl>
                                          <p:spTgt spid="5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44"/>
                                        </p:tgtEl>
                                        <p:attrNameLst>
                                          <p:attrName>style.visibility</p:attrName>
                                        </p:attrNameLst>
                                      </p:cBhvr>
                                      <p:to>
                                        <p:strVal val="visible"/>
                                      </p:to>
                                    </p:set>
                                    <p:animEffect transition="in" filter="fade">
                                      <p:cBhvr>
                                        <p:cTn id="40" dur="1000"/>
                                        <p:tgtEl>
                                          <p:spTgt spid="54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45"/>
                                        </p:tgtEl>
                                        <p:attrNameLst>
                                          <p:attrName>style.visibility</p:attrName>
                                        </p:attrNameLst>
                                      </p:cBhvr>
                                      <p:to>
                                        <p:strVal val="visible"/>
                                      </p:to>
                                    </p:set>
                                    <p:animEffect transition="in" filter="fade">
                                      <p:cBhvr>
                                        <p:cTn id="45" dur="1000"/>
                                        <p:tgtEl>
                                          <p:spTgt spid="54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542"/>
                                        </p:tgtEl>
                                      </p:cBhvr>
                                    </p:animEffect>
                                    <p:set>
                                      <p:cBhvr>
                                        <p:cTn id="50" dur="1" fill="hold">
                                          <p:stCondLst>
                                            <p:cond delay="1000"/>
                                          </p:stCondLst>
                                        </p:cTn>
                                        <p:tgtEl>
                                          <p:spTgt spid="5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544"/>
                                        </p:tgtEl>
                                      </p:cBhvr>
                                    </p:animEffect>
                                    <p:set>
                                      <p:cBhvr>
                                        <p:cTn id="55" dur="1" fill="hold">
                                          <p:stCondLst>
                                            <p:cond delay="1000"/>
                                          </p:stCondLst>
                                        </p:cTn>
                                        <p:tgtEl>
                                          <p:spTgt spid="54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545"/>
                                        </p:tgtEl>
                                      </p:cBhvr>
                                    </p:animEffect>
                                    <p:set>
                                      <p:cBhvr>
                                        <p:cTn id="60" dur="1" fill="hold">
                                          <p:stCondLst>
                                            <p:cond delay="1000"/>
                                          </p:stCondLst>
                                        </p:cTn>
                                        <p:tgtEl>
                                          <p:spTgt spid="5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43"/>
                                        </p:tgtEl>
                                        <p:attrNameLst>
                                          <p:attrName>style.visibility</p:attrName>
                                        </p:attrNameLst>
                                      </p:cBhvr>
                                      <p:to>
                                        <p:strVal val="visible"/>
                                      </p:to>
                                    </p:set>
                                    <p:animEffect transition="in" filter="fade">
                                      <p:cBhvr>
                                        <p:cTn id="69" dur="1000"/>
                                        <p:tgtEl>
                                          <p:spTgt spid="54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543"/>
                                        </p:tgtEl>
                                      </p:cBhvr>
                                    </p:animEffect>
                                    <p:set>
                                      <p:cBhvr>
                                        <p:cTn id="74" dur="1" fill="hold">
                                          <p:stCondLst>
                                            <p:cond delay="1000"/>
                                          </p:stCondLst>
                                        </p:cTn>
                                        <p:tgtEl>
                                          <p:spTgt spid="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0"/>
          <p:cNvSpPr txBox="1">
            <a:spLocks noGrp="1"/>
          </p:cNvSpPr>
          <p:nvPr>
            <p:ph type="ctrTitle"/>
          </p:nvPr>
        </p:nvSpPr>
        <p:spPr>
          <a:xfrm>
            <a:off x="617220" y="1420284"/>
            <a:ext cx="6995160" cy="980017"/>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551" name="Google Shape;551;p40"/>
          <p:cNvSpPr txBox="1">
            <a:spLocks noGrp="1"/>
          </p:cNvSpPr>
          <p:nvPr>
            <p:ph type="subTitle" idx="1"/>
          </p:nvPr>
        </p:nvSpPr>
        <p:spPr>
          <a:xfrm>
            <a:off x="1234440" y="2590800"/>
            <a:ext cx="5760720" cy="11684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552" name="Google Shape;552;p40"/>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553" name="Google Shape;553;p40"/>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554" name="Google Shape;554;p40">
            <a:hlinkClick r:id="" action="ppaction://noaction"/>
          </p:cNvPr>
          <p:cNvSpPr/>
          <p:nvPr/>
        </p:nvSpPr>
        <p:spPr>
          <a:xfrm>
            <a:off x="1092636" y="685800"/>
            <a:ext cx="2501682" cy="465137"/>
          </a:xfrm>
          <a:prstGeom prst="roundRect">
            <a:avLst>
              <a:gd name="adj"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Khảo sát cuối chủ đề</a:t>
            </a:r>
            <a:endParaRPr sz="1800" b="1">
              <a:solidFill>
                <a:srgbClr val="FF0000"/>
              </a:solidFill>
              <a:latin typeface="Times New Roman"/>
              <a:ea typeface="Times New Roman"/>
              <a:cs typeface="Times New Roman"/>
              <a:sym typeface="Times New Roman"/>
            </a:endParaRPr>
          </a:p>
        </p:txBody>
      </p:sp>
      <p:grpSp>
        <p:nvGrpSpPr>
          <p:cNvPr id="555" name="Google Shape;555;p40"/>
          <p:cNvGrpSpPr/>
          <p:nvPr/>
        </p:nvGrpSpPr>
        <p:grpSpPr>
          <a:xfrm>
            <a:off x="629292" y="727868"/>
            <a:ext cx="381000" cy="381000"/>
            <a:chOff x="2078" y="1680"/>
            <a:chExt cx="1615" cy="1615"/>
          </a:xfrm>
        </p:grpSpPr>
        <p:sp>
          <p:nvSpPr>
            <p:cNvPr id="556" name="Google Shape;556;p40"/>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57" name="Google Shape;557;p40"/>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58" name="Google Shape;558;p40"/>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59" name="Google Shape;559;p40"/>
            <p:cNvSpPr/>
            <p:nvPr/>
          </p:nvSpPr>
          <p:spPr>
            <a:xfrm>
              <a:off x="2254" y="1856"/>
              <a:ext cx="1262" cy="1264"/>
            </a:xfrm>
            <a:prstGeom prst="ellipse">
              <a:avLst/>
            </a:prstGeom>
            <a:gradFill>
              <a:gsLst>
                <a:gs pos="0">
                  <a:srgbClr val="000000"/>
                </a:gs>
                <a:gs pos="100000">
                  <a:srgbClr val="8D67E1"/>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60" name="Google Shape;560;p40"/>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61" name="Google Shape;561;p40"/>
            <p:cNvSpPr/>
            <p:nvPr/>
          </p:nvSpPr>
          <p:spPr>
            <a:xfrm>
              <a:off x="2337" y="1939"/>
              <a:ext cx="1096" cy="1098"/>
            </a:xfrm>
            <a:prstGeom prst="ellipse">
              <a:avLst/>
            </a:prstGeom>
            <a:gradFill>
              <a:gsLst>
                <a:gs pos="0">
                  <a:srgbClr val="8D67E1"/>
                </a:gs>
                <a:gs pos="100000">
                  <a:srgbClr val="45326D"/>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562" name="Google Shape;562;p40"/>
          <p:cNvSpPr txBox="1"/>
          <p:nvPr/>
        </p:nvSpPr>
        <p:spPr>
          <a:xfrm>
            <a:off x="634560" y="748554"/>
            <a:ext cx="36853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rgbClr val="FF0066"/>
                </a:solidFill>
                <a:latin typeface="Times New Roman"/>
                <a:ea typeface="Times New Roman"/>
                <a:cs typeface="Times New Roman"/>
                <a:sym typeface="Times New Roman"/>
              </a:rPr>
              <a:t>4</a:t>
            </a:r>
            <a:endParaRPr sz="1400" b="1">
              <a:solidFill>
                <a:srgbClr val="FF0066"/>
              </a:solidFill>
              <a:latin typeface="Times New Roman"/>
              <a:ea typeface="Times New Roman"/>
              <a:cs typeface="Times New Roman"/>
              <a:sym typeface="Times New Roman"/>
            </a:endParaRPr>
          </a:p>
        </p:txBody>
      </p:sp>
      <p:sp>
        <p:nvSpPr>
          <p:cNvPr id="563" name="Google Shape;563;p40"/>
          <p:cNvSpPr/>
          <p:nvPr/>
        </p:nvSpPr>
        <p:spPr>
          <a:xfrm>
            <a:off x="695600" y="0"/>
            <a:ext cx="7335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PHÂN TÍCH YÊU CẦU CỦA NHÀ TUYỂN DỤNG VỀ PHẨM CHẤT VÀ YÊU CẦU VỀ NGƯỜI LAO ĐỘNG</a:t>
            </a:r>
            <a:endParaRPr sz="1700" b="1">
              <a:solidFill>
                <a:srgbClr val="FF0000"/>
              </a:solidFill>
              <a:latin typeface="Times New Roman"/>
              <a:ea typeface="Times New Roman"/>
              <a:cs typeface="Times New Roman"/>
              <a:sym typeface="Times New Roman"/>
            </a:endParaRPr>
          </a:p>
        </p:txBody>
      </p:sp>
      <p:sp>
        <p:nvSpPr>
          <p:cNvPr id="564" name="Google Shape;564;p40"/>
          <p:cNvSpPr/>
          <p:nvPr/>
        </p:nvSpPr>
        <p:spPr>
          <a:xfrm>
            <a:off x="794225" y="3045273"/>
            <a:ext cx="2884200" cy="6441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 Số lượng thuận lợi: 1 điểm; </a:t>
            </a:r>
            <a:endParaRPr/>
          </a:p>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 Số lượng khó khăn: 3 điểm </a:t>
            </a:r>
            <a:endParaRPr/>
          </a:p>
        </p:txBody>
      </p:sp>
      <p:sp>
        <p:nvSpPr>
          <p:cNvPr id="565" name="Google Shape;565;p40"/>
          <p:cNvSpPr/>
          <p:nvPr/>
        </p:nvSpPr>
        <p:spPr>
          <a:xfrm>
            <a:off x="3248325" y="1274350"/>
            <a:ext cx="4191000" cy="1371600"/>
          </a:xfrm>
          <a:prstGeom prst="cloudCallout">
            <a:avLst>
              <a:gd name="adj1" fmla="val -35143"/>
              <a:gd name="adj2" fmla="val 59133"/>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Em hãy chia sẻ những thuận lợi và khó khăn khi thực hiện chủ đề này?</a:t>
            </a:r>
            <a:endParaRPr sz="1800">
              <a:solidFill>
                <a:schemeClr val="dk1"/>
              </a:solidFill>
              <a:latin typeface="Times New Roman"/>
              <a:ea typeface="Times New Roman"/>
              <a:cs typeface="Times New Roman"/>
              <a:sym typeface="Times New Roman"/>
            </a:endParaRPr>
          </a:p>
        </p:txBody>
      </p:sp>
      <p:pic>
        <p:nvPicPr>
          <p:cNvPr id="566" name="Google Shape;566;p40"/>
          <p:cNvPicPr preferRelativeResize="0"/>
          <p:nvPr/>
        </p:nvPicPr>
        <p:blipFill rotWithShape="1">
          <a:blip r:embed="rId4"/>
          <a:srcRect/>
          <a:stretch/>
        </p:blipFill>
        <p:spPr>
          <a:xfrm>
            <a:off x="0" y="0"/>
            <a:ext cx="591396" cy="8308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5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5"/>
                                        </p:tgtEl>
                                        <p:attrNameLst>
                                          <p:attrName>style.visibility</p:attrName>
                                        </p:attrNameLst>
                                      </p:cBhvr>
                                      <p:to>
                                        <p:strVal val="visible"/>
                                      </p:to>
                                    </p:set>
                                    <p:animEffect transition="in" filter="fade">
                                      <p:cBhvr>
                                        <p:cTn id="12" dur="500"/>
                                        <p:tgtEl>
                                          <p:spTgt spid="56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4"/>
                                        </p:tgtEl>
                                        <p:attrNameLst>
                                          <p:attrName>style.visibility</p:attrName>
                                        </p:attrNameLst>
                                      </p:cBhvr>
                                      <p:to>
                                        <p:strVal val="visible"/>
                                      </p:to>
                                    </p:set>
                                    <p:anim calcmode="lin" valueType="num">
                                      <p:cBhvr additive="base">
                                        <p:cTn id="17" dur="500"/>
                                        <p:tgtEl>
                                          <p:spTgt spid="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1"/>
          <p:cNvSpPr txBox="1">
            <a:spLocks noGrp="1"/>
          </p:cNvSpPr>
          <p:nvPr>
            <p:ph type="ctrTitle"/>
          </p:nvPr>
        </p:nvSpPr>
        <p:spPr>
          <a:xfrm>
            <a:off x="617220" y="1420284"/>
            <a:ext cx="6995160" cy="980017"/>
          </a:xfrm>
          <a:prstGeom prst="rect">
            <a:avLst/>
          </a:prstGeom>
          <a:noFill/>
          <a:ln>
            <a:noFill/>
          </a:ln>
        </p:spPr>
        <p:txBody>
          <a:bodyPr spcFirstLastPara="1" wrap="square" lIns="67900" tIns="33950" rIns="67900" bIns="33950" anchor="ctr" anchorCtr="0">
            <a:normAutofit/>
          </a:bodyPr>
          <a:lstStyle/>
          <a:p>
            <a:pPr marL="0" lvl="0" indent="0" algn="ctr" rtl="0">
              <a:spcBef>
                <a:spcPts val="0"/>
              </a:spcBef>
              <a:spcAft>
                <a:spcPts val="0"/>
              </a:spcAft>
              <a:buClr>
                <a:schemeClr val="dk1"/>
              </a:buClr>
              <a:buSzPts val="3300"/>
              <a:buFont typeface="Calibri"/>
              <a:buNone/>
            </a:pPr>
            <a:endParaRPr/>
          </a:p>
        </p:txBody>
      </p:sp>
      <p:sp>
        <p:nvSpPr>
          <p:cNvPr id="572" name="Google Shape;572;p41"/>
          <p:cNvSpPr txBox="1">
            <a:spLocks noGrp="1"/>
          </p:cNvSpPr>
          <p:nvPr>
            <p:ph type="subTitle" idx="1"/>
          </p:nvPr>
        </p:nvSpPr>
        <p:spPr>
          <a:xfrm>
            <a:off x="1234440" y="2590800"/>
            <a:ext cx="5760720" cy="1168400"/>
          </a:xfrm>
          <a:prstGeom prst="rect">
            <a:avLst/>
          </a:prstGeom>
          <a:noFill/>
          <a:ln>
            <a:noFill/>
          </a:ln>
        </p:spPr>
        <p:txBody>
          <a:bodyPr spcFirstLastPara="1" wrap="square" lIns="67900" tIns="33950" rIns="67900" bIns="33950" anchor="t" anchorCtr="0">
            <a:normAutofit/>
          </a:bodyPr>
          <a:lstStyle/>
          <a:p>
            <a:pPr marL="0" lvl="0" indent="0" algn="ctr" rtl="0">
              <a:spcBef>
                <a:spcPts val="0"/>
              </a:spcBef>
              <a:spcAft>
                <a:spcPts val="0"/>
              </a:spcAft>
              <a:buClr>
                <a:srgbClr val="888888"/>
              </a:buClr>
              <a:buSzPts val="2400"/>
              <a:buNone/>
            </a:pPr>
            <a:endParaRPr/>
          </a:p>
        </p:txBody>
      </p:sp>
      <p:pic>
        <p:nvPicPr>
          <p:cNvPr id="573" name="Google Shape;573;p41"/>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574" name="Google Shape;574;p41"/>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575" name="Google Shape;575;p41">
            <a:hlinkClick r:id="" action="ppaction://noaction"/>
          </p:cNvPr>
          <p:cNvSpPr/>
          <p:nvPr/>
        </p:nvSpPr>
        <p:spPr>
          <a:xfrm>
            <a:off x="1092635" y="685800"/>
            <a:ext cx="4774765" cy="465137"/>
          </a:xfrm>
          <a:prstGeom prst="roundRect">
            <a:avLst>
              <a:gd name="adj" fmla="val 50000"/>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Rèn luyện tiếp theo và chuẩn bị chủ đề mới</a:t>
            </a:r>
            <a:endParaRPr sz="1800" b="1">
              <a:solidFill>
                <a:srgbClr val="FF0000"/>
              </a:solidFill>
              <a:latin typeface="Times New Roman"/>
              <a:ea typeface="Times New Roman"/>
              <a:cs typeface="Times New Roman"/>
              <a:sym typeface="Times New Roman"/>
            </a:endParaRPr>
          </a:p>
        </p:txBody>
      </p:sp>
      <p:grpSp>
        <p:nvGrpSpPr>
          <p:cNvPr id="576" name="Google Shape;576;p41"/>
          <p:cNvGrpSpPr/>
          <p:nvPr/>
        </p:nvGrpSpPr>
        <p:grpSpPr>
          <a:xfrm>
            <a:off x="669026" y="737610"/>
            <a:ext cx="355600" cy="381000"/>
            <a:chOff x="2078" y="1680"/>
            <a:chExt cx="1615" cy="1615"/>
          </a:xfrm>
        </p:grpSpPr>
        <p:sp>
          <p:nvSpPr>
            <p:cNvPr id="577" name="Google Shape;577;p4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78" name="Google Shape;578;p4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79" name="Google Shape;579;p41"/>
            <p:cNvSpPr/>
            <p:nvPr/>
          </p:nvSpPr>
          <p:spPr>
            <a:xfrm>
              <a:off x="2251" y="1855"/>
              <a:ext cx="1262"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80" name="Google Shape;580;p41"/>
            <p:cNvSpPr/>
            <p:nvPr/>
          </p:nvSpPr>
          <p:spPr>
            <a:xfrm>
              <a:off x="2254" y="1856"/>
              <a:ext cx="1262" cy="1264"/>
            </a:xfrm>
            <a:prstGeom prst="ellipse">
              <a:avLst/>
            </a:prstGeom>
            <a:gradFill>
              <a:gsLst>
                <a:gs pos="0">
                  <a:srgbClr val="000000"/>
                </a:gs>
                <a:gs pos="100000">
                  <a:srgbClr val="E35E23"/>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81" name="Google Shape;581;p41"/>
            <p:cNvSpPr/>
            <p:nvPr/>
          </p:nvSpPr>
          <p:spPr>
            <a:xfrm>
              <a:off x="2338" y="1936"/>
              <a:ext cx="1096"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582" name="Google Shape;582;p41"/>
            <p:cNvSpPr/>
            <p:nvPr/>
          </p:nvSpPr>
          <p:spPr>
            <a:xfrm>
              <a:off x="2337" y="1939"/>
              <a:ext cx="1096" cy="1098"/>
            </a:xfrm>
            <a:prstGeom prst="ellipse">
              <a:avLst/>
            </a:prstGeom>
            <a:gradFill>
              <a:gsLst>
                <a:gs pos="0">
                  <a:srgbClr val="E35E23"/>
                </a:gs>
                <a:gs pos="100000">
                  <a:srgbClr val="6E2E11"/>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583" name="Google Shape;583;p41"/>
          <p:cNvSpPr txBox="1"/>
          <p:nvPr/>
        </p:nvSpPr>
        <p:spPr>
          <a:xfrm>
            <a:off x="689283" y="759159"/>
            <a:ext cx="36853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rgbClr val="FFFF00"/>
                </a:solidFill>
                <a:latin typeface="Times New Roman"/>
                <a:ea typeface="Times New Roman"/>
                <a:cs typeface="Times New Roman"/>
                <a:sym typeface="Times New Roman"/>
              </a:rPr>
              <a:t>4</a:t>
            </a:r>
            <a:endParaRPr sz="1400" b="1">
              <a:solidFill>
                <a:srgbClr val="FFFF00"/>
              </a:solidFill>
              <a:latin typeface="Times New Roman"/>
              <a:ea typeface="Times New Roman"/>
              <a:cs typeface="Times New Roman"/>
              <a:sym typeface="Times New Roman"/>
            </a:endParaRPr>
          </a:p>
        </p:txBody>
      </p:sp>
      <p:sp>
        <p:nvSpPr>
          <p:cNvPr id="584" name="Google Shape;584;p41"/>
          <p:cNvSpPr/>
          <p:nvPr/>
        </p:nvSpPr>
        <p:spPr>
          <a:xfrm>
            <a:off x="688813" y="0"/>
            <a:ext cx="7335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CHỦ ĐỀ</a:t>
            </a:r>
            <a:r>
              <a:rPr lang="en-US" sz="1700" b="1">
                <a:solidFill>
                  <a:srgbClr val="FF0000"/>
                </a:solidFill>
                <a:latin typeface="Times New Roman"/>
                <a:ea typeface="Times New Roman"/>
                <a:cs typeface="Times New Roman"/>
                <a:sym typeface="Times New Roman"/>
              </a:rPr>
              <a:t> </a:t>
            </a:r>
            <a:r>
              <a:rPr lang="en-US" sz="27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600" b="1">
                <a:solidFill>
                  <a:schemeClr val="lt1"/>
                </a:solidFill>
                <a:latin typeface="Times New Roman"/>
                <a:ea typeface="Times New Roman"/>
                <a:cs typeface="Times New Roman"/>
                <a:sym typeface="Times New Roman"/>
              </a:rPr>
              <a:t>PHÂN TÍCH YÊU CẦU CỦA NHÀ TUYỂN DỤNG VỀ PHẨM CHẤT VÀ YÊU CẦU VỀ NGƯỜI LAO ĐỘNG</a:t>
            </a:r>
            <a:endParaRPr sz="1700" b="1">
              <a:solidFill>
                <a:srgbClr val="FF0000"/>
              </a:solidFill>
              <a:latin typeface="Times New Roman"/>
              <a:ea typeface="Times New Roman"/>
              <a:cs typeface="Times New Roman"/>
              <a:sym typeface="Times New Roman"/>
            </a:endParaRPr>
          </a:p>
        </p:txBody>
      </p:sp>
      <p:sp>
        <p:nvSpPr>
          <p:cNvPr id="585" name="Google Shape;585;p41"/>
          <p:cNvSpPr/>
          <p:nvPr/>
        </p:nvSpPr>
        <p:spPr>
          <a:xfrm>
            <a:off x="1092634" y="1447800"/>
            <a:ext cx="6527365" cy="646331"/>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Em hãy chia sẻ những kĩ năng cần tiếp tục rèn luyện, cách rèn luyện và cách tự đánh giá sự tiến bộ của bản thân trong rèn luyện.</a:t>
            </a:r>
            <a:endParaRPr/>
          </a:p>
        </p:txBody>
      </p:sp>
      <p:sp>
        <p:nvSpPr>
          <p:cNvPr id="586" name="Google Shape;586;p41"/>
          <p:cNvSpPr/>
          <p:nvPr/>
        </p:nvSpPr>
        <p:spPr>
          <a:xfrm>
            <a:off x="1092635" y="2286000"/>
            <a:ext cx="6527364" cy="369332"/>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lt1"/>
                </a:solidFill>
                <a:latin typeface="Times New Roman"/>
                <a:ea typeface="Times New Roman"/>
                <a:cs typeface="Times New Roman"/>
                <a:sym typeface="Times New Roman"/>
              </a:rPr>
              <a:t>Các em mở chủ đề 9, đọc các nhiệm vụ cần thực hiện. </a:t>
            </a:r>
            <a:endParaRPr/>
          </a:p>
        </p:txBody>
      </p:sp>
      <p:pic>
        <p:nvPicPr>
          <p:cNvPr id="587" name="Google Shape;587;p41"/>
          <p:cNvPicPr preferRelativeResize="0"/>
          <p:nvPr/>
        </p:nvPicPr>
        <p:blipFill rotWithShape="1">
          <a:blip r:embed="rId4"/>
          <a:srcRect/>
          <a:stretch/>
        </p:blipFill>
        <p:spPr>
          <a:xfrm>
            <a:off x="-919" y="0"/>
            <a:ext cx="591396" cy="8308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5"/>
                                        </p:tgtEl>
                                        <p:attrNameLst>
                                          <p:attrName>style.visibility</p:attrName>
                                        </p:attrNameLst>
                                      </p:cBhvr>
                                      <p:to>
                                        <p:strVal val="visible"/>
                                      </p:to>
                                    </p:set>
                                    <p:animEffect transition="in" filter="fade">
                                      <p:cBhvr>
                                        <p:cTn id="12" dur="1000"/>
                                        <p:tgtEl>
                                          <p:spTgt spid="5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6"/>
                                        </p:tgtEl>
                                        <p:attrNameLst>
                                          <p:attrName>style.visibility</p:attrName>
                                        </p:attrNameLst>
                                      </p:cBhvr>
                                      <p:to>
                                        <p:strVal val="visible"/>
                                      </p:to>
                                    </p:set>
                                    <p:animEffect transition="in" filter="fade">
                                      <p:cBhvr>
                                        <p:cTn id="17" dur="10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939" y="1394175"/>
            <a:ext cx="6045724" cy="1727200"/>
          </a:xfrm>
        </p:spPr>
        <p:txBody>
          <a:bodyPr/>
          <a:lstStyle/>
          <a:p>
            <a:r>
              <a:rPr lang="en-US" sz="2933" b="1">
                <a:solidFill>
                  <a:srgbClr val="C00000"/>
                </a:solidFill>
                <a:latin typeface="Times New Roman" panose="02020603050405020304" pitchFamily="18" charset="0"/>
                <a:cs typeface="Times New Roman" panose="02020603050405020304" pitchFamily="18" charset="0"/>
              </a:rPr>
              <a:t>An toàn sức khỏe người lao động</a:t>
            </a:r>
          </a:p>
        </p:txBody>
      </p:sp>
      <p:sp>
        <p:nvSpPr>
          <p:cNvPr id="4" name="Rectangle 3"/>
          <p:cNvSpPr/>
          <p:nvPr/>
        </p:nvSpPr>
        <p:spPr>
          <a:xfrm>
            <a:off x="3553098" y="844732"/>
            <a:ext cx="1123406" cy="40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chemeClr val="bg1"/>
                </a:solidFill>
                <a:latin typeface="Times New Roman" panose="02020603050405020304" pitchFamily="18" charset="0"/>
                <a:cs typeface="Times New Roman" panose="02020603050405020304" pitchFamily="18" charset="0"/>
              </a:rPr>
              <a:t>Hoạt động 2</a:t>
            </a:r>
          </a:p>
        </p:txBody>
      </p:sp>
    </p:spTree>
    <p:extLst>
      <p:ext uri="{BB962C8B-B14F-4D97-AF65-F5344CB8AC3E}">
        <p14:creationId xmlns:p14="http://schemas.microsoft.com/office/powerpoint/2010/main" val="218126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767" y="698370"/>
            <a:ext cx="7402285" cy="3046988"/>
          </a:xfrm>
          <a:prstGeom prst="rect">
            <a:avLst/>
          </a:prstGeom>
        </p:spPr>
        <p:txBody>
          <a:bodyPr wrap="square">
            <a:spAutoFit/>
          </a:bodyPr>
          <a:lstStyle/>
          <a:p>
            <a:pPr algn="just"/>
            <a:r>
              <a:rPr lang="en-US" sz="1600" b="1">
                <a:solidFill>
                  <a:srgbClr val="0070C0"/>
                </a:solidFill>
                <a:latin typeface="Times New Roman" panose="02020603050405020304" pitchFamily="18" charset="0"/>
                <a:cs typeface="Times New Roman" panose="02020603050405020304" pitchFamily="18" charset="0"/>
              </a:rPr>
              <a:t>Các biểu hiện của việc đảm bảo an toàn và sức khỏe nghề nghiệp của người lao động</a:t>
            </a:r>
            <a:endParaRPr lang="en-US" sz="1600">
              <a:solidFill>
                <a:srgbClr val="0070C0"/>
              </a:solidFill>
              <a:latin typeface="Times New Roman" panose="02020603050405020304" pitchFamily="18" charset="0"/>
              <a:cs typeface="Times New Roman" panose="02020603050405020304" pitchFamily="18" charset="0"/>
            </a:endParaRPr>
          </a:p>
          <a:p>
            <a:pPr algn="just"/>
            <a:r>
              <a:rPr lang="en-US" sz="1600" b="1">
                <a:latin typeface="Times New Roman" panose="02020603050405020304" pitchFamily="18" charset="0"/>
                <a:cs typeface="Times New Roman" panose="02020603050405020304" pitchFamily="18" charset="0"/>
              </a:rPr>
              <a:t>- Đảm bảo an toàn:</a:t>
            </a:r>
            <a:endParaRPr lang="en-US" sz="1600">
              <a:latin typeface="Times New Roman" panose="02020603050405020304" pitchFamily="18" charset="0"/>
              <a:cs typeface="Times New Roman" panose="02020603050405020304" pitchFamily="18" charset="0"/>
            </a:endParaRPr>
          </a:p>
          <a:p>
            <a:pPr algn="just"/>
            <a:r>
              <a:rPr lang="en-US" sz="1600">
                <a:latin typeface="Times New Roman" panose="02020603050405020304" pitchFamily="18" charset="0"/>
                <a:cs typeface="Times New Roman" panose="02020603050405020304" pitchFamily="18" charset="0"/>
              </a:rPr>
              <a:t>+ Thiết bị bảo hộ lao động đầy đủ</a:t>
            </a:r>
          </a:p>
          <a:p>
            <a:pPr algn="just"/>
            <a:r>
              <a:rPr lang="en-US" sz="1600">
                <a:latin typeface="Times New Roman" panose="02020603050405020304" pitchFamily="18" charset="0"/>
                <a:cs typeface="Times New Roman" panose="02020603050405020304" pitchFamily="18" charset="0"/>
              </a:rPr>
              <a:t>+ Có hệ thống cảnh báo mất an toàn</a:t>
            </a:r>
          </a:p>
          <a:p>
            <a:pPr algn="just"/>
            <a:r>
              <a:rPr lang="en-US" sz="1600">
                <a:latin typeface="Times New Roman" panose="02020603050405020304" pitchFamily="18" charset="0"/>
                <a:cs typeface="Times New Roman" panose="02020603050405020304" pitchFamily="18" charset="0"/>
              </a:rPr>
              <a:t>+ Có quy định, hướng dẫn thực hiện an toàn lao động</a:t>
            </a:r>
          </a:p>
          <a:p>
            <a:pPr marL="304815" algn="just"/>
            <a:r>
              <a:rPr lang="en-US" sz="1600">
                <a:latin typeface="Times New Roman" panose="02020603050405020304" pitchFamily="18" charset="0"/>
                <a:cs typeface="Times New Roman" panose="02020603050405020304" pitchFamily="18" charset="0"/>
              </a:rPr>
              <a:t>...</a:t>
            </a:r>
          </a:p>
          <a:p>
            <a:pPr algn="just"/>
            <a:r>
              <a:rPr lang="en-US" sz="1600" b="1">
                <a:latin typeface="Times New Roman" panose="02020603050405020304" pitchFamily="18" charset="0"/>
                <a:cs typeface="Times New Roman" panose="02020603050405020304" pitchFamily="18" charset="0"/>
              </a:rPr>
              <a:t>- Đảm bảo sức khỏe nghề nghiệp:</a:t>
            </a:r>
            <a:endParaRPr lang="en-US" sz="1600">
              <a:latin typeface="Times New Roman" panose="02020603050405020304" pitchFamily="18" charset="0"/>
              <a:cs typeface="Times New Roman" panose="02020603050405020304" pitchFamily="18" charset="0"/>
            </a:endParaRPr>
          </a:p>
          <a:p>
            <a:pPr algn="just"/>
            <a:r>
              <a:rPr lang="en-US" sz="1600">
                <a:latin typeface="Times New Roman" panose="02020603050405020304" pitchFamily="18" charset="0"/>
                <a:cs typeface="Times New Roman" panose="02020603050405020304" pitchFamily="18" charset="0"/>
              </a:rPr>
              <a:t>+ Có chế độ nghỉ ngơi hợp lí</a:t>
            </a:r>
          </a:p>
          <a:p>
            <a:pPr algn="just"/>
            <a:r>
              <a:rPr lang="en-US" sz="1600">
                <a:latin typeface="Times New Roman" panose="02020603050405020304" pitchFamily="18" charset="0"/>
                <a:cs typeface="Times New Roman" panose="02020603050405020304" pitchFamily="18" charset="0"/>
              </a:rPr>
              <a:t>+ Thực hiện chế độ bảo hiểm y tế</a:t>
            </a:r>
          </a:p>
          <a:p>
            <a:pPr algn="just"/>
            <a:r>
              <a:rPr lang="en-US" sz="1600">
                <a:latin typeface="Times New Roman" panose="02020603050405020304" pitchFamily="18" charset="0"/>
                <a:cs typeface="Times New Roman" panose="02020603050405020304" pitchFamily="18" charset="0"/>
              </a:rPr>
              <a:t>+ Quan tâm, chăm sóc sức khỏe tinh thần của người lao động</a:t>
            </a:r>
          </a:p>
          <a:p>
            <a:pPr marL="304815" algn="just"/>
            <a:r>
              <a:rPr lang="en-US" sz="1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2168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939" y="1394175"/>
            <a:ext cx="6045724" cy="1727200"/>
          </a:xfrm>
        </p:spPr>
        <p:txBody>
          <a:bodyPr/>
          <a:lstStyle/>
          <a:p>
            <a:r>
              <a:rPr lang="en-US" sz="2933" b="1">
                <a:solidFill>
                  <a:srgbClr val="C00000"/>
                </a:solidFill>
                <a:latin typeface="Times New Roman" panose="02020603050405020304" pitchFamily="18" charset="0"/>
                <a:cs typeface="Times New Roman" panose="02020603050405020304" pitchFamily="18" charset="0"/>
              </a:rPr>
              <a:t>YÊU CẦU CỦA NHÀ TUYỂN DỤNG VỀ NĂNG LỰC VÀ PHẨM CHẤT CỦA NGƯỜI LAO ĐỘNG</a:t>
            </a:r>
          </a:p>
        </p:txBody>
      </p:sp>
      <p:sp>
        <p:nvSpPr>
          <p:cNvPr id="3" name="Rectangle 2"/>
          <p:cNvSpPr/>
          <p:nvPr/>
        </p:nvSpPr>
        <p:spPr>
          <a:xfrm>
            <a:off x="3553098" y="844732"/>
            <a:ext cx="1123406" cy="40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chemeClr val="bg1"/>
                </a:solidFill>
                <a:latin typeface="Times New Roman" panose="02020603050405020304" pitchFamily="18" charset="0"/>
                <a:cs typeface="Times New Roman" panose="02020603050405020304" pitchFamily="18" charset="0"/>
              </a:rPr>
              <a:t>Hoạt động 3</a:t>
            </a:r>
          </a:p>
        </p:txBody>
      </p:sp>
    </p:spTree>
    <p:extLst>
      <p:ext uri="{BB962C8B-B14F-4D97-AF65-F5344CB8AC3E}">
        <p14:creationId xmlns:p14="http://schemas.microsoft.com/office/powerpoint/2010/main" val="1069366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0" y="488948"/>
            <a:ext cx="7608389" cy="3190745"/>
          </a:xfrm>
          <a:prstGeom prst="rect">
            <a:avLst/>
          </a:prstGeom>
        </p:spPr>
        <p:txBody>
          <a:bodyPr wrap="square">
            <a:spAutoFit/>
          </a:bodyPr>
          <a:lstStyle/>
          <a:p>
            <a:r>
              <a:rPr lang="vi-VN" sz="2933" b="1">
                <a:solidFill>
                  <a:srgbClr val="0070C0"/>
                </a:solidFill>
                <a:latin typeface="Times New Roman" panose="02020603050405020304" pitchFamily="18" charset="0"/>
                <a:cs typeface="Times New Roman" panose="02020603050405020304" pitchFamily="18" charset="0"/>
              </a:rPr>
              <a:t>Phẩm chất, năng lực cần có của người lao động qua yêu cầu của nhà tuyển dụng:</a:t>
            </a:r>
          </a:p>
          <a:p>
            <a:endParaRPr lang="vi-VN" sz="933"/>
          </a:p>
          <a:p>
            <a:r>
              <a:rPr lang="en-US" sz="2667">
                <a:latin typeface="Times New Roman" panose="02020603050405020304" pitchFamily="18" charset="0"/>
                <a:cs typeface="Times New Roman" panose="02020603050405020304" pitchFamily="18" charset="0"/>
              </a:rPr>
              <a:t>- </a:t>
            </a:r>
            <a:r>
              <a:rPr lang="vi-VN" sz="2667">
                <a:latin typeface="Times New Roman" panose="02020603050405020304" pitchFamily="18" charset="0"/>
                <a:cs typeface="Times New Roman" panose="02020603050405020304" pitchFamily="18" charset="0"/>
              </a:rPr>
              <a:t>Có tinh thần trách nhiệm.</a:t>
            </a:r>
          </a:p>
          <a:p>
            <a:r>
              <a:rPr lang="en-US" sz="2667">
                <a:latin typeface="Times New Roman" panose="02020603050405020304" pitchFamily="18" charset="0"/>
                <a:cs typeface="Times New Roman" panose="02020603050405020304" pitchFamily="18" charset="0"/>
              </a:rPr>
              <a:t>- </a:t>
            </a:r>
            <a:r>
              <a:rPr lang="vi-VN" sz="2667">
                <a:latin typeface="Times New Roman" panose="02020603050405020304" pitchFamily="18" charset="0"/>
                <a:cs typeface="Times New Roman" panose="02020603050405020304" pitchFamily="18" charset="0"/>
              </a:rPr>
              <a:t>Khả năng chịu áp lực cao.</a:t>
            </a:r>
          </a:p>
          <a:p>
            <a:r>
              <a:rPr lang="en-US" sz="2667">
                <a:latin typeface="Times New Roman" panose="02020603050405020304" pitchFamily="18" charset="0"/>
                <a:cs typeface="Times New Roman" panose="02020603050405020304" pitchFamily="18" charset="0"/>
              </a:rPr>
              <a:t>- </a:t>
            </a:r>
            <a:r>
              <a:rPr lang="vi-VN" sz="2667">
                <a:latin typeface="Times New Roman" panose="02020603050405020304" pitchFamily="18" charset="0"/>
                <a:cs typeface="Times New Roman" panose="02020603050405020304" pitchFamily="18" charset="0"/>
              </a:rPr>
              <a:t>Tiến độ làm việc nhanh chóng và hiệu quả</a:t>
            </a:r>
          </a:p>
          <a:p>
            <a:r>
              <a:rPr lang="en-US" sz="2667">
                <a:latin typeface="Times New Roman" panose="02020603050405020304" pitchFamily="18" charset="0"/>
                <a:cs typeface="Times New Roman" panose="02020603050405020304" pitchFamily="18" charset="0"/>
              </a:rPr>
              <a:t>- </a:t>
            </a:r>
            <a:r>
              <a:rPr lang="vi-VN" sz="2667">
                <a:latin typeface="Times New Roman" panose="02020603050405020304" pitchFamily="18" charset="0"/>
                <a:cs typeface="Times New Roman" panose="02020603050405020304" pitchFamily="18" charset="0"/>
              </a:rPr>
              <a:t>Kỹ năng giao tiếp tốt.</a:t>
            </a:r>
          </a:p>
          <a:p>
            <a:r>
              <a:rPr lang="en-US" sz="2667">
                <a:latin typeface="Times New Roman" panose="02020603050405020304" pitchFamily="18" charset="0"/>
                <a:cs typeface="Times New Roman" panose="02020603050405020304" pitchFamily="18" charset="0"/>
              </a:rPr>
              <a:t>- </a:t>
            </a:r>
            <a:r>
              <a:rPr lang="vi-VN" sz="2667">
                <a:latin typeface="Times New Roman" panose="02020603050405020304" pitchFamily="18" charset="0"/>
                <a:cs typeface="Times New Roman" panose="02020603050405020304" pitchFamily="18" charset="0"/>
              </a:rPr>
              <a:t>Có đạo đức nghề nghiệp.</a:t>
            </a:r>
            <a:endParaRPr lang="en-US" sz="2667">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694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939" y="1394175"/>
            <a:ext cx="6045724" cy="1727200"/>
          </a:xfrm>
        </p:spPr>
        <p:txBody>
          <a:bodyPr>
            <a:normAutofit fontScale="90000"/>
          </a:bodyPr>
          <a:lstStyle/>
          <a:p>
            <a:r>
              <a:rPr lang="en-US" sz="2933" b="1">
                <a:solidFill>
                  <a:srgbClr val="C00000"/>
                </a:solidFill>
                <a:latin typeface="Times New Roman" panose="02020603050405020304" pitchFamily="18" charset="0"/>
                <a:cs typeface="Times New Roman" panose="02020603050405020304" pitchFamily="18" charset="0"/>
              </a:rPr>
              <a:t>SƯU TẦM VÀ GIỚI THIỆU TÀI LIỆU VỀ XU HƯỚNG PHÁT TRIỂN NGHỀ TRONG XÃ HỘI VÀ THỊ TRƯỜNG LAO ĐỘNG</a:t>
            </a:r>
          </a:p>
        </p:txBody>
      </p:sp>
      <p:sp>
        <p:nvSpPr>
          <p:cNvPr id="3" name="Rectangle 2"/>
          <p:cNvSpPr/>
          <p:nvPr/>
        </p:nvSpPr>
        <p:spPr>
          <a:xfrm>
            <a:off x="3553098" y="844732"/>
            <a:ext cx="1123406" cy="40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chemeClr val="bg1"/>
                </a:solidFill>
                <a:latin typeface="Times New Roman" panose="02020603050405020304" pitchFamily="18" charset="0"/>
                <a:cs typeface="Times New Roman" panose="02020603050405020304" pitchFamily="18" charset="0"/>
              </a:rPr>
              <a:t>Hoạt động 4</a:t>
            </a:r>
          </a:p>
        </p:txBody>
      </p:sp>
    </p:spTree>
    <p:extLst>
      <p:ext uri="{BB962C8B-B14F-4D97-AF65-F5344CB8AC3E}">
        <p14:creationId xmlns:p14="http://schemas.microsoft.com/office/powerpoint/2010/main" val="55554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118" name="Google Shape;118;p3"/>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19" name="Google Shape;119;p3"/>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120" name="Google Shape;120;p3">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Khám phá các nhóm nghề cơ bản</a:t>
            </a:r>
            <a:endParaRPr sz="1800" b="1">
              <a:solidFill>
                <a:srgbClr val="FF0000"/>
              </a:solidFill>
              <a:latin typeface="Times New Roman"/>
              <a:ea typeface="Times New Roman"/>
              <a:cs typeface="Times New Roman"/>
              <a:sym typeface="Times New Roman"/>
            </a:endParaRPr>
          </a:p>
        </p:txBody>
      </p:sp>
      <p:grpSp>
        <p:nvGrpSpPr>
          <p:cNvPr id="121" name="Google Shape;121;p3"/>
          <p:cNvGrpSpPr/>
          <p:nvPr/>
        </p:nvGrpSpPr>
        <p:grpSpPr>
          <a:xfrm>
            <a:off x="685800" y="743381"/>
            <a:ext cx="381000" cy="381000"/>
            <a:chOff x="2078" y="1680"/>
            <a:chExt cx="1615" cy="1615"/>
          </a:xfrm>
        </p:grpSpPr>
        <p:sp>
          <p:nvSpPr>
            <p:cNvPr id="122" name="Google Shape;122;p3"/>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23" name="Google Shape;123;p3"/>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24" name="Google Shape;124;p3"/>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25" name="Google Shape;125;p3"/>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26" name="Google Shape;126;p3"/>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27" name="Google Shape;127;p3"/>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128" name="Google Shape;128;p3"/>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1</a:t>
            </a:r>
            <a:endParaRPr/>
          </a:p>
        </p:txBody>
      </p:sp>
      <p:sp>
        <p:nvSpPr>
          <p:cNvPr id="129" name="Google Shape;129;p3"/>
          <p:cNvSpPr/>
          <p:nvPr/>
        </p:nvSpPr>
        <p:spPr>
          <a:xfrm>
            <a:off x="685800" y="1676400"/>
            <a:ext cx="3429000" cy="1066800"/>
          </a:xfrm>
          <a:prstGeom prst="cloudCallout">
            <a:avLst>
              <a:gd name="adj1" fmla="val -35683"/>
              <a:gd name="adj2" fmla="val 74228"/>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Có những nhóm nghề nào phổ biến xung quanh chúng ta?</a:t>
            </a:r>
            <a:endParaRPr sz="1800">
              <a:solidFill>
                <a:schemeClr val="dk1"/>
              </a:solidFill>
              <a:latin typeface="Times New Roman"/>
              <a:ea typeface="Times New Roman"/>
              <a:cs typeface="Times New Roman"/>
              <a:sym typeface="Times New Roman"/>
            </a:endParaRPr>
          </a:p>
        </p:txBody>
      </p:sp>
      <p:pic>
        <p:nvPicPr>
          <p:cNvPr id="130" name="Google Shape;130;p3"/>
          <p:cNvPicPr preferRelativeResize="0"/>
          <p:nvPr/>
        </p:nvPicPr>
        <p:blipFill rotWithShape="1">
          <a:blip r:embed="rId4"/>
          <a:srcRect/>
          <a:stretch/>
        </p:blipFill>
        <p:spPr>
          <a:xfrm>
            <a:off x="0" y="0"/>
            <a:ext cx="591396" cy="830839"/>
          </a:xfrm>
          <a:prstGeom prst="rect">
            <a:avLst/>
          </a:prstGeom>
          <a:noFill/>
          <a:ln>
            <a:noFill/>
          </a:ln>
        </p:spPr>
      </p:pic>
      <p:pic>
        <p:nvPicPr>
          <p:cNvPr id="131" name="Google Shape;131;p3" descr="Giải SGK HĐTN lớp 7 (Kết nối tri thức) Tìm hiểu những nghề hiện có tại địa  phương"/>
          <p:cNvPicPr preferRelativeResize="0"/>
          <p:nvPr/>
        </p:nvPicPr>
        <p:blipFill rotWithShape="1">
          <a:blip r:embed="rId5">
            <a:alphaModFix/>
          </a:blip>
          <a:srcRect/>
          <a:stretch/>
        </p:blipFill>
        <p:spPr>
          <a:xfrm>
            <a:off x="4876800" y="1332036"/>
            <a:ext cx="2176859" cy="3113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 calcmode="lin" valueType="num">
                                      <p:cBhvr additive="base">
                                        <p:cTn id="12" dur="500"/>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709" y="374469"/>
            <a:ext cx="6705600" cy="4066903"/>
          </a:xfrm>
        </p:spPr>
        <p:txBody>
          <a:bodyPr>
            <a:normAutofit fontScale="62500" lnSpcReduction="20000"/>
          </a:bodyPr>
          <a:lstStyle/>
          <a:p>
            <a:r>
              <a:rPr lang="en-US" sz="2933" b="1">
                <a:solidFill>
                  <a:srgbClr val="0070C0"/>
                </a:solidFill>
                <a:latin typeface="Times New Roman" panose="02020603050405020304" pitchFamily="18" charset="0"/>
                <a:cs typeface="Times New Roman" panose="02020603050405020304" pitchFamily="18" charset="0"/>
              </a:rPr>
              <a:t>1. Xác định nguồn tài liệu về xu hướng phát triển nghề trong xã hội và thị trường lao động</a:t>
            </a:r>
            <a:endParaRPr lang="en-US" sz="2933">
              <a:solidFill>
                <a:srgbClr val="0070C0"/>
              </a:solidFill>
              <a:latin typeface="Times New Roman" panose="02020603050405020304" pitchFamily="18" charset="0"/>
              <a:cs typeface="Times New Roman" panose="02020603050405020304" pitchFamily="18" charset="0"/>
            </a:endParaRPr>
          </a:p>
          <a:p>
            <a:r>
              <a:rPr lang="en-US" sz="2933" b="1">
                <a:latin typeface="Times New Roman" panose="02020603050405020304" pitchFamily="18" charset="0"/>
                <a:cs typeface="Times New Roman" panose="02020603050405020304" pitchFamily="18" charset="0"/>
              </a:rPr>
              <a:t>- </a:t>
            </a:r>
            <a:r>
              <a:rPr lang="en-US" sz="2933">
                <a:latin typeface="Times New Roman" panose="02020603050405020304" pitchFamily="18" charset="0"/>
                <a:cs typeface="Times New Roman" panose="02020603050405020304" pitchFamily="18" charset="0"/>
              </a:rPr>
              <a:t>Trang web của các Bộ, Ban, Ngành: thông tin nghề, số liệu thống kê,...</a:t>
            </a:r>
          </a:p>
          <a:p>
            <a:r>
              <a:rPr lang="en-US" sz="2933">
                <a:latin typeface="Times New Roman" panose="02020603050405020304" pitchFamily="18" charset="0"/>
                <a:cs typeface="Times New Roman" panose="02020603050405020304" pitchFamily="18" charset="0"/>
              </a:rPr>
              <a:t>- Trang web của các trường cao đẳng, đại học: cổng thông tin hướng nghiệp, chuẩn đầu ra của ngành đào tạo,...</a:t>
            </a:r>
          </a:p>
          <a:p>
            <a:r>
              <a:rPr lang="en-US" sz="2933">
                <a:latin typeface="Times New Roman" panose="02020603050405020304" pitchFamily="18" charset="0"/>
                <a:cs typeface="Times New Roman" panose="02020603050405020304" pitchFamily="18" charset="0"/>
              </a:rPr>
              <a:t>- Báo chí, truyền thông,...</a:t>
            </a:r>
          </a:p>
          <a:p>
            <a:r>
              <a:rPr lang="en-US" sz="2933">
                <a:latin typeface="Times New Roman" panose="02020603050405020304" pitchFamily="18" charset="0"/>
                <a:cs typeface="Times New Roman" panose="02020603050405020304" pitchFamily="18" charset="0"/>
              </a:rPr>
              <a:t>...</a:t>
            </a:r>
          </a:p>
          <a:p>
            <a:r>
              <a:rPr lang="en-US" sz="2933" b="1">
                <a:solidFill>
                  <a:srgbClr val="0070C0"/>
                </a:solidFill>
                <a:latin typeface="Times New Roman" panose="02020603050405020304" pitchFamily="18" charset="0"/>
                <a:cs typeface="Times New Roman" panose="02020603050405020304" pitchFamily="18" charset="0"/>
              </a:rPr>
              <a:t>2. Giới thiệu tài liệu đã sưu tầm được về xu hướng phát triển nghề trong xã hội và thị trường lao động </a:t>
            </a:r>
            <a:endParaRPr lang="en-US" sz="2933">
              <a:solidFill>
                <a:srgbClr val="0070C0"/>
              </a:solidFill>
              <a:latin typeface="Times New Roman" panose="02020603050405020304" pitchFamily="18" charset="0"/>
              <a:cs typeface="Times New Roman" panose="02020603050405020304" pitchFamily="18" charset="0"/>
            </a:endParaRPr>
          </a:p>
          <a:p>
            <a:r>
              <a:rPr lang="en-US" sz="2933" b="1">
                <a:latin typeface="Times New Roman" panose="02020603050405020304" pitchFamily="18" charset="0"/>
                <a:cs typeface="Times New Roman" panose="02020603050405020304" pitchFamily="18" charset="0"/>
              </a:rPr>
              <a:t>Mẫu:</a:t>
            </a:r>
            <a:endParaRPr lang="en-US" sz="2933">
              <a:latin typeface="Times New Roman" panose="02020603050405020304" pitchFamily="18" charset="0"/>
              <a:cs typeface="Times New Roman" panose="02020603050405020304" pitchFamily="18" charset="0"/>
            </a:endParaRPr>
          </a:p>
          <a:p>
            <a:r>
              <a:rPr lang="en-US" sz="2933" b="1">
                <a:latin typeface="Times New Roman" panose="02020603050405020304" pitchFamily="18" charset="0"/>
                <a:cs typeface="Times New Roman" panose="02020603050405020304" pitchFamily="18" charset="0"/>
              </a:rPr>
              <a:t>- </a:t>
            </a:r>
            <a:r>
              <a:rPr lang="en-US" sz="2933">
                <a:latin typeface="Times New Roman" panose="02020603050405020304" pitchFamily="18" charset="0"/>
                <a:cs typeface="Times New Roman" panose="02020603050405020304" pitchFamily="18" charset="0"/>
              </a:rPr>
              <a:t>Bài báo: </a:t>
            </a:r>
          </a:p>
          <a:p>
            <a:r>
              <a:rPr lang="en-US" sz="2933">
                <a:latin typeface="Times New Roman" panose="02020603050405020304" pitchFamily="18" charset="0"/>
                <a:cs typeface="Times New Roman" panose="02020603050405020304" pitchFamily="18" charset="0"/>
              </a:rPr>
              <a:t>- Ngày đăng: 9/10/2022</a:t>
            </a:r>
          </a:p>
          <a:p>
            <a:r>
              <a:rPr lang="en-US" sz="2933">
                <a:latin typeface="Times New Roman" panose="02020603050405020304" pitchFamily="18" charset="0"/>
                <a:cs typeface="Times New Roman" panose="02020603050405020304" pitchFamily="18" charset="0"/>
              </a:rPr>
              <a:t>- Tài liệu trên cung cấp những thông tin nào? Tác dụng?</a:t>
            </a:r>
          </a:p>
          <a:p>
            <a:endParaRPr lang="en-US"/>
          </a:p>
        </p:txBody>
      </p:sp>
    </p:spTree>
    <p:extLst>
      <p:ext uri="{BB962C8B-B14F-4D97-AF65-F5344CB8AC3E}">
        <p14:creationId xmlns:p14="http://schemas.microsoft.com/office/powerpoint/2010/main" val="136856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939" y="1394175"/>
            <a:ext cx="6045724" cy="1727200"/>
          </a:xfrm>
        </p:spPr>
        <p:txBody>
          <a:bodyPr>
            <a:normAutofit fontScale="90000"/>
          </a:bodyPr>
          <a:lstStyle/>
          <a:p>
            <a:r>
              <a:rPr lang="en-US" sz="2933" b="1">
                <a:solidFill>
                  <a:srgbClr val="C00000"/>
                </a:solidFill>
                <a:latin typeface="Times New Roman" panose="02020603050405020304" pitchFamily="18" charset="0"/>
                <a:cs typeface="Times New Roman" panose="02020603050405020304" pitchFamily="18" charset="0"/>
              </a:rPr>
              <a:t>GIẢI THÍCH Ý NGHĨA CỦA VIỆC ĐẢM BẢO An toàn VÀ sức khỏe NGHỀ NGHIỆP ĐỐI VỚI người lao động</a:t>
            </a:r>
          </a:p>
        </p:txBody>
      </p:sp>
      <p:sp>
        <p:nvSpPr>
          <p:cNvPr id="3" name="Rectangle 2"/>
          <p:cNvSpPr/>
          <p:nvPr/>
        </p:nvSpPr>
        <p:spPr>
          <a:xfrm>
            <a:off x="3553098" y="844732"/>
            <a:ext cx="1123406" cy="40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chemeClr val="bg1"/>
                </a:solidFill>
                <a:latin typeface="Times New Roman" panose="02020603050405020304" pitchFamily="18" charset="0"/>
                <a:cs typeface="Times New Roman" panose="02020603050405020304" pitchFamily="18" charset="0"/>
              </a:rPr>
              <a:t>Hoạt động 5</a:t>
            </a:r>
          </a:p>
        </p:txBody>
      </p:sp>
    </p:spTree>
    <p:extLst>
      <p:ext uri="{BB962C8B-B14F-4D97-AF65-F5344CB8AC3E}">
        <p14:creationId xmlns:p14="http://schemas.microsoft.com/office/powerpoint/2010/main" val="3592074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098" y="254232"/>
            <a:ext cx="7402285" cy="4031873"/>
          </a:xfrm>
          <a:prstGeom prst="rect">
            <a:avLst/>
          </a:prstGeom>
        </p:spPr>
        <p:txBody>
          <a:bodyPr wrap="square">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Ý nghĩa của việc đảm bảo an toàn và sức khỏe nghề nghiệp của người lao động</a:t>
            </a:r>
            <a:endParaRPr lang="en-US" sz="3200">
              <a:solidFill>
                <a:srgbClr val="0070C0"/>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Đảm bảo chất lượng cuộc sống cho người lao động</a:t>
            </a:r>
          </a:p>
          <a:p>
            <a:pPr algn="just"/>
            <a:r>
              <a:rPr lang="en-US" sz="3200">
                <a:latin typeface="Times New Roman" panose="02020603050405020304" pitchFamily="18" charset="0"/>
                <a:cs typeface="Times New Roman" panose="02020603050405020304" pitchFamily="18" charset="0"/>
              </a:rPr>
              <a:t>- Nâng cao năng suất lao động</a:t>
            </a:r>
          </a:p>
          <a:p>
            <a:pPr algn="just"/>
            <a:r>
              <a:rPr lang="en-US" sz="3200">
                <a:latin typeface="Times New Roman" panose="02020603050405020304" pitchFamily="18" charset="0"/>
                <a:cs typeface="Times New Roman" panose="02020603050405020304" pitchFamily="18" charset="0"/>
              </a:rPr>
              <a:t>- Giảm chi phí do chữa bệnh, chi phí thiệt hại do tai nạn lao động gây ra</a:t>
            </a:r>
          </a:p>
          <a:p>
            <a:r>
              <a:rPr lang="en-US" sz="320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59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939" y="1394175"/>
            <a:ext cx="6045724" cy="1727200"/>
          </a:xfrm>
        </p:spPr>
        <p:txBody>
          <a:bodyPr/>
          <a:lstStyle/>
          <a:p>
            <a:r>
              <a:rPr lang="en-US" sz="2933" b="1">
                <a:solidFill>
                  <a:srgbClr val="C00000"/>
                </a:solidFill>
                <a:latin typeface="Times New Roman" panose="02020603050405020304" pitchFamily="18" charset="0"/>
                <a:cs typeface="Times New Roman" panose="02020603050405020304" pitchFamily="18" charset="0"/>
              </a:rPr>
              <a:t>TRAO ĐỔI THÔNG TIN VỀ CÁC NHÓM NGHỀ, YÊU CẦU CỦA THỊ TRƯỜNG LAO ĐỘNG</a:t>
            </a:r>
          </a:p>
        </p:txBody>
      </p:sp>
      <p:sp>
        <p:nvSpPr>
          <p:cNvPr id="3" name="Rectangle 2"/>
          <p:cNvSpPr/>
          <p:nvPr/>
        </p:nvSpPr>
        <p:spPr>
          <a:xfrm>
            <a:off x="3553098" y="844732"/>
            <a:ext cx="1123406" cy="40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chemeClr val="bg1"/>
                </a:solidFill>
                <a:latin typeface="Times New Roman" panose="02020603050405020304" pitchFamily="18" charset="0"/>
                <a:cs typeface="Times New Roman" panose="02020603050405020304" pitchFamily="18" charset="0"/>
              </a:rPr>
              <a:t>Hoạt động 6</a:t>
            </a:r>
          </a:p>
        </p:txBody>
      </p:sp>
    </p:spTree>
    <p:extLst>
      <p:ext uri="{BB962C8B-B14F-4D97-AF65-F5344CB8AC3E}">
        <p14:creationId xmlns:p14="http://schemas.microsoft.com/office/powerpoint/2010/main" val="3615863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932" y="209006"/>
          <a:ext cx="7698377" cy="4239273"/>
        </p:xfrm>
        <a:graphic>
          <a:graphicData uri="http://schemas.openxmlformats.org/drawingml/2006/table">
            <a:tbl>
              <a:tblPr firstRow="1" firstCol="1" bandRow="1">
                <a:tableStyleId>{5C22544A-7EE6-4342-B048-85BDC9FD1C3A}</a:tableStyleId>
              </a:tblPr>
              <a:tblGrid>
                <a:gridCol w="1438027">
                  <a:extLst>
                    <a:ext uri="{9D8B030D-6E8A-4147-A177-3AD203B41FA5}">
                      <a16:colId xmlns:a16="http://schemas.microsoft.com/office/drawing/2014/main" val="936961453"/>
                    </a:ext>
                  </a:extLst>
                </a:gridCol>
                <a:gridCol w="2163061">
                  <a:extLst>
                    <a:ext uri="{9D8B030D-6E8A-4147-A177-3AD203B41FA5}">
                      <a16:colId xmlns:a16="http://schemas.microsoft.com/office/drawing/2014/main" val="1754668223"/>
                    </a:ext>
                  </a:extLst>
                </a:gridCol>
                <a:gridCol w="2048243">
                  <a:extLst>
                    <a:ext uri="{9D8B030D-6E8A-4147-A177-3AD203B41FA5}">
                      <a16:colId xmlns:a16="http://schemas.microsoft.com/office/drawing/2014/main" val="387044956"/>
                    </a:ext>
                  </a:extLst>
                </a:gridCol>
                <a:gridCol w="2049046">
                  <a:extLst>
                    <a:ext uri="{9D8B030D-6E8A-4147-A177-3AD203B41FA5}">
                      <a16:colId xmlns:a16="http://schemas.microsoft.com/office/drawing/2014/main" val="3943885091"/>
                    </a:ext>
                  </a:extLst>
                </a:gridCol>
              </a:tblGrid>
              <a:tr h="500906">
                <a:tc>
                  <a:txBody>
                    <a:bodyPr/>
                    <a:lstStyle/>
                    <a:p>
                      <a:pPr algn="ctr">
                        <a:lnSpc>
                          <a:spcPts val="1950"/>
                        </a:lnSpc>
                        <a:spcAft>
                          <a:spcPts val="0"/>
                        </a:spcAft>
                      </a:pPr>
                      <a:r>
                        <a:rPr lang="en-US" sz="1600">
                          <a:effectLst/>
                          <a:latin typeface="Times New Roman" panose="02020603050405020304" pitchFamily="18" charset="0"/>
                          <a:cs typeface="Times New Roman" panose="02020603050405020304" pitchFamily="18" charset="0"/>
                        </a:rPr>
                        <a:t>Nhóm nghề</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gn="ctr">
                        <a:lnSpc>
                          <a:spcPts val="1950"/>
                        </a:lnSpc>
                        <a:spcAft>
                          <a:spcPts val="0"/>
                        </a:spcAft>
                      </a:pPr>
                      <a:r>
                        <a:rPr lang="en-US" sz="1600">
                          <a:effectLst/>
                          <a:latin typeface="Times New Roman" panose="02020603050405020304" pitchFamily="18" charset="0"/>
                          <a:cs typeface="Times New Roman" panose="02020603050405020304" pitchFamily="18" charset="0"/>
                        </a:rPr>
                        <a:t>Công việc/ Hoạt động đặc trưng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gn="ctr">
                        <a:lnSpc>
                          <a:spcPts val="1950"/>
                        </a:lnSpc>
                        <a:spcAft>
                          <a:spcPts val="0"/>
                        </a:spcAft>
                      </a:pPr>
                      <a:r>
                        <a:rPr lang="en-US" sz="1600">
                          <a:effectLst/>
                          <a:latin typeface="Times New Roman" panose="02020603050405020304" pitchFamily="18" charset="0"/>
                          <a:cs typeface="Times New Roman" panose="02020603050405020304" pitchFamily="18" charset="0"/>
                        </a:rPr>
                        <a:t>Yêu cầu về năng lực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gn="ctr">
                        <a:lnSpc>
                          <a:spcPts val="1950"/>
                        </a:lnSpc>
                        <a:spcAft>
                          <a:spcPts val="0"/>
                        </a:spcAft>
                      </a:pPr>
                      <a:r>
                        <a:rPr lang="en-US" sz="1600">
                          <a:effectLst/>
                          <a:latin typeface="Times New Roman" panose="02020603050405020304" pitchFamily="18" charset="0"/>
                          <a:cs typeface="Times New Roman" panose="02020603050405020304" pitchFamily="18" charset="0"/>
                        </a:rPr>
                        <a:t>Yêu cầu về phẩm chất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extLst>
                  <a:ext uri="{0D108BD9-81ED-4DB2-BD59-A6C34878D82A}">
                    <a16:rowId xmlns:a16="http://schemas.microsoft.com/office/drawing/2014/main" val="2722803703"/>
                  </a:ext>
                </a:extLst>
              </a:tr>
              <a:tr h="1621869">
                <a:tc>
                  <a:txBody>
                    <a:bodyPr/>
                    <a:lstStyle/>
                    <a:p>
                      <a:pPr algn="ctr">
                        <a:lnSpc>
                          <a:spcPts val="1950"/>
                        </a:lnSpc>
                        <a:spcAft>
                          <a:spcPts val="900"/>
                        </a:spcAft>
                      </a:pPr>
                      <a:r>
                        <a:rPr lang="en-US" sz="1600">
                          <a:effectLst/>
                          <a:latin typeface="Times New Roman" panose="02020603050405020304" pitchFamily="18" charset="0"/>
                          <a:cs typeface="Times New Roman" panose="02020603050405020304" pitchFamily="18" charset="0"/>
                        </a:rPr>
                        <a:t>Nhóm nghề nuôi trồng thủy hải sản.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Nuôi, cấy, chăm sóc, chữa bệnh các loài thuỷ hải sản ở vùng nước ngọt, nước lợ, nước mặn,...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Có khả năng nuôi, cấy, chăm sóc, chữa bệnh và nghiên cứu, theo dõi quá trình phát triển các loài thuỷ hải sản,...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Cẩn thận, có ý thức cộng đồng,...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extLst>
                  <a:ext uri="{0D108BD9-81ED-4DB2-BD59-A6C34878D82A}">
                    <a16:rowId xmlns:a16="http://schemas.microsoft.com/office/drawing/2014/main" val="4036512618"/>
                  </a:ext>
                </a:extLst>
              </a:tr>
              <a:tr h="1170334">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Kinh doanh dược phẩm.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Tìm hiểu về sản phẩm dược, tư vấn bán hàng,...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Có khả năng hiểu biết sản phẩm dược và kĩ năng tư vấn khách hàng,...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Trung thực, có trách nhiệm,...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extLst>
                  <a:ext uri="{0D108BD9-81ED-4DB2-BD59-A6C34878D82A}">
                    <a16:rowId xmlns:a16="http://schemas.microsoft.com/office/drawing/2014/main" val="394216578"/>
                  </a:ext>
                </a:extLst>
              </a:tr>
              <a:tr h="946164">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Dịch vụ quảng cáo sản phẩm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Thiết kế tờ rơi, quay video clip giới thiệu sản phẩm, tư vấn khách hàng,...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Có khả năng giao tiếp, tư vấn, sử dụng công nghệ thông tin,...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tc>
                  <a:txBody>
                    <a:bodyPr/>
                    <a:lstStyle/>
                    <a:p>
                      <a:pPr>
                        <a:lnSpc>
                          <a:spcPts val="1950"/>
                        </a:lnSpc>
                        <a:spcAft>
                          <a:spcPts val="900"/>
                        </a:spcAft>
                      </a:pPr>
                      <a:r>
                        <a:rPr lang="en-US" sz="1600">
                          <a:effectLst/>
                          <a:latin typeface="Times New Roman" panose="02020603050405020304" pitchFamily="18" charset="0"/>
                          <a:cs typeface="Times New Roman" panose="02020603050405020304" pitchFamily="18" charset="0"/>
                        </a:rPr>
                        <a:t>Nhạy bén, linh hoạt, thân thiện,...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87" marR="28087" marT="28087" marB="28087"/>
                </a:tc>
                <a:extLst>
                  <a:ext uri="{0D108BD9-81ED-4DB2-BD59-A6C34878D82A}">
                    <a16:rowId xmlns:a16="http://schemas.microsoft.com/office/drawing/2014/main" val="939267791"/>
                  </a:ext>
                </a:extLst>
              </a:tr>
            </a:tbl>
          </a:graphicData>
        </a:graphic>
      </p:graphicFrame>
    </p:spTree>
    <p:extLst>
      <p:ext uri="{BB962C8B-B14F-4D97-AF65-F5344CB8AC3E}">
        <p14:creationId xmlns:p14="http://schemas.microsoft.com/office/powerpoint/2010/main" val="3981576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7556" y="81120"/>
          <a:ext cx="7689669" cy="4490881"/>
        </p:xfrm>
        <a:graphic>
          <a:graphicData uri="http://schemas.openxmlformats.org/drawingml/2006/table">
            <a:tbl>
              <a:tblPr firstRow="1" firstCol="1" bandRow="1">
                <a:tableStyleId>{5C22544A-7EE6-4342-B048-85BDC9FD1C3A}</a:tableStyleId>
              </a:tblPr>
              <a:tblGrid>
                <a:gridCol w="577987">
                  <a:extLst>
                    <a:ext uri="{9D8B030D-6E8A-4147-A177-3AD203B41FA5}">
                      <a16:colId xmlns:a16="http://schemas.microsoft.com/office/drawing/2014/main" val="3558797040"/>
                    </a:ext>
                  </a:extLst>
                </a:gridCol>
                <a:gridCol w="3649458">
                  <a:extLst>
                    <a:ext uri="{9D8B030D-6E8A-4147-A177-3AD203B41FA5}">
                      <a16:colId xmlns:a16="http://schemas.microsoft.com/office/drawing/2014/main" val="2758952266"/>
                    </a:ext>
                  </a:extLst>
                </a:gridCol>
                <a:gridCol w="3462223">
                  <a:extLst>
                    <a:ext uri="{9D8B030D-6E8A-4147-A177-3AD203B41FA5}">
                      <a16:colId xmlns:a16="http://schemas.microsoft.com/office/drawing/2014/main" val="4275848747"/>
                    </a:ext>
                  </a:extLst>
                </a:gridCol>
              </a:tblGrid>
              <a:tr h="405371">
                <a:tc>
                  <a:txBody>
                    <a:bodyPr/>
                    <a:lstStyle/>
                    <a:p>
                      <a:pPr algn="just">
                        <a:lnSpc>
                          <a:spcPts val="1900"/>
                        </a:lnSpc>
                        <a:spcAft>
                          <a:spcPts val="0"/>
                        </a:spcAft>
                      </a:pPr>
                      <a:r>
                        <a:rPr lang="en-US" sz="1900">
                          <a:effectLst/>
                          <a:latin typeface="Times New Roman" panose="02020603050405020304" pitchFamily="18" charset="0"/>
                          <a:cs typeface="Times New Roman" panose="02020603050405020304" pitchFamily="18" charset="0"/>
                        </a:rPr>
                        <a:t>STT</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Các thông tin cần tìm hiểu</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Ví dụ</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extLst>
                  <a:ext uri="{0D108BD9-81ED-4DB2-BD59-A6C34878D82A}">
                    <a16:rowId xmlns:a16="http://schemas.microsoft.com/office/drawing/2014/main" val="3964597708"/>
                  </a:ext>
                </a:extLst>
              </a:tr>
              <a:tr h="405371">
                <a:tc>
                  <a:txBody>
                    <a:bodyPr/>
                    <a:lstStyle/>
                    <a:p>
                      <a:pPr algn="just">
                        <a:lnSpc>
                          <a:spcPts val="1900"/>
                        </a:lnSpc>
                        <a:spcAft>
                          <a:spcPts val="0"/>
                        </a:spcAft>
                      </a:pPr>
                      <a:r>
                        <a:rPr lang="en-US" sz="1900">
                          <a:effectLst/>
                          <a:latin typeface="Times New Roman" panose="02020603050405020304" pitchFamily="18" charset="0"/>
                          <a:cs typeface="Times New Roman" panose="02020603050405020304" pitchFamily="18" charset="0"/>
                        </a:rPr>
                        <a:t>1</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Nhóm nghề, nghề</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Luật sư</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extLst>
                  <a:ext uri="{0D108BD9-81ED-4DB2-BD59-A6C34878D82A}">
                    <a16:rowId xmlns:a16="http://schemas.microsoft.com/office/drawing/2014/main" val="2992351460"/>
                  </a:ext>
                </a:extLst>
              </a:tr>
              <a:tr h="1201420">
                <a:tc>
                  <a:txBody>
                    <a:bodyPr/>
                    <a:lstStyle/>
                    <a:p>
                      <a:pPr algn="just">
                        <a:lnSpc>
                          <a:spcPts val="1900"/>
                        </a:lnSpc>
                        <a:spcAft>
                          <a:spcPts val="0"/>
                        </a:spcAft>
                      </a:pPr>
                      <a:r>
                        <a:rPr lang="en-US" sz="1900">
                          <a:effectLst/>
                          <a:latin typeface="Times New Roman" panose="02020603050405020304" pitchFamily="18" charset="0"/>
                          <a:cs typeface="Times New Roman" panose="02020603050405020304" pitchFamily="18" charset="0"/>
                        </a:rPr>
                        <a:t>2</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Tìm hiểu hoạt động đặc trưng của nhóm nghề</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Tư vấn pháp luật</a:t>
                      </a:r>
                    </a:p>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Đại diện theo ủy quyền</a:t>
                      </a:r>
                    </a:p>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Hỗ trợ soạn thảo văn bản pháp luật</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extLst>
                  <a:ext uri="{0D108BD9-81ED-4DB2-BD59-A6C34878D82A}">
                    <a16:rowId xmlns:a16="http://schemas.microsoft.com/office/drawing/2014/main" val="3953290397"/>
                  </a:ext>
                </a:extLst>
              </a:tr>
              <a:tr h="1277299">
                <a:tc>
                  <a:txBody>
                    <a:bodyPr/>
                    <a:lstStyle/>
                    <a:p>
                      <a:pPr algn="just">
                        <a:lnSpc>
                          <a:spcPts val="1900"/>
                        </a:lnSpc>
                        <a:spcAft>
                          <a:spcPts val="0"/>
                        </a:spcAft>
                      </a:pPr>
                      <a:r>
                        <a:rPr lang="en-US" sz="1900">
                          <a:effectLst/>
                          <a:latin typeface="Times New Roman" panose="02020603050405020304" pitchFamily="18" charset="0"/>
                          <a:cs typeface="Times New Roman" panose="02020603050405020304" pitchFamily="18" charset="0"/>
                        </a:rPr>
                        <a:t>3</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Phẩm chất về năng lực của người lao động đối với nhóm nghề đó.</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Trung thực</a:t>
                      </a:r>
                    </a:p>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Cẩn thận</a:t>
                      </a:r>
                    </a:p>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Tỉ mỉ</a:t>
                      </a:r>
                    </a:p>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 Nghiêm túc trong công việc</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extLst>
                  <a:ext uri="{0D108BD9-81ED-4DB2-BD59-A6C34878D82A}">
                    <a16:rowId xmlns:a16="http://schemas.microsoft.com/office/drawing/2014/main" val="602494399"/>
                  </a:ext>
                </a:extLst>
              </a:tr>
              <a:tr h="1201420">
                <a:tc>
                  <a:txBody>
                    <a:bodyPr/>
                    <a:lstStyle/>
                    <a:p>
                      <a:pPr algn="just">
                        <a:lnSpc>
                          <a:spcPts val="1900"/>
                        </a:lnSpc>
                        <a:spcAft>
                          <a:spcPts val="0"/>
                        </a:spcAft>
                      </a:pPr>
                      <a:r>
                        <a:rPr lang="en-US" sz="1900">
                          <a:effectLst/>
                          <a:latin typeface="Times New Roman" panose="02020603050405020304" pitchFamily="18" charset="0"/>
                          <a:cs typeface="Times New Roman" panose="02020603050405020304" pitchFamily="18" charset="0"/>
                        </a:rPr>
                        <a:t>4</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Yêu cầu về an toàn và sức khỏe của nhóm nghề em quan tâm.</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tc>
                  <a:txBody>
                    <a:bodyPr/>
                    <a:lstStyle/>
                    <a:p>
                      <a:pPr algn="just">
                        <a:lnSpc>
                          <a:spcPct val="100000"/>
                        </a:lnSpc>
                        <a:spcAft>
                          <a:spcPts val="0"/>
                        </a:spcAft>
                      </a:pPr>
                      <a:r>
                        <a:rPr lang="en-US" sz="1900">
                          <a:effectLst/>
                          <a:latin typeface="Times New Roman" panose="02020603050405020304" pitchFamily="18" charset="0"/>
                          <a:cs typeface="Times New Roman" panose="02020603050405020304" pitchFamily="18" charset="0"/>
                        </a:rPr>
                        <a:t>Được bảo vệ về danh dự, nhân phẩm, có môi trường làm việc lành mạnh, phù hợp với nhu cầu và năng lực của bản thân</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50" marR="31750" marT="31750" marB="31750"/>
                </a:tc>
                <a:extLst>
                  <a:ext uri="{0D108BD9-81ED-4DB2-BD59-A6C34878D82A}">
                    <a16:rowId xmlns:a16="http://schemas.microsoft.com/office/drawing/2014/main" val="3128017420"/>
                  </a:ext>
                </a:extLst>
              </a:tr>
            </a:tbl>
          </a:graphicData>
        </a:graphic>
      </p:graphicFrame>
    </p:spTree>
    <p:extLst>
      <p:ext uri="{BB962C8B-B14F-4D97-AF65-F5344CB8AC3E}">
        <p14:creationId xmlns:p14="http://schemas.microsoft.com/office/powerpoint/2010/main" val="27596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939" y="1394175"/>
            <a:ext cx="6045724" cy="1727200"/>
          </a:xfrm>
        </p:spPr>
        <p:txBody>
          <a:bodyPr/>
          <a:lstStyle/>
          <a:p>
            <a:r>
              <a:rPr lang="en-US" sz="2933" b="1">
                <a:solidFill>
                  <a:srgbClr val="C00000"/>
                </a:solidFill>
                <a:latin typeface="Times New Roman" panose="02020603050405020304" pitchFamily="18" charset="0"/>
                <a:cs typeface="Times New Roman" panose="02020603050405020304" pitchFamily="18" charset="0"/>
              </a:rPr>
              <a:t>ĐÁNH GIÁ CUỐI CHỦ ĐỀ</a:t>
            </a:r>
          </a:p>
        </p:txBody>
      </p:sp>
    </p:spTree>
    <p:extLst>
      <p:ext uri="{BB962C8B-B14F-4D97-AF65-F5344CB8AC3E}">
        <p14:creationId xmlns:p14="http://schemas.microsoft.com/office/powerpoint/2010/main" val="1861643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C00000"/>
                </a:solidFill>
                <a:latin typeface="Times New Roman" panose="02020603050405020304" pitchFamily="18" charset="0"/>
                <a:cs typeface="Times New Roman" panose="02020603050405020304" pitchFamily="18" charset="0"/>
              </a:rPr>
              <a:t>ĐÁNH GIÁ CUỐI CHỦ ĐỀ</a:t>
            </a:r>
          </a:p>
        </p:txBody>
      </p:sp>
      <p:sp>
        <p:nvSpPr>
          <p:cNvPr id="3" name="Content Placeholder 2"/>
          <p:cNvSpPr>
            <a:spLocks noGrp="1"/>
          </p:cNvSpPr>
          <p:nvPr>
            <p:ph idx="1"/>
          </p:nvPr>
        </p:nvSpPr>
        <p:spPr/>
        <p:txBody>
          <a:bodyPr>
            <a:normAutofit/>
          </a:bodyPr>
          <a:lstStyle/>
          <a:p>
            <a:pPr>
              <a:buFontTx/>
              <a:buChar char="-"/>
            </a:pPr>
            <a:r>
              <a:rPr lang="en-US" sz="1867">
                <a:latin typeface="Times New Roman" panose="02020603050405020304" pitchFamily="18" charset="0"/>
                <a:cs typeface="Times New Roman" panose="02020603050405020304" pitchFamily="18" charset="0"/>
              </a:rPr>
              <a:t>Phân loại được các nhóm nghề cơ bản</a:t>
            </a:r>
          </a:p>
          <a:p>
            <a:pPr>
              <a:buFontTx/>
              <a:buChar char="-"/>
            </a:pPr>
            <a:r>
              <a:rPr lang="en-US" sz="1867">
                <a:latin typeface="Times New Roman" panose="02020603050405020304" pitchFamily="18" charset="0"/>
                <a:cs typeface="Times New Roman" panose="02020603050405020304" pitchFamily="18" charset="0"/>
              </a:rPr>
              <a:t>Xác định được đặc trưng, yêu cầu của nhóm nghề cơ bản</a:t>
            </a:r>
          </a:p>
          <a:p>
            <a:pPr>
              <a:buFontTx/>
              <a:buChar char="-"/>
            </a:pPr>
            <a:r>
              <a:rPr lang="en-US" sz="1867">
                <a:latin typeface="Times New Roman" panose="02020603050405020304" pitchFamily="18" charset="0"/>
                <a:cs typeface="Times New Roman" panose="02020603050405020304" pitchFamily="18" charset="0"/>
              </a:rPr>
              <a:t>Phân tích được yêu cầu của nhà tuyển dụng về phẩm chất và năng lực của người lao động</a:t>
            </a:r>
          </a:p>
          <a:p>
            <a:pPr>
              <a:buFontTx/>
              <a:buChar char="-"/>
            </a:pPr>
            <a:r>
              <a:rPr lang="en-US" sz="1867">
                <a:latin typeface="Times New Roman" panose="02020603050405020304" pitchFamily="18" charset="0"/>
                <a:cs typeface="Times New Roman" panose="02020603050405020304" pitchFamily="18" charset="0"/>
              </a:rPr>
              <a:t>Sưu tầm và giới thiệu được ít nhất một tài liệu về xu hướng phát triển nghề trong xã hội và thị trường lao động.</a:t>
            </a:r>
          </a:p>
          <a:p>
            <a:pPr>
              <a:buFontTx/>
              <a:buChar char="-"/>
            </a:pPr>
            <a:r>
              <a:rPr lang="en-US" sz="1867">
                <a:latin typeface="Times New Roman" panose="02020603050405020304" pitchFamily="18" charset="0"/>
                <a:cs typeface="Times New Roman" panose="02020603050405020304" pitchFamily="18" charset="0"/>
              </a:rPr>
              <a:t>Giải thích được ý nghĩa của việc đảm bảo an toàn và sức khỏe nghề nghiệp của người lao động.</a:t>
            </a:r>
          </a:p>
        </p:txBody>
      </p:sp>
    </p:spTree>
    <p:extLst>
      <p:ext uri="{BB962C8B-B14F-4D97-AF65-F5344CB8AC3E}">
        <p14:creationId xmlns:p14="http://schemas.microsoft.com/office/powerpoint/2010/main" val="20519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137" name="Google Shape;137;p4"/>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38" name="Google Shape;138;p4"/>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139" name="Google Shape;139;p4">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Danh mục các nhóm nghề cơ bản</a:t>
            </a:r>
            <a:endParaRPr sz="1800" b="1">
              <a:solidFill>
                <a:srgbClr val="FF0000"/>
              </a:solidFill>
              <a:latin typeface="Times New Roman"/>
              <a:ea typeface="Times New Roman"/>
              <a:cs typeface="Times New Roman"/>
              <a:sym typeface="Times New Roman"/>
            </a:endParaRPr>
          </a:p>
        </p:txBody>
      </p:sp>
      <p:grpSp>
        <p:nvGrpSpPr>
          <p:cNvPr id="140" name="Google Shape;140;p4"/>
          <p:cNvGrpSpPr/>
          <p:nvPr/>
        </p:nvGrpSpPr>
        <p:grpSpPr>
          <a:xfrm>
            <a:off x="685800" y="743381"/>
            <a:ext cx="381000" cy="381000"/>
            <a:chOff x="2078" y="1680"/>
            <a:chExt cx="1615" cy="1615"/>
          </a:xfrm>
        </p:grpSpPr>
        <p:sp>
          <p:nvSpPr>
            <p:cNvPr id="141" name="Google Shape;141;p4"/>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42" name="Google Shape;142;p4"/>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43" name="Google Shape;143;p4"/>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44" name="Google Shape;144;p4"/>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45" name="Google Shape;145;p4"/>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46" name="Google Shape;146;p4"/>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147" name="Google Shape;147;p4"/>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1</a:t>
            </a:r>
            <a:endParaRPr/>
          </a:p>
        </p:txBody>
      </p:sp>
      <p:sp>
        <p:nvSpPr>
          <p:cNvPr id="148" name="Google Shape;148;p4"/>
          <p:cNvSpPr/>
          <p:nvPr/>
        </p:nvSpPr>
        <p:spPr>
          <a:xfrm>
            <a:off x="685800" y="1371600"/>
            <a:ext cx="6248400" cy="2462213"/>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lt1"/>
              </a:solidFill>
              <a:latin typeface="Times New Roman"/>
              <a:ea typeface="Times New Roman"/>
              <a:cs typeface="Times New Roman"/>
              <a:sym typeface="Times New Roman"/>
            </a:endParaRPr>
          </a:p>
        </p:txBody>
      </p:sp>
      <p:pic>
        <p:nvPicPr>
          <p:cNvPr id="149" name="Google Shape;149;p4"/>
          <p:cNvPicPr preferRelativeResize="0"/>
          <p:nvPr/>
        </p:nvPicPr>
        <p:blipFill rotWithShape="1">
          <a:blip r:embed="rId4"/>
          <a:srcRect/>
          <a:stretch/>
        </p:blipFill>
        <p:spPr>
          <a:xfrm>
            <a:off x="0" y="0"/>
            <a:ext cx="591396" cy="830839"/>
          </a:xfrm>
          <a:prstGeom prst="rect">
            <a:avLst/>
          </a:prstGeom>
          <a:noFill/>
          <a:ln>
            <a:noFill/>
          </a:ln>
        </p:spPr>
      </p:pic>
      <p:sp>
        <p:nvSpPr>
          <p:cNvPr id="150" name="Google Shape;150;p4"/>
          <p:cNvSpPr txBox="1"/>
          <p:nvPr/>
        </p:nvSpPr>
        <p:spPr>
          <a:xfrm>
            <a:off x="701566" y="1427832"/>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Lãnh đạo, quản lý trong các ngành, các cấp, đơn vị.</a:t>
            </a:r>
            <a:endParaRPr sz="1100">
              <a:solidFill>
                <a:schemeClr val="lt1"/>
              </a:solidFill>
              <a:latin typeface="Times New Roman"/>
              <a:ea typeface="Times New Roman"/>
              <a:cs typeface="Times New Roman"/>
              <a:sym typeface="Times New Roman"/>
            </a:endParaRPr>
          </a:p>
        </p:txBody>
      </p:sp>
      <p:sp>
        <p:nvSpPr>
          <p:cNvPr id="151" name="Google Shape;151;p4"/>
          <p:cNvSpPr txBox="1"/>
          <p:nvPr/>
        </p:nvSpPr>
        <p:spPr>
          <a:xfrm>
            <a:off x="709483" y="1641640"/>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nhà chuyên môn bậc cao.</a:t>
            </a:r>
            <a:endParaRPr sz="1100">
              <a:solidFill>
                <a:schemeClr val="lt1"/>
              </a:solidFill>
              <a:latin typeface="Times New Roman"/>
              <a:ea typeface="Times New Roman"/>
              <a:cs typeface="Times New Roman"/>
              <a:sym typeface="Times New Roman"/>
            </a:endParaRPr>
          </a:p>
        </p:txBody>
      </p:sp>
      <p:sp>
        <p:nvSpPr>
          <p:cNvPr id="152" name="Google Shape;152;p4"/>
          <p:cNvSpPr txBox="1"/>
          <p:nvPr/>
        </p:nvSpPr>
        <p:spPr>
          <a:xfrm>
            <a:off x="707504" y="1867150"/>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nhà chuyên môn bậc trung.</a:t>
            </a:r>
            <a:endParaRPr sz="1100">
              <a:solidFill>
                <a:schemeClr val="lt1"/>
              </a:solidFill>
              <a:latin typeface="Times New Roman"/>
              <a:ea typeface="Times New Roman"/>
              <a:cs typeface="Times New Roman"/>
              <a:sym typeface="Times New Roman"/>
            </a:endParaRPr>
          </a:p>
        </p:txBody>
      </p:sp>
      <p:sp>
        <p:nvSpPr>
          <p:cNvPr id="153" name="Google Shape;153;p4"/>
          <p:cNvSpPr txBox="1"/>
          <p:nvPr/>
        </p:nvSpPr>
        <p:spPr>
          <a:xfrm>
            <a:off x="707572" y="2109292"/>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nhân viên trợ lý văn phòng.</a:t>
            </a:r>
            <a:endParaRPr sz="1100">
              <a:solidFill>
                <a:schemeClr val="lt1"/>
              </a:solidFill>
              <a:latin typeface="Times New Roman"/>
              <a:ea typeface="Times New Roman"/>
              <a:cs typeface="Times New Roman"/>
              <a:sym typeface="Times New Roman"/>
            </a:endParaRPr>
          </a:p>
        </p:txBody>
      </p:sp>
      <p:sp>
        <p:nvSpPr>
          <p:cNvPr id="154" name="Google Shape;154;p4"/>
          <p:cNvSpPr txBox="1"/>
          <p:nvPr/>
        </p:nvSpPr>
        <p:spPr>
          <a:xfrm>
            <a:off x="709483" y="2351433"/>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nhân viên dịch vụ và bán hàng.</a:t>
            </a:r>
            <a:endParaRPr sz="1100">
              <a:solidFill>
                <a:schemeClr val="lt1"/>
              </a:solidFill>
              <a:latin typeface="Times New Roman"/>
              <a:ea typeface="Times New Roman"/>
              <a:cs typeface="Times New Roman"/>
              <a:sym typeface="Times New Roman"/>
            </a:endParaRPr>
          </a:p>
        </p:txBody>
      </p:sp>
      <p:sp>
        <p:nvSpPr>
          <p:cNvPr id="155" name="Google Shape;155;p4"/>
          <p:cNvSpPr txBox="1"/>
          <p:nvPr/>
        </p:nvSpPr>
        <p:spPr>
          <a:xfrm>
            <a:off x="709482" y="2591565"/>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Lao động có kĩ năng trong nông nghiệp, lâm nghiệp, thủy sản.</a:t>
            </a:r>
            <a:endParaRPr/>
          </a:p>
        </p:txBody>
      </p:sp>
      <p:sp>
        <p:nvSpPr>
          <p:cNvPr id="156" name="Google Shape;156;p4"/>
          <p:cNvSpPr txBox="1"/>
          <p:nvPr/>
        </p:nvSpPr>
        <p:spPr>
          <a:xfrm>
            <a:off x="709481" y="2828692"/>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Lao động thủ công và các nghề nghiệp có liên quan khác.</a:t>
            </a:r>
            <a:endParaRPr/>
          </a:p>
        </p:txBody>
      </p:sp>
      <p:sp>
        <p:nvSpPr>
          <p:cNvPr id="157" name="Google Shape;157;p4"/>
          <p:cNvSpPr txBox="1"/>
          <p:nvPr/>
        </p:nvSpPr>
        <p:spPr>
          <a:xfrm>
            <a:off x="709481" y="3083650"/>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Thợ lắp ráp và vận hành máy móc</a:t>
            </a:r>
            <a:endParaRPr sz="1100">
              <a:solidFill>
                <a:schemeClr val="lt1"/>
              </a:solidFill>
              <a:latin typeface="Times New Roman"/>
              <a:ea typeface="Times New Roman"/>
              <a:cs typeface="Times New Roman"/>
              <a:sym typeface="Times New Roman"/>
            </a:endParaRPr>
          </a:p>
        </p:txBody>
      </p:sp>
      <p:sp>
        <p:nvSpPr>
          <p:cNvPr id="158" name="Google Shape;158;p4"/>
          <p:cNvSpPr txBox="1"/>
          <p:nvPr/>
        </p:nvSpPr>
        <p:spPr>
          <a:xfrm>
            <a:off x="709481" y="3314125"/>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Lao động giản đơn.</a:t>
            </a:r>
            <a:endParaRPr/>
          </a:p>
        </p:txBody>
      </p:sp>
      <p:sp>
        <p:nvSpPr>
          <p:cNvPr id="159" name="Google Shape;159;p4"/>
          <p:cNvSpPr txBox="1"/>
          <p:nvPr/>
        </p:nvSpPr>
        <p:spPr>
          <a:xfrm>
            <a:off x="709480" y="3565923"/>
            <a:ext cx="4648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Times New Roman"/>
                <a:ea typeface="Times New Roman"/>
                <a:cs typeface="Times New Roman"/>
                <a:sym typeface="Times New Roman"/>
              </a:rPr>
              <a:t>- Nhóm Lực lượng vũ trang.</a:t>
            </a:r>
            <a:endParaRPr sz="11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p:tgtEl>
                                          <p:spTgt spid="14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
                                            <p:txEl>
                                              <p:pRg st="0" end="0"/>
                                            </p:txEl>
                                          </p:spTgt>
                                        </p:tgtEl>
                                        <p:attrNameLst>
                                          <p:attrName>style.visibility</p:attrName>
                                        </p:attrNameLst>
                                      </p:cBhvr>
                                      <p:to>
                                        <p:strVal val="visible"/>
                                      </p:to>
                                    </p:set>
                                    <p:animEffect transition="in" filter="fade">
                                      <p:cBhvr>
                                        <p:cTn id="12" dur="1000"/>
                                        <p:tgtEl>
                                          <p:spTgt spid="1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xEl>
                                              <p:pRg st="1" end="1"/>
                                            </p:txEl>
                                          </p:spTgt>
                                        </p:tgtEl>
                                        <p:attrNameLst>
                                          <p:attrName>style.visibility</p:attrName>
                                        </p:attrNameLst>
                                      </p:cBhvr>
                                      <p:to>
                                        <p:strVal val="visible"/>
                                      </p:to>
                                    </p:set>
                                    <p:animEffect transition="in" filter="fade">
                                      <p:cBhvr>
                                        <p:cTn id="17" dur="1000"/>
                                        <p:tgtEl>
                                          <p:spTgt spid="1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8">
                                            <p:txEl>
                                              <p:pRg st="2" end="2"/>
                                            </p:txEl>
                                          </p:spTgt>
                                        </p:tgtEl>
                                        <p:attrNameLst>
                                          <p:attrName>style.visibility</p:attrName>
                                        </p:attrNameLst>
                                      </p:cBhvr>
                                      <p:to>
                                        <p:strVal val="visible"/>
                                      </p:to>
                                    </p:set>
                                    <p:animEffect transition="in" filter="fade">
                                      <p:cBhvr>
                                        <p:cTn id="22" dur="1000"/>
                                        <p:tgtEl>
                                          <p:spTgt spid="1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
                                            <p:txEl>
                                              <p:pRg st="3" end="3"/>
                                            </p:txEl>
                                          </p:spTgt>
                                        </p:tgtEl>
                                        <p:attrNameLst>
                                          <p:attrName>style.visibility</p:attrName>
                                        </p:attrNameLst>
                                      </p:cBhvr>
                                      <p:to>
                                        <p:strVal val="visible"/>
                                      </p:to>
                                    </p:set>
                                    <p:animEffect transition="in" filter="fade">
                                      <p:cBhvr>
                                        <p:cTn id="27" dur="1000"/>
                                        <p:tgtEl>
                                          <p:spTgt spid="14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
                                            <p:txEl>
                                              <p:pRg st="4" end="4"/>
                                            </p:txEl>
                                          </p:spTgt>
                                        </p:tgtEl>
                                        <p:attrNameLst>
                                          <p:attrName>style.visibility</p:attrName>
                                        </p:attrNameLst>
                                      </p:cBhvr>
                                      <p:to>
                                        <p:strVal val="visible"/>
                                      </p:to>
                                    </p:set>
                                    <p:animEffect transition="in" filter="fade">
                                      <p:cBhvr>
                                        <p:cTn id="32" dur="1000"/>
                                        <p:tgtEl>
                                          <p:spTgt spid="14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8">
                                            <p:txEl>
                                              <p:pRg st="5" end="5"/>
                                            </p:txEl>
                                          </p:spTgt>
                                        </p:tgtEl>
                                        <p:attrNameLst>
                                          <p:attrName>style.visibility</p:attrName>
                                        </p:attrNameLst>
                                      </p:cBhvr>
                                      <p:to>
                                        <p:strVal val="visible"/>
                                      </p:to>
                                    </p:set>
                                    <p:animEffect transition="in" filter="fade">
                                      <p:cBhvr>
                                        <p:cTn id="37" dur="1000"/>
                                        <p:tgtEl>
                                          <p:spTgt spid="14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8">
                                            <p:txEl>
                                              <p:pRg st="6" end="6"/>
                                            </p:txEl>
                                          </p:spTgt>
                                        </p:tgtEl>
                                        <p:attrNameLst>
                                          <p:attrName>style.visibility</p:attrName>
                                        </p:attrNameLst>
                                      </p:cBhvr>
                                      <p:to>
                                        <p:strVal val="visible"/>
                                      </p:to>
                                    </p:set>
                                    <p:animEffect transition="in" filter="fade">
                                      <p:cBhvr>
                                        <p:cTn id="42" dur="1000"/>
                                        <p:tgtEl>
                                          <p:spTgt spid="14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8">
                                            <p:txEl>
                                              <p:pRg st="7" end="7"/>
                                            </p:txEl>
                                          </p:spTgt>
                                        </p:tgtEl>
                                        <p:attrNameLst>
                                          <p:attrName>style.visibility</p:attrName>
                                        </p:attrNameLst>
                                      </p:cBhvr>
                                      <p:to>
                                        <p:strVal val="visible"/>
                                      </p:to>
                                    </p:set>
                                    <p:animEffect transition="in" filter="fade">
                                      <p:cBhvr>
                                        <p:cTn id="47" dur="1000"/>
                                        <p:tgtEl>
                                          <p:spTgt spid="14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8">
                                            <p:txEl>
                                              <p:pRg st="8" end="8"/>
                                            </p:txEl>
                                          </p:spTgt>
                                        </p:tgtEl>
                                        <p:attrNameLst>
                                          <p:attrName>style.visibility</p:attrName>
                                        </p:attrNameLst>
                                      </p:cBhvr>
                                      <p:to>
                                        <p:strVal val="visible"/>
                                      </p:to>
                                    </p:set>
                                    <p:animEffect transition="in" filter="fade">
                                      <p:cBhvr>
                                        <p:cTn id="52" dur="1000"/>
                                        <p:tgtEl>
                                          <p:spTgt spid="148">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8">
                                            <p:txEl>
                                              <p:pRg st="9" end="9"/>
                                            </p:txEl>
                                          </p:spTgt>
                                        </p:tgtEl>
                                        <p:attrNameLst>
                                          <p:attrName>style.visibility</p:attrName>
                                        </p:attrNameLst>
                                      </p:cBhvr>
                                      <p:to>
                                        <p:strVal val="visible"/>
                                      </p:to>
                                    </p:set>
                                    <p:animEffect transition="in" filter="fade">
                                      <p:cBhvr>
                                        <p:cTn id="57" dur="1000"/>
                                        <p:tgtEl>
                                          <p:spTgt spid="148">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8">
                                            <p:txEl>
                                              <p:pRg st="10" end="10"/>
                                            </p:txEl>
                                          </p:spTgt>
                                        </p:tgtEl>
                                        <p:attrNameLst>
                                          <p:attrName>style.visibility</p:attrName>
                                        </p:attrNameLst>
                                      </p:cBhvr>
                                      <p:to>
                                        <p:strVal val="visible"/>
                                      </p:to>
                                    </p:set>
                                    <p:animEffect transition="in" filter="fade">
                                      <p:cBhvr>
                                        <p:cTn id="62" dur="1000"/>
                                        <p:tgtEl>
                                          <p:spTgt spid="148">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5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5"/>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165" name="Google Shape;165;p5"/>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66" name="Google Shape;166;p5"/>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167" name="Google Shape;167;p5">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168" name="Google Shape;168;p5"/>
          <p:cNvGrpSpPr/>
          <p:nvPr/>
        </p:nvGrpSpPr>
        <p:grpSpPr>
          <a:xfrm>
            <a:off x="685800" y="743381"/>
            <a:ext cx="381000" cy="381000"/>
            <a:chOff x="2078" y="1680"/>
            <a:chExt cx="1615" cy="1615"/>
          </a:xfrm>
        </p:grpSpPr>
        <p:sp>
          <p:nvSpPr>
            <p:cNvPr id="169" name="Google Shape;169;p5"/>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70" name="Google Shape;170;p5"/>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71" name="Google Shape;171;p5"/>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72" name="Google Shape;172;p5"/>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73" name="Google Shape;173;p5"/>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74" name="Google Shape;174;p5"/>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175" name="Google Shape;175;p5"/>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176" name="Google Shape;176;p5"/>
          <p:cNvSpPr/>
          <p:nvPr/>
        </p:nvSpPr>
        <p:spPr>
          <a:xfrm>
            <a:off x="685800" y="1371600"/>
            <a:ext cx="5334000" cy="307777"/>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Times New Roman"/>
                <a:ea typeface="Times New Roman"/>
                <a:cs typeface="Times New Roman"/>
                <a:sym typeface="Times New Roman"/>
              </a:rPr>
              <a:t>Nhóm Lãnh đạo, quản lý trong các ngành, các cấp, đơn vị.</a:t>
            </a:r>
            <a:endParaRPr sz="1400">
              <a:solidFill>
                <a:schemeClr val="lt1"/>
              </a:solidFill>
              <a:latin typeface="Times New Roman"/>
              <a:ea typeface="Times New Roman"/>
              <a:cs typeface="Times New Roman"/>
              <a:sym typeface="Times New Roman"/>
            </a:endParaRPr>
          </a:p>
        </p:txBody>
      </p:sp>
      <p:pic>
        <p:nvPicPr>
          <p:cNvPr id="177" name="Google Shape;177;p5"/>
          <p:cNvPicPr preferRelativeResize="0"/>
          <p:nvPr/>
        </p:nvPicPr>
        <p:blipFill rotWithShape="1">
          <a:blip r:embed="rId4"/>
          <a:srcRect/>
          <a:stretch/>
        </p:blipFill>
        <p:spPr>
          <a:xfrm>
            <a:off x="0" y="1388"/>
            <a:ext cx="591396" cy="830839"/>
          </a:xfrm>
          <a:prstGeom prst="rect">
            <a:avLst/>
          </a:prstGeom>
          <a:noFill/>
          <a:ln>
            <a:noFill/>
          </a:ln>
        </p:spPr>
      </p:pic>
      <p:pic>
        <p:nvPicPr>
          <p:cNvPr id="178" name="Google Shape;178;p5" descr="Nghệ thuật lãnh đạo nhóm (The Art of Leading Team) là gì? Tố chất cần thiết"/>
          <p:cNvPicPr preferRelativeResize="0"/>
          <p:nvPr/>
        </p:nvPicPr>
        <p:blipFill rotWithShape="1">
          <a:blip r:embed="rId5">
            <a:alphaModFix/>
          </a:blip>
          <a:srcRect/>
          <a:stretch/>
        </p:blipFill>
        <p:spPr>
          <a:xfrm>
            <a:off x="5257800" y="1900040"/>
            <a:ext cx="2282825" cy="2282825"/>
          </a:xfrm>
          <a:prstGeom prst="rect">
            <a:avLst/>
          </a:prstGeom>
          <a:noFill/>
          <a:ln>
            <a:noFill/>
          </a:ln>
        </p:spPr>
      </p:pic>
      <p:sp>
        <p:nvSpPr>
          <p:cNvPr id="179" name="Google Shape;179;p5"/>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Đặc trưng của nhóm nghề lãnh đạo là gì ?</a:t>
            </a:r>
            <a:endParaRPr sz="1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2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185" name="Google Shape;185;p6"/>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86" name="Google Shape;186;p6"/>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187" name="Google Shape;187;p6">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188" name="Google Shape;188;p6"/>
          <p:cNvGrpSpPr/>
          <p:nvPr/>
        </p:nvGrpSpPr>
        <p:grpSpPr>
          <a:xfrm>
            <a:off x="685800" y="743381"/>
            <a:ext cx="381000" cy="381000"/>
            <a:chOff x="2078" y="1680"/>
            <a:chExt cx="1615" cy="1615"/>
          </a:xfrm>
        </p:grpSpPr>
        <p:sp>
          <p:nvSpPr>
            <p:cNvPr id="189" name="Google Shape;189;p6"/>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90" name="Google Shape;190;p6"/>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91" name="Google Shape;191;p6"/>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92" name="Google Shape;192;p6"/>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93" name="Google Shape;193;p6"/>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94" name="Google Shape;194;p6"/>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195" name="Google Shape;195;p6"/>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196" name="Google Shape;196;p6"/>
          <p:cNvSpPr/>
          <p:nvPr/>
        </p:nvSpPr>
        <p:spPr>
          <a:xfrm>
            <a:off x="685800" y="1371600"/>
            <a:ext cx="5334000" cy="307777"/>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Times New Roman"/>
                <a:ea typeface="Times New Roman"/>
                <a:cs typeface="Times New Roman"/>
                <a:sym typeface="Times New Roman"/>
              </a:rPr>
              <a:t>Nhóm nhà chuyên môn bậc cao.</a:t>
            </a:r>
            <a:endParaRPr sz="1400">
              <a:solidFill>
                <a:schemeClr val="lt1"/>
              </a:solidFill>
              <a:latin typeface="Times New Roman"/>
              <a:ea typeface="Times New Roman"/>
              <a:cs typeface="Times New Roman"/>
              <a:sym typeface="Times New Roman"/>
            </a:endParaRPr>
          </a:p>
        </p:txBody>
      </p:sp>
      <p:pic>
        <p:nvPicPr>
          <p:cNvPr id="197" name="Google Shape;197;p6"/>
          <p:cNvPicPr preferRelativeResize="0"/>
          <p:nvPr/>
        </p:nvPicPr>
        <p:blipFill rotWithShape="1">
          <a:blip r:embed="rId4"/>
          <a:srcRect/>
          <a:stretch/>
        </p:blipFill>
        <p:spPr>
          <a:xfrm>
            <a:off x="0" y="0"/>
            <a:ext cx="591396" cy="830839"/>
          </a:xfrm>
          <a:prstGeom prst="rect">
            <a:avLst/>
          </a:prstGeom>
          <a:noFill/>
          <a:ln>
            <a:noFill/>
          </a:ln>
        </p:spPr>
      </p:pic>
      <p:sp>
        <p:nvSpPr>
          <p:cNvPr id="198" name="Google Shape;198;p6"/>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Yêu cầu của nhóm nhà chuyên môn bậc cao là gì ?</a:t>
            </a:r>
            <a:endParaRPr sz="1800">
              <a:solidFill>
                <a:schemeClr val="dk1"/>
              </a:solidFill>
              <a:latin typeface="Times New Roman"/>
              <a:ea typeface="Times New Roman"/>
              <a:cs typeface="Times New Roman"/>
              <a:sym typeface="Times New Roman"/>
            </a:endParaRPr>
          </a:p>
        </p:txBody>
      </p:sp>
      <p:pic>
        <p:nvPicPr>
          <p:cNvPr id="199" name="Google Shape;199;p6" descr="9 KỸ NĂNG GIẢNG VIÊN CẦN CÓ TRONG THỜI ĐẠI 4.0"/>
          <p:cNvPicPr preferRelativeResize="0"/>
          <p:nvPr/>
        </p:nvPicPr>
        <p:blipFill rotWithShape="1">
          <a:blip r:embed="rId5">
            <a:alphaModFix/>
          </a:blip>
          <a:srcRect/>
          <a:stretch/>
        </p:blipFill>
        <p:spPr>
          <a:xfrm>
            <a:off x="5150504" y="2190750"/>
            <a:ext cx="2908225" cy="163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p:tgtEl>
                                          <p:spTgt spid="19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2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7"/>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205" name="Google Shape;205;p7"/>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06" name="Google Shape;206;p7"/>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207" name="Google Shape;207;p7">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208" name="Google Shape;208;p7"/>
          <p:cNvGrpSpPr/>
          <p:nvPr/>
        </p:nvGrpSpPr>
        <p:grpSpPr>
          <a:xfrm>
            <a:off x="685800" y="743381"/>
            <a:ext cx="381000" cy="381000"/>
            <a:chOff x="2078" y="1680"/>
            <a:chExt cx="1615" cy="1615"/>
          </a:xfrm>
        </p:grpSpPr>
        <p:sp>
          <p:nvSpPr>
            <p:cNvPr id="209" name="Google Shape;209;p7"/>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10" name="Google Shape;210;p7"/>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11" name="Google Shape;211;p7"/>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12" name="Google Shape;212;p7"/>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13" name="Google Shape;213;p7"/>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14" name="Google Shape;214;p7"/>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215" name="Google Shape;215;p7"/>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216" name="Google Shape;216;p7"/>
          <p:cNvSpPr/>
          <p:nvPr/>
        </p:nvSpPr>
        <p:spPr>
          <a:xfrm>
            <a:off x="685800" y="1371600"/>
            <a:ext cx="5334000" cy="307777"/>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Times New Roman"/>
                <a:ea typeface="Times New Roman"/>
                <a:cs typeface="Times New Roman"/>
                <a:sym typeface="Times New Roman"/>
              </a:rPr>
              <a:t>Nhóm nhà chuyên môn bậc trung.</a:t>
            </a:r>
            <a:endParaRPr sz="1400">
              <a:solidFill>
                <a:schemeClr val="lt1"/>
              </a:solidFill>
              <a:latin typeface="Times New Roman"/>
              <a:ea typeface="Times New Roman"/>
              <a:cs typeface="Times New Roman"/>
              <a:sym typeface="Times New Roman"/>
            </a:endParaRPr>
          </a:p>
        </p:txBody>
      </p:sp>
      <p:pic>
        <p:nvPicPr>
          <p:cNvPr id="217" name="Google Shape;217;p7"/>
          <p:cNvPicPr preferRelativeResize="0"/>
          <p:nvPr/>
        </p:nvPicPr>
        <p:blipFill rotWithShape="1">
          <a:blip r:embed="rId4"/>
          <a:srcRect/>
          <a:stretch/>
        </p:blipFill>
        <p:spPr>
          <a:xfrm>
            <a:off x="0" y="0"/>
            <a:ext cx="591396" cy="830839"/>
          </a:xfrm>
          <a:prstGeom prst="rect">
            <a:avLst/>
          </a:prstGeom>
          <a:noFill/>
          <a:ln>
            <a:noFill/>
          </a:ln>
        </p:spPr>
      </p:pic>
      <p:sp>
        <p:nvSpPr>
          <p:cNvPr id="218" name="Google Shape;218;p7"/>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Yêu cầu của nhóm nhà chuyên môn bậc trung là gì ?</a:t>
            </a:r>
            <a:endParaRPr sz="1800">
              <a:solidFill>
                <a:schemeClr val="dk1"/>
              </a:solidFill>
              <a:latin typeface="Times New Roman"/>
              <a:ea typeface="Times New Roman"/>
              <a:cs typeface="Times New Roman"/>
              <a:sym typeface="Times New Roman"/>
            </a:endParaRPr>
          </a:p>
        </p:txBody>
      </p:sp>
      <p:pic>
        <p:nvPicPr>
          <p:cNvPr id="219" name="Google Shape;219;p7" descr="Nghề lọt top lương cao ở Việt Nam: Chuyên môn tốt thì 30 triệu đồng/tháng"/>
          <p:cNvPicPr preferRelativeResize="0"/>
          <p:nvPr/>
        </p:nvPicPr>
        <p:blipFill rotWithShape="1">
          <a:blip r:embed="rId5">
            <a:alphaModFix/>
          </a:blip>
          <a:srcRect/>
          <a:stretch/>
        </p:blipFill>
        <p:spPr>
          <a:xfrm>
            <a:off x="5334000" y="2209800"/>
            <a:ext cx="2282825" cy="14053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500"/>
                                        <p:tgtEl>
                                          <p:spTgt spid="21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20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8"/>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225" name="Google Shape;225;p8"/>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26" name="Google Shape;226;p8"/>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227" name="Google Shape;227;p8">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228" name="Google Shape;228;p8"/>
          <p:cNvGrpSpPr/>
          <p:nvPr/>
        </p:nvGrpSpPr>
        <p:grpSpPr>
          <a:xfrm>
            <a:off x="685800" y="743381"/>
            <a:ext cx="381000" cy="381000"/>
            <a:chOff x="2078" y="1680"/>
            <a:chExt cx="1615" cy="1615"/>
          </a:xfrm>
        </p:grpSpPr>
        <p:sp>
          <p:nvSpPr>
            <p:cNvPr id="229" name="Google Shape;229;p8"/>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30" name="Google Shape;230;p8"/>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31" name="Google Shape;231;p8"/>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32" name="Google Shape;232;p8"/>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33" name="Google Shape;233;p8"/>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34" name="Google Shape;234;p8"/>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235" name="Google Shape;235;p8"/>
          <p:cNvSpPr txBox="1"/>
          <p:nvPr/>
        </p:nvSpPr>
        <p:spPr>
          <a:xfrm>
            <a:off x="724104" y="749300"/>
            <a:ext cx="368531"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236" name="Google Shape;236;p8"/>
          <p:cNvSpPr/>
          <p:nvPr/>
        </p:nvSpPr>
        <p:spPr>
          <a:xfrm>
            <a:off x="685800" y="1371600"/>
            <a:ext cx="5334000" cy="307777"/>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Times New Roman"/>
                <a:ea typeface="Times New Roman"/>
                <a:cs typeface="Times New Roman"/>
                <a:sym typeface="Times New Roman"/>
              </a:rPr>
              <a:t>Nhóm nhân viên trợ lý văn phòng.</a:t>
            </a:r>
            <a:endParaRPr sz="1400">
              <a:solidFill>
                <a:schemeClr val="lt1"/>
              </a:solidFill>
              <a:latin typeface="Times New Roman"/>
              <a:ea typeface="Times New Roman"/>
              <a:cs typeface="Times New Roman"/>
              <a:sym typeface="Times New Roman"/>
            </a:endParaRPr>
          </a:p>
        </p:txBody>
      </p:sp>
      <p:pic>
        <p:nvPicPr>
          <p:cNvPr id="237" name="Google Shape;237;p8"/>
          <p:cNvPicPr preferRelativeResize="0"/>
          <p:nvPr/>
        </p:nvPicPr>
        <p:blipFill rotWithShape="1">
          <a:blip r:embed="rId4"/>
          <a:srcRect/>
          <a:stretch/>
        </p:blipFill>
        <p:spPr>
          <a:xfrm>
            <a:off x="0" y="0"/>
            <a:ext cx="591396" cy="830839"/>
          </a:xfrm>
          <a:prstGeom prst="rect">
            <a:avLst/>
          </a:prstGeom>
          <a:noFill/>
          <a:ln>
            <a:noFill/>
          </a:ln>
        </p:spPr>
      </p:pic>
      <p:sp>
        <p:nvSpPr>
          <p:cNvPr id="238" name="Google Shape;238;p8"/>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Đặc trưng của nhóm nhân viên trợ lý văn phòng là gì ?</a:t>
            </a:r>
            <a:endParaRPr sz="1800">
              <a:solidFill>
                <a:schemeClr val="dk1"/>
              </a:solidFill>
              <a:latin typeface="Times New Roman"/>
              <a:ea typeface="Times New Roman"/>
              <a:cs typeface="Times New Roman"/>
              <a:sym typeface="Times New Roman"/>
            </a:endParaRPr>
          </a:p>
        </p:txBody>
      </p:sp>
      <p:pic>
        <p:nvPicPr>
          <p:cNvPr id="239" name="Google Shape;239;p8" descr="Cập nhật mô tả công việc Trợ lý Tổng giám đốc chi tiết nhất |  CareerBuilder.vn"/>
          <p:cNvPicPr preferRelativeResize="0"/>
          <p:nvPr/>
        </p:nvPicPr>
        <p:blipFill rotWithShape="1">
          <a:blip r:embed="rId5">
            <a:alphaModFix/>
          </a:blip>
          <a:srcRect/>
          <a:stretch/>
        </p:blipFill>
        <p:spPr>
          <a:xfrm>
            <a:off x="5334000" y="2209800"/>
            <a:ext cx="2274422" cy="15200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500"/>
                                        <p:tgtEl>
                                          <p:spTgt spid="23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2000"/>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2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9"/>
          <p:cNvPicPr preferRelativeResize="0"/>
          <p:nvPr/>
        </p:nvPicPr>
        <p:blipFill rotWithShape="1">
          <a:blip r:embed="rId3">
            <a:alphaModFix/>
          </a:blip>
          <a:srcRect/>
          <a:stretch/>
        </p:blipFill>
        <p:spPr>
          <a:xfrm>
            <a:off x="0" y="0"/>
            <a:ext cx="8229600" cy="4572000"/>
          </a:xfrm>
          <a:prstGeom prst="rect">
            <a:avLst/>
          </a:prstGeom>
          <a:noFill/>
          <a:ln>
            <a:noFill/>
          </a:ln>
        </p:spPr>
      </p:pic>
      <p:sp>
        <p:nvSpPr>
          <p:cNvPr id="245" name="Google Shape;245;p9"/>
          <p:cNvSpPr/>
          <p:nvPr/>
        </p:nvSpPr>
        <p:spPr>
          <a:xfrm>
            <a:off x="629292" y="0"/>
            <a:ext cx="7467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46" name="Google Shape;246;p9"/>
          <p:cNvSpPr/>
          <p:nvPr/>
        </p:nvSpPr>
        <p:spPr>
          <a:xfrm>
            <a:off x="762000" y="0"/>
            <a:ext cx="7334892"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rgbClr val="FF0000"/>
                </a:solidFill>
                <a:latin typeface="Times New Roman"/>
                <a:ea typeface="Times New Roman"/>
                <a:cs typeface="Times New Roman"/>
                <a:sym typeface="Times New Roman"/>
              </a:rPr>
              <a:t>CHỦ ĐỀ </a:t>
            </a:r>
            <a:r>
              <a:rPr lang="en-US" sz="2800" b="1">
                <a:solidFill>
                  <a:srgbClr val="FF0000"/>
                </a:solidFill>
                <a:latin typeface="Times New Roman"/>
                <a:ea typeface="Times New Roman"/>
                <a:cs typeface="Times New Roman"/>
                <a:sym typeface="Times New Roman"/>
              </a:rPr>
              <a:t>8</a:t>
            </a:r>
            <a:r>
              <a:rPr lang="en-US" sz="1700" b="1">
                <a:solidFill>
                  <a:srgbClr val="FF0000"/>
                </a:solidFill>
                <a:latin typeface="Times New Roman"/>
                <a:ea typeface="Times New Roman"/>
                <a:cs typeface="Times New Roman"/>
                <a:sym typeface="Times New Roman"/>
              </a:rPr>
              <a:t>: </a:t>
            </a:r>
            <a:r>
              <a:rPr lang="en-US" sz="1700" b="1">
                <a:solidFill>
                  <a:schemeClr val="lt1"/>
                </a:solidFill>
                <a:latin typeface="Times New Roman"/>
                <a:ea typeface="Times New Roman"/>
                <a:cs typeface="Times New Roman"/>
                <a:sym typeface="Times New Roman"/>
              </a:rPr>
              <a:t>TÌM HIỂU VỀ CÁC NHÓM NGHỀ CƠ BẢN</a:t>
            </a:r>
            <a:endParaRPr sz="1700" b="1">
              <a:solidFill>
                <a:schemeClr val="lt1"/>
              </a:solidFill>
              <a:latin typeface="Times New Roman"/>
              <a:ea typeface="Times New Roman"/>
              <a:cs typeface="Times New Roman"/>
              <a:sym typeface="Times New Roman"/>
            </a:endParaRPr>
          </a:p>
        </p:txBody>
      </p:sp>
      <p:sp>
        <p:nvSpPr>
          <p:cNvPr id="247" name="Google Shape;247;p9">
            <a:hlinkClick r:id="" action="ppaction://noaction"/>
          </p:cNvPr>
          <p:cNvSpPr/>
          <p:nvPr/>
        </p:nvSpPr>
        <p:spPr>
          <a:xfrm>
            <a:off x="1092635" y="685800"/>
            <a:ext cx="5460565" cy="465137"/>
          </a:xfrm>
          <a:prstGeom prst="roundRect">
            <a:avLst>
              <a:gd name="adj"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0000"/>
                </a:solidFill>
                <a:latin typeface="Times New Roman"/>
                <a:ea typeface="Times New Roman"/>
                <a:cs typeface="Times New Roman"/>
                <a:sym typeface="Times New Roman"/>
              </a:rPr>
              <a:t>Xác định đặc trưng, yêu cầu của các nhóm nghề</a:t>
            </a:r>
            <a:endParaRPr sz="1800" b="1">
              <a:solidFill>
                <a:srgbClr val="FF0000"/>
              </a:solidFill>
              <a:latin typeface="Times New Roman"/>
              <a:ea typeface="Times New Roman"/>
              <a:cs typeface="Times New Roman"/>
              <a:sym typeface="Times New Roman"/>
            </a:endParaRPr>
          </a:p>
        </p:txBody>
      </p:sp>
      <p:grpSp>
        <p:nvGrpSpPr>
          <p:cNvPr id="248" name="Google Shape;248;p9"/>
          <p:cNvGrpSpPr/>
          <p:nvPr/>
        </p:nvGrpSpPr>
        <p:grpSpPr>
          <a:xfrm>
            <a:off x="685800" y="743381"/>
            <a:ext cx="381000" cy="381000"/>
            <a:chOff x="2078" y="1680"/>
            <a:chExt cx="1615" cy="1615"/>
          </a:xfrm>
        </p:grpSpPr>
        <p:sp>
          <p:nvSpPr>
            <p:cNvPr id="249" name="Google Shape;249;p9"/>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50" name="Google Shape;250;p9"/>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51" name="Google Shape;251;p9"/>
            <p:cNvSpPr/>
            <p:nvPr/>
          </p:nvSpPr>
          <p:spPr>
            <a:xfrm>
              <a:off x="2253" y="1855"/>
              <a:ext cx="1265" cy="1265"/>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52" name="Google Shape;252;p9"/>
            <p:cNvSpPr/>
            <p:nvPr/>
          </p:nvSpPr>
          <p:spPr>
            <a:xfrm>
              <a:off x="2254" y="1856"/>
              <a:ext cx="1262" cy="1264"/>
            </a:xfrm>
            <a:prstGeom prst="ellipse">
              <a:avLst/>
            </a:prstGeom>
            <a:gradFill>
              <a:gsLst>
                <a:gs pos="0">
                  <a:srgbClr val="000000"/>
                </a:gs>
                <a:gs pos="100000">
                  <a:srgbClr val="FFCC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53" name="Google Shape;253;p9"/>
            <p:cNvSpPr/>
            <p:nvPr/>
          </p:nvSpPr>
          <p:spPr>
            <a:xfrm>
              <a:off x="2334" y="1936"/>
              <a:ext cx="1097" cy="1104"/>
            </a:xfrm>
            <a:prstGeom prst="ellipse">
              <a:avLst/>
            </a:prstGeom>
            <a:gradFill>
              <a:gsLst>
                <a:gs pos="0">
                  <a:srgbClr val="0000C0"/>
                </a:gs>
                <a:gs pos="50000">
                  <a:schemeClr val="hlink"/>
                </a:gs>
                <a:gs pos="100000">
                  <a:srgbClr val="0000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254" name="Google Shape;254;p9"/>
            <p:cNvSpPr/>
            <p:nvPr/>
          </p:nvSpPr>
          <p:spPr>
            <a:xfrm>
              <a:off x="2337" y="1939"/>
              <a:ext cx="1096" cy="1098"/>
            </a:xfrm>
            <a:prstGeom prst="ellipse">
              <a:avLst/>
            </a:prstGeom>
            <a:gradFill>
              <a:gsLst>
                <a:gs pos="0">
                  <a:srgbClr val="FFCC00"/>
                </a:gs>
                <a:gs pos="100000">
                  <a:srgbClr val="7C6300"/>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grpSp>
      <p:sp>
        <p:nvSpPr>
          <p:cNvPr id="255" name="Google Shape;255;p9"/>
          <p:cNvSpPr txBox="1"/>
          <p:nvPr/>
        </p:nvSpPr>
        <p:spPr>
          <a:xfrm>
            <a:off x="724104" y="749300"/>
            <a:ext cx="3684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66"/>
                </a:solidFill>
                <a:latin typeface="Times New Roman"/>
                <a:ea typeface="Times New Roman"/>
                <a:cs typeface="Times New Roman"/>
                <a:sym typeface="Times New Roman"/>
              </a:rPr>
              <a:t>2</a:t>
            </a:r>
            <a:endParaRPr sz="1600" b="1">
              <a:solidFill>
                <a:srgbClr val="FF0066"/>
              </a:solidFill>
              <a:latin typeface="Times New Roman"/>
              <a:ea typeface="Times New Roman"/>
              <a:cs typeface="Times New Roman"/>
              <a:sym typeface="Times New Roman"/>
            </a:endParaRPr>
          </a:p>
        </p:txBody>
      </p:sp>
      <p:sp>
        <p:nvSpPr>
          <p:cNvPr id="256" name="Google Shape;256;p9"/>
          <p:cNvSpPr/>
          <p:nvPr/>
        </p:nvSpPr>
        <p:spPr>
          <a:xfrm>
            <a:off x="685800" y="1371600"/>
            <a:ext cx="5334000" cy="292388"/>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Calibri"/>
                <a:ea typeface="Calibri"/>
                <a:cs typeface="Calibri"/>
                <a:sym typeface="Calibri"/>
              </a:rPr>
              <a:t>Nhóm Nhân viên dịch vụ và bán hàng. </a:t>
            </a:r>
            <a:endParaRPr/>
          </a:p>
        </p:txBody>
      </p:sp>
      <p:pic>
        <p:nvPicPr>
          <p:cNvPr id="257" name="Google Shape;257;p9"/>
          <p:cNvPicPr preferRelativeResize="0"/>
          <p:nvPr/>
        </p:nvPicPr>
        <p:blipFill rotWithShape="1">
          <a:blip r:embed="rId4"/>
          <a:srcRect/>
          <a:stretch/>
        </p:blipFill>
        <p:spPr>
          <a:xfrm>
            <a:off x="0" y="0"/>
            <a:ext cx="591396" cy="830839"/>
          </a:xfrm>
          <a:prstGeom prst="rect">
            <a:avLst/>
          </a:prstGeom>
          <a:noFill/>
          <a:ln>
            <a:noFill/>
          </a:ln>
        </p:spPr>
      </p:pic>
      <p:sp>
        <p:nvSpPr>
          <p:cNvPr id="258" name="Google Shape;258;p9"/>
          <p:cNvSpPr/>
          <p:nvPr/>
        </p:nvSpPr>
        <p:spPr>
          <a:xfrm>
            <a:off x="684810" y="2209800"/>
            <a:ext cx="4294823" cy="1295400"/>
          </a:xfrm>
          <a:prstGeom prst="cloudCallout">
            <a:avLst>
              <a:gd name="adj1" fmla="val -35683"/>
              <a:gd name="adj2" fmla="val 74228"/>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Làm thế nào để trở thành nhân viên tốt trong ngành dịch vụ và bán hàng?</a:t>
            </a:r>
            <a:endParaRPr sz="1800">
              <a:solidFill>
                <a:schemeClr val="dk1"/>
              </a:solidFill>
              <a:latin typeface="Times New Roman"/>
              <a:ea typeface="Times New Roman"/>
              <a:cs typeface="Times New Roman"/>
              <a:sym typeface="Times New Roman"/>
            </a:endParaRPr>
          </a:p>
        </p:txBody>
      </p:sp>
      <p:pic>
        <p:nvPicPr>
          <p:cNvPr id="259" name="Google Shape;259;p9" descr="Điểm khác nhau giữa nhân viên kinh doanh và nhân viên bán hàng"/>
          <p:cNvPicPr preferRelativeResize="0"/>
          <p:nvPr/>
        </p:nvPicPr>
        <p:blipFill rotWithShape="1">
          <a:blip r:embed="rId5">
            <a:alphaModFix/>
          </a:blip>
          <a:srcRect/>
          <a:stretch/>
        </p:blipFill>
        <p:spPr>
          <a:xfrm>
            <a:off x="5410200" y="2185073"/>
            <a:ext cx="2341393" cy="1765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additive="base">
                                        <p:cTn id="7" dur="500"/>
                                        <p:tgtEl>
                                          <p:spTgt spid="2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p:cTn id="12" dur="20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p:cTn id="1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2247</Words>
  <PresentationFormat>Custom</PresentationFormat>
  <Paragraphs>233</Paragraphs>
  <Slides>37</Slides>
  <Notes>24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2" baseType="lpstr">
      <vt:lpstr>Arial</vt:lpstr>
      <vt:lpstr>Calibri</vt:lpstr>
      <vt:lpstr>Times New Roman</vt:lpstr>
      <vt:lpstr>Office Theme</vt:lpstr>
      <vt:lpstr>MS_ClipArt_Gallery.2</vt:lpstr>
      <vt:lpstr>SỞ GIÁO DỤC VÀ ĐÀO TẠO HẢI DƯƠNG TRƯỜNG THPT MARIE CURIE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toàn sức khỏe người lao động</vt:lpstr>
      <vt:lpstr>PowerPoint Presentation</vt:lpstr>
      <vt:lpstr>YÊU CẦU CỦA NHÀ TUYỂN DỤNG VỀ NĂNG LỰC VÀ PHẨM CHẤT CỦA NGƯỜI LAO ĐỘNG</vt:lpstr>
      <vt:lpstr>PowerPoint Presentation</vt:lpstr>
      <vt:lpstr>SƯU TẦM VÀ GIỚI THIỆU TÀI LIỆU VỀ XU HƯỚNG PHÁT TRIỂN NGHỀ TRONG XÃ HỘI VÀ THỊ TRƯỜNG LAO ĐỘNG</vt:lpstr>
      <vt:lpstr>PowerPoint Presentation</vt:lpstr>
      <vt:lpstr>GIẢI THÍCH Ý NGHĨA CỦA VIỆC ĐẢM BẢO An toàn VÀ sức khỏe NGHỀ NGHIỆP ĐỐI VỚI người lao động</vt:lpstr>
      <vt:lpstr>PowerPoint Presentation</vt:lpstr>
      <vt:lpstr>TRAO ĐỔI THÔNG TIN VỀ CÁC NHÓM NGHỀ, YÊU CẦU CỦA THỊ TRƯỜNG LAO ĐỘNG</vt:lpstr>
      <vt:lpstr>PowerPoint Presentation</vt:lpstr>
      <vt:lpstr>PowerPoint Presentation</vt:lpstr>
      <vt:lpstr>ĐÁNH GIÁ CUỐI CHỦ ĐỀ</vt:lpstr>
      <vt:lpstr>ĐÁNH GIÁ CUỐI CHỦ ĐỀ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2021-08-05T08:35:56Z</dcterms:created>
  <dcterms:modified xsi:type="dcterms:W3CDTF">2023-08-24T00:16:06Z</dcterms:modified>
</cp:coreProperties>
</file>