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4" r:id="rId7"/>
    <p:sldId id="263" r:id="rId8"/>
    <p:sldId id="262" r:id="rId9"/>
    <p:sldId id="266" r:id="rId10"/>
    <p:sldId id="267" r:id="rId11"/>
    <p:sldId id="265" r:id="rId12"/>
    <p:sldId id="268" r:id="rId13"/>
    <p:sldId id="270" r:id="rId14"/>
    <p:sldId id="269" r:id="rId15"/>
    <p:sldId id="272" r:id="rId16"/>
    <p:sldId id="274" r:id="rId17"/>
    <p:sldId id="271" r:id="rId18"/>
    <p:sldId id="276"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B3D209-08B3-4CC5-8047-C8F3205E948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5191585-3753-4322-ABDE-2E9BBD006F75}">
      <dgm:prSet phldrT="[Text]">
        <dgm:style>
          <a:lnRef idx="1">
            <a:schemeClr val="accent6"/>
          </a:lnRef>
          <a:fillRef idx="2">
            <a:schemeClr val="accent6"/>
          </a:fillRef>
          <a:effectRef idx="1">
            <a:schemeClr val="accent6"/>
          </a:effectRef>
          <a:fontRef idx="minor">
            <a:schemeClr val="dk1"/>
          </a:fontRef>
        </dgm:style>
      </dgm:prSet>
      <dgm:spPr/>
      <dgm:t>
        <a:bodyPr/>
        <a:lstStyle/>
        <a:p>
          <a:r>
            <a:rPr lang="vi-VN" dirty="0" smtClean="0"/>
            <a:t>1</a:t>
          </a:r>
          <a:endParaRPr lang="en-US" dirty="0"/>
        </a:p>
      </dgm:t>
    </dgm:pt>
    <dgm:pt modelId="{F94D0CB6-53BF-4901-802C-1D0A16CC38EA}" type="parTrans" cxnId="{CDAD7A4A-E8DC-451F-AD4D-53892435E24D}">
      <dgm:prSet/>
      <dgm:spPr/>
      <dgm:t>
        <a:bodyPr/>
        <a:lstStyle/>
        <a:p>
          <a:endParaRPr lang="en-US"/>
        </a:p>
      </dgm:t>
    </dgm:pt>
    <dgm:pt modelId="{D6710FE0-989A-4352-A0AB-AC49DCD09FF6}" type="sibTrans" cxnId="{CDAD7A4A-E8DC-451F-AD4D-53892435E24D}">
      <dgm:prSet/>
      <dgm:spPr/>
      <dgm:t>
        <a:bodyPr/>
        <a:lstStyle/>
        <a:p>
          <a:endParaRPr lang="en-US"/>
        </a:p>
      </dgm:t>
    </dgm:pt>
    <dgm:pt modelId="{A3B94AB3-54D4-4392-B676-1784DA036D68}">
      <dgm:prSet phldrT="[Text]" custT="1"/>
      <dgm:spPr/>
      <dgm:t>
        <a:bodyPr/>
        <a:lstStyle/>
        <a:p>
          <a:r>
            <a:rPr lang="vi-VN" sz="3200" b="1" dirty="0" smtClean="0">
              <a:solidFill>
                <a:srgbClr val="FFC000"/>
              </a:solidFill>
            </a:rPr>
            <a:t>Xác định thu nhập bình quân đầu người của các quốc gia ở Châu Phi </a:t>
          </a:r>
          <a:endParaRPr lang="en-US" sz="3200" b="1" dirty="0">
            <a:solidFill>
              <a:srgbClr val="FFC000"/>
            </a:solidFill>
          </a:endParaRPr>
        </a:p>
      </dgm:t>
    </dgm:pt>
    <dgm:pt modelId="{C38CD15F-95C3-4816-A421-D6C9C7209778}" type="parTrans" cxnId="{9924E32E-528E-4932-96BD-A0626814C52B}">
      <dgm:prSet/>
      <dgm:spPr/>
      <dgm:t>
        <a:bodyPr/>
        <a:lstStyle/>
        <a:p>
          <a:endParaRPr lang="en-US"/>
        </a:p>
      </dgm:t>
    </dgm:pt>
    <dgm:pt modelId="{7D9753F4-4C2F-4B20-9473-817C0AC6341E}" type="sibTrans" cxnId="{9924E32E-528E-4932-96BD-A0626814C52B}">
      <dgm:prSet/>
      <dgm:spPr/>
      <dgm:t>
        <a:bodyPr/>
        <a:lstStyle/>
        <a:p>
          <a:endParaRPr lang="en-US"/>
        </a:p>
      </dgm:t>
    </dgm:pt>
    <dgm:pt modelId="{598C9739-BEFC-4456-9A1D-2B94EB68D126}">
      <dgm:prSet phldrT="[Text]">
        <dgm:style>
          <a:lnRef idx="1">
            <a:schemeClr val="accent4"/>
          </a:lnRef>
          <a:fillRef idx="2">
            <a:schemeClr val="accent4"/>
          </a:fillRef>
          <a:effectRef idx="1">
            <a:schemeClr val="accent4"/>
          </a:effectRef>
          <a:fontRef idx="minor">
            <a:schemeClr val="dk1"/>
          </a:fontRef>
        </dgm:style>
      </dgm:prSet>
      <dgm:spPr/>
      <dgm:t>
        <a:bodyPr/>
        <a:lstStyle/>
        <a:p>
          <a:r>
            <a:rPr lang="vi-VN" dirty="0" smtClean="0"/>
            <a:t>2</a:t>
          </a:r>
          <a:endParaRPr lang="en-US" dirty="0"/>
        </a:p>
      </dgm:t>
    </dgm:pt>
    <dgm:pt modelId="{DFF1B115-CC6F-403D-B56E-2FA53F98AEDF}" type="parTrans" cxnId="{E27F9B2F-5576-4870-9F12-418E1F15F81A}">
      <dgm:prSet/>
      <dgm:spPr/>
      <dgm:t>
        <a:bodyPr/>
        <a:lstStyle/>
        <a:p>
          <a:endParaRPr lang="en-US"/>
        </a:p>
      </dgm:t>
    </dgm:pt>
    <dgm:pt modelId="{78DB1036-6AC8-457D-9782-D6F357EA8FED}" type="sibTrans" cxnId="{E27F9B2F-5576-4870-9F12-418E1F15F81A}">
      <dgm:prSet/>
      <dgm:spPr/>
      <dgm:t>
        <a:bodyPr/>
        <a:lstStyle/>
        <a:p>
          <a:endParaRPr lang="en-US"/>
        </a:p>
      </dgm:t>
    </dgm:pt>
    <dgm:pt modelId="{D1EBBE57-BDBB-4AF8-93F4-0B90AE1A7A6E}">
      <dgm:prSet phldrT="[Text]" custT="1"/>
      <dgm:spPr/>
      <dgm:t>
        <a:bodyPr/>
        <a:lstStyle/>
        <a:p>
          <a:r>
            <a:rPr lang="nl-NL" sz="3600" b="1" dirty="0" smtClean="0">
              <a:solidFill>
                <a:srgbClr val="FFC000"/>
              </a:solidFill>
            </a:rPr>
            <a:t>So sánh đặc điểm kinh tế của 3 khu vực Châu Phi</a:t>
          </a:r>
          <a:endParaRPr lang="en-US" sz="3600" b="1" dirty="0">
            <a:solidFill>
              <a:srgbClr val="FFC000"/>
            </a:solidFill>
          </a:endParaRPr>
        </a:p>
      </dgm:t>
    </dgm:pt>
    <dgm:pt modelId="{3839E604-C7F3-4BC2-9FEB-76CD634C6F44}" type="parTrans" cxnId="{EBA7B81D-1E95-4804-AB58-1AC9F191DDFA}">
      <dgm:prSet/>
      <dgm:spPr/>
      <dgm:t>
        <a:bodyPr/>
        <a:lstStyle/>
        <a:p>
          <a:endParaRPr lang="en-US"/>
        </a:p>
      </dgm:t>
    </dgm:pt>
    <dgm:pt modelId="{7B0B4DF4-A09A-4CD2-884E-77DFE857E9FE}" type="sibTrans" cxnId="{EBA7B81D-1E95-4804-AB58-1AC9F191DDFA}">
      <dgm:prSet/>
      <dgm:spPr/>
      <dgm:t>
        <a:bodyPr/>
        <a:lstStyle/>
        <a:p>
          <a:endParaRPr lang="en-US"/>
        </a:p>
      </dgm:t>
    </dgm:pt>
    <dgm:pt modelId="{FF78A57B-7AD2-4A0F-81BC-877669D4549A}" type="pres">
      <dgm:prSet presAssocID="{8AB3D209-08B3-4CC5-8047-C8F3205E948E}" presName="linearFlow" presStyleCnt="0">
        <dgm:presLayoutVars>
          <dgm:dir/>
          <dgm:animLvl val="lvl"/>
          <dgm:resizeHandles val="exact"/>
        </dgm:presLayoutVars>
      </dgm:prSet>
      <dgm:spPr/>
    </dgm:pt>
    <dgm:pt modelId="{3C66AC74-C748-40F3-B2D2-6CE9D85AE03C}" type="pres">
      <dgm:prSet presAssocID="{55191585-3753-4322-ABDE-2E9BBD006F75}" presName="composite" presStyleCnt="0"/>
      <dgm:spPr/>
    </dgm:pt>
    <dgm:pt modelId="{6E3DFF2B-418C-4C3B-AE51-B0C155E271A6}" type="pres">
      <dgm:prSet presAssocID="{55191585-3753-4322-ABDE-2E9BBD006F75}" presName="parentText" presStyleLbl="alignNode1" presStyleIdx="0" presStyleCnt="2">
        <dgm:presLayoutVars>
          <dgm:chMax val="1"/>
          <dgm:bulletEnabled val="1"/>
        </dgm:presLayoutVars>
      </dgm:prSet>
      <dgm:spPr/>
    </dgm:pt>
    <dgm:pt modelId="{5F67BB05-1E7A-499C-898C-A36138AADFDD}" type="pres">
      <dgm:prSet presAssocID="{55191585-3753-4322-ABDE-2E9BBD006F75}" presName="descendantText" presStyleLbl="alignAcc1" presStyleIdx="0" presStyleCnt="2">
        <dgm:presLayoutVars>
          <dgm:bulletEnabled val="1"/>
        </dgm:presLayoutVars>
      </dgm:prSet>
      <dgm:spPr/>
      <dgm:t>
        <a:bodyPr/>
        <a:lstStyle/>
        <a:p>
          <a:endParaRPr lang="en-US"/>
        </a:p>
      </dgm:t>
    </dgm:pt>
    <dgm:pt modelId="{723A2B4F-E1F0-4CF4-8896-812DF19BF042}" type="pres">
      <dgm:prSet presAssocID="{D6710FE0-989A-4352-A0AB-AC49DCD09FF6}" presName="sp" presStyleCnt="0"/>
      <dgm:spPr/>
    </dgm:pt>
    <dgm:pt modelId="{ABCBAA94-3465-4FF5-8A82-EC77E5B4B049}" type="pres">
      <dgm:prSet presAssocID="{598C9739-BEFC-4456-9A1D-2B94EB68D126}" presName="composite" presStyleCnt="0"/>
      <dgm:spPr/>
    </dgm:pt>
    <dgm:pt modelId="{D3EFB4C6-B6FE-4776-BDDD-45C1B5BA2CB3}" type="pres">
      <dgm:prSet presAssocID="{598C9739-BEFC-4456-9A1D-2B94EB68D126}" presName="parentText" presStyleLbl="alignNode1" presStyleIdx="1" presStyleCnt="2" custLinFactNeighborX="-572" custLinFactNeighborY="-2804">
        <dgm:presLayoutVars>
          <dgm:chMax val="1"/>
          <dgm:bulletEnabled val="1"/>
        </dgm:presLayoutVars>
      </dgm:prSet>
      <dgm:spPr/>
    </dgm:pt>
    <dgm:pt modelId="{95A5EAFE-23E2-4373-BABD-8E1FAC5C6820}" type="pres">
      <dgm:prSet presAssocID="{598C9739-BEFC-4456-9A1D-2B94EB68D126}" presName="descendantText" presStyleLbl="alignAcc1" presStyleIdx="1" presStyleCnt="2">
        <dgm:presLayoutVars>
          <dgm:bulletEnabled val="1"/>
        </dgm:presLayoutVars>
      </dgm:prSet>
      <dgm:spPr/>
      <dgm:t>
        <a:bodyPr/>
        <a:lstStyle/>
        <a:p>
          <a:endParaRPr lang="en-US"/>
        </a:p>
      </dgm:t>
    </dgm:pt>
  </dgm:ptLst>
  <dgm:cxnLst>
    <dgm:cxn modelId="{4B347D1F-FA72-42C6-A525-1BAD2C0A7B73}" type="presOf" srcId="{A3B94AB3-54D4-4392-B676-1784DA036D68}" destId="{5F67BB05-1E7A-499C-898C-A36138AADFDD}" srcOrd="0" destOrd="0" presId="urn:microsoft.com/office/officeart/2005/8/layout/chevron2"/>
    <dgm:cxn modelId="{E27F9B2F-5576-4870-9F12-418E1F15F81A}" srcId="{8AB3D209-08B3-4CC5-8047-C8F3205E948E}" destId="{598C9739-BEFC-4456-9A1D-2B94EB68D126}" srcOrd="1" destOrd="0" parTransId="{DFF1B115-CC6F-403D-B56E-2FA53F98AEDF}" sibTransId="{78DB1036-6AC8-457D-9782-D6F357EA8FED}"/>
    <dgm:cxn modelId="{9924E32E-528E-4932-96BD-A0626814C52B}" srcId="{55191585-3753-4322-ABDE-2E9BBD006F75}" destId="{A3B94AB3-54D4-4392-B676-1784DA036D68}" srcOrd="0" destOrd="0" parTransId="{C38CD15F-95C3-4816-A421-D6C9C7209778}" sibTransId="{7D9753F4-4C2F-4B20-9473-817C0AC6341E}"/>
    <dgm:cxn modelId="{CDAD7A4A-E8DC-451F-AD4D-53892435E24D}" srcId="{8AB3D209-08B3-4CC5-8047-C8F3205E948E}" destId="{55191585-3753-4322-ABDE-2E9BBD006F75}" srcOrd="0" destOrd="0" parTransId="{F94D0CB6-53BF-4901-802C-1D0A16CC38EA}" sibTransId="{D6710FE0-989A-4352-A0AB-AC49DCD09FF6}"/>
    <dgm:cxn modelId="{EBA7B81D-1E95-4804-AB58-1AC9F191DDFA}" srcId="{598C9739-BEFC-4456-9A1D-2B94EB68D126}" destId="{D1EBBE57-BDBB-4AF8-93F4-0B90AE1A7A6E}" srcOrd="0" destOrd="0" parTransId="{3839E604-C7F3-4BC2-9FEB-76CD634C6F44}" sibTransId="{7B0B4DF4-A09A-4CD2-884E-77DFE857E9FE}"/>
    <dgm:cxn modelId="{E76741C4-216E-41CB-951B-5ABF68639796}" type="presOf" srcId="{D1EBBE57-BDBB-4AF8-93F4-0B90AE1A7A6E}" destId="{95A5EAFE-23E2-4373-BABD-8E1FAC5C6820}" srcOrd="0" destOrd="0" presId="urn:microsoft.com/office/officeart/2005/8/layout/chevron2"/>
    <dgm:cxn modelId="{6D3A10E4-FC3A-42BF-AFB0-1BF2875D87C8}" type="presOf" srcId="{598C9739-BEFC-4456-9A1D-2B94EB68D126}" destId="{D3EFB4C6-B6FE-4776-BDDD-45C1B5BA2CB3}" srcOrd="0" destOrd="0" presId="urn:microsoft.com/office/officeart/2005/8/layout/chevron2"/>
    <dgm:cxn modelId="{46D25830-290D-402F-BCAF-B461A3A1F91C}" type="presOf" srcId="{8AB3D209-08B3-4CC5-8047-C8F3205E948E}" destId="{FF78A57B-7AD2-4A0F-81BC-877669D4549A}" srcOrd="0" destOrd="0" presId="urn:microsoft.com/office/officeart/2005/8/layout/chevron2"/>
    <dgm:cxn modelId="{3262AB53-4353-4CF7-BEF0-AC5130DFC38F}" type="presOf" srcId="{55191585-3753-4322-ABDE-2E9BBD006F75}" destId="{6E3DFF2B-418C-4C3B-AE51-B0C155E271A6}" srcOrd="0" destOrd="0" presId="urn:microsoft.com/office/officeart/2005/8/layout/chevron2"/>
    <dgm:cxn modelId="{85A1E43B-5839-4268-B841-983ECE152753}" type="presParOf" srcId="{FF78A57B-7AD2-4A0F-81BC-877669D4549A}" destId="{3C66AC74-C748-40F3-B2D2-6CE9D85AE03C}" srcOrd="0" destOrd="0" presId="urn:microsoft.com/office/officeart/2005/8/layout/chevron2"/>
    <dgm:cxn modelId="{A1CBCCA3-872C-4B96-85B7-7EF50C007009}" type="presParOf" srcId="{3C66AC74-C748-40F3-B2D2-6CE9D85AE03C}" destId="{6E3DFF2B-418C-4C3B-AE51-B0C155E271A6}" srcOrd="0" destOrd="0" presId="urn:microsoft.com/office/officeart/2005/8/layout/chevron2"/>
    <dgm:cxn modelId="{4A149BBF-F72A-40F3-B9AE-D2B4284D9D93}" type="presParOf" srcId="{3C66AC74-C748-40F3-B2D2-6CE9D85AE03C}" destId="{5F67BB05-1E7A-499C-898C-A36138AADFDD}" srcOrd="1" destOrd="0" presId="urn:microsoft.com/office/officeart/2005/8/layout/chevron2"/>
    <dgm:cxn modelId="{9220F77E-1426-492E-AB05-CFFFF29C471C}" type="presParOf" srcId="{FF78A57B-7AD2-4A0F-81BC-877669D4549A}" destId="{723A2B4F-E1F0-4CF4-8896-812DF19BF042}" srcOrd="1" destOrd="0" presId="urn:microsoft.com/office/officeart/2005/8/layout/chevron2"/>
    <dgm:cxn modelId="{A803E463-083B-4DD2-AD6A-05BB794C2EAF}" type="presParOf" srcId="{FF78A57B-7AD2-4A0F-81BC-877669D4549A}" destId="{ABCBAA94-3465-4FF5-8A82-EC77E5B4B049}" srcOrd="2" destOrd="0" presId="urn:microsoft.com/office/officeart/2005/8/layout/chevron2"/>
    <dgm:cxn modelId="{4DA4B214-D908-4FD9-8486-24A93FF1940C}" type="presParOf" srcId="{ABCBAA94-3465-4FF5-8A82-EC77E5B4B049}" destId="{D3EFB4C6-B6FE-4776-BDDD-45C1B5BA2CB3}" srcOrd="0" destOrd="0" presId="urn:microsoft.com/office/officeart/2005/8/layout/chevron2"/>
    <dgm:cxn modelId="{452FFFA6-43DD-4C18-86C4-0B8BF33FDCA8}" type="presParOf" srcId="{ABCBAA94-3465-4FF5-8A82-EC77E5B4B049}" destId="{95A5EAFE-23E2-4373-BABD-8E1FAC5C6820}"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DFF2B-418C-4C3B-AE51-B0C155E271A6}">
      <dsp:nvSpPr>
        <dsp:cNvPr id="0" name=""/>
        <dsp:cNvSpPr/>
      </dsp:nvSpPr>
      <dsp:spPr>
        <a:xfrm rot="5400000">
          <a:off x="-300875" y="304703"/>
          <a:ext cx="2005839" cy="1404087"/>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vi-VN" sz="3900" kern="1200" dirty="0" smtClean="0"/>
            <a:t>1</a:t>
          </a:r>
          <a:endParaRPr lang="en-US" sz="3900" kern="1200" dirty="0"/>
        </a:p>
      </dsp:txBody>
      <dsp:txXfrm rot="-5400000">
        <a:off x="2" y="705871"/>
        <a:ext cx="1404087" cy="601752"/>
      </dsp:txXfrm>
    </dsp:sp>
    <dsp:sp modelId="{5F67BB05-1E7A-499C-898C-A36138AADFDD}">
      <dsp:nvSpPr>
        <dsp:cNvPr id="0" name=""/>
        <dsp:cNvSpPr/>
      </dsp:nvSpPr>
      <dsp:spPr>
        <a:xfrm rot="5400000">
          <a:off x="3989150" y="-2581235"/>
          <a:ext cx="1303795" cy="64739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vi-VN" sz="3200" b="1" kern="1200" dirty="0" smtClean="0">
              <a:solidFill>
                <a:srgbClr val="FFC000"/>
              </a:solidFill>
            </a:rPr>
            <a:t>Xác định thu nhập bình quân đầu người của các quốc gia ở Châu Phi </a:t>
          </a:r>
          <a:endParaRPr lang="en-US" sz="3200" b="1" kern="1200" dirty="0">
            <a:solidFill>
              <a:srgbClr val="FFC000"/>
            </a:solidFill>
          </a:endParaRPr>
        </a:p>
      </dsp:txBody>
      <dsp:txXfrm rot="-5400000">
        <a:off x="1404087" y="67474"/>
        <a:ext cx="6410275" cy="1176503"/>
      </dsp:txXfrm>
    </dsp:sp>
    <dsp:sp modelId="{D3EFB4C6-B6FE-4776-BDDD-45C1B5BA2CB3}">
      <dsp:nvSpPr>
        <dsp:cNvPr id="0" name=""/>
        <dsp:cNvSpPr/>
      </dsp:nvSpPr>
      <dsp:spPr>
        <a:xfrm rot="5400000">
          <a:off x="-300875" y="1966338"/>
          <a:ext cx="2005839" cy="1404087"/>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vi-VN" sz="3900" kern="1200" dirty="0" smtClean="0"/>
            <a:t>2</a:t>
          </a:r>
          <a:endParaRPr lang="en-US" sz="3900" kern="1200" dirty="0"/>
        </a:p>
      </dsp:txBody>
      <dsp:txXfrm rot="-5400000">
        <a:off x="2" y="2367506"/>
        <a:ext cx="1404087" cy="601752"/>
      </dsp:txXfrm>
    </dsp:sp>
    <dsp:sp modelId="{95A5EAFE-23E2-4373-BABD-8E1FAC5C6820}">
      <dsp:nvSpPr>
        <dsp:cNvPr id="0" name=""/>
        <dsp:cNvSpPr/>
      </dsp:nvSpPr>
      <dsp:spPr>
        <a:xfrm rot="5400000">
          <a:off x="3989150" y="-863356"/>
          <a:ext cx="1303795" cy="64739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nl-NL" sz="3600" b="1" kern="1200" dirty="0" smtClean="0">
              <a:solidFill>
                <a:srgbClr val="FFC000"/>
              </a:solidFill>
            </a:rPr>
            <a:t>So sánh đặc điểm kinh tế của 3 khu vực Châu Phi</a:t>
          </a:r>
          <a:endParaRPr lang="en-US" sz="3600" b="1" kern="1200" dirty="0">
            <a:solidFill>
              <a:srgbClr val="FFC000"/>
            </a:solidFill>
          </a:endParaRPr>
        </a:p>
      </dsp:txBody>
      <dsp:txXfrm rot="-5400000">
        <a:off x="1404087" y="1785353"/>
        <a:ext cx="6410275" cy="11765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D66EA-DFED-483B-8B1D-A98A36F5373A}" type="datetimeFigureOut">
              <a:rPr lang="vi-VN" smtClean="0"/>
              <a:t>26/08/2021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3849D-2090-47DD-9A6E-29516250B4F8}" type="slidenum">
              <a:rPr lang="vi-VN" smtClean="0"/>
              <a:t>‹#›</a:t>
            </a:fld>
            <a:endParaRPr lang="vi-VN"/>
          </a:p>
        </p:txBody>
      </p:sp>
    </p:spTree>
    <p:extLst>
      <p:ext uri="{BB962C8B-B14F-4D97-AF65-F5344CB8AC3E}">
        <p14:creationId xmlns:p14="http://schemas.microsoft.com/office/powerpoint/2010/main" val="3295461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2</a:t>
            </a:fld>
            <a:endParaRPr lang="zh-CN" altLang="en-US"/>
          </a:p>
        </p:txBody>
      </p:sp>
    </p:spTree>
    <p:extLst>
      <p:ext uri="{BB962C8B-B14F-4D97-AF65-F5344CB8AC3E}">
        <p14:creationId xmlns:p14="http://schemas.microsoft.com/office/powerpoint/2010/main" val="298211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3</a:t>
            </a:fld>
            <a:endParaRPr lang="zh-CN" altLang="en-US"/>
          </a:p>
        </p:txBody>
      </p:sp>
    </p:spTree>
    <p:extLst>
      <p:ext uri="{BB962C8B-B14F-4D97-AF65-F5344CB8AC3E}">
        <p14:creationId xmlns:p14="http://schemas.microsoft.com/office/powerpoint/2010/main" val="3312448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4</a:t>
            </a:fld>
            <a:endParaRPr lang="zh-CN" altLang="en-US"/>
          </a:p>
        </p:txBody>
      </p:sp>
    </p:spTree>
    <p:extLst>
      <p:ext uri="{BB962C8B-B14F-4D97-AF65-F5344CB8AC3E}">
        <p14:creationId xmlns:p14="http://schemas.microsoft.com/office/powerpoint/2010/main" val="358124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47248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t>15</a:t>
            </a:fld>
            <a:endParaRPr lang="zh-CN" altLang="en-US"/>
          </a:p>
        </p:txBody>
      </p:sp>
    </p:spTree>
    <p:extLst>
      <p:ext uri="{BB962C8B-B14F-4D97-AF65-F5344CB8AC3E}">
        <p14:creationId xmlns:p14="http://schemas.microsoft.com/office/powerpoint/2010/main" val="95466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1468461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http://docer.wps.cn</a:t>
            </a:r>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fontAlgn="base">
              <a:spcBef>
                <a:spcPct val="0"/>
              </a:spcBef>
              <a:spcAft>
                <a:spcPct val="0"/>
              </a:spcAft>
            </a:pPr>
            <a:fld id="{F33B1FEA-CC9F-4741-9E72-6DEBC4A85B16}" type="slidenum">
              <a:rPr lang="zh-CN" altLang="en-US" smtClean="0"/>
              <a:t>18</a:t>
            </a:fld>
            <a:endParaRPr lang="zh-CN" altLang="en-US"/>
          </a:p>
        </p:txBody>
      </p:sp>
    </p:spTree>
    <p:extLst>
      <p:ext uri="{BB962C8B-B14F-4D97-AF65-F5344CB8AC3E}">
        <p14:creationId xmlns:p14="http://schemas.microsoft.com/office/powerpoint/2010/main" val="210466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F47BB3C-3530-4408-BC0A-B14798493621}" type="datetimeFigureOut">
              <a:rPr lang="vi-VN" smtClean="0"/>
              <a:t>26/08/2021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87950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F47BB3C-3530-4408-BC0A-B14798493621}" type="datetimeFigureOut">
              <a:rPr lang="vi-VN" smtClean="0"/>
              <a:t>26/08/2021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388571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F47BB3C-3530-4408-BC0A-B14798493621}" type="datetimeFigureOut">
              <a:rPr lang="vi-VN" smtClean="0"/>
              <a:t>26/08/2021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3070219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06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889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37785740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F47BB3C-3530-4408-BC0A-B14798493621}" type="datetimeFigureOut">
              <a:rPr lang="vi-VN" smtClean="0"/>
              <a:t>26/08/2021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4363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F47BB3C-3530-4408-BC0A-B14798493621}" type="datetimeFigureOut">
              <a:rPr lang="vi-VN" smtClean="0"/>
              <a:t>26/08/2021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11236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F47BB3C-3530-4408-BC0A-B14798493621}" type="datetimeFigureOut">
              <a:rPr lang="vi-VN" smtClean="0"/>
              <a:t>26/08/2021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86270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F47BB3C-3530-4408-BC0A-B14798493621}" type="datetimeFigureOut">
              <a:rPr lang="vi-VN" smtClean="0"/>
              <a:t>26/08/2021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2541958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F47BB3C-3530-4408-BC0A-B14798493621}" type="datetimeFigureOut">
              <a:rPr lang="vi-VN" smtClean="0"/>
              <a:t>26/08/2021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2710894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7BB3C-3530-4408-BC0A-B14798493621}" type="datetimeFigureOut">
              <a:rPr lang="vi-VN" smtClean="0"/>
              <a:t>26/08/2021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179927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47BB3C-3530-4408-BC0A-B14798493621}" type="datetimeFigureOut">
              <a:rPr lang="vi-VN" smtClean="0"/>
              <a:t>26/08/2021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347882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47BB3C-3530-4408-BC0A-B14798493621}" type="datetimeFigureOut">
              <a:rPr lang="vi-VN" smtClean="0"/>
              <a:t>26/08/2021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B8A46D-462C-499B-9690-91364558B45D}" type="slidenum">
              <a:rPr lang="vi-VN" smtClean="0"/>
              <a:t>‹#›</a:t>
            </a:fld>
            <a:endParaRPr lang="vi-VN"/>
          </a:p>
        </p:txBody>
      </p:sp>
    </p:spTree>
    <p:extLst>
      <p:ext uri="{BB962C8B-B14F-4D97-AF65-F5344CB8AC3E}">
        <p14:creationId xmlns:p14="http://schemas.microsoft.com/office/powerpoint/2010/main" val="1905635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7BB3C-3530-4408-BC0A-B14798493621}" type="datetimeFigureOut">
              <a:rPr lang="vi-VN" smtClean="0"/>
              <a:t>26/08/2021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8A46D-462C-499B-9690-91364558B45D}" type="slidenum">
              <a:rPr lang="vi-VN" smtClean="0"/>
              <a:t>‹#›</a:t>
            </a:fld>
            <a:endParaRPr lang="vi-VN"/>
          </a:p>
        </p:txBody>
      </p:sp>
    </p:spTree>
    <p:extLst>
      <p:ext uri="{BB962C8B-B14F-4D97-AF65-F5344CB8AC3E}">
        <p14:creationId xmlns:p14="http://schemas.microsoft.com/office/powerpoint/2010/main" val="3589186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14.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618" y="3038764"/>
            <a:ext cx="6557818" cy="1015663"/>
          </a:xfrm>
          <a:prstGeom prst="rect">
            <a:avLst/>
          </a:prstGeom>
          <a:noFill/>
        </p:spPr>
        <p:txBody>
          <a:bodyPr wrap="square" rtlCol="0">
            <a:spAutoFit/>
          </a:bodyPr>
          <a:lstStyle/>
          <a:p>
            <a:r>
              <a:rPr lang="en-US" sz="6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sperOpenFace" panose="00000400000000000000" pitchFamily="2" charset="-93"/>
                <a:ea typeface="CasperOpenFace" panose="00000400000000000000" pitchFamily="2" charset="-93"/>
                <a:cs typeface="CasperOpenFace" panose="00000400000000000000" pitchFamily="2" charset="-93"/>
              </a:rPr>
              <a:t>KHỞI ĐỘNG</a:t>
            </a:r>
            <a:endParaRPr lang="vi-VN"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sperOpenFace" panose="00000400000000000000" pitchFamily="2" charset="-93"/>
              <a:ea typeface="CasperOpenFace" panose="00000400000000000000" pitchFamily="2" charset="-93"/>
              <a:cs typeface="CasperOpenFace" panose="00000400000000000000" pitchFamily="2" charset="-93"/>
            </a:endParaRPr>
          </a:p>
        </p:txBody>
      </p:sp>
    </p:spTree>
    <p:extLst>
      <p:ext uri="{BB962C8B-B14F-4D97-AF65-F5344CB8AC3E}">
        <p14:creationId xmlns:p14="http://schemas.microsoft.com/office/powerpoint/2010/main" val="131811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53673" y="0"/>
            <a:ext cx="7998690" cy="1754326"/>
          </a:xfrm>
          <a:prstGeom prst="rect">
            <a:avLst/>
          </a:prstGeom>
        </p:spPr>
        <p:txBody>
          <a:bodyPr wrap="square">
            <a:spAutoFit/>
          </a:bodyPr>
          <a:lstStyle/>
          <a:p>
            <a:pPr algn="ctr"/>
            <a:r>
              <a:rPr lang="en-US"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rPr>
              <a:t>BÀI 34: </a:t>
            </a:r>
            <a:endParaRPr lang="vi-VN"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endParaRP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THỰC HÀNH SO SÁNH NỀN KINH TẾ </a:t>
            </a: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CỦA BA KHU VỰC </a:t>
            </a:r>
            <a:r>
              <a:rPr lang="vi-VN" sz="3600" b="1" dirty="0" smtClean="0">
                <a:solidFill>
                  <a:srgbClr val="FF0000"/>
                </a:solidFill>
                <a:latin typeface="Lydian" panose="00000400000000000000" pitchFamily="2" charset="-93"/>
                <a:ea typeface="Lydian" panose="00000400000000000000" pitchFamily="2" charset="-93"/>
                <a:cs typeface="Lydian" panose="00000400000000000000" pitchFamily="2" charset="-93"/>
              </a:rPr>
              <a:t>CHÂU </a:t>
            </a: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PHI</a:t>
            </a:r>
          </a:p>
        </p:txBody>
      </p:sp>
      <p:sp>
        <p:nvSpPr>
          <p:cNvPr id="4" name="Rectangle 3"/>
          <p:cNvSpPr/>
          <p:nvPr/>
        </p:nvSpPr>
        <p:spPr>
          <a:xfrm>
            <a:off x="420254" y="1858926"/>
            <a:ext cx="11665527" cy="1015663"/>
          </a:xfrm>
          <a:prstGeom prst="rect">
            <a:avLst/>
          </a:prstGeom>
        </p:spPr>
        <p:txBody>
          <a:bodyPr wrap="square">
            <a:spAutoFit/>
          </a:bodyPr>
          <a:lstStyle/>
          <a:p>
            <a:pPr lvl="0"/>
            <a:r>
              <a:rPr lang="vi-VN" sz="3000" b="1" dirty="0" smtClean="0">
                <a:solidFill>
                  <a:srgbClr val="FF0000"/>
                </a:solidFill>
              </a:rPr>
              <a:t>1. Xác </a:t>
            </a:r>
            <a:r>
              <a:rPr lang="vi-VN" sz="3000" b="1" dirty="0">
                <a:solidFill>
                  <a:srgbClr val="FF0000"/>
                </a:solidFill>
              </a:rPr>
              <a:t>định thu nhập bình quân đầu người của các quốc gia ở Châu </a:t>
            </a:r>
            <a:r>
              <a:rPr lang="vi-VN" sz="3000" b="1" dirty="0" smtClean="0">
                <a:solidFill>
                  <a:srgbClr val="FF0000"/>
                </a:solidFill>
              </a:rPr>
              <a:t>Phi.</a:t>
            </a:r>
            <a:endParaRPr lang="en-US" sz="3000" b="1" dirty="0">
              <a:solidFill>
                <a:srgbClr val="FF0000"/>
              </a:solidFill>
            </a:endParaRPr>
          </a:p>
        </p:txBody>
      </p:sp>
      <p:sp>
        <p:nvSpPr>
          <p:cNvPr id="2" name="Rectangle 1"/>
          <p:cNvSpPr/>
          <p:nvPr/>
        </p:nvSpPr>
        <p:spPr>
          <a:xfrm>
            <a:off x="420254" y="2874589"/>
            <a:ext cx="9265870" cy="553998"/>
          </a:xfrm>
          <a:prstGeom prst="rect">
            <a:avLst/>
          </a:prstGeom>
        </p:spPr>
        <p:txBody>
          <a:bodyPr wrap="none">
            <a:spAutoFit/>
          </a:bodyPr>
          <a:lstStyle/>
          <a:p>
            <a:r>
              <a:rPr lang="vi-VN" sz="3000" b="1" dirty="0" smtClean="0">
                <a:solidFill>
                  <a:srgbClr val="FF0000"/>
                </a:solidFill>
                <a:latin typeface="Cambria" panose="02040503050406030204" pitchFamily="18" charset="0"/>
                <a:ea typeface="Calibri" panose="020F0502020204030204" pitchFamily="34" charset="0"/>
                <a:cs typeface="Cambria" panose="02040503050406030204" pitchFamily="18" charset="0"/>
              </a:rPr>
              <a:t>2.  </a:t>
            </a:r>
            <a:r>
              <a:rPr lang="vi-VN" sz="3000" b="1" dirty="0">
                <a:solidFill>
                  <a:srgbClr val="FF0000"/>
                </a:solidFill>
                <a:latin typeface="Cambria" panose="02040503050406030204" pitchFamily="18" charset="0"/>
                <a:ea typeface="Calibri" panose="020F0502020204030204" pitchFamily="34" charset="0"/>
                <a:cs typeface="Cambria" panose="02040503050406030204" pitchFamily="18" charset="0"/>
              </a:rPr>
              <a:t>So sánh đặc điểm kinh tế của 3 khu vực Châu Phi </a:t>
            </a:r>
            <a:endParaRPr lang="vi-VN" sz="3000" b="1" dirty="0">
              <a:solidFill>
                <a:srgbClr val="FF0000"/>
              </a:solidFill>
            </a:endParaRPr>
          </a:p>
        </p:txBody>
      </p:sp>
    </p:spTree>
    <p:extLst>
      <p:ext uri="{BB962C8B-B14F-4D97-AF65-F5344CB8AC3E}">
        <p14:creationId xmlns:p14="http://schemas.microsoft.com/office/powerpoint/2010/main" val="173038328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9564" y="630612"/>
            <a:ext cx="8728363" cy="5668588"/>
          </a:xfrm>
          <a:prstGeom prst="rect">
            <a:avLst/>
          </a:prstGeom>
          <a:noFill/>
        </p:spPr>
      </p:pic>
    </p:spTree>
    <p:extLst>
      <p:ext uri="{BB962C8B-B14F-4D97-AF65-F5344CB8AC3E}">
        <p14:creationId xmlns:p14="http://schemas.microsoft.com/office/powerpoint/2010/main" val="363392745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Ã¬nh áº£nh cÃ³ liÃªn quan"/>
          <p:cNvPicPr/>
          <p:nvPr/>
        </p:nvPicPr>
        <p:blipFill>
          <a:blip r:embed="rId2">
            <a:extLst>
              <a:ext uri="{28A0092B-C50C-407E-A947-70E740481C1C}">
                <a14:useLocalDpi xmlns:a14="http://schemas.microsoft.com/office/drawing/2010/main" val="0"/>
              </a:ext>
            </a:extLst>
          </a:blip>
          <a:srcRect/>
          <a:stretch>
            <a:fillRect/>
          </a:stretch>
        </p:blipFill>
        <p:spPr bwMode="auto">
          <a:xfrm>
            <a:off x="5308080" y="259426"/>
            <a:ext cx="6120130" cy="5951220"/>
          </a:xfrm>
          <a:prstGeom prst="rect">
            <a:avLst/>
          </a:prstGeom>
          <a:noFill/>
          <a:ln>
            <a:noFill/>
          </a:ln>
        </p:spPr>
      </p:pic>
      <p:sp>
        <p:nvSpPr>
          <p:cNvPr id="3" name="Rectangle 2"/>
          <p:cNvSpPr/>
          <p:nvPr/>
        </p:nvSpPr>
        <p:spPr>
          <a:xfrm>
            <a:off x="230909" y="935418"/>
            <a:ext cx="4682836" cy="4228850"/>
          </a:xfrm>
          <a:prstGeom prst="rect">
            <a:avLst/>
          </a:prstGeom>
        </p:spPr>
        <p:txBody>
          <a:bodyPr wrap="square">
            <a:spAutoFit/>
          </a:bodyPr>
          <a:lstStyle/>
          <a:p>
            <a:pPr indent="180340" algn="just">
              <a:lnSpc>
                <a:spcPct val="120000"/>
              </a:lnSpc>
              <a:spcAft>
                <a:spcPts val="0"/>
              </a:spcAft>
            </a:pP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GV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phát</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cho</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mỗi</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nhóm</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1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bản</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đồ</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trống</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châu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Phi.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Yêu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cầu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các</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nhóm</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sử</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dụng</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3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màu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mà</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nhóm</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mình</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yêu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thích</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nhất</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để</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tô</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màu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3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khu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vực</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của</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châu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Phi.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Sau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đó</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giải</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thích</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tại</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sao</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lại</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chọn</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màu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đó</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để</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tô</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mà</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không</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phải</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màu</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r>
              <a:rPr lang="en-US" sz="2800" dirty="0" err="1">
                <a:solidFill>
                  <a:srgbClr val="00B050"/>
                </a:solidFill>
                <a:latin typeface="Cambria" panose="02040503050406030204" pitchFamily="18" charset="0"/>
                <a:ea typeface="Calibri" panose="020F0502020204030204" pitchFamily="34" charset="0"/>
                <a:cs typeface="Cambria" panose="02040503050406030204" pitchFamily="18" charset="0"/>
              </a:rPr>
              <a:t>khác</a:t>
            </a:r>
            <a:r>
              <a:rPr lang="en-US" sz="2800" dirty="0">
                <a:solidFill>
                  <a:srgbClr val="00B050"/>
                </a:solidFill>
                <a:latin typeface="Cambria" panose="02040503050406030204" pitchFamily="18" charset="0"/>
                <a:ea typeface="Calibri" panose="020F0502020204030204" pitchFamily="34" charset="0"/>
                <a:cs typeface="Cambria" panose="02040503050406030204" pitchFamily="18" charset="0"/>
              </a:rPr>
              <a:t>. </a:t>
            </a:r>
            <a:endParaRPr lang="vi-VN"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963637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53673" y="0"/>
            <a:ext cx="7998690" cy="1754326"/>
          </a:xfrm>
          <a:prstGeom prst="rect">
            <a:avLst/>
          </a:prstGeom>
        </p:spPr>
        <p:txBody>
          <a:bodyPr wrap="square">
            <a:spAutoFit/>
          </a:bodyPr>
          <a:lstStyle/>
          <a:p>
            <a:pPr algn="ctr"/>
            <a:r>
              <a:rPr lang="en-US"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rPr>
              <a:t>BÀI 34: </a:t>
            </a:r>
            <a:endParaRPr lang="vi-VN"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endParaRP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THỰC HÀNH SO SÁNH NỀN KINH TẾ </a:t>
            </a: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CỦA BA KHU VỰC </a:t>
            </a:r>
            <a:r>
              <a:rPr lang="vi-VN" sz="3600" b="1" dirty="0" smtClean="0">
                <a:solidFill>
                  <a:srgbClr val="FF0000"/>
                </a:solidFill>
                <a:latin typeface="Lydian" panose="00000400000000000000" pitchFamily="2" charset="-93"/>
                <a:ea typeface="Lydian" panose="00000400000000000000" pitchFamily="2" charset="-93"/>
                <a:cs typeface="Lydian" panose="00000400000000000000" pitchFamily="2" charset="-93"/>
              </a:rPr>
              <a:t>CHÂU </a:t>
            </a: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PHI</a:t>
            </a:r>
          </a:p>
        </p:txBody>
      </p:sp>
      <p:sp>
        <p:nvSpPr>
          <p:cNvPr id="4" name="Rectangle 3"/>
          <p:cNvSpPr/>
          <p:nvPr/>
        </p:nvSpPr>
        <p:spPr>
          <a:xfrm>
            <a:off x="420254" y="1858926"/>
            <a:ext cx="11665527" cy="1015663"/>
          </a:xfrm>
          <a:prstGeom prst="rect">
            <a:avLst/>
          </a:prstGeom>
        </p:spPr>
        <p:txBody>
          <a:bodyPr wrap="square">
            <a:spAutoFit/>
          </a:bodyPr>
          <a:lstStyle/>
          <a:p>
            <a:pPr lvl="0"/>
            <a:r>
              <a:rPr lang="vi-VN" sz="3000" b="1" dirty="0" smtClean="0">
                <a:solidFill>
                  <a:srgbClr val="FF0000"/>
                </a:solidFill>
              </a:rPr>
              <a:t>1. Xác </a:t>
            </a:r>
            <a:r>
              <a:rPr lang="vi-VN" sz="3000" b="1" dirty="0">
                <a:solidFill>
                  <a:srgbClr val="FF0000"/>
                </a:solidFill>
              </a:rPr>
              <a:t>định thu nhập bình quân đầu người của các quốc gia ở Châu </a:t>
            </a:r>
            <a:r>
              <a:rPr lang="vi-VN" sz="3000" b="1" dirty="0" smtClean="0">
                <a:solidFill>
                  <a:srgbClr val="FF0000"/>
                </a:solidFill>
              </a:rPr>
              <a:t>Phi.</a:t>
            </a:r>
            <a:endParaRPr lang="en-US" sz="3000" b="1" dirty="0">
              <a:solidFill>
                <a:srgbClr val="FF0000"/>
              </a:solidFill>
            </a:endParaRPr>
          </a:p>
        </p:txBody>
      </p:sp>
      <p:sp>
        <p:nvSpPr>
          <p:cNvPr id="2" name="Rectangle 1"/>
          <p:cNvSpPr/>
          <p:nvPr/>
        </p:nvSpPr>
        <p:spPr>
          <a:xfrm>
            <a:off x="420254" y="2874589"/>
            <a:ext cx="9265870" cy="553998"/>
          </a:xfrm>
          <a:prstGeom prst="rect">
            <a:avLst/>
          </a:prstGeom>
        </p:spPr>
        <p:txBody>
          <a:bodyPr wrap="none">
            <a:spAutoFit/>
          </a:bodyPr>
          <a:lstStyle/>
          <a:p>
            <a:r>
              <a:rPr lang="vi-VN" sz="3000" b="1" dirty="0" smtClean="0">
                <a:solidFill>
                  <a:srgbClr val="FF0000"/>
                </a:solidFill>
                <a:latin typeface="Cambria" panose="02040503050406030204" pitchFamily="18" charset="0"/>
                <a:ea typeface="Calibri" panose="020F0502020204030204" pitchFamily="34" charset="0"/>
                <a:cs typeface="Cambria" panose="02040503050406030204" pitchFamily="18" charset="0"/>
              </a:rPr>
              <a:t>2.  </a:t>
            </a:r>
            <a:r>
              <a:rPr lang="vi-VN" sz="3000" b="1" dirty="0">
                <a:solidFill>
                  <a:srgbClr val="FF0000"/>
                </a:solidFill>
                <a:latin typeface="Cambria" panose="02040503050406030204" pitchFamily="18" charset="0"/>
                <a:ea typeface="Calibri" panose="020F0502020204030204" pitchFamily="34" charset="0"/>
                <a:cs typeface="Cambria" panose="02040503050406030204" pitchFamily="18" charset="0"/>
              </a:rPr>
              <a:t>So sánh đặc điểm kinh tế của 3 khu vực Châu Phi </a:t>
            </a:r>
            <a:endParaRPr lang="vi-VN" sz="3000" b="1" dirty="0">
              <a:solidFill>
                <a:srgbClr val="FF0000"/>
              </a:solidFill>
            </a:endParaRPr>
          </a:p>
        </p:txBody>
      </p:sp>
    </p:spTree>
    <p:extLst>
      <p:ext uri="{BB962C8B-B14F-4D97-AF65-F5344CB8AC3E}">
        <p14:creationId xmlns:p14="http://schemas.microsoft.com/office/powerpoint/2010/main" val="239178457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08738566"/>
              </p:ext>
            </p:extLst>
          </p:nvPr>
        </p:nvGraphicFramePr>
        <p:xfrm>
          <a:off x="378692" y="212436"/>
          <a:ext cx="11582399" cy="5846619"/>
        </p:xfrm>
        <a:graphic>
          <a:graphicData uri="http://schemas.openxmlformats.org/drawingml/2006/table">
            <a:tbl>
              <a:tblPr firstRow="1" firstCol="1" lastRow="1" lastCol="1" bandRow="1" bandCol="1">
                <a:tableStyleId>{775DCB02-9BB8-47FD-8907-85C794F793BA}</a:tableStyleId>
              </a:tblPr>
              <a:tblGrid>
                <a:gridCol w="1210589">
                  <a:extLst>
                    <a:ext uri="{9D8B030D-6E8A-4147-A177-3AD203B41FA5}">
                      <a16:colId xmlns:a16="http://schemas.microsoft.com/office/drawing/2014/main" val="2383728278"/>
                    </a:ext>
                  </a:extLst>
                </a:gridCol>
                <a:gridCol w="10371810">
                  <a:extLst>
                    <a:ext uri="{9D8B030D-6E8A-4147-A177-3AD203B41FA5}">
                      <a16:colId xmlns:a16="http://schemas.microsoft.com/office/drawing/2014/main" val="1613828201"/>
                    </a:ext>
                  </a:extLst>
                </a:gridCol>
              </a:tblGrid>
              <a:tr h="939730">
                <a:tc>
                  <a:txBody>
                    <a:bodyPr/>
                    <a:lstStyle/>
                    <a:p>
                      <a:pPr indent="180340" algn="ctr">
                        <a:lnSpc>
                          <a:spcPct val="120000"/>
                        </a:lnSpc>
                        <a:spcAft>
                          <a:spcPts val="0"/>
                        </a:spcAft>
                      </a:pPr>
                      <a:r>
                        <a:rPr lang="vi-VN" sz="2000" dirty="0">
                          <a:solidFill>
                            <a:srgbClr val="00B050"/>
                          </a:solidFill>
                          <a:effectLst/>
                        </a:rPr>
                        <a:t>Khu vực</a:t>
                      </a:r>
                      <a:endParaRPr lang="vi-VN"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20000"/>
                        </a:lnSpc>
                        <a:spcAft>
                          <a:spcPts val="0"/>
                        </a:spcAft>
                      </a:pPr>
                      <a:r>
                        <a:rPr lang="vi-VN" sz="2000" dirty="0">
                          <a:solidFill>
                            <a:srgbClr val="00B050"/>
                          </a:solidFill>
                          <a:effectLst/>
                        </a:rPr>
                        <a:t>Đặc điểm chính của nền kinh tế</a:t>
                      </a:r>
                      <a:endParaRPr lang="vi-VN"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328995"/>
                  </a:ext>
                </a:extLst>
              </a:tr>
              <a:tr h="2053756">
                <a:tc>
                  <a:txBody>
                    <a:bodyPr/>
                    <a:lstStyle/>
                    <a:p>
                      <a:pPr indent="-38100" algn="ctr">
                        <a:lnSpc>
                          <a:spcPct val="120000"/>
                        </a:lnSpc>
                        <a:spcAft>
                          <a:spcPts val="0"/>
                        </a:spcAft>
                      </a:pPr>
                      <a:r>
                        <a:rPr lang="vi-VN" sz="2000">
                          <a:effectLst/>
                        </a:rPr>
                        <a:t>Bắc Phi</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60020" algn="just">
                        <a:lnSpc>
                          <a:spcPct val="120000"/>
                        </a:lnSpc>
                        <a:spcAft>
                          <a:spcPts val="0"/>
                        </a:spcAft>
                      </a:pPr>
                      <a:r>
                        <a:rPr lang="vi-VN" sz="2000" dirty="0">
                          <a:effectLst/>
                        </a:rPr>
                        <a:t>- Các nước ven ĐTH có kinh tế phát triển, thu nhập bình quân khá cao (&gt;1000USD/năm). </a:t>
                      </a:r>
                    </a:p>
                    <a:p>
                      <a:pPr indent="160020" algn="just">
                        <a:lnSpc>
                          <a:spcPct val="120000"/>
                        </a:lnSpc>
                        <a:spcAft>
                          <a:spcPts val="0"/>
                        </a:spcAft>
                      </a:pPr>
                      <a:r>
                        <a:rPr lang="vi-VN" sz="2000" dirty="0">
                          <a:effectLst/>
                        </a:rPr>
                        <a:t>+ Công nghiệp: phát triển ngành khai thác- xuất khẩu dầu mỏ, khí đốt, phốt phát.</a:t>
                      </a:r>
                    </a:p>
                    <a:p>
                      <a:pPr indent="160020" algn="just">
                        <a:lnSpc>
                          <a:spcPct val="120000"/>
                        </a:lnSpc>
                        <a:spcAft>
                          <a:spcPts val="0"/>
                        </a:spcAft>
                      </a:pPr>
                      <a:r>
                        <a:rPr lang="vi-VN" sz="2000" dirty="0">
                          <a:effectLst/>
                        </a:rPr>
                        <a:t>+ Nông nghiệp: SX lúa mì, ôliu, cây ăn quả nhiệt đới.</a:t>
                      </a:r>
                    </a:p>
                    <a:p>
                      <a:pPr indent="160020" algn="just">
                        <a:lnSpc>
                          <a:spcPct val="120000"/>
                        </a:lnSpc>
                        <a:spcAft>
                          <a:spcPts val="0"/>
                        </a:spcAft>
                      </a:pPr>
                      <a:r>
                        <a:rPr lang="vi-VN" sz="2000" dirty="0">
                          <a:effectLst/>
                        </a:rPr>
                        <a:t>+ Dịch vụ du lịch phát triển.</a:t>
                      </a:r>
                      <a:endParaRPr lang="vi-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4259495"/>
                  </a:ext>
                </a:extLst>
              </a:tr>
              <a:tr h="1635630">
                <a:tc>
                  <a:txBody>
                    <a:bodyPr/>
                    <a:lstStyle/>
                    <a:p>
                      <a:pPr indent="-38100" algn="ctr">
                        <a:lnSpc>
                          <a:spcPct val="120000"/>
                        </a:lnSpc>
                        <a:spcAft>
                          <a:spcPts val="0"/>
                        </a:spcAft>
                      </a:pPr>
                      <a:r>
                        <a:rPr lang="vi-VN" sz="2000">
                          <a:effectLst/>
                        </a:rPr>
                        <a:t>Trung Phi</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60020" algn="just">
                        <a:lnSpc>
                          <a:spcPct val="120000"/>
                        </a:lnSpc>
                        <a:spcAft>
                          <a:spcPts val="0"/>
                        </a:spcAft>
                      </a:pPr>
                      <a:r>
                        <a:rPr lang="vi-VN" sz="2000" dirty="0">
                          <a:effectLst/>
                        </a:rPr>
                        <a:t>- Hầu hết các nước có nền kinh tế kém phát triển, thu nhập bình quân đầu người thấp (&lt; 1000USD/năm). </a:t>
                      </a:r>
                    </a:p>
                    <a:p>
                      <a:pPr indent="160020" algn="just">
                        <a:lnSpc>
                          <a:spcPct val="120000"/>
                        </a:lnSpc>
                        <a:spcAft>
                          <a:spcPts val="0"/>
                        </a:spcAft>
                      </a:pPr>
                      <a:r>
                        <a:rPr lang="vi-VN" sz="2000" dirty="0">
                          <a:effectLst/>
                        </a:rPr>
                        <a:t>+ Nông nghiệp: chủ yếu dựa vào trồng trọt và chăn nuôi theo lối cổ truyền. </a:t>
                      </a:r>
                    </a:p>
                    <a:p>
                      <a:pPr indent="160020" algn="just">
                        <a:lnSpc>
                          <a:spcPct val="120000"/>
                        </a:lnSpc>
                        <a:spcAft>
                          <a:spcPts val="0"/>
                        </a:spcAft>
                      </a:pPr>
                      <a:r>
                        <a:rPr lang="vi-VN" sz="2000" dirty="0">
                          <a:effectLst/>
                        </a:rPr>
                        <a:t>+ Công nghiệp chủ yếu khai thác lâm Sản, khoáng sản.</a:t>
                      </a:r>
                      <a:endParaRPr lang="vi-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9455348"/>
                  </a:ext>
                </a:extLst>
              </a:tr>
              <a:tr h="1217503">
                <a:tc>
                  <a:txBody>
                    <a:bodyPr/>
                    <a:lstStyle/>
                    <a:p>
                      <a:pPr indent="-38100" algn="ctr">
                        <a:lnSpc>
                          <a:spcPct val="120000"/>
                        </a:lnSpc>
                        <a:spcAft>
                          <a:spcPts val="0"/>
                        </a:spcAft>
                      </a:pPr>
                      <a:r>
                        <a:rPr lang="vi-VN" sz="2000">
                          <a:effectLst/>
                        </a:rPr>
                        <a:t>Nam Phi</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60020" algn="just">
                        <a:lnSpc>
                          <a:spcPct val="120000"/>
                        </a:lnSpc>
                        <a:spcAft>
                          <a:spcPts val="0"/>
                        </a:spcAft>
                      </a:pPr>
                      <a:r>
                        <a:rPr lang="vi-VN" sz="2000" dirty="0">
                          <a:effectLst/>
                        </a:rPr>
                        <a:t>- Kinh tế khá phát triển, nhất là Nam Phi, nhưng cũng có nước kém phát triển. </a:t>
                      </a:r>
                    </a:p>
                    <a:p>
                      <a:pPr indent="160020" algn="just">
                        <a:lnSpc>
                          <a:spcPct val="120000"/>
                        </a:lnSpc>
                        <a:spcAft>
                          <a:spcPts val="0"/>
                        </a:spcAft>
                      </a:pPr>
                      <a:r>
                        <a:rPr lang="vi-VN" sz="2000" dirty="0">
                          <a:effectLst/>
                        </a:rPr>
                        <a:t>+ Công nghiệp chính là khai khoáng, luyện kim màu, cơ khí…</a:t>
                      </a:r>
                    </a:p>
                    <a:p>
                      <a:pPr indent="160020" algn="just">
                        <a:lnSpc>
                          <a:spcPct val="120000"/>
                        </a:lnSpc>
                        <a:spcAft>
                          <a:spcPts val="0"/>
                        </a:spcAft>
                      </a:pPr>
                      <a:r>
                        <a:rPr lang="vi-VN" sz="2000" dirty="0">
                          <a:effectLst/>
                        </a:rPr>
                        <a:t>+ Nông nghiệp: Sản phẩm nông nghiệp chủ yếu là hoa quả cận nhiệt khô, ngô…</a:t>
                      </a:r>
                      <a:endParaRPr lang="vi-V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752" marR="647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9564592"/>
                  </a:ext>
                </a:extLst>
              </a:tr>
            </a:tbl>
          </a:graphicData>
        </a:graphic>
      </p:graphicFrame>
    </p:spTree>
    <p:extLst>
      <p:ext uri="{BB962C8B-B14F-4D97-AF65-F5344CB8AC3E}">
        <p14:creationId xmlns:p14="http://schemas.microsoft.com/office/powerpoint/2010/main" val="36846458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852" r="7272"/>
          <a:stretch>
            <a:fillRect/>
          </a:stretch>
        </p:blipFill>
        <p:spPr>
          <a:xfrm>
            <a:off x="0" y="0"/>
            <a:ext cx="12192000" cy="6858000"/>
          </a:xfrm>
          <a:prstGeom prst="rect">
            <a:avLst/>
          </a:prstGeom>
        </p:spPr>
      </p:pic>
      <p:grpSp>
        <p:nvGrpSpPr>
          <p:cNvPr id="23" name="组合 22"/>
          <p:cNvGrpSpPr/>
          <p:nvPr/>
        </p:nvGrpSpPr>
        <p:grpSpPr>
          <a:xfrm>
            <a:off x="2032690" y="1766181"/>
            <a:ext cx="8178325" cy="4190239"/>
            <a:chOff x="2032690" y="1766181"/>
            <a:chExt cx="8178325" cy="4190239"/>
          </a:xfrm>
        </p:grpSpPr>
        <p:pic>
          <p:nvPicPr>
            <p:cNvPr id="22" name="图片 21"/>
            <p:cNvPicPr>
              <a:picLocks noChangeAspect="1"/>
            </p:cNvPicPr>
            <p:nvPr/>
          </p:nvPicPr>
          <p:blipFill rotWithShape="1">
            <a:blip r:embed="rId4">
              <a:extLst>
                <a:ext uri="{28A0092B-C50C-407E-A947-70E740481C1C}">
                  <a14:useLocalDpi xmlns:a14="http://schemas.microsoft.com/office/drawing/2010/main" val="0"/>
                </a:ext>
              </a:extLst>
            </a:blip>
            <a:srcRect t="66435" b="7578"/>
            <a:stretch>
              <a:fillRect/>
            </a:stretch>
          </p:blipFill>
          <p:spPr>
            <a:xfrm>
              <a:off x="2032690" y="3880480"/>
              <a:ext cx="8178325" cy="2075940"/>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9315" y="1766181"/>
              <a:ext cx="7945077" cy="2622224"/>
            </a:xfrm>
            <a:prstGeom prst="rect">
              <a:avLst/>
            </a:prstGeom>
          </p:spPr>
        </p:pic>
      </p:grpSp>
      <p:sp>
        <p:nvSpPr>
          <p:cNvPr id="10" name="标题 3"/>
          <p:cNvSpPr>
            <a:spLocks noGrp="1"/>
          </p:cNvSpPr>
          <p:nvPr>
            <p:ph type="title"/>
          </p:nvPr>
        </p:nvSpPr>
        <p:spPr>
          <a:xfrm>
            <a:off x="2637673" y="2321519"/>
            <a:ext cx="6916655" cy="1334925"/>
          </a:xfrm>
        </p:spPr>
        <p:txBody>
          <a:bodyPr>
            <a:normAutofit fontScale="90000"/>
          </a:bodyPr>
          <a:lstStyle/>
          <a:p>
            <a:pPr algn="ctr" rtl="0" eaLnBrk="1" fontAlgn="base" hangingPunct="1"/>
            <a:r>
              <a:rPr lang="en-US" altLang="zh-CN" sz="4800" kern="1200" dirty="0" smtClean="0">
                <a:solidFill>
                  <a:srgbClr val="002060"/>
                </a:solidFill>
                <a:effectLst/>
                <a:latin typeface="Times New Roman" panose="02020603050405020304" charset="0"/>
                <a:ea typeface="叶根友童体简" panose="02010601030101010101" pitchFamily="2" charset="-122"/>
                <a:cs typeface="Times New Roman" panose="02020603050405020304" charset="0"/>
                <a:sym typeface="+mn-lt"/>
              </a:rPr>
              <a:t>VẬN DỤNG- LUYỆN TẬP</a:t>
            </a:r>
            <a:endParaRPr lang="en-US" altLang="zh-CN" sz="4800" dirty="0">
              <a:solidFill>
                <a:srgbClr val="002060"/>
              </a:solidFill>
              <a:latin typeface="Times New Roman" panose="02020603050405020304" charset="0"/>
              <a:ea typeface="叶根友童体简" panose="02010601030101010101" pitchFamily="2" charset="-122"/>
              <a:cs typeface="Times New Roman" panose="02020603050405020304" charset="0"/>
              <a:sym typeface="+mn-lt"/>
            </a:endParaRPr>
          </a:p>
        </p:txBody>
      </p:sp>
      <p:sp>
        <p:nvSpPr>
          <p:cNvPr id="11" name="文本框 10"/>
          <p:cNvSpPr txBox="1"/>
          <p:nvPr/>
        </p:nvSpPr>
        <p:spPr>
          <a:xfrm>
            <a:off x="5100373" y="3429000"/>
            <a:ext cx="309880" cy="491490"/>
          </a:xfrm>
          <a:prstGeom prst="rect">
            <a:avLst/>
          </a:prstGeom>
          <a:noFill/>
        </p:spPr>
        <p:txBody>
          <a:bodyPr wrap="none" rtlCol="0">
            <a:spAutoFit/>
          </a:bodyPr>
          <a:lstStyle/>
          <a:p>
            <a:pPr>
              <a:lnSpc>
                <a:spcPct val="130000"/>
              </a:lnSpc>
            </a:pPr>
            <a:endParaRPr lang="zh-CN" altLang="en-US" sz="2000" b="1" dirty="0">
              <a:solidFill>
                <a:srgbClr val="002060"/>
              </a:solidFill>
              <a:cs typeface="+mn-ea"/>
              <a:sym typeface="+mn-lt"/>
            </a:endParaRPr>
          </a:p>
        </p:txBody>
      </p:sp>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t="59815" b="1"/>
          <a:stretch>
            <a:fillRect/>
          </a:stretch>
        </p:blipFill>
        <p:spPr>
          <a:xfrm>
            <a:off x="-25855" y="0"/>
            <a:ext cx="12243709" cy="1210736"/>
          </a:xfrm>
          <a:prstGeom prst="rect">
            <a:avLst/>
          </a:prstGeom>
        </p:spPr>
      </p:pic>
    </p:spTree>
    <p:extLst>
      <p:ext uri="{BB962C8B-B14F-4D97-AF65-F5344CB8AC3E}">
        <p14:creationId xmlns:p14="http://schemas.microsoft.com/office/powerpoint/2010/main" val="21393075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991850" y="956693"/>
            <a:ext cx="9745277" cy="610429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24447" y="3314681"/>
            <a:ext cx="12143107" cy="3543319"/>
          </a:xfrm>
          <a:prstGeom prst="rect">
            <a:avLst/>
          </a:prstGeom>
          <a:noFill/>
          <a:ln w="9525">
            <a:noFill/>
          </a:ln>
        </p:spPr>
      </p:pic>
      <p:pic>
        <p:nvPicPr>
          <p:cNvPr id="2070" name="图片 2069" descr="3"/>
          <p:cNvPicPr>
            <a:picLocks noChangeAspect="1"/>
          </p:cNvPicPr>
          <p:nvPr/>
        </p:nvPicPr>
        <p:blipFill>
          <a:blip r:embed="rId5"/>
          <a:stretch>
            <a:fillRect/>
          </a:stretch>
        </p:blipFill>
        <p:spPr>
          <a:xfrm>
            <a:off x="1510021" y="2959660"/>
            <a:ext cx="9227106" cy="3544468"/>
          </a:xfrm>
          <a:prstGeom prst="rect">
            <a:avLst/>
          </a:prstGeom>
          <a:noFill/>
          <a:ln w="9525">
            <a:noFill/>
          </a:ln>
        </p:spPr>
      </p:pic>
      <p:sp>
        <p:nvSpPr>
          <p:cNvPr id="3" name="Rectangle 2"/>
          <p:cNvSpPr/>
          <p:nvPr/>
        </p:nvSpPr>
        <p:spPr>
          <a:xfrm>
            <a:off x="5090792" y="477845"/>
            <a:ext cx="6317673" cy="1569660"/>
          </a:xfrm>
          <a:prstGeom prst="rect">
            <a:avLst/>
          </a:prstGeom>
        </p:spPr>
        <p:txBody>
          <a:bodyPr wrap="square">
            <a:spAutoFit/>
          </a:bodyPr>
          <a:lstStyle/>
          <a:p>
            <a:r>
              <a:rPr lang="da-DK" sz="3200" dirty="0">
                <a:solidFill>
                  <a:srgbClr val="7030A0"/>
                </a:solidFill>
                <a:latin typeface="Times New Roman" panose="02020603050405020304" pitchFamily="18" charset="0"/>
                <a:ea typeface="Calibri" panose="020F0502020204030204" pitchFamily="34" charset="0"/>
                <a:cs typeface="Cambria" panose="02040503050406030204" pitchFamily="18" charset="0"/>
              </a:rPr>
              <a:t>Đưa ra được những giải pháp nhằm giúp các nước nghèo ở châu Phi phát triển hơn </a:t>
            </a:r>
            <a:endParaRPr lang="vi-VN" sz="3200" dirty="0">
              <a:solidFill>
                <a:srgbClr val="7030A0"/>
              </a:solidFill>
            </a:endParaRPr>
          </a:p>
        </p:txBody>
      </p:sp>
      <p:sp>
        <p:nvSpPr>
          <p:cNvPr id="4" name="Explosion 2 3"/>
          <p:cNvSpPr/>
          <p:nvPr/>
        </p:nvSpPr>
        <p:spPr>
          <a:xfrm>
            <a:off x="320512" y="-216359"/>
            <a:ext cx="4916505" cy="256634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MỤC TIÊU</a:t>
            </a:r>
            <a:endParaRPr lang="vi-VN" sz="2800" dirty="0">
              <a:solidFill>
                <a:srgbClr val="FFFF00"/>
              </a:solidFill>
            </a:endParaRPr>
          </a:p>
        </p:txBody>
      </p:sp>
    </p:spTree>
    <p:extLst>
      <p:ext uri="{BB962C8B-B14F-4D97-AF65-F5344CB8AC3E}">
        <p14:creationId xmlns:p14="http://schemas.microsoft.com/office/powerpoint/2010/main" val="1719352762"/>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áº¿t quáº£ hÃ¬nh áº£nh cho hoat Äá»ng khÄn tráº£i bÃ n"/>
          <p:cNvPicPr/>
          <p:nvPr/>
        </p:nvPicPr>
        <p:blipFill>
          <a:blip r:embed="rId2">
            <a:extLst>
              <a:ext uri="{28A0092B-C50C-407E-A947-70E740481C1C}">
                <a14:useLocalDpi xmlns:a14="http://schemas.microsoft.com/office/drawing/2010/main" val="0"/>
              </a:ext>
            </a:extLst>
          </a:blip>
          <a:srcRect/>
          <a:stretch>
            <a:fillRect/>
          </a:stretch>
        </p:blipFill>
        <p:spPr bwMode="auto">
          <a:xfrm>
            <a:off x="6853382" y="202710"/>
            <a:ext cx="4969163" cy="4009072"/>
          </a:xfrm>
          <a:prstGeom prst="rect">
            <a:avLst/>
          </a:prstGeom>
          <a:noFill/>
          <a:ln>
            <a:noFill/>
          </a:ln>
        </p:spPr>
      </p:pic>
      <p:sp>
        <p:nvSpPr>
          <p:cNvPr id="3" name="Rectangle 2"/>
          <p:cNvSpPr/>
          <p:nvPr/>
        </p:nvSpPr>
        <p:spPr>
          <a:xfrm>
            <a:off x="295564" y="473471"/>
            <a:ext cx="6465454" cy="1384995"/>
          </a:xfrm>
          <a:prstGeom prst="rect">
            <a:avLst/>
          </a:prstGeom>
        </p:spPr>
        <p:txBody>
          <a:bodyPr wrap="square">
            <a:spAutoFit/>
          </a:bodyPr>
          <a:lstStyle/>
          <a:p>
            <a:r>
              <a:rPr lang="it-IT" sz="2800" b="1" dirty="0">
                <a:solidFill>
                  <a:srgbClr val="7030A0"/>
                </a:solidFill>
                <a:latin typeface="Cambria" panose="02040503050406030204" pitchFamily="18" charset="0"/>
                <a:ea typeface="Calibri" panose="020F0502020204030204" pitchFamily="34" charset="0"/>
                <a:cs typeface="Cambria" panose="02040503050406030204" pitchFamily="18" charset="0"/>
              </a:rPr>
              <a:t>GV yêu cầu 3 nhóm Bắc Phi, Trung Phi và Nam Phi: Mỗi nhóm chọn 1 đất nước nghèo của khu vực </a:t>
            </a:r>
            <a:r>
              <a:rPr lang="it-IT" sz="2800" b="1" dirty="0" smtClean="0">
                <a:solidFill>
                  <a:srgbClr val="7030A0"/>
                </a:solidFill>
                <a:latin typeface="Cambria" panose="02040503050406030204" pitchFamily="18" charset="0"/>
                <a:ea typeface="Calibri" panose="020F0502020204030204" pitchFamily="34" charset="0"/>
                <a:cs typeface="Cambria" panose="02040503050406030204" pitchFamily="18" charset="0"/>
              </a:rPr>
              <a:t>mình.</a:t>
            </a:r>
            <a:endParaRPr lang="vi-VN" sz="2800" b="1" dirty="0">
              <a:solidFill>
                <a:srgbClr val="7030A0"/>
              </a:solidFill>
            </a:endParaRPr>
          </a:p>
        </p:txBody>
      </p:sp>
      <p:sp>
        <p:nvSpPr>
          <p:cNvPr id="4" name="Rectangle 3"/>
          <p:cNvSpPr/>
          <p:nvPr/>
        </p:nvSpPr>
        <p:spPr>
          <a:xfrm>
            <a:off x="295564" y="2025254"/>
            <a:ext cx="6096000" cy="3046988"/>
          </a:xfrm>
          <a:prstGeom prst="rect">
            <a:avLst/>
          </a:prstGeom>
        </p:spPr>
        <p:txBody>
          <a:bodyPr>
            <a:spAutoFit/>
          </a:bodyPr>
          <a:lstStyle/>
          <a:p>
            <a:pPr indent="180340" algn="just">
              <a:lnSpc>
                <a:spcPct val="120000"/>
              </a:lnSpc>
              <a:spcAft>
                <a:spcPts val="0"/>
              </a:spcAft>
            </a:pPr>
            <a:r>
              <a:rPr lang="it-IT" sz="3200" i="1" dirty="0">
                <a:solidFill>
                  <a:srgbClr val="FF0000"/>
                </a:solidFill>
                <a:latin typeface="Cambria" panose="02040503050406030204" pitchFamily="18" charset="0"/>
                <a:ea typeface="Calibri" panose="020F0502020204030204" pitchFamily="34" charset="0"/>
                <a:cs typeface="Cambria" panose="02040503050406030204" pitchFamily="18" charset="0"/>
              </a:rPr>
              <a:t>“Nếu là một trong những nhà lãnh đạo của 1 số nước nghèo ở châu Phi. Em hãy đưa ra những giải pháp nhằm giúp các nước này phát triển hơn</a:t>
            </a:r>
            <a:r>
              <a:rPr lang="it-IT" sz="3200" i="1" dirty="0" smtClean="0">
                <a:solidFill>
                  <a:srgbClr val="FF0000"/>
                </a:solidFill>
                <a:latin typeface="Cambria" panose="02040503050406030204" pitchFamily="18" charset="0"/>
                <a:ea typeface="Calibri" panose="020F0502020204030204" pitchFamily="34" charset="0"/>
                <a:cs typeface="Cambria" panose="020405030504060302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341699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960" y="1217748"/>
            <a:ext cx="4149498" cy="5943941"/>
          </a:xfrm>
          <a:prstGeom prst="rect">
            <a:avLst/>
          </a:prstGeom>
        </p:spPr>
      </p:pic>
      <p:sp>
        <p:nvSpPr>
          <p:cNvPr id="2" name="TextBox 1"/>
          <p:cNvSpPr txBox="1"/>
          <p:nvPr/>
        </p:nvSpPr>
        <p:spPr>
          <a:xfrm>
            <a:off x="1819564" y="535709"/>
            <a:ext cx="5255491" cy="646331"/>
          </a:xfrm>
          <a:prstGeom prst="rect">
            <a:avLst/>
          </a:prstGeom>
          <a:noFill/>
        </p:spPr>
        <p:txBody>
          <a:bodyPr wrap="square" rtlCol="0">
            <a:spAutoFit/>
          </a:bodyPr>
          <a:lstStyle/>
          <a:p>
            <a:pPr algn="ctr"/>
            <a:r>
              <a:rPr lang="en-US" sz="3600" b="1" dirty="0" smtClean="0">
                <a:solidFill>
                  <a:srgbClr val="00B050"/>
                </a:solidFill>
                <a:latin typeface="Lydian" panose="00000400000000000000" pitchFamily="2" charset="-93"/>
                <a:ea typeface="Lydian" panose="00000400000000000000" pitchFamily="2" charset="-93"/>
                <a:cs typeface="Lydian" panose="00000400000000000000" pitchFamily="2" charset="-93"/>
              </a:rPr>
              <a:t>HOẠT ĐỘNG NỐI TIẾP</a:t>
            </a:r>
            <a:endParaRPr lang="vi-VN" sz="3600" b="1" dirty="0">
              <a:solidFill>
                <a:srgbClr val="00B050"/>
              </a:solidFill>
              <a:latin typeface="Lydian" panose="00000400000000000000" pitchFamily="2" charset="-93"/>
              <a:ea typeface="Lydian" panose="00000400000000000000" pitchFamily="2" charset="-93"/>
              <a:cs typeface="Lydian" panose="00000400000000000000" pitchFamily="2" charset="-93"/>
            </a:endParaRPr>
          </a:p>
        </p:txBody>
      </p:sp>
      <p:sp>
        <p:nvSpPr>
          <p:cNvPr id="5" name="Rectangle 4"/>
          <p:cNvSpPr/>
          <p:nvPr/>
        </p:nvSpPr>
        <p:spPr>
          <a:xfrm>
            <a:off x="692728" y="1812743"/>
            <a:ext cx="7420232" cy="2308324"/>
          </a:xfrm>
          <a:prstGeom prst="rect">
            <a:avLst/>
          </a:prstGeom>
        </p:spPr>
        <p:txBody>
          <a:bodyPr wrap="square">
            <a:spAutoFit/>
          </a:bodyPr>
          <a:lstStyle/>
          <a:p>
            <a:pPr algn="ctr"/>
            <a:r>
              <a:rPr lang="it-IT" sz="3600" dirty="0">
                <a:latin typeface="Cambria" panose="02040503050406030204" pitchFamily="18" charset="0"/>
                <a:ea typeface="Calibri" panose="020F0502020204030204" pitchFamily="34" charset="0"/>
                <a:cs typeface="Cambria" panose="02040503050406030204" pitchFamily="18" charset="0"/>
              </a:rPr>
              <a:t>Có câu nói sau: </a:t>
            </a:r>
            <a:endParaRPr lang="it-IT" sz="3600" dirty="0" smtClean="0">
              <a:latin typeface="Cambria" panose="02040503050406030204" pitchFamily="18" charset="0"/>
              <a:ea typeface="Calibri" panose="020F0502020204030204" pitchFamily="34" charset="0"/>
              <a:cs typeface="Cambria" panose="02040503050406030204" pitchFamily="18" charset="0"/>
            </a:endParaRPr>
          </a:p>
          <a:p>
            <a:pPr algn="ctr"/>
            <a:r>
              <a:rPr lang="it-IT" sz="3600" b="1" i="1" dirty="0" smtClean="0">
                <a:latin typeface="Cambria" panose="02040503050406030204" pitchFamily="18" charset="0"/>
                <a:ea typeface="Calibri" panose="020F0502020204030204" pitchFamily="34" charset="0"/>
                <a:cs typeface="Cambria" panose="02040503050406030204" pitchFamily="18" charset="0"/>
              </a:rPr>
              <a:t>“</a:t>
            </a:r>
            <a:r>
              <a:rPr lang="it-IT" sz="3600" b="1" i="1" dirty="0">
                <a:latin typeface="Cambria" panose="02040503050406030204" pitchFamily="18" charset="0"/>
                <a:ea typeface="Calibri" panose="020F0502020204030204" pitchFamily="34" charset="0"/>
                <a:cs typeface="Cambria" panose="02040503050406030204" pitchFamily="18" charset="0"/>
              </a:rPr>
              <a:t>Đợi đến tết Công-gô”.</a:t>
            </a:r>
            <a:r>
              <a:rPr lang="it-IT" sz="3600" dirty="0">
                <a:latin typeface="Cambria" panose="02040503050406030204" pitchFamily="18" charset="0"/>
                <a:ea typeface="Calibri" panose="020F0502020204030204" pitchFamily="34" charset="0"/>
                <a:cs typeface="Cambria" panose="02040503050406030204" pitchFamily="18" charset="0"/>
              </a:rPr>
              <a:t> </a:t>
            </a:r>
            <a:endParaRPr lang="it-IT" sz="3600" dirty="0" smtClean="0">
              <a:latin typeface="Cambria" panose="02040503050406030204" pitchFamily="18" charset="0"/>
              <a:ea typeface="Calibri" panose="020F0502020204030204" pitchFamily="34" charset="0"/>
              <a:cs typeface="Cambria" panose="02040503050406030204" pitchFamily="18" charset="0"/>
            </a:endParaRPr>
          </a:p>
          <a:p>
            <a:pPr algn="ctr"/>
            <a:r>
              <a:rPr lang="it-IT" sz="3600" dirty="0" smtClean="0">
                <a:latin typeface="Cambria" panose="02040503050406030204" pitchFamily="18" charset="0"/>
                <a:ea typeface="Calibri" panose="020F0502020204030204" pitchFamily="34" charset="0"/>
                <a:cs typeface="Cambria" panose="02040503050406030204" pitchFamily="18" charset="0"/>
              </a:rPr>
              <a:t>Các </a:t>
            </a:r>
            <a:r>
              <a:rPr lang="it-IT" sz="3600" dirty="0">
                <a:latin typeface="Cambria" panose="02040503050406030204" pitchFamily="18" charset="0"/>
                <a:ea typeface="Calibri" panose="020F0502020204030204" pitchFamily="34" charset="0"/>
                <a:cs typeface="Cambria" panose="02040503050406030204" pitchFamily="18" charset="0"/>
              </a:rPr>
              <a:t>em hiểu thế nào về câu nói này? Tại sao lại nói “đợi đến tết Công-gô” ?</a:t>
            </a:r>
            <a:endParaRPr lang="vi-VN" sz="3600" dirty="0"/>
          </a:p>
        </p:txBody>
      </p:sp>
    </p:spTree>
    <p:custDataLst>
      <p:tags r:id="rId1"/>
    </p:custDataLst>
    <p:extLst>
      <p:ext uri="{BB962C8B-B14F-4D97-AF65-F5344CB8AC3E}">
        <p14:creationId xmlns:p14="http://schemas.microsoft.com/office/powerpoint/2010/main" val="3908093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a:fillRect/>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4068681" y="235396"/>
            <a:ext cx="6417141" cy="923330"/>
          </a:xfrm>
          <a:prstGeom prst="rect">
            <a:avLst/>
          </a:prstGeom>
          <a:noFill/>
        </p:spPr>
        <p:txBody>
          <a:bodyPr wrap="none" rtlCol="0">
            <a:spAutoFit/>
          </a:bodyPr>
          <a:lstStyle/>
          <a:p>
            <a:r>
              <a:rPr lang="en-US" altLang="zh-CN" sz="5400" b="1" dirty="0" smtClean="0">
                <a:solidFill>
                  <a:srgbClr val="865B3E"/>
                </a:solidFill>
                <a:latin typeface="Lydian" panose="00000400000000000000" pitchFamily="2" charset="-93"/>
                <a:ea typeface="Lydian" panose="00000400000000000000" pitchFamily="2" charset="-93"/>
                <a:cs typeface="Lydian" panose="00000400000000000000" pitchFamily="2" charset="-93"/>
              </a:rPr>
              <a:t>THỔ ĐỊA CHÂU PHI</a:t>
            </a:r>
            <a:endParaRPr lang="en-US" altLang="zh-CN" sz="5400" b="1" dirty="0">
              <a:solidFill>
                <a:srgbClr val="865B3E"/>
              </a:solidFill>
              <a:latin typeface="Lydian" panose="00000400000000000000" pitchFamily="2" charset="-93"/>
              <a:ea typeface="Lydian" panose="00000400000000000000" pitchFamily="2" charset="-93"/>
              <a:cs typeface="Lydian" panose="00000400000000000000" pitchFamily="2" charset="-93"/>
            </a:endParaRPr>
          </a:p>
        </p:txBody>
      </p:sp>
      <p:sp>
        <p:nvSpPr>
          <p:cNvPr id="15" name="文本框 14"/>
          <p:cNvSpPr txBox="1"/>
          <p:nvPr/>
        </p:nvSpPr>
        <p:spPr>
          <a:xfrm>
            <a:off x="5887696" y="2669560"/>
            <a:ext cx="309880" cy="368300"/>
          </a:xfrm>
          <a:prstGeom prst="rect">
            <a:avLst/>
          </a:prstGeom>
          <a:noFill/>
        </p:spPr>
        <p:txBody>
          <a:bodyPr wrap="none" rtlCol="0">
            <a:spAutoFit/>
          </a:bodyPr>
          <a:lstStyle>
            <a:defPPr>
              <a:defRPr lang="zh-CN"/>
            </a:defPPr>
            <a:lvl1pPr>
              <a:defRPr sz="4000" b="1">
                <a:solidFill>
                  <a:srgbClr val="865B3E"/>
                </a:solidFill>
                <a:latin typeface="Microsoft YaHei" panose="020B0503020204020204" pitchFamily="34" charset="-122"/>
                <a:ea typeface="Microsoft YaHei" panose="020B0503020204020204" pitchFamily="34" charset="-122"/>
              </a:defRPr>
            </a:lvl1pPr>
          </a:lstStyle>
          <a:p>
            <a:endParaRPr lang="zh-CN" altLang="en-US" sz="1800" b="0" dirty="0"/>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3" name="Rectangle 2"/>
          <p:cNvSpPr/>
          <p:nvPr/>
        </p:nvSpPr>
        <p:spPr>
          <a:xfrm>
            <a:off x="3519055" y="1499016"/>
            <a:ext cx="6966767" cy="2554545"/>
          </a:xfrm>
          <a:prstGeom prst="rect">
            <a:avLst/>
          </a:prstGeom>
        </p:spPr>
        <p:txBody>
          <a:bodyPr wrap="square">
            <a:spAutoFit/>
          </a:bodyPr>
          <a:lstStyle/>
          <a:p>
            <a:r>
              <a:rPr lang="it-IT" sz="3200" i="1" dirty="0">
                <a:solidFill>
                  <a:srgbClr val="0070C0"/>
                </a:solidFill>
                <a:latin typeface="Cambria" panose="02040503050406030204" pitchFamily="18" charset="0"/>
                <a:ea typeface="Calibri" panose="020F0502020204030204" pitchFamily="34" charset="0"/>
                <a:cs typeface="Cambria" panose="02040503050406030204" pitchFamily="18" charset="0"/>
              </a:rPr>
              <a:t>Cả lớp xếp thành vòng tròn xung quanh lớp, lần lượt mỗi HS trong lớp sẽ kể tên 1 đất nước ở châu Phi và xác định xem đó là nước giàu hay nghèo (yêu cầu: tên nước không trùng nhau).</a:t>
            </a:r>
            <a:endParaRPr lang="vi-VN" sz="3200" dirty="0"/>
          </a:p>
        </p:txBody>
      </p:sp>
    </p:spTree>
    <p:extLst>
      <p:ext uri="{BB962C8B-B14F-4D97-AF65-F5344CB8AC3E}">
        <p14:creationId xmlns:p14="http://schemas.microsoft.com/office/powerpoint/2010/main" val="398166697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38" presetClass="entr" presetSubtype="0" accel="50000" fill="hold" grpId="0" nodeType="afterEffect">
                                  <p:stCondLst>
                                    <p:cond delay="0"/>
                                  </p:stCondLst>
                                  <p:iterate type="lt">
                                    <p:tmPct val="15000"/>
                                  </p:iterate>
                                  <p:childTnLst>
                                    <p:set>
                                      <p:cBhvr>
                                        <p:cTn id="32" dur="1" fill="hold">
                                          <p:stCondLst>
                                            <p:cond delay="0"/>
                                          </p:stCondLst>
                                        </p:cTn>
                                        <p:tgtEl>
                                          <p:spTgt spid="12"/>
                                        </p:tgtEl>
                                        <p:attrNameLst>
                                          <p:attrName>style.visibility</p:attrName>
                                        </p:attrNameLst>
                                      </p:cBhvr>
                                      <p:to>
                                        <p:strVal val="visible"/>
                                      </p:to>
                                    </p:set>
                                    <p:set>
                                      <p:cBhvr>
                                        <p:cTn id="33" dur="455" fill="hold">
                                          <p:stCondLst>
                                            <p:cond delay="0"/>
                                          </p:stCondLst>
                                        </p:cTn>
                                        <p:tgtEl>
                                          <p:spTgt spid="12"/>
                                        </p:tgtEl>
                                        <p:attrNameLst>
                                          <p:attrName>style.rotation</p:attrName>
                                        </p:attrNameLst>
                                      </p:cBhvr>
                                      <p:to>
                                        <p:strVal val="-45.0"/>
                                      </p:to>
                                    </p:set>
                                    <p:anim calcmode="lin" valueType="num">
                                      <p:cBhvr>
                                        <p:cTn id="34"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35"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36"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37"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par>
                          <p:cTn id="38" fill="hold">
                            <p:stCondLst>
                              <p:cond delay="5800"/>
                            </p:stCondLst>
                            <p:childTnLst>
                              <p:par>
                                <p:cTn id="39" presetID="50" presetClass="entr" presetSubtype="0" decel="10000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3"/>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771" y="1435623"/>
            <a:ext cx="12276000" cy="3816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9088"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4668534" y="1683269"/>
            <a:ext cx="6172470" cy="3724096"/>
          </a:xfrm>
          <a:prstGeom prst="rect">
            <a:avLst/>
          </a:prstGeom>
          <a:noFill/>
        </p:spPr>
        <p:txBody>
          <a:bodyPr wrap="square" rtlCol="0">
            <a:spAutoFit/>
          </a:bodyPr>
          <a:lstStyle/>
          <a:p>
            <a:pPr algn="ctr"/>
            <a:r>
              <a:rPr lang="en-US" altLang="zh-CN" sz="4000" b="1" spc="200" dirty="0" smtClean="0">
                <a:solidFill>
                  <a:srgbClr val="FFFF00"/>
                </a:solidFill>
                <a:effectLst>
                  <a:outerShdw blurRad="50800" dist="38100" dir="10800000" algn="r" rotWithShape="0">
                    <a:prstClr val="black">
                      <a:alpha val="40000"/>
                    </a:prstClr>
                  </a:outerShdw>
                  <a:reflection blurRad="6350" stA="55000" endA="300" endPos="45500" dir="5400000" sy="-100000" algn="bl" rotWithShape="0"/>
                </a:effectLst>
                <a:latin typeface="+mn-ea"/>
              </a:rPr>
              <a:t>BÀI 34: </a:t>
            </a:r>
            <a:endParaRPr lang="vi-VN" altLang="zh-CN" sz="4000" b="1" spc="200" dirty="0" smtClean="0">
              <a:solidFill>
                <a:srgbClr val="FFFF00"/>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a:p>
            <a:pPr algn="ctr"/>
            <a:r>
              <a:rPr lang="vi-VN" sz="4000" b="1" dirty="0" smtClean="0">
                <a:solidFill>
                  <a:srgbClr val="FFFF00"/>
                </a:solidFill>
              </a:rPr>
              <a:t>THỰC HÀNH SO SÁNH NỀN KINH TẾ </a:t>
            </a:r>
          </a:p>
          <a:p>
            <a:pPr algn="ctr"/>
            <a:r>
              <a:rPr lang="vi-VN" sz="4000" b="1" dirty="0" smtClean="0">
                <a:solidFill>
                  <a:srgbClr val="FFFF00"/>
                </a:solidFill>
              </a:rPr>
              <a:t>CỦA BA KHU VỰC </a:t>
            </a:r>
          </a:p>
          <a:p>
            <a:pPr algn="ctr"/>
            <a:r>
              <a:rPr lang="vi-VN" sz="4000" b="1" dirty="0" smtClean="0">
                <a:solidFill>
                  <a:srgbClr val="FFFF00"/>
                </a:solidFill>
              </a:rPr>
              <a:t>CHÂU PHI</a:t>
            </a:r>
          </a:p>
          <a:p>
            <a:endParaRPr lang="zh-CN" altLang="en-US" sz="3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310" y="4285261"/>
            <a:ext cx="1768962" cy="1768962"/>
          </a:xfrm>
          <a:prstGeom prst="rect">
            <a:avLst/>
          </a:prstGeom>
        </p:spPr>
      </p:pic>
    </p:spTree>
    <p:extLst>
      <p:ext uri="{BB962C8B-B14F-4D97-AF65-F5344CB8AC3E}">
        <p14:creationId xmlns:p14="http://schemas.microsoft.com/office/powerpoint/2010/main" val="949706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5" name="TextBox 4"/>
          <p:cNvSpPr txBox="1"/>
          <p:nvPr/>
        </p:nvSpPr>
        <p:spPr>
          <a:xfrm>
            <a:off x="4964389" y="455694"/>
            <a:ext cx="3597720" cy="923330"/>
          </a:xfrm>
          <a:prstGeom prst="rect">
            <a:avLst/>
          </a:prstGeom>
          <a:noFill/>
        </p:spPr>
        <p:txBody>
          <a:bodyPr wrap="square" rtlCol="0">
            <a:spAutoFit/>
          </a:bodyPr>
          <a:lstStyle/>
          <a:p>
            <a:pPr algn="ctr"/>
            <a:r>
              <a:rPr lang="en-US" sz="5400" b="1" dirty="0" smtClean="0">
                <a:solidFill>
                  <a:srgbClr val="FF0000"/>
                </a:solidFill>
              </a:rPr>
              <a:t>MỤC TIÊU</a:t>
            </a:r>
            <a:endParaRPr lang="vi-VN" sz="5400" b="1" dirty="0">
              <a:solidFill>
                <a:srgbClr val="FF0000"/>
              </a:solidFill>
            </a:endParaRPr>
          </a:p>
        </p:txBody>
      </p:sp>
      <p:graphicFrame>
        <p:nvGraphicFramePr>
          <p:cNvPr id="7" name="Diagram 6"/>
          <p:cNvGraphicFramePr/>
          <p:nvPr>
            <p:extLst>
              <p:ext uri="{D42A27DB-BD31-4B8C-83A1-F6EECF244321}">
                <p14:modId xmlns:p14="http://schemas.microsoft.com/office/powerpoint/2010/main" val="1887636724"/>
              </p:ext>
            </p:extLst>
          </p:nvPr>
        </p:nvGraphicFramePr>
        <p:xfrm>
          <a:off x="3769046" y="1939636"/>
          <a:ext cx="7878009" cy="37313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7816164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53673" y="0"/>
            <a:ext cx="7998690" cy="1754326"/>
          </a:xfrm>
          <a:prstGeom prst="rect">
            <a:avLst/>
          </a:prstGeom>
        </p:spPr>
        <p:txBody>
          <a:bodyPr wrap="square">
            <a:spAutoFit/>
          </a:bodyPr>
          <a:lstStyle/>
          <a:p>
            <a:pPr algn="ctr"/>
            <a:r>
              <a:rPr lang="en-US"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rPr>
              <a:t>BÀI 34: </a:t>
            </a:r>
            <a:endParaRPr lang="vi-VN"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endParaRP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THỰC HÀNH SO SÁNH NỀN KINH TẾ </a:t>
            </a: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CỦA BA KHU VỰC </a:t>
            </a:r>
            <a:r>
              <a:rPr lang="vi-VN" sz="3600" b="1" dirty="0" smtClean="0">
                <a:solidFill>
                  <a:srgbClr val="FF0000"/>
                </a:solidFill>
                <a:latin typeface="Lydian" panose="00000400000000000000" pitchFamily="2" charset="-93"/>
                <a:ea typeface="Lydian" panose="00000400000000000000" pitchFamily="2" charset="-93"/>
                <a:cs typeface="Lydian" panose="00000400000000000000" pitchFamily="2" charset="-93"/>
              </a:rPr>
              <a:t>CHÂU </a:t>
            </a: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PHI</a:t>
            </a:r>
          </a:p>
        </p:txBody>
      </p:sp>
      <p:sp>
        <p:nvSpPr>
          <p:cNvPr id="4" name="Rectangle 3"/>
          <p:cNvSpPr/>
          <p:nvPr/>
        </p:nvSpPr>
        <p:spPr>
          <a:xfrm>
            <a:off x="420254" y="1858926"/>
            <a:ext cx="11665527" cy="1077218"/>
          </a:xfrm>
          <a:prstGeom prst="rect">
            <a:avLst/>
          </a:prstGeom>
        </p:spPr>
        <p:txBody>
          <a:bodyPr wrap="square">
            <a:spAutoFit/>
          </a:bodyPr>
          <a:lstStyle/>
          <a:p>
            <a:pPr lvl="0"/>
            <a:r>
              <a:rPr lang="vi-VN" sz="3200" b="1" dirty="0" smtClean="0">
                <a:solidFill>
                  <a:srgbClr val="FF0000"/>
                </a:solidFill>
              </a:rPr>
              <a:t>1. Xác </a:t>
            </a:r>
            <a:r>
              <a:rPr lang="vi-VN" sz="3200" b="1" dirty="0">
                <a:solidFill>
                  <a:srgbClr val="FF0000"/>
                </a:solidFill>
              </a:rPr>
              <a:t>định thu nhập bình quân đầu người của các quốc gia ở Châu </a:t>
            </a:r>
            <a:r>
              <a:rPr lang="vi-VN" sz="3200" b="1" dirty="0" smtClean="0">
                <a:solidFill>
                  <a:srgbClr val="FF0000"/>
                </a:solidFill>
              </a:rPr>
              <a:t>Phi.</a:t>
            </a:r>
            <a:endParaRPr lang="en-US" sz="3200" b="1" dirty="0">
              <a:solidFill>
                <a:srgbClr val="FF0000"/>
              </a:solidFill>
            </a:endParaRPr>
          </a:p>
        </p:txBody>
      </p:sp>
    </p:spTree>
    <p:extLst>
      <p:ext uri="{BB962C8B-B14F-4D97-AF65-F5344CB8AC3E}">
        <p14:creationId xmlns:p14="http://schemas.microsoft.com/office/powerpoint/2010/main" val="255874620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920918"/>
          </a:xfrm>
          <a:prstGeom prst="rect">
            <a:avLst/>
          </a:prstGeom>
        </p:spPr>
      </p:pic>
      <p:pic>
        <p:nvPicPr>
          <p:cNvPr id="10" name="Picture 2" descr="C:\Users\Administrator\Desktop\儿童安全\扫描0055_副本.jpg">
            <a:extLst>
              <a:ext uri="{FF2B5EF4-FFF2-40B4-BE49-F238E27FC236}">
                <a16:creationId xmlns:a16="http://schemas.microsoft.com/office/drawing/2014/main" id="{7336ED3E-9C83-49D3-9145-C8801A5C2F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694" y="2593916"/>
            <a:ext cx="3488663" cy="382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1049"/>
            <a:ext cx="12158443" cy="2329729"/>
          </a:xfrm>
          <a:prstGeom prst="rect">
            <a:avLst/>
          </a:prstGeom>
        </p:spPr>
      </p:pic>
      <p:sp>
        <p:nvSpPr>
          <p:cNvPr id="3" name="TextBox 2"/>
          <p:cNvSpPr txBox="1"/>
          <p:nvPr/>
        </p:nvSpPr>
        <p:spPr>
          <a:xfrm>
            <a:off x="1394691" y="1293091"/>
            <a:ext cx="9790545" cy="769441"/>
          </a:xfrm>
          <a:prstGeom prst="rect">
            <a:avLst/>
          </a:prstGeom>
          <a:noFill/>
        </p:spPr>
        <p:txBody>
          <a:bodyPr wrap="square" rtlCol="0">
            <a:spAutoFit/>
          </a:bodyPr>
          <a:lstStyle/>
          <a:p>
            <a:pPr algn="ctr"/>
            <a:r>
              <a:rPr lang="vi-VN" sz="4400" b="1" dirty="0" smtClean="0">
                <a:solidFill>
                  <a:srgbClr val="FF0000"/>
                </a:solidFill>
                <a:latin typeface="Lydian" panose="00000400000000000000" pitchFamily="2" charset="-93"/>
                <a:ea typeface="Lydian" panose="00000400000000000000" pitchFamily="2" charset="-93"/>
                <a:cs typeface="Lydian" panose="00000400000000000000" pitchFamily="2" charset="-93"/>
              </a:rPr>
              <a:t>NHANH TAY LẸ MẮT</a:t>
            </a:r>
            <a:endParaRPr lang="vi-VN" sz="4400" b="1" dirty="0">
              <a:solidFill>
                <a:srgbClr val="FF0000"/>
              </a:solidFill>
              <a:latin typeface="Lydian" panose="00000400000000000000" pitchFamily="2" charset="-93"/>
              <a:ea typeface="Lydian" panose="00000400000000000000" pitchFamily="2" charset="-93"/>
              <a:cs typeface="Lydian" panose="00000400000000000000" pitchFamily="2" charset="-93"/>
            </a:endParaRPr>
          </a:p>
        </p:txBody>
      </p:sp>
      <p:sp>
        <p:nvSpPr>
          <p:cNvPr id="4" name="Rectangle 3"/>
          <p:cNvSpPr/>
          <p:nvPr/>
        </p:nvSpPr>
        <p:spPr>
          <a:xfrm>
            <a:off x="5089236" y="2383580"/>
            <a:ext cx="6096000" cy="4228850"/>
          </a:xfrm>
          <a:prstGeom prst="rect">
            <a:avLst/>
          </a:prstGeom>
        </p:spPr>
        <p:txBody>
          <a:bodyPr>
            <a:spAutoFit/>
          </a:bodyPr>
          <a:lstStyle/>
          <a:p>
            <a:pPr indent="180340" algn="just">
              <a:lnSpc>
                <a:spcPct val="120000"/>
              </a:lnSpc>
              <a:spcAft>
                <a:spcPts val="0"/>
              </a:spcAft>
            </a:pPr>
            <a:r>
              <a:rPr lang="vi-VN" sz="2800" dirty="0" smtClean="0">
                <a:latin typeface="Cambria" panose="02040503050406030204" pitchFamily="18" charset="0"/>
                <a:ea typeface="Calibri" panose="020F0502020204030204" pitchFamily="34" charset="0"/>
                <a:cs typeface="Cambria" panose="02040503050406030204" pitchFamily="18" charset="0"/>
              </a:rPr>
              <a:t>- </a:t>
            </a:r>
            <a:r>
              <a:rPr lang="it-IT" sz="2800" dirty="0" smtClean="0">
                <a:latin typeface="Cambria" panose="02040503050406030204" pitchFamily="18" charset="0"/>
                <a:ea typeface="Calibri" panose="020F0502020204030204" pitchFamily="34" charset="0"/>
                <a:cs typeface="Cambria" panose="02040503050406030204" pitchFamily="18" charset="0"/>
              </a:rPr>
              <a:t>GV </a:t>
            </a:r>
            <a:r>
              <a:rPr lang="it-IT" sz="2800" dirty="0">
                <a:latin typeface="Cambria" panose="02040503050406030204" pitchFamily="18" charset="0"/>
                <a:ea typeface="Calibri" panose="020F0502020204030204" pitchFamily="34" charset="0"/>
                <a:cs typeface="Cambria" panose="02040503050406030204" pitchFamily="18" charset="0"/>
              </a:rPr>
              <a:t>chia lớp thành 3 đội: Đội Bắc Phi, Trung Phi và Nam Phi. </a:t>
            </a:r>
            <a:endParaRPr lang="vi-VN" sz="2800" dirty="0" smtClean="0">
              <a:latin typeface="Cambria" panose="02040503050406030204" pitchFamily="18" charset="0"/>
              <a:ea typeface="Calibri" panose="020F0502020204030204" pitchFamily="34" charset="0"/>
              <a:cs typeface="Cambria" panose="02040503050406030204" pitchFamily="18" charset="0"/>
            </a:endParaRPr>
          </a:p>
          <a:p>
            <a:pPr indent="180340" algn="just">
              <a:lnSpc>
                <a:spcPct val="120000"/>
              </a:lnSpc>
              <a:spcAft>
                <a:spcPts val="0"/>
              </a:spcAft>
            </a:pPr>
            <a:r>
              <a:rPr lang="vi-VN" sz="2800" dirty="0" smtClean="0">
                <a:latin typeface="Cambria" panose="02040503050406030204" pitchFamily="18" charset="0"/>
                <a:ea typeface="Calibri" panose="020F0502020204030204" pitchFamily="34" charset="0"/>
                <a:cs typeface="Cambria" panose="02040503050406030204" pitchFamily="18" charset="0"/>
              </a:rPr>
              <a:t>- </a:t>
            </a:r>
            <a:r>
              <a:rPr lang="it-IT" sz="2800" dirty="0" smtClean="0">
                <a:latin typeface="Cambria" panose="02040503050406030204" pitchFamily="18" charset="0"/>
                <a:ea typeface="Calibri" panose="020F0502020204030204" pitchFamily="34" charset="0"/>
                <a:cs typeface="Cambria" panose="02040503050406030204" pitchFamily="18" charset="0"/>
              </a:rPr>
              <a:t>GV </a:t>
            </a:r>
            <a:r>
              <a:rPr lang="it-IT" sz="2800" dirty="0">
                <a:latin typeface="Cambria" panose="02040503050406030204" pitchFamily="18" charset="0"/>
                <a:ea typeface="Calibri" panose="020F0502020204030204" pitchFamily="34" charset="0"/>
                <a:cs typeface="Cambria" panose="02040503050406030204" pitchFamily="18" charset="0"/>
              </a:rPr>
              <a:t>phát bảng nhóm cho các đội. Khi giáo viên đọc yêu cầu, các đội chỉ có 30s để hoàn thành. GV chiếu hình 34.1-Lược đồ thu nhập bình quân đầu người của các nước châu Phi, lần lượt đọc 3 yêu cầu cho các </a:t>
            </a:r>
            <a:r>
              <a:rPr lang="it-IT" sz="2800" dirty="0" smtClean="0">
                <a:latin typeface="Cambria" panose="02040503050406030204" pitchFamily="18" charset="0"/>
                <a:ea typeface="Calibri" panose="020F0502020204030204" pitchFamily="34" charset="0"/>
                <a:cs typeface="Cambria" panose="02040503050406030204" pitchFamily="18" charset="0"/>
              </a:rPr>
              <a:t>đội</a:t>
            </a:r>
            <a:r>
              <a:rPr lang="vi-VN" sz="2800" dirty="0" smtClean="0">
                <a:latin typeface="Cambria" panose="02040503050406030204" pitchFamily="18" charset="0"/>
                <a:ea typeface="Calibri" panose="020F0502020204030204" pitchFamily="34" charset="0"/>
                <a:cs typeface="Cambria" panose="020405030504060302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58056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800" decel="100000"/>
                                        <p:tgtEl>
                                          <p:spTgt spid="10"/>
                                        </p:tgtEl>
                                      </p:cBhvr>
                                    </p:animEffect>
                                    <p:anim calcmode="lin" valueType="num">
                                      <p:cBhvr>
                                        <p:cTn id="13" dur="800" decel="100000" fill="hold"/>
                                        <p:tgtEl>
                                          <p:spTgt spid="10"/>
                                        </p:tgtEl>
                                        <p:attrNameLst>
                                          <p:attrName>style.rotation</p:attrName>
                                        </p:attrNameLst>
                                      </p:cBhvr>
                                      <p:tavLst>
                                        <p:tav tm="0">
                                          <p:val>
                                            <p:fltVal val="-90"/>
                                          </p:val>
                                        </p:tav>
                                        <p:tav tm="100000">
                                          <p:val>
                                            <p:fltVal val="0"/>
                                          </p:val>
                                        </p:tav>
                                      </p:tavLst>
                                    </p:anim>
                                    <p:anim calcmode="lin" valueType="num">
                                      <p:cBhvr>
                                        <p:cTn id="14" dur="800" decel="100000" fill="hold"/>
                                        <p:tgtEl>
                                          <p:spTgt spid="10"/>
                                        </p:tgtEl>
                                        <p:attrNameLst>
                                          <p:attrName>ppt_x</p:attrName>
                                        </p:attrNameLst>
                                      </p:cBhvr>
                                      <p:tavLst>
                                        <p:tav tm="0">
                                          <p:val>
                                            <p:strVal val="#ppt_x+0.4"/>
                                          </p:val>
                                        </p:tav>
                                        <p:tav tm="100000">
                                          <p:val>
                                            <p:strVal val="#ppt_x-0.05"/>
                                          </p:val>
                                        </p:tav>
                                      </p:tavLst>
                                    </p:anim>
                                    <p:anim calcmode="lin" valueType="num">
                                      <p:cBhvr>
                                        <p:cTn id="15" dur="800" decel="100000" fill="hold"/>
                                        <p:tgtEl>
                                          <p:spTgt spid="1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7106" y="213105"/>
            <a:ext cx="5093062" cy="707886"/>
          </a:xfrm>
          <a:prstGeom prst="rect">
            <a:avLst/>
          </a:prstGeom>
        </p:spPr>
        <p:txBody>
          <a:bodyPr wrap="none">
            <a:spAutoFit/>
          </a:bodyPr>
          <a:lstStyle/>
          <a:p>
            <a:pPr algn="ctr"/>
            <a:r>
              <a:rPr lang="vi-VN" sz="4000" b="1" dirty="0">
                <a:solidFill>
                  <a:srgbClr val="FF0000"/>
                </a:solidFill>
                <a:latin typeface="Lydian" panose="00000400000000000000" pitchFamily="2" charset="-93"/>
                <a:ea typeface="Lydian" panose="00000400000000000000" pitchFamily="2" charset="-93"/>
                <a:cs typeface="Lydian" panose="00000400000000000000" pitchFamily="2" charset="-93"/>
              </a:rPr>
              <a:t>NHANH TAY LẸ MẮT</a:t>
            </a:r>
            <a:endParaRPr lang="vi-VN" sz="4000" b="1" dirty="0">
              <a:solidFill>
                <a:srgbClr val="FF0000"/>
              </a:solidFill>
              <a:latin typeface="Lydian" panose="00000400000000000000" pitchFamily="2" charset="-93"/>
              <a:ea typeface="Lydian" panose="00000400000000000000" pitchFamily="2" charset="-93"/>
              <a:cs typeface="Lydian" panose="00000400000000000000" pitchFamily="2" charset="-93"/>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6721764" y="1272540"/>
            <a:ext cx="4657436" cy="5072842"/>
          </a:xfrm>
          <a:prstGeom prst="rect">
            <a:avLst/>
          </a:prstGeom>
          <a:noFill/>
        </p:spPr>
      </p:pic>
      <p:sp>
        <p:nvSpPr>
          <p:cNvPr id="4" name="Rectangle 3"/>
          <p:cNvSpPr/>
          <p:nvPr/>
        </p:nvSpPr>
        <p:spPr>
          <a:xfrm>
            <a:off x="295564" y="920991"/>
            <a:ext cx="6096000" cy="4745915"/>
          </a:xfrm>
          <a:prstGeom prst="rect">
            <a:avLst/>
          </a:prstGeom>
        </p:spPr>
        <p:txBody>
          <a:bodyPr>
            <a:spAutoFit/>
          </a:bodyPr>
          <a:lstStyle/>
          <a:p>
            <a:pPr algn="just">
              <a:lnSpc>
                <a:spcPct val="120000"/>
              </a:lnSpc>
              <a:spcAft>
                <a:spcPts val="0"/>
              </a:spcAft>
            </a:pPr>
            <a:r>
              <a:rPr lang="vi-VN" sz="2800" dirty="0" smtClean="0">
                <a:solidFill>
                  <a:srgbClr val="0070C0"/>
                </a:solidFill>
                <a:latin typeface="Cambria" panose="02040503050406030204" pitchFamily="18" charset="0"/>
                <a:ea typeface="Calibri" panose="020F0502020204030204" pitchFamily="34" charset="0"/>
                <a:cs typeface="Cambria" panose="02040503050406030204" pitchFamily="18" charset="0"/>
              </a:rPr>
              <a:t>1. </a:t>
            </a:r>
            <a:r>
              <a:rPr lang="it-IT" sz="2800" dirty="0" smtClean="0">
                <a:solidFill>
                  <a:srgbClr val="0070C0"/>
                </a:solidFill>
                <a:latin typeface="Cambria" panose="02040503050406030204" pitchFamily="18" charset="0"/>
                <a:ea typeface="Calibri" panose="020F0502020204030204" pitchFamily="34" charset="0"/>
                <a:cs typeface="Cambria" panose="02040503050406030204" pitchFamily="18" charset="0"/>
              </a:rPr>
              <a:t>Liệt </a:t>
            </a:r>
            <a:r>
              <a:rPr lang="it-IT" sz="2800" dirty="0">
                <a:solidFill>
                  <a:srgbClr val="0070C0"/>
                </a:solidFill>
                <a:latin typeface="Cambria" panose="02040503050406030204" pitchFamily="18" charset="0"/>
                <a:ea typeface="Calibri" panose="020F0502020204030204" pitchFamily="34" charset="0"/>
                <a:cs typeface="Cambria" panose="02040503050406030204" pitchFamily="18" charset="0"/>
              </a:rPr>
              <a:t>kê tên các nước có thu nhập bình quân đầu người ở mức dưới 200 USD/năm</a:t>
            </a:r>
            <a:r>
              <a:rPr lang="it-IT" sz="2800" dirty="0" smtClean="0">
                <a:solidFill>
                  <a:srgbClr val="0070C0"/>
                </a:solidFill>
                <a:latin typeface="Cambria" panose="02040503050406030204" pitchFamily="18" charset="0"/>
                <a:ea typeface="Calibri" panose="020F0502020204030204" pitchFamily="34" charset="0"/>
                <a:cs typeface="Cambria" panose="02040503050406030204" pitchFamily="18" charset="0"/>
              </a:rPr>
              <a:t>.</a:t>
            </a:r>
            <a:endParaRPr lang="vi-VN"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it-IT" sz="2800" dirty="0" smtClean="0">
                <a:latin typeface="Cambria" panose="02040503050406030204" pitchFamily="18" charset="0"/>
                <a:ea typeface="Calibri" panose="020F0502020204030204" pitchFamily="34" charset="0"/>
                <a:cs typeface="Cambria" panose="02040503050406030204" pitchFamily="18" charset="0"/>
              </a:rPr>
              <a:t> </a:t>
            </a:r>
            <a:r>
              <a:rPr lang="it-IT" sz="2800" dirty="0">
                <a:solidFill>
                  <a:srgbClr val="7030A0"/>
                </a:solidFill>
                <a:latin typeface="Cambria" panose="02040503050406030204" pitchFamily="18" charset="0"/>
                <a:ea typeface="Calibri" panose="020F0502020204030204" pitchFamily="34" charset="0"/>
                <a:cs typeface="Cambria" panose="02040503050406030204" pitchFamily="18" charset="0"/>
              </a:rPr>
              <a:t>2. Liệt kê tên các nước có thu nhập bình quân đầu người ở mức từ 200 – 1000 </a:t>
            </a:r>
            <a:r>
              <a:rPr lang="it-IT" sz="2800" dirty="0" smtClean="0">
                <a:solidFill>
                  <a:srgbClr val="7030A0"/>
                </a:solidFill>
                <a:latin typeface="Cambria" panose="02040503050406030204" pitchFamily="18" charset="0"/>
                <a:ea typeface="Calibri" panose="020F0502020204030204" pitchFamily="34" charset="0"/>
                <a:cs typeface="Cambria" panose="02040503050406030204" pitchFamily="18" charset="0"/>
              </a:rPr>
              <a:t>USD/năm.</a:t>
            </a:r>
            <a:endParaRPr lang="vi-VN"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it-IT" sz="2800" dirty="0" smtClean="0">
                <a:solidFill>
                  <a:srgbClr val="00B050"/>
                </a:solidFill>
                <a:latin typeface="Cambria" panose="02040503050406030204" pitchFamily="18" charset="0"/>
                <a:ea typeface="Calibri" panose="020F0502020204030204" pitchFamily="34" charset="0"/>
                <a:cs typeface="Cambria" panose="02040503050406030204" pitchFamily="18" charset="0"/>
              </a:rPr>
              <a:t>3</a:t>
            </a:r>
            <a:r>
              <a:rPr lang="it-IT" sz="2800" dirty="0">
                <a:solidFill>
                  <a:srgbClr val="00B050"/>
                </a:solidFill>
                <a:latin typeface="Cambria" panose="02040503050406030204" pitchFamily="18" charset="0"/>
                <a:ea typeface="Calibri" panose="020F0502020204030204" pitchFamily="34" charset="0"/>
                <a:cs typeface="Cambria" panose="02040503050406030204" pitchFamily="18" charset="0"/>
              </a:rPr>
              <a:t>. Liệt kê tên các nước có thu nhập bình quân đầu người trên 1000 USD/năm.</a:t>
            </a:r>
            <a:endParaRPr lang="vi-VN"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68960" y="5597362"/>
            <a:ext cx="6096000" cy="1080809"/>
          </a:xfrm>
          <a:prstGeom prst="rect">
            <a:avLst/>
          </a:prstGeom>
        </p:spPr>
        <p:txBody>
          <a:bodyPr>
            <a:spAutoFit/>
          </a:bodyPr>
          <a:lstStyle/>
          <a:p>
            <a:pPr indent="180340" algn="just">
              <a:lnSpc>
                <a:spcPct val="120000"/>
              </a:lnSpc>
              <a:spcAft>
                <a:spcPts val="0"/>
              </a:spcAft>
            </a:pPr>
            <a:r>
              <a:rPr lang="vi-VN" sz="2800" i="1" dirty="0" smtClean="0">
                <a:latin typeface="Cambria" panose="02040503050406030204" pitchFamily="18" charset="0"/>
                <a:ea typeface="Calibri" panose="020F0502020204030204" pitchFamily="34" charset="0"/>
                <a:cs typeface="Cambria" panose="02040503050406030204" pitchFamily="18" charset="0"/>
              </a:rPr>
              <a:t>Câu hỏi phụ: </a:t>
            </a:r>
            <a:r>
              <a:rPr lang="it-IT" sz="2800" i="1" dirty="0" smtClean="0">
                <a:latin typeface="Cambria" panose="02040503050406030204" pitchFamily="18" charset="0"/>
                <a:ea typeface="Calibri" panose="020F0502020204030204" pitchFamily="34" charset="0"/>
                <a:cs typeface="Cambria" panose="02040503050406030204" pitchFamily="18" charset="0"/>
              </a:rPr>
              <a:t>Những </a:t>
            </a:r>
            <a:r>
              <a:rPr lang="it-IT" sz="2800" i="1" dirty="0">
                <a:latin typeface="Cambria" panose="02040503050406030204" pitchFamily="18" charset="0"/>
                <a:ea typeface="Calibri" panose="020F0502020204030204" pitchFamily="34" charset="0"/>
                <a:cs typeface="Cambria" panose="02040503050406030204" pitchFamily="18" charset="0"/>
              </a:rPr>
              <a:t>quốc gia này chủ yếu nằm ở khu vực nào của châu Phi?”</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35581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6218" y="136841"/>
            <a:ext cx="9319491" cy="6538681"/>
          </a:xfrm>
          <a:prstGeom prst="rect">
            <a:avLst/>
          </a:prstGeom>
        </p:spPr>
      </p:pic>
    </p:spTree>
    <p:extLst>
      <p:ext uri="{BB962C8B-B14F-4D97-AF65-F5344CB8AC3E}">
        <p14:creationId xmlns:p14="http://schemas.microsoft.com/office/powerpoint/2010/main" val="222739723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3926" y="0"/>
            <a:ext cx="9725891" cy="1754326"/>
          </a:xfrm>
          <a:prstGeom prst="rect">
            <a:avLst/>
          </a:prstGeom>
        </p:spPr>
        <p:txBody>
          <a:bodyPr wrap="square">
            <a:spAutoFit/>
          </a:bodyPr>
          <a:lstStyle/>
          <a:p>
            <a:pPr algn="ctr"/>
            <a:r>
              <a:rPr lang="en-US"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rPr>
              <a:t>BÀI 34: </a:t>
            </a:r>
            <a:endParaRPr lang="vi-VN" altLang="zh-CN" sz="3600" b="1" spc="200" dirty="0">
              <a:solidFill>
                <a:srgbClr val="FF0000"/>
              </a:solidFill>
              <a:effectLst>
                <a:outerShdw blurRad="50800" dist="38100" dir="10800000" algn="r" rotWithShape="0">
                  <a:prstClr val="black">
                    <a:alpha val="40000"/>
                  </a:prstClr>
                </a:outerShdw>
                <a:reflection blurRad="6350" stA="55000" endA="300" endPos="45500" dir="5400000" sy="-100000" algn="bl" rotWithShape="0"/>
              </a:effectLst>
              <a:latin typeface="Lydian" panose="00000400000000000000" pitchFamily="2" charset="-93"/>
              <a:ea typeface="Lydian" panose="00000400000000000000" pitchFamily="2" charset="-93"/>
              <a:cs typeface="Lydian" panose="00000400000000000000" pitchFamily="2" charset="-93"/>
            </a:endParaRP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THỰC HÀNH SO SÁNH NỀN KINH TẾ </a:t>
            </a:r>
          </a:p>
          <a:p>
            <a:pPr algn="ct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CỦA BA KHU VỰC </a:t>
            </a:r>
            <a:r>
              <a:rPr lang="vi-VN" sz="3600" b="1" dirty="0" smtClean="0">
                <a:solidFill>
                  <a:srgbClr val="FF0000"/>
                </a:solidFill>
                <a:latin typeface="Lydian" panose="00000400000000000000" pitchFamily="2" charset="-93"/>
                <a:ea typeface="Lydian" panose="00000400000000000000" pitchFamily="2" charset="-93"/>
                <a:cs typeface="Lydian" panose="00000400000000000000" pitchFamily="2" charset="-93"/>
              </a:rPr>
              <a:t>CHÂU </a:t>
            </a:r>
            <a:r>
              <a:rPr lang="vi-VN" sz="3600" b="1" dirty="0">
                <a:solidFill>
                  <a:srgbClr val="FF0000"/>
                </a:solidFill>
                <a:latin typeface="Lydian" panose="00000400000000000000" pitchFamily="2" charset="-93"/>
                <a:ea typeface="Lydian" panose="00000400000000000000" pitchFamily="2" charset="-93"/>
                <a:cs typeface="Lydian" panose="00000400000000000000" pitchFamily="2" charset="-93"/>
              </a:rPr>
              <a:t>PHI</a:t>
            </a:r>
          </a:p>
        </p:txBody>
      </p:sp>
      <p:sp>
        <p:nvSpPr>
          <p:cNvPr id="4" name="Rectangle 3"/>
          <p:cNvSpPr/>
          <p:nvPr/>
        </p:nvSpPr>
        <p:spPr>
          <a:xfrm>
            <a:off x="420254" y="1858926"/>
            <a:ext cx="11665527" cy="1015663"/>
          </a:xfrm>
          <a:prstGeom prst="rect">
            <a:avLst/>
          </a:prstGeom>
        </p:spPr>
        <p:txBody>
          <a:bodyPr wrap="square">
            <a:spAutoFit/>
          </a:bodyPr>
          <a:lstStyle/>
          <a:p>
            <a:pPr lvl="0"/>
            <a:r>
              <a:rPr lang="vi-VN" sz="3000" b="1" dirty="0" smtClean="0">
                <a:solidFill>
                  <a:srgbClr val="FF0000"/>
                </a:solidFill>
              </a:rPr>
              <a:t>1. Xác </a:t>
            </a:r>
            <a:r>
              <a:rPr lang="vi-VN" sz="3000" b="1" dirty="0">
                <a:solidFill>
                  <a:srgbClr val="FF0000"/>
                </a:solidFill>
              </a:rPr>
              <a:t>định thu nhập bình quân đầu người của các quốc gia ở Châu </a:t>
            </a:r>
            <a:r>
              <a:rPr lang="vi-VN" sz="3000" b="1" dirty="0" smtClean="0">
                <a:solidFill>
                  <a:srgbClr val="FF0000"/>
                </a:solidFill>
              </a:rPr>
              <a:t>Phi.</a:t>
            </a:r>
            <a:endParaRPr lang="en-US" sz="3000" b="1" dirty="0">
              <a:solidFill>
                <a:srgbClr val="FF0000"/>
              </a:solidFill>
            </a:endParaRPr>
          </a:p>
        </p:txBody>
      </p:sp>
      <p:sp>
        <p:nvSpPr>
          <p:cNvPr id="2" name="Rectangle 1"/>
          <p:cNvSpPr/>
          <p:nvPr/>
        </p:nvSpPr>
        <p:spPr>
          <a:xfrm>
            <a:off x="355599" y="2732944"/>
            <a:ext cx="11485419" cy="3970318"/>
          </a:xfrm>
          <a:prstGeom prst="rect">
            <a:avLst/>
          </a:prstGeom>
        </p:spPr>
        <p:txBody>
          <a:bodyPr wrap="square">
            <a:spAutoFit/>
          </a:bodyPr>
          <a:lstStyle/>
          <a:p>
            <a:pPr indent="180340" algn="just"/>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2800" dirty="0" smtClean="0">
                <a:latin typeface="Times New Roman" panose="02020603050405020304" pitchFamily="18" charset="0"/>
                <a:ea typeface="Calibri" panose="020F0502020204030204" pitchFamily="34" charset="0"/>
                <a:cs typeface="Times New Roman" panose="02020603050405020304" pitchFamily="18" charset="0"/>
              </a:rPr>
              <a:t>Các </a:t>
            </a:r>
            <a:r>
              <a:rPr lang="nl-NL" sz="2800" dirty="0">
                <a:latin typeface="Times New Roman" panose="02020603050405020304" pitchFamily="18" charset="0"/>
                <a:ea typeface="Calibri" panose="020F0502020204030204" pitchFamily="34" charset="0"/>
                <a:cs typeface="Times New Roman" panose="02020603050405020304" pitchFamily="18" charset="0"/>
              </a:rPr>
              <a:t>quốc gia có thu nhập bình quân đầu người trên 1000USD/năm gồm: </a:t>
            </a:r>
            <a:endParaRPr lang="vi-VN"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nl-NL" sz="2800" dirty="0">
                <a:latin typeface="Times New Roman" panose="02020603050405020304" pitchFamily="18" charset="0"/>
                <a:ea typeface="Calibri" panose="020F0502020204030204" pitchFamily="34" charset="0"/>
                <a:cs typeface="Times New Roman" panose="02020603050405020304" pitchFamily="18" charset="0"/>
              </a:rPr>
              <a:t>- Ma-rốc, Angiêri, Tuynidi, Libi, Ai Cập ( khu vực Bắc Phi).</a:t>
            </a:r>
            <a:endParaRPr lang="vi-VN"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nl-NL" sz="2800" dirty="0">
                <a:latin typeface="Times New Roman" panose="02020603050405020304" pitchFamily="18" charset="0"/>
                <a:ea typeface="Calibri" panose="020F0502020204030204" pitchFamily="34" charset="0"/>
                <a:cs typeface="Times New Roman" panose="02020603050405020304" pitchFamily="18" charset="0"/>
              </a:rPr>
              <a:t>- Namibia, Bôtxoana, Nam Phi ( khu vực Nam Phi).</a:t>
            </a:r>
            <a:endParaRPr lang="vi-VN"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nl-NL" sz="2800" dirty="0">
                <a:latin typeface="Times New Roman" panose="02020603050405020304" pitchFamily="18" charset="0"/>
                <a:ea typeface="Calibri" panose="020F0502020204030204" pitchFamily="34" charset="0"/>
                <a:cs typeface="Times New Roman" panose="02020603050405020304" pitchFamily="18" charset="0"/>
              </a:rPr>
              <a:t>* Các quốc gia ở Châu Phi có thu nhập bình quân dưới 200USD/năm gồm:</a:t>
            </a:r>
            <a:endParaRPr lang="vi-VN"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nl-NL" sz="2800" dirty="0">
                <a:latin typeface="Times New Roman" panose="02020603050405020304" pitchFamily="18" charset="0"/>
                <a:ea typeface="Calibri" panose="020F0502020204030204" pitchFamily="34" charset="0"/>
                <a:cs typeface="Times New Roman" panose="02020603050405020304" pitchFamily="18" charset="0"/>
              </a:rPr>
              <a:t>- Nigiê, Sát ( Phía Nam khu vực Bắc Phi).</a:t>
            </a:r>
            <a:endParaRPr lang="vi-VN"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nl-NL" sz="2800" dirty="0">
                <a:latin typeface="Times New Roman" panose="02020603050405020304" pitchFamily="18" charset="0"/>
                <a:ea typeface="Calibri" panose="020F0502020204030204" pitchFamily="34" charset="0"/>
                <a:cs typeface="Times New Roman" panose="02020603050405020304" pitchFamily="18" charset="0"/>
              </a:rPr>
              <a:t>- Êtiôpia, Xômali, Buốckinaphaxô ( thuộc khu vực Trung Phi).</a:t>
            </a:r>
            <a:endParaRPr lang="vi-VN"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800" i="1" dirty="0">
                <a:latin typeface="Times New Roman" panose="02020603050405020304" pitchFamily="18" charset="0"/>
                <a:ea typeface="Calibri" panose="020F0502020204030204" pitchFamily="34" charset="0"/>
                <a:cs typeface="Times New Roman" panose="02020603050405020304" pitchFamily="18" charset="0"/>
              </a:rPr>
              <a:t>* Nhận xét:</a:t>
            </a:r>
            <a:r>
              <a:rPr lang="nl-NL" sz="2800" dirty="0">
                <a:latin typeface="Times New Roman" panose="02020603050405020304" pitchFamily="18" charset="0"/>
                <a:ea typeface="Calibri" panose="020F0502020204030204" pitchFamily="34" charset="0"/>
                <a:cs typeface="Times New Roman" panose="02020603050405020304" pitchFamily="18" charset="0"/>
              </a:rPr>
              <a:t> Thu nhập bình quân đầu người không đều giữa ba khu vực: Nam Phi (cao nhất), rồi đến Bắc Phi và cuối cùng là Trung Phi. Trong từng khu vực, sự phân bố thu nhập bình quân đầu người giữa các quốc gia cũng không đều.</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67153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937</Words>
  <Application>Microsoft Office PowerPoint</Application>
  <PresentationFormat>Widescreen</PresentationFormat>
  <Paragraphs>78</Paragraphs>
  <Slides>18</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Microsoft YaHei</vt:lpstr>
      <vt:lpstr>SimSun</vt:lpstr>
      <vt:lpstr>Arial</vt:lpstr>
      <vt:lpstr>Calibri</vt:lpstr>
      <vt:lpstr>Calibri Light</vt:lpstr>
      <vt:lpstr>Cambria</vt:lpstr>
      <vt:lpstr>CasperOpenFace</vt:lpstr>
      <vt:lpstr>等线</vt:lpstr>
      <vt:lpstr>Lydian</vt:lpstr>
      <vt:lpstr>Times New Roman</vt:lpstr>
      <vt:lpstr>叶根友童体简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LUYỆN TẬP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BAO THY</dc:creator>
  <cp:lastModifiedBy>BAO THY</cp:lastModifiedBy>
  <cp:revision>5</cp:revision>
  <dcterms:created xsi:type="dcterms:W3CDTF">2021-08-26T12:42:39Z</dcterms:created>
  <dcterms:modified xsi:type="dcterms:W3CDTF">2021-08-26T13:18:52Z</dcterms:modified>
</cp:coreProperties>
</file>