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272" r:id="rId4"/>
    <p:sldId id="273" r:id="rId5"/>
    <p:sldId id="274" r:id="rId6"/>
    <p:sldId id="284" r:id="rId7"/>
    <p:sldId id="275" r:id="rId8"/>
    <p:sldId id="276" r:id="rId9"/>
    <p:sldId id="373" r:id="rId10"/>
    <p:sldId id="374" r:id="rId11"/>
    <p:sldId id="372" r:id="rId12"/>
    <p:sldId id="375" r:id="rId13"/>
    <p:sldId id="277" r:id="rId14"/>
    <p:sldId id="278" r:id="rId15"/>
    <p:sldId id="376" r:id="rId16"/>
    <p:sldId id="377" r:id="rId17"/>
    <p:sldId id="279" r:id="rId18"/>
    <p:sldId id="378" r:id="rId19"/>
    <p:sldId id="280" r:id="rId20"/>
    <p:sldId id="281" r:id="rId21"/>
    <p:sldId id="379" r:id="rId22"/>
    <p:sldId id="282" r:id="rId23"/>
    <p:sldId id="380" r:id="rId24"/>
    <p:sldId id="283" r:id="rId25"/>
    <p:sldId id="381" r:id="rId26"/>
    <p:sldId id="382" r:id="rId27"/>
    <p:sldId id="371" r:id="rId28"/>
    <p:sldId id="383" r:id="rId29"/>
    <p:sldId id="384" r:id="rId30"/>
    <p:sldId id="385" r:id="rId31"/>
    <p:sldId id="386" r:id="rId32"/>
    <p:sldId id="290" r:id="rId33"/>
    <p:sldId id="387" r:id="rId34"/>
    <p:sldId id="286" r:id="rId35"/>
    <p:sldId id="296" r:id="rId36"/>
    <p:sldId id="258" r:id="rId37"/>
    <p:sldId id="292" r:id="rId38"/>
    <p:sldId id="293" r:id="rId39"/>
    <p:sldId id="297" r:id="rId40"/>
    <p:sldId id="298" r:id="rId41"/>
    <p:sldId id="299" r:id="rId42"/>
    <p:sldId id="358" r:id="rId43"/>
    <p:sldId id="359" r:id="rId44"/>
    <p:sldId id="360" r:id="rId45"/>
    <p:sldId id="361" r:id="rId46"/>
    <p:sldId id="363" r:id="rId47"/>
    <p:sldId id="295" r:id="rId48"/>
    <p:sldId id="291" r:id="rId49"/>
    <p:sldId id="362" r:id="rId50"/>
    <p:sldId id="288" r:id="rId51"/>
    <p:sldId id="369" r:id="rId52"/>
    <p:sldId id="269" r:id="rId53"/>
  </p:sldIdLst>
  <p:sldSz cx="18288000" cy="10287000"/>
  <p:notesSz cx="6858000" cy="9144000"/>
  <p:embeddedFontLst>
    <p:embeddedFont>
      <p:font typeface="Calibri" pitchFamily="34" charset="0"/>
      <p:regular r:id="rId55"/>
      <p:bold r:id="rId56"/>
      <p:italic r:id="rId57"/>
      <p:boldItalic r:id="rId58"/>
    </p:embeddedFont>
    <p:embeddedFont>
      <p:font typeface="Cambria Math" pitchFamily="18" charset="0"/>
      <p:regular r:id="rId59"/>
    </p:embeddedFont>
    <p:embeddedFont>
      <p:font typeface="Calibri Light" charset="0"/>
      <p:regular r:id="rId60"/>
      <p: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4CE"/>
    <a:srgbClr val="60699E"/>
    <a:srgbClr val="DF98B6"/>
    <a:srgbClr val="A5B2D3"/>
    <a:srgbClr val="FFF6F9"/>
    <a:srgbClr val="FFF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737" autoAdjust="0"/>
  </p:normalViewPr>
  <p:slideViewPr>
    <p:cSldViewPr>
      <p:cViewPr varScale="1">
        <p:scale>
          <a:sx n="46" d="100"/>
          <a:sy n="46" d="100"/>
        </p:scale>
        <p:origin x="-73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D1CFB-9DD0-4B24-969A-DF1D583C5FC7}" type="datetimeFigureOut">
              <a:rPr lang="en-US" smtClean="0"/>
              <a:t>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C742F-FD5F-4350-8325-3195860D0611}" type="slidenum">
              <a:rPr lang="en-US" smtClean="0"/>
              <a:t>‹#›</a:t>
            </a:fld>
            <a:endParaRPr lang="en-US"/>
          </a:p>
        </p:txBody>
      </p:sp>
    </p:spTree>
    <p:extLst>
      <p:ext uri="{BB962C8B-B14F-4D97-AF65-F5344CB8AC3E}">
        <p14:creationId xmlns:p14="http://schemas.microsoft.com/office/powerpoint/2010/main" val="289294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20</a:t>
            </a:fld>
            <a:endParaRPr lang="en-US"/>
          </a:p>
        </p:txBody>
      </p:sp>
    </p:spTree>
    <p:extLst>
      <p:ext uri="{BB962C8B-B14F-4D97-AF65-F5344CB8AC3E}">
        <p14:creationId xmlns:p14="http://schemas.microsoft.com/office/powerpoint/2010/main" val="2160657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21</a:t>
            </a:fld>
            <a:endParaRPr lang="en-US"/>
          </a:p>
        </p:txBody>
      </p:sp>
    </p:spTree>
    <p:extLst>
      <p:ext uri="{BB962C8B-B14F-4D97-AF65-F5344CB8AC3E}">
        <p14:creationId xmlns:p14="http://schemas.microsoft.com/office/powerpoint/2010/main" val="216065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32</a:t>
            </a:fld>
            <a:endParaRPr lang="en-US"/>
          </a:p>
        </p:txBody>
      </p:sp>
    </p:spTree>
    <p:extLst>
      <p:ext uri="{BB962C8B-B14F-4D97-AF65-F5344CB8AC3E}">
        <p14:creationId xmlns:p14="http://schemas.microsoft.com/office/powerpoint/2010/main" val="3922538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51</a:t>
            </a:fld>
            <a:endParaRPr lang="en-US"/>
          </a:p>
        </p:txBody>
      </p:sp>
    </p:spTree>
    <p:extLst>
      <p:ext uri="{BB962C8B-B14F-4D97-AF65-F5344CB8AC3E}">
        <p14:creationId xmlns:p14="http://schemas.microsoft.com/office/powerpoint/2010/main" val="35884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8.svg"/><Relationship Id="rId7" Type="http://schemas.openxmlformats.org/officeDocument/2006/relationships/image" Target="../media/image68.svg"/><Relationship Id="rId12" Type="http://schemas.openxmlformats.org/officeDocument/2006/relationships/image" Target="../media/image28.png"/><Relationship Id="rId2" Type="http://schemas.openxmlformats.org/officeDocument/2006/relationships/image" Target="../media/image38.png"/><Relationship Id="rId16" Type="http://schemas.openxmlformats.org/officeDocument/2006/relationships/image" Target="../media/image59.png"/><Relationship Id="rId1" Type="http://schemas.openxmlformats.org/officeDocument/2006/relationships/slideLayout" Target="../slideLayouts/slideLayout7.xml"/><Relationship Id="rId11" Type="http://schemas.openxmlformats.org/officeDocument/2006/relationships/image" Target="../media/image46.svg"/><Relationship Id="rId15" Type="http://schemas.openxmlformats.org/officeDocument/2006/relationships/image" Target="../media/image28.svg"/><Relationship Id="rId10" Type="http://schemas.openxmlformats.org/officeDocument/2006/relationships/image" Target="../media/image27.png"/><Relationship Id="rId9" Type="http://schemas.openxmlformats.org/officeDocument/2006/relationships/image" Target="../media/image70.sv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8" Type="http://schemas.openxmlformats.org/officeDocument/2006/relationships/image" Target="../media/image62.png"/><Relationship Id="rId7" Type="http://schemas.openxmlformats.org/officeDocument/2006/relationships/image" Target="../media/image62.svg"/><Relationship Id="rId17" Type="http://schemas.openxmlformats.org/officeDocument/2006/relationships/image" Target="../media/image36.png"/><Relationship Id="rId2" Type="http://schemas.openxmlformats.org/officeDocument/2006/relationships/image" Target="../media/image34.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4.svg"/><Relationship Id="rId5" Type="http://schemas.openxmlformats.org/officeDocument/2006/relationships/image" Target="../media/image60.svg"/><Relationship Id="rId15" Type="http://schemas.openxmlformats.org/officeDocument/2006/relationships/image" Target="../media/image86.svg"/><Relationship Id="rId10" Type="http://schemas.openxmlformats.org/officeDocument/2006/relationships/image" Target="../media/image60.png"/><Relationship Id="rId31" Type="http://schemas.openxmlformats.org/officeDocument/2006/relationships/image" Target="../media/image68.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7.svg"/><Relationship Id="rId7" Type="http://schemas.openxmlformats.org/officeDocument/2006/relationships/image" Target="../media/image90.svg"/><Relationship Id="rId12" Type="http://schemas.openxmlformats.org/officeDocument/2006/relationships/image" Target="../media/image56.png"/><Relationship Id="rId2" Type="http://schemas.openxmlformats.org/officeDocument/2006/relationships/image" Target="../media/image63.png"/><Relationship Id="rId16" Type="http://schemas.openxmlformats.org/officeDocument/2006/relationships/image" Target="../media/image5.svg"/><Relationship Id="rId1" Type="http://schemas.openxmlformats.org/officeDocument/2006/relationships/slideLayout" Target="../slideLayouts/slideLayout7.xml"/><Relationship Id="rId11" Type="http://schemas.openxmlformats.org/officeDocument/2006/relationships/image" Target="../media/image62.svg"/><Relationship Id="rId15" Type="http://schemas.openxmlformats.org/officeDocument/2006/relationships/image" Target="../media/image66.png"/><Relationship Id="rId10" Type="http://schemas.openxmlformats.org/officeDocument/2006/relationships/image" Target="../media/image35.png"/><Relationship Id="rId4" Type="http://schemas.openxmlformats.org/officeDocument/2006/relationships/image" Target="../media/image64.png"/><Relationship Id="rId9" Type="http://schemas.openxmlformats.org/officeDocument/2006/relationships/image" Target="../media/image92.svg"/><Relationship Id="rId14" Type="http://schemas.openxmlformats.org/officeDocument/2006/relationships/image" Target="../media/image70.sv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90.svg"/><Relationship Id="rId7" Type="http://schemas.openxmlformats.org/officeDocument/2006/relationships/image" Target="../media/image62.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2.svg"/><Relationship Id="rId4" Type="http://schemas.openxmlformats.org/officeDocument/2006/relationships/image" Target="../media/image65.png"/><Relationship Id="rId9" Type="http://schemas.openxmlformats.org/officeDocument/2006/relationships/image" Target="../media/image94.sv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96.svg"/><Relationship Id="rId10" Type="http://schemas.openxmlformats.org/officeDocument/2006/relationships/image" Target="../media/image28.png"/><Relationship Id="rId9" Type="http://schemas.openxmlformats.org/officeDocument/2006/relationships/image" Target="../media/image70.svg"/><Relationship Id="rId1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8.svg"/><Relationship Id="rId21" Type="http://schemas.openxmlformats.org/officeDocument/2006/relationships/image" Target="../media/image19.svg"/><Relationship Id="rId7" Type="http://schemas.openxmlformats.org/officeDocument/2006/relationships/image" Target="../media/image68.svg"/><Relationship Id="rId2" Type="http://schemas.openxmlformats.org/officeDocument/2006/relationships/image" Target="../media/image38.png"/><Relationship Id="rId1" Type="http://schemas.openxmlformats.org/officeDocument/2006/relationships/slideLayout" Target="../slideLayouts/slideLayout7.xml"/><Relationship Id="rId10" Type="http://schemas.openxmlformats.org/officeDocument/2006/relationships/image" Target="../media/image28.png"/><Relationship Id="rId9" Type="http://schemas.openxmlformats.org/officeDocument/2006/relationships/image" Target="../media/image70.svg"/><Relationship Id="rId14"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38.png"/><Relationship Id="rId1" Type="http://schemas.openxmlformats.org/officeDocument/2006/relationships/slideLayout" Target="../slideLayouts/slideLayout7.xml"/><Relationship Id="rId10" Type="http://schemas.openxmlformats.org/officeDocument/2006/relationships/image" Target="../media/image28.png"/><Relationship Id="rId9" Type="http://schemas.openxmlformats.org/officeDocument/2006/relationships/image" Target="../media/image70.svg"/><Relationship Id="rId1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01.svg"/><Relationship Id="rId3" Type="http://schemas.openxmlformats.org/officeDocument/2006/relationships/image" Target="../media/image92.svg"/><Relationship Id="rId7" Type="http://schemas.openxmlformats.org/officeDocument/2006/relationships/image" Target="../media/image44.svg"/><Relationship Id="rId12" Type="http://schemas.openxmlformats.org/officeDocument/2006/relationships/image" Target="../media/image74.png"/><Relationship Id="rId2" Type="http://schemas.openxmlformats.org/officeDocument/2006/relationships/image" Target="../media/image65.pn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12.svg"/><Relationship Id="rId5" Type="http://schemas.openxmlformats.org/officeDocument/2006/relationships/image" Target="../media/image99.svg"/><Relationship Id="rId10" Type="http://schemas.openxmlformats.org/officeDocument/2006/relationships/image" Target="../media/image6.png"/><Relationship Id="rId4" Type="http://schemas.openxmlformats.org/officeDocument/2006/relationships/image" Target="../media/image71.png"/><Relationship Id="rId9" Type="http://schemas.openxmlformats.org/officeDocument/2006/relationships/image" Target="../media/image42.sv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75.png"/><Relationship Id="rId1" Type="http://schemas.openxmlformats.org/officeDocument/2006/relationships/slideLayout" Target="../slideLayouts/slideLayout7.xml"/><Relationship Id="rId10" Type="http://schemas.openxmlformats.org/officeDocument/2006/relationships/image" Target="../media/image28.png"/><Relationship Id="rId9" Type="http://schemas.openxmlformats.org/officeDocument/2006/relationships/image" Target="../media/image70.svg"/><Relationship Id="rId1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6.svg"/><Relationship Id="rId7" Type="http://schemas.openxmlformats.org/officeDocument/2006/relationships/image" Target="../media/image6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0.svg"/><Relationship Id="rId10" Type="http://schemas.openxmlformats.org/officeDocument/2006/relationships/image" Target="../media/image76.png"/><Relationship Id="rId4" Type="http://schemas.openxmlformats.org/officeDocument/2006/relationships/image" Target="../media/image34.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8.svg"/><Relationship Id="rId26" Type="http://schemas.openxmlformats.org/officeDocument/2006/relationships/image" Target="../media/image18.jpeg"/><Relationship Id="rId3" Type="http://schemas.openxmlformats.org/officeDocument/2006/relationships/image" Target="../media/image18.svg"/><Relationship Id="rId21" Type="http://schemas.openxmlformats.org/officeDocument/2006/relationships/image" Target="../media/image34.svg"/><Relationship Id="rId7" Type="http://schemas.openxmlformats.org/officeDocument/2006/relationships/image" Target="../media/image22.svg"/><Relationship Id="rId12" Type="http://schemas.openxmlformats.org/officeDocument/2006/relationships/image" Target="../media/image14.png"/><Relationship Id="rId25" Type="http://schemas.openxmlformats.org/officeDocument/2006/relationships/image" Target="../media/image17.png"/><Relationship Id="rId2" Type="http://schemas.openxmlformats.org/officeDocument/2006/relationships/image" Target="../media/image9.png"/><Relationship Id="rId29"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6.svg"/><Relationship Id="rId24" Type="http://schemas.openxmlformats.org/officeDocument/2006/relationships/image" Target="../media/image16.png"/><Relationship Id="rId5" Type="http://schemas.openxmlformats.org/officeDocument/2006/relationships/image" Target="../media/image20.svg"/><Relationship Id="rId23" Type="http://schemas.openxmlformats.org/officeDocument/2006/relationships/image" Target="../media/image36.svg"/><Relationship Id="rId28" Type="http://schemas.openxmlformats.org/officeDocument/2006/relationships/image" Target="../media/image20.png"/><Relationship Id="rId10" Type="http://schemas.openxmlformats.org/officeDocument/2006/relationships/image" Target="../media/image13.png"/><Relationship Id="rId19" Type="http://schemas.openxmlformats.org/officeDocument/2006/relationships/image" Target="../media/image32.svg"/><Relationship Id="rId4" Type="http://schemas.openxmlformats.org/officeDocument/2006/relationships/image" Target="../media/image10.png"/><Relationship Id="rId9" Type="http://schemas.openxmlformats.org/officeDocument/2006/relationships/image" Target="../media/image24.svg"/><Relationship Id="rId14" Type="http://schemas.openxmlformats.org/officeDocument/2006/relationships/image" Target="../media/image15.png"/><Relationship Id="rId27" Type="http://schemas.openxmlformats.org/officeDocument/2006/relationships/image" Target="../media/image19.jpeg"/><Relationship Id="rId30" Type="http://schemas.openxmlformats.org/officeDocument/2006/relationships/image" Target="../media/image22.jpeg"/></Relationships>
</file>

<file path=ppt/slides/_rels/slide2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8.png"/><Relationship Id="rId3" Type="http://schemas.openxmlformats.org/officeDocument/2006/relationships/image" Target="../media/image37.png"/><Relationship Id="rId12" Type="http://schemas.openxmlformats.org/officeDocument/2006/relationships/image" Target="../media/image64.sv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36.png"/><Relationship Id="rId5" Type="http://schemas.openxmlformats.org/officeDocument/2006/relationships/image" Target="../media/image28.png"/><Relationship Id="rId15" Type="http://schemas.openxmlformats.org/officeDocument/2006/relationships/image" Target="../media/image79.png"/><Relationship Id="rId10" Type="http://schemas.openxmlformats.org/officeDocument/2006/relationships/image" Target="../media/image105.svg"/><Relationship Id="rId4" Type="http://schemas.openxmlformats.org/officeDocument/2006/relationships/image" Target="../media/image66.svg"/><Relationship Id="rId9" Type="http://schemas.openxmlformats.org/officeDocument/2006/relationships/image" Target="../media/image77.png"/><Relationship Id="rId14" Type="http://schemas.openxmlformats.org/officeDocument/2006/relationships/image" Target="../media/image107.svg"/></Relationships>
</file>

<file path=ppt/slides/_rels/slide2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8.png"/><Relationship Id="rId3" Type="http://schemas.openxmlformats.org/officeDocument/2006/relationships/image" Target="../media/image28.png"/><Relationship Id="rId12" Type="http://schemas.openxmlformats.org/officeDocument/2006/relationships/image" Target="../media/image64.sv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36.png"/><Relationship Id="rId15" Type="http://schemas.openxmlformats.org/officeDocument/2006/relationships/image" Target="../media/image80.png"/><Relationship Id="rId10" Type="http://schemas.openxmlformats.org/officeDocument/2006/relationships/image" Target="../media/image105.svg"/><Relationship Id="rId9" Type="http://schemas.openxmlformats.org/officeDocument/2006/relationships/image" Target="../media/image77.png"/><Relationship Id="rId14" Type="http://schemas.openxmlformats.org/officeDocument/2006/relationships/image" Target="../media/image107.svg"/></Relationships>
</file>

<file path=ppt/slides/_rels/slide22.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11" Type="http://schemas.openxmlformats.org/officeDocument/2006/relationships/image" Target="../media/image12.svg"/><Relationship Id="rId15" Type="http://schemas.openxmlformats.org/officeDocument/2006/relationships/image" Target="../media/image80.jpeg"/><Relationship Id="rId10" Type="http://schemas.openxmlformats.org/officeDocument/2006/relationships/image" Target="../media/image6.png"/><Relationship Id="rId4" Type="http://schemas.openxmlformats.org/officeDocument/2006/relationships/image" Target="../media/image50.png"/><Relationship Id="rId9" Type="http://schemas.openxmlformats.org/officeDocument/2006/relationships/image" Target="../media/image80.svg"/><Relationship Id="rId14" Type="http://schemas.openxmlformats.org/officeDocument/2006/relationships/image" Target="../media/image79.jpe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47.png"/><Relationship Id="rId2" Type="http://schemas.openxmlformats.org/officeDocument/2006/relationships/image" Target="../media/image43.png"/><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2.svg"/><Relationship Id="rId5" Type="http://schemas.openxmlformats.org/officeDocument/2006/relationships/image" Target="../media/image76.svg"/><Relationship Id="rId15" Type="http://schemas.openxmlformats.org/officeDocument/2006/relationships/image" Target="../media/image84.svg"/><Relationship Id="rId10" Type="http://schemas.openxmlformats.org/officeDocument/2006/relationships/image" Target="../media/image6.png"/><Relationship Id="rId4" Type="http://schemas.openxmlformats.org/officeDocument/2006/relationships/image" Target="../media/image44.png"/><Relationship Id="rId9" Type="http://schemas.openxmlformats.org/officeDocument/2006/relationships/image" Target="../media/image80.svg"/><Relationship Id="rId1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28.svg"/><Relationship Id="rId3" Type="http://schemas.openxmlformats.org/officeDocument/2006/relationships/image" Target="../media/image56.svg"/><Relationship Id="rId7" Type="http://schemas.openxmlformats.org/officeDocument/2006/relationships/image" Target="../media/image62.svg"/><Relationship Id="rId12"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36.sv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133.svg"/><Relationship Id="rId10" Type="http://schemas.openxmlformats.org/officeDocument/2006/relationships/image" Target="../media/image28.png"/><Relationship Id="rId4" Type="http://schemas.openxmlformats.org/officeDocument/2006/relationships/image" Target="../media/image83.png"/><Relationship Id="rId9" Type="http://schemas.openxmlformats.org/officeDocument/2006/relationships/image" Target="../media/image70.svg"/><Relationship Id="rId14"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01.svg"/><Relationship Id="rId3" Type="http://schemas.openxmlformats.org/officeDocument/2006/relationships/image" Target="../media/image92.svg"/><Relationship Id="rId7" Type="http://schemas.openxmlformats.org/officeDocument/2006/relationships/image" Target="../media/image44.svg"/><Relationship Id="rId12" Type="http://schemas.openxmlformats.org/officeDocument/2006/relationships/image" Target="../media/image74.png"/><Relationship Id="rId17" Type="http://schemas.openxmlformats.org/officeDocument/2006/relationships/image" Target="../media/image86.png"/><Relationship Id="rId2" Type="http://schemas.openxmlformats.org/officeDocument/2006/relationships/image" Target="../media/image65.pn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12.svg"/><Relationship Id="rId5" Type="http://schemas.openxmlformats.org/officeDocument/2006/relationships/image" Target="../media/image99.svg"/><Relationship Id="rId10" Type="http://schemas.openxmlformats.org/officeDocument/2006/relationships/image" Target="../media/image6.png"/><Relationship Id="rId4" Type="http://schemas.openxmlformats.org/officeDocument/2006/relationships/image" Target="../media/image71.png"/><Relationship Id="rId9" Type="http://schemas.openxmlformats.org/officeDocument/2006/relationships/image" Target="../media/image42.svg"/><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47.png"/><Relationship Id="rId17" Type="http://schemas.openxmlformats.org/officeDocument/2006/relationships/image" Target="../media/image2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2.svg"/><Relationship Id="rId5" Type="http://schemas.openxmlformats.org/officeDocument/2006/relationships/image" Target="../media/image76.svg"/><Relationship Id="rId10" Type="http://schemas.openxmlformats.org/officeDocument/2006/relationships/image" Target="../media/image6.png"/><Relationship Id="rId4" Type="http://schemas.openxmlformats.org/officeDocument/2006/relationships/image" Target="../media/image44.png"/><Relationship Id="rId9" Type="http://schemas.openxmlformats.org/officeDocument/2006/relationships/image" Target="../media/image80.svg"/><Relationship Id="rId14"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43.png"/><Relationship Id="rId1" Type="http://schemas.openxmlformats.org/officeDocument/2006/relationships/slideLayout" Target="../slideLayouts/slideLayout7.xml"/><Relationship Id="rId10"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80.svg"/><Relationship Id="rId14" Type="http://schemas.openxmlformats.org/officeDocument/2006/relationships/image" Target="../media/image87.png"/></Relationships>
</file>

<file path=ppt/slides/_rels/slide29.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11" Type="http://schemas.openxmlformats.org/officeDocument/2006/relationships/image" Target="../media/image12.svg"/><Relationship Id="rId15" Type="http://schemas.openxmlformats.org/officeDocument/2006/relationships/image" Target="../media/image80.jpeg"/><Relationship Id="rId10" Type="http://schemas.openxmlformats.org/officeDocument/2006/relationships/image" Target="../media/image6.png"/><Relationship Id="rId4" Type="http://schemas.openxmlformats.org/officeDocument/2006/relationships/image" Target="../media/image50.png"/><Relationship Id="rId9" Type="http://schemas.openxmlformats.org/officeDocument/2006/relationships/image" Target="../media/image80.svg"/><Relationship Id="rId14" Type="http://schemas.openxmlformats.org/officeDocument/2006/relationships/image" Target="../media/image79.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6.svg"/><Relationship Id="rId18" Type="http://schemas.openxmlformats.org/officeDocument/2006/relationships/image" Target="../media/image30.png"/><Relationship Id="rId3" Type="http://schemas.openxmlformats.org/officeDocument/2006/relationships/image" Target="../media/image38.svg"/><Relationship Id="rId21" Type="http://schemas.openxmlformats.org/officeDocument/2006/relationships/image" Target="../media/image74.svg"/><Relationship Id="rId7" Type="http://schemas.openxmlformats.org/officeDocument/2006/relationships/image" Target="../media/image42.svg"/><Relationship Id="rId12" Type="http://schemas.openxmlformats.org/officeDocument/2006/relationships/image" Target="../media/image27.png"/><Relationship Id="rId17" Type="http://schemas.openxmlformats.org/officeDocument/2006/relationships/image" Target="../media/image50.svg"/><Relationship Id="rId2" Type="http://schemas.openxmlformats.org/officeDocument/2006/relationships/image" Target="../media/image23.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26.png"/><Relationship Id="rId19" Type="http://schemas.openxmlformats.org/officeDocument/2006/relationships/image" Target="../media/image52.svg"/><Relationship Id="rId4" Type="http://schemas.openxmlformats.org/officeDocument/2006/relationships/image" Target="../media/image24.png"/><Relationship Id="rId9" Type="http://schemas.openxmlformats.org/officeDocument/2006/relationships/image" Target="../media/image12.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2.svg"/><Relationship Id="rId5" Type="http://schemas.openxmlformats.org/officeDocument/2006/relationships/image" Target="../media/image76.svg"/><Relationship Id="rId15" Type="http://schemas.openxmlformats.org/officeDocument/2006/relationships/image" Target="../media/image89.png"/><Relationship Id="rId10" Type="http://schemas.openxmlformats.org/officeDocument/2006/relationships/image" Target="../media/image6.png"/><Relationship Id="rId4" Type="http://schemas.openxmlformats.org/officeDocument/2006/relationships/image" Target="../media/image44.png"/><Relationship Id="rId9" Type="http://schemas.openxmlformats.org/officeDocument/2006/relationships/image" Target="../media/image80.svg"/><Relationship Id="rId14"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133.svg"/><Relationship Id="rId15" Type="http://schemas.openxmlformats.org/officeDocument/2006/relationships/image" Target="../media/image90.png"/><Relationship Id="rId10" Type="http://schemas.openxmlformats.org/officeDocument/2006/relationships/image" Target="../media/image28.png"/><Relationship Id="rId4" Type="http://schemas.openxmlformats.org/officeDocument/2006/relationships/image" Target="../media/image83.png"/><Relationship Id="rId9" Type="http://schemas.openxmlformats.org/officeDocument/2006/relationships/image" Target="../media/image70.svg"/><Relationship Id="rId14"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94.png"/><Relationship Id="rId5" Type="http://schemas.openxmlformats.org/officeDocument/2006/relationships/image" Target="../media/image65.png"/><Relationship Id="rId10" Type="http://schemas.openxmlformats.org/officeDocument/2006/relationships/image" Target="../media/image148.svg"/><Relationship Id="rId4" Type="http://schemas.openxmlformats.org/officeDocument/2006/relationships/image" Target="../media/image146.svg"/><Relationship Id="rId9" Type="http://schemas.openxmlformats.org/officeDocument/2006/relationships/image" Target="../media/image93.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7.png"/><Relationship Id="rId1" Type="http://schemas.openxmlformats.org/officeDocument/2006/relationships/slideLayout" Target="../slideLayouts/slideLayout7.xml"/><Relationship Id="rId15" Type="http://schemas.openxmlformats.org/officeDocument/2006/relationships/image" Target="../media/image96.png"/><Relationship Id="rId10" Type="http://schemas.openxmlformats.org/officeDocument/2006/relationships/image" Target="../media/image28.png"/><Relationship Id="rId4" Type="http://schemas.openxmlformats.org/officeDocument/2006/relationships/image" Target="../media/image84.png"/><Relationship Id="rId9" Type="http://schemas.openxmlformats.org/officeDocument/2006/relationships/image" Target="../media/image70.svg"/><Relationship Id="rId14" Type="http://schemas.openxmlformats.org/officeDocument/2006/relationships/image" Target="../media/image95.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7.svg"/><Relationship Id="rId7" Type="http://schemas.openxmlformats.org/officeDocument/2006/relationships/image" Target="../media/image90.svg"/><Relationship Id="rId12" Type="http://schemas.openxmlformats.org/officeDocument/2006/relationships/image" Target="../media/image56.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2.svg"/><Relationship Id="rId5" Type="http://schemas.openxmlformats.org/officeDocument/2006/relationships/image" Target="../media/image84.svg"/><Relationship Id="rId15" Type="http://schemas.openxmlformats.org/officeDocument/2006/relationships/image" Target="../media/image96.png"/><Relationship Id="rId10" Type="http://schemas.openxmlformats.org/officeDocument/2006/relationships/image" Target="../media/image35.png"/><Relationship Id="rId4" Type="http://schemas.openxmlformats.org/officeDocument/2006/relationships/image" Target="../media/image48.png"/><Relationship Id="rId9" Type="http://schemas.openxmlformats.org/officeDocument/2006/relationships/image" Target="../media/image92.svg"/><Relationship Id="rId14" Type="http://schemas.openxmlformats.org/officeDocument/2006/relationships/image" Target="../media/image70.sv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8.svg"/><Relationship Id="rId7" Type="http://schemas.openxmlformats.org/officeDocument/2006/relationships/image" Target="../media/image44.svg"/><Relationship Id="rId12" Type="http://schemas.openxmlformats.org/officeDocument/2006/relationships/image" Target="../media/image107.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100.png"/><Relationship Id="rId5" Type="http://schemas.openxmlformats.org/officeDocument/2006/relationships/image" Target="../media/image42.svg"/><Relationship Id="rId10"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92.sv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18" Type="http://schemas.openxmlformats.org/officeDocument/2006/relationships/image" Target="../media/image136.svg"/><Relationship Id="rId3" Type="http://schemas.openxmlformats.org/officeDocument/2006/relationships/image" Target="../media/image66.svg"/><Relationship Id="rId7" Type="http://schemas.openxmlformats.org/officeDocument/2006/relationships/image" Target="../media/image68.svg"/><Relationship Id="rId12" Type="http://schemas.openxmlformats.org/officeDocument/2006/relationships/image" Target="../media/image28.png"/><Relationship Id="rId2" Type="http://schemas.openxmlformats.org/officeDocument/2006/relationships/image" Target="../media/image37.png"/><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46.svg"/><Relationship Id="rId5" Type="http://schemas.openxmlformats.org/officeDocument/2006/relationships/image" Target="../media/image133.svg"/><Relationship Id="rId15" Type="http://schemas.openxmlformats.org/officeDocument/2006/relationships/image" Target="../media/image28.svg"/><Relationship Id="rId10" Type="http://schemas.openxmlformats.org/officeDocument/2006/relationships/image" Target="../media/image27.png"/><Relationship Id="rId19" Type="http://schemas.openxmlformats.org/officeDocument/2006/relationships/image" Target="../media/image103.png"/><Relationship Id="rId4" Type="http://schemas.openxmlformats.org/officeDocument/2006/relationships/image" Target="../media/image83.png"/><Relationship Id="rId9" Type="http://schemas.openxmlformats.org/officeDocument/2006/relationships/image" Target="../media/image70.svg"/><Relationship Id="rId14"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07.png"/><Relationship Id="rId3" Type="http://schemas.openxmlformats.org/officeDocument/2006/relationships/image" Target="../media/image153.svg"/><Relationship Id="rId7" Type="http://schemas.openxmlformats.org/officeDocument/2006/relationships/image" Target="../media/image44.svg"/><Relationship Id="rId12" Type="http://schemas.openxmlformats.org/officeDocument/2006/relationships/image" Target="../media/image2.sv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42.svg"/><Relationship Id="rId10"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92.svg"/></Relationships>
</file>

<file path=ppt/slides/_rels/slide3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65.png"/><Relationship Id="rId7" Type="http://schemas.openxmlformats.org/officeDocument/2006/relationships/image" Target="../media/image35.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92.svg"/><Relationship Id="rId10" Type="http://schemas.openxmlformats.org/officeDocument/2006/relationships/image" Target="../media/image64.png"/><Relationship Id="rId9" Type="http://schemas.openxmlformats.org/officeDocument/2006/relationships/image" Target="../media/image109.png"/><Relationship Id="rId4" Type="http://schemas.openxmlformats.org/officeDocument/2006/relationships/image" Target="../media/image90.svg"/></Relationships>
</file>

<file path=ppt/slides/_rels/slide39.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116.png"/><Relationship Id="rId18" Type="http://schemas.openxmlformats.org/officeDocument/2006/relationships/image" Target="../media/image175.svg"/><Relationship Id="rId26" Type="http://schemas.openxmlformats.org/officeDocument/2006/relationships/image" Target="../media/image183.svg"/><Relationship Id="rId3" Type="http://schemas.openxmlformats.org/officeDocument/2006/relationships/image" Target="../media/image111.png"/><Relationship Id="rId21" Type="http://schemas.openxmlformats.org/officeDocument/2006/relationships/image" Target="../media/image120.png"/><Relationship Id="rId7" Type="http://schemas.openxmlformats.org/officeDocument/2006/relationships/image" Target="../media/image113.png"/><Relationship Id="rId12" Type="http://schemas.openxmlformats.org/officeDocument/2006/relationships/image" Target="../media/image169.svg"/><Relationship Id="rId17" Type="http://schemas.openxmlformats.org/officeDocument/2006/relationships/image" Target="../media/image118.png"/><Relationship Id="rId25" Type="http://schemas.openxmlformats.org/officeDocument/2006/relationships/image" Target="../media/image122.png"/><Relationship Id="rId2" Type="http://schemas.openxmlformats.org/officeDocument/2006/relationships/image" Target="../media/image110.png"/><Relationship Id="rId16" Type="http://schemas.openxmlformats.org/officeDocument/2006/relationships/image" Target="../media/image173.svg"/><Relationship Id="rId20" Type="http://schemas.openxmlformats.org/officeDocument/2006/relationships/image" Target="../media/image177.svg"/><Relationship Id="rId1" Type="http://schemas.openxmlformats.org/officeDocument/2006/relationships/slideLayout" Target="../slideLayouts/slideLayout7.xml"/><Relationship Id="rId6" Type="http://schemas.openxmlformats.org/officeDocument/2006/relationships/image" Target="../media/image163.svg"/><Relationship Id="rId11" Type="http://schemas.openxmlformats.org/officeDocument/2006/relationships/image" Target="../media/image115.png"/><Relationship Id="rId24" Type="http://schemas.openxmlformats.org/officeDocument/2006/relationships/image" Target="../media/image181.svg"/><Relationship Id="rId5" Type="http://schemas.openxmlformats.org/officeDocument/2006/relationships/image" Target="../media/image112.png"/><Relationship Id="rId15" Type="http://schemas.openxmlformats.org/officeDocument/2006/relationships/image" Target="../media/image117.png"/><Relationship Id="rId23" Type="http://schemas.openxmlformats.org/officeDocument/2006/relationships/image" Target="../media/image121.png"/><Relationship Id="rId10" Type="http://schemas.openxmlformats.org/officeDocument/2006/relationships/image" Target="../media/image167.svg"/><Relationship Id="rId19" Type="http://schemas.openxmlformats.org/officeDocument/2006/relationships/image" Target="../media/image119.png"/><Relationship Id="rId4" Type="http://schemas.openxmlformats.org/officeDocument/2006/relationships/image" Target="../media/image161.svg"/><Relationship Id="rId9" Type="http://schemas.openxmlformats.org/officeDocument/2006/relationships/image" Target="../media/image114.png"/><Relationship Id="rId14" Type="http://schemas.openxmlformats.org/officeDocument/2006/relationships/image" Target="../media/image171.svg"/><Relationship Id="rId22" Type="http://schemas.openxmlformats.org/officeDocument/2006/relationships/image" Target="../media/image179.sv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4.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6.svg"/><Relationship Id="rId5" Type="http://schemas.openxmlformats.org/officeDocument/2006/relationships/image" Target="../media/image58.svg"/><Relationship Id="rId15" Type="http://schemas.openxmlformats.org/officeDocument/2006/relationships/image" Target="../media/image28.svg"/><Relationship Id="rId10" Type="http://schemas.openxmlformats.org/officeDocument/2006/relationships/image" Target="../media/image15.png"/><Relationship Id="rId4" Type="http://schemas.openxmlformats.org/officeDocument/2006/relationships/image" Target="../media/image33.png"/><Relationship Id="rId9" Type="http://schemas.openxmlformats.org/officeDocument/2006/relationships/image" Target="../media/image62.svg"/><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191.svg"/><Relationship Id="rId18" Type="http://schemas.openxmlformats.org/officeDocument/2006/relationships/image" Target="../media/image132.png"/><Relationship Id="rId26" Type="http://schemas.openxmlformats.org/officeDocument/2006/relationships/image" Target="../media/image136.png"/><Relationship Id="rId3" Type="http://schemas.openxmlformats.org/officeDocument/2006/relationships/image" Target="../media/image124.jpeg"/><Relationship Id="rId21" Type="http://schemas.openxmlformats.org/officeDocument/2006/relationships/image" Target="../media/image199.svg"/><Relationship Id="rId7" Type="http://schemas.openxmlformats.org/officeDocument/2006/relationships/image" Target="../media/image126.png"/><Relationship Id="rId12" Type="http://schemas.openxmlformats.org/officeDocument/2006/relationships/image" Target="../media/image129.png"/><Relationship Id="rId17" Type="http://schemas.openxmlformats.org/officeDocument/2006/relationships/image" Target="../media/image195.svg"/><Relationship Id="rId25" Type="http://schemas.openxmlformats.org/officeDocument/2006/relationships/slide" Target="slide45.xml"/><Relationship Id="rId2" Type="http://schemas.openxmlformats.org/officeDocument/2006/relationships/image" Target="../media/image123.png"/><Relationship Id="rId16" Type="http://schemas.openxmlformats.org/officeDocument/2006/relationships/image" Target="../media/image131.png"/><Relationship Id="rId20"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128.png"/><Relationship Id="rId24" Type="http://schemas.openxmlformats.org/officeDocument/2006/relationships/image" Target="../media/image135.png"/><Relationship Id="rId5" Type="http://schemas.openxmlformats.org/officeDocument/2006/relationships/image" Target="../media/image125.png"/><Relationship Id="rId15" Type="http://schemas.openxmlformats.org/officeDocument/2006/relationships/image" Target="../media/image193.svg"/><Relationship Id="rId23" Type="http://schemas.openxmlformats.org/officeDocument/2006/relationships/image" Target="../media/image201.svg"/><Relationship Id="rId10" Type="http://schemas.openxmlformats.org/officeDocument/2006/relationships/slide" Target="slide43.xml"/><Relationship Id="rId19" Type="http://schemas.openxmlformats.org/officeDocument/2006/relationships/image" Target="../media/image197.svg"/><Relationship Id="rId4" Type="http://schemas.openxmlformats.org/officeDocument/2006/relationships/slide" Target="slide41.xml"/><Relationship Id="rId9" Type="http://schemas.openxmlformats.org/officeDocument/2006/relationships/image" Target="../media/image127.png"/><Relationship Id="rId14" Type="http://schemas.openxmlformats.org/officeDocument/2006/relationships/image" Target="../media/image130.png"/><Relationship Id="rId22" Type="http://schemas.openxmlformats.org/officeDocument/2006/relationships/image" Target="../media/image134.png"/></Relationships>
</file>

<file path=ppt/slides/_rels/slide4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140.png"/><Relationship Id="rId3" Type="http://schemas.microsoft.com/office/2007/relationships/media" Target="../media/media2.mp3"/><Relationship Id="rId7" Type="http://schemas.openxmlformats.org/officeDocument/2006/relationships/image" Target="../media/image201.svg"/><Relationship Id="rId12" Type="http://schemas.openxmlformats.org/officeDocument/2006/relationships/image" Target="../media/image20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7.png"/><Relationship Id="rId5" Type="http://schemas.openxmlformats.org/officeDocument/2006/relationships/slideLayout" Target="../slideLayouts/slideLayout7.xml"/><Relationship Id="rId15" Type="http://schemas.openxmlformats.org/officeDocument/2006/relationships/image" Target="../media/image141.png"/><Relationship Id="rId10" Type="http://schemas.openxmlformats.org/officeDocument/2006/relationships/image" Target="../media/image139.png"/><Relationship Id="rId4" Type="http://schemas.openxmlformats.org/officeDocument/2006/relationships/audio" Target="../media/media2.mp3"/><Relationship Id="rId9" Type="http://schemas.openxmlformats.org/officeDocument/2006/relationships/image" Target="../media/image138.png"/><Relationship Id="rId14" Type="http://schemas.openxmlformats.org/officeDocument/2006/relationships/image" Target="../media/image209.svg"/></Relationships>
</file>

<file path=ppt/slides/_rels/slide42.xml.rels><?xml version="1.0" encoding="UTF-8" standalone="yes"?>
<Relationships xmlns="http://schemas.openxmlformats.org/package/2006/relationships"><Relationship Id="rId8" Type="http://schemas.openxmlformats.org/officeDocument/2006/relationships/slide" Target="slide40.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141.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137.png"/><Relationship Id="rId5" Type="http://schemas.openxmlformats.org/officeDocument/2006/relationships/slideLayout" Target="../slideLayouts/slideLayout7.xml"/><Relationship Id="rId15" Type="http://schemas.openxmlformats.org/officeDocument/2006/relationships/image" Target="../media/image140.png"/><Relationship Id="rId10" Type="http://schemas.openxmlformats.org/officeDocument/2006/relationships/image" Target="../media/image139.png"/><Relationship Id="rId4" Type="http://schemas.openxmlformats.org/officeDocument/2006/relationships/audio" Target="../media/media2.mp3"/><Relationship Id="rId9" Type="http://schemas.openxmlformats.org/officeDocument/2006/relationships/image" Target="../media/image138.png"/><Relationship Id="rId14" Type="http://schemas.openxmlformats.org/officeDocument/2006/relationships/image" Target="../media/image207.svg"/></Relationships>
</file>

<file path=ppt/slides/_rels/slide43.xml.rels><?xml version="1.0" encoding="UTF-8" standalone="yes"?>
<Relationships xmlns="http://schemas.openxmlformats.org/package/2006/relationships"><Relationship Id="rId8" Type="http://schemas.openxmlformats.org/officeDocument/2006/relationships/slide" Target="slide40.xml"/><Relationship Id="rId18" Type="http://schemas.openxmlformats.org/officeDocument/2006/relationships/image" Target="../media/image144.png"/><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141.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137.png"/><Relationship Id="rId5" Type="http://schemas.openxmlformats.org/officeDocument/2006/relationships/slideLayout" Target="../slideLayouts/slideLayout7.xml"/><Relationship Id="rId15" Type="http://schemas.openxmlformats.org/officeDocument/2006/relationships/image" Target="../media/image140.png"/><Relationship Id="rId10" Type="http://schemas.openxmlformats.org/officeDocument/2006/relationships/image" Target="../media/image139.png"/><Relationship Id="rId4" Type="http://schemas.openxmlformats.org/officeDocument/2006/relationships/audio" Target="../media/media2.mp3"/><Relationship Id="rId9" Type="http://schemas.openxmlformats.org/officeDocument/2006/relationships/image" Target="../media/image138.png"/><Relationship Id="rId14" Type="http://schemas.openxmlformats.org/officeDocument/2006/relationships/image" Target="../media/image207.svg"/></Relationships>
</file>

<file path=ppt/slides/_rels/slide44.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image" Target="../media/image148.png"/><Relationship Id="rId18" Type="http://schemas.openxmlformats.org/officeDocument/2006/relationships/image" Target="../media/image209.svg"/><Relationship Id="rId3" Type="http://schemas.microsoft.com/office/2007/relationships/media" Target="../media/media2.mp3"/><Relationship Id="rId7" Type="http://schemas.openxmlformats.org/officeDocument/2006/relationships/image" Target="../media/image137.png"/><Relationship Id="rId12" Type="http://schemas.openxmlformats.org/officeDocument/2006/relationships/image" Target="../media/image147.png"/><Relationship Id="rId17" Type="http://schemas.openxmlformats.org/officeDocument/2006/relationships/image" Target="../media/image140.png"/><Relationship Id="rId2" Type="http://schemas.openxmlformats.org/officeDocument/2006/relationships/audio" Target="../media/media1.mp3"/><Relationship Id="rId16" Type="http://schemas.openxmlformats.org/officeDocument/2006/relationships/image" Target="../media/image207.svg"/><Relationship Id="rId1" Type="http://schemas.microsoft.com/office/2007/relationships/media" Target="../media/media1.mp3"/><Relationship Id="rId6" Type="http://schemas.openxmlformats.org/officeDocument/2006/relationships/image" Target="../media/image145.png"/><Relationship Id="rId11" Type="http://schemas.openxmlformats.org/officeDocument/2006/relationships/image" Target="../media/image146.png"/><Relationship Id="rId5" Type="http://schemas.openxmlformats.org/officeDocument/2006/relationships/slideLayout" Target="../slideLayouts/slideLayout7.xml"/><Relationship Id="rId15" Type="http://schemas.openxmlformats.org/officeDocument/2006/relationships/image" Target="../media/image142.png"/><Relationship Id="rId10" Type="http://schemas.openxmlformats.org/officeDocument/2006/relationships/image" Target="../media/image138.png"/><Relationship Id="rId19" Type="http://schemas.openxmlformats.org/officeDocument/2006/relationships/image" Target="../media/image141.png"/><Relationship Id="rId4" Type="http://schemas.openxmlformats.org/officeDocument/2006/relationships/audio" Target="../media/media2.mp3"/><Relationship Id="rId9" Type="http://schemas.openxmlformats.org/officeDocument/2006/relationships/slide" Target="slide40.xml"/><Relationship Id="rId14" Type="http://schemas.openxmlformats.org/officeDocument/2006/relationships/image" Target="../media/image149.png"/></Relationships>
</file>

<file path=ppt/slides/_rels/slide4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207.svg"/><Relationship Id="rId3" Type="http://schemas.microsoft.com/office/2007/relationships/media" Target="../media/media2.mp3"/><Relationship Id="rId7" Type="http://schemas.openxmlformats.org/officeDocument/2006/relationships/image" Target="../media/image201.svg"/><Relationship Id="rId2" Type="http://schemas.openxmlformats.org/officeDocument/2006/relationships/audio" Target="../media/media1.mp3"/><Relationship Id="rId16" Type="http://schemas.openxmlformats.org/officeDocument/2006/relationships/image" Target="../media/image141.png"/><Relationship Id="rId1" Type="http://schemas.microsoft.com/office/2007/relationships/media" Target="../media/media1.mp3"/><Relationship Id="rId6" Type="http://schemas.openxmlformats.org/officeDocument/2006/relationships/image" Target="../media/image137.png"/><Relationship Id="rId5" Type="http://schemas.openxmlformats.org/officeDocument/2006/relationships/slideLayout" Target="../slideLayouts/slideLayout7.xml"/><Relationship Id="rId15" Type="http://schemas.openxmlformats.org/officeDocument/2006/relationships/image" Target="../media/image209.svg"/><Relationship Id="rId10" Type="http://schemas.openxmlformats.org/officeDocument/2006/relationships/image" Target="../media/image139.png"/><Relationship Id="rId4" Type="http://schemas.openxmlformats.org/officeDocument/2006/relationships/audio" Target="../media/media2.mp3"/><Relationship Id="rId9" Type="http://schemas.openxmlformats.org/officeDocument/2006/relationships/image" Target="../media/image138.png"/><Relationship Id="rId14" Type="http://schemas.openxmlformats.org/officeDocument/2006/relationships/image" Target="../media/image140.png"/></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51.png"/><Relationship Id="rId3" Type="http://schemas.openxmlformats.org/officeDocument/2006/relationships/image" Target="../media/image237.svg"/><Relationship Id="rId7" Type="http://schemas.openxmlformats.org/officeDocument/2006/relationships/image" Target="../media/image46.svg"/><Relationship Id="rId12" Type="http://schemas.openxmlformats.org/officeDocument/2006/relationships/image" Target="../media/image240.sv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70.svg"/><Relationship Id="rId10" Type="http://schemas.openxmlformats.org/officeDocument/2006/relationships/image" Target="../media/image150.png"/><Relationship Id="rId4" Type="http://schemas.openxmlformats.org/officeDocument/2006/relationships/image" Target="../media/image27.png"/><Relationship Id="rId9" Type="http://schemas.openxmlformats.org/officeDocument/2006/relationships/image" Target="../media/image48.svg"/><Relationship Id="rId14" Type="http://schemas.openxmlformats.org/officeDocument/2006/relationships/image" Target="../media/image56.png"/></Relationships>
</file>

<file path=ppt/slides/_rels/slide4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6.svg"/><Relationship Id="rId7" Type="http://schemas.openxmlformats.org/officeDocument/2006/relationships/image" Target="../media/image62.svg"/><Relationship Id="rId12" Type="http://schemas.openxmlformats.org/officeDocument/2006/relationships/image" Target="../media/image15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36.svg"/></Relationships>
</file>

<file path=ppt/slides/_rels/slide4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6.svg"/><Relationship Id="rId7" Type="http://schemas.openxmlformats.org/officeDocument/2006/relationships/image" Target="../media/image105.svg"/><Relationship Id="rId12"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03.svg"/><Relationship Id="rId5" Type="http://schemas.openxmlformats.org/officeDocument/2006/relationships/image" Target="../media/image48.svg"/><Relationship Id="rId10" Type="http://schemas.openxmlformats.org/officeDocument/2006/relationships/image" Target="../media/image153.png"/><Relationship Id="rId9" Type="http://schemas.openxmlformats.org/officeDocument/2006/relationships/image" Target="../media/image64.svg"/></Relationships>
</file>

<file path=ppt/slides/_rels/slide4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5.svg"/><Relationship Id="rId7" Type="http://schemas.openxmlformats.org/officeDocument/2006/relationships/image" Target="../media/image105.sv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07.svg"/><Relationship Id="rId5" Type="http://schemas.openxmlformats.org/officeDocument/2006/relationships/image" Target="../media/image48.svg"/><Relationship Id="rId10" Type="http://schemas.openxmlformats.org/officeDocument/2006/relationships/image" Target="../media/image78.png"/><Relationship Id="rId4" Type="http://schemas.openxmlformats.org/officeDocument/2006/relationships/image" Target="../media/image28.png"/><Relationship Id="rId9" Type="http://schemas.openxmlformats.org/officeDocument/2006/relationships/image" Target="../media/image64.svg"/></Relationships>
</file>

<file path=ppt/slides/_rels/slide5.xml.rels><?xml version="1.0" encoding="UTF-8" standalone="yes"?>
<Relationships xmlns="http://schemas.openxmlformats.org/package/2006/relationships"><Relationship Id="rId18" Type="http://schemas.openxmlformats.org/officeDocument/2006/relationships/image" Target="../media/image42.png"/><Relationship Id="rId3" Type="http://schemas.openxmlformats.org/officeDocument/2006/relationships/image" Target="../media/image66.svg"/><Relationship Id="rId12" Type="http://schemas.openxmlformats.org/officeDocument/2006/relationships/image" Target="../media/image39.png"/><Relationship Id="rId17" Type="http://schemas.openxmlformats.org/officeDocument/2006/relationships/image" Target="../media/image41.png"/><Relationship Id="rId2" Type="http://schemas.openxmlformats.org/officeDocument/2006/relationships/image" Target="../media/image37.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8.svg"/><Relationship Id="rId5" Type="http://schemas.openxmlformats.org/officeDocument/2006/relationships/image" Target="../media/image68.svg"/><Relationship Id="rId15" Type="http://schemas.openxmlformats.org/officeDocument/2006/relationships/image" Target="../media/image72.svg"/><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6.svg"/><Relationship Id="rId3" Type="http://schemas.openxmlformats.org/officeDocument/2006/relationships/image" Target="../media/image66.svg"/><Relationship Id="rId7" Type="http://schemas.openxmlformats.org/officeDocument/2006/relationships/image" Target="../media/image68.svg"/><Relationship Id="rId12" Type="http://schemas.openxmlformats.org/officeDocument/2006/relationships/image" Target="../media/image27.png"/><Relationship Id="rId17" Type="http://schemas.openxmlformats.org/officeDocument/2006/relationships/image" Target="../media/image28.svg"/><Relationship Id="rId2" Type="http://schemas.openxmlformats.org/officeDocument/2006/relationships/image" Target="../media/image37.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5.png"/><Relationship Id="rId11" Type="http://schemas.openxmlformats.org/officeDocument/2006/relationships/image" Target="../media/image228.svg"/><Relationship Id="rId5" Type="http://schemas.openxmlformats.org/officeDocument/2006/relationships/image" Target="../media/image133.svg"/><Relationship Id="rId15" Type="http://schemas.openxmlformats.org/officeDocument/2006/relationships/image" Target="../media/image48.svg"/><Relationship Id="rId10" Type="http://schemas.openxmlformats.org/officeDocument/2006/relationships/image" Target="../media/image156.png"/><Relationship Id="rId4" Type="http://schemas.openxmlformats.org/officeDocument/2006/relationships/image" Target="../media/image83.png"/><Relationship Id="rId9" Type="http://schemas.openxmlformats.org/officeDocument/2006/relationships/image" Target="../media/image70.svg"/><Relationship Id="rId14" Type="http://schemas.openxmlformats.org/officeDocument/2006/relationships/image" Target="../media/image28.png"/></Relationships>
</file>

<file path=ppt/slides/_rels/slide51.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105.png"/><Relationship Id="rId3" Type="http://schemas.openxmlformats.org/officeDocument/2006/relationships/image" Target="../media/image157.png"/><Relationship Id="rId7" Type="http://schemas.openxmlformats.org/officeDocument/2006/relationships/image" Target="../media/image65.png"/><Relationship Id="rId12" Type="http://schemas.openxmlformats.org/officeDocument/2006/relationships/image" Target="../media/image44.svg"/><Relationship Id="rId17" Type="http://schemas.openxmlformats.org/officeDocument/2006/relationships/image" Target="../media/image159.png"/><Relationship Id="rId2" Type="http://schemas.openxmlformats.org/officeDocument/2006/relationships/notesSlide" Target="../notesSlides/notesSlide4.xml"/><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72.png"/><Relationship Id="rId5" Type="http://schemas.openxmlformats.org/officeDocument/2006/relationships/image" Target="../media/image158.png"/><Relationship Id="rId15" Type="http://schemas.openxmlformats.org/officeDocument/2006/relationships/image" Target="../media/image6.png"/><Relationship Id="rId10" Type="http://schemas.openxmlformats.org/officeDocument/2006/relationships/image" Target="../media/image99.svg"/><Relationship Id="rId4" Type="http://schemas.openxmlformats.org/officeDocument/2006/relationships/image" Target="../media/image247.svg"/><Relationship Id="rId9" Type="http://schemas.openxmlformats.org/officeDocument/2006/relationships/image" Target="../media/image71.png"/><Relationship Id="rId14" Type="http://schemas.openxmlformats.org/officeDocument/2006/relationships/image" Target="../media/image42.sv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8.svg"/><Relationship Id="rId18" Type="http://schemas.openxmlformats.org/officeDocument/2006/relationships/image" Target="../media/image27.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28.png"/><Relationship Id="rId17" Type="http://schemas.openxmlformats.org/officeDocument/2006/relationships/image" Target="../media/image52.svg"/><Relationship Id="rId2" Type="http://schemas.openxmlformats.org/officeDocument/2006/relationships/image" Target="../media/image23.png"/><Relationship Id="rId16" Type="http://schemas.openxmlformats.org/officeDocument/2006/relationships/image" Target="../media/image30.png"/><Relationship Id="rId20"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26.png"/><Relationship Id="rId19" Type="http://schemas.openxmlformats.org/officeDocument/2006/relationships/image" Target="../media/image46.svg"/><Relationship Id="rId4" Type="http://schemas.openxmlformats.org/officeDocument/2006/relationships/image" Target="../media/image24.png"/><Relationship Id="rId9" Type="http://schemas.openxmlformats.org/officeDocument/2006/relationships/image" Target="../media/image12.sv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2.svg"/><Relationship Id="rId18" Type="http://schemas.openxmlformats.org/officeDocument/2006/relationships/image" Target="../media/image42.png"/><Relationship Id="rId3" Type="http://schemas.openxmlformats.org/officeDocument/2006/relationships/image" Target="../media/image74.svg"/><Relationship Id="rId7" Type="http://schemas.openxmlformats.org/officeDocument/2006/relationships/image" Target="../media/image78.svg"/><Relationship Id="rId17" Type="http://schemas.openxmlformats.org/officeDocument/2006/relationships/image" Target="../media/image24.svg"/><Relationship Id="rId2" Type="http://schemas.openxmlformats.org/officeDocument/2006/relationships/image" Target="../media/image43.png"/><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6.svg"/><Relationship Id="rId15" Type="http://schemas.openxmlformats.org/officeDocument/2006/relationships/image" Target="../media/image84.svg"/><Relationship Id="rId10" Type="http://schemas.openxmlformats.org/officeDocument/2006/relationships/image" Target="../media/image47.png"/><Relationship Id="rId19"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80.svg"/><Relationship Id="rId1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7" Type="http://schemas.openxmlformats.org/officeDocument/2006/relationships/image" Target="../media/image54.jpeg"/><Relationship Id="rId2" Type="http://schemas.openxmlformats.org/officeDocument/2006/relationships/image" Target="../media/image43.png"/><Relationship Id="rId16"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6.sv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80.svg"/><Relationship Id="rId1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6.svg"/><Relationship Id="rId7" Type="http://schemas.openxmlformats.org/officeDocument/2006/relationships/image" Target="../media/image6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34.pn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7" Type="http://schemas.openxmlformats.org/officeDocument/2006/relationships/image" Target="../media/image68.svg"/><Relationship Id="rId12" Type="http://schemas.openxmlformats.org/officeDocument/2006/relationships/image" Target="../media/image28.png"/><Relationship Id="rId2" Type="http://schemas.openxmlformats.org/officeDocument/2006/relationships/image" Target="../media/image38.png"/><Relationship Id="rId16" Type="http://schemas.openxmlformats.org/officeDocument/2006/relationships/image" Target="../media/image57.png"/><Relationship Id="rId1" Type="http://schemas.openxmlformats.org/officeDocument/2006/relationships/slideLayout" Target="../slideLayouts/slideLayout7.xml"/><Relationship Id="rId11" Type="http://schemas.openxmlformats.org/officeDocument/2006/relationships/image" Target="../media/image46.svg"/><Relationship Id="rId15" Type="http://schemas.openxmlformats.org/officeDocument/2006/relationships/image" Target="../media/image28.svg"/><Relationship Id="rId5" Type="http://schemas.openxmlformats.org/officeDocument/2006/relationships/image" Target="../media/image96.svg"/><Relationship Id="rId10" Type="http://schemas.openxmlformats.org/officeDocument/2006/relationships/image" Target="../media/image27.png"/><Relationship Id="rId9" Type="http://schemas.openxmlformats.org/officeDocument/2006/relationships/image" Target="../media/image70.sv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1" name="Picture 11">
            <a:extLst>
              <a:ext uri="{FF2B5EF4-FFF2-40B4-BE49-F238E27FC236}">
                <a16:creationId xmlns="" xmlns:a16="http://schemas.microsoft.com/office/drawing/2014/main" id="{9196E285-5D42-4501-B574-63FA052C44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134885" y="1997817"/>
            <a:ext cx="11982665" cy="6682078"/>
          </a:xfrm>
          <a:prstGeom prst="rect">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09028">
            <a:off x="643561" y="8246589"/>
            <a:ext cx="1267245" cy="1214251"/>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2596"/>
          <a:stretch>
            <a:fillRect/>
          </a:stretch>
        </p:blipFill>
        <p:spPr>
          <a:xfrm rot="-5400000" flipV="1">
            <a:off x="15630919" y="1937884"/>
            <a:ext cx="1335062" cy="4047926"/>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3220712" cy="198073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5632" y="3437092"/>
            <a:ext cx="481551" cy="203831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674156">
            <a:off x="13542368" y="6277270"/>
            <a:ext cx="1395412" cy="115946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17210" t="24148"/>
          <a:stretch>
            <a:fillRect/>
          </a:stretch>
        </p:blipFill>
        <p:spPr>
          <a:xfrm flipH="1" flipV="1">
            <a:off x="15687747" y="7952309"/>
            <a:ext cx="2600253" cy="2334691"/>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l="23714" t="22934"/>
          <a:stretch>
            <a:fillRect/>
          </a:stretch>
        </p:blipFill>
        <p:spPr>
          <a:xfrm rot="5400000">
            <a:off x="15929052" y="-261085"/>
            <a:ext cx="2660495" cy="2502909"/>
          </a:xfrm>
          <a:prstGeom prst="rect">
            <a:avLst/>
          </a:prstGeom>
        </p:spPr>
      </p:pic>
      <p:sp>
        <p:nvSpPr>
          <p:cNvPr id="13" name="TextBox 12">
            <a:extLst>
              <a:ext uri="{FF2B5EF4-FFF2-40B4-BE49-F238E27FC236}">
                <a16:creationId xmlns="" xmlns:a16="http://schemas.microsoft.com/office/drawing/2014/main" id="{B8509E24-3D5E-4211-9B1E-10E15A9B352A}"/>
              </a:ext>
            </a:extLst>
          </p:cNvPr>
          <p:cNvSpPr txBox="1"/>
          <p:nvPr/>
        </p:nvSpPr>
        <p:spPr>
          <a:xfrm>
            <a:off x="4723240" y="2320617"/>
            <a:ext cx="8994660" cy="5404172"/>
          </a:xfrm>
          <a:prstGeom prst="rect">
            <a:avLst/>
          </a:prstGeom>
          <a:noFill/>
        </p:spPr>
        <p:txBody>
          <a:bodyPr wrap="square" rtlCol="0">
            <a:spAutoFit/>
          </a:bodyPr>
          <a:lstStyle/>
          <a:p>
            <a:pPr algn="ctr">
              <a:lnSpc>
                <a:spcPct val="150000"/>
              </a:lnSpc>
            </a:pPr>
            <a:r>
              <a:rPr lang="en-US" sz="8000" b="1" dirty="0">
                <a:solidFill>
                  <a:schemeClr val="bg1"/>
                </a:solidFill>
                <a:latin typeface="Arial" panose="020B0604020202020204" pitchFamily="34" charset="0"/>
                <a:cs typeface="Arial" panose="020B0604020202020204" pitchFamily="34" charset="0"/>
              </a:rPr>
              <a:t>CHÀO MỪNG CÁC EM ĐẾN VỚI BÀI HỌC MỚI</a:t>
            </a:r>
          </a:p>
        </p:txBody>
      </p:sp>
      <p:pic>
        <p:nvPicPr>
          <p:cNvPr id="32" name="Picture 8">
            <a:extLst>
              <a:ext uri="{FF2B5EF4-FFF2-40B4-BE49-F238E27FC236}">
                <a16:creationId xmlns="" xmlns:a16="http://schemas.microsoft.com/office/drawing/2014/main" id="{781261BE-AACA-4820-A477-BEC6ECA2E7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234370">
            <a:off x="11087439" y="8452375"/>
            <a:ext cx="481551" cy="2038310"/>
          </a:xfrm>
          <a:prstGeom prst="rect">
            <a:avLst/>
          </a:prstGeom>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114300"/>
            <a:ext cx="926459" cy="116336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607301" y="9034102"/>
            <a:ext cx="1527388" cy="113859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5186127" y="1"/>
            <a:ext cx="3101873" cy="2933700"/>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50384">
            <a:off x="163624" y="8552516"/>
            <a:ext cx="1521321" cy="1264080"/>
          </a:xfrm>
          <a:prstGeom prst="rect">
            <a:avLst/>
          </a:prstGeom>
        </p:spPr>
      </p:pic>
      <p:sp>
        <p:nvSpPr>
          <p:cNvPr id="2" name="Rectangle 1"/>
          <p:cNvSpPr/>
          <p:nvPr/>
        </p:nvSpPr>
        <p:spPr>
          <a:xfrm>
            <a:off x="838200" y="1270107"/>
            <a:ext cx="16532795" cy="901593"/>
          </a:xfrm>
          <a:prstGeom prst="rect">
            <a:avLst/>
          </a:prstGeom>
        </p:spPr>
        <p:txBody>
          <a:bodyPr wrap="none">
            <a:spAutoFit/>
          </a:bodyPr>
          <a:lstStyle/>
          <a:p>
            <a:pPr algn="ctr">
              <a:lnSpc>
                <a:spcPct val="150000"/>
              </a:lnSpc>
            </a:pPr>
            <a:r>
              <a:rPr lang="en-US" sz="4000" dirty="0"/>
              <a:t>Các mặt đáy của hình hộp chữ nhật ABCD. A'B'C'D' là : ABCD, A'B'C'D'.</a:t>
            </a:r>
          </a:p>
        </p:txBody>
      </p:sp>
      <p:pic>
        <p:nvPicPr>
          <p:cNvPr id="5122" name="Picture 2" descr="C:\Users\ADMINI~1\AppData\Local\Temp\Rar$DIa0.291\Kết quả HĐ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53700" y="2401307"/>
            <a:ext cx="6515100" cy="61711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72914" y="2324100"/>
            <a:ext cx="8376563" cy="6555641"/>
          </a:xfrm>
          <a:prstGeom prst="rect">
            <a:avLst/>
          </a:prstGeom>
        </p:spPr>
        <p:txBody>
          <a:bodyPr wrap="square">
            <a:spAutoFit/>
          </a:bodyPr>
          <a:lstStyle/>
          <a:p>
            <a:pPr marL="571500" indent="-571500" algn="just">
              <a:lnSpc>
                <a:spcPct val="150000"/>
              </a:lnSpc>
              <a:buFont typeface="Arial" pitchFamily="34" charset="0"/>
              <a:buChar char="•"/>
            </a:pPr>
            <a:r>
              <a:rPr lang="en-US" sz="4000" dirty="0" smtClean="0"/>
              <a:t>8 </a:t>
            </a:r>
            <a:r>
              <a:rPr lang="en-US" sz="4000" dirty="0"/>
              <a:t>đỉnh : A, B, C, D, M, N, Q, P.</a:t>
            </a:r>
          </a:p>
          <a:p>
            <a:pPr marL="571500" indent="-571500" algn="just">
              <a:lnSpc>
                <a:spcPct val="150000"/>
              </a:lnSpc>
              <a:buFont typeface="Arial" pitchFamily="34" charset="0"/>
              <a:buChar char="•"/>
            </a:pPr>
            <a:r>
              <a:rPr lang="en-US" sz="4000" dirty="0" smtClean="0"/>
              <a:t>12 </a:t>
            </a:r>
            <a:r>
              <a:rPr lang="en-US" sz="4000" dirty="0"/>
              <a:t>cạnh : AB, AD, BC, CD, MN, MQ, QP, PN, AM, BN, CP, DQ.</a:t>
            </a:r>
          </a:p>
          <a:p>
            <a:pPr marL="571500" indent="-571500" algn="just">
              <a:lnSpc>
                <a:spcPct val="150000"/>
              </a:lnSpc>
              <a:buFont typeface="Arial" pitchFamily="34" charset="0"/>
              <a:buChar char="•"/>
            </a:pPr>
            <a:r>
              <a:rPr lang="en-US" sz="4000" dirty="0" smtClean="0"/>
              <a:t>4 </a:t>
            </a:r>
            <a:r>
              <a:rPr lang="en-US" sz="4000" dirty="0"/>
              <a:t>đường chéo: ND, QB, MC, PA.</a:t>
            </a:r>
          </a:p>
          <a:p>
            <a:pPr marL="571500" indent="-571500" algn="just">
              <a:lnSpc>
                <a:spcPct val="150000"/>
              </a:lnSpc>
              <a:buFont typeface="Arial" pitchFamily="34" charset="0"/>
              <a:buChar char="•"/>
            </a:pPr>
            <a:r>
              <a:rPr lang="en-US" sz="4000" dirty="0" smtClean="0"/>
              <a:t>4 </a:t>
            </a:r>
            <a:r>
              <a:rPr lang="en-US" sz="4000" dirty="0"/>
              <a:t>mặt bên : AMNB, MQDA, PQDC, NPCB.</a:t>
            </a:r>
          </a:p>
          <a:p>
            <a:pPr marL="571500" indent="-571500" algn="just">
              <a:lnSpc>
                <a:spcPct val="150000"/>
              </a:lnSpc>
              <a:buFont typeface="Arial" pitchFamily="34" charset="0"/>
              <a:buChar char="•"/>
            </a:pPr>
            <a:r>
              <a:rPr lang="en-US" sz="4000" dirty="0" smtClean="0"/>
              <a:t>2 </a:t>
            </a:r>
            <a:r>
              <a:rPr lang="en-US" sz="4000" dirty="0"/>
              <a:t>mặt đáy: ABCD, MNPQ.</a:t>
            </a:r>
          </a:p>
        </p:txBody>
      </p:sp>
    </p:spTree>
    <p:extLst>
      <p:ext uri="{BB962C8B-B14F-4D97-AF65-F5344CB8AC3E}">
        <p14:creationId xmlns:p14="http://schemas.microsoft.com/office/powerpoint/2010/main" val="1486191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122"/>
                                        </p:tgtEl>
                                        <p:attrNameLst>
                                          <p:attrName>style.visibility</p:attrName>
                                        </p:attrNameLst>
                                      </p:cBhvr>
                                      <p:to>
                                        <p:strVal val="visible"/>
                                      </p:to>
                                    </p:set>
                                    <p:animEffect transition="in" filter="wipe(down)">
                                      <p:cBhvr>
                                        <p:cTn id="3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6470" r="51775"/>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43628" y="766090"/>
            <a:ext cx="926459" cy="1163362"/>
          </a:xfrm>
          <a:prstGeom prst="rect">
            <a:avLst/>
          </a:prstGeom>
        </p:spPr>
      </p:pic>
      <p:grpSp>
        <p:nvGrpSpPr>
          <p:cNvPr id="36" name="Group 35">
            <a:extLst>
              <a:ext uri="{FF2B5EF4-FFF2-40B4-BE49-F238E27FC236}">
                <a16:creationId xmlns="" xmlns:a16="http://schemas.microsoft.com/office/drawing/2014/main" id="{BD002A76-F030-4CBF-BDE9-14826D56FC02}"/>
              </a:ext>
            </a:extLst>
          </p:cNvPr>
          <p:cNvGrpSpPr/>
          <p:nvPr/>
        </p:nvGrpSpPr>
        <p:grpSpPr>
          <a:xfrm>
            <a:off x="2035317" y="1104900"/>
            <a:ext cx="7474444" cy="2162815"/>
            <a:chOff x="3879356" y="328737"/>
            <a:chExt cx="7474444" cy="2162815"/>
          </a:xfrm>
        </p:grpSpPr>
        <p:pic>
          <p:nvPicPr>
            <p:cNvPr id="17" name="Picture 8">
              <a:extLst>
                <a:ext uri="{FF2B5EF4-FFF2-40B4-BE49-F238E27FC236}">
                  <a16:creationId xmlns="" xmlns:a16="http://schemas.microsoft.com/office/drawing/2014/main" id="{17636734-C56D-470C-9692-C512A7E813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715000" y="952500"/>
              <a:ext cx="5638800" cy="1539052"/>
            </a:xfrm>
            <a:prstGeom prst="rect">
              <a:avLst/>
            </a:prstGeom>
          </p:spPr>
        </p:pic>
        <p:pic>
          <p:nvPicPr>
            <p:cNvPr id="18" name="Picture 18">
              <a:extLst>
                <a:ext uri="{FF2B5EF4-FFF2-40B4-BE49-F238E27FC236}">
                  <a16:creationId xmlns="" xmlns:a16="http://schemas.microsoft.com/office/drawing/2014/main" id="{67CD1296-0AAD-4424-89E2-AFE382AEF5C7}"/>
                </a:ext>
              </a:extLst>
            </p:cNvPr>
            <p:cNvPicPr>
              <a:picLocks noChangeAspect="1"/>
            </p:cNvPicPr>
            <p:nvPr/>
          </p:nvPicPr>
          <p:blipFill>
            <a:blip r:embed="rId16"/>
            <a:srcRect/>
            <a:stretch>
              <a:fillRect/>
            </a:stretch>
          </p:blipFill>
          <p:spPr>
            <a:xfrm rot="20155950">
              <a:off x="3879356" y="328737"/>
              <a:ext cx="1861180" cy="1484291"/>
            </a:xfrm>
            <a:prstGeom prst="rect">
              <a:avLst/>
            </a:prstGeom>
          </p:spPr>
        </p:pic>
        <p:sp>
          <p:nvSpPr>
            <p:cNvPr id="19" name="TextBox 18">
              <a:extLst>
                <a:ext uri="{FF2B5EF4-FFF2-40B4-BE49-F238E27FC236}">
                  <a16:creationId xmlns="" xmlns:a16="http://schemas.microsoft.com/office/drawing/2014/main" id="{EC92BDF8-6002-4C70-9ACA-13C411CECECC}"/>
                </a:ext>
              </a:extLst>
            </p:cNvPr>
            <p:cNvSpPr txBox="1"/>
            <p:nvPr/>
          </p:nvSpPr>
          <p:spPr>
            <a:xfrm>
              <a:off x="6355080" y="1257300"/>
              <a:ext cx="4419600" cy="923330"/>
            </a:xfrm>
            <a:prstGeom prst="rect">
              <a:avLst/>
            </a:prstGeom>
            <a:noFill/>
          </p:spPr>
          <p:txBody>
            <a:bodyPr wrap="square" rtlCol="0">
              <a:spAutoFit/>
            </a:bodyPr>
            <a:lstStyle/>
            <a:p>
              <a:pPr algn="ctr"/>
              <a:r>
                <a:rPr lang="en-US" sz="5400" b="1" dirty="0" smtClean="0">
                  <a:solidFill>
                    <a:srgbClr val="0070C0"/>
                  </a:solidFill>
                </a:rPr>
                <a:t>Nhận xét</a:t>
              </a:r>
              <a:endParaRPr lang="en-US" sz="5400" b="1" dirty="0">
                <a:solidFill>
                  <a:srgbClr val="0070C0"/>
                </a:solidFill>
              </a:endParaRPr>
            </a:p>
          </p:txBody>
        </p:sp>
      </p:grpSp>
      <p:sp>
        <p:nvSpPr>
          <p:cNvPr id="21" name="TextBox 20">
            <a:extLst>
              <a:ext uri="{FF2B5EF4-FFF2-40B4-BE49-F238E27FC236}">
                <a16:creationId xmlns="" xmlns:a16="http://schemas.microsoft.com/office/drawing/2014/main" id="{261FCF5D-4257-4097-9E09-184DF995B13A}"/>
              </a:ext>
            </a:extLst>
          </p:cNvPr>
          <p:cNvSpPr txBox="1"/>
          <p:nvPr/>
        </p:nvSpPr>
        <p:spPr>
          <a:xfrm>
            <a:off x="1828800" y="3572882"/>
            <a:ext cx="9788905" cy="4708981"/>
          </a:xfrm>
          <a:prstGeom prst="rect">
            <a:avLst/>
          </a:prstGeom>
          <a:solidFill>
            <a:srgbClr val="BCD4CE"/>
          </a:solidFill>
          <a:ln w="57150">
            <a:solidFill>
              <a:srgbClr val="0070C0"/>
            </a:solidFill>
            <a:prstDash val="dash"/>
          </a:ln>
        </p:spPr>
        <p:txBody>
          <a:bodyPr wrap="square">
            <a:spAutoFit/>
          </a:bodyPr>
          <a:lstStyle/>
          <a:p>
            <a:pPr algn="just">
              <a:lnSpc>
                <a:spcPct val="150000"/>
              </a:lnSpc>
            </a:pPr>
            <a:r>
              <a:rPr lang="en-US" sz="4000" dirty="0"/>
              <a:t>Hình hộp chữ nhật có 6 mặt là các hình chữ nhật, 8 đỉnh, 12 cạnh, 4 đường chéo, các cạnh bên sonh song và bằng nhau.</a:t>
            </a:r>
          </a:p>
          <a:p>
            <a:pPr algn="just">
              <a:lnSpc>
                <a:spcPct val="150000"/>
              </a:lnSpc>
            </a:pPr>
            <a:r>
              <a:rPr lang="en-US" sz="4000" dirty="0"/>
              <a:t>Hình lập phương là hình hộp chữ nhật có 6 mặt là các hình vuông.</a:t>
            </a:r>
          </a:p>
        </p:txBody>
      </p:sp>
      <p:pic>
        <p:nvPicPr>
          <p:cNvPr id="15" name="Picture 15"/>
          <p:cNvPicPr>
            <a:picLocks noChangeAspect="1"/>
          </p:cNvPicPr>
          <p:nvPr/>
        </p:nvPicPr>
        <p:blipFill>
          <a:blip r:embed="rId17">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8077200" y="7596064"/>
            <a:ext cx="3028394" cy="544122"/>
          </a:xfrm>
          <a:prstGeom prst="rect">
            <a:avLst/>
          </a:prstGeom>
        </p:spPr>
      </p:pic>
      <p:pic>
        <p:nvPicPr>
          <p:cNvPr id="37" name="Picture 4">
            <a:extLst>
              <a:ext uri="{FF2B5EF4-FFF2-40B4-BE49-F238E27FC236}">
                <a16:creationId xmlns="" xmlns:a16="http://schemas.microsoft.com/office/drawing/2014/main" id="{AA3C49C4-BDA4-43CD-8A50-BFDB15306BC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2192000" y="2400300"/>
            <a:ext cx="5603952" cy="7943748"/>
          </a:xfrm>
          <a:prstGeom prst="rect">
            <a:avLst/>
          </a:prstGeom>
        </p:spPr>
      </p:pic>
    </p:spTree>
    <p:extLst>
      <p:ext uri="{BB962C8B-B14F-4D97-AF65-F5344CB8AC3E}">
        <p14:creationId xmlns:p14="http://schemas.microsoft.com/office/powerpoint/2010/main" val="27046145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bg/>
                                          </p:spTgt>
                                        </p:tgtEl>
                                        <p:attrNameLst>
                                          <p:attrName>style.visibility</p:attrName>
                                        </p:attrNameLst>
                                      </p:cBhvr>
                                      <p:to>
                                        <p:strVal val="visible"/>
                                      </p:to>
                                    </p:set>
                                    <p:animEffect transition="in" filter="barn(inVertical)">
                                      <p:cBhvr>
                                        <p:cTn id="14" dur="500"/>
                                        <p:tgtEl>
                                          <p:spTgt spid="21">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barn(inVertical)">
                                      <p:cBhvr>
                                        <p:cTn id="19" dur="500"/>
                                        <p:tgtEl>
                                          <p:spTgt spid="2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barn(inVertical)">
                                      <p:cBhvr>
                                        <p:cTn id="24"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 xmlns:a16="http://schemas.microsoft.com/office/drawing/2014/main" id="{35B9AD92-3D2D-4500-80BD-B0FF2A4299CF}"/>
              </a:ext>
            </a:extLst>
          </p:cNvPr>
          <p:cNvGrpSpPr/>
          <p:nvPr/>
        </p:nvGrpSpPr>
        <p:grpSpPr>
          <a:xfrm>
            <a:off x="7562616" y="2095500"/>
            <a:ext cx="9353784" cy="5852182"/>
            <a:chOff x="7096572" y="606504"/>
            <a:chExt cx="9857455" cy="8984374"/>
          </a:xfrm>
        </p:grpSpPr>
        <p:grpSp>
          <p:nvGrpSpPr>
            <p:cNvPr id="24" name="Group 23">
              <a:extLst>
                <a:ext uri="{FF2B5EF4-FFF2-40B4-BE49-F238E27FC236}">
                  <a16:creationId xmlns="" xmlns:a16="http://schemas.microsoft.com/office/drawing/2014/main" id="{FAC340B5-4ACF-4505-912A-415C5AFABACC}"/>
                </a:ext>
              </a:extLst>
            </p:cNvPr>
            <p:cNvGrpSpPr/>
            <p:nvPr/>
          </p:nvGrpSpPr>
          <p:grpSpPr>
            <a:xfrm>
              <a:off x="7096572" y="647296"/>
              <a:ext cx="9857455" cy="8943582"/>
              <a:chOff x="9524661" y="4214959"/>
              <a:chExt cx="7114594" cy="4626693"/>
            </a:xfrm>
          </p:grpSpPr>
          <p:grpSp>
            <p:nvGrpSpPr>
              <p:cNvPr id="8" name="Group 8"/>
              <p:cNvGrpSpPr/>
              <p:nvPr/>
            </p:nvGrpSpPr>
            <p:grpSpPr>
              <a:xfrm>
                <a:off x="9524661" y="4347407"/>
                <a:ext cx="7114594" cy="4494245"/>
                <a:chOff x="0" y="0"/>
                <a:chExt cx="3622362" cy="2288224"/>
              </a:xfrm>
            </p:grpSpPr>
            <p:sp>
              <p:nvSpPr>
                <p:cNvPr id="9"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10" name="Group 10"/>
              <p:cNvGrpSpPr/>
              <p:nvPr/>
            </p:nvGrpSpPr>
            <p:grpSpPr>
              <a:xfrm>
                <a:off x="9716000" y="4468275"/>
                <a:ext cx="6731917" cy="4252510"/>
                <a:chOff x="0" y="0"/>
                <a:chExt cx="3622362" cy="2288224"/>
              </a:xfrm>
            </p:grpSpPr>
            <p:sp>
              <p:nvSpPr>
                <p:cNvPr id="11" name="Freeform 11"/>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11887768" y="4214959"/>
                <a:ext cx="2541399" cy="874580"/>
              </a:xfrm>
              <a:prstGeom prst="rect">
                <a:avLst/>
              </a:prstGeom>
            </p:spPr>
          </p:pic>
        </p:grpSp>
        <p:sp>
          <p:nvSpPr>
            <p:cNvPr id="28" name="TextBox 27">
              <a:extLst>
                <a:ext uri="{FF2B5EF4-FFF2-40B4-BE49-F238E27FC236}">
                  <a16:creationId xmlns="" xmlns:a16="http://schemas.microsoft.com/office/drawing/2014/main" id="{ECFF2FAE-E7FB-40E9-A738-31217CC6400B}"/>
                </a:ext>
              </a:extLst>
            </p:cNvPr>
            <p:cNvSpPr txBox="1"/>
            <p:nvPr/>
          </p:nvSpPr>
          <p:spPr>
            <a:xfrm>
              <a:off x="10800300" y="606504"/>
              <a:ext cx="2662010" cy="1107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Kết quả</a:t>
              </a:r>
              <a:endPar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6362" r="1841" b="38670"/>
          <a:stretch>
            <a:fillRect/>
          </a:stretch>
        </p:blipFill>
        <p:spPr>
          <a:xfrm rot="5400000">
            <a:off x="-517976" y="517976"/>
            <a:ext cx="3083571" cy="2047619"/>
          </a:xfrm>
          <a:prstGeom prst="rect">
            <a:avLst/>
          </a:prstGeom>
        </p:spPr>
      </p:pic>
      <p:sp>
        <p:nvSpPr>
          <p:cNvPr id="25" name="TextBox 24">
            <a:extLst>
              <a:ext uri="{FF2B5EF4-FFF2-40B4-BE49-F238E27FC236}">
                <a16:creationId xmlns="" xmlns:a16="http://schemas.microsoft.com/office/drawing/2014/main" id="{4EBB9676-CF4A-45C1-B197-E98BD78F5EF8}"/>
              </a:ext>
            </a:extLst>
          </p:cNvPr>
          <p:cNvSpPr txBox="1"/>
          <p:nvPr/>
        </p:nvSpPr>
        <p:spPr>
          <a:xfrm>
            <a:off x="8847574" y="3400030"/>
            <a:ext cx="6802793" cy="3785652"/>
          </a:xfrm>
          <a:prstGeom prst="rect">
            <a:avLst/>
          </a:prstGeom>
          <a:noFill/>
        </p:spPr>
        <p:txBody>
          <a:bodyPr wrap="square">
            <a:spAutoFit/>
          </a:bodyPr>
          <a:lstStyle/>
          <a:p>
            <a:pPr algn="just">
              <a:lnSpc>
                <a:spcPct val="150000"/>
              </a:lnSpc>
            </a:pPr>
            <a:r>
              <a:rPr lang="en-US" sz="4000" dirty="0"/>
              <a:t>Có thể coi hình lập phương là hình hộp chữ nhật đặc biệt (vì hình vuông cũng là hình chữ nhật đặc biệt).</a:t>
            </a:r>
          </a:p>
        </p:txBody>
      </p:sp>
      <p:pic>
        <p:nvPicPr>
          <p:cNvPr id="29" name="Picture 6">
            <a:extLst>
              <a:ext uri="{FF2B5EF4-FFF2-40B4-BE49-F238E27FC236}">
                <a16:creationId xmlns="" xmlns:a16="http://schemas.microsoft.com/office/drawing/2014/main" id="{CB11C4F1-099E-493C-BCAA-09C343C5C2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879425" y="571500"/>
            <a:ext cx="3054775" cy="2277196"/>
          </a:xfrm>
          <a:prstGeom prst="rect">
            <a:avLst/>
          </a:prstGeom>
        </p:spPr>
      </p:pic>
      <p:sp>
        <p:nvSpPr>
          <p:cNvPr id="2" name="Rectangle 1"/>
          <p:cNvSpPr/>
          <p:nvPr/>
        </p:nvSpPr>
        <p:spPr>
          <a:xfrm>
            <a:off x="1113581" y="3114030"/>
            <a:ext cx="5556864" cy="2748253"/>
          </a:xfrm>
          <a:prstGeom prst="rect">
            <a:avLst/>
          </a:prstGeom>
          <a:ln w="57150">
            <a:solidFill>
              <a:schemeClr val="accent2">
                <a:lumMod val="75000"/>
              </a:schemeClr>
            </a:solidFill>
            <a:prstDash val="dashDot"/>
          </a:ln>
        </p:spPr>
        <p:txBody>
          <a:bodyPr wrap="square">
            <a:spAutoFit/>
          </a:bodyPr>
          <a:lstStyle/>
          <a:p>
            <a:pPr algn="ctr">
              <a:lnSpc>
                <a:spcPct val="150000"/>
              </a:lnSpc>
            </a:pPr>
            <a:r>
              <a:rPr lang="en-US" sz="4000" dirty="0"/>
              <a:t>Theo em, hình lập phương có là hình hộp chữ nhật không?</a:t>
            </a:r>
          </a:p>
        </p:txBody>
      </p:sp>
      <p:pic>
        <p:nvPicPr>
          <p:cNvPr id="18" name="Picture 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28610" y="5614826"/>
            <a:ext cx="4614990" cy="5319874"/>
          </a:xfrm>
          <a:prstGeom prst="rect">
            <a:avLst/>
          </a:prstGeom>
        </p:spPr>
      </p:pic>
    </p:spTree>
    <p:extLst>
      <p:ext uri="{BB962C8B-B14F-4D97-AF65-F5344CB8AC3E}">
        <p14:creationId xmlns:p14="http://schemas.microsoft.com/office/powerpoint/2010/main" val="19601881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ppt_w+.3"/>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barn(inVertical)">
                                      <p:cBhvr>
                                        <p:cTn id="14"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679916" y="8256774"/>
            <a:ext cx="1296768" cy="18692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36362" r="1841" b="38670"/>
          <a:stretch>
            <a:fillRect/>
          </a:stretch>
        </p:blipFill>
        <p:spPr>
          <a:xfrm rot="5400000">
            <a:off x="-517976" y="517976"/>
            <a:ext cx="3083571" cy="2047619"/>
          </a:xfrm>
          <a:prstGeom prst="rect">
            <a:avLst/>
          </a:prstGeom>
        </p:spPr>
      </p:pic>
      <p:sp>
        <p:nvSpPr>
          <p:cNvPr id="25" name="TextBox 24">
            <a:extLst>
              <a:ext uri="{FF2B5EF4-FFF2-40B4-BE49-F238E27FC236}">
                <a16:creationId xmlns="" xmlns:a16="http://schemas.microsoft.com/office/drawing/2014/main" id="{BAA42E9A-7143-4908-A313-36D66F435AA0}"/>
              </a:ext>
            </a:extLst>
          </p:cNvPr>
          <p:cNvSpPr txBox="1"/>
          <p:nvPr/>
        </p:nvSpPr>
        <p:spPr>
          <a:xfrm>
            <a:off x="1840083" y="952500"/>
            <a:ext cx="14409194" cy="2123658"/>
          </a:xfrm>
          <a:prstGeom prst="rect">
            <a:avLst/>
          </a:prstGeom>
          <a:noFill/>
        </p:spPr>
        <p:txBody>
          <a:bodyPr wrap="square">
            <a:spAutoFit/>
          </a:bodyPr>
          <a:lstStyle/>
          <a:p>
            <a:pPr algn="ctr">
              <a:lnSpc>
                <a:spcPct val="150000"/>
              </a:lnSpc>
            </a:pPr>
            <a:r>
              <a:rPr lang="en-US" sz="4400" dirty="0"/>
              <a:t>T</a:t>
            </a:r>
            <a:r>
              <a:rPr lang="en-US" sz="4400" dirty="0" smtClean="0"/>
              <a:t>hực </a:t>
            </a:r>
            <a:r>
              <a:rPr lang="en-US" sz="4400" dirty="0"/>
              <a:t>hành theo nhóm 4 hoàn thành bài Thực hành và Vận dụng 1 theo sự phân công sau:</a:t>
            </a:r>
          </a:p>
        </p:txBody>
      </p:sp>
      <p:grpSp>
        <p:nvGrpSpPr>
          <p:cNvPr id="6" name="Group 5"/>
          <p:cNvGrpSpPr/>
          <p:nvPr/>
        </p:nvGrpSpPr>
        <p:grpSpPr>
          <a:xfrm>
            <a:off x="1398091" y="3500754"/>
            <a:ext cx="6863699" cy="5264141"/>
            <a:chOff x="1213501" y="3366590"/>
            <a:chExt cx="6863699" cy="5264141"/>
          </a:xfrm>
        </p:grpSpPr>
        <p:grpSp>
          <p:nvGrpSpPr>
            <p:cNvPr id="55" name="Group 54">
              <a:extLst>
                <a:ext uri="{FF2B5EF4-FFF2-40B4-BE49-F238E27FC236}">
                  <a16:creationId xmlns=""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48" name="Group 47">
                <a:extLst>
                  <a:ext uri="{FF2B5EF4-FFF2-40B4-BE49-F238E27FC236}">
                    <a16:creationId xmlns=""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32" name="Group 4">
                  <a:extLst>
                    <a:ext uri="{FF2B5EF4-FFF2-40B4-BE49-F238E27FC236}">
                      <a16:creationId xmlns="" xmlns:a16="http://schemas.microsoft.com/office/drawing/2014/main" id="{2E0635C6-5858-4C6D-BF87-B9EFD830C8E5}"/>
                    </a:ext>
                  </a:extLst>
                </p:cNvPr>
                <p:cNvGrpSpPr/>
                <p:nvPr/>
              </p:nvGrpSpPr>
              <p:grpSpPr>
                <a:xfrm>
                  <a:off x="1648745" y="4347407"/>
                  <a:ext cx="7114594" cy="4494245"/>
                  <a:chOff x="0" y="0"/>
                  <a:chExt cx="3622362" cy="2288224"/>
                </a:xfrm>
              </p:grpSpPr>
              <p:sp>
                <p:nvSpPr>
                  <p:cNvPr id="33" name="Freeform 5">
                    <a:extLst>
                      <a:ext uri="{FF2B5EF4-FFF2-40B4-BE49-F238E27FC236}">
                        <a16:creationId xmlns=""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34" name="Group 6">
                  <a:extLst>
                    <a:ext uri="{FF2B5EF4-FFF2-40B4-BE49-F238E27FC236}">
                      <a16:creationId xmlns="" xmlns:a16="http://schemas.microsoft.com/office/drawing/2014/main" id="{8DADD4C1-8668-43C2-93A3-89AF2872AA8B}"/>
                    </a:ext>
                  </a:extLst>
                </p:cNvPr>
                <p:cNvGrpSpPr/>
                <p:nvPr/>
              </p:nvGrpSpPr>
              <p:grpSpPr>
                <a:xfrm>
                  <a:off x="1840083" y="4468275"/>
                  <a:ext cx="6731917" cy="4252510"/>
                  <a:chOff x="0" y="0"/>
                  <a:chExt cx="3622362" cy="2288224"/>
                </a:xfrm>
              </p:grpSpPr>
              <p:sp>
                <p:nvSpPr>
                  <p:cNvPr id="35" name="Freeform 7">
                    <a:extLst>
                      <a:ext uri="{FF2B5EF4-FFF2-40B4-BE49-F238E27FC236}">
                        <a16:creationId xmlns=""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44" name="Picture 20">
                <a:extLst>
                  <a:ext uri="{FF2B5EF4-FFF2-40B4-BE49-F238E27FC236}">
                    <a16:creationId xmlns="" xmlns:a16="http://schemas.microsoft.com/office/drawing/2014/main" id="{D4023970-9EB9-40F5-83DF-B03BC453E3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3418112" y="3366590"/>
                <a:ext cx="2541399" cy="619177"/>
              </a:xfrm>
              <a:prstGeom prst="rect">
                <a:avLst/>
              </a:prstGeom>
            </p:spPr>
          </p:pic>
        </p:grpSp>
        <p:sp>
          <p:nvSpPr>
            <p:cNvPr id="5" name="Rectangle 4"/>
            <p:cNvSpPr/>
            <p:nvPr/>
          </p:nvSpPr>
          <p:spPr>
            <a:xfrm>
              <a:off x="2091687" y="4152900"/>
              <a:ext cx="5194248" cy="3785652"/>
            </a:xfrm>
            <a:prstGeom prst="rect">
              <a:avLst/>
            </a:prstGeom>
          </p:spPr>
          <p:txBody>
            <a:bodyPr wrap="square">
              <a:spAutoFit/>
            </a:bodyPr>
            <a:lstStyle/>
            <a:p>
              <a:pPr algn="ctr">
                <a:lnSpc>
                  <a:spcPct val="150000"/>
                </a:lnSpc>
              </a:pPr>
              <a:r>
                <a:rPr lang="en-US" sz="4400" b="1" dirty="0">
                  <a:solidFill>
                    <a:srgbClr val="FF0000"/>
                  </a:solidFill>
                </a:rPr>
                <a:t>Tổ 1 + Tổ 3</a:t>
              </a:r>
              <a:r>
                <a:rPr lang="en-US" sz="4400" b="1" dirty="0" smtClean="0">
                  <a:solidFill>
                    <a:srgbClr val="FF0000"/>
                  </a:solidFill>
                </a:rPr>
                <a:t>:</a:t>
              </a:r>
            </a:p>
            <a:p>
              <a:pPr algn="ctr">
                <a:lnSpc>
                  <a:spcPct val="150000"/>
                </a:lnSpc>
              </a:pPr>
              <a:r>
                <a:rPr lang="en-US" sz="4000" dirty="0"/>
                <a:t>C</a:t>
              </a:r>
              <a:r>
                <a:rPr lang="en-US" sz="4000" dirty="0" smtClean="0"/>
                <a:t>ắt </a:t>
              </a:r>
              <a:r>
                <a:rPr lang="en-US" sz="4000" dirty="0"/>
                <a:t>ghép hình hình chữ nhật, hoàn thành bài Thực hành.</a:t>
              </a:r>
            </a:p>
          </p:txBody>
        </p:sp>
      </p:grpSp>
      <p:grpSp>
        <p:nvGrpSpPr>
          <p:cNvPr id="30" name="Group 29"/>
          <p:cNvGrpSpPr/>
          <p:nvPr/>
        </p:nvGrpSpPr>
        <p:grpSpPr>
          <a:xfrm>
            <a:off x="9824101" y="3536959"/>
            <a:ext cx="6863699" cy="5264141"/>
            <a:chOff x="1213501" y="3366590"/>
            <a:chExt cx="6863699" cy="5264141"/>
          </a:xfrm>
        </p:grpSpPr>
        <p:grpSp>
          <p:nvGrpSpPr>
            <p:cNvPr id="31" name="Group 30">
              <a:extLst>
                <a:ext uri="{FF2B5EF4-FFF2-40B4-BE49-F238E27FC236}">
                  <a16:creationId xmlns=""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37" name="Group 36">
                <a:extLst>
                  <a:ext uri="{FF2B5EF4-FFF2-40B4-BE49-F238E27FC236}">
                    <a16:creationId xmlns=""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39" name="Group 4">
                  <a:extLst>
                    <a:ext uri="{FF2B5EF4-FFF2-40B4-BE49-F238E27FC236}">
                      <a16:creationId xmlns="" xmlns:a16="http://schemas.microsoft.com/office/drawing/2014/main" id="{2E0635C6-5858-4C6D-BF87-B9EFD830C8E5}"/>
                    </a:ext>
                  </a:extLst>
                </p:cNvPr>
                <p:cNvGrpSpPr/>
                <p:nvPr/>
              </p:nvGrpSpPr>
              <p:grpSpPr>
                <a:xfrm>
                  <a:off x="1648745" y="4347407"/>
                  <a:ext cx="7114594" cy="4494245"/>
                  <a:chOff x="0" y="0"/>
                  <a:chExt cx="3622362" cy="2288224"/>
                </a:xfrm>
              </p:grpSpPr>
              <p:sp>
                <p:nvSpPr>
                  <p:cNvPr id="42" name="Freeform 5">
                    <a:extLst>
                      <a:ext uri="{FF2B5EF4-FFF2-40B4-BE49-F238E27FC236}">
                        <a16:creationId xmlns=""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40" name="Group 6">
                  <a:extLst>
                    <a:ext uri="{FF2B5EF4-FFF2-40B4-BE49-F238E27FC236}">
                      <a16:creationId xmlns="" xmlns:a16="http://schemas.microsoft.com/office/drawing/2014/main" id="{8DADD4C1-8668-43C2-93A3-89AF2872AA8B}"/>
                    </a:ext>
                  </a:extLst>
                </p:cNvPr>
                <p:cNvGrpSpPr/>
                <p:nvPr/>
              </p:nvGrpSpPr>
              <p:grpSpPr>
                <a:xfrm>
                  <a:off x="1840083" y="4468275"/>
                  <a:ext cx="6731917" cy="4252510"/>
                  <a:chOff x="0" y="0"/>
                  <a:chExt cx="3622362" cy="2288224"/>
                </a:xfrm>
              </p:grpSpPr>
              <p:sp>
                <p:nvSpPr>
                  <p:cNvPr id="41" name="Freeform 7">
                    <a:extLst>
                      <a:ext uri="{FF2B5EF4-FFF2-40B4-BE49-F238E27FC236}">
                        <a16:creationId xmlns=""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38" name="Picture 20">
                <a:extLst>
                  <a:ext uri="{FF2B5EF4-FFF2-40B4-BE49-F238E27FC236}">
                    <a16:creationId xmlns="" xmlns:a16="http://schemas.microsoft.com/office/drawing/2014/main" id="{D4023970-9EB9-40F5-83DF-B03BC453E3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3418112" y="3366590"/>
                <a:ext cx="2541399" cy="619177"/>
              </a:xfrm>
              <a:prstGeom prst="rect">
                <a:avLst/>
              </a:prstGeom>
            </p:spPr>
          </p:pic>
        </p:grpSp>
        <p:sp>
          <p:nvSpPr>
            <p:cNvPr id="36" name="Rectangle 35"/>
            <p:cNvSpPr/>
            <p:nvPr/>
          </p:nvSpPr>
          <p:spPr>
            <a:xfrm>
              <a:off x="1884835" y="4152900"/>
              <a:ext cx="5535707" cy="3877985"/>
            </a:xfrm>
            <a:prstGeom prst="rect">
              <a:avLst/>
            </a:prstGeom>
          </p:spPr>
          <p:txBody>
            <a:bodyPr wrap="square">
              <a:spAutoFit/>
            </a:bodyPr>
            <a:lstStyle/>
            <a:p>
              <a:pPr algn="ctr">
                <a:lnSpc>
                  <a:spcPct val="150000"/>
                </a:lnSpc>
              </a:pPr>
              <a:r>
                <a:rPr lang="en-US" sz="4400" b="1" dirty="0">
                  <a:solidFill>
                    <a:srgbClr val="FF0000"/>
                  </a:solidFill>
                </a:rPr>
                <a:t>Tổ </a:t>
              </a:r>
              <a:r>
                <a:rPr lang="en-US" sz="4400" b="1" dirty="0" smtClean="0">
                  <a:solidFill>
                    <a:srgbClr val="FF0000"/>
                  </a:solidFill>
                </a:rPr>
                <a:t>2 </a:t>
              </a:r>
              <a:r>
                <a:rPr lang="en-US" sz="4400" b="1" dirty="0">
                  <a:solidFill>
                    <a:srgbClr val="FF0000"/>
                  </a:solidFill>
                </a:rPr>
                <a:t>+ Tổ </a:t>
              </a:r>
              <a:r>
                <a:rPr lang="en-US" sz="4400" b="1" dirty="0" smtClean="0">
                  <a:solidFill>
                    <a:srgbClr val="FF0000"/>
                  </a:solidFill>
                </a:rPr>
                <a:t>4:</a:t>
              </a:r>
            </a:p>
            <a:p>
              <a:pPr algn="ctr">
                <a:lnSpc>
                  <a:spcPct val="150000"/>
                </a:lnSpc>
              </a:pPr>
              <a:r>
                <a:rPr lang="en-US" sz="4000" dirty="0"/>
                <a:t>C</a:t>
              </a:r>
              <a:r>
                <a:rPr lang="en-US" sz="4000" dirty="0" smtClean="0"/>
                <a:t>ắt </a:t>
              </a:r>
              <a:r>
                <a:rPr lang="en-US" sz="4000" dirty="0"/>
                <a:t>ghép hình hình </a:t>
              </a:r>
              <a:r>
                <a:rPr lang="en-US" sz="4000" dirty="0" smtClean="0"/>
                <a:t>lập phương, </a:t>
              </a:r>
              <a:r>
                <a:rPr lang="en-US" sz="4000" dirty="0"/>
                <a:t>hoàn thành bài </a:t>
              </a:r>
              <a:r>
                <a:rPr lang="en-US" sz="4000" dirty="0" smtClean="0"/>
                <a:t>Vận dụng 1.</a:t>
              </a:r>
              <a:endParaRPr lang="en-US" sz="4000" dirty="0"/>
            </a:p>
          </p:txBody>
        </p:sp>
      </p:grpSp>
    </p:spTree>
    <p:extLst>
      <p:ext uri="{BB962C8B-B14F-4D97-AF65-F5344CB8AC3E}">
        <p14:creationId xmlns:p14="http://schemas.microsoft.com/office/powerpoint/2010/main" val="16077520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circle(in)">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6954779" y="647753"/>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78129" y="8930118"/>
            <a:ext cx="1527388" cy="113859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4450549" y="0"/>
            <a:ext cx="3837451" cy="3629397"/>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E1738017-7AA8-4358-94FB-D1AB09D8D0B6}"/>
              </a:ext>
            </a:extLst>
          </p:cNvPr>
          <p:cNvSpPr txBox="1"/>
          <p:nvPr/>
        </p:nvSpPr>
        <p:spPr>
          <a:xfrm>
            <a:off x="1284503" y="1943100"/>
            <a:ext cx="15718992" cy="1938992"/>
          </a:xfrm>
          <a:prstGeom prst="rect">
            <a:avLst/>
          </a:prstGeom>
          <a:noFill/>
        </p:spPr>
        <p:txBody>
          <a:bodyPr wrap="square">
            <a:spAutoFit/>
          </a:bodyPr>
          <a:lstStyle/>
          <a:p>
            <a:pPr algn="just">
              <a:lnSpc>
                <a:spcPct val="150000"/>
              </a:lnSpc>
            </a:pPr>
            <a:r>
              <a:rPr lang="en-US" sz="4000" dirty="0"/>
              <a:t>Sử dụng bìa cứng, cắt và gấp một chiếc hộp có dạng hình hộp chữ nhật với kích thước như Hình 10.3 theo hướng dẫn sau:</a:t>
            </a:r>
          </a:p>
        </p:txBody>
      </p:sp>
      <p:sp>
        <p:nvSpPr>
          <p:cNvPr id="15" name="TextBox 14">
            <a:extLst>
              <a:ext uri="{FF2B5EF4-FFF2-40B4-BE49-F238E27FC236}">
                <a16:creationId xmlns="" xmlns:a16="http://schemas.microsoft.com/office/drawing/2014/main" id="{2DE277A4-5B60-4BFC-81E0-4F7E0AA466C9}"/>
              </a:ext>
            </a:extLst>
          </p:cNvPr>
          <p:cNvSpPr txBox="1"/>
          <p:nvPr/>
        </p:nvSpPr>
        <p:spPr>
          <a:xfrm>
            <a:off x="7472501" y="800127"/>
            <a:ext cx="3342997" cy="78034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4400"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Thực hành</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C:\Users\ADMINI~1\AppData\Local\Temp\Rar$DIa0.185\Thực hành.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45230" y="4252482"/>
            <a:ext cx="7997538" cy="531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4893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anim calcmode="lin" valueType="num">
                                      <p:cBhvr>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barn(inVertical)">
                                      <p:cBhvr>
                                        <p:cTn id="1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78129" y="8930118"/>
            <a:ext cx="1527388" cy="113859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5240000" y="0"/>
            <a:ext cx="3048000" cy="2882747"/>
          </a:xfrm>
          <a:prstGeom prst="rect">
            <a:avLst/>
          </a:prstGeom>
        </p:spPr>
      </p:pic>
      <p:sp>
        <p:nvSpPr>
          <p:cNvPr id="10" name="Rectangle 9"/>
          <p:cNvSpPr/>
          <p:nvPr/>
        </p:nvSpPr>
        <p:spPr>
          <a:xfrm>
            <a:off x="1074317" y="689908"/>
            <a:ext cx="15718992" cy="1938992"/>
          </a:xfrm>
          <a:prstGeom prst="rect">
            <a:avLst/>
          </a:prstGeom>
        </p:spPr>
        <p:txBody>
          <a:bodyPr wrap="square">
            <a:spAutoFit/>
          </a:bodyPr>
          <a:lstStyle/>
          <a:p>
            <a:pPr algn="just">
              <a:lnSpc>
                <a:spcPct val="150000"/>
              </a:lnSpc>
            </a:pPr>
            <a:r>
              <a:rPr lang="en-US" sz="4000" b="1" dirty="0">
                <a:solidFill>
                  <a:srgbClr val="0070C0"/>
                </a:solidFill>
              </a:rPr>
              <a:t>Bước </a:t>
            </a:r>
            <a:r>
              <a:rPr lang="en-US" sz="4000" b="1" dirty="0" smtClean="0">
                <a:solidFill>
                  <a:srgbClr val="0070C0"/>
                </a:solidFill>
              </a:rPr>
              <a:t>1: </a:t>
            </a:r>
            <a:r>
              <a:rPr lang="en-US" sz="4000" dirty="0"/>
              <a:t>Vẽ hình khai triển của hình hộp chữ nhật theo kích thước đã cho như Hình 10.4.</a:t>
            </a:r>
          </a:p>
        </p:txBody>
      </p:sp>
      <p:grpSp>
        <p:nvGrpSpPr>
          <p:cNvPr id="12" name="Group 11"/>
          <p:cNvGrpSpPr/>
          <p:nvPr/>
        </p:nvGrpSpPr>
        <p:grpSpPr>
          <a:xfrm>
            <a:off x="8686800" y="1835193"/>
            <a:ext cx="6265228" cy="8246427"/>
            <a:chOff x="0" y="0"/>
            <a:chExt cx="3996268" cy="4910666"/>
          </a:xfrm>
        </p:grpSpPr>
        <p:sp>
          <p:nvSpPr>
            <p:cNvPr id="14" name="Rectangle 13"/>
            <p:cNvSpPr/>
            <p:nvPr/>
          </p:nvSpPr>
          <p:spPr>
            <a:xfrm>
              <a:off x="982134" y="0"/>
              <a:ext cx="2032000" cy="1439334"/>
            </a:xfrm>
            <a:prstGeom prst="rect">
              <a:avLst/>
            </a:prstGeom>
            <a:solidFill>
              <a:schemeClr val="accent5">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6" name="Rectangle 15"/>
            <p:cNvSpPr/>
            <p:nvPr/>
          </p:nvSpPr>
          <p:spPr>
            <a:xfrm>
              <a:off x="982134" y="1439334"/>
              <a:ext cx="2032000" cy="10160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3014134" y="2455333"/>
              <a:ext cx="982134" cy="1439333"/>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Rectangle 17"/>
            <p:cNvSpPr/>
            <p:nvPr/>
          </p:nvSpPr>
          <p:spPr>
            <a:xfrm>
              <a:off x="982135" y="3894666"/>
              <a:ext cx="2032000" cy="10160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9" name="Rectangle 18"/>
            <p:cNvSpPr/>
            <p:nvPr/>
          </p:nvSpPr>
          <p:spPr>
            <a:xfrm>
              <a:off x="0" y="2455333"/>
              <a:ext cx="982134" cy="1439333"/>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TextBox 8"/>
            <p:cNvSpPr txBox="1"/>
            <p:nvPr/>
          </p:nvSpPr>
          <p:spPr>
            <a:xfrm>
              <a:off x="3013973" y="44024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4 cm</a:t>
              </a:r>
              <a:endParaRPr lang="en-US" sz="2800" dirty="0">
                <a:effectLst/>
                <a:latin typeface="Arial"/>
                <a:ea typeface="Calibri"/>
                <a:cs typeface="Times New Roman"/>
              </a:endParaRPr>
            </a:p>
          </p:txBody>
        </p:sp>
        <p:sp>
          <p:nvSpPr>
            <p:cNvPr id="21" name="TextBox 9"/>
            <p:cNvSpPr txBox="1"/>
            <p:nvPr/>
          </p:nvSpPr>
          <p:spPr>
            <a:xfrm>
              <a:off x="3013973" y="1879518"/>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a:solidFill>
                    <a:srgbClr val="000000"/>
                  </a:solidFill>
                  <a:effectLst/>
                  <a:latin typeface="Arial"/>
                  <a:ea typeface="Calibri"/>
                  <a:cs typeface="Arial"/>
                </a:rPr>
                <a:t>3 cm</a:t>
              </a:r>
              <a:endParaRPr lang="en-US" sz="2800">
                <a:effectLst/>
                <a:latin typeface="Arial"/>
                <a:ea typeface="Calibri"/>
                <a:cs typeface="Times New Roman"/>
              </a:endParaRPr>
            </a:p>
          </p:txBody>
        </p:sp>
        <p:sp>
          <p:nvSpPr>
            <p:cNvPr id="22" name="TextBox 10"/>
            <p:cNvSpPr txBox="1"/>
            <p:nvPr/>
          </p:nvSpPr>
          <p:spPr>
            <a:xfrm>
              <a:off x="2252013" y="3049356"/>
              <a:ext cx="762000" cy="499745"/>
            </a:xfrm>
            <a:prstGeom prst="rect">
              <a:avLst/>
            </a:prstGeom>
            <a:noFill/>
          </p:spPr>
          <p:txBody>
            <a:bodyPr wrap="square" rtlCol="0">
              <a:spAutoFit/>
            </a:bodyPr>
            <a:lstStyle/>
            <a:p>
              <a:pPr marL="0" marR="0" algn="just">
                <a:lnSpc>
                  <a:spcPct val="150000"/>
                </a:lnSpc>
                <a:spcBef>
                  <a:spcPts val="0"/>
                </a:spcBef>
                <a:spcAft>
                  <a:spcPts val="800"/>
                </a:spcAft>
              </a:pPr>
              <a:r>
                <a:rPr lang="en-US" sz="1400" kern="1200">
                  <a:solidFill>
                    <a:srgbClr val="000000"/>
                  </a:solidFill>
                  <a:effectLst/>
                  <a:latin typeface="Arial"/>
                  <a:ea typeface="Calibri"/>
                  <a:cs typeface="Arial"/>
                </a:rPr>
                <a:t>4 cm</a:t>
              </a:r>
              <a:endParaRPr lang="en-US" sz="1400">
                <a:effectLst/>
                <a:latin typeface="Arial"/>
                <a:ea typeface="Calibri"/>
                <a:cs typeface="Times New Roman"/>
              </a:endParaRPr>
            </a:p>
          </p:txBody>
        </p:sp>
        <p:sp>
          <p:nvSpPr>
            <p:cNvPr id="23" name="TextBox 11"/>
            <p:cNvSpPr txBox="1"/>
            <p:nvPr/>
          </p:nvSpPr>
          <p:spPr>
            <a:xfrm>
              <a:off x="1650912" y="3557332"/>
              <a:ext cx="762000" cy="499745"/>
            </a:xfrm>
            <a:prstGeom prst="rect">
              <a:avLst/>
            </a:prstGeom>
            <a:noFill/>
          </p:spPr>
          <p:txBody>
            <a:bodyPr wrap="square" rtlCol="0">
              <a:spAutoFit/>
            </a:bodyPr>
            <a:lstStyle/>
            <a:p>
              <a:pPr marL="0" marR="0" algn="just">
                <a:lnSpc>
                  <a:spcPct val="150000"/>
                </a:lnSpc>
                <a:spcBef>
                  <a:spcPts val="0"/>
                </a:spcBef>
                <a:spcAft>
                  <a:spcPts val="800"/>
                </a:spcAft>
              </a:pPr>
              <a:r>
                <a:rPr lang="en-US" sz="1400" kern="1200">
                  <a:solidFill>
                    <a:srgbClr val="000000"/>
                  </a:solidFill>
                  <a:effectLst/>
                  <a:latin typeface="Arial"/>
                  <a:ea typeface="Calibri"/>
                  <a:cs typeface="Arial"/>
                </a:rPr>
                <a:t>5 cm</a:t>
              </a:r>
              <a:endParaRPr lang="en-US" sz="1400">
                <a:effectLst/>
                <a:latin typeface="Arial"/>
                <a:ea typeface="Calibri"/>
                <a:cs typeface="Times New Roman"/>
              </a:endParaRPr>
            </a:p>
          </p:txBody>
        </p:sp>
        <p:sp>
          <p:nvSpPr>
            <p:cNvPr id="24" name="TextBox 12"/>
            <p:cNvSpPr txBox="1"/>
            <p:nvPr/>
          </p:nvSpPr>
          <p:spPr>
            <a:xfrm>
              <a:off x="139694" y="3557331"/>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5" name="TextBox 13"/>
            <p:cNvSpPr txBox="1"/>
            <p:nvPr/>
          </p:nvSpPr>
          <p:spPr>
            <a:xfrm>
              <a:off x="3234096" y="3546344"/>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6" name="TextBox 14"/>
            <p:cNvSpPr txBox="1"/>
            <p:nvPr/>
          </p:nvSpPr>
          <p:spPr>
            <a:xfrm>
              <a:off x="3013973" y="437545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7" name="Rectangle 26"/>
            <p:cNvSpPr/>
            <p:nvPr/>
          </p:nvSpPr>
          <p:spPr>
            <a:xfrm>
              <a:off x="982134" y="2455334"/>
              <a:ext cx="2032000" cy="1439334"/>
            </a:xfrm>
            <a:prstGeom prst="rect">
              <a:avLst/>
            </a:prstGeom>
            <a:solidFill>
              <a:schemeClr val="accent5">
                <a:lumMod val="60000"/>
                <a:lumOff val="40000"/>
              </a:schemeClr>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8" name="TextBox 13"/>
            <p:cNvSpPr txBox="1"/>
            <p:nvPr/>
          </p:nvSpPr>
          <p:spPr>
            <a:xfrm>
              <a:off x="2412905" y="2917694"/>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4 cm</a:t>
              </a:r>
              <a:endParaRPr lang="en-US" sz="2800" dirty="0">
                <a:effectLst/>
                <a:latin typeface="Arial"/>
                <a:ea typeface="Calibri"/>
                <a:cs typeface="Times New Roman"/>
              </a:endParaRPr>
            </a:p>
          </p:txBody>
        </p:sp>
        <p:sp>
          <p:nvSpPr>
            <p:cNvPr id="29" name="TextBox 13"/>
            <p:cNvSpPr txBox="1"/>
            <p:nvPr/>
          </p:nvSpPr>
          <p:spPr>
            <a:xfrm>
              <a:off x="1736678" y="355732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a:solidFill>
                    <a:srgbClr val="000000"/>
                  </a:solidFill>
                  <a:effectLst/>
                  <a:latin typeface="Arial"/>
                  <a:ea typeface="Calibri"/>
                  <a:cs typeface="Arial"/>
                </a:rPr>
                <a:t>5 cm</a:t>
              </a:r>
              <a:endParaRPr lang="en-US" sz="2800">
                <a:effectLst/>
                <a:latin typeface="Arial"/>
                <a:ea typeface="Calibri"/>
                <a:cs typeface="Times New Roman"/>
              </a:endParaRPr>
            </a:p>
          </p:txBody>
        </p:sp>
      </p:grpSp>
      <p:sp>
        <p:nvSpPr>
          <p:cNvPr id="30" name="Rectangle 29"/>
          <p:cNvSpPr/>
          <p:nvPr/>
        </p:nvSpPr>
        <p:spPr>
          <a:xfrm>
            <a:off x="1074317" y="2781300"/>
            <a:ext cx="5616044" cy="1015663"/>
          </a:xfrm>
          <a:prstGeom prst="rect">
            <a:avLst/>
          </a:prstGeom>
        </p:spPr>
        <p:txBody>
          <a:bodyPr wrap="square">
            <a:spAutoFit/>
          </a:bodyPr>
          <a:lstStyle/>
          <a:p>
            <a:pPr algn="just">
              <a:lnSpc>
                <a:spcPct val="150000"/>
              </a:lnSpc>
            </a:pPr>
            <a:r>
              <a:rPr lang="en-US" sz="4000" b="1" dirty="0">
                <a:solidFill>
                  <a:srgbClr val="0070C0"/>
                </a:solidFill>
              </a:rPr>
              <a:t>Bước 2</a:t>
            </a:r>
            <a:r>
              <a:rPr lang="en-US" sz="4000" b="1" dirty="0" smtClean="0">
                <a:solidFill>
                  <a:srgbClr val="0070C0"/>
                </a:solidFill>
              </a:rPr>
              <a:t>: </a:t>
            </a:r>
            <a:r>
              <a:rPr lang="en-US" sz="4000" dirty="0" smtClean="0"/>
              <a:t>Cắt theo viền.</a:t>
            </a:r>
            <a:endParaRPr lang="en-US" sz="4000" dirty="0"/>
          </a:p>
        </p:txBody>
      </p:sp>
      <p:pic>
        <p:nvPicPr>
          <p:cNvPr id="31"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733806" y="4152900"/>
            <a:ext cx="4297065" cy="5937224"/>
          </a:xfrm>
          <a:prstGeom prst="rect">
            <a:avLst/>
          </a:prstGeom>
        </p:spPr>
      </p:pic>
    </p:spTree>
    <p:extLst>
      <p:ext uri="{BB962C8B-B14F-4D97-AF65-F5344CB8AC3E}">
        <p14:creationId xmlns:p14="http://schemas.microsoft.com/office/powerpoint/2010/main" val="744470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378" y="256084"/>
            <a:ext cx="1464844" cy="183941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080641" y="7962900"/>
            <a:ext cx="2824876" cy="210581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4219308" y="0"/>
            <a:ext cx="4068692" cy="3848100"/>
          </a:xfrm>
          <a:prstGeom prst="rect">
            <a:avLst/>
          </a:prstGeom>
        </p:spPr>
      </p:pic>
      <p:sp>
        <p:nvSpPr>
          <p:cNvPr id="2" name="Rectangle 1"/>
          <p:cNvSpPr/>
          <p:nvPr/>
        </p:nvSpPr>
        <p:spPr>
          <a:xfrm>
            <a:off x="1676400" y="1409700"/>
            <a:ext cx="14892217" cy="901593"/>
          </a:xfrm>
          <a:prstGeom prst="rect">
            <a:avLst/>
          </a:prstGeom>
        </p:spPr>
        <p:txBody>
          <a:bodyPr wrap="none">
            <a:spAutoFit/>
          </a:bodyPr>
          <a:lstStyle/>
          <a:p>
            <a:pPr algn="ctr">
              <a:lnSpc>
                <a:spcPct val="150000"/>
              </a:lnSpc>
            </a:pPr>
            <a:r>
              <a:rPr lang="en-US" sz="4000" b="1" dirty="0">
                <a:solidFill>
                  <a:srgbClr val="0070C0"/>
                </a:solidFill>
              </a:rPr>
              <a:t>Bước 3: </a:t>
            </a:r>
            <a:r>
              <a:rPr lang="en-US" sz="4000" dirty="0"/>
              <a:t>Gấp theo đường màu cam để được hình hộp chữ nhật.</a:t>
            </a:r>
          </a:p>
        </p:txBody>
      </p:sp>
      <p:pic>
        <p:nvPicPr>
          <p:cNvPr id="8194" name="Picture 2" descr="C:\Users\ADMINI~1\AppData\Local\Temp\Rar$DIa0.749\Thực hành - Hình 10.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60952" y="2519054"/>
            <a:ext cx="9904276" cy="734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5440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2643" t="29725"/>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92004">
            <a:off x="13816426" y="3812350"/>
            <a:ext cx="1426810" cy="66152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22393">
            <a:off x="363537" y="8800599"/>
            <a:ext cx="879808" cy="84301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837068" y="8632594"/>
            <a:ext cx="1226484" cy="154010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21315">
            <a:off x="16412264" y="9329914"/>
            <a:ext cx="1225888" cy="1018602"/>
          </a:xfrm>
          <a:prstGeom prst="rect">
            <a:avLst/>
          </a:prstGeom>
        </p:spPr>
      </p:pic>
      <p:sp>
        <p:nvSpPr>
          <p:cNvPr id="19" name="TextBox 18">
            <a:extLst>
              <a:ext uri="{FF2B5EF4-FFF2-40B4-BE49-F238E27FC236}">
                <a16:creationId xmlns="" xmlns:a16="http://schemas.microsoft.com/office/drawing/2014/main" id="{0C4374E1-B832-4984-98F2-001560FEC69A}"/>
              </a:ext>
            </a:extLst>
          </p:cNvPr>
          <p:cNvSpPr txBox="1"/>
          <p:nvPr/>
        </p:nvSpPr>
        <p:spPr>
          <a:xfrm>
            <a:off x="848282" y="5015448"/>
            <a:ext cx="16601518" cy="3785652"/>
          </a:xfrm>
          <a:prstGeom prst="rect">
            <a:avLst/>
          </a:prstGeom>
          <a:noFill/>
        </p:spPr>
        <p:txBody>
          <a:bodyPr wrap="square">
            <a:spAutoFit/>
          </a:bodyPr>
          <a:lstStyle/>
          <a:p>
            <a:pPr algn="just">
              <a:lnSpc>
                <a:spcPct val="150000"/>
              </a:lnSpc>
            </a:pPr>
            <a:r>
              <a:rPr lang="en-US" sz="4000" dirty="0"/>
              <a:t>Quan sát hình hộp chữ nhật (H.10.6a) và hình khai triển của nó (H.10.6b). Hãy chỉ ra sự tương ứng giữa các mặt của hình hộp chữ nhật với các hình chữ nhật ở mặt khai triển. Hình chữ nhật nào ở hình khai triển là các mặt bên và mặt đáy? </a:t>
            </a:r>
          </a:p>
        </p:txBody>
      </p:sp>
      <p:pic>
        <p:nvPicPr>
          <p:cNvPr id="20" name="Picture 9">
            <a:extLst>
              <a:ext uri="{FF2B5EF4-FFF2-40B4-BE49-F238E27FC236}">
                <a16:creationId xmlns="" xmlns:a16="http://schemas.microsoft.com/office/drawing/2014/main" id="{BBD40F6E-D381-45DE-B169-E2C72C78618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486400" y="3147143"/>
            <a:ext cx="1530360" cy="1541925"/>
          </a:xfrm>
          <a:prstGeom prst="rect">
            <a:avLst/>
          </a:prstGeom>
        </p:spPr>
      </p:pic>
      <p:sp>
        <p:nvSpPr>
          <p:cNvPr id="22" name="TextBox 21">
            <a:extLst>
              <a:ext uri="{FF2B5EF4-FFF2-40B4-BE49-F238E27FC236}">
                <a16:creationId xmlns="" xmlns:a16="http://schemas.microsoft.com/office/drawing/2014/main" id="{26E69611-27BF-4D27-A6FE-D0E6EA053B2D}"/>
              </a:ext>
            </a:extLst>
          </p:cNvPr>
          <p:cNvSpPr txBox="1"/>
          <p:nvPr/>
        </p:nvSpPr>
        <p:spPr>
          <a:xfrm>
            <a:off x="7335991" y="3695700"/>
            <a:ext cx="4724400" cy="998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a:t>
            </a:r>
            <a:endPar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6">
            <a:extLst>
              <a:ext uri="{FF2B5EF4-FFF2-40B4-BE49-F238E27FC236}">
                <a16:creationId xmlns="" xmlns:a16="http://schemas.microsoft.com/office/drawing/2014/main" id="{71BDA3C0-C29B-4732-B195-677FB5DDD6F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t="56470" r="51775"/>
          <a:stretch>
            <a:fillRect/>
          </a:stretch>
        </p:blipFill>
        <p:spPr>
          <a:xfrm flipH="1">
            <a:off x="4125" y="-29668"/>
            <a:ext cx="4720275" cy="1439368"/>
          </a:xfrm>
          <a:prstGeom prst="rect">
            <a:avLst/>
          </a:prstGeom>
        </p:spPr>
      </p:pic>
      <p:sp>
        <p:nvSpPr>
          <p:cNvPr id="2" name="Rectangle 1"/>
          <p:cNvSpPr/>
          <p:nvPr/>
        </p:nvSpPr>
        <p:spPr>
          <a:xfrm>
            <a:off x="1230695" y="1038642"/>
            <a:ext cx="15838105" cy="2123658"/>
          </a:xfrm>
          <a:prstGeom prst="rect">
            <a:avLst/>
          </a:prstGeom>
        </p:spPr>
        <p:txBody>
          <a:bodyPr wrap="square">
            <a:spAutoFit/>
          </a:bodyPr>
          <a:lstStyle/>
          <a:p>
            <a:pPr algn="ctr">
              <a:lnSpc>
                <a:spcPct val="150000"/>
              </a:lnSpc>
            </a:pPr>
            <a:r>
              <a:rPr lang="en-US" sz="4400" b="1" dirty="0"/>
              <a:t>2) </a:t>
            </a:r>
            <a:r>
              <a:rPr lang="nl-NL" sz="4400" b="1" dirty="0"/>
              <a:t>Diện tích xung quanh và thể tích của hình hộp chữ nhật, hình lập phương</a:t>
            </a:r>
            <a:endParaRPr lang="en-US" sz="4400" dirty="0"/>
          </a:p>
        </p:txBody>
      </p:sp>
    </p:spTree>
    <p:extLst>
      <p:ext uri="{BB962C8B-B14F-4D97-AF65-F5344CB8AC3E}">
        <p14:creationId xmlns:p14="http://schemas.microsoft.com/office/powerpoint/2010/main" val="33331443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378" y="114300"/>
            <a:ext cx="1254222" cy="157493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25800" y="8592927"/>
            <a:ext cx="1979717" cy="147578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5991808" y="0"/>
            <a:ext cx="2296192" cy="2171700"/>
          </a:xfrm>
          <a:prstGeom prst="rect">
            <a:avLst/>
          </a:prstGeom>
        </p:spPr>
      </p:pic>
      <p:pic>
        <p:nvPicPr>
          <p:cNvPr id="9218" name="Picture 2" descr="C:\Users\ADMINI~1\AppData\Local\Temp\Rar$DIa0.022\HĐ4.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6157" y="137160"/>
            <a:ext cx="14112043" cy="56613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78578" y="5925383"/>
            <a:ext cx="11887200" cy="4247317"/>
          </a:xfrm>
          <a:prstGeom prst="rect">
            <a:avLst/>
          </a:prstGeom>
          <a:ln w="57150">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3600" b="1" dirty="0">
                <a:solidFill>
                  <a:srgbClr val="FF0000"/>
                </a:solidFill>
              </a:rPr>
              <a:t>Kết quả:</a:t>
            </a:r>
          </a:p>
          <a:p>
            <a:pPr marL="571500" indent="-571500" algn="just">
              <a:lnSpc>
                <a:spcPct val="150000"/>
              </a:lnSpc>
              <a:buFont typeface="Arial" pitchFamily="34" charset="0"/>
              <a:buChar char="•"/>
            </a:pPr>
            <a:r>
              <a:rPr lang="en-US" sz="3600" dirty="0" smtClean="0"/>
              <a:t>Sự </a:t>
            </a:r>
            <a:r>
              <a:rPr lang="en-US" sz="3600" dirty="0"/>
              <a:t>tương ứng: BB'C'C - (2), A'D'DA - (4), A'B'BA - (1), C'D'DC - (3), A'D'C'B' - (5), ABCD - (6).</a:t>
            </a:r>
          </a:p>
          <a:p>
            <a:pPr marL="571500" indent="-571500" algn="just">
              <a:lnSpc>
                <a:spcPct val="150000"/>
              </a:lnSpc>
              <a:buFont typeface="Arial" pitchFamily="34" charset="0"/>
              <a:buChar char="•"/>
            </a:pPr>
            <a:r>
              <a:rPr lang="en-US" sz="3600" dirty="0" smtClean="0"/>
              <a:t>Mặt </a:t>
            </a:r>
            <a:r>
              <a:rPr lang="en-US" sz="3600" dirty="0"/>
              <a:t>bên : (1), (2), (3), (4)</a:t>
            </a:r>
          </a:p>
          <a:p>
            <a:pPr marL="571500" indent="-571500" algn="just">
              <a:lnSpc>
                <a:spcPct val="150000"/>
              </a:lnSpc>
              <a:buFont typeface="Arial" pitchFamily="34" charset="0"/>
              <a:buChar char="•"/>
            </a:pPr>
            <a:r>
              <a:rPr lang="en-US" sz="3600" dirty="0" smtClean="0"/>
              <a:t>Mặt </a:t>
            </a:r>
            <a:r>
              <a:rPr lang="en-US" sz="3600" dirty="0"/>
              <a:t>đáy: (5), (6).</a:t>
            </a:r>
          </a:p>
        </p:txBody>
      </p:sp>
    </p:spTree>
    <p:extLst>
      <p:ext uri="{BB962C8B-B14F-4D97-AF65-F5344CB8AC3E}">
        <p14:creationId xmlns:p14="http://schemas.microsoft.com/office/powerpoint/2010/main" val="2467868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randombar(horizontal)">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3714" t="22934"/>
          <a:stretch>
            <a:fillRect/>
          </a:stretch>
        </p:blipFill>
        <p:spPr>
          <a:xfrm rot="-10800000">
            <a:off x="16615701" y="8724900"/>
            <a:ext cx="1684758" cy="158496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6470" r="51775"/>
          <a:stretch>
            <a:fillRect/>
          </a:stretch>
        </p:blipFill>
        <p:spPr>
          <a:xfrm>
            <a:off x="16306800" y="13749"/>
            <a:ext cx="1993659" cy="101751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6200" y="114300"/>
            <a:ext cx="926459" cy="1163362"/>
          </a:xfrm>
          <a:prstGeom prst="rect">
            <a:avLst/>
          </a:prstGeom>
        </p:spPr>
      </p:pic>
      <p:sp>
        <p:nvSpPr>
          <p:cNvPr id="3" name="Rectangle 2"/>
          <p:cNvSpPr/>
          <p:nvPr/>
        </p:nvSpPr>
        <p:spPr>
          <a:xfrm>
            <a:off x="990600" y="575377"/>
            <a:ext cx="16351223" cy="1824923"/>
          </a:xfrm>
          <a:prstGeom prst="rect">
            <a:avLst/>
          </a:prstGeom>
        </p:spPr>
        <p:txBody>
          <a:bodyPr wrap="square">
            <a:spAutoFit/>
          </a:bodyPr>
          <a:lstStyle/>
          <a:p>
            <a:pPr algn="ctr">
              <a:lnSpc>
                <a:spcPct val="150000"/>
              </a:lnSpc>
            </a:pPr>
            <a:r>
              <a:rPr lang="en-US" sz="4000" dirty="0"/>
              <a:t>Tính tổng diện tích các hình chữ nhật (1), (2), (3), (4). So sánh kết quả vừa tìm với tích của chu vi đáy và chiều cao của hình hộp chữ nhật.</a:t>
            </a:r>
          </a:p>
        </p:txBody>
      </p:sp>
      <p:pic>
        <p:nvPicPr>
          <p:cNvPr id="12" name="Picture 2" descr="C:\Users\ADMINI~1\AppData\Local\Temp\Rar$DIa0.022\HĐ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0544" y="2674617"/>
            <a:ext cx="16031334" cy="69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5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E8E54919-2E3C-460B-A5CA-51906C4200F8}"/>
              </a:ext>
            </a:extLst>
          </p:cNvPr>
          <p:cNvGrpSpPr/>
          <p:nvPr/>
        </p:nvGrpSpPr>
        <p:grpSpPr>
          <a:xfrm>
            <a:off x="304800" y="240776"/>
            <a:ext cx="17678400" cy="9855724"/>
            <a:chOff x="1129893" y="690756"/>
            <a:chExt cx="16028214" cy="8905489"/>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29893" y="690756"/>
              <a:ext cx="16028214" cy="89054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03669" y="934032"/>
              <a:ext cx="15280661" cy="8490138"/>
            </a:xfrm>
            <a:prstGeom prst="rect">
              <a:avLst/>
            </a:prstGeom>
          </p:spPr>
        </p:pic>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5462981" y="690756"/>
            <a:ext cx="1796319" cy="19959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97580" flipH="1">
            <a:off x="1243278" y="501797"/>
            <a:ext cx="1284901" cy="1574152"/>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46954">
            <a:off x="16705222" y="8893530"/>
            <a:ext cx="1267245" cy="1214251"/>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72939">
            <a:off x="724545" y="8237807"/>
            <a:ext cx="1521321" cy="1264080"/>
          </a:xfrm>
          <a:prstGeom prst="rect">
            <a:avLst/>
          </a:prstGeom>
        </p:spPr>
      </p:pic>
      <p:sp>
        <p:nvSpPr>
          <p:cNvPr id="15" name="TextBox 14">
            <a:extLst>
              <a:ext uri="{FF2B5EF4-FFF2-40B4-BE49-F238E27FC236}">
                <a16:creationId xmlns="" xmlns:a16="http://schemas.microsoft.com/office/drawing/2014/main" id="{52BB423F-A222-43EF-9D83-828E5FEA8713}"/>
              </a:ext>
            </a:extLst>
          </p:cNvPr>
          <p:cNvSpPr txBox="1"/>
          <p:nvPr/>
        </p:nvSpPr>
        <p:spPr>
          <a:xfrm>
            <a:off x="7205992" y="1319298"/>
            <a:ext cx="4267200" cy="108100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KHỞI ĐỘNG</a:t>
            </a:r>
            <a:endParaRPr kumimoji="0" lang="en-US" sz="48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14">
            <a:extLst>
              <a:ext uri="{FF2B5EF4-FFF2-40B4-BE49-F238E27FC236}">
                <a16:creationId xmlns="" xmlns:a16="http://schemas.microsoft.com/office/drawing/2014/main" id="{087BE8A1-71AC-45A3-851E-28C284AA969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3188178" y="1403693"/>
            <a:ext cx="926459" cy="1163362"/>
          </a:xfrm>
          <a:prstGeom prst="rect">
            <a:avLst/>
          </a:prstGeom>
        </p:spPr>
      </p:pic>
      <p:grpSp>
        <p:nvGrpSpPr>
          <p:cNvPr id="5" name="Group 4"/>
          <p:cNvGrpSpPr/>
          <p:nvPr/>
        </p:nvGrpSpPr>
        <p:grpSpPr>
          <a:xfrm>
            <a:off x="2572118" y="2628900"/>
            <a:ext cx="13534945" cy="1847088"/>
            <a:chOff x="1928036" y="6908711"/>
            <a:chExt cx="13534945" cy="1847088"/>
          </a:xfrm>
        </p:grpSpPr>
        <p:grpSp>
          <p:nvGrpSpPr>
            <p:cNvPr id="25" name="Group 24">
              <a:extLst>
                <a:ext uri="{FF2B5EF4-FFF2-40B4-BE49-F238E27FC236}">
                  <a16:creationId xmlns="" xmlns:a16="http://schemas.microsoft.com/office/drawing/2014/main" id="{558B1569-3933-434E-BDFC-ACD9B2ED15C7}"/>
                </a:ext>
              </a:extLst>
            </p:cNvPr>
            <p:cNvGrpSpPr/>
            <p:nvPr/>
          </p:nvGrpSpPr>
          <p:grpSpPr>
            <a:xfrm>
              <a:off x="1928036" y="6908711"/>
              <a:ext cx="13534945" cy="1847088"/>
              <a:chOff x="2488050" y="6808754"/>
              <a:chExt cx="12507325" cy="1847088"/>
            </a:xfrm>
          </p:grpSpPr>
          <p:pic>
            <p:nvPicPr>
              <p:cNvPr id="20" name="Picture 4">
                <a:extLst>
                  <a:ext uri="{FF2B5EF4-FFF2-40B4-BE49-F238E27FC236}">
                    <a16:creationId xmlns="" xmlns:a16="http://schemas.microsoft.com/office/drawing/2014/main" id="{BBA94CCD-33A5-45E4-AB56-4DE37B3C65B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508635" y="6808754"/>
                <a:ext cx="10486740" cy="1847088"/>
              </a:xfrm>
              <a:prstGeom prst="rect">
                <a:avLst/>
              </a:prstGeom>
            </p:spPr>
          </p:pic>
          <p:pic>
            <p:nvPicPr>
              <p:cNvPr id="24" name="Picture 9">
                <a:extLst>
                  <a:ext uri="{FF2B5EF4-FFF2-40B4-BE49-F238E27FC236}">
                    <a16:creationId xmlns="" xmlns:a16="http://schemas.microsoft.com/office/drawing/2014/main" id="{4C8D901D-9206-412F-A297-2DFD15E548A0}"/>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488050" y="6928204"/>
                <a:ext cx="1809493" cy="1608187"/>
              </a:xfrm>
              <a:prstGeom prst="rect">
                <a:avLst/>
              </a:prstGeom>
            </p:spPr>
          </p:pic>
        </p:grpSp>
        <p:sp>
          <p:nvSpPr>
            <p:cNvPr id="4" name="Rectangle 3"/>
            <p:cNvSpPr/>
            <p:nvPr/>
          </p:nvSpPr>
          <p:spPr>
            <a:xfrm>
              <a:off x="5485057" y="6972300"/>
              <a:ext cx="8764343" cy="1754326"/>
            </a:xfrm>
            <a:prstGeom prst="rect">
              <a:avLst/>
            </a:prstGeom>
          </p:spPr>
          <p:txBody>
            <a:bodyPr wrap="square">
              <a:spAutoFit/>
            </a:bodyPr>
            <a:lstStyle/>
            <a:p>
              <a:pPr algn="ctr">
                <a:lnSpc>
                  <a:spcPct val="150000"/>
                </a:lnSpc>
              </a:pPr>
              <a:r>
                <a:rPr lang="en-US" sz="3600" dirty="0"/>
                <a:t>Quan sát những đồ vật sau đây </a:t>
              </a:r>
              <a:r>
                <a:rPr lang="en-US" sz="3600" dirty="0" smtClean="0"/>
                <a:t>và </a:t>
              </a:r>
              <a:r>
                <a:rPr lang="en-US" sz="3600" dirty="0"/>
                <a:t>cho biết những đồ vật đó có dạng hình gì?</a:t>
              </a:r>
            </a:p>
          </p:txBody>
        </p:sp>
      </p:grpSp>
      <p:pic>
        <p:nvPicPr>
          <p:cNvPr id="1026" name="Picture 2" descr="C:\Users\ADMINI~1\AppData\Local\Temp\Rar$DIa0.992\Khởi động - Hình 5.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1989145" y="4688961"/>
            <a:ext cx="3334131" cy="25365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1\AppData\Local\Temp\Rar$DIa0.382\Khởi động - Hình 4.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133600" y="5562851"/>
            <a:ext cx="4183629" cy="3848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1\AppData\Local\Temp\Rar$DIa0.146\Khởi động - Hình 3.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4000708" y="7222825"/>
            <a:ext cx="2645139" cy="26451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1\AppData\Local\Temp\Rar$DIa0.468\Khởi động - Hình 2.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339591" y="7189812"/>
            <a:ext cx="4376409" cy="235335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1\AppData\Local\Temp\Rar$DIa0.400\Khởi động - Hình 1.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473149" y="4600579"/>
            <a:ext cx="3929261" cy="29421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dow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 calcmode="lin" valueType="num">
                                      <p:cBhvr additive="base">
                                        <p:cTn id="22" dur="500" fill="hold"/>
                                        <p:tgtEl>
                                          <p:spTgt spid="1031"/>
                                        </p:tgtEl>
                                        <p:attrNameLst>
                                          <p:attrName>ppt_x</p:attrName>
                                        </p:attrNameLst>
                                      </p:cBhvr>
                                      <p:tavLst>
                                        <p:tav tm="0">
                                          <p:val>
                                            <p:strVal val="#ppt_x"/>
                                          </p:val>
                                        </p:tav>
                                        <p:tav tm="100000">
                                          <p:val>
                                            <p:strVal val="#ppt_x"/>
                                          </p:val>
                                        </p:tav>
                                      </p:tavLst>
                                    </p:anim>
                                    <p:anim calcmode="lin" valueType="num">
                                      <p:cBhvr additive="base">
                                        <p:cTn id="23"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randombar(horizontal)">
                                      <p:cBhvr>
                                        <p:cTn id="4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62200" y="911099"/>
            <a:ext cx="13258800" cy="8575801"/>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17735" b="22961"/>
          <a:stretch>
            <a:fillRect/>
          </a:stretch>
        </p:blipFill>
        <p:spPr>
          <a:xfrm>
            <a:off x="-43615" y="8470154"/>
            <a:ext cx="2084739" cy="1913260"/>
          </a:xfrm>
          <a:prstGeom prst="rect">
            <a:avLst/>
          </a:prstGeom>
        </p:spPr>
      </p:pic>
      <p:pic>
        <p:nvPicPr>
          <p:cNvPr id="23"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1089736" y="1508836"/>
            <a:ext cx="3028394" cy="544122"/>
          </a:xfrm>
          <a:prstGeom prst="rect">
            <a:avLst/>
          </a:prstGeom>
        </p:spPr>
      </p:pic>
      <p:pic>
        <p:nvPicPr>
          <p:cNvPr id="24" name="Picture 2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446954">
            <a:off x="16947390" y="77024"/>
            <a:ext cx="1267245" cy="12142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238500" y="1875012"/>
                <a:ext cx="11506200" cy="6647974"/>
              </a:xfrm>
              <a:prstGeom prst="rect">
                <a:avLst/>
              </a:prstGeom>
            </p:spPr>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a:t>Diện tích hình chữ nhật (1) là: </a:t>
                </a:r>
                <a:r>
                  <a:rPr lang="en-US" sz="4000" dirty="0" smtClean="0"/>
                  <a:t>bc</a:t>
                </a:r>
                <a:endParaRPr lang="en-US" sz="4000" dirty="0"/>
              </a:p>
              <a:p>
                <a:pPr algn="ctr">
                  <a:lnSpc>
                    <a:spcPct val="150000"/>
                  </a:lnSpc>
                </a:pPr>
                <a14:m>
                  <m:oMath xmlns:m="http://schemas.openxmlformats.org/officeDocument/2006/math">
                    <m:r>
                      <a:rPr lang="en-US" sz="4000" i="1">
                        <a:latin typeface="Cambria Math"/>
                      </a:rPr>
                      <m:t>⇒ </m:t>
                    </m:r>
                  </m:oMath>
                </a14:m>
                <a:r>
                  <a:rPr lang="en-US" sz="4000" dirty="0"/>
                  <a:t>Diện tích hình chữ nhật (3) cũng là: </a:t>
                </a:r>
                <a:r>
                  <a:rPr lang="en-US" sz="4000" dirty="0" smtClean="0"/>
                  <a:t>bc</a:t>
                </a:r>
                <a:endParaRPr lang="en-US" sz="4000" dirty="0"/>
              </a:p>
              <a:p>
                <a:pPr algn="ctr">
                  <a:lnSpc>
                    <a:spcPct val="150000"/>
                  </a:lnSpc>
                </a:pPr>
                <a:r>
                  <a:rPr lang="en-US" sz="4000" dirty="0"/>
                  <a:t>Diện tích hình chữ nhật (4) là: </a:t>
                </a:r>
                <a:r>
                  <a:rPr lang="en-US" sz="4000" dirty="0" smtClean="0"/>
                  <a:t>ac</a:t>
                </a:r>
                <a:endParaRPr lang="en-US" sz="4000" dirty="0"/>
              </a:p>
              <a:p>
                <a:pPr algn="ctr">
                  <a:lnSpc>
                    <a:spcPct val="150000"/>
                  </a:lnSpc>
                </a:pPr>
                <a14:m>
                  <m:oMath xmlns:m="http://schemas.openxmlformats.org/officeDocument/2006/math">
                    <m:r>
                      <a:rPr lang="en-US" sz="4000" i="1">
                        <a:latin typeface="Cambria Math"/>
                      </a:rPr>
                      <m:t>⇒</m:t>
                    </m:r>
                  </m:oMath>
                </a14:m>
                <a:r>
                  <a:rPr lang="en-US" sz="4000" dirty="0"/>
                  <a:t> Diện tích hình chữ nhật (2) cũng là: </a:t>
                </a:r>
                <a:r>
                  <a:rPr lang="en-US" sz="4000" dirty="0" smtClean="0"/>
                  <a:t>ac</a:t>
                </a:r>
                <a:endParaRPr lang="en-US" sz="4000" dirty="0"/>
              </a:p>
              <a:p>
                <a:pPr algn="ctr">
                  <a:lnSpc>
                    <a:spcPct val="150000"/>
                  </a:lnSpc>
                </a:pPr>
                <a14:m>
                  <m:oMath xmlns:m="http://schemas.openxmlformats.org/officeDocument/2006/math">
                    <m:r>
                      <a:rPr lang="en-US" sz="4000" i="1">
                        <a:latin typeface="Cambria Math"/>
                      </a:rPr>
                      <m:t>⇒</m:t>
                    </m:r>
                  </m:oMath>
                </a14:m>
                <a:r>
                  <a:rPr lang="en-US" sz="4000" dirty="0"/>
                  <a:t> Tổng diện tích hình chữ nhật (1), (2), (3), (4) </a:t>
                </a:r>
                <a:r>
                  <a:rPr lang="en-US" sz="4000" dirty="0" smtClean="0"/>
                  <a:t>là: </a:t>
                </a:r>
              </a:p>
              <a:p>
                <a:pPr algn="ctr">
                  <a:lnSpc>
                    <a:spcPct val="150000"/>
                  </a:lnSpc>
                </a:pPr>
                <a:r>
                  <a:rPr lang="en-US" sz="4000" dirty="0" smtClean="0"/>
                  <a:t>2ac </a:t>
                </a:r>
                <a:r>
                  <a:rPr lang="en-US" sz="4000" dirty="0"/>
                  <a:t>+ 2bc = 2c.( a+ b</a:t>
                </a:r>
                <a:r>
                  <a:rPr lang="en-US" sz="4000" dirty="0" smtClean="0"/>
                  <a:t>).</a:t>
                </a:r>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3238500" y="1875012"/>
                <a:ext cx="11506200" cy="6647974"/>
              </a:xfrm>
              <a:prstGeom prst="rect">
                <a:avLst/>
              </a:prstGeom>
              <a:blipFill rotWithShape="1">
                <a:blip r:embed="rId15"/>
                <a:stretch>
                  <a:fillRect r="-2701" b="-1376"/>
                </a:stretch>
              </a:blipFill>
            </p:spPr>
            <p:txBody>
              <a:bodyPr/>
              <a:lstStyle/>
              <a:p>
                <a:r>
                  <a:rPr lang="en-US">
                    <a:noFill/>
                  </a:rPr>
                  <a:t> </a:t>
                </a:r>
              </a:p>
            </p:txBody>
          </p:sp>
        </mc:Fallback>
      </mc:AlternateContent>
    </p:spTree>
    <p:extLst>
      <p:ext uri="{BB962C8B-B14F-4D97-AF65-F5344CB8AC3E}">
        <p14:creationId xmlns:p14="http://schemas.microsoft.com/office/powerpoint/2010/main" val="20239032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17735" b="22961"/>
          <a:stretch>
            <a:fillRect/>
          </a:stretch>
        </p:blipFill>
        <p:spPr>
          <a:xfrm>
            <a:off x="-43615" y="8470154"/>
            <a:ext cx="2084739" cy="1913260"/>
          </a:xfrm>
          <a:prstGeom prst="rect">
            <a:avLst/>
          </a:prstGeom>
        </p:spPr>
      </p:pic>
      <p:pic>
        <p:nvPicPr>
          <p:cNvPr id="23"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1089736" y="1508836"/>
            <a:ext cx="3028394" cy="544122"/>
          </a:xfrm>
          <a:prstGeom prst="rect">
            <a:avLst/>
          </a:prstGeom>
        </p:spPr>
      </p:pic>
      <p:pic>
        <p:nvPicPr>
          <p:cNvPr id="24" name="Picture 2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446954">
            <a:off x="16947390" y="77024"/>
            <a:ext cx="1267245" cy="12142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81200" y="952500"/>
                <a:ext cx="14088544" cy="84023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smtClean="0"/>
                  <a:t>Chu </a:t>
                </a:r>
                <a:r>
                  <a:rPr lang="en-US" sz="4000" dirty="0"/>
                  <a:t>vi mặt đáy hình hộp chữ nhật </a:t>
                </a:r>
                <a:r>
                  <a:rPr lang="en-US" sz="4000" dirty="0" smtClean="0"/>
                  <a:t>là: </a:t>
                </a:r>
              </a:p>
              <a:p>
                <a:pPr algn="ctr">
                  <a:lnSpc>
                    <a:spcPct val="150000"/>
                  </a:lnSpc>
                </a:pPr>
                <a:r>
                  <a:rPr lang="en-US" sz="4000" dirty="0" smtClean="0"/>
                  <a:t>2</a:t>
                </a:r>
                <a:r>
                  <a:rPr lang="en-US" sz="4000" dirty="0"/>
                  <a:t>( a+ b)</a:t>
                </a:r>
              </a:p>
              <a:p>
                <a:pPr algn="ctr">
                  <a:lnSpc>
                    <a:spcPct val="150000"/>
                  </a:lnSpc>
                </a:pPr>
                <a:r>
                  <a:rPr lang="en-US" sz="4000" dirty="0"/>
                  <a:t>Độ dài chiều cao của hình hộp chữ nhật là c</a:t>
                </a:r>
              </a:p>
              <a:p>
                <a:pPr algn="ctr">
                  <a:lnSpc>
                    <a:spcPct val="150000"/>
                  </a:lnSpc>
                </a:pPr>
                <a14:m>
                  <m:oMath xmlns:m="http://schemas.openxmlformats.org/officeDocument/2006/math">
                    <m:r>
                      <a:rPr lang="en-US" sz="4000" i="1">
                        <a:latin typeface="Cambria Math"/>
                      </a:rPr>
                      <m:t>⇒</m:t>
                    </m:r>
                  </m:oMath>
                </a14:m>
                <a:r>
                  <a:rPr lang="en-US" sz="4000" dirty="0"/>
                  <a:t> Tích của chu vi đáy và chiều cao của hình hộp chữ nhật là: </a:t>
                </a:r>
                <a:endParaRPr lang="en-US" sz="4000" dirty="0" smtClean="0"/>
              </a:p>
              <a:p>
                <a:pPr algn="ctr">
                  <a:lnSpc>
                    <a:spcPct val="150000"/>
                  </a:lnSpc>
                </a:pPr>
                <a:r>
                  <a:rPr lang="en-US" sz="4000" dirty="0" smtClean="0"/>
                  <a:t>2 </a:t>
                </a:r>
                <a:r>
                  <a:rPr lang="en-US" sz="4000" dirty="0"/>
                  <a:t>c(a + b) </a:t>
                </a:r>
              </a:p>
              <a:p>
                <a:pPr algn="ctr">
                  <a:lnSpc>
                    <a:spcPct val="150000"/>
                  </a:lnSpc>
                </a:pPr>
                <a14:m>
                  <m:oMath xmlns:m="http://schemas.openxmlformats.org/officeDocument/2006/math">
                    <m:r>
                      <a:rPr lang="en-US" sz="4000" i="1">
                        <a:latin typeface="Cambria Math"/>
                      </a:rPr>
                      <m:t>⇒</m:t>
                    </m:r>
                  </m:oMath>
                </a14:m>
                <a:r>
                  <a:rPr lang="en-US" sz="4000" dirty="0"/>
                  <a:t> Tổng diện tích hình chữ nhật (1), (2), (3), (4) là tích của chu vi đáy và chiều cao của hình hộp chữ nhật:</a:t>
                </a:r>
              </a:p>
              <a:p>
                <a:pPr algn="ctr">
                  <a:lnSpc>
                    <a:spcPct val="150000"/>
                  </a:lnSpc>
                </a:pPr>
                <a:r>
                  <a:rPr lang="en-US" sz="4000" dirty="0"/>
                  <a:t>2 c(a + b)</a:t>
                </a:r>
              </a:p>
            </p:txBody>
          </p:sp>
        </mc:Choice>
        <mc:Fallback xmlns="">
          <p:sp>
            <p:nvSpPr>
              <p:cNvPr id="5" name="Rectangle 4"/>
              <p:cNvSpPr>
                <a:spLocks noRot="1" noChangeAspect="1" noMove="1" noResize="1" noEditPoints="1" noAdjustHandles="1" noChangeArrowheads="1" noChangeShapeType="1" noTextEdit="1"/>
              </p:cNvSpPr>
              <p:nvPr/>
            </p:nvSpPr>
            <p:spPr>
              <a:xfrm>
                <a:off x="1981200" y="952500"/>
                <a:ext cx="14088544" cy="8402300"/>
              </a:xfrm>
              <a:prstGeom prst="rect">
                <a:avLst/>
              </a:prstGeom>
              <a:blipFill rotWithShape="1">
                <a:blip r:embed="rId15"/>
                <a:stretch>
                  <a:fillRect r="-2289" b="-1735"/>
                </a:stretch>
              </a:blipFill>
            </p:spPr>
            <p:txBody>
              <a:bodyPr/>
              <a:lstStyle/>
              <a:p>
                <a:r>
                  <a:rPr lang="en-US">
                    <a:noFill/>
                  </a:rPr>
                  <a:t> </a:t>
                </a:r>
              </a:p>
            </p:txBody>
          </p:sp>
        </mc:Fallback>
      </mc:AlternateContent>
    </p:spTree>
    <p:extLst>
      <p:ext uri="{BB962C8B-B14F-4D97-AF65-F5344CB8AC3E}">
        <p14:creationId xmlns:p14="http://schemas.microsoft.com/office/powerpoint/2010/main" val="5258125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69159" y="532947"/>
            <a:ext cx="926459" cy="1163362"/>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79544">
            <a:off x="13916053" y="189972"/>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19517" y="8323691"/>
            <a:ext cx="1296768" cy="1869216"/>
          </a:xfrm>
          <a:prstGeom prst="rect">
            <a:avLst/>
          </a:prstGeom>
        </p:spPr>
      </p:pic>
      <p:grpSp>
        <p:nvGrpSpPr>
          <p:cNvPr id="29" name="Group 28">
            <a:extLst>
              <a:ext uri="{FF2B5EF4-FFF2-40B4-BE49-F238E27FC236}">
                <a16:creationId xmlns="" xmlns:a16="http://schemas.microsoft.com/office/drawing/2014/main" id="{57CD600D-69DE-4164-AD9C-524426481DE0}"/>
              </a:ext>
            </a:extLst>
          </p:cNvPr>
          <p:cNvGrpSpPr/>
          <p:nvPr/>
        </p:nvGrpSpPr>
        <p:grpSpPr>
          <a:xfrm>
            <a:off x="5792648" y="322132"/>
            <a:ext cx="6551752" cy="1392368"/>
            <a:chOff x="3733800" y="540571"/>
            <a:chExt cx="8869445" cy="1392368"/>
          </a:xfrm>
        </p:grpSpPr>
        <p:grpSp>
          <p:nvGrpSpPr>
            <p:cNvPr id="24" name="Group 23">
              <a:extLst>
                <a:ext uri="{FF2B5EF4-FFF2-40B4-BE49-F238E27FC236}">
                  <a16:creationId xmlns="" xmlns:a16="http://schemas.microsoft.com/office/drawing/2014/main"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 xmlns:a16="http://schemas.microsoft.com/office/drawing/2014/main" id="{E83E08AC-4662-420C-B178-F57BA388034A}"/>
                </a:ext>
              </a:extLst>
            </p:cNvPr>
            <p:cNvSpPr txBox="1"/>
            <p:nvPr/>
          </p:nvSpPr>
          <p:spPr>
            <a:xfrm>
              <a:off x="5494756" y="540571"/>
              <a:ext cx="5366499" cy="13388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5400" b="1"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KẾT</a:t>
              </a:r>
              <a:r>
                <a:rPr kumimoji="0" lang="en-US" sz="5400" b="1" u="none" strike="noStrike" kern="1200" cap="none" spc="0" normalizeH="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LUẬN</a:t>
              </a:r>
              <a:endParaRPr kumimoji="0" lang="en-US" sz="5400" b="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242" name="Picture 2" descr="C:\Users\ADMINI~1\AppData\Local\Temp\Rar$DIa0.738\Kết luận 1 - Hình 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0" y="1714500"/>
            <a:ext cx="5845154"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1\AppData\Local\Temp\Rar$DIa0.519\Kết luận 1 - Hình 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95499" y="1790700"/>
            <a:ext cx="4289246" cy="3877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09427" y="5715000"/>
            <a:ext cx="5638799" cy="2723823"/>
          </a:xfrm>
          <a:prstGeom prst="rect">
            <a:avLst/>
          </a:prstGeom>
          <a:solidFill>
            <a:schemeClr val="accent2">
              <a:lumMod val="40000"/>
              <a:lumOff val="60000"/>
            </a:schemeClr>
          </a:solidFill>
        </p:spPr>
        <p:txBody>
          <a:bodyPr wrap="square">
            <a:spAutoFit/>
          </a:bodyPr>
          <a:lstStyle/>
          <a:p>
            <a:pPr algn="ctr">
              <a:lnSpc>
                <a:spcPct val="150000"/>
              </a:lnSpc>
            </a:pPr>
            <a:r>
              <a:rPr lang="en-US" sz="3800" dirty="0"/>
              <a:t>Diện tích xung quanh của hình hộp chữ nhật: </a:t>
            </a:r>
          </a:p>
          <a:p>
            <a:pPr algn="ctr">
              <a:lnSpc>
                <a:spcPct val="150000"/>
              </a:lnSpc>
            </a:pPr>
            <a:r>
              <a:rPr lang="en-US" sz="3800" b="1" dirty="0"/>
              <a:t>S</a:t>
            </a:r>
            <a:r>
              <a:rPr lang="en-US" sz="3800" b="1" baseline="-25000" dirty="0"/>
              <a:t>xq</a:t>
            </a:r>
            <a:r>
              <a:rPr lang="en-US" sz="3800" b="1" dirty="0"/>
              <a:t> = 2.(a+b).c</a:t>
            </a:r>
          </a:p>
        </p:txBody>
      </p:sp>
      <p:sp>
        <p:nvSpPr>
          <p:cNvPr id="8" name="Rectangle 7"/>
          <p:cNvSpPr/>
          <p:nvPr/>
        </p:nvSpPr>
        <p:spPr>
          <a:xfrm>
            <a:off x="10724761" y="5772477"/>
            <a:ext cx="5230722" cy="2723823"/>
          </a:xfrm>
          <a:prstGeom prst="rect">
            <a:avLst/>
          </a:prstGeom>
          <a:solidFill>
            <a:schemeClr val="accent5">
              <a:lumMod val="40000"/>
              <a:lumOff val="60000"/>
            </a:schemeClr>
          </a:solidFill>
        </p:spPr>
        <p:txBody>
          <a:bodyPr wrap="square">
            <a:spAutoFit/>
          </a:bodyPr>
          <a:lstStyle/>
          <a:p>
            <a:pPr algn="ctr">
              <a:lnSpc>
                <a:spcPct val="150000"/>
              </a:lnSpc>
            </a:pPr>
            <a:r>
              <a:rPr lang="en-US" sz="3800" dirty="0"/>
              <a:t>Diện tích xung quanh của hình lập phương:</a:t>
            </a:r>
          </a:p>
          <a:p>
            <a:pPr algn="ctr">
              <a:lnSpc>
                <a:spcPct val="150000"/>
              </a:lnSpc>
            </a:pPr>
            <a:r>
              <a:rPr lang="en-US" sz="3800" b="1" dirty="0"/>
              <a:t>S</a:t>
            </a:r>
            <a:r>
              <a:rPr lang="en-US" sz="3800" b="1" baseline="-25000" dirty="0"/>
              <a:t>xq</a:t>
            </a:r>
            <a:r>
              <a:rPr lang="en-US" sz="3800" b="1" dirty="0"/>
              <a:t> = 4a</a:t>
            </a:r>
            <a:r>
              <a:rPr lang="en-US" sz="3800" b="1" baseline="30000" dirty="0"/>
              <a:t>2</a:t>
            </a:r>
            <a:endParaRPr lang="en-US" sz="3800" b="1" dirty="0"/>
          </a:p>
        </p:txBody>
      </p:sp>
      <p:sp>
        <p:nvSpPr>
          <p:cNvPr id="9" name="Rectangle 8"/>
          <p:cNvSpPr/>
          <p:nvPr/>
        </p:nvSpPr>
        <p:spPr>
          <a:xfrm>
            <a:off x="1752600" y="8496300"/>
            <a:ext cx="14673621" cy="1754326"/>
          </a:xfrm>
          <a:prstGeom prst="rect">
            <a:avLst/>
          </a:prstGeom>
        </p:spPr>
        <p:txBody>
          <a:bodyPr wrap="square">
            <a:spAutoFit/>
          </a:bodyPr>
          <a:lstStyle/>
          <a:p>
            <a:pPr algn="just">
              <a:lnSpc>
                <a:spcPct val="150000"/>
              </a:lnSpc>
            </a:pPr>
            <a:r>
              <a:rPr lang="en-US" sz="3600" b="1" dirty="0">
                <a:solidFill>
                  <a:srgbClr val="FF0000"/>
                </a:solidFill>
              </a:rPr>
              <a:t>Chú </a:t>
            </a:r>
            <a:r>
              <a:rPr lang="en-US" sz="3600" b="1" dirty="0" smtClean="0">
                <a:solidFill>
                  <a:srgbClr val="FF0000"/>
                </a:solidFill>
              </a:rPr>
              <a:t>ý:</a:t>
            </a:r>
            <a:r>
              <a:rPr lang="en-US" sz="3600" dirty="0">
                <a:solidFill>
                  <a:srgbClr val="FF0000"/>
                </a:solidFill>
              </a:rPr>
              <a:t> </a:t>
            </a:r>
            <a:r>
              <a:rPr lang="en-US" sz="3600" dirty="0" smtClean="0"/>
              <a:t>Khi </a:t>
            </a:r>
            <a:r>
              <a:rPr lang="en-US" sz="3600" dirty="0"/>
              <a:t>tính diện tích, thể tích của một hình, các kích thước của nó phải cùng đơn vị độ dài.</a:t>
            </a:r>
          </a:p>
        </p:txBody>
      </p:sp>
    </p:spTree>
    <p:extLst>
      <p:ext uri="{BB962C8B-B14F-4D97-AF65-F5344CB8AC3E}">
        <p14:creationId xmlns:p14="http://schemas.microsoft.com/office/powerpoint/2010/main" val="1085375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 calcmode="lin" valueType="num">
                                      <p:cBhvr additive="base">
                                        <p:cTn id="14" dur="500" fill="hold"/>
                                        <p:tgtEl>
                                          <p:spTgt spid="10242"/>
                                        </p:tgtEl>
                                        <p:attrNameLst>
                                          <p:attrName>ppt_x</p:attrName>
                                        </p:attrNameLst>
                                      </p:cBhvr>
                                      <p:tavLst>
                                        <p:tav tm="0">
                                          <p:val>
                                            <p:strVal val="#ppt_x"/>
                                          </p:val>
                                        </p:tav>
                                        <p:tav tm="100000">
                                          <p:val>
                                            <p:strVal val="#ppt_x"/>
                                          </p:val>
                                        </p:tav>
                                      </p:tavLst>
                                    </p:anim>
                                    <p:anim calcmode="lin" valueType="num">
                                      <p:cBhvr additive="base">
                                        <p:cTn id="15" dur="500" fill="hold"/>
                                        <p:tgtEl>
                                          <p:spTgt spid="1024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
                                            <p:bg/>
                                          </p:spTgt>
                                        </p:tgtEl>
                                        <p:attrNameLst>
                                          <p:attrName>style.visibility</p:attrName>
                                        </p:attrNameLst>
                                      </p:cBhvr>
                                      <p:to>
                                        <p:strVal val="visible"/>
                                      </p:to>
                                    </p:set>
                                    <p:anim calcmode="lin" valueType="num">
                                      <p:cBhvr additive="base">
                                        <p:cTn id="18"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additive="base">
                                        <p:cTn id="3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43"/>
                                        </p:tgtEl>
                                        <p:attrNameLst>
                                          <p:attrName>style.visibility</p:attrName>
                                        </p:attrNameLst>
                                      </p:cBhvr>
                                      <p:to>
                                        <p:strVal val="visible"/>
                                      </p:to>
                                    </p:set>
                                    <p:animEffect transition="in" filter="barn(inVertical)">
                                      <p:cBhvr>
                                        <p:cTn id="36" dur="500"/>
                                        <p:tgtEl>
                                          <p:spTgt spid="1024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bg/>
                                          </p:spTgt>
                                        </p:tgtEl>
                                        <p:attrNameLst>
                                          <p:attrName>style.visibility</p:attrName>
                                        </p:attrNameLst>
                                      </p:cBhvr>
                                      <p:to>
                                        <p:strVal val="visible"/>
                                      </p:to>
                                    </p:set>
                                    <p:animEffect transition="in" filter="barn(inVertical)">
                                      <p:cBhvr>
                                        <p:cTn id="39" dur="500"/>
                                        <p:tgtEl>
                                          <p:spTgt spid="8">
                                            <p:bg/>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barn(inVertical)">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barn(inVertical)">
                                      <p:cBhvr>
                                        <p:cTn id="49" dur="500"/>
                                        <p:tgtEl>
                                          <p:spTgt spid="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69159" y="746484"/>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26821" b="22084"/>
          <a:stretch>
            <a:fillRect/>
          </a:stretch>
        </p:blipFill>
        <p:spPr>
          <a:xfrm>
            <a:off x="12114352" y="7644402"/>
            <a:ext cx="6265503" cy="3249920"/>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818048" y="960012"/>
            <a:ext cx="882504" cy="9805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79544">
            <a:off x="13916053" y="403509"/>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19517" y="8323691"/>
            <a:ext cx="1296768" cy="1869216"/>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8579544">
            <a:off x="16556275" y="6129930"/>
            <a:ext cx="949046" cy="788571"/>
          </a:xfrm>
          <a:prstGeom prst="rect">
            <a:avLst/>
          </a:prstGeom>
        </p:spPr>
      </p:pic>
      <p:sp>
        <p:nvSpPr>
          <p:cNvPr id="26" name="TextBox 25">
            <a:extLst>
              <a:ext uri="{FF2B5EF4-FFF2-40B4-BE49-F238E27FC236}">
                <a16:creationId xmlns="" xmlns:mc="http://schemas.openxmlformats.org/markup-compatibility/2006" xmlns:a14="http://schemas.microsoft.com/office/drawing/2010/main" xmlns:a16="http://schemas.microsoft.com/office/drawing/2014/main" id="{CA1CDA6C-8F06-42A0-A5B0-0A726522E4E9}"/>
              </a:ext>
            </a:extLst>
          </p:cNvPr>
          <p:cNvSpPr txBox="1"/>
          <p:nvPr/>
        </p:nvSpPr>
        <p:spPr>
          <a:xfrm>
            <a:off x="511248" y="1928037"/>
            <a:ext cx="17319552" cy="3600986"/>
          </a:xfrm>
          <a:prstGeom prst="rect">
            <a:avLst/>
          </a:prstGeom>
          <a:noFill/>
        </p:spPr>
        <p:txBody>
          <a:bodyPr wrap="square">
            <a:spAutoFit/>
          </a:bodyPr>
          <a:lstStyle/>
          <a:p>
            <a:pPr algn="ctr">
              <a:lnSpc>
                <a:spcPct val="150000"/>
              </a:lnSpc>
            </a:pPr>
            <a:r>
              <a:rPr lang="en-US" sz="3800" dirty="0"/>
              <a:t>Một chiếc khay nhựa đựng đồ có dạng hình hộp chữ nhật như Hình 10.7. </a:t>
            </a:r>
            <a:endParaRPr lang="en-US" sz="3800" dirty="0" smtClean="0"/>
          </a:p>
          <a:p>
            <a:pPr algn="ctr">
              <a:lnSpc>
                <a:spcPct val="150000"/>
              </a:lnSpc>
            </a:pPr>
            <a:r>
              <a:rPr lang="en-US" sz="3800" dirty="0" smtClean="0"/>
              <a:t>Dựa </a:t>
            </a:r>
            <a:r>
              <a:rPr lang="en-US" sz="3800" dirty="0"/>
              <a:t>vào kích thước trên hình (coi mép khay nhựa không đáng kể), em hãy tính:</a:t>
            </a:r>
          </a:p>
          <a:p>
            <a:pPr algn="just">
              <a:lnSpc>
                <a:spcPct val="150000"/>
              </a:lnSpc>
            </a:pPr>
            <a:r>
              <a:rPr lang="en-US" sz="3800" dirty="0"/>
              <a:t>a) Diện tích xung quanh của chiếc khay</a:t>
            </a:r>
          </a:p>
          <a:p>
            <a:pPr algn="just">
              <a:lnSpc>
                <a:spcPct val="150000"/>
              </a:lnSpc>
            </a:pPr>
            <a:r>
              <a:rPr lang="en-US" sz="3800" dirty="0"/>
              <a:t>b) Diện tích nhựa để làm chiếc khay trên.</a:t>
            </a:r>
          </a:p>
        </p:txBody>
      </p:sp>
      <p:grpSp>
        <p:nvGrpSpPr>
          <p:cNvPr id="29" name="Group 28">
            <a:extLst>
              <a:ext uri="{FF2B5EF4-FFF2-40B4-BE49-F238E27FC236}">
                <a16:creationId xmlns="" xmlns:a16="http://schemas.microsoft.com/office/drawing/2014/main" id="{57CD600D-69DE-4164-AD9C-524426481DE0}"/>
              </a:ext>
            </a:extLst>
          </p:cNvPr>
          <p:cNvGrpSpPr/>
          <p:nvPr/>
        </p:nvGrpSpPr>
        <p:grpSpPr>
          <a:xfrm>
            <a:off x="5581610" y="480237"/>
            <a:ext cx="7307248" cy="1335312"/>
            <a:chOff x="3733800" y="540571"/>
            <a:chExt cx="8869445" cy="1392368"/>
          </a:xfrm>
        </p:grpSpPr>
        <p:grpSp>
          <p:nvGrpSpPr>
            <p:cNvPr id="24" name="Group 23">
              <a:extLst>
                <a:ext uri="{FF2B5EF4-FFF2-40B4-BE49-F238E27FC236}">
                  <a16:creationId xmlns="" xmlns:a16="http://schemas.microsoft.com/office/drawing/2014/main"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 xmlns:a16="http://schemas.microsoft.com/office/drawing/2014/main" id="{E83E08AC-4662-420C-B178-F57BA388034A}"/>
                </a:ext>
              </a:extLst>
            </p:cNvPr>
            <p:cNvSpPr txBox="1"/>
            <p:nvPr/>
          </p:nvSpPr>
          <p:spPr>
            <a:xfrm>
              <a:off x="5208229" y="871452"/>
              <a:ext cx="5939553" cy="78306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Ví dụ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 </a:t>
              </a: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tr88</a:t>
              </a:r>
              <a:endParaRPr kumimoji="0" lang="en-US" sz="40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266" name="Picture 2" descr="C:\Users\ADMINI~1\AppData\Local\Temp\Rar$DIa0.970\Ví dụ 1.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10100" y="5486400"/>
            <a:ext cx="89535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2351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barn(inVertical)">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barn(inVertical)">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barn(inVertical)">
                                      <p:cBhvr>
                                        <p:cTn id="24" dur="500"/>
                                        <p:tgtEl>
                                          <p:spTgt spid="2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xEl>
                                              <p:pRg st="3" end="3"/>
                                            </p:txEl>
                                          </p:spTgt>
                                        </p:tgtEl>
                                        <p:attrNameLst>
                                          <p:attrName>style.visibility</p:attrName>
                                        </p:attrNameLst>
                                      </p:cBhvr>
                                      <p:to>
                                        <p:strVal val="visible"/>
                                      </p:to>
                                    </p:set>
                                    <p:animEffect transition="in" filter="barn(inVertical)">
                                      <p:cBhvr>
                                        <p:cTn id="29" dur="500"/>
                                        <p:tgtEl>
                                          <p:spTgt spid="2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266"/>
                                        </p:tgtEl>
                                        <p:attrNameLst>
                                          <p:attrName>style.visibility</p:attrName>
                                        </p:attrNameLst>
                                      </p:cBhvr>
                                      <p:to>
                                        <p:strVal val="visible"/>
                                      </p:to>
                                    </p:set>
                                    <p:anim calcmode="lin" valueType="num">
                                      <p:cBhvr>
                                        <p:cTn id="34" dur="500" fill="hold"/>
                                        <p:tgtEl>
                                          <p:spTgt spid="11266"/>
                                        </p:tgtEl>
                                        <p:attrNameLst>
                                          <p:attrName>ppt_w</p:attrName>
                                        </p:attrNameLst>
                                      </p:cBhvr>
                                      <p:tavLst>
                                        <p:tav tm="0">
                                          <p:val>
                                            <p:fltVal val="0"/>
                                          </p:val>
                                        </p:tav>
                                        <p:tav tm="100000">
                                          <p:val>
                                            <p:strVal val="#ppt_w"/>
                                          </p:val>
                                        </p:tav>
                                      </p:tavLst>
                                    </p:anim>
                                    <p:anim calcmode="lin" valueType="num">
                                      <p:cBhvr>
                                        <p:cTn id="35" dur="500" fill="hold"/>
                                        <p:tgtEl>
                                          <p:spTgt spid="11266"/>
                                        </p:tgtEl>
                                        <p:attrNameLst>
                                          <p:attrName>ppt_h</p:attrName>
                                        </p:attrNameLst>
                                      </p:cBhvr>
                                      <p:tavLst>
                                        <p:tav tm="0">
                                          <p:val>
                                            <p:fltVal val="0"/>
                                          </p:val>
                                        </p:tav>
                                        <p:tav tm="100000">
                                          <p:val>
                                            <p:strVal val="#ppt_h"/>
                                          </p:val>
                                        </p:tav>
                                      </p:tavLst>
                                    </p:anim>
                                    <p:animEffect transition="in" filter="fade">
                                      <p:cBhvr>
                                        <p:cTn id="3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 xmlns:a16="http://schemas.microsoft.com/office/drawing/2014/main" id="{D330EC21-CB12-4ABE-8CB4-2B5266D57AF0}"/>
              </a:ext>
            </a:extLst>
          </p:cNvPr>
          <p:cNvSpPr/>
          <p:nvPr/>
        </p:nvSpPr>
        <p:spPr>
          <a:xfrm>
            <a:off x="850521" y="993936"/>
            <a:ext cx="16157196" cy="860031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3714" t="22934"/>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6470" r="51775"/>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17396" y="301191"/>
            <a:ext cx="1374755" cy="1726291"/>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11141378" y="606348"/>
            <a:ext cx="3028394" cy="54412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949616">
            <a:off x="16620312" y="2705747"/>
            <a:ext cx="2230784" cy="1090561"/>
          </a:xfrm>
          <a:prstGeom prst="rect">
            <a:avLst/>
          </a:prstGeom>
        </p:spPr>
      </p:pic>
      <p:sp>
        <p:nvSpPr>
          <p:cNvPr id="37" name="TextBox 36">
            <a:extLst>
              <a:ext uri="{FF2B5EF4-FFF2-40B4-BE49-F238E27FC236}">
                <a16:creationId xmlns="" xmlns:a16="http://schemas.microsoft.com/office/drawing/2014/main" id="{E456CB90-2D14-4B89-8C79-091B69BB9DB1}"/>
              </a:ext>
            </a:extLst>
          </p:cNvPr>
          <p:cNvSpPr txBox="1"/>
          <p:nvPr/>
        </p:nvSpPr>
        <p:spPr>
          <a:xfrm>
            <a:off x="1165953" y="1491936"/>
            <a:ext cx="15458081" cy="7571303"/>
          </a:xfrm>
          <a:prstGeom prst="rect">
            <a:avLst/>
          </a:prstGeom>
          <a:noFill/>
        </p:spPr>
        <p:txBody>
          <a:bodyPr wrap="square">
            <a:spAutoFit/>
          </a:bodyPr>
          <a:lstStyle/>
          <a:p>
            <a:pPr algn="ctr">
              <a:lnSpc>
                <a:spcPct val="150000"/>
              </a:lnSpc>
            </a:pPr>
            <a:r>
              <a:rPr lang="en-US" sz="4400" b="1" dirty="0">
                <a:solidFill>
                  <a:srgbClr val="FF0000"/>
                </a:solidFill>
              </a:rPr>
              <a:t>Giải:</a:t>
            </a:r>
          </a:p>
          <a:p>
            <a:pPr algn="just">
              <a:lnSpc>
                <a:spcPct val="150000"/>
              </a:lnSpc>
            </a:pPr>
            <a:r>
              <a:rPr lang="en-US" sz="4000" dirty="0"/>
              <a:t>a) Diện tích xung quanh của chiếc khay dạng hình hộp chữ nhật là:</a:t>
            </a:r>
          </a:p>
          <a:p>
            <a:pPr algn="ctr">
              <a:lnSpc>
                <a:spcPct val="150000"/>
              </a:lnSpc>
            </a:pPr>
            <a:r>
              <a:rPr lang="en-US" sz="4000" dirty="0"/>
              <a:t>2.(27 + 20). 10 = 940 (cm</a:t>
            </a:r>
            <a:r>
              <a:rPr lang="en-US" sz="4000" baseline="30000" dirty="0"/>
              <a:t>2</a:t>
            </a:r>
            <a:r>
              <a:rPr lang="en-US" sz="4000" dirty="0"/>
              <a:t>)</a:t>
            </a:r>
          </a:p>
          <a:p>
            <a:pPr algn="just">
              <a:lnSpc>
                <a:spcPct val="150000"/>
              </a:lnSpc>
            </a:pPr>
            <a:r>
              <a:rPr lang="en-US" sz="4000" dirty="0"/>
              <a:t>b) Diện tích nhựa làm chiếc khay trên gồm tổng diện tích các mặt xung quanh và mặt đáy. Diện tích mặt đáy của chiếc khay là:</a:t>
            </a:r>
          </a:p>
          <a:p>
            <a:pPr algn="ctr">
              <a:lnSpc>
                <a:spcPct val="150000"/>
              </a:lnSpc>
            </a:pPr>
            <a:r>
              <a:rPr lang="en-US" sz="4000" dirty="0"/>
              <a:t>27 . 20 = 540 (cm</a:t>
            </a:r>
            <a:r>
              <a:rPr lang="en-US" sz="4000" baseline="30000" dirty="0"/>
              <a:t>2</a:t>
            </a:r>
            <a:r>
              <a:rPr lang="en-US" sz="4000" dirty="0"/>
              <a:t>)</a:t>
            </a:r>
          </a:p>
          <a:p>
            <a:pPr algn="ctr">
              <a:lnSpc>
                <a:spcPct val="150000"/>
              </a:lnSpc>
            </a:pPr>
            <a:r>
              <a:rPr lang="en-US" sz="4000" dirty="0"/>
              <a:t>Diện tích nhựa để làm chiếc khay là:</a:t>
            </a:r>
          </a:p>
          <a:p>
            <a:pPr algn="ctr">
              <a:lnSpc>
                <a:spcPct val="150000"/>
              </a:lnSpc>
            </a:pPr>
            <a:r>
              <a:rPr lang="en-US" sz="4000" dirty="0"/>
              <a:t>940 + 540 = 1 480 (cm</a:t>
            </a:r>
            <a:r>
              <a:rPr lang="en-US" sz="4000" baseline="30000" dirty="0"/>
              <a:t>2</a:t>
            </a:r>
            <a:r>
              <a:rPr lang="en-US" sz="4000" dirty="0"/>
              <a:t>)</a:t>
            </a:r>
          </a:p>
        </p:txBody>
      </p:sp>
    </p:spTree>
    <p:extLst>
      <p:ext uri="{BB962C8B-B14F-4D97-AF65-F5344CB8AC3E}">
        <p14:creationId xmlns:p14="http://schemas.microsoft.com/office/powerpoint/2010/main" val="36845999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randombar(horizontal)">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randombar(horizontal)">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Effect transition="in" filter="randombar(horizontal)">
                                      <p:cBhvr>
                                        <p:cTn id="22" dur="500"/>
                                        <p:tgtEl>
                                          <p:spTgt spid="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xEl>
                                              <p:pRg st="4" end="4"/>
                                            </p:txEl>
                                          </p:spTgt>
                                        </p:tgtEl>
                                        <p:attrNameLst>
                                          <p:attrName>style.visibility</p:attrName>
                                        </p:attrNameLst>
                                      </p:cBhvr>
                                      <p:to>
                                        <p:strVal val="visible"/>
                                      </p:to>
                                    </p:set>
                                    <p:animEffect transition="in" filter="randombar(horizontal)">
                                      <p:cBhvr>
                                        <p:cTn id="27" dur="500"/>
                                        <p:tgtEl>
                                          <p:spTgt spid="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7">
                                            <p:txEl>
                                              <p:pRg st="5" end="5"/>
                                            </p:txEl>
                                          </p:spTgt>
                                        </p:tgtEl>
                                        <p:attrNameLst>
                                          <p:attrName>style.visibility</p:attrName>
                                        </p:attrNameLst>
                                      </p:cBhvr>
                                      <p:to>
                                        <p:strVal val="visible"/>
                                      </p:to>
                                    </p:set>
                                    <p:animEffect transition="in" filter="randombar(horizontal)">
                                      <p:cBhvr>
                                        <p:cTn id="32" dur="500"/>
                                        <p:tgtEl>
                                          <p:spTgt spid="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7">
                                            <p:txEl>
                                              <p:pRg st="6" end="6"/>
                                            </p:txEl>
                                          </p:spTgt>
                                        </p:tgtEl>
                                        <p:attrNameLst>
                                          <p:attrName>style.visibility</p:attrName>
                                        </p:attrNameLst>
                                      </p:cBhvr>
                                      <p:to>
                                        <p:strVal val="visible"/>
                                      </p:to>
                                    </p:set>
                                    <p:animEffect transition="in" filter="randombar(horizontal)">
                                      <p:cBhvr>
                                        <p:cTn id="37" dur="500"/>
                                        <p:tgtEl>
                                          <p:spTgt spid="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865121"/>
            <a:ext cx="17297400" cy="85160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5024990" y="1"/>
            <a:ext cx="3263010" cy="3086100"/>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465BCE7B-A09B-4BEF-B9A3-F068909D7632}"/>
              </a:ext>
            </a:extLst>
          </p:cNvPr>
          <p:cNvSpPr txBox="1"/>
          <p:nvPr/>
        </p:nvSpPr>
        <p:spPr>
          <a:xfrm>
            <a:off x="552080" y="1638300"/>
            <a:ext cx="17050120" cy="2862322"/>
          </a:xfrm>
          <a:prstGeom prst="rect">
            <a:avLst/>
          </a:prstGeom>
          <a:noFill/>
        </p:spPr>
        <p:txBody>
          <a:bodyPr wrap="square">
            <a:spAutoFit/>
          </a:bodyPr>
          <a:lstStyle/>
          <a:p>
            <a:pPr algn="ctr">
              <a:lnSpc>
                <a:spcPct val="150000"/>
              </a:lnSpc>
            </a:pPr>
            <a:r>
              <a:rPr lang="en-US" sz="4000" dirty="0"/>
              <a:t>Bác Tú thuê thợ sơn xung quanh bốn mặt ngoài của thành bể nước có dạng hình hộp chữ nhật có chiều dài 3 m, chiều rộng 2 m, chiều cao 1,5 m với giá 20,000đồng /m</a:t>
            </a:r>
            <a:r>
              <a:rPr lang="en-US" sz="4000" baseline="30000" dirty="0"/>
              <a:t>2 </a:t>
            </a:r>
            <a:r>
              <a:rPr lang="en-US" sz="4000" dirty="0"/>
              <a:t>.Hỏi bác Tú phải chi trả chi phí là bao </a:t>
            </a:r>
            <a:r>
              <a:rPr lang="en-US" sz="4000" dirty="0" smtClean="0"/>
              <a:t>nhiêu?</a:t>
            </a:r>
            <a:endParaRPr lang="en-US" sz="4000" dirty="0"/>
          </a:p>
        </p:txBody>
      </p:sp>
      <p:sp>
        <p:nvSpPr>
          <p:cNvPr id="15" name="TextBox 14">
            <a:extLst>
              <a:ext uri="{FF2B5EF4-FFF2-40B4-BE49-F238E27FC236}">
                <a16:creationId xmlns="" xmlns:a16="http://schemas.microsoft.com/office/drawing/2014/main" id="{C98FD2A2-18AB-49C3-8883-40AA5BA38437}"/>
              </a:ext>
            </a:extLst>
          </p:cNvPr>
          <p:cNvSpPr txBox="1"/>
          <p:nvPr/>
        </p:nvSpPr>
        <p:spPr>
          <a:xfrm>
            <a:off x="7315200" y="629358"/>
            <a:ext cx="3713220" cy="780342"/>
          </a:xfrm>
          <a:prstGeom prst="rect">
            <a:avLst/>
          </a:prstGeom>
          <a:noFill/>
        </p:spPr>
        <p:txBody>
          <a:bodyPr wrap="square">
            <a:spAutoFit/>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Luyện</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tập 1</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descr="C:\Users\ADMINI~1\AppData\Local\Temp\Rar$DIa0.062\Luyện tập 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06042" y="4553985"/>
            <a:ext cx="7496158" cy="51615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4600" y="4686300"/>
            <a:ext cx="7162800" cy="4247317"/>
          </a:xfrm>
          <a:prstGeom prst="rect">
            <a:avLst/>
          </a:prstGeom>
          <a:solidFill>
            <a:schemeClr val="accent2">
              <a:lumMod val="40000"/>
              <a:lumOff val="60000"/>
            </a:schemeClr>
          </a:solidFill>
        </p:spPr>
        <p:txBody>
          <a:bodyPr wrap="square">
            <a:spAutoFit/>
          </a:bodyPr>
          <a:lstStyle/>
          <a:p>
            <a:pPr algn="ctr">
              <a:lnSpc>
                <a:spcPct val="150000"/>
              </a:lnSpc>
            </a:pPr>
            <a:r>
              <a:rPr lang="en-US" sz="3600" b="1" dirty="0">
                <a:solidFill>
                  <a:srgbClr val="FF0000"/>
                </a:solidFill>
              </a:rPr>
              <a:t>Kết quả:</a:t>
            </a:r>
          </a:p>
          <a:p>
            <a:pPr algn="ctr">
              <a:lnSpc>
                <a:spcPct val="150000"/>
              </a:lnSpc>
            </a:pPr>
            <a:r>
              <a:rPr lang="en-US" sz="3600" dirty="0"/>
              <a:t>Diện tích xung quanh thành bể </a:t>
            </a:r>
            <a:r>
              <a:rPr lang="en-US" sz="3600" dirty="0" smtClean="0"/>
              <a:t>là:</a:t>
            </a:r>
            <a:endParaRPr lang="en-US" sz="3600" dirty="0"/>
          </a:p>
          <a:p>
            <a:pPr algn="ctr">
              <a:lnSpc>
                <a:spcPct val="150000"/>
              </a:lnSpc>
            </a:pPr>
            <a:r>
              <a:rPr lang="en-US" sz="3600" dirty="0"/>
              <a:t>S = 2.(3 + 2).1,5 = 15 (m</a:t>
            </a:r>
            <a:r>
              <a:rPr lang="en-US" sz="3600" baseline="30000" dirty="0"/>
              <a:t>2</a:t>
            </a:r>
            <a:r>
              <a:rPr lang="en-US" sz="3600" dirty="0"/>
              <a:t>)</a:t>
            </a:r>
          </a:p>
          <a:p>
            <a:pPr algn="ctr">
              <a:lnSpc>
                <a:spcPct val="150000"/>
              </a:lnSpc>
            </a:pPr>
            <a:r>
              <a:rPr lang="en-US" sz="3600" dirty="0"/>
              <a:t>Chi phí bác Tú phải trả là :</a:t>
            </a:r>
          </a:p>
          <a:p>
            <a:pPr algn="ctr">
              <a:lnSpc>
                <a:spcPct val="150000"/>
              </a:lnSpc>
            </a:pPr>
            <a:r>
              <a:rPr lang="en-US" sz="3600" dirty="0"/>
              <a:t>15. 20000 = 300000 (đồng).</a:t>
            </a:r>
          </a:p>
        </p:txBody>
      </p:sp>
    </p:spTree>
    <p:extLst>
      <p:ext uri="{BB962C8B-B14F-4D97-AF65-F5344CB8AC3E}">
        <p14:creationId xmlns:p14="http://schemas.microsoft.com/office/powerpoint/2010/main" val="25393288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 calcmode="lin" valueType="num">
                                      <p:cBhvr additive="base">
                                        <p:cTn id="17" dur="500" fill="hold"/>
                                        <p:tgtEl>
                                          <p:spTgt spid="12290"/>
                                        </p:tgtEl>
                                        <p:attrNameLst>
                                          <p:attrName>ppt_x</p:attrName>
                                        </p:attrNameLst>
                                      </p:cBhvr>
                                      <p:tavLst>
                                        <p:tav tm="0">
                                          <p:val>
                                            <p:strVal val="#ppt_x"/>
                                          </p:val>
                                        </p:tav>
                                        <p:tav tm="100000">
                                          <p:val>
                                            <p:strVal val="#ppt_x"/>
                                          </p:val>
                                        </p:tav>
                                      </p:tavLst>
                                    </p:anim>
                                    <p:anim calcmode="lin" valueType="num">
                                      <p:cBhvr additive="base">
                                        <p:cTn id="1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animEffect transition="in" filter="randombar(horizontal)">
                                      <p:cBhvr>
                                        <p:cTn id="23" dur="500"/>
                                        <p:tgtEl>
                                          <p:spTgt spid="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3" dur="500"/>
                                        <p:tgtEl>
                                          <p:spTgt spid="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4"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2643" t="29725"/>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92004">
            <a:off x="13816426" y="962370"/>
            <a:ext cx="1426810" cy="66152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22393">
            <a:off x="363537" y="8800599"/>
            <a:ext cx="879808" cy="84301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4800" y="1345055"/>
            <a:ext cx="1226484" cy="154010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21315">
            <a:off x="16412264" y="9329914"/>
            <a:ext cx="1225888" cy="1018602"/>
          </a:xfrm>
          <a:prstGeom prst="rect">
            <a:avLst/>
          </a:prstGeom>
        </p:spPr>
      </p:pic>
      <p:sp>
        <p:nvSpPr>
          <p:cNvPr id="19" name="TextBox 18">
            <a:extLst>
              <a:ext uri="{FF2B5EF4-FFF2-40B4-BE49-F238E27FC236}">
                <a16:creationId xmlns="" xmlns:a16="http://schemas.microsoft.com/office/drawing/2014/main" id="{0C4374E1-B832-4984-98F2-001560FEC69A}"/>
              </a:ext>
            </a:extLst>
          </p:cNvPr>
          <p:cNvSpPr txBox="1"/>
          <p:nvPr/>
        </p:nvSpPr>
        <p:spPr>
          <a:xfrm>
            <a:off x="3397451" y="1943100"/>
            <a:ext cx="12105718" cy="1015663"/>
          </a:xfrm>
          <a:prstGeom prst="rect">
            <a:avLst/>
          </a:prstGeom>
          <a:noFill/>
        </p:spPr>
        <p:txBody>
          <a:bodyPr wrap="square">
            <a:spAutoFit/>
          </a:bodyPr>
          <a:lstStyle/>
          <a:p>
            <a:pPr algn="ctr">
              <a:lnSpc>
                <a:spcPct val="150000"/>
              </a:lnSpc>
            </a:pPr>
            <a:r>
              <a:rPr lang="nl-NL" sz="4000" dirty="0"/>
              <a:t>Cho hình hộp chữ nhật có kích thước như hình vẽ:</a:t>
            </a:r>
            <a:endParaRPr lang="en-US" sz="4000" dirty="0"/>
          </a:p>
        </p:txBody>
      </p:sp>
      <p:pic>
        <p:nvPicPr>
          <p:cNvPr id="20" name="Picture 9">
            <a:extLst>
              <a:ext uri="{FF2B5EF4-FFF2-40B4-BE49-F238E27FC236}">
                <a16:creationId xmlns="" xmlns:a16="http://schemas.microsoft.com/office/drawing/2014/main" id="{BBD40F6E-D381-45DE-B169-E2C72C78618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486400" y="297163"/>
            <a:ext cx="1530360" cy="1541925"/>
          </a:xfrm>
          <a:prstGeom prst="rect">
            <a:avLst/>
          </a:prstGeom>
        </p:spPr>
      </p:pic>
      <p:sp>
        <p:nvSpPr>
          <p:cNvPr id="22" name="TextBox 21">
            <a:extLst>
              <a:ext uri="{FF2B5EF4-FFF2-40B4-BE49-F238E27FC236}">
                <a16:creationId xmlns="" xmlns:a16="http://schemas.microsoft.com/office/drawing/2014/main" id="{26E69611-27BF-4D27-A6FE-D0E6EA053B2D}"/>
              </a:ext>
            </a:extLst>
          </p:cNvPr>
          <p:cNvSpPr txBox="1"/>
          <p:nvPr/>
        </p:nvSpPr>
        <p:spPr>
          <a:xfrm>
            <a:off x="7335991" y="845720"/>
            <a:ext cx="4724400" cy="998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a:t>
            </a:r>
            <a:endPar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6">
            <a:extLst>
              <a:ext uri="{FF2B5EF4-FFF2-40B4-BE49-F238E27FC236}">
                <a16:creationId xmlns="" xmlns:a16="http://schemas.microsoft.com/office/drawing/2014/main" id="{71BDA3C0-C29B-4732-B195-677FB5DDD6F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t="56470" r="51775"/>
          <a:stretch>
            <a:fillRect/>
          </a:stretch>
        </p:blipFill>
        <p:spPr>
          <a:xfrm flipH="1">
            <a:off x="4125" y="-29668"/>
            <a:ext cx="4720275" cy="1439368"/>
          </a:xfrm>
          <a:prstGeom prst="rect">
            <a:avLst/>
          </a:prstGeom>
        </p:spPr>
      </p:pic>
      <p:pic>
        <p:nvPicPr>
          <p:cNvPr id="13314" name="Picture 2" descr="C:\Users\ADMINI~1\AppData\Local\Temp\Rar$DIa0.495\BTT.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83110" y="3162300"/>
            <a:ext cx="8534400"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45510" y="8432907"/>
            <a:ext cx="16305361" cy="901593"/>
          </a:xfrm>
          <a:prstGeom prst="rect">
            <a:avLst/>
          </a:prstGeom>
        </p:spPr>
        <p:txBody>
          <a:bodyPr wrap="none">
            <a:spAutoFit/>
          </a:bodyPr>
          <a:lstStyle/>
          <a:p>
            <a:pPr algn="ctr">
              <a:lnSpc>
                <a:spcPct val="150000"/>
              </a:lnSpc>
            </a:pPr>
            <a:r>
              <a:rPr lang="nl-NL" sz="4000" dirty="0"/>
              <a:t>Biết diện tích mặt đáy ABCD là 570 cm</a:t>
            </a:r>
            <a:r>
              <a:rPr lang="nl-NL" sz="4000" baseline="30000" dirty="0"/>
              <a:t>2</a:t>
            </a:r>
            <a:r>
              <a:rPr lang="nl-NL" sz="4000" dirty="0"/>
              <a:t>. Tính diện tích mặt bên DAEH.</a:t>
            </a:r>
            <a:endParaRPr lang="en-US" sz="4000" dirty="0"/>
          </a:p>
        </p:txBody>
      </p:sp>
    </p:spTree>
    <p:extLst>
      <p:ext uri="{BB962C8B-B14F-4D97-AF65-F5344CB8AC3E}">
        <p14:creationId xmlns:p14="http://schemas.microsoft.com/office/powerpoint/2010/main" val="34458052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314"/>
                                        </p:tgtEl>
                                        <p:attrNameLst>
                                          <p:attrName>style.visibility</p:attrName>
                                        </p:attrNameLst>
                                      </p:cBhvr>
                                      <p:to>
                                        <p:strVal val="visible"/>
                                      </p:to>
                                    </p:set>
                                    <p:animEffect transition="in" filter="barn(inVertical)">
                                      <p:cBhvr>
                                        <p:cTn id="20" dur="500"/>
                                        <p:tgtEl>
                                          <p:spTgt spid="133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41707" y="1056623"/>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090121" y="1164818"/>
            <a:ext cx="1525566" cy="1695073"/>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79544">
            <a:off x="12647688" y="100534"/>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51010" y="8134312"/>
            <a:ext cx="1296768" cy="1869216"/>
          </a:xfrm>
          <a:prstGeom prst="rect">
            <a:avLst/>
          </a:prstGeom>
        </p:spPr>
      </p:pic>
      <p:grpSp>
        <p:nvGrpSpPr>
          <p:cNvPr id="23" name="Group 22">
            <a:extLst>
              <a:ext uri="{FF2B5EF4-FFF2-40B4-BE49-F238E27FC236}">
                <a16:creationId xmlns="" xmlns:a16="http://schemas.microsoft.com/office/drawing/2014/main" id="{C65A7DDC-921C-4A88-83CA-96240DF538F0}"/>
              </a:ext>
            </a:extLst>
          </p:cNvPr>
          <p:cNvGrpSpPr/>
          <p:nvPr/>
        </p:nvGrpSpPr>
        <p:grpSpPr>
          <a:xfrm>
            <a:off x="1947778" y="922893"/>
            <a:ext cx="14142343" cy="8685774"/>
            <a:chOff x="2189153" y="4971716"/>
            <a:chExt cx="6275511" cy="3964201"/>
          </a:xfrm>
        </p:grpSpPr>
        <p:grpSp>
          <p:nvGrpSpPr>
            <p:cNvPr id="4" name="Group 4"/>
            <p:cNvGrpSpPr/>
            <p:nvPr/>
          </p:nvGrpSpPr>
          <p:grpSpPr>
            <a:xfrm>
              <a:off x="2189153" y="497171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2344940" y="507012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6479695">
            <a:off x="1695031" y="827122"/>
            <a:ext cx="1944378" cy="2382086"/>
          </a:xfrm>
          <a:prstGeom prst="rect">
            <a:avLst/>
          </a:prstGeom>
        </p:spPr>
      </p:pic>
      <p:sp>
        <p:nvSpPr>
          <p:cNvPr id="25" name="TextBox 24">
            <a:extLst>
              <a:ext uri="{FF2B5EF4-FFF2-40B4-BE49-F238E27FC236}">
                <a16:creationId xmlns="" xmlns:a16="http://schemas.microsoft.com/office/drawing/2014/main" id="{FF3AB018-AB97-4CB7-97C1-DBE3EB0AB346}"/>
              </a:ext>
            </a:extLst>
          </p:cNvPr>
          <p:cNvSpPr txBox="1"/>
          <p:nvPr/>
        </p:nvSpPr>
        <p:spPr>
          <a:xfrm>
            <a:off x="3107092" y="1468644"/>
            <a:ext cx="11853956" cy="7571303"/>
          </a:xfrm>
          <a:prstGeom prst="rect">
            <a:avLst/>
          </a:prstGeom>
          <a:noFill/>
        </p:spPr>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a:t>Vì hình đã cho là hình hộp chữ nhật nên ta có:</a:t>
            </a:r>
          </a:p>
          <a:p>
            <a:pPr algn="ctr">
              <a:lnSpc>
                <a:spcPct val="150000"/>
              </a:lnSpc>
            </a:pPr>
            <a:r>
              <a:rPr lang="en-US" sz="4000" dirty="0"/>
              <a:t>AB = DC = EF = HG = 38m;</a:t>
            </a:r>
          </a:p>
          <a:p>
            <a:pPr algn="ctr">
              <a:lnSpc>
                <a:spcPct val="150000"/>
              </a:lnSpc>
            </a:pPr>
            <a:r>
              <a:rPr lang="en-US" sz="4000" dirty="0"/>
              <a:t>AE = CG = DH = BF = 26cm;</a:t>
            </a:r>
          </a:p>
          <a:p>
            <a:pPr algn="ctr">
              <a:lnSpc>
                <a:spcPct val="150000"/>
              </a:lnSpc>
            </a:pPr>
            <a:r>
              <a:rPr lang="en-US" sz="4000" dirty="0"/>
              <a:t>AD = BC = HE = GF.</a:t>
            </a:r>
          </a:p>
          <a:p>
            <a:pPr algn="ctr">
              <a:lnSpc>
                <a:spcPct val="150000"/>
              </a:lnSpc>
            </a:pPr>
            <a:r>
              <a:rPr lang="en-US" sz="4000" dirty="0"/>
              <a:t>Độ dài cạnh AD </a:t>
            </a:r>
            <a:r>
              <a:rPr lang="en-US" sz="4000" dirty="0" smtClean="0"/>
              <a:t>là: 570</a:t>
            </a:r>
            <a:r>
              <a:rPr lang="en-US" sz="4000" dirty="0"/>
              <a:t>: 38 = 15 (cm)</a:t>
            </a:r>
          </a:p>
          <a:p>
            <a:pPr algn="ctr">
              <a:lnSpc>
                <a:spcPct val="150000"/>
              </a:lnSpc>
            </a:pPr>
            <a:r>
              <a:rPr lang="en-US" sz="4000" dirty="0"/>
              <a:t>Diện tích mặt bên DAEH </a:t>
            </a:r>
            <a:r>
              <a:rPr lang="en-US" sz="4000" dirty="0" smtClean="0"/>
              <a:t>là: 26 </a:t>
            </a:r>
            <a:r>
              <a:rPr lang="en-US" sz="4000" dirty="0"/>
              <a:t>× 15 = 390 (cm</a:t>
            </a:r>
            <a:r>
              <a:rPr lang="en-US" sz="4000" baseline="30000" dirty="0"/>
              <a:t>2</a:t>
            </a:r>
            <a:r>
              <a:rPr lang="en-US" sz="4000" dirty="0"/>
              <a:t>)</a:t>
            </a:r>
          </a:p>
          <a:p>
            <a:pPr algn="ctr">
              <a:lnSpc>
                <a:spcPct val="150000"/>
              </a:lnSpc>
            </a:pPr>
            <a:r>
              <a:rPr lang="en-US" sz="4000" i="1" dirty="0">
                <a:solidFill>
                  <a:srgbClr val="FF0000"/>
                </a:solidFill>
              </a:rPr>
              <a:t>Đáp số: 390cm</a:t>
            </a:r>
            <a:r>
              <a:rPr lang="en-US" sz="4000" i="1" baseline="30000" dirty="0">
                <a:solidFill>
                  <a:srgbClr val="FF0000"/>
                </a:solidFill>
              </a:rPr>
              <a:t>2</a:t>
            </a:r>
            <a:r>
              <a:rPr lang="en-US" sz="4000" i="1" dirty="0">
                <a:solidFill>
                  <a:srgbClr val="FF0000"/>
                </a:solidFill>
              </a:rPr>
              <a:t>.</a:t>
            </a:r>
          </a:p>
        </p:txBody>
      </p:sp>
    </p:spTree>
    <p:extLst>
      <p:ext uri="{BB962C8B-B14F-4D97-AF65-F5344CB8AC3E}">
        <p14:creationId xmlns:p14="http://schemas.microsoft.com/office/powerpoint/2010/main" val="1921432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barn(inVertical)">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barn(inVertical)">
                                      <p:cBhvr>
                                        <p:cTn id="22" dur="500"/>
                                        <p:tgtEl>
                                          <p:spTgt spid="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barn(inVertical)">
                                      <p:cBhvr>
                                        <p:cTn id="27" dur="500"/>
                                        <p:tgtEl>
                                          <p:spTgt spid="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xEl>
                                              <p:pRg st="5" end="5"/>
                                            </p:txEl>
                                          </p:spTgt>
                                        </p:tgtEl>
                                        <p:attrNameLst>
                                          <p:attrName>style.visibility</p:attrName>
                                        </p:attrNameLst>
                                      </p:cBhvr>
                                      <p:to>
                                        <p:strVal val="visible"/>
                                      </p:to>
                                    </p:set>
                                    <p:animEffect transition="in" filter="barn(inVertical)">
                                      <p:cBhvr>
                                        <p:cTn id="32" dur="500"/>
                                        <p:tgtEl>
                                          <p:spTgt spid="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xEl>
                                              <p:pRg st="6" end="6"/>
                                            </p:txEl>
                                          </p:spTgt>
                                        </p:tgtEl>
                                        <p:attrNameLst>
                                          <p:attrName>style.visibility</p:attrName>
                                        </p:attrNameLst>
                                      </p:cBhvr>
                                      <p:to>
                                        <p:strVal val="visible"/>
                                      </p:to>
                                    </p:set>
                                    <p:animEffect transition="in" filter="barn(inVertical)">
                                      <p:cBhvr>
                                        <p:cTn id="37" dur="500"/>
                                        <p:tgtEl>
                                          <p:spTgt spid="2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xEl>
                                              <p:pRg st="7" end="7"/>
                                            </p:txEl>
                                          </p:spTgt>
                                        </p:tgtEl>
                                        <p:attrNameLst>
                                          <p:attrName>style.visibility</p:attrName>
                                        </p:attrNameLst>
                                      </p:cBhvr>
                                      <p:to>
                                        <p:strVal val="visible"/>
                                      </p:to>
                                    </p:set>
                                    <p:animEffect transition="in" filter="barn(inVertical)">
                                      <p:cBhvr>
                                        <p:cTn id="42" dur="500"/>
                                        <p:tgtEl>
                                          <p:spTgt spid="25">
                                            <p:txEl>
                                              <p:pRg st="7" end="7"/>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randombar(horizontal)">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72935" y="513308"/>
            <a:ext cx="926459" cy="116336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818048" y="746475"/>
            <a:ext cx="882504" cy="98056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07506" y="4305300"/>
            <a:ext cx="1296768" cy="1869216"/>
          </a:xfrm>
          <a:prstGeom prst="rect">
            <a:avLst/>
          </a:prstGeom>
        </p:spPr>
      </p:pic>
      <p:sp>
        <p:nvSpPr>
          <p:cNvPr id="2" name="Rectangle 1"/>
          <p:cNvSpPr/>
          <p:nvPr/>
        </p:nvSpPr>
        <p:spPr>
          <a:xfrm>
            <a:off x="2086869" y="495300"/>
            <a:ext cx="13991331" cy="769441"/>
          </a:xfrm>
          <a:prstGeom prst="rect">
            <a:avLst/>
          </a:prstGeom>
        </p:spPr>
        <p:txBody>
          <a:bodyPr wrap="none">
            <a:spAutoFit/>
          </a:bodyPr>
          <a:lstStyle/>
          <a:p>
            <a:pPr marL="571500" lvl="0" indent="-571500" algn="ctr">
              <a:buFont typeface="Wingdings" pitchFamily="2" charset="2"/>
              <a:buChar char="v"/>
            </a:pPr>
            <a:r>
              <a:rPr lang="en-US" sz="4400" b="1" dirty="0"/>
              <a:t>Thể tích của hình hộp chữ nhật, hình lập phương</a:t>
            </a:r>
            <a:endParaRPr lang="en-US" sz="4400" dirty="0"/>
          </a:p>
        </p:txBody>
      </p:sp>
      <p:pic>
        <p:nvPicPr>
          <p:cNvPr id="14338" name="Picture 2" descr="C:\Users\ADMINI~1\AppData\Local\Temp\Rar$DIa0.782\Hình 10.8.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77979" y="1562100"/>
            <a:ext cx="9209110" cy="5595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12321" y="7234178"/>
            <a:ext cx="15940425" cy="2862322"/>
          </a:xfrm>
          <a:prstGeom prst="rect">
            <a:avLst/>
          </a:prstGeom>
        </p:spPr>
        <p:txBody>
          <a:bodyPr wrap="square">
            <a:spAutoFit/>
          </a:bodyPr>
          <a:lstStyle/>
          <a:p>
            <a:pPr algn="just">
              <a:lnSpc>
                <a:spcPct val="150000"/>
              </a:lnSpc>
            </a:pPr>
            <a:r>
              <a:rPr lang="en-US" sz="4000" dirty="0"/>
              <a:t>Ta thấy có 4 lớp hình lập phương, mỗi lớp có  2.5 hình lập phương. Mỗi hình lập phương nhỏ cạnh 1 dm có thể tích là 1 dm</a:t>
            </a:r>
            <a:r>
              <a:rPr lang="en-US" sz="4000" baseline="30000" dirty="0"/>
              <a:t>3</a:t>
            </a:r>
            <a:r>
              <a:rPr lang="en-US" sz="4000" dirty="0"/>
              <a:t> nên thể tích của hình hộp chữ nhật là: 2. 5. 4 = 40 (dm</a:t>
            </a:r>
            <a:r>
              <a:rPr lang="en-US" sz="4000" baseline="30000" dirty="0"/>
              <a:t>3</a:t>
            </a:r>
            <a:r>
              <a:rPr lang="en-US" sz="4000" dirty="0"/>
              <a:t>).</a:t>
            </a:r>
          </a:p>
        </p:txBody>
      </p:sp>
    </p:spTree>
    <p:extLst>
      <p:ext uri="{BB962C8B-B14F-4D97-AF65-F5344CB8AC3E}">
        <p14:creationId xmlns:p14="http://schemas.microsoft.com/office/powerpoint/2010/main" val="2168805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69159" y="532947"/>
            <a:ext cx="926459" cy="1163362"/>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79544">
            <a:off x="13916053" y="189972"/>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19517" y="8323691"/>
            <a:ext cx="1296768" cy="1869216"/>
          </a:xfrm>
          <a:prstGeom prst="rect">
            <a:avLst/>
          </a:prstGeom>
        </p:spPr>
      </p:pic>
      <p:sp>
        <p:nvSpPr>
          <p:cNvPr id="28" name="TextBox 27">
            <a:extLst>
              <a:ext uri="{FF2B5EF4-FFF2-40B4-BE49-F238E27FC236}">
                <a16:creationId xmlns="" xmlns:a16="http://schemas.microsoft.com/office/drawing/2014/main" id="{E83E08AC-4662-420C-B178-F57BA388034A}"/>
              </a:ext>
            </a:extLst>
          </p:cNvPr>
          <p:cNvSpPr txBox="1"/>
          <p:nvPr/>
        </p:nvSpPr>
        <p:spPr>
          <a:xfrm>
            <a:off x="7543800" y="756672"/>
            <a:ext cx="3964168" cy="13388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5400" b="1"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KẾT</a:t>
            </a:r>
            <a:r>
              <a:rPr kumimoji="0" lang="en-US" sz="5400" b="1" u="none" strike="noStrike" kern="1200" cap="none" spc="0" normalizeH="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LUẬN</a:t>
            </a:r>
            <a:endParaRPr kumimoji="0" lang="en-US" sz="5400" b="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42" name="Picture 2" descr="C:\Users\ADMINI~1\AppData\Local\Temp\Rar$DIa0.738\Kết luận 1 - Hình 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08911" y="2019300"/>
            <a:ext cx="7173089" cy="467557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1\AppData\Local\Temp\Rar$DIa0.519\Kết luận 1 - Hình 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20400" y="2061921"/>
            <a:ext cx="5263701" cy="4757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12404" y="7319308"/>
            <a:ext cx="6566102" cy="1938992"/>
          </a:xfrm>
          <a:prstGeom prst="rect">
            <a:avLst/>
          </a:prstGeom>
          <a:solidFill>
            <a:schemeClr val="accent2">
              <a:lumMod val="40000"/>
              <a:lumOff val="60000"/>
            </a:schemeClr>
          </a:solidFill>
        </p:spPr>
        <p:txBody>
          <a:bodyPr wrap="square">
            <a:spAutoFit/>
          </a:bodyPr>
          <a:lstStyle/>
          <a:p>
            <a:pPr algn="ctr">
              <a:lnSpc>
                <a:spcPct val="150000"/>
              </a:lnSpc>
            </a:pPr>
            <a:r>
              <a:rPr lang="en-US" sz="4000" dirty="0"/>
              <a:t>Thể tích hình hộp chữ nhật: </a:t>
            </a:r>
            <a:endParaRPr lang="en-US" sz="4000" dirty="0" smtClean="0"/>
          </a:p>
          <a:p>
            <a:pPr algn="ctr">
              <a:lnSpc>
                <a:spcPct val="150000"/>
              </a:lnSpc>
            </a:pPr>
            <a:r>
              <a:rPr lang="en-US" sz="4000" b="1" dirty="0" smtClean="0"/>
              <a:t>V </a:t>
            </a:r>
            <a:r>
              <a:rPr lang="en-US" sz="4000" b="1" dirty="0"/>
              <a:t>= abc</a:t>
            </a:r>
          </a:p>
        </p:txBody>
      </p:sp>
      <p:sp>
        <p:nvSpPr>
          <p:cNvPr id="8" name="Rectangle 7"/>
          <p:cNvSpPr/>
          <p:nvPr/>
        </p:nvSpPr>
        <p:spPr>
          <a:xfrm>
            <a:off x="9829800" y="7319308"/>
            <a:ext cx="7108752" cy="1938992"/>
          </a:xfrm>
          <a:prstGeom prst="rect">
            <a:avLst/>
          </a:prstGeom>
          <a:solidFill>
            <a:schemeClr val="accent5">
              <a:lumMod val="40000"/>
              <a:lumOff val="60000"/>
            </a:schemeClr>
          </a:solidFill>
        </p:spPr>
        <p:txBody>
          <a:bodyPr wrap="square">
            <a:spAutoFit/>
          </a:bodyPr>
          <a:lstStyle/>
          <a:p>
            <a:pPr algn="ctr">
              <a:lnSpc>
                <a:spcPct val="150000"/>
              </a:lnSpc>
            </a:pPr>
            <a:r>
              <a:rPr lang="en-US" sz="4000" dirty="0"/>
              <a:t>Thể tích của hình lập phương</a:t>
            </a:r>
            <a:r>
              <a:rPr lang="en-US" sz="4000" dirty="0" smtClean="0"/>
              <a:t>:</a:t>
            </a:r>
          </a:p>
          <a:p>
            <a:pPr algn="ctr">
              <a:lnSpc>
                <a:spcPct val="150000"/>
              </a:lnSpc>
            </a:pPr>
            <a:r>
              <a:rPr lang="en-US" sz="4000" b="1" dirty="0" smtClean="0"/>
              <a:t>V </a:t>
            </a:r>
            <a:r>
              <a:rPr lang="en-US" sz="4000" b="1" dirty="0"/>
              <a:t>= a</a:t>
            </a:r>
            <a:r>
              <a:rPr lang="en-US" sz="4000" b="1" baseline="30000" dirty="0"/>
              <a:t>3</a:t>
            </a:r>
            <a:r>
              <a:rPr lang="en-US" sz="4000" b="1" dirty="0"/>
              <a:t> </a:t>
            </a:r>
          </a:p>
        </p:txBody>
      </p:sp>
    </p:spTree>
    <p:extLst>
      <p:ext uri="{BB962C8B-B14F-4D97-AF65-F5344CB8AC3E}">
        <p14:creationId xmlns:p14="http://schemas.microsoft.com/office/powerpoint/2010/main" val="9229725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43"/>
                                        </p:tgtEl>
                                        <p:attrNameLst>
                                          <p:attrName>style.visibility</p:attrName>
                                        </p:attrNameLst>
                                      </p:cBhvr>
                                      <p:to>
                                        <p:strVal val="visible"/>
                                      </p:to>
                                    </p:set>
                                    <p:animEffect transition="in" filter="wipe(down)">
                                      <p:cBhvr>
                                        <p:cTn id="29" dur="500"/>
                                        <p:tgtEl>
                                          <p:spTgt spid="1024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bg/>
                                          </p:spTgt>
                                        </p:tgtEl>
                                        <p:attrNameLst>
                                          <p:attrName>style.visibility</p:attrName>
                                        </p:attrNameLst>
                                      </p:cBhvr>
                                      <p:to>
                                        <p:strVal val="visible"/>
                                      </p:to>
                                    </p:set>
                                    <p:animEffect transition="in" filter="wipe(down)">
                                      <p:cBhvr>
                                        <p:cTn id="32" dur="500"/>
                                        <p:tgtEl>
                                          <p:spTgt spid="8">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down)">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wipe(down)">
                                      <p:cBhvr>
                                        <p:cTn id="4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41019" y="1116219"/>
            <a:ext cx="14272134" cy="801463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27802" y="2067193"/>
            <a:ext cx="629585" cy="7905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996376">
            <a:off x="2087713" y="6320641"/>
            <a:ext cx="1522018" cy="12646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88174">
            <a:off x="668948" y="8787554"/>
            <a:ext cx="947338" cy="90772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a:off x="7251372" y="7648864"/>
            <a:ext cx="3785256" cy="68011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2319" t="16209" r="26976" b="7039"/>
          <a:stretch>
            <a:fillRect/>
          </a:stretch>
        </p:blipFill>
        <p:spPr>
          <a:xfrm>
            <a:off x="14771975" y="0"/>
            <a:ext cx="3516025" cy="3559975"/>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04677" y="730468"/>
            <a:ext cx="2203859" cy="1944906"/>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981402">
            <a:off x="12842248" y="9359623"/>
            <a:ext cx="616586" cy="616586"/>
          </a:xfrm>
          <a:prstGeom prst="rect">
            <a:avLst/>
          </a:prstGeom>
        </p:spPr>
      </p:pic>
      <p:sp>
        <p:nvSpPr>
          <p:cNvPr id="19" name="TextBox 18">
            <a:extLst>
              <a:ext uri="{FF2B5EF4-FFF2-40B4-BE49-F238E27FC236}">
                <a16:creationId xmlns="" xmlns:a16="http://schemas.microsoft.com/office/drawing/2014/main" id="{0372A8A2-BD2A-4A84-8BB8-21FE0060C26E}"/>
              </a:ext>
            </a:extLst>
          </p:cNvPr>
          <p:cNvSpPr txBox="1"/>
          <p:nvPr/>
        </p:nvSpPr>
        <p:spPr>
          <a:xfrm>
            <a:off x="3545865" y="2400300"/>
            <a:ext cx="11062442" cy="5078313"/>
          </a:xfrm>
          <a:prstGeom prst="rect">
            <a:avLst/>
          </a:prstGeom>
          <a:noFill/>
        </p:spPr>
        <p:txBody>
          <a:bodyPr wrap="square">
            <a:spAutoFit/>
          </a:bodyPr>
          <a:lstStyle/>
          <a:p>
            <a:pPr algn="ctr">
              <a:lnSpc>
                <a:spcPct val="150000"/>
              </a:lnSpc>
            </a:pPr>
            <a:r>
              <a:rPr lang="en-US" sz="7200" b="1" kern="0" dirty="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BÀI </a:t>
            </a:r>
            <a:r>
              <a:rPr lang="en-US" sz="7200" b="1" kern="0" dirty="0" smtClean="0">
                <a:solidFill>
                  <a:srgbClr val="60699E"/>
                </a:solidFill>
                <a:latin typeface="Arial" panose="020B0604020202020204" pitchFamily="34" charset="0"/>
                <a:ea typeface="Times New Roman" panose="02020603050405020304" pitchFamily="18" charset="0"/>
                <a:cs typeface="Times New Roman" panose="02020603050405020304" pitchFamily="18" charset="0"/>
              </a:rPr>
              <a:t>36</a:t>
            </a:r>
            <a:r>
              <a:rPr lang="en-US" sz="7200" b="1" kern="0" dirty="0" smtClean="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a:t>
            </a:r>
          </a:p>
          <a:p>
            <a:pPr algn="ctr">
              <a:lnSpc>
                <a:spcPct val="150000"/>
              </a:lnSpc>
            </a:pPr>
            <a:r>
              <a:rPr lang="en-US" sz="7200" b="1" kern="0" dirty="0" smtClean="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HÌNH HỘP CHỮ NHẬT VÀ HÌNH LẬP PHƯƠNG</a:t>
            </a:r>
          </a:p>
        </p:txBody>
      </p:sp>
      <p:pic>
        <p:nvPicPr>
          <p:cNvPr id="15" name="Picture 8">
            <a:extLst>
              <a:ext uri="{FF2B5EF4-FFF2-40B4-BE49-F238E27FC236}">
                <a16:creationId xmlns="" xmlns:a16="http://schemas.microsoft.com/office/drawing/2014/main" id="{DF4DACFB-23A2-4322-BCFD-00A48B497D1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312114" y="6216027"/>
            <a:ext cx="3466801" cy="3659771"/>
          </a:xfrm>
          <a:prstGeom prst="rect">
            <a:avLst/>
          </a:prstGeom>
        </p:spPr>
      </p:pic>
    </p:spTree>
    <p:extLst>
      <p:ext uri="{BB962C8B-B14F-4D97-AF65-F5344CB8AC3E}">
        <p14:creationId xmlns:p14="http://schemas.microsoft.com/office/powerpoint/2010/main" val="3045786427"/>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69159" y="746484"/>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26821" b="22084"/>
          <a:stretch>
            <a:fillRect/>
          </a:stretch>
        </p:blipFill>
        <p:spPr>
          <a:xfrm>
            <a:off x="12114352" y="7644402"/>
            <a:ext cx="6265503" cy="324992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818048" y="960012"/>
            <a:ext cx="882504" cy="9805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79544">
            <a:off x="13916053" y="403509"/>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19517" y="8323691"/>
            <a:ext cx="1296768" cy="1869216"/>
          </a:xfrm>
          <a:prstGeom prst="rect">
            <a:avLst/>
          </a:prstGeom>
        </p:spPr>
      </p:pic>
      <p:sp>
        <p:nvSpPr>
          <p:cNvPr id="26" name="TextBox 25">
            <a:extLst>
              <a:ext uri="{FF2B5EF4-FFF2-40B4-BE49-F238E27FC236}">
                <a16:creationId xmlns="" xmlns:mc="http://schemas.openxmlformats.org/markup-compatibility/2006" xmlns:a14="http://schemas.microsoft.com/office/drawing/2010/main" xmlns:a16="http://schemas.microsoft.com/office/drawing/2014/main" id="{CA1CDA6C-8F06-42A0-A5B0-0A726522E4E9}"/>
              </a:ext>
            </a:extLst>
          </p:cNvPr>
          <p:cNvSpPr txBox="1"/>
          <p:nvPr/>
        </p:nvSpPr>
        <p:spPr>
          <a:xfrm>
            <a:off x="1676400" y="1866900"/>
            <a:ext cx="14738136" cy="1015663"/>
          </a:xfrm>
          <a:prstGeom prst="rect">
            <a:avLst/>
          </a:prstGeom>
          <a:noFill/>
        </p:spPr>
        <p:txBody>
          <a:bodyPr wrap="square">
            <a:spAutoFit/>
          </a:bodyPr>
          <a:lstStyle/>
          <a:p>
            <a:pPr algn="ctr">
              <a:lnSpc>
                <a:spcPct val="150000"/>
              </a:lnSpc>
            </a:pPr>
            <a:r>
              <a:rPr lang="en-US" sz="4000" dirty="0"/>
              <a:t>Tính thể tích hộp sữa có dạng hình hộp chữ nhật như hình 10.9</a:t>
            </a:r>
          </a:p>
        </p:txBody>
      </p:sp>
      <p:grpSp>
        <p:nvGrpSpPr>
          <p:cNvPr id="29" name="Group 28">
            <a:extLst>
              <a:ext uri="{FF2B5EF4-FFF2-40B4-BE49-F238E27FC236}">
                <a16:creationId xmlns="" xmlns:a16="http://schemas.microsoft.com/office/drawing/2014/main" id="{57CD600D-69DE-4164-AD9C-524426481DE0}"/>
              </a:ext>
            </a:extLst>
          </p:cNvPr>
          <p:cNvGrpSpPr/>
          <p:nvPr/>
        </p:nvGrpSpPr>
        <p:grpSpPr>
          <a:xfrm>
            <a:off x="5581610" y="480237"/>
            <a:ext cx="7307248" cy="1335312"/>
            <a:chOff x="3733800" y="540571"/>
            <a:chExt cx="8869445" cy="1392368"/>
          </a:xfrm>
        </p:grpSpPr>
        <p:grpSp>
          <p:nvGrpSpPr>
            <p:cNvPr id="24" name="Group 23">
              <a:extLst>
                <a:ext uri="{FF2B5EF4-FFF2-40B4-BE49-F238E27FC236}">
                  <a16:creationId xmlns="" xmlns:a16="http://schemas.microsoft.com/office/drawing/2014/main"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 xmlns:a16="http://schemas.microsoft.com/office/drawing/2014/main" id="{E83E08AC-4662-420C-B178-F57BA388034A}"/>
                </a:ext>
              </a:extLst>
            </p:cNvPr>
            <p:cNvSpPr txBox="1"/>
            <p:nvPr/>
          </p:nvSpPr>
          <p:spPr>
            <a:xfrm>
              <a:off x="5208229" y="871452"/>
              <a:ext cx="5939553" cy="78306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Ví dụ </a:t>
              </a:r>
              <a:r>
                <a:rPr lang="en-US" sz="4000" b="1" dirty="0">
                  <a:solidFill>
                    <a:prstClr val="black"/>
                  </a:solidFill>
                  <a:latin typeface="Arial" panose="020B0604020202020204" pitchFamily="34" charset="0"/>
                  <a:ea typeface="Calibri" panose="020F0502020204030204" pitchFamily="34" charset="0"/>
                  <a:cs typeface="Times New Roman" panose="02020603050405020304" pitchFamily="18" charset="0"/>
                </a:rPr>
                <a:t>2</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tr89</a:t>
              </a:r>
              <a:endParaRPr kumimoji="0" lang="en-US" sz="40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362" name="Picture 2" descr="C:\Users\ADMINI~1\AppData\Local\Temp\Rar$DIa1.309\Ví dụ 2.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15600" y="2857500"/>
            <a:ext cx="5822736" cy="73330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6151245"/>
            <a:ext cx="8291256" cy="2954655"/>
          </a:xfrm>
          <a:prstGeom prst="rect">
            <a:avLst/>
          </a:prstGeom>
          <a:solidFill>
            <a:schemeClr val="accent6">
              <a:lumMod val="40000"/>
              <a:lumOff val="60000"/>
            </a:schemeClr>
          </a:solidFill>
        </p:spPr>
        <p:txBody>
          <a:bodyPr wrap="square">
            <a:spAutoFit/>
          </a:bodyPr>
          <a:lstStyle/>
          <a:p>
            <a:pPr algn="ctr">
              <a:lnSpc>
                <a:spcPct val="150000"/>
              </a:lnSpc>
            </a:pPr>
            <a:r>
              <a:rPr lang="en-US" sz="4400" b="1" dirty="0">
                <a:solidFill>
                  <a:srgbClr val="FF0000"/>
                </a:solidFill>
              </a:rPr>
              <a:t>Giải:</a:t>
            </a:r>
          </a:p>
          <a:p>
            <a:pPr algn="ctr">
              <a:lnSpc>
                <a:spcPct val="150000"/>
              </a:lnSpc>
            </a:pPr>
            <a:r>
              <a:rPr lang="en-US" sz="4000" dirty="0"/>
              <a:t>Thể tích hộp sữa hình chữ nhật là:</a:t>
            </a:r>
          </a:p>
          <a:p>
            <a:pPr algn="ctr">
              <a:lnSpc>
                <a:spcPct val="150000"/>
              </a:lnSpc>
            </a:pPr>
            <a:r>
              <a:rPr lang="en-US" sz="4000" dirty="0"/>
              <a:t>V = 10.10.15 = 1500 (cm</a:t>
            </a:r>
            <a:r>
              <a:rPr lang="en-US" sz="4000" baseline="30000" dirty="0"/>
              <a:t>3</a:t>
            </a:r>
            <a:r>
              <a:rPr lang="en-US" sz="4000" dirty="0"/>
              <a:t>)</a:t>
            </a:r>
          </a:p>
        </p:txBody>
      </p:sp>
      <p:pic>
        <p:nvPicPr>
          <p:cNvPr id="22" name="Picture 21">
            <a:extLst>
              <a:ext uri="{FF2B5EF4-FFF2-40B4-BE49-F238E27FC236}">
                <a16:creationId xmlns="" xmlns:a16="http://schemas.microsoft.com/office/drawing/2014/main" id="{8958B539-3930-6922-399A-F556A5F69D63}"/>
              </a:ext>
            </a:extLst>
          </p:cNvPr>
          <p:cNvPicPr>
            <a:picLocks noChangeAspect="1"/>
          </p:cNvPicPr>
          <p:nvPr/>
        </p:nvPicPr>
        <p:blipFill rotWithShape="1">
          <a:blip r:embed="rId15">
            <a:extLst>
              <a:ext uri="{28A0092B-C50C-407E-A947-70E740481C1C}">
                <a14:useLocalDpi xmlns:a14="http://schemas.microsoft.com/office/drawing/2010/main" val="0"/>
              </a:ext>
            </a:extLst>
          </a:blip>
          <a:srcRect l="66675" t="50377"/>
          <a:stretch/>
        </p:blipFill>
        <p:spPr>
          <a:xfrm>
            <a:off x="3614092" y="3086100"/>
            <a:ext cx="4415872" cy="3384392"/>
          </a:xfrm>
          <a:prstGeom prst="rect">
            <a:avLst/>
          </a:prstGeom>
        </p:spPr>
      </p:pic>
    </p:spTree>
    <p:extLst>
      <p:ext uri="{BB962C8B-B14F-4D97-AF65-F5344CB8AC3E}">
        <p14:creationId xmlns:p14="http://schemas.microsoft.com/office/powerpoint/2010/main" val="39638094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barn(inVertical)">
                                      <p:cBhvr>
                                        <p:cTn id="14" dur="500"/>
                                        <p:tgtEl>
                                          <p:spTgt spid="26">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362"/>
                                        </p:tgtEl>
                                        <p:attrNameLst>
                                          <p:attrName>style.visibility</p:attrName>
                                        </p:attrNameLst>
                                      </p:cBhvr>
                                      <p:to>
                                        <p:strVal val="visible"/>
                                      </p:to>
                                    </p:set>
                                    <p:animEffect transition="in" filter="wipe(down)">
                                      <p:cBhvr>
                                        <p:cTn id="24" dur="500"/>
                                        <p:tgtEl>
                                          <p:spTgt spid="153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bg/>
                                          </p:spTgt>
                                        </p:tgtEl>
                                        <p:attrNameLst>
                                          <p:attrName>style.visibility</p:attrName>
                                        </p:attrNameLst>
                                      </p:cBhvr>
                                      <p:to>
                                        <p:strVal val="visible"/>
                                      </p:to>
                                    </p:set>
                                    <p:animEffect transition="in" filter="fade">
                                      <p:cBhvr>
                                        <p:cTn id="29" dur="500"/>
                                        <p:tgtEl>
                                          <p:spTgt spid="2">
                                            <p:bg/>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fade">
                                      <p:cBhvr>
                                        <p:cTn id="34" dur="5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5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865121"/>
            <a:ext cx="17297400" cy="85160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5024990" y="1"/>
            <a:ext cx="3263010" cy="3086100"/>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465BCE7B-A09B-4BEF-B9A3-F068909D7632}"/>
              </a:ext>
            </a:extLst>
          </p:cNvPr>
          <p:cNvSpPr txBox="1"/>
          <p:nvPr/>
        </p:nvSpPr>
        <p:spPr>
          <a:xfrm>
            <a:off x="1190439" y="1606039"/>
            <a:ext cx="15907119" cy="1938992"/>
          </a:xfrm>
          <a:prstGeom prst="rect">
            <a:avLst/>
          </a:prstGeom>
          <a:noFill/>
        </p:spPr>
        <p:txBody>
          <a:bodyPr wrap="square">
            <a:spAutoFit/>
          </a:bodyPr>
          <a:lstStyle/>
          <a:p>
            <a:pPr algn="just">
              <a:lnSpc>
                <a:spcPct val="150000"/>
              </a:lnSpc>
            </a:pPr>
            <a:r>
              <a:rPr lang="en-US" sz="4000" dirty="0"/>
              <a:t>Một hình lập phương có cạnh bằng a cm, diện tích xung quanh bằng 100 cm</a:t>
            </a:r>
            <a:r>
              <a:rPr lang="en-US" sz="4000" baseline="30000" dirty="0"/>
              <a:t>2</a:t>
            </a:r>
            <a:r>
              <a:rPr lang="en-US" sz="4000" dirty="0"/>
              <a:t>. Hỏi thể tích của hình lập phương đó bằng bao nhiêu?</a:t>
            </a:r>
          </a:p>
        </p:txBody>
      </p:sp>
      <p:sp>
        <p:nvSpPr>
          <p:cNvPr id="15" name="TextBox 14">
            <a:extLst>
              <a:ext uri="{FF2B5EF4-FFF2-40B4-BE49-F238E27FC236}">
                <a16:creationId xmlns="" xmlns:a16="http://schemas.microsoft.com/office/drawing/2014/main" id="{C98FD2A2-18AB-49C3-8883-40AA5BA38437}"/>
              </a:ext>
            </a:extLst>
          </p:cNvPr>
          <p:cNvSpPr txBox="1"/>
          <p:nvPr/>
        </p:nvSpPr>
        <p:spPr>
          <a:xfrm>
            <a:off x="7315200" y="629358"/>
            <a:ext cx="3713220" cy="780342"/>
          </a:xfrm>
          <a:prstGeom prst="rect">
            <a:avLst/>
          </a:prstGeom>
          <a:noFill/>
        </p:spPr>
        <p:txBody>
          <a:bodyPr wrap="square">
            <a:spAutoFit/>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Luyện</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tập 2</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2514600" y="3628221"/>
                <a:ext cx="9144000" cy="5401479"/>
              </a:xfrm>
              <a:prstGeom prst="rect">
                <a:avLst/>
              </a:prstGeom>
              <a:solidFill>
                <a:schemeClr val="accent5">
                  <a:lumMod val="40000"/>
                  <a:lumOff val="60000"/>
                </a:schemeClr>
              </a:solidFill>
            </p:spPr>
            <p:txBody>
              <a:bodyPr>
                <a:spAutoFit/>
              </a:bodyPr>
              <a:lstStyle/>
              <a:p>
                <a:pPr algn="ctr">
                  <a:lnSpc>
                    <a:spcPct val="150000"/>
                  </a:lnSpc>
                </a:pPr>
                <a:r>
                  <a:rPr lang="en-US" sz="4000" b="1" dirty="0" smtClean="0">
                    <a:solidFill>
                      <a:srgbClr val="FF0000"/>
                    </a:solidFill>
                  </a:rPr>
                  <a:t>Giải:</a:t>
                </a:r>
              </a:p>
              <a:p>
                <a:pPr algn="ctr">
                  <a:lnSpc>
                    <a:spcPct val="150000"/>
                  </a:lnSpc>
                </a:pPr>
                <a:r>
                  <a:rPr lang="en-US" sz="3800" dirty="0" smtClean="0"/>
                  <a:t>Diện </a:t>
                </a:r>
                <a:r>
                  <a:rPr lang="en-US" sz="3800" dirty="0"/>
                  <a:t>tích xung quanh hình lập phương là:</a:t>
                </a:r>
              </a:p>
              <a:p>
                <a:pPr algn="ctr">
                  <a:lnSpc>
                    <a:spcPct val="150000"/>
                  </a:lnSpc>
                </a:pPr>
                <a:r>
                  <a:rPr lang="en-US" sz="3800" dirty="0"/>
                  <a:t>S= 4a</a:t>
                </a:r>
                <a:r>
                  <a:rPr lang="en-US" sz="3800" baseline="30000" dirty="0"/>
                  <a:t>2</a:t>
                </a:r>
                <a:r>
                  <a:rPr lang="en-US" sz="3800" dirty="0"/>
                  <a:t> </a:t>
                </a:r>
                <a:r>
                  <a:rPr lang="en-US" sz="3800" dirty="0" smtClean="0"/>
                  <a:t> </a:t>
                </a:r>
                <a14:m>
                  <m:oMath xmlns:m="http://schemas.openxmlformats.org/officeDocument/2006/math">
                    <m:r>
                      <a:rPr lang="en-US" sz="3800" i="1">
                        <a:latin typeface="Cambria Math"/>
                      </a:rPr>
                      <m:t>⇒</m:t>
                    </m:r>
                  </m:oMath>
                </a14:m>
                <a:r>
                  <a:rPr lang="en-US" sz="3800" dirty="0"/>
                  <a:t> 100 = 4a</a:t>
                </a:r>
                <a:r>
                  <a:rPr lang="en-US" sz="3800" baseline="30000" dirty="0"/>
                  <a:t>2</a:t>
                </a:r>
                <a:endParaRPr lang="en-US" sz="3800" dirty="0"/>
              </a:p>
              <a:p>
                <a:pPr algn="ctr">
                  <a:lnSpc>
                    <a:spcPct val="150000"/>
                  </a:lnSpc>
                </a:pPr>
                <a14:m>
                  <m:oMath xmlns:m="http://schemas.openxmlformats.org/officeDocument/2006/math">
                    <m:r>
                      <a:rPr lang="en-US" sz="3800" i="1">
                        <a:latin typeface="Cambria Math"/>
                      </a:rPr>
                      <m:t>⇒</m:t>
                    </m:r>
                  </m:oMath>
                </a14:m>
                <a:r>
                  <a:rPr lang="en-US" sz="3800" dirty="0"/>
                  <a:t> a</a:t>
                </a:r>
                <a:r>
                  <a:rPr lang="en-US" sz="3800" baseline="30000" dirty="0"/>
                  <a:t>2 </a:t>
                </a:r>
                <a:r>
                  <a:rPr lang="en-US" sz="3800" dirty="0"/>
                  <a:t>= 100: 4 = 25</a:t>
                </a:r>
                <a:r>
                  <a:rPr lang="en-US" sz="3800" dirty="0" smtClean="0"/>
                  <a:t> </a:t>
                </a:r>
                <a14:m>
                  <m:oMath xmlns:m="http://schemas.openxmlformats.org/officeDocument/2006/math">
                    <m:r>
                      <a:rPr lang="en-US" sz="3800" i="1">
                        <a:latin typeface="Cambria Math"/>
                      </a:rPr>
                      <m:t>⇒</m:t>
                    </m:r>
                  </m:oMath>
                </a14:m>
                <a:r>
                  <a:rPr lang="en-US" sz="3800" dirty="0"/>
                  <a:t> a = 5 (cm)</a:t>
                </a:r>
              </a:p>
              <a:p>
                <a:pPr algn="ctr">
                  <a:lnSpc>
                    <a:spcPct val="150000"/>
                  </a:lnSpc>
                </a:pPr>
                <a:r>
                  <a:rPr lang="en-US" sz="3800" dirty="0"/>
                  <a:t>Thể tích hình lập phương đó là:</a:t>
                </a:r>
              </a:p>
              <a:p>
                <a:pPr algn="ctr">
                  <a:lnSpc>
                    <a:spcPct val="150000"/>
                  </a:lnSpc>
                </a:pPr>
                <a:r>
                  <a:rPr lang="en-US" sz="3800" dirty="0"/>
                  <a:t>V = a</a:t>
                </a:r>
                <a:r>
                  <a:rPr lang="en-US" sz="3800" baseline="30000" dirty="0"/>
                  <a:t>3  </a:t>
                </a:r>
                <a:r>
                  <a:rPr lang="en-US" sz="3800" dirty="0"/>
                  <a:t>= 5</a:t>
                </a:r>
                <a:r>
                  <a:rPr lang="en-US" sz="3800" baseline="30000" dirty="0"/>
                  <a:t>3 </a:t>
                </a:r>
                <a:r>
                  <a:rPr lang="en-US" sz="3800" dirty="0"/>
                  <a:t>= 125 (m</a:t>
                </a:r>
                <a:r>
                  <a:rPr lang="en-US" sz="3800" baseline="30000" dirty="0"/>
                  <a:t>3</a:t>
                </a:r>
                <a:r>
                  <a:rPr lang="en-US" sz="3800" dirty="0"/>
                  <a:t>).</a:t>
                </a:r>
              </a:p>
            </p:txBody>
          </p:sp>
        </mc:Choice>
        <mc:Fallback xmlns="">
          <p:sp>
            <p:nvSpPr>
              <p:cNvPr id="7" name="Rectangle 6"/>
              <p:cNvSpPr>
                <a:spLocks noRot="1" noChangeAspect="1" noMove="1" noResize="1" noEditPoints="1" noAdjustHandles="1" noChangeArrowheads="1" noChangeShapeType="1" noTextEdit="1"/>
              </p:cNvSpPr>
              <p:nvPr/>
            </p:nvSpPr>
            <p:spPr>
              <a:xfrm>
                <a:off x="2514600" y="3628221"/>
                <a:ext cx="9144000" cy="5401479"/>
              </a:xfrm>
              <a:prstGeom prst="rect">
                <a:avLst/>
              </a:prstGeom>
              <a:blipFill rotWithShape="1">
                <a:blip r:embed="rId14"/>
                <a:stretch>
                  <a:fillRect l="-1867" r="-1867" b="-1580"/>
                </a:stretch>
              </a:blipFill>
            </p:spPr>
            <p:txBody>
              <a:bodyPr/>
              <a:lstStyle/>
              <a:p>
                <a:r>
                  <a:rPr lang="en-US">
                    <a:noFill/>
                  </a:rPr>
                  <a:t> </a:t>
                </a:r>
              </a:p>
            </p:txBody>
          </p:sp>
        </mc:Fallback>
      </mc:AlternateContent>
      <p:pic>
        <p:nvPicPr>
          <p:cNvPr id="12" name="Picture 11"/>
          <p:cNvPicPr>
            <a:picLocks noChangeAspect="1"/>
          </p:cNvPicPr>
          <p:nvPr/>
        </p:nvPicPr>
        <p:blipFill>
          <a:blip r:embed="rId15"/>
          <a:srcRect/>
          <a:stretch>
            <a:fillRect/>
          </a:stretch>
        </p:blipFill>
        <p:spPr>
          <a:xfrm>
            <a:off x="11734800" y="4127455"/>
            <a:ext cx="4800108" cy="4260095"/>
          </a:xfrm>
          <a:prstGeom prst="rect">
            <a:avLst/>
          </a:prstGeom>
        </p:spPr>
      </p:pic>
    </p:spTree>
    <p:extLst>
      <p:ext uri="{BB962C8B-B14F-4D97-AF65-F5344CB8AC3E}">
        <p14:creationId xmlns:p14="http://schemas.microsoft.com/office/powerpoint/2010/main" val="6990609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barn(inVertical)">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barn(inVertical)">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barn(inVertical)">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barn(inVertical)">
                                      <p:cBhvr>
                                        <p:cTn id="45" dur="5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barn(inVertical)">
                                      <p:cBhvr>
                                        <p:cTn id="5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7"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4" name="Picture 7">
            <a:extLst>
              <a:ext uri="{FF2B5EF4-FFF2-40B4-BE49-F238E27FC236}">
                <a16:creationId xmlns="" xmlns:a16="http://schemas.microsoft.com/office/drawing/2014/main" id="{7E15F062-6C1E-477E-BD50-A174A3CDE2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09600" y="-419100"/>
            <a:ext cx="17221200" cy="49530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2643" t="29725"/>
          <a:stretch>
            <a:fillRect/>
          </a:stretch>
        </p:blipFill>
        <p:spPr>
          <a:xfrm>
            <a:off x="0" y="0"/>
            <a:ext cx="1840083" cy="1638189"/>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04800" y="8191500"/>
            <a:ext cx="3124200" cy="1715469"/>
          </a:xfrm>
          <a:prstGeom prst="rect">
            <a:avLst/>
          </a:prstGeom>
        </p:spPr>
      </p:pic>
      <p:sp>
        <p:nvSpPr>
          <p:cNvPr id="13" name="TextBox 12">
            <a:extLst>
              <a:ext uri="{FF2B5EF4-FFF2-40B4-BE49-F238E27FC236}">
                <a16:creationId xmlns="" xmlns:a16="http://schemas.microsoft.com/office/drawing/2014/main" id="{DF3240D3-7084-4A4B-A4B2-5535F5C259CB}"/>
              </a:ext>
            </a:extLst>
          </p:cNvPr>
          <p:cNvSpPr txBox="1"/>
          <p:nvPr/>
        </p:nvSpPr>
        <p:spPr>
          <a:xfrm>
            <a:off x="1145821" y="1257300"/>
            <a:ext cx="16148758" cy="2862322"/>
          </a:xfrm>
          <a:prstGeom prst="rect">
            <a:avLst/>
          </a:prstGeom>
          <a:noFill/>
        </p:spPr>
        <p:txBody>
          <a:bodyPr wrap="square">
            <a:spAutoFit/>
          </a:bodyPr>
          <a:lstStyle/>
          <a:p>
            <a:pPr algn="just">
              <a:lnSpc>
                <a:spcPct val="150000"/>
              </a:lnSpc>
            </a:pPr>
            <a:r>
              <a:rPr lang="en-US" sz="4000" dirty="0"/>
              <a:t>Một chiếc thùng giữ nhiệt ( H.10.10) có lòng trong có dạng một hình hộp chữ nhật với chiều dài 50 cm, chiều rộng 30 cm, chiều cao 30 cm. Tính dung tích của thùng giữ nhiệt đó.</a:t>
            </a:r>
          </a:p>
        </p:txBody>
      </p:sp>
      <p:sp>
        <p:nvSpPr>
          <p:cNvPr id="16" name="TextBox 15">
            <a:extLst>
              <a:ext uri="{FF2B5EF4-FFF2-40B4-BE49-F238E27FC236}">
                <a16:creationId xmlns="" xmlns:a16="http://schemas.microsoft.com/office/drawing/2014/main" id="{BB7BDC05-8D8F-44FD-912A-7A91912318A7}"/>
              </a:ext>
            </a:extLst>
          </p:cNvPr>
          <p:cNvSpPr txBox="1"/>
          <p:nvPr/>
        </p:nvSpPr>
        <p:spPr>
          <a:xfrm>
            <a:off x="7307997" y="73104"/>
            <a:ext cx="3962400" cy="1107996"/>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Vận</a:t>
            </a:r>
            <a:r>
              <a:rPr kumimoji="0" lang="en-US" sz="4400" b="1" i="0" u="none" strike="noStrike" kern="1200" cap="none" spc="0" normalizeH="0" noProof="0" dirty="0" smtClean="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 dụng 2</a:t>
            </a:r>
            <a:endParaRPr kumimoji="0" lang="en-US" sz="44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2" descr="C:\Users\ADMINI~1\AppData\Local\Temp\Rar$DIa0.326\Vận dụng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10800" y="3467100"/>
            <a:ext cx="6990247" cy="6477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2643" t="29725"/>
          <a:stretch>
            <a:fillRect/>
          </a:stretch>
        </p:blipFill>
        <p:spPr>
          <a:xfrm flipH="1" flipV="1">
            <a:off x="16447917" y="8648811"/>
            <a:ext cx="1840083" cy="1638189"/>
          </a:xfrm>
          <a:prstGeom prst="rect">
            <a:avLst/>
          </a:prstGeom>
        </p:spPr>
      </p:pic>
      <p:sp>
        <p:nvSpPr>
          <p:cNvPr id="2" name="Rectangle 1"/>
          <p:cNvSpPr/>
          <p:nvPr/>
        </p:nvSpPr>
        <p:spPr>
          <a:xfrm>
            <a:off x="1752600" y="4991100"/>
            <a:ext cx="7391400" cy="2954655"/>
          </a:xfrm>
          <a:prstGeom prst="rect">
            <a:avLst/>
          </a:prstGeom>
          <a:solidFill>
            <a:schemeClr val="accent5">
              <a:lumMod val="40000"/>
              <a:lumOff val="60000"/>
            </a:schemeClr>
          </a:solidFill>
        </p:spPr>
        <p:txBody>
          <a:bodyPr wrap="square">
            <a:spAutoFit/>
          </a:bodyPr>
          <a:lstStyle/>
          <a:p>
            <a:pPr algn="ctr">
              <a:lnSpc>
                <a:spcPct val="150000"/>
              </a:lnSpc>
            </a:pPr>
            <a:r>
              <a:rPr lang="en-US" sz="4400" b="1" dirty="0">
                <a:solidFill>
                  <a:srgbClr val="FF0000"/>
                </a:solidFill>
              </a:rPr>
              <a:t>Giải:</a:t>
            </a:r>
          </a:p>
          <a:p>
            <a:pPr algn="ctr">
              <a:lnSpc>
                <a:spcPct val="150000"/>
              </a:lnSpc>
            </a:pPr>
            <a:r>
              <a:rPr lang="en-US" sz="4000" dirty="0"/>
              <a:t>Thể tích của thùng giữ nhiệt là</a:t>
            </a:r>
          </a:p>
          <a:p>
            <a:pPr algn="ctr">
              <a:lnSpc>
                <a:spcPct val="150000"/>
              </a:lnSpc>
            </a:pPr>
            <a:r>
              <a:rPr lang="en-US" sz="4000" dirty="0"/>
              <a:t>50.30.30 = 45000 ( cm</a:t>
            </a:r>
            <a:r>
              <a:rPr lang="en-US" sz="4000" baseline="30000" dirty="0"/>
              <a:t>3</a:t>
            </a:r>
            <a:r>
              <a:rPr lang="en-US" sz="4000" dirty="0"/>
              <a:t>).</a:t>
            </a:r>
          </a:p>
        </p:txBody>
      </p:sp>
    </p:spTree>
    <p:extLst>
      <p:ext uri="{BB962C8B-B14F-4D97-AF65-F5344CB8AC3E}">
        <p14:creationId xmlns:p14="http://schemas.microsoft.com/office/powerpoint/2010/main" val="16350867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arn(inVertical)">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386"/>
                                        </p:tgtEl>
                                        <p:attrNameLst>
                                          <p:attrName>style.visibility</p:attrName>
                                        </p:attrNameLst>
                                      </p:cBhvr>
                                      <p:to>
                                        <p:strVal val="visible"/>
                                      </p:to>
                                    </p:set>
                                    <p:animEffect transition="in" filter="barn(inVertical)">
                                      <p:cBhvr>
                                        <p:cTn id="20" dur="500"/>
                                        <p:tgtEl>
                                          <p:spTgt spid="163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bg/>
                                          </p:spTgt>
                                        </p:tgtEl>
                                        <p:attrNameLst>
                                          <p:attrName>style.visibility</p:attrName>
                                        </p:attrNameLst>
                                      </p:cBhvr>
                                      <p:to>
                                        <p:strVal val="visible"/>
                                      </p:to>
                                    </p:set>
                                    <p:animEffect transition="in" filter="wipe(down)">
                                      <p:cBhvr>
                                        <p:cTn id="25" dur="500"/>
                                        <p:tgtEl>
                                          <p:spTgt spid="2">
                                            <p:bg/>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down)">
                                      <p:cBhvr>
                                        <p:cTn id="30" dur="5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ipe(down)">
                                      <p:cBhvr>
                                        <p:cTn id="35" dur="500"/>
                                        <p:tgtEl>
                                          <p:spTgt spid="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wipe(down)">
                                      <p:cBhvr>
                                        <p:cTn id="4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P spid="2"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865121"/>
            <a:ext cx="17297400" cy="851605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6139908" y="1"/>
            <a:ext cx="2148092" cy="2031629"/>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465BCE7B-A09B-4BEF-B9A3-F068909D7632}"/>
              </a:ext>
            </a:extLst>
          </p:cNvPr>
          <p:cNvSpPr txBox="1"/>
          <p:nvPr/>
        </p:nvSpPr>
        <p:spPr>
          <a:xfrm>
            <a:off x="780680" y="647700"/>
            <a:ext cx="16669120" cy="2615460"/>
          </a:xfrm>
          <a:prstGeom prst="rect">
            <a:avLst/>
          </a:prstGeom>
          <a:noFill/>
        </p:spPr>
        <p:txBody>
          <a:bodyPr wrap="square">
            <a:spAutoFit/>
          </a:bodyPr>
          <a:lstStyle/>
          <a:p>
            <a:pPr algn="just">
              <a:lnSpc>
                <a:spcPct val="150000"/>
              </a:lnSpc>
            </a:pPr>
            <a:r>
              <a:rPr lang="en-US" sz="3800" dirty="0"/>
              <a:t>Một chiếc bánh kem có dạng hình hộp chữ nhật với chiều dài 30 cm, chiều rộng 20 cm và chiều cao 15 cm. Người ta cắt đi một miếng bánh có dạng hình lập phương cạnh 5 cm. Tính thể tích phần còn lại của chiếc bánh kem.</a:t>
            </a:r>
          </a:p>
        </p:txBody>
      </p:sp>
      <p:pic>
        <p:nvPicPr>
          <p:cNvPr id="12" name="Picture 8"/>
          <p:cNvPicPr>
            <a:picLocks noChangeAspect="1"/>
          </p:cNvPicPr>
          <p:nvPr/>
        </p:nvPicPr>
        <p:blipFill>
          <a:blip r:embed="rId14"/>
          <a:srcRect/>
          <a:stretch>
            <a:fillRect/>
          </a:stretch>
        </p:blipFill>
        <p:spPr>
          <a:xfrm>
            <a:off x="3079578" y="3467100"/>
            <a:ext cx="4311822" cy="6763643"/>
          </a:xfrm>
          <a:prstGeom prst="rect">
            <a:avLst/>
          </a:prstGeom>
        </p:spPr>
      </p:pic>
      <p:pic>
        <p:nvPicPr>
          <p:cNvPr id="17410" name="Picture 2" descr="RED VELVET CAKE (CHỮ NHẬT) – Anh Hòa Bakery"/>
          <p:cNvPicPr>
            <a:picLocks noChangeAspect="1" noChangeArrowheads="1"/>
          </p:cNvPicPr>
          <p:nvPr/>
        </p:nvPicPr>
        <p:blipFill rotWithShape="1">
          <a:blip r:embed="rId15">
            <a:extLst>
              <a:ext uri="{28A0092B-C50C-407E-A947-70E740481C1C}">
                <a14:useLocalDpi xmlns:a14="http://schemas.microsoft.com/office/drawing/2010/main" val="0"/>
              </a:ext>
            </a:extLst>
          </a:blip>
          <a:srcRect l="-1" r="-267" b="21511"/>
          <a:stretch/>
        </p:blipFill>
        <p:spPr bwMode="auto">
          <a:xfrm>
            <a:off x="7772400" y="3525398"/>
            <a:ext cx="7529308" cy="542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2935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410"/>
                                        </p:tgtEl>
                                        <p:attrNameLst>
                                          <p:attrName>style.visibility</p:attrName>
                                        </p:attrNameLst>
                                      </p:cBhvr>
                                      <p:to>
                                        <p:strVal val="visible"/>
                                      </p:to>
                                    </p:set>
                                    <p:anim calcmode="lin" valueType="num">
                                      <p:cBhvr additive="base">
                                        <p:cTn id="16" dur="500" fill="hold"/>
                                        <p:tgtEl>
                                          <p:spTgt spid="17410"/>
                                        </p:tgtEl>
                                        <p:attrNameLst>
                                          <p:attrName>ppt_x</p:attrName>
                                        </p:attrNameLst>
                                      </p:cBhvr>
                                      <p:tavLst>
                                        <p:tav tm="0">
                                          <p:val>
                                            <p:strVal val="#ppt_x"/>
                                          </p:val>
                                        </p:tav>
                                        <p:tav tm="100000">
                                          <p:val>
                                            <p:strVal val="#ppt_x"/>
                                          </p:val>
                                        </p:tav>
                                      </p:tavLst>
                                    </p:anim>
                                    <p:anim calcmode="lin" valueType="num">
                                      <p:cBhvr additive="base">
                                        <p:cTn id="17"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 xmlns:a16="http://schemas.microsoft.com/office/drawing/2014/main" id="{35B9AD92-3D2D-4500-80BD-B0FF2A4299CF}"/>
              </a:ext>
            </a:extLst>
          </p:cNvPr>
          <p:cNvGrpSpPr/>
          <p:nvPr/>
        </p:nvGrpSpPr>
        <p:grpSpPr>
          <a:xfrm>
            <a:off x="7096572" y="538518"/>
            <a:ext cx="9857455" cy="9074258"/>
            <a:chOff x="7096572" y="538518"/>
            <a:chExt cx="9857455" cy="9074258"/>
          </a:xfrm>
        </p:grpSpPr>
        <p:grpSp>
          <p:nvGrpSpPr>
            <p:cNvPr id="24" name="Group 23">
              <a:extLst>
                <a:ext uri="{FF2B5EF4-FFF2-40B4-BE49-F238E27FC236}">
                  <a16:creationId xmlns="" xmlns:a16="http://schemas.microsoft.com/office/drawing/2014/main" id="{FAC340B5-4ACF-4505-912A-415C5AFABACC}"/>
                </a:ext>
              </a:extLst>
            </p:cNvPr>
            <p:cNvGrpSpPr/>
            <p:nvPr/>
          </p:nvGrpSpPr>
          <p:grpSpPr>
            <a:xfrm>
              <a:off x="7096572" y="538518"/>
              <a:ext cx="9857455" cy="9074258"/>
              <a:chOff x="9524661" y="4158686"/>
              <a:chExt cx="7114594" cy="4694294"/>
            </a:xfrm>
          </p:grpSpPr>
          <p:grpSp>
            <p:nvGrpSpPr>
              <p:cNvPr id="8" name="Group 8"/>
              <p:cNvGrpSpPr/>
              <p:nvPr/>
            </p:nvGrpSpPr>
            <p:grpSpPr>
              <a:xfrm>
                <a:off x="9524661" y="4347407"/>
                <a:ext cx="7114594" cy="4494245"/>
                <a:chOff x="0" y="0"/>
                <a:chExt cx="3622362" cy="2288224"/>
              </a:xfrm>
            </p:grpSpPr>
            <p:sp>
              <p:nvSpPr>
                <p:cNvPr id="9"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10" name="Group 10"/>
              <p:cNvGrpSpPr/>
              <p:nvPr/>
            </p:nvGrpSpPr>
            <p:grpSpPr>
              <a:xfrm>
                <a:off x="9716000" y="4468275"/>
                <a:ext cx="6731917" cy="4252510"/>
                <a:chOff x="0" y="0"/>
                <a:chExt cx="3622362" cy="2288224"/>
              </a:xfrm>
            </p:grpSpPr>
            <p:sp>
              <p:nvSpPr>
                <p:cNvPr id="11" name="Freeform 11"/>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11887768" y="4158686"/>
                <a:ext cx="2541399" cy="619177"/>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486058">
                <a:off x="14176868" y="8217623"/>
                <a:ext cx="764653" cy="635357"/>
              </a:xfrm>
              <a:prstGeom prst="rect">
                <a:avLst/>
              </a:prstGeom>
            </p:spPr>
          </p:pic>
        </p:grpSp>
        <p:sp>
          <p:nvSpPr>
            <p:cNvPr id="28" name="TextBox 27">
              <a:extLst>
                <a:ext uri="{FF2B5EF4-FFF2-40B4-BE49-F238E27FC236}">
                  <a16:creationId xmlns="" xmlns:a16="http://schemas.microsoft.com/office/drawing/2014/main" id="{ECFF2FAE-E7FB-40E9-A738-31217CC6400B}"/>
                </a:ext>
              </a:extLst>
            </p:cNvPr>
            <p:cNvSpPr txBox="1"/>
            <p:nvPr/>
          </p:nvSpPr>
          <p:spPr>
            <a:xfrm>
              <a:off x="11098268" y="548189"/>
              <a:ext cx="2046129"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Giải</a:t>
              </a:r>
            </a:p>
          </p:txBody>
        </p:sp>
      </p:gr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6362" r="1841" b="38670"/>
          <a:stretch>
            <a:fillRect/>
          </a:stretch>
        </p:blipFill>
        <p:spPr>
          <a:xfrm rot="5400000">
            <a:off x="-517976" y="517976"/>
            <a:ext cx="3083571" cy="2047619"/>
          </a:xfrm>
          <a:prstGeom prst="rect">
            <a:avLst/>
          </a:prstGeom>
        </p:spPr>
      </p:pic>
      <p:sp>
        <p:nvSpPr>
          <p:cNvPr id="25" name="TextBox 24">
            <a:extLst>
              <a:ext uri="{FF2B5EF4-FFF2-40B4-BE49-F238E27FC236}">
                <a16:creationId xmlns="" xmlns:a16="http://schemas.microsoft.com/office/drawing/2014/main" id="{4EBB9676-CF4A-45C1-B197-E98BD78F5EF8}"/>
              </a:ext>
            </a:extLst>
          </p:cNvPr>
          <p:cNvSpPr txBox="1"/>
          <p:nvPr/>
        </p:nvSpPr>
        <p:spPr>
          <a:xfrm>
            <a:off x="8089494" y="1992229"/>
            <a:ext cx="7891556" cy="6441572"/>
          </a:xfrm>
          <a:prstGeom prst="rect">
            <a:avLst/>
          </a:prstGeom>
          <a:noFill/>
        </p:spPr>
        <p:txBody>
          <a:bodyPr wrap="square">
            <a:spAutoFit/>
          </a:bodyPr>
          <a:lstStyle/>
          <a:p>
            <a:pPr algn="ctr">
              <a:lnSpc>
                <a:spcPct val="150000"/>
              </a:lnSpc>
            </a:pPr>
            <a:r>
              <a:rPr lang="en-US" sz="4000" dirty="0" smtClean="0"/>
              <a:t>Thể </a:t>
            </a:r>
            <a:r>
              <a:rPr lang="en-US" sz="4000" dirty="0"/>
              <a:t>tích chiếc bánh kem là:</a:t>
            </a:r>
          </a:p>
          <a:p>
            <a:pPr algn="ctr">
              <a:lnSpc>
                <a:spcPct val="150000"/>
              </a:lnSpc>
            </a:pPr>
            <a:r>
              <a:rPr lang="en-US" sz="4000" dirty="0"/>
              <a:t>30 . 20.15 = 9000 (cm</a:t>
            </a:r>
            <a:r>
              <a:rPr lang="en-US" sz="4000" baseline="30000" dirty="0"/>
              <a:t>3</a:t>
            </a:r>
            <a:r>
              <a:rPr lang="en-US" sz="4000" dirty="0"/>
              <a:t>)</a:t>
            </a:r>
          </a:p>
          <a:p>
            <a:pPr algn="ctr">
              <a:lnSpc>
                <a:spcPct val="150000"/>
              </a:lnSpc>
            </a:pPr>
            <a:r>
              <a:rPr lang="en-US" sz="4000" dirty="0"/>
              <a:t>Thể tích phần bánh cắt đi là:</a:t>
            </a:r>
          </a:p>
          <a:p>
            <a:pPr algn="ctr">
              <a:lnSpc>
                <a:spcPct val="150000"/>
              </a:lnSpc>
            </a:pPr>
            <a:r>
              <a:rPr lang="en-US" sz="4000" dirty="0"/>
              <a:t>5</a:t>
            </a:r>
            <a:r>
              <a:rPr lang="en-US" sz="4000" baseline="30000" dirty="0"/>
              <a:t>3</a:t>
            </a:r>
            <a:r>
              <a:rPr lang="en-US" sz="4000" dirty="0"/>
              <a:t> =125 (cm</a:t>
            </a:r>
            <a:r>
              <a:rPr lang="en-US" sz="4000" baseline="30000" dirty="0"/>
              <a:t>3</a:t>
            </a:r>
            <a:r>
              <a:rPr lang="en-US" sz="4000" dirty="0"/>
              <a:t>)</a:t>
            </a:r>
          </a:p>
          <a:p>
            <a:pPr algn="ctr">
              <a:lnSpc>
                <a:spcPct val="150000"/>
              </a:lnSpc>
            </a:pPr>
            <a:r>
              <a:rPr lang="en-US" sz="4000" dirty="0"/>
              <a:t>Thể tích phần còn lại của chiếc bánh kem là:</a:t>
            </a:r>
          </a:p>
          <a:p>
            <a:pPr algn="ctr">
              <a:lnSpc>
                <a:spcPct val="150000"/>
              </a:lnSpc>
            </a:pPr>
            <a:r>
              <a:rPr lang="en-US" sz="4000" dirty="0"/>
              <a:t>9000 – 125 = 8 875 (cm</a:t>
            </a:r>
            <a:r>
              <a:rPr lang="en-US" sz="4000" baseline="30000" dirty="0"/>
              <a:t>3</a:t>
            </a:r>
            <a:r>
              <a:rPr lang="en-US" sz="4000" dirty="0"/>
              <a:t>)</a:t>
            </a:r>
          </a:p>
        </p:txBody>
      </p:sp>
      <p:pic>
        <p:nvPicPr>
          <p:cNvPr id="29" name="Picture 6">
            <a:extLst>
              <a:ext uri="{FF2B5EF4-FFF2-40B4-BE49-F238E27FC236}">
                <a16:creationId xmlns="" xmlns:a16="http://schemas.microsoft.com/office/drawing/2014/main" id="{CB11C4F1-099E-493C-BCAA-09C343C5C2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604044" y="538517"/>
            <a:ext cx="3054775" cy="2277196"/>
          </a:xfrm>
          <a:prstGeom prst="rect">
            <a:avLst/>
          </a:prstGeom>
        </p:spPr>
      </p:pic>
      <p:pic>
        <p:nvPicPr>
          <p:cNvPr id="17" name="Picture 2" descr="RED VELVET CAKE (CHỮ NHẬT) – Anh Hòa Bakery"/>
          <p:cNvPicPr>
            <a:picLocks noChangeAspect="1" noChangeArrowheads="1"/>
          </p:cNvPicPr>
          <p:nvPr/>
        </p:nvPicPr>
        <p:blipFill rotWithShape="1">
          <a:blip r:embed="rId15">
            <a:extLst>
              <a:ext uri="{28A0092B-C50C-407E-A947-70E740481C1C}">
                <a14:useLocalDpi xmlns:a14="http://schemas.microsoft.com/office/drawing/2010/main" val="0"/>
              </a:ext>
            </a:extLst>
          </a:blip>
          <a:srcRect l="-1" r="-267" b="21511"/>
          <a:stretch/>
        </p:blipFill>
        <p:spPr bwMode="auto">
          <a:xfrm>
            <a:off x="724229" y="3353412"/>
            <a:ext cx="5759629" cy="415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342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ppt_w+.3"/>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barn(inVertical)">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barn(inVertical)">
                                      <p:cBhvr>
                                        <p:cTn id="19" dur="500"/>
                                        <p:tgtEl>
                                          <p:spTgt spid="2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xEl>
                                              <p:pRg st="2" end="2"/>
                                            </p:txEl>
                                          </p:spTgt>
                                        </p:tgtEl>
                                        <p:attrNameLst>
                                          <p:attrName>style.visibility</p:attrName>
                                        </p:attrNameLst>
                                      </p:cBhvr>
                                      <p:to>
                                        <p:strVal val="visible"/>
                                      </p:to>
                                    </p:set>
                                    <p:animEffect transition="in" filter="barn(inVertical)">
                                      <p:cBhvr>
                                        <p:cTn id="24" dur="500"/>
                                        <p:tgtEl>
                                          <p:spTgt spid="2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xEl>
                                              <p:pRg st="3" end="3"/>
                                            </p:txEl>
                                          </p:spTgt>
                                        </p:tgtEl>
                                        <p:attrNameLst>
                                          <p:attrName>style.visibility</p:attrName>
                                        </p:attrNameLst>
                                      </p:cBhvr>
                                      <p:to>
                                        <p:strVal val="visible"/>
                                      </p:to>
                                    </p:set>
                                    <p:animEffect transition="in" filter="barn(inVertical)">
                                      <p:cBhvr>
                                        <p:cTn id="29" dur="500"/>
                                        <p:tgtEl>
                                          <p:spTgt spid="2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xEl>
                                              <p:pRg st="4" end="4"/>
                                            </p:txEl>
                                          </p:spTgt>
                                        </p:tgtEl>
                                        <p:attrNameLst>
                                          <p:attrName>style.visibility</p:attrName>
                                        </p:attrNameLst>
                                      </p:cBhvr>
                                      <p:to>
                                        <p:strVal val="visible"/>
                                      </p:to>
                                    </p:set>
                                    <p:animEffect transition="in" filter="barn(inVertical)">
                                      <p:cBhvr>
                                        <p:cTn id="34" dur="500"/>
                                        <p:tgtEl>
                                          <p:spTgt spid="2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xEl>
                                              <p:pRg st="5" end="5"/>
                                            </p:txEl>
                                          </p:spTgt>
                                        </p:tgtEl>
                                        <p:attrNameLst>
                                          <p:attrName>style.visibility</p:attrName>
                                        </p:attrNameLst>
                                      </p:cBhvr>
                                      <p:to>
                                        <p:strVal val="visible"/>
                                      </p:to>
                                    </p:set>
                                    <p:animEffect transition="in" filter="barn(inVertical)">
                                      <p:cBhvr>
                                        <p:cTn id="39"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92621" y="1616521"/>
            <a:ext cx="4234557" cy="6019800"/>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sp>
        <p:sp>
          <p:nvSpPr>
            <p:cNvPr id="4" name="TextBox 4"/>
            <p:cNvSpPr txBox="1"/>
            <p:nvPr/>
          </p:nvSpPr>
          <p:spPr>
            <a:xfrm>
              <a:off x="0" y="-38100"/>
              <a:ext cx="660400" cy="723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7510">
            <a:off x="6358650" y="1399060"/>
            <a:ext cx="2525211" cy="2424203"/>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55805" y="353479"/>
            <a:ext cx="1902758" cy="2389309"/>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24734">
            <a:off x="10784505" y="657257"/>
            <a:ext cx="879808" cy="843016"/>
          </a:xfrm>
          <a:prstGeom prst="rect">
            <a:avLst/>
          </a:prstGeom>
        </p:spPr>
      </p:pic>
      <p:pic>
        <p:nvPicPr>
          <p:cNvPr id="28"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2643" t="29725"/>
          <a:stretch>
            <a:fillRect/>
          </a:stretch>
        </p:blipFill>
        <p:spPr>
          <a:xfrm>
            <a:off x="0" y="0"/>
            <a:ext cx="1738930" cy="1548134"/>
          </a:xfrm>
          <a:prstGeom prst="rect">
            <a:avLst/>
          </a:prstGeom>
        </p:spPr>
      </p:pic>
      <p:sp>
        <p:nvSpPr>
          <p:cNvPr id="30" name="TextBox 29">
            <a:extLst>
              <a:ext uri="{FF2B5EF4-FFF2-40B4-BE49-F238E27FC236}">
                <a16:creationId xmlns="" xmlns:a16="http://schemas.microsoft.com/office/drawing/2014/main" id="{ED12EDE6-E2FF-43BF-A60D-7FC29CA4A2B5}"/>
              </a:ext>
            </a:extLst>
          </p:cNvPr>
          <p:cNvSpPr txBox="1"/>
          <p:nvPr/>
        </p:nvSpPr>
        <p:spPr>
          <a:xfrm>
            <a:off x="761999" y="4164756"/>
            <a:ext cx="4495800" cy="923330"/>
          </a:xfrm>
          <a:prstGeom prst="rect">
            <a:avLst/>
          </a:prstGeom>
          <a:noFill/>
        </p:spPr>
        <p:txBody>
          <a:bodyPr wrap="square">
            <a:spAutoFit/>
          </a:bodyPr>
          <a:lstStyle/>
          <a:p>
            <a:r>
              <a:rPr lang="en-US" sz="5400" b="1" dirty="0">
                <a:solidFill>
                  <a:schemeClr val="bg1"/>
                </a:solidFill>
                <a:effectLst/>
                <a:latin typeface="Arial" panose="020B0604020202020204" pitchFamily="34" charset="0"/>
                <a:ea typeface="Calibri" panose="020F0502020204030204" pitchFamily="34" charset="0"/>
              </a:rPr>
              <a:t>LUYỆN TẬP</a:t>
            </a:r>
            <a:endParaRPr lang="en-US" sz="5400" dirty="0">
              <a:solidFill>
                <a:schemeClr val="bg1"/>
              </a:solidFill>
            </a:endParaRPr>
          </a:p>
        </p:txBody>
      </p:sp>
      <p:pic>
        <p:nvPicPr>
          <p:cNvPr id="31" name="Picture 10">
            <a:extLst>
              <a:ext uri="{FF2B5EF4-FFF2-40B4-BE49-F238E27FC236}">
                <a16:creationId xmlns="" xmlns:a16="http://schemas.microsoft.com/office/drawing/2014/main" id="{F8479E88-1D35-4230-8AE1-5ACEE9243E71}"/>
              </a:ext>
            </a:extLst>
          </p:cNvPr>
          <p:cNvPicPr>
            <a:picLocks noChangeAspect="1"/>
          </p:cNvPicPr>
          <p:nvPr/>
        </p:nvPicPr>
        <p:blipFill>
          <a:blip r:embed="rId10"/>
          <a:srcRect/>
          <a:stretch>
            <a:fillRect/>
          </a:stretch>
        </p:blipFill>
        <p:spPr>
          <a:xfrm>
            <a:off x="5727019" y="3406998"/>
            <a:ext cx="12048673" cy="6370736"/>
          </a:xfrm>
          <a:prstGeom prst="rect">
            <a:avLst/>
          </a:prstGeom>
        </p:spPr>
      </p:pic>
      <p:pic>
        <p:nvPicPr>
          <p:cNvPr id="33" name="Picture 24">
            <a:extLst>
              <a:ext uri="{FF2B5EF4-FFF2-40B4-BE49-F238E27FC236}">
                <a16:creationId xmlns="" xmlns:a16="http://schemas.microsoft.com/office/drawing/2014/main" id="{167C05F9-DCD8-4A18-B2B0-4CFF13C0828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46954">
            <a:off x="12694339" y="2724555"/>
            <a:ext cx="1429429" cy="1369653"/>
          </a:xfrm>
          <a:prstGeom prst="rect">
            <a:avLst/>
          </a:prstGeom>
        </p:spPr>
      </p:pic>
    </p:spTree>
    <p:extLst>
      <p:ext uri="{BB962C8B-B14F-4D97-AF65-F5344CB8AC3E}">
        <p14:creationId xmlns:p14="http://schemas.microsoft.com/office/powerpoint/2010/main" val="1603608383"/>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97098" y="865121"/>
            <a:ext cx="13813991" cy="737514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95937" y="619564"/>
            <a:ext cx="1501161" cy="188502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7490" y="7044021"/>
            <a:ext cx="3519215" cy="262341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8763000" y="9109112"/>
            <a:ext cx="3028394" cy="54412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4450549" y="0"/>
            <a:ext cx="3837451" cy="3629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50384">
            <a:off x="14992736" y="4136109"/>
            <a:ext cx="1521321" cy="1264080"/>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465BCE7B-A09B-4BEF-B9A3-F068909D7632}"/>
              </a:ext>
            </a:extLst>
          </p:cNvPr>
          <p:cNvSpPr txBox="1"/>
          <p:nvPr/>
        </p:nvSpPr>
        <p:spPr>
          <a:xfrm>
            <a:off x="3200400" y="1638300"/>
            <a:ext cx="12408541" cy="916276"/>
          </a:xfrm>
          <a:prstGeom prst="rect">
            <a:avLst/>
          </a:prstGeom>
          <a:noFill/>
        </p:spPr>
        <p:txBody>
          <a:bodyPr wrap="square">
            <a:spAutoFit/>
          </a:bodyPr>
          <a:lstStyle/>
          <a:p>
            <a:pPr algn="ctr" fontAlgn="base">
              <a:lnSpc>
                <a:spcPct val="150000"/>
              </a:lnSpc>
            </a:pPr>
            <a:r>
              <a:rPr lang="en-US" sz="4000" dirty="0"/>
              <a:t>Có bao nhiêu hình lập phương nhỏ trong Hình 10.11?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C98FD2A2-18AB-49C3-8883-40AA5BA38437}"/>
              </a:ext>
            </a:extLst>
          </p:cNvPr>
          <p:cNvSpPr txBox="1"/>
          <p:nvPr/>
        </p:nvSpPr>
        <p:spPr>
          <a:xfrm>
            <a:off x="7970593" y="629358"/>
            <a:ext cx="2667000" cy="780342"/>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Bài</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10.1</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5">
            <a:extLst>
              <a:ext uri="{FF2B5EF4-FFF2-40B4-BE49-F238E27FC236}">
                <a16:creationId xmlns="" xmlns:a16="http://schemas.microsoft.com/office/drawing/2014/main" id="{8AEBEE1C-570D-48D2-8972-D510A640E6E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548684" y="5545394"/>
            <a:ext cx="5336134" cy="4762500"/>
          </a:xfrm>
          <a:prstGeom prst="rect">
            <a:avLst/>
          </a:prstGeom>
        </p:spPr>
      </p:pic>
      <p:pic>
        <p:nvPicPr>
          <p:cNvPr id="22530" name="Picture 2" descr="C:\Users\ADMINI~1\AppData\Local\Temp\Rar$DIa0.329\Bài 10.1.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51982" y="2705100"/>
            <a:ext cx="4922497" cy="5294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215605" y="3162300"/>
            <a:ext cx="4567195" cy="2862322"/>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algn="ctr">
              <a:lnSpc>
                <a:spcPct val="150000"/>
              </a:lnSpc>
            </a:pPr>
            <a:r>
              <a:rPr lang="en-US" sz="4000" dirty="0"/>
              <a:t>Có tất cả 9 hình lập phương nhỏ.</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530"/>
                                        </p:tgtEl>
                                        <p:attrNameLst>
                                          <p:attrName>style.visibility</p:attrName>
                                        </p:attrNameLst>
                                      </p:cBhvr>
                                      <p:to>
                                        <p:strVal val="visible"/>
                                      </p:to>
                                    </p:set>
                                    <p:animEffect transition="in" filter="wipe(down)">
                                      <p:cBhvr>
                                        <p:cTn id="20" dur="500"/>
                                        <p:tgtEl>
                                          <p:spTgt spid="225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bg/>
                                          </p:spTgt>
                                        </p:tgtEl>
                                        <p:attrNameLst>
                                          <p:attrName>style.visibility</p:attrName>
                                        </p:attrNameLst>
                                      </p:cBhvr>
                                      <p:to>
                                        <p:strVal val="visible"/>
                                      </p:to>
                                    </p:set>
                                    <p:animEffect transition="in" filter="barn(inVertical)">
                                      <p:cBhvr>
                                        <p:cTn id="25" dur="500"/>
                                        <p:tgtEl>
                                          <p:spTgt spid="4">
                                            <p:bg/>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barn(inVertical)">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barn(inVertical)">
                                      <p:cBhvr>
                                        <p:cTn id="3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p:bldP spid="4"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9663579"/>
            <a:ext cx="1426810" cy="66152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66255" y="509266"/>
            <a:ext cx="827317" cy="1038869"/>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24734">
            <a:off x="17191767" y="9334092"/>
            <a:ext cx="879808" cy="843016"/>
          </a:xfrm>
          <a:prstGeom prst="rect">
            <a:avLst/>
          </a:prstGeom>
        </p:spPr>
      </p:pic>
      <p:pic>
        <p:nvPicPr>
          <p:cNvPr id="28"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2643" t="29725"/>
          <a:stretch>
            <a:fillRect/>
          </a:stretch>
        </p:blipFill>
        <p:spPr>
          <a:xfrm>
            <a:off x="0" y="0"/>
            <a:ext cx="1738930" cy="1548134"/>
          </a:xfrm>
          <a:prstGeom prst="rect">
            <a:avLst/>
          </a:prstGeom>
        </p:spPr>
      </p:pic>
      <p:sp>
        <p:nvSpPr>
          <p:cNvPr id="30" name="TextBox 29">
            <a:extLst>
              <a:ext uri="{FF2B5EF4-FFF2-40B4-BE49-F238E27FC236}">
                <a16:creationId xmlns="" xmlns:mc="http://schemas.openxmlformats.org/markup-compatibility/2006" xmlns:a14="http://schemas.microsoft.com/office/drawing/2010/main" xmlns:a16="http://schemas.microsoft.com/office/drawing/2014/main" id="{0E99F0A8-7CBB-4D76-83BB-D3A5F15DB16C}"/>
              </a:ext>
            </a:extLst>
          </p:cNvPr>
          <p:cNvSpPr txBox="1"/>
          <p:nvPr/>
        </p:nvSpPr>
        <p:spPr>
          <a:xfrm>
            <a:off x="1720543" y="1943100"/>
            <a:ext cx="14662457" cy="1824923"/>
          </a:xfrm>
          <a:prstGeom prst="rect">
            <a:avLst/>
          </a:prstGeom>
          <a:noFill/>
        </p:spPr>
        <p:txBody>
          <a:bodyPr wrap="square">
            <a:spAutoFit/>
          </a:bodyPr>
          <a:lstStyle/>
          <a:p>
            <a:pPr algn="ctr">
              <a:lnSpc>
                <a:spcPct val="150000"/>
              </a:lnSpc>
            </a:pPr>
            <a:r>
              <a:rPr lang="en-US" sz="4000" dirty="0"/>
              <a:t>Gọi tên các đỉnh, cạnh, đường chéo, mặt của hình hộp chữ nhật trong Hình 10.12.</a:t>
            </a:r>
          </a:p>
        </p:txBody>
      </p:sp>
      <p:grpSp>
        <p:nvGrpSpPr>
          <p:cNvPr id="34" name="Group 33">
            <a:extLst>
              <a:ext uri="{FF2B5EF4-FFF2-40B4-BE49-F238E27FC236}">
                <a16:creationId xmlns="" xmlns:a16="http://schemas.microsoft.com/office/drawing/2014/main" id="{0536DAFA-52D5-4D77-AC0F-3617DAD7958A}"/>
              </a:ext>
            </a:extLst>
          </p:cNvPr>
          <p:cNvGrpSpPr/>
          <p:nvPr/>
        </p:nvGrpSpPr>
        <p:grpSpPr>
          <a:xfrm>
            <a:off x="6212387" y="457245"/>
            <a:ext cx="5636712" cy="1552797"/>
            <a:chOff x="6212387" y="457245"/>
            <a:chExt cx="5636712" cy="1552797"/>
          </a:xfrm>
        </p:grpSpPr>
        <p:pic>
          <p:nvPicPr>
            <p:cNvPr id="33" name="Picture 11">
              <a:extLst>
                <a:ext uri="{FF2B5EF4-FFF2-40B4-BE49-F238E27FC236}">
                  <a16:creationId xmlns="" xmlns:a16="http://schemas.microsoft.com/office/drawing/2014/main" id="{84ECAD66-042D-43AB-AF64-A24B6950E4A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212387" y="457245"/>
              <a:ext cx="5636712" cy="1552797"/>
            </a:xfrm>
            <a:prstGeom prst="rect">
              <a:avLst/>
            </a:prstGeom>
          </p:spPr>
        </p:pic>
        <p:sp>
          <p:nvSpPr>
            <p:cNvPr id="32" name="TextBox 31">
              <a:extLst>
                <a:ext uri="{FF2B5EF4-FFF2-40B4-BE49-F238E27FC236}">
                  <a16:creationId xmlns="" xmlns:a16="http://schemas.microsoft.com/office/drawing/2014/main" id="{7AB21F64-9883-4E9F-B7C3-18929445DA66}"/>
                </a:ext>
              </a:extLst>
            </p:cNvPr>
            <p:cNvSpPr txBox="1"/>
            <p:nvPr/>
          </p:nvSpPr>
          <p:spPr>
            <a:xfrm>
              <a:off x="7543800" y="647700"/>
              <a:ext cx="2895600"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Bài</a:t>
              </a:r>
              <a:r>
                <a:rPr kumimoji="0" lang="en-US" sz="4400" b="1" i="0" u="none" strike="noStrike" kern="1200" cap="none" spc="0" normalizeH="0" noProof="0" dirty="0" smtClean="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 10.2</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3554" name="Picture 2" descr="C:\Users\ADMINI~1\AppData\Local\Temp\Rar$DIa0.361\Bài 10.2.png"/>
          <p:cNvPicPr>
            <a:picLocks noChangeAspect="1" noChangeArrowheads="1"/>
          </p:cNvPicPr>
          <p:nvPr/>
        </p:nvPicPr>
        <p:blipFill rotWithShape="1">
          <a:blip r:embed="rId13">
            <a:extLst>
              <a:ext uri="{28A0092B-C50C-407E-A947-70E740481C1C}">
                <a14:useLocalDpi xmlns:a14="http://schemas.microsoft.com/office/drawing/2010/main" val="0"/>
              </a:ext>
            </a:extLst>
          </a:blip>
          <a:srcRect r="25968"/>
          <a:stretch/>
        </p:blipFill>
        <p:spPr bwMode="auto">
          <a:xfrm>
            <a:off x="1374928" y="4061313"/>
            <a:ext cx="7159472" cy="55017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51771" y="3924300"/>
            <a:ext cx="7467599" cy="6001643"/>
          </a:xfrm>
          <a:prstGeom prst="rect">
            <a:avLst/>
          </a:prstGeom>
          <a:solidFill>
            <a:schemeClr val="accent2">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marL="571500" indent="-571500" algn="just">
              <a:lnSpc>
                <a:spcPct val="150000"/>
              </a:lnSpc>
              <a:buFont typeface="Arial" pitchFamily="34" charset="0"/>
              <a:buChar char="•"/>
            </a:pPr>
            <a:r>
              <a:rPr lang="en-US" sz="3600" dirty="0" smtClean="0"/>
              <a:t>8 </a:t>
            </a:r>
            <a:r>
              <a:rPr lang="en-US" sz="3600" dirty="0"/>
              <a:t>đỉnh : A, B, C, D, E, F, G, H.</a:t>
            </a:r>
          </a:p>
          <a:p>
            <a:pPr marL="571500" indent="-571500" algn="just">
              <a:lnSpc>
                <a:spcPct val="150000"/>
              </a:lnSpc>
              <a:buFont typeface="Arial" pitchFamily="34" charset="0"/>
              <a:buChar char="•"/>
            </a:pPr>
            <a:r>
              <a:rPr lang="en-US" sz="3600" dirty="0" smtClean="0"/>
              <a:t>12 </a:t>
            </a:r>
            <a:r>
              <a:rPr lang="en-US" sz="3600" dirty="0"/>
              <a:t>cạnh : AB, AD, DC, BC, EF, EH, FG, GH, AE, BF, CG, DH</a:t>
            </a:r>
          </a:p>
          <a:p>
            <a:pPr marL="571500" indent="-571500" algn="just">
              <a:lnSpc>
                <a:spcPct val="150000"/>
              </a:lnSpc>
              <a:buFont typeface="Arial" pitchFamily="34" charset="0"/>
              <a:buChar char="•"/>
            </a:pPr>
            <a:r>
              <a:rPr lang="en-US" sz="3600" dirty="0" smtClean="0"/>
              <a:t>4 </a:t>
            </a:r>
            <a:r>
              <a:rPr lang="en-US" sz="3600" dirty="0"/>
              <a:t>đường chéo : AG, CE, BH, DF</a:t>
            </a:r>
          </a:p>
          <a:p>
            <a:pPr marL="571500" indent="-571500" algn="just">
              <a:lnSpc>
                <a:spcPct val="150000"/>
              </a:lnSpc>
              <a:buFont typeface="Arial" pitchFamily="34" charset="0"/>
              <a:buChar char="•"/>
            </a:pPr>
            <a:r>
              <a:rPr lang="en-US" sz="3600" dirty="0" smtClean="0"/>
              <a:t>8 </a:t>
            </a:r>
            <a:r>
              <a:rPr lang="en-US" sz="3600" dirty="0"/>
              <a:t>mặt: ABFE, DCGH, BCGF, ADHE, ABCD, EFGH.</a:t>
            </a:r>
          </a:p>
        </p:txBody>
      </p:sp>
    </p:spTree>
    <p:extLst>
      <p:ext uri="{BB962C8B-B14F-4D97-AF65-F5344CB8AC3E}">
        <p14:creationId xmlns:p14="http://schemas.microsoft.com/office/powerpoint/2010/main" val="32677025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 calcmode="lin" valueType="num">
                                      <p:cBhvr additive="base">
                                        <p:cTn id="17" dur="500" fill="hold"/>
                                        <p:tgtEl>
                                          <p:spTgt spid="23554"/>
                                        </p:tgtEl>
                                        <p:attrNameLst>
                                          <p:attrName>ppt_x</p:attrName>
                                        </p:attrNameLst>
                                      </p:cBhvr>
                                      <p:tavLst>
                                        <p:tav tm="0">
                                          <p:val>
                                            <p:strVal val="#ppt_x"/>
                                          </p:val>
                                        </p:tav>
                                        <p:tav tm="100000">
                                          <p:val>
                                            <p:strVal val="#ppt_x"/>
                                          </p:val>
                                        </p:tav>
                                      </p:tavLst>
                                    </p:anim>
                                    <p:anim calcmode="lin" valueType="num">
                                      <p:cBhvr additive="base">
                                        <p:cTn id="1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bg/>
                                          </p:spTgt>
                                        </p:tgtEl>
                                        <p:attrNameLst>
                                          <p:attrName>style.visibility</p:attrName>
                                        </p:attrNameLst>
                                      </p:cBhvr>
                                      <p:to>
                                        <p:strVal val="visible"/>
                                      </p:to>
                                    </p:set>
                                    <p:animEffect transition="in" filter="fade">
                                      <p:cBhvr>
                                        <p:cTn id="23" dur="500"/>
                                        <p:tgtEl>
                                          <p:spTgt spid="2">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fade">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2"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7" name="Picture 9">
            <a:extLst>
              <a:ext uri="{FF2B5EF4-FFF2-40B4-BE49-F238E27FC236}">
                <a16:creationId xmlns="" xmlns:a16="http://schemas.microsoft.com/office/drawing/2014/main" id="{93F10852-810A-4241-9697-DC3EFCFF0B70}"/>
              </a:ext>
            </a:extLst>
          </p:cNvPr>
          <p:cNvPicPr>
            <a:picLocks noChangeAspect="1"/>
          </p:cNvPicPr>
          <p:nvPr/>
        </p:nvPicPr>
        <p:blipFill>
          <a:blip r:embed="rId2">
            <a:duotone>
              <a:schemeClr val="accent6">
                <a:shade val="45000"/>
                <a:satMod val="135000"/>
              </a:schemeClr>
              <a:prstClr val="white"/>
            </a:duotone>
          </a:blip>
          <a:srcRect/>
          <a:stretch>
            <a:fillRect/>
          </a:stretch>
        </p:blipFill>
        <p:spPr>
          <a:xfrm>
            <a:off x="838200" y="1333210"/>
            <a:ext cx="9067799" cy="7508442"/>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36362" r="1841" b="38670"/>
          <a:stretch>
            <a:fillRect/>
          </a:stretch>
        </p:blipFill>
        <p:spPr>
          <a:xfrm rot="5400000">
            <a:off x="-517976" y="517976"/>
            <a:ext cx="3083571" cy="2047619"/>
          </a:xfrm>
          <a:prstGeom prst="rect">
            <a:avLst/>
          </a:prstGeom>
        </p:spPr>
      </p:pic>
      <p:sp>
        <p:nvSpPr>
          <p:cNvPr id="26" name="TextBox 25">
            <a:extLst>
              <a:ext uri="{FF2B5EF4-FFF2-40B4-BE49-F238E27FC236}">
                <a16:creationId xmlns="" xmlns:mc="http://schemas.openxmlformats.org/markup-compatibility/2006" xmlns:a14="http://schemas.microsoft.com/office/drawing/2010/main" xmlns:a16="http://schemas.microsoft.com/office/drawing/2014/main" id="{8FA9A9F1-AA82-4A5F-B638-00CE0A12A73A}"/>
              </a:ext>
            </a:extLst>
          </p:cNvPr>
          <p:cNvSpPr txBox="1"/>
          <p:nvPr/>
        </p:nvSpPr>
        <p:spPr>
          <a:xfrm>
            <a:off x="1500673" y="2274733"/>
            <a:ext cx="7742851" cy="5632311"/>
          </a:xfrm>
          <a:prstGeom prst="rect">
            <a:avLst/>
          </a:prstGeom>
          <a:noFill/>
        </p:spPr>
        <p:txBody>
          <a:bodyPr wrap="square">
            <a:spAutoFit/>
          </a:bodyPr>
          <a:lstStyle/>
          <a:p>
            <a:pPr algn="just">
              <a:lnSpc>
                <a:spcPct val="150000"/>
              </a:lnSpc>
            </a:pPr>
            <a:r>
              <a:rPr lang="en-US" sz="4000" b="1" dirty="0">
                <a:solidFill>
                  <a:srgbClr val="FF0000"/>
                </a:solidFill>
              </a:rPr>
              <a:t>Bài 10.3. </a:t>
            </a:r>
            <a:r>
              <a:rPr lang="en-US" sz="4000" dirty="0"/>
              <a:t>Vẽ lên một miếng bìa hình khai triển của hình hộp chữ nhật (tương tự hình bên) với kích thước tuỳ chọn. Cắt rời hình đã vẽ rồi gấp theo đường nét đứt để được một hình hộp chữ nhật.</a:t>
            </a:r>
          </a:p>
        </p:txBody>
      </p:sp>
      <p:pic>
        <p:nvPicPr>
          <p:cNvPr id="24578" name="Picture 2" descr="C:\Users\ADMINI~1\AppData\Local\Temp\Rar$DIa0.542\Bài 10.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23354" y="1090397"/>
            <a:ext cx="7350246" cy="79940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439549" y="7907044"/>
            <a:ext cx="1296768" cy="1869216"/>
          </a:xfrm>
          <a:prstGeom prst="rect">
            <a:avLst/>
          </a:prstGeom>
        </p:spPr>
      </p:pic>
    </p:spTree>
    <p:extLst>
      <p:ext uri="{BB962C8B-B14F-4D97-AF65-F5344CB8AC3E}">
        <p14:creationId xmlns:p14="http://schemas.microsoft.com/office/powerpoint/2010/main" val="3776328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arn(inVertical)">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578"/>
                                        </p:tgtEl>
                                        <p:attrNameLst>
                                          <p:attrName>style.visibility</p:attrName>
                                        </p:attrNameLst>
                                      </p:cBhvr>
                                      <p:to>
                                        <p:strVal val="visible"/>
                                      </p:to>
                                    </p:set>
                                    <p:animEffect transition="in" filter="barn(inVertical)">
                                      <p:cBhvr>
                                        <p:cTn id="1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 xmlns:a16="http://schemas.microsoft.com/office/drawing/2014/main" id="{3A093204-F94C-EF28-B83D-5535534EFC91}"/>
              </a:ext>
            </a:extLst>
          </p:cNvPr>
          <p:cNvPicPr>
            <a:picLocks noChangeAspect="1"/>
          </p:cNvPicPr>
          <p:nvPr/>
        </p:nvPicPr>
        <p:blipFill>
          <a:blip r:embed="rId2"/>
          <a:stretch>
            <a:fillRect/>
          </a:stretch>
        </p:blipFill>
        <p:spPr>
          <a:xfrm>
            <a:off x="4038570" y="595368"/>
            <a:ext cx="8936016" cy="5625436"/>
          </a:xfrm>
          <a:prstGeom prst="rect">
            <a:avLst/>
          </a:prstGeom>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49" name="Picture 3">
            <a:extLst>
              <a:ext uri="{FF2B5EF4-FFF2-40B4-BE49-F238E27FC236}">
                <a16:creationId xmlns="" xmlns:a16="http://schemas.microsoft.com/office/drawing/2014/main" id="{19C5C679-C4C3-34B9-4478-B81153F637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106250" y="8331423"/>
            <a:ext cx="5514080" cy="1782886"/>
          </a:xfrm>
          <a:prstGeom prst="rect">
            <a:avLst/>
          </a:prstGeom>
        </p:spPr>
      </p:pic>
      <p:pic>
        <p:nvPicPr>
          <p:cNvPr id="50" name="Picture 2">
            <a:extLst>
              <a:ext uri="{FF2B5EF4-FFF2-40B4-BE49-F238E27FC236}">
                <a16:creationId xmlns="" xmlns:a16="http://schemas.microsoft.com/office/drawing/2014/main" id="{834EEA5A-064A-2F6A-6412-4294389B6D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538425" y="4286704"/>
            <a:ext cx="3611998" cy="5625436"/>
          </a:xfrm>
          <a:prstGeom prst="rect">
            <a:avLst/>
          </a:prstGeom>
        </p:spPr>
      </p:pic>
      <p:pic>
        <p:nvPicPr>
          <p:cNvPr id="52" name="Picture 12">
            <a:extLst>
              <a:ext uri="{FF2B5EF4-FFF2-40B4-BE49-F238E27FC236}">
                <a16:creationId xmlns="" xmlns:a16="http://schemas.microsoft.com/office/drawing/2014/main" id="{DA6028BD-894C-6C77-1837-8401FA0C78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216713" y="3553763"/>
            <a:ext cx="877738" cy="2366934"/>
          </a:xfrm>
          <a:prstGeom prst="rect">
            <a:avLst/>
          </a:prstGeom>
        </p:spPr>
      </p:pic>
      <p:pic>
        <p:nvPicPr>
          <p:cNvPr id="53" name="Picture 16">
            <a:extLst>
              <a:ext uri="{FF2B5EF4-FFF2-40B4-BE49-F238E27FC236}">
                <a16:creationId xmlns="" xmlns:a16="http://schemas.microsoft.com/office/drawing/2014/main" id="{317E086C-52E1-A825-FEB4-6821D86543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939922" y="3842982"/>
            <a:ext cx="911528" cy="2075584"/>
          </a:xfrm>
          <a:prstGeom prst="rect">
            <a:avLst/>
          </a:prstGeom>
        </p:spPr>
      </p:pic>
      <p:pic>
        <p:nvPicPr>
          <p:cNvPr id="54" name="Picture 5">
            <a:extLst>
              <a:ext uri="{FF2B5EF4-FFF2-40B4-BE49-F238E27FC236}">
                <a16:creationId xmlns="" xmlns:a16="http://schemas.microsoft.com/office/drawing/2014/main" id="{1904011A-7D06-6519-4797-97222C4CA2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 xmlns:a16="http://schemas.microsoft.com/office/drawing/2014/main" id="{BB899D72-AE39-043F-43CD-8ED53744A2C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820387" y="6016212"/>
            <a:ext cx="3707986" cy="4174092"/>
          </a:xfrm>
          <a:prstGeom prst="rect">
            <a:avLst/>
          </a:prstGeom>
        </p:spPr>
      </p:pic>
      <p:sp>
        <p:nvSpPr>
          <p:cNvPr id="58" name="Title 1">
            <a:extLst>
              <a:ext uri="{FF2B5EF4-FFF2-40B4-BE49-F238E27FC236}">
                <a16:creationId xmlns="" xmlns:a16="http://schemas.microsoft.com/office/drawing/2014/main" id="{C06FE0F7-9821-FAE8-347D-753E1257D69F}"/>
              </a:ext>
            </a:extLst>
          </p:cNvPr>
          <p:cNvSpPr txBox="1">
            <a:spLocks/>
          </p:cNvSpPr>
          <p:nvPr/>
        </p:nvSpPr>
        <p:spPr>
          <a:xfrm>
            <a:off x="5444390" y="947330"/>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Ô</a:t>
            </a:r>
          </a:p>
        </p:txBody>
      </p:sp>
      <p:sp>
        <p:nvSpPr>
          <p:cNvPr id="59" name="Title 1">
            <a:extLst>
              <a:ext uri="{FF2B5EF4-FFF2-40B4-BE49-F238E27FC236}">
                <a16:creationId xmlns="" xmlns:a16="http://schemas.microsoft.com/office/drawing/2014/main" id="{6990B74C-05D6-F1FA-A9EE-557EE9AA89EB}"/>
              </a:ext>
            </a:extLst>
          </p:cNvPr>
          <p:cNvSpPr txBox="1">
            <a:spLocks/>
          </p:cNvSpPr>
          <p:nvPr/>
        </p:nvSpPr>
        <p:spPr>
          <a:xfrm>
            <a:off x="8121399" y="947330"/>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CỬA</a:t>
            </a:r>
          </a:p>
        </p:txBody>
      </p:sp>
      <p:sp>
        <p:nvSpPr>
          <p:cNvPr id="60" name="Title 1">
            <a:extLst>
              <a:ext uri="{FF2B5EF4-FFF2-40B4-BE49-F238E27FC236}">
                <a16:creationId xmlns="" xmlns:a16="http://schemas.microsoft.com/office/drawing/2014/main" id="{891492C5-7E67-F937-9BDE-3ABE29F9D80C}"/>
              </a:ext>
            </a:extLst>
          </p:cNvPr>
          <p:cNvSpPr txBox="1">
            <a:spLocks/>
          </p:cNvSpPr>
          <p:nvPr/>
        </p:nvSpPr>
        <p:spPr>
          <a:xfrm>
            <a:off x="5444390" y="3240238"/>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BÍ</a:t>
            </a:r>
          </a:p>
        </p:txBody>
      </p:sp>
      <p:sp>
        <p:nvSpPr>
          <p:cNvPr id="61" name="Title 1">
            <a:extLst>
              <a:ext uri="{FF2B5EF4-FFF2-40B4-BE49-F238E27FC236}">
                <a16:creationId xmlns="" xmlns:a16="http://schemas.microsoft.com/office/drawing/2014/main" id="{73745EEC-4140-F897-20C0-95FCBE08E1F2}"/>
              </a:ext>
            </a:extLst>
          </p:cNvPr>
          <p:cNvSpPr txBox="1">
            <a:spLocks/>
          </p:cNvSpPr>
          <p:nvPr/>
        </p:nvSpPr>
        <p:spPr>
          <a:xfrm>
            <a:off x="8121399" y="3240238"/>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MẬT</a:t>
            </a:r>
          </a:p>
        </p:txBody>
      </p:sp>
      <p:pic>
        <p:nvPicPr>
          <p:cNvPr id="90" name="Picture 7">
            <a:extLst>
              <a:ext uri="{FF2B5EF4-FFF2-40B4-BE49-F238E27FC236}">
                <a16:creationId xmlns="" xmlns:a16="http://schemas.microsoft.com/office/drawing/2014/main" id="{8DAB8E47-41E9-F786-8972-F8B83EC5A4F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132205" y="0"/>
            <a:ext cx="1523762" cy="3086100"/>
          </a:xfrm>
          <a:prstGeom prst="rect">
            <a:avLst/>
          </a:prstGeom>
        </p:spPr>
      </p:pic>
      <p:pic>
        <p:nvPicPr>
          <p:cNvPr id="91" name="Picture 13">
            <a:extLst>
              <a:ext uri="{FF2B5EF4-FFF2-40B4-BE49-F238E27FC236}">
                <a16:creationId xmlns="" xmlns:a16="http://schemas.microsoft.com/office/drawing/2014/main" id="{BA892D2E-1107-145C-DAE8-075DA5B366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804071" y="2230585"/>
            <a:ext cx="1654294" cy="2912918"/>
          </a:xfrm>
          <a:prstGeom prst="rect">
            <a:avLst/>
          </a:prstGeom>
        </p:spPr>
      </p:pic>
      <p:pic>
        <p:nvPicPr>
          <p:cNvPr id="92" name="Picture 14">
            <a:extLst>
              <a:ext uri="{FF2B5EF4-FFF2-40B4-BE49-F238E27FC236}">
                <a16:creationId xmlns="" xmlns:a16="http://schemas.microsoft.com/office/drawing/2014/main" id="{383207CA-FE7D-01BF-6E0A-71246034E63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3934104" y="933161"/>
            <a:ext cx="1298688" cy="2213674"/>
          </a:xfrm>
          <a:prstGeom prst="rect">
            <a:avLst/>
          </a:prstGeom>
        </p:spPr>
      </p:pic>
      <p:pic>
        <p:nvPicPr>
          <p:cNvPr id="93" name="Picture 17">
            <a:extLst>
              <a:ext uri="{FF2B5EF4-FFF2-40B4-BE49-F238E27FC236}">
                <a16:creationId xmlns="" xmlns:a16="http://schemas.microsoft.com/office/drawing/2014/main" id="{904495D8-0E5C-8B09-0C98-84ED69D8FFF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487723" y="1818489"/>
            <a:ext cx="1521346" cy="3228318"/>
          </a:xfrm>
          <a:prstGeom prst="rect">
            <a:avLst/>
          </a:prstGeom>
        </p:spPr>
      </p:pic>
      <p:pic>
        <p:nvPicPr>
          <p:cNvPr id="57" name="Picture 10">
            <a:extLst>
              <a:ext uri="{FF2B5EF4-FFF2-40B4-BE49-F238E27FC236}">
                <a16:creationId xmlns="" xmlns:a16="http://schemas.microsoft.com/office/drawing/2014/main"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t="52178" r="11108" b="9444"/>
          <a:stretch/>
        </p:blipFill>
        <p:spPr>
          <a:xfrm>
            <a:off x="8572089" y="6422972"/>
            <a:ext cx="2904238" cy="3187792"/>
          </a:xfrm>
          <a:prstGeom prst="rect">
            <a:avLst/>
          </a:prstGeom>
        </p:spPr>
      </p:pic>
      <p:pic>
        <p:nvPicPr>
          <p:cNvPr id="101" name="Picture 19">
            <a:extLst>
              <a:ext uri="{FF2B5EF4-FFF2-40B4-BE49-F238E27FC236}">
                <a16:creationId xmlns="" xmlns:a16="http://schemas.microsoft.com/office/drawing/2014/main" id="{C3F34072-909C-F99A-A007-3E7D203E4E3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688537" y="5731963"/>
            <a:ext cx="2421046" cy="405478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3714" t="22934"/>
          <a:stretch>
            <a:fillRect/>
          </a:stretch>
        </p:blipFill>
        <p:spPr>
          <a:xfrm rot="-10800000">
            <a:off x="15627505" y="7784091"/>
            <a:ext cx="2660495" cy="2502909"/>
          </a:xfrm>
          <a:prstGeom prst="rect">
            <a:avLst/>
          </a:prstGeom>
        </p:spPr>
      </p:pic>
      <p:pic>
        <p:nvPicPr>
          <p:cNvPr id="4" name="Picture 4"/>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36335" t="26311"/>
          <a:stretch/>
        </p:blipFill>
        <p:spPr>
          <a:xfrm rot="7727625">
            <a:off x="3229291" y="435129"/>
            <a:ext cx="1191487" cy="127191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6470" r="51775"/>
          <a:stretch>
            <a:fillRect/>
          </a:stretch>
        </p:blipFill>
        <p:spPr>
          <a:xfrm>
            <a:off x="13882834" y="13748"/>
            <a:ext cx="4417625" cy="2668046"/>
          </a:xfrm>
          <a:prstGeom prst="rect">
            <a:avLst/>
          </a:prstGeom>
        </p:spPr>
      </p:pic>
      <p:sp>
        <p:nvSpPr>
          <p:cNvPr id="7" name="AutoShape 7"/>
          <p:cNvSpPr/>
          <p:nvPr/>
        </p:nvSpPr>
        <p:spPr>
          <a:xfrm>
            <a:off x="-76200" y="6041442"/>
            <a:ext cx="18221922" cy="0"/>
          </a:xfrm>
          <a:prstGeom prst="line">
            <a:avLst/>
          </a:prstGeom>
          <a:ln w="47625" cap="flat">
            <a:solidFill>
              <a:srgbClr val="60699E"/>
            </a:solidFill>
            <a:prstDash val="solid"/>
            <a:headEnd type="none" w="sm" len="sm"/>
            <a:tailEnd type="none" w="sm" len="sm"/>
          </a:ln>
        </p:spPr>
      </p:sp>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43628" y="766090"/>
            <a:ext cx="926459" cy="1163362"/>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a:off x="2727168" y="8691996"/>
            <a:ext cx="3028394" cy="544122"/>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50384">
            <a:off x="15732854" y="7254841"/>
            <a:ext cx="1080159" cy="897514"/>
          </a:xfrm>
          <a:prstGeom prst="rect">
            <a:avLst/>
          </a:prstGeom>
        </p:spPr>
      </p:pic>
      <p:sp>
        <p:nvSpPr>
          <p:cNvPr id="17" name="TextBox 16">
            <a:extLst>
              <a:ext uri="{FF2B5EF4-FFF2-40B4-BE49-F238E27FC236}">
                <a16:creationId xmlns="" xmlns:a16="http://schemas.microsoft.com/office/drawing/2014/main" id="{9C42A729-A4B2-4C7F-B46C-97B090BE09FA}"/>
              </a:ext>
            </a:extLst>
          </p:cNvPr>
          <p:cNvSpPr txBox="1"/>
          <p:nvPr/>
        </p:nvSpPr>
        <p:spPr>
          <a:xfrm>
            <a:off x="4241365" y="451452"/>
            <a:ext cx="9151374" cy="1451808"/>
          </a:xfrm>
          <a:prstGeom prst="rect">
            <a:avLst/>
          </a:prstGeom>
          <a:noFill/>
        </p:spPr>
        <p:txBody>
          <a:bodyPr wrap="square">
            <a:spAutoFit/>
          </a:bodyPr>
          <a:lstStyle/>
          <a:p>
            <a:pPr algn="ctr">
              <a:lnSpc>
                <a:spcPct val="150000"/>
              </a:lnSpc>
              <a:spcBef>
                <a:spcPts val="1200"/>
              </a:spcBef>
            </a:pPr>
            <a:r>
              <a:rPr lang="vi-VN" sz="6600" b="1" kern="0" dirty="0">
                <a:solidFill>
                  <a:srgbClr val="DF98B6"/>
                </a:solidFill>
                <a:effectLst/>
                <a:latin typeface="Arial" panose="020B0604020202020204" pitchFamily="34" charset="0"/>
                <a:ea typeface="Times New Roman" panose="02020603050405020304" pitchFamily="18" charset="0"/>
                <a:cs typeface="Times New Roman" panose="02020603050405020304" pitchFamily="18" charset="0"/>
              </a:rPr>
              <a:t>NỘI DUNG BÀI HỌC</a:t>
            </a:r>
            <a:endParaRPr lang="en-US" sz="6600" b="1" kern="0" dirty="0">
              <a:solidFill>
                <a:srgbClr val="DF98B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 xmlns:a16="http://schemas.microsoft.com/office/drawing/2014/main" id="{2E9F0E5A-1378-47C1-B8C8-1366A87136F8}"/>
              </a:ext>
            </a:extLst>
          </p:cNvPr>
          <p:cNvGrpSpPr/>
          <p:nvPr/>
        </p:nvGrpSpPr>
        <p:grpSpPr>
          <a:xfrm>
            <a:off x="3621240" y="4862135"/>
            <a:ext cx="2166825" cy="2156205"/>
            <a:chOff x="2355988" y="4438219"/>
            <a:chExt cx="2889216" cy="2778455"/>
          </a:xfrm>
        </p:grpSpPr>
        <p:grpSp>
          <p:nvGrpSpPr>
            <p:cNvPr id="27" name="Google Shape;3164;p59">
              <a:extLst>
                <a:ext uri="{FF2B5EF4-FFF2-40B4-BE49-F238E27FC236}">
                  <a16:creationId xmlns="" xmlns:a16="http://schemas.microsoft.com/office/drawing/2014/main" id="{2A329EE0-B781-4283-8F0E-12CC3FC03421}"/>
                </a:ext>
              </a:extLst>
            </p:cNvPr>
            <p:cNvGrpSpPr/>
            <p:nvPr/>
          </p:nvGrpSpPr>
          <p:grpSpPr>
            <a:xfrm>
              <a:off x="2355988" y="4438219"/>
              <a:ext cx="2889216" cy="2778455"/>
              <a:chOff x="5472222" y="4596114"/>
              <a:chExt cx="651699" cy="651509"/>
            </a:xfrm>
          </p:grpSpPr>
          <p:sp>
            <p:nvSpPr>
              <p:cNvPr id="29" name="Google Shape;3165;p59">
                <a:extLst>
                  <a:ext uri="{FF2B5EF4-FFF2-40B4-BE49-F238E27FC236}">
                    <a16:creationId xmlns="" xmlns:a16="http://schemas.microsoft.com/office/drawing/2014/main" id="{3087882F-3CBF-4397-A521-22BFAD27B509}"/>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30" name="Google Shape;3166;p59">
                <a:extLst>
                  <a:ext uri="{FF2B5EF4-FFF2-40B4-BE49-F238E27FC236}">
                    <a16:creationId xmlns="" xmlns:a16="http://schemas.microsoft.com/office/drawing/2014/main" id="{65275B37-D081-4CD4-8432-961F7909F8EA}"/>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28" name="Google Shape;3180;p59">
              <a:extLst>
                <a:ext uri="{FF2B5EF4-FFF2-40B4-BE49-F238E27FC236}">
                  <a16:creationId xmlns="" xmlns:a16="http://schemas.microsoft.com/office/drawing/2014/main" id="{153F9EF2-9D68-4056-947F-00C934BCC480}"/>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vi-VN" sz="10000" b="1" kern="0" dirty="0">
                  <a:solidFill>
                    <a:srgbClr val="FFBB98"/>
                  </a:solidFill>
                  <a:ea typeface="Overpass Black"/>
                  <a:cs typeface="Overpass Black"/>
                  <a:sym typeface="Overpass Black"/>
                </a:rPr>
                <a:t>1</a:t>
              </a:r>
              <a:endParaRPr sz="10000" b="1" kern="0" dirty="0">
                <a:solidFill>
                  <a:srgbClr val="FFBB98"/>
                </a:solidFill>
                <a:latin typeface="Arial"/>
                <a:ea typeface="Overpass Black"/>
                <a:cs typeface="Overpass Black"/>
                <a:sym typeface="Overpass Black"/>
              </a:endParaRPr>
            </a:p>
          </p:txBody>
        </p:sp>
      </p:grpSp>
      <p:grpSp>
        <p:nvGrpSpPr>
          <p:cNvPr id="41" name="Group 40">
            <a:extLst>
              <a:ext uri="{FF2B5EF4-FFF2-40B4-BE49-F238E27FC236}">
                <a16:creationId xmlns="" xmlns:a16="http://schemas.microsoft.com/office/drawing/2014/main" id="{D3FC8DF3-967F-4A42-A2A4-C6F137227C83}"/>
              </a:ext>
            </a:extLst>
          </p:cNvPr>
          <p:cNvGrpSpPr/>
          <p:nvPr/>
        </p:nvGrpSpPr>
        <p:grpSpPr>
          <a:xfrm>
            <a:off x="10983047" y="4686300"/>
            <a:ext cx="2400760" cy="2367243"/>
            <a:chOff x="2355988" y="4438219"/>
            <a:chExt cx="2889216" cy="2778455"/>
          </a:xfrm>
        </p:grpSpPr>
        <p:grpSp>
          <p:nvGrpSpPr>
            <p:cNvPr id="42" name="Google Shape;3164;p59">
              <a:extLst>
                <a:ext uri="{FF2B5EF4-FFF2-40B4-BE49-F238E27FC236}">
                  <a16:creationId xmlns="" xmlns:a16="http://schemas.microsoft.com/office/drawing/2014/main" id="{A53C3639-4326-4197-A4EC-E2109B3B06DB}"/>
                </a:ext>
              </a:extLst>
            </p:cNvPr>
            <p:cNvGrpSpPr/>
            <p:nvPr/>
          </p:nvGrpSpPr>
          <p:grpSpPr>
            <a:xfrm>
              <a:off x="2355988" y="4438219"/>
              <a:ext cx="2889216" cy="2778455"/>
              <a:chOff x="5472222" y="4596114"/>
              <a:chExt cx="651699" cy="651509"/>
            </a:xfrm>
          </p:grpSpPr>
          <p:sp>
            <p:nvSpPr>
              <p:cNvPr id="44" name="Google Shape;3165;p59">
                <a:extLst>
                  <a:ext uri="{FF2B5EF4-FFF2-40B4-BE49-F238E27FC236}">
                    <a16:creationId xmlns="" xmlns:a16="http://schemas.microsoft.com/office/drawing/2014/main" id="{7E3A5498-72D1-4FDB-B6A7-E689DE2C65A1}"/>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45" name="Google Shape;3166;p59">
                <a:extLst>
                  <a:ext uri="{FF2B5EF4-FFF2-40B4-BE49-F238E27FC236}">
                    <a16:creationId xmlns="" xmlns:a16="http://schemas.microsoft.com/office/drawing/2014/main" id="{2681E35A-6B4A-4B2B-B8AB-8941959EBCF8}"/>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A5B2D3"/>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43" name="Google Shape;3180;p59">
              <a:extLst>
                <a:ext uri="{FF2B5EF4-FFF2-40B4-BE49-F238E27FC236}">
                  <a16:creationId xmlns="" xmlns:a16="http://schemas.microsoft.com/office/drawing/2014/main" id="{7D580E55-E12D-40C8-AEBC-611DA099E981}"/>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10000" b="1" kern="0" dirty="0">
                  <a:solidFill>
                    <a:srgbClr val="A5B2D3"/>
                  </a:solidFill>
                  <a:ea typeface="Overpass Black"/>
                  <a:cs typeface="Overpass Black"/>
                  <a:sym typeface="Overpass Black"/>
                </a:rPr>
                <a:t>2</a:t>
              </a:r>
              <a:endParaRPr sz="10000" b="1" kern="0" dirty="0">
                <a:solidFill>
                  <a:srgbClr val="A5B2D3"/>
                </a:solidFill>
                <a:latin typeface="Arial"/>
                <a:ea typeface="Overpass Black"/>
                <a:cs typeface="Overpass Black"/>
                <a:sym typeface="Overpass Black"/>
              </a:endParaRPr>
            </a:p>
          </p:txBody>
        </p:sp>
      </p:grpSp>
      <p:sp>
        <p:nvSpPr>
          <p:cNvPr id="47" name="TextBox 46">
            <a:extLst>
              <a:ext uri="{FF2B5EF4-FFF2-40B4-BE49-F238E27FC236}">
                <a16:creationId xmlns="" xmlns:a16="http://schemas.microsoft.com/office/drawing/2014/main" id="{738D1363-4E1F-4828-9AFC-E687AC002C59}"/>
              </a:ext>
            </a:extLst>
          </p:cNvPr>
          <p:cNvSpPr txBox="1"/>
          <p:nvPr/>
        </p:nvSpPr>
        <p:spPr>
          <a:xfrm>
            <a:off x="8517253" y="7020140"/>
            <a:ext cx="7332347" cy="2631490"/>
          </a:xfrm>
          <a:prstGeom prst="rect">
            <a:avLst/>
          </a:prstGeom>
          <a:noFill/>
        </p:spPr>
        <p:txBody>
          <a:bodyPr wrap="square">
            <a:spAutoFit/>
          </a:bodyPr>
          <a:lstStyle/>
          <a:p>
            <a:pPr algn="ctr">
              <a:lnSpc>
                <a:spcPct val="125000"/>
              </a:lnSpc>
              <a:spcAft>
                <a:spcPts val="800"/>
              </a:spcAft>
            </a:pPr>
            <a:r>
              <a:rPr lang="en-US" sz="4400" b="1" dirty="0" smtClean="0">
                <a:solidFill>
                  <a:schemeClr val="tx2"/>
                </a:solidFill>
                <a:effectLst/>
                <a:latin typeface="Arial" panose="020B0604020202020204" pitchFamily="34" charset="0"/>
                <a:ea typeface="Calibri" panose="020F0502020204030204" pitchFamily="34" charset="0"/>
                <a:cs typeface="Times New Roman" panose="02020603050405020304" pitchFamily="18" charset="0"/>
              </a:rPr>
              <a:t>Diện tích xung quanh và thể tích hình hộp chữ nhật, hình lập phương</a:t>
            </a:r>
            <a:endParaRPr lang="en-US" sz="4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 xmlns:a16="http://schemas.microsoft.com/office/drawing/2014/main" id="{DCBB8B29-D677-404A-9553-8E90753D9275}"/>
              </a:ext>
            </a:extLst>
          </p:cNvPr>
          <p:cNvSpPr txBox="1"/>
          <p:nvPr/>
        </p:nvSpPr>
        <p:spPr>
          <a:xfrm>
            <a:off x="1646287" y="3053596"/>
            <a:ext cx="5821313" cy="1785104"/>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800"/>
              </a:spcAft>
              <a:buClrTx/>
              <a:buSzTx/>
              <a:buFontTx/>
              <a:buNone/>
              <a:tabLst/>
              <a:defRPr/>
            </a:pPr>
            <a:r>
              <a:rPr kumimoji="0" lang="en-US" sz="4400" b="1" i="0" u="none" strike="noStrike" kern="1200" cap="none" spc="0" normalizeH="0" baseline="0" noProof="0" dirty="0" smtClean="0">
                <a:ln>
                  <a:noFill/>
                </a:ln>
                <a:solidFill>
                  <a:schemeClr val="tx2"/>
                </a:solidFill>
                <a:effectLst/>
                <a:uLnTx/>
                <a:uFillTx/>
                <a:latin typeface="Arial" panose="020B0604020202020204" pitchFamily="34" charset="0"/>
                <a:ea typeface="Calibri" panose="020F0502020204030204" pitchFamily="34" charset="0"/>
                <a:cs typeface="Times New Roman" panose="02020603050405020304" pitchFamily="18" charset="0"/>
              </a:rPr>
              <a:t>Hình</a:t>
            </a:r>
            <a:r>
              <a:rPr kumimoji="0" lang="en-US" sz="4400" b="1" i="0" u="none" strike="noStrike" kern="1200" cap="none" spc="0" normalizeH="0" noProof="0" dirty="0" smtClean="0">
                <a:ln>
                  <a:noFill/>
                </a:ln>
                <a:solidFill>
                  <a:schemeClr val="tx2"/>
                </a:solidFill>
                <a:effectLst/>
                <a:uLnTx/>
                <a:uFillTx/>
                <a:latin typeface="Arial" panose="020B0604020202020204" pitchFamily="34" charset="0"/>
                <a:ea typeface="Calibri" panose="020F0502020204030204" pitchFamily="34" charset="0"/>
                <a:cs typeface="Times New Roman" panose="02020603050405020304" pitchFamily="18" charset="0"/>
              </a:rPr>
              <a:t> hộp chữ nhật, hình lập phương</a:t>
            </a:r>
            <a:endParaRPr kumimoji="0" lang="en-US" sz="4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49348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7" grpId="0"/>
      <p:bldP spid="4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F85351B9-9DBD-E218-A5A3-543328FE4141}"/>
              </a:ext>
            </a:extLst>
          </p:cNvPr>
          <p:cNvPicPr>
            <a:picLocks noChangeAspect="1"/>
          </p:cNvPicPr>
          <p:nvPr/>
        </p:nvPicPr>
        <p:blipFill>
          <a:blip r:embed="rId2"/>
          <a:stretch>
            <a:fillRect/>
          </a:stretch>
        </p:blipFill>
        <p:spPr>
          <a:xfrm>
            <a:off x="4445661" y="508231"/>
            <a:ext cx="9246410" cy="7617290"/>
          </a:xfrm>
          <a:prstGeom prst="rect">
            <a:avLst/>
          </a:prstGeom>
        </p:spPr>
      </p:pic>
      <p:pic>
        <p:nvPicPr>
          <p:cNvPr id="2050" name="Picture 2" descr="Phép thử, biến cố, không gian mẫu, xác suất của biến cố">
            <a:extLst>
              <a:ext uri="{FF2B5EF4-FFF2-40B4-BE49-F238E27FC236}">
                <a16:creationId xmlns="" xmlns:a16="http://schemas.microsoft.com/office/drawing/2014/main" id="{10846486-0896-4261-AD66-76902A476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606" y="854078"/>
            <a:ext cx="7715135" cy="65754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20" name="Picture 19">
            <a:hlinkClick r:id="rId4" action="ppaction://hlinksldjump"/>
            <a:extLst>
              <a:ext uri="{FF2B5EF4-FFF2-40B4-BE49-F238E27FC236}">
                <a16:creationId xmlns="" xmlns:a16="http://schemas.microsoft.com/office/drawing/2014/main" id="{BB99C76D-78B8-D673-7276-556DCF8B2C06}"/>
              </a:ext>
            </a:extLst>
          </p:cNvPr>
          <p:cNvPicPr>
            <a:picLocks noChangeAspect="1"/>
          </p:cNvPicPr>
          <p:nvPr/>
        </p:nvPicPr>
        <p:blipFill>
          <a:blip r:embed="rId5"/>
          <a:stretch>
            <a:fillRect/>
          </a:stretch>
        </p:blipFill>
        <p:spPr>
          <a:xfrm>
            <a:off x="5177789" y="2734521"/>
            <a:ext cx="3807422" cy="2597102"/>
          </a:xfrm>
          <a:prstGeom prst="rect">
            <a:avLst/>
          </a:prstGeom>
        </p:spPr>
      </p:pic>
      <p:pic>
        <p:nvPicPr>
          <p:cNvPr id="21" name="Picture 20">
            <a:hlinkClick r:id="rId6" action="ppaction://hlinksldjump"/>
            <a:extLst>
              <a:ext uri="{FF2B5EF4-FFF2-40B4-BE49-F238E27FC236}">
                <a16:creationId xmlns="" xmlns:a16="http://schemas.microsoft.com/office/drawing/2014/main" id="{1465AC6E-7E5F-06B3-93F9-A3E6CD1B26C9}"/>
              </a:ext>
            </a:extLst>
          </p:cNvPr>
          <p:cNvPicPr>
            <a:picLocks noChangeAspect="1"/>
          </p:cNvPicPr>
          <p:nvPr/>
        </p:nvPicPr>
        <p:blipFill>
          <a:blip r:embed="rId7"/>
          <a:stretch>
            <a:fillRect/>
          </a:stretch>
        </p:blipFill>
        <p:spPr>
          <a:xfrm>
            <a:off x="8968563" y="2690677"/>
            <a:ext cx="3921178" cy="2640946"/>
          </a:xfrm>
          <a:prstGeom prst="rect">
            <a:avLst/>
          </a:prstGeom>
        </p:spPr>
      </p:pic>
      <p:pic>
        <p:nvPicPr>
          <p:cNvPr id="22" name="Picture 21">
            <a:hlinkClick r:id="rId8" action="ppaction://hlinksldjump"/>
            <a:extLst>
              <a:ext uri="{FF2B5EF4-FFF2-40B4-BE49-F238E27FC236}">
                <a16:creationId xmlns="" xmlns:a16="http://schemas.microsoft.com/office/drawing/2014/main" id="{B0496900-AE1F-DDE6-3A53-50AD67963052}"/>
              </a:ext>
            </a:extLst>
          </p:cNvPr>
          <p:cNvPicPr>
            <a:picLocks noChangeAspect="1"/>
          </p:cNvPicPr>
          <p:nvPr/>
        </p:nvPicPr>
        <p:blipFill>
          <a:blip r:embed="rId9"/>
          <a:stretch>
            <a:fillRect/>
          </a:stretch>
        </p:blipFill>
        <p:spPr>
          <a:xfrm>
            <a:off x="8968563" y="5091035"/>
            <a:ext cx="3921178" cy="2772650"/>
          </a:xfrm>
          <a:prstGeom prst="rect">
            <a:avLst/>
          </a:prstGeom>
        </p:spPr>
      </p:pic>
      <p:pic>
        <p:nvPicPr>
          <p:cNvPr id="23" name="Picture 22">
            <a:hlinkClick r:id="rId10" action="ppaction://hlinksldjump"/>
            <a:extLst>
              <a:ext uri="{FF2B5EF4-FFF2-40B4-BE49-F238E27FC236}">
                <a16:creationId xmlns="" xmlns:a16="http://schemas.microsoft.com/office/drawing/2014/main" id="{2394773A-D5A5-625E-5E6D-D86EF0DE7139}"/>
              </a:ext>
            </a:extLst>
          </p:cNvPr>
          <p:cNvPicPr>
            <a:picLocks noChangeAspect="1"/>
          </p:cNvPicPr>
          <p:nvPr/>
        </p:nvPicPr>
        <p:blipFill>
          <a:blip r:embed="rId11"/>
          <a:stretch>
            <a:fillRect/>
          </a:stretch>
        </p:blipFill>
        <p:spPr>
          <a:xfrm>
            <a:off x="5177790" y="5091037"/>
            <a:ext cx="3790772" cy="2734734"/>
          </a:xfrm>
          <a:prstGeom prst="rect">
            <a:avLst/>
          </a:prstGeom>
        </p:spPr>
      </p:pic>
      <p:pic>
        <p:nvPicPr>
          <p:cNvPr id="25" name="Picture 5">
            <a:extLst>
              <a:ext uri="{FF2B5EF4-FFF2-40B4-BE49-F238E27FC236}">
                <a16:creationId xmlns="" xmlns:a16="http://schemas.microsoft.com/office/drawing/2014/main" id="{7A2612C6-5024-B4FF-D422-2B8CD28E076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756889" y="5331622"/>
            <a:ext cx="3081842" cy="4924380"/>
          </a:xfrm>
          <a:prstGeom prst="rect">
            <a:avLst/>
          </a:prstGeom>
        </p:spPr>
      </p:pic>
      <p:pic>
        <p:nvPicPr>
          <p:cNvPr id="26" name="Picture 13">
            <a:extLst>
              <a:ext uri="{FF2B5EF4-FFF2-40B4-BE49-F238E27FC236}">
                <a16:creationId xmlns="" xmlns:a16="http://schemas.microsoft.com/office/drawing/2014/main" id="{74D378CF-A602-DF8B-3EB1-6D74BA8189A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241587" y="1422231"/>
            <a:ext cx="1654294" cy="2912918"/>
          </a:xfrm>
          <a:prstGeom prst="rect">
            <a:avLst/>
          </a:prstGeom>
        </p:spPr>
      </p:pic>
      <p:pic>
        <p:nvPicPr>
          <p:cNvPr id="27" name="Picture 14">
            <a:extLst>
              <a:ext uri="{FF2B5EF4-FFF2-40B4-BE49-F238E27FC236}">
                <a16:creationId xmlns="" xmlns:a16="http://schemas.microsoft.com/office/drawing/2014/main" id="{C35E816D-6777-E7D2-ABDA-BF26527F0BF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4630400" y="508231"/>
            <a:ext cx="1298688" cy="2213674"/>
          </a:xfrm>
          <a:prstGeom prst="rect">
            <a:avLst/>
          </a:prstGeom>
        </p:spPr>
      </p:pic>
      <p:pic>
        <p:nvPicPr>
          <p:cNvPr id="28" name="Picture 17">
            <a:extLst>
              <a:ext uri="{FF2B5EF4-FFF2-40B4-BE49-F238E27FC236}">
                <a16:creationId xmlns="" xmlns:a16="http://schemas.microsoft.com/office/drawing/2014/main" id="{7D4D5F9A-1655-DFB2-26E6-9A1D88D3B83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678663" y="2610847"/>
            <a:ext cx="1521346" cy="3228318"/>
          </a:xfrm>
          <a:prstGeom prst="rect">
            <a:avLst/>
          </a:prstGeom>
        </p:spPr>
      </p:pic>
      <p:pic>
        <p:nvPicPr>
          <p:cNvPr id="29" name="Picture 7">
            <a:extLst>
              <a:ext uri="{FF2B5EF4-FFF2-40B4-BE49-F238E27FC236}">
                <a16:creationId xmlns="" xmlns:a16="http://schemas.microsoft.com/office/drawing/2014/main" id="{B55A687A-4CE6-8417-91E7-550FB254694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 xmlns:a16="http://schemas.microsoft.com/office/drawing/2014/main" id="{7BF6A61B-578B-5CCB-004E-BA23C7A6AF5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924463" y="5839167"/>
            <a:ext cx="2421046" cy="4054786"/>
          </a:xfrm>
          <a:prstGeom prst="rect">
            <a:avLst/>
          </a:prstGeom>
        </p:spPr>
      </p:pic>
      <p:pic>
        <p:nvPicPr>
          <p:cNvPr id="11" name="Picture 10">
            <a:hlinkClick r:id="rId8" action="ppaction://hlinksldjump"/>
            <a:extLst>
              <a:ext uri="{FF2B5EF4-FFF2-40B4-BE49-F238E27FC236}">
                <a16:creationId xmlns="" xmlns:a16="http://schemas.microsoft.com/office/drawing/2014/main" id="{1AD5944E-89F6-D560-3A5A-27D960098AB8}"/>
              </a:ext>
            </a:extLst>
          </p:cNvPr>
          <p:cNvPicPr>
            <a:picLocks noChangeAspect="1"/>
          </p:cNvPicPr>
          <p:nvPr/>
        </p:nvPicPr>
        <p:blipFill>
          <a:blip r:embed="rId24"/>
          <a:stretch>
            <a:fillRect/>
          </a:stretch>
        </p:blipFill>
        <p:spPr>
          <a:xfrm>
            <a:off x="8268855" y="8231168"/>
            <a:ext cx="2141598" cy="1763668"/>
          </a:xfrm>
          <a:prstGeom prst="rect">
            <a:avLst/>
          </a:prstGeom>
        </p:spPr>
      </p:pic>
      <p:pic>
        <p:nvPicPr>
          <p:cNvPr id="9" name="Picture 8">
            <a:hlinkClick r:id="rId25" action="ppaction://hlinksldjump"/>
            <a:extLst>
              <a:ext uri="{FF2B5EF4-FFF2-40B4-BE49-F238E27FC236}">
                <a16:creationId xmlns="" xmlns:a16="http://schemas.microsoft.com/office/drawing/2014/main" id="{07DD4674-BED4-494F-8F99-66D421A8FE0B}"/>
              </a:ext>
            </a:extLst>
          </p:cNvPr>
          <p:cNvPicPr>
            <a:picLocks noChangeAspect="1"/>
          </p:cNvPicPr>
          <p:nvPr/>
        </p:nvPicPr>
        <p:blipFill>
          <a:blip r:embed="rId26"/>
          <a:stretch>
            <a:fillRect/>
          </a:stretch>
        </p:blipFill>
        <p:spPr>
          <a:xfrm>
            <a:off x="5175550" y="625825"/>
            <a:ext cx="7714192" cy="2600490"/>
          </a:xfrm>
          <a:prstGeom prst="rect">
            <a:avLst/>
          </a:prstGeom>
        </p:spPr>
      </p:pic>
    </p:spTree>
    <p:extLst>
      <p:ext uri="{BB962C8B-B14F-4D97-AF65-F5344CB8AC3E}">
        <p14:creationId xmlns:p14="http://schemas.microsoft.com/office/powerpoint/2010/main" val="3038029170"/>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 xmlns:a16="http://schemas.microsoft.com/office/drawing/2014/main" id="{03FCCD2C-58F9-46BF-BD1B-0B8172727C26}"/>
              </a:ext>
            </a:extLst>
          </p:cNvPr>
          <p:cNvSpPr/>
          <p:nvPr/>
        </p:nvSpPr>
        <p:spPr>
          <a:xfrm>
            <a:off x="1741749" y="942799"/>
            <a:ext cx="14771429" cy="19147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Câu 1. </a:t>
            </a:r>
            <a:r>
              <a:rPr lang="en-US" sz="4800" dirty="0">
                <a:solidFill>
                  <a:schemeClr val="tx1"/>
                </a:solidFill>
              </a:rPr>
              <a:t>Số mặt của hình hộp chữ nhật là:</a:t>
            </a:r>
          </a:p>
        </p:txBody>
      </p:sp>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 xmlns:a16="http://schemas.microsoft.com/office/drawing/2014/main" id="{589A7834-6411-46DF-9D58-61CCE3D1B0BE}"/>
              </a:ext>
            </a:extLst>
          </p:cNvPr>
          <p:cNvSpPr/>
          <p:nvPr/>
        </p:nvSpPr>
        <p:spPr>
          <a:xfrm>
            <a:off x="9583419" y="3677772"/>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8 mặt</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 xmlns:mc="http://schemas.openxmlformats.org/markup-compatibility/2006" xmlns:a14="http://schemas.microsoft.com/office/drawing/2010/main" xmlns:a16="http://schemas.microsoft.com/office/drawing/2014/main" id="{5CAB6960-A0E6-45CA-B962-3C19B2974205}"/>
              </a:ext>
            </a:extLst>
          </p:cNvPr>
          <p:cNvSpPr/>
          <p:nvPr/>
        </p:nvSpPr>
        <p:spPr>
          <a:xfrm>
            <a:off x="1741749" y="61161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12 mặt</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Đáp án sai 2">
            <a:extLst>
              <a:ext uri="{FF2B5EF4-FFF2-40B4-BE49-F238E27FC236}">
                <a16:creationId xmlns="" xmlns:a16="http://schemas.microsoft.com/office/drawing/2014/main" id="{0CDB1E71-8D1D-4E61-A4BA-C86CA750B041}"/>
              </a:ext>
            </a:extLst>
          </p:cNvPr>
          <p:cNvSpPr/>
          <p:nvPr/>
        </p:nvSpPr>
        <p:spPr>
          <a:xfrm>
            <a:off x="1741749" y="361950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6 </a:t>
            </a:r>
            <a:r>
              <a:rPr lang="en-US" sz="4800" dirty="0" smtClean="0">
                <a:solidFill>
                  <a:schemeClr val="tx1"/>
                </a:solidFill>
              </a:rPr>
              <a:t>mặt</a:t>
            </a:r>
            <a:endParaRPr lang="en-US" sz="4800" dirty="0">
              <a:solidFill>
                <a:schemeClr val="tx1"/>
              </a:solidFill>
            </a:endParaRPr>
          </a:p>
        </p:txBody>
      </p:sp>
      <p:sp>
        <p:nvSpPr>
          <p:cNvPr id="11" name="Đáp án sai 3">
            <a:extLst>
              <a:ext uri="{FF2B5EF4-FFF2-40B4-BE49-F238E27FC236}">
                <a16:creationId xmlns="" xmlns:a16="http://schemas.microsoft.com/office/drawing/2014/main" id="{A9A33A21-13CF-41FF-A705-09886970C195}"/>
              </a:ext>
            </a:extLst>
          </p:cNvPr>
          <p:cNvSpPr/>
          <p:nvPr/>
        </p:nvSpPr>
        <p:spPr>
          <a:xfrm>
            <a:off x="9583419" y="61161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4 mặt</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986191" y="4118425"/>
            <a:ext cx="1279570" cy="1113742"/>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269144" y="4026474"/>
            <a:ext cx="1275184" cy="1136072"/>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110816" y="6545658"/>
            <a:ext cx="1275184" cy="1136072"/>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148906" y="6545658"/>
            <a:ext cx="1275184" cy="1136072"/>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89CF09AC-ED4A-424E-901F-6B1F91B52FB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EDC5E016-8515-4B3F-BC8A-606F49236B0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2009320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 xmlns:a16="http://schemas.microsoft.com/office/drawing/2014/main" id="{03FCCD2C-58F9-46BF-BD1B-0B8172727C26}"/>
              </a:ext>
            </a:extLst>
          </p:cNvPr>
          <p:cNvSpPr/>
          <p:nvPr/>
        </p:nvSpPr>
        <p:spPr>
          <a:xfrm>
            <a:off x="1004209" y="714199"/>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800" b="1" dirty="0">
                <a:solidFill>
                  <a:schemeClr val="tx1"/>
                </a:solidFill>
              </a:rPr>
              <a:t>Câu 2. </a:t>
            </a:r>
            <a:r>
              <a:rPr lang="en-US" sz="4800" dirty="0">
                <a:solidFill>
                  <a:schemeClr val="tx1"/>
                </a:solidFill>
              </a:rPr>
              <a:t>Trong các câu trả lời dưới đây câu nào nói về hình lập phương là không đúng</a:t>
            </a:r>
          </a:p>
        </p:txBody>
      </p:sp>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 xmlns:mc="http://schemas.openxmlformats.org/markup-compatibility/2006" xmlns:a14="http://schemas.microsoft.com/office/drawing/2010/main" xmlns:a16="http://schemas.microsoft.com/office/drawing/2014/main" id="{589A7834-6411-46DF-9D58-61CCE3D1B0BE}"/>
              </a:ext>
            </a:extLst>
          </p:cNvPr>
          <p:cNvSpPr/>
          <p:nvPr/>
        </p:nvSpPr>
        <p:spPr>
          <a:xfrm>
            <a:off x="9483434"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14 cạnh</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 xmlns:mc="http://schemas.openxmlformats.org/markup-compatibility/2006" xmlns:a14="http://schemas.microsoft.com/office/drawing/2010/main" xmlns:a16="http://schemas.microsoft.com/office/drawing/2014/main" id="{5CAB6960-A0E6-45CA-B962-3C19B2974205}"/>
              </a:ext>
            </a:extLst>
          </p:cNvPr>
          <p:cNvSpPr/>
          <p:nvPr/>
        </p:nvSpPr>
        <p:spPr>
          <a:xfrm>
            <a:off x="1741749"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6 mặt</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 xmlns:mc="http://schemas.openxmlformats.org/markup-compatibility/2006" xmlns:a14="http://schemas.microsoft.com/office/drawing/2010/main" xmlns:a16="http://schemas.microsoft.com/office/drawing/2014/main" id="{0CDB1E71-8D1D-4E61-A4BA-C86CA750B041}"/>
              </a:ext>
            </a:extLst>
          </p:cNvPr>
          <p:cNvSpPr/>
          <p:nvPr/>
        </p:nvSpPr>
        <p:spPr>
          <a:xfrm>
            <a:off x="9583421" y="416408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8 đỉnh</a:t>
            </a:r>
            <a:endParaRPr lang="en-US" sz="80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 xmlns:a16="http://schemas.microsoft.com/office/drawing/2014/main" id="{A9A33A21-13CF-41FF-A705-09886970C195}"/>
              </a:ext>
            </a:extLst>
          </p:cNvPr>
          <p:cNvSpPr/>
          <p:nvPr/>
        </p:nvSpPr>
        <p:spPr>
          <a:xfrm>
            <a:off x="1903632" y="414156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4 đường chéo</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886206" y="7056983"/>
            <a:ext cx="1279570" cy="1113742"/>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110816" y="4571054"/>
            <a:ext cx="1275184" cy="1136072"/>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431029" y="4571052"/>
            <a:ext cx="1275184" cy="1136072"/>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148906" y="7045818"/>
            <a:ext cx="1275184" cy="1136072"/>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BB1628C5-8DD1-45DA-865E-E21C08BB74F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97CCCCED-76F0-4059-A783-F937521D222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2984930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 xmlns:mc="http://schemas.openxmlformats.org/markup-compatibility/2006" xmlns:a14="http://schemas.microsoft.com/office/drawing/2010/main" xmlns:a16="http://schemas.microsoft.com/office/drawing/2014/main" id="{589A7834-6411-46DF-9D58-61CCE3D1B0BE}"/>
              </a:ext>
            </a:extLst>
          </p:cNvPr>
          <p:cNvSpPr/>
          <p:nvPr/>
        </p:nvSpPr>
        <p:spPr>
          <a:xfrm>
            <a:off x="2170555" y="7327915"/>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7,5 m</a:t>
            </a:r>
            <a:r>
              <a:rPr lang="en-US" sz="4800" baseline="30000" dirty="0">
                <a:solidFill>
                  <a:schemeClr val="tx1"/>
                </a:solidFill>
              </a:rPr>
              <a:t>3</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Đáp án sai 1">
            <a:extLst>
              <a:ext uri="{FF2B5EF4-FFF2-40B4-BE49-F238E27FC236}">
                <a16:creationId xmlns="" xmlns:mc="http://schemas.openxmlformats.org/markup-compatibility/2006" xmlns:a14="http://schemas.microsoft.com/office/drawing/2010/main" xmlns:a16="http://schemas.microsoft.com/office/drawing/2014/main" id="{5CAB6960-A0E6-45CA-B962-3C19B2974205}"/>
              </a:ext>
            </a:extLst>
          </p:cNvPr>
          <p:cNvSpPr/>
          <p:nvPr/>
        </p:nvSpPr>
        <p:spPr>
          <a:xfrm>
            <a:off x="2272332" y="5505126"/>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30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 xmlns:a16="http://schemas.microsoft.com/office/drawing/2014/main" id="{0CDB1E71-8D1D-4E61-A4BA-C86CA750B041}"/>
              </a:ext>
            </a:extLst>
          </p:cNvPr>
          <p:cNvSpPr/>
          <p:nvPr/>
        </p:nvSpPr>
        <p:spPr>
          <a:xfrm>
            <a:off x="10114004" y="5578940"/>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22,5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 xmlns:mc="http://schemas.openxmlformats.org/markup-compatibility/2006" xmlns:a14="http://schemas.microsoft.com/office/drawing/2010/main" xmlns:a16="http://schemas.microsoft.com/office/drawing/2014/main" id="{A9A33A21-13CF-41FF-A705-09886970C195}"/>
              </a:ext>
            </a:extLst>
          </p:cNvPr>
          <p:cNvSpPr/>
          <p:nvPr/>
        </p:nvSpPr>
        <p:spPr>
          <a:xfrm>
            <a:off x="10012225" y="7393527"/>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5,7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144521" y="7534958"/>
            <a:ext cx="1279570" cy="1113742"/>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212593" y="5607628"/>
            <a:ext cx="1275184" cy="1136072"/>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110816" y="7512628"/>
            <a:ext cx="1275184" cy="1136072"/>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250683" y="5531428"/>
            <a:ext cx="1275184" cy="1136072"/>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DFA365D2-51AE-4822-9990-652997C28A8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FD24B337-4092-40AB-BCDC-BCD0E2A9160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 xmlns:a16="http://schemas.microsoft.com/office/drawing/2014/main" id="{75E4A086-F4B6-42C8-8E88-21096A19498B}"/>
                  </a:ext>
                </a:extLst>
              </p:cNvPr>
              <p:cNvSpPr/>
              <p:nvPr/>
            </p:nvSpPr>
            <p:spPr>
              <a:xfrm>
                <a:off x="691460" y="380588"/>
                <a:ext cx="16905080" cy="48281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smtClean="0">
                    <a:solidFill>
                      <a:schemeClr val="tx1"/>
                    </a:solidFill>
                  </a:rPr>
                  <a:t>Câu 3</a:t>
                </a:r>
                <a:r>
                  <a:rPr lang="en-US" sz="4600" dirty="0">
                    <a:solidFill>
                      <a:schemeClr val="tx1"/>
                    </a:solidFill>
                  </a:rPr>
                  <a:t>.  Một bể nước dạng hình hộp chữ nhật có kích thước các số đo trong lòng bể là: chiều dài 4 m, chiều rộng 3 m, chiều cao 2,5 m. Biết </a:t>
                </a:r>
                <a14:m>
                  <m:oMath xmlns:m="http://schemas.openxmlformats.org/officeDocument/2006/math">
                    <m:f>
                      <m:fPr>
                        <m:ctrlPr>
                          <a:rPr lang="en-US" sz="4600" i="1">
                            <a:solidFill>
                              <a:schemeClr val="tx1"/>
                            </a:solidFill>
                            <a:latin typeface="Cambria Math"/>
                          </a:rPr>
                        </m:ctrlPr>
                      </m:fPr>
                      <m:num>
                        <m:r>
                          <a:rPr lang="en-US" sz="4600" i="1">
                            <a:solidFill>
                              <a:schemeClr val="tx1"/>
                            </a:solidFill>
                            <a:latin typeface="Cambria Math"/>
                          </a:rPr>
                          <m:t>3</m:t>
                        </m:r>
                      </m:num>
                      <m:den>
                        <m:r>
                          <a:rPr lang="en-US" sz="4600" i="1">
                            <a:solidFill>
                              <a:schemeClr val="tx1"/>
                            </a:solidFill>
                            <a:latin typeface="Cambria Math"/>
                          </a:rPr>
                          <m:t>4</m:t>
                        </m:r>
                      </m:den>
                    </m:f>
                    <m:r>
                      <a:rPr lang="en-US" sz="4600" i="1">
                        <a:solidFill>
                          <a:schemeClr val="tx1"/>
                        </a:solidFill>
                        <a:latin typeface="Cambria Math"/>
                      </a:rPr>
                      <m:t> </m:t>
                    </m:r>
                  </m:oMath>
                </a14:m>
                <a:r>
                  <a:rPr lang="en-US" sz="4600" dirty="0">
                    <a:solidFill>
                      <a:schemeClr val="tx1"/>
                    </a:solidFill>
                  </a:rPr>
                  <a:t>bể đang chứa nước. Hỏi thể tích phần bể không chứa nước là bao nhiêu?</a:t>
                </a:r>
              </a:p>
            </p:txBody>
          </p:sp>
        </mc:Choice>
        <mc:Fallback xmlns="">
          <p:sp>
            <p:nvSpPr>
              <p:cNvPr id="5" name="Rectangle: Rounded Corners 4">
                <a:extLst>
                  <a:ext uri="{FF2B5EF4-FFF2-40B4-BE49-F238E27FC236}">
                    <a16:creationId xmlns:a16="http://schemas.microsoft.com/office/drawing/2014/main" xmlns="" id="{75E4A086-F4B6-42C8-8E88-21096A19498B}"/>
                  </a:ext>
                </a:extLst>
              </p:cNvPr>
              <p:cNvSpPr>
                <a:spLocks noRot="1" noChangeAspect="1" noMove="1" noResize="1" noEditPoints="1" noAdjustHandles="1" noChangeArrowheads="1" noChangeShapeType="1" noTextEdit="1"/>
              </p:cNvSpPr>
              <p:nvPr/>
            </p:nvSpPr>
            <p:spPr>
              <a:xfrm>
                <a:off x="691460" y="380588"/>
                <a:ext cx="16905080" cy="4828129"/>
              </a:xfrm>
              <a:prstGeom prst="roundRect">
                <a:avLst/>
              </a:prstGeom>
              <a:blipFill rotWithShape="1">
                <a:blip r:embed="rId18"/>
                <a:stretch>
                  <a:fillRect l="-108" r="-180" b="-252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072795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4"/>
                                        </p:tgtEl>
                                      </p:cBhvr>
                                    </p:cmd>
                                  </p:childTnLst>
                                </p:cTn>
                              </p:par>
                              <p:par>
                                <p:cTn id="26" presetID="1" presetClass="entr" presetSubtype="0" fill="hold" nodeType="with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9"/>
                                        </p:tgtEl>
                                        <p:attrNameLst>
                                          <p:attrName>fillcolor</p:attrName>
                                        </p:attrNameLst>
                                      </p:cBhvr>
                                      <p:to>
                                        <a:srgbClr val="D99694"/>
                                      </p:to>
                                    </p:animClr>
                                    <p:set>
                                      <p:cBhvr>
                                        <p:cTn id="36" dur="500" fill="hold"/>
                                        <p:tgtEl>
                                          <p:spTgt spid="9"/>
                                        </p:tgtEl>
                                        <p:attrNameLst>
                                          <p:attrName>fill.type</p:attrName>
                                        </p:attrNameLst>
                                      </p:cBhvr>
                                      <p:to>
                                        <p:strVal val="solid"/>
                                      </p:to>
                                    </p:set>
                                    <p:set>
                                      <p:cBhvr>
                                        <p:cTn id="37" dur="500" fill="hold"/>
                                        <p:tgtEl>
                                          <p:spTgt spid="9"/>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8"/>
                                        </p:tgtEl>
                                      </p:cBhvr>
                                    </p:cmd>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0"/>
                                        </p:tgtEl>
                                        <p:attrNameLst>
                                          <p:attrName>fillcolor</p:attrName>
                                        </p:attrNameLst>
                                      </p:cBhvr>
                                      <p:to>
                                        <a:srgbClr val="D99694"/>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8"/>
                                        </p:tgtEl>
                                      </p:cBhvr>
                                    </p:cmd>
                                  </p:childTnLst>
                                </p:cTn>
                              </p:par>
                              <p:par>
                                <p:cTn id="54" presetID="1" presetClass="entr" presetSubtype="0" fill="hold" nodeType="withEffect">
                                  <p:stCondLst>
                                    <p:cond delay="0"/>
                                  </p:stCondLst>
                                  <p:childTnLst>
                                    <p:set>
                                      <p:cBhvr>
                                        <p:cTn id="55" dur="1" fill="hold">
                                          <p:stCondLst>
                                            <p:cond delay="9"/>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1"/>
                                        </p:tgtEl>
                                        <p:attrNameLst>
                                          <p:attrName>fillcolor</p:attrName>
                                        </p:attrNameLst>
                                      </p:cBhvr>
                                      <p:to>
                                        <a:srgbClr val="D99694"/>
                                      </p:to>
                                    </p:animClr>
                                    <p:set>
                                      <p:cBhvr>
                                        <p:cTn id="64" dur="500" fill="hold"/>
                                        <p:tgtEl>
                                          <p:spTgt spid="11"/>
                                        </p:tgtEl>
                                        <p:attrNameLst>
                                          <p:attrName>fill.type</p:attrName>
                                        </p:attrNameLst>
                                      </p:cBhvr>
                                      <p:to>
                                        <p:strVal val="solid"/>
                                      </p:to>
                                    </p:set>
                                    <p:set>
                                      <p:cBhvr>
                                        <p:cTn id="65" dur="500" fill="hold"/>
                                        <p:tgtEl>
                                          <p:spTgt spid="1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8"/>
                                        </p:tgtEl>
                                      </p:cBhvr>
                                    </p:cmd>
                                  </p:childTnLst>
                                </p:cTn>
                              </p:par>
                              <p:par>
                                <p:cTn id="68" presetID="1" presetClass="entr" presetSubtype="0" fill="hold" nodeType="withEffect">
                                  <p:stCondLst>
                                    <p:cond delay="0"/>
                                  </p:stCondLst>
                                  <p:childTnLst>
                                    <p:set>
                                      <p:cBhvr>
                                        <p:cTn id="69" dur="1" fill="hold">
                                          <p:stCondLst>
                                            <p:cond delay="9"/>
                                          </p:stCondLst>
                                        </p:cTn>
                                        <p:tgtEl>
                                          <p:spTgt spid="16"/>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8"/>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mc:AlternateContent xmlns:mc="http://schemas.openxmlformats.org/markup-compatibility/2006" xmlns:a14="http://schemas.microsoft.com/office/drawing/2010/main">
        <mc:Choice Requires="a14">
          <p:sp>
            <p:nvSpPr>
              <p:cNvPr id="15" name="Rectangle: Rounded Corners 14">
                <a:extLst>
                  <a:ext uri="{FF2B5EF4-FFF2-40B4-BE49-F238E27FC236}">
                    <a16:creationId xmlns="" xmlns:a16="http://schemas.microsoft.com/office/drawing/2014/main" id="{03FCCD2C-58F9-46BF-BD1B-0B8172727C26}"/>
                  </a:ext>
                </a:extLst>
              </p:cNvPr>
              <p:cNvSpPr/>
              <p:nvPr/>
            </p:nvSpPr>
            <p:spPr>
              <a:xfrm>
                <a:off x="1004207" y="532635"/>
                <a:ext cx="16279586" cy="37589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smtClean="0">
                    <a:solidFill>
                      <a:schemeClr val="tx1"/>
                    </a:solidFill>
                  </a:rPr>
                  <a:t>Câu 4. </a:t>
                </a:r>
                <a:r>
                  <a:rPr lang="en-US" sz="4600" dirty="0">
                    <a:solidFill>
                      <a:schemeClr val="tx1"/>
                    </a:solidFill>
                  </a:rPr>
                  <a:t>Hình lập phương A có độ dài cạnh bằng </a:t>
                </a:r>
                <a14:m>
                  <m:oMath xmlns:m="http://schemas.openxmlformats.org/officeDocument/2006/math">
                    <m:f>
                      <m:fPr>
                        <m:ctrlPr>
                          <a:rPr lang="en-US" sz="4600" i="1">
                            <a:solidFill>
                              <a:schemeClr val="tx1"/>
                            </a:solidFill>
                            <a:latin typeface="Cambria Math"/>
                          </a:rPr>
                        </m:ctrlPr>
                      </m:fPr>
                      <m:num>
                        <m:r>
                          <a:rPr lang="en-US" sz="4600" i="1">
                            <a:solidFill>
                              <a:schemeClr val="tx1"/>
                            </a:solidFill>
                            <a:latin typeface="Cambria Math"/>
                          </a:rPr>
                          <m:t>1</m:t>
                        </m:r>
                      </m:num>
                      <m:den>
                        <m:r>
                          <a:rPr lang="en-US" sz="4600" i="1">
                            <a:solidFill>
                              <a:schemeClr val="tx1"/>
                            </a:solidFill>
                            <a:latin typeface="Cambria Math"/>
                          </a:rPr>
                          <m:t>3</m:t>
                        </m:r>
                      </m:den>
                    </m:f>
                  </m:oMath>
                </a14:m>
                <a:r>
                  <a:rPr lang="en-US" sz="4600" dirty="0">
                    <a:solidFill>
                      <a:schemeClr val="tx1"/>
                    </a:solidFill>
                  </a:rPr>
                  <a:t> độ dài cạnh của hình lập phương B. Hỏi thể tích hình lập phương A bằng bao nhiêu phần thể tích hình lập phương B?</a:t>
                </a:r>
              </a:p>
            </p:txBody>
          </p:sp>
        </mc:Choice>
        <mc:Fallback xmlns="">
          <p:sp>
            <p:nvSpPr>
              <p:cNvPr id="15" name="Rectangle: Rounded Corners 14">
                <a:extLst>
                  <a:ext uri="{FF2B5EF4-FFF2-40B4-BE49-F238E27FC236}">
                    <a16:creationId xmlns:a16="http://schemas.microsoft.com/office/drawing/2014/main" xmlns="" id="{03FCCD2C-58F9-46BF-BD1B-0B8172727C26}"/>
                  </a:ext>
                </a:extLst>
              </p:cNvPr>
              <p:cNvSpPr>
                <a:spLocks noRot="1" noChangeAspect="1" noMove="1" noResize="1" noEditPoints="1" noAdjustHandles="1" noChangeArrowheads="1" noChangeShapeType="1" noTextEdit="1"/>
              </p:cNvSpPr>
              <p:nvPr/>
            </p:nvSpPr>
            <p:spPr>
              <a:xfrm>
                <a:off x="1004207" y="532635"/>
                <a:ext cx="16279586" cy="3758986"/>
              </a:xfrm>
              <a:prstGeom prst="roundRect">
                <a:avLst/>
              </a:prstGeom>
              <a:blipFill rotWithShape="1">
                <a:blip r:embed="rId6"/>
                <a:stretch>
                  <a:fillRect l="-487" r="-487" b="-3404"/>
                </a:stretch>
              </a:blipFill>
              <a:ln>
                <a:noFill/>
              </a:ln>
            </p:spPr>
            <p:txBody>
              <a:bodyPr/>
              <a:lstStyle/>
              <a:p>
                <a:r>
                  <a:rPr lang="en-US">
                    <a:noFill/>
                  </a:rPr>
                  <a:t> </a:t>
                </a:r>
              </a:p>
            </p:txBody>
          </p:sp>
        </mc:Fallback>
      </mc:AlternateContent>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0208" y="6906397"/>
            <a:ext cx="1803424" cy="3020390"/>
          </a:xfrm>
          <a:prstGeom prst="rect">
            <a:avLst/>
          </a:prstGeom>
        </p:spPr>
      </p:pic>
      <p:pic>
        <p:nvPicPr>
          <p:cNvPr id="33" name="Picture 32">
            <a:hlinkClick r:id="rId9"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10"/>
          <a:stretch>
            <a:fillRect/>
          </a:stretch>
        </p:blipFill>
        <p:spPr>
          <a:xfrm>
            <a:off x="16386002" y="7974070"/>
            <a:ext cx="1791004" cy="1783080"/>
          </a:xfrm>
          <a:prstGeom prst="rect">
            <a:avLst/>
          </a:prstGeom>
        </p:spPr>
      </p:pic>
      <mc:AlternateContent xmlns:mc="http://schemas.openxmlformats.org/markup-compatibility/2006" xmlns:a14="http://schemas.microsoft.com/office/drawing/2010/main">
        <mc:Choice Requires="a14">
          <p:sp>
            <p:nvSpPr>
              <p:cNvPr id="8" name="Đáp án đúng">
                <a:extLst>
                  <a:ext uri="{FF2B5EF4-FFF2-40B4-BE49-F238E27FC236}">
                    <a16:creationId xmlns="" xmlns:a16="http://schemas.microsoft.com/office/drawing/2014/main" id="{589A7834-6411-46DF-9D58-61CCE3D1B0BE}"/>
                  </a:ext>
                </a:extLst>
              </p:cNvPr>
              <p:cNvSpPr/>
              <p:nvPr/>
            </p:nvSpPr>
            <p:spPr>
              <a:xfrm>
                <a:off x="9664361" y="4938143"/>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C.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1</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8" name="Đáp án đúng">
                <a:extLst>
                  <a:ext uri="{FF2B5EF4-FFF2-40B4-BE49-F238E27FC236}">
                    <a16:creationId xmlns:a16="http://schemas.microsoft.com/office/drawing/2014/main" xmlns="" id="{589A7834-6411-46DF-9D58-61CCE3D1B0BE}"/>
                  </a:ext>
                </a:extLst>
              </p:cNvPr>
              <p:cNvSpPr>
                <a:spLocks noRot="1" noChangeAspect="1" noMove="1" noResize="1" noEditPoints="1" noAdjustHandles="1" noChangeArrowheads="1" noChangeShapeType="1" noTextEdit="1"/>
              </p:cNvSpPr>
              <p:nvPr/>
            </p:nvSpPr>
            <p:spPr>
              <a:xfrm>
                <a:off x="9664361" y="4938143"/>
                <a:ext cx="6802582" cy="1729357"/>
              </a:xfrm>
              <a:prstGeom prst="roundRect">
                <a:avLst/>
              </a:prstGeom>
              <a:blipFill rotWithShape="1">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sai 1">
                <a:extLst>
                  <a:ext uri="{FF2B5EF4-FFF2-40B4-BE49-F238E27FC236}">
                    <a16:creationId xmlns="" xmlns:a16="http://schemas.microsoft.com/office/drawing/2014/main" id="{5CAB6960-A0E6-45CA-B962-3C19B2974205}"/>
                  </a:ext>
                </a:extLst>
              </p:cNvPr>
              <p:cNvSpPr/>
              <p:nvPr/>
            </p:nvSpPr>
            <p:spPr>
              <a:xfrm>
                <a:off x="1822691" y="7080455"/>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B.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1</m:t>
                        </m:r>
                      </m:num>
                      <m:den>
                        <m:r>
                          <a:rPr lang="en-US" sz="4800" i="1">
                            <a:solidFill>
                              <a:schemeClr val="tx1"/>
                            </a:solidFill>
                            <a:latin typeface="Cambria Math"/>
                          </a:rPr>
                          <m:t>9</m:t>
                        </m:r>
                      </m:den>
                    </m:f>
                  </m:oMath>
                </a14:m>
                <a:endParaRPr lang="en-US" sz="4800" dirty="0">
                  <a:solidFill>
                    <a:schemeClr val="tx1"/>
                  </a:solidFill>
                </a:endParaRPr>
              </a:p>
            </p:txBody>
          </p:sp>
        </mc:Choice>
        <mc:Fallback xmlns="">
          <p:sp>
            <p:nvSpPr>
              <p:cNvPr id="9" name="Đáp án sai 1">
                <a:extLst>
                  <a:ext uri="{FF2B5EF4-FFF2-40B4-BE49-F238E27FC236}">
                    <a16:creationId xmlns:a16="http://schemas.microsoft.com/office/drawing/2014/main" xmlns:a14="http://schemas.microsoft.com/office/drawing/2010/main" xmlns="" id="{5CAB6960-A0E6-45CA-B962-3C19B2974205}"/>
                  </a:ext>
                </a:extLst>
              </p:cNvPr>
              <p:cNvSpPr>
                <a:spLocks noRot="1" noChangeAspect="1" noMove="1" noResize="1" noEditPoints="1" noAdjustHandles="1" noChangeArrowheads="1" noChangeShapeType="1" noTextEdit="1"/>
              </p:cNvSpPr>
              <p:nvPr/>
            </p:nvSpPr>
            <p:spPr>
              <a:xfrm>
                <a:off x="1822691" y="7080455"/>
                <a:ext cx="6802582" cy="1729357"/>
              </a:xfrm>
              <a:prstGeom prst="roundRect">
                <a:avLst/>
              </a:prstGeom>
              <a:blipFill rotWithShape="1">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2">
                <a:extLst>
                  <a:ext uri="{FF2B5EF4-FFF2-40B4-BE49-F238E27FC236}">
                    <a16:creationId xmlns="" xmlns:a16="http://schemas.microsoft.com/office/drawing/2014/main" id="{0CDB1E71-8D1D-4E61-A4BA-C86CA750B041}"/>
                  </a:ext>
                </a:extLst>
              </p:cNvPr>
              <p:cNvSpPr/>
              <p:nvPr/>
            </p:nvSpPr>
            <p:spPr>
              <a:xfrm>
                <a:off x="1822691" y="4927903"/>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A.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3</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10" name="Đáp án sai 2">
                <a:extLst>
                  <a:ext uri="{FF2B5EF4-FFF2-40B4-BE49-F238E27FC236}">
                    <a16:creationId xmlns:a16="http://schemas.microsoft.com/office/drawing/2014/main" xmlns:a14="http://schemas.microsoft.com/office/drawing/2010/main" xmlns="" id="{0CDB1E71-8D1D-4E61-A4BA-C86CA750B041}"/>
                  </a:ext>
                </a:extLst>
              </p:cNvPr>
              <p:cNvSpPr>
                <a:spLocks noRot="1" noChangeAspect="1" noMove="1" noResize="1" noEditPoints="1" noAdjustHandles="1" noChangeArrowheads="1" noChangeShapeType="1" noTextEdit="1"/>
              </p:cNvSpPr>
              <p:nvPr/>
            </p:nvSpPr>
            <p:spPr>
              <a:xfrm>
                <a:off x="1822691" y="4927903"/>
                <a:ext cx="6802582" cy="1729357"/>
              </a:xfrm>
              <a:prstGeom prst="roundRect">
                <a:avLst/>
              </a:prstGeom>
              <a:blipFill rotWithShape="1">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3">
                <a:extLst>
                  <a:ext uri="{FF2B5EF4-FFF2-40B4-BE49-F238E27FC236}">
                    <a16:creationId xmlns="" xmlns:a16="http://schemas.microsoft.com/office/drawing/2014/main" id="{A9A33A21-13CF-41FF-A705-09886970C195}"/>
                  </a:ext>
                </a:extLst>
              </p:cNvPr>
              <p:cNvSpPr/>
              <p:nvPr/>
            </p:nvSpPr>
            <p:spPr>
              <a:xfrm>
                <a:off x="9664361" y="7080455"/>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2</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11" name="Đáp án sai 3">
                <a:extLst>
                  <a:ext uri="{FF2B5EF4-FFF2-40B4-BE49-F238E27FC236}">
                    <a16:creationId xmlns:a16="http://schemas.microsoft.com/office/drawing/2014/main" xmlns:a14="http://schemas.microsoft.com/office/drawing/2010/main" xmlns="" id="{A9A33A21-13CF-41FF-A705-09886970C195}"/>
                  </a:ext>
                </a:extLst>
              </p:cNvPr>
              <p:cNvSpPr>
                <a:spLocks noRot="1" noChangeAspect="1" noMove="1" noResize="1" noEditPoints="1" noAdjustHandles="1" noChangeArrowheads="1" noChangeShapeType="1" noTextEdit="1"/>
              </p:cNvSpPr>
              <p:nvPr/>
            </p:nvSpPr>
            <p:spPr>
              <a:xfrm>
                <a:off x="9664361" y="7080455"/>
                <a:ext cx="6802582" cy="1729357"/>
              </a:xfrm>
              <a:prstGeom prst="roundRect">
                <a:avLst/>
              </a:prstGeom>
              <a:blipFill rotWithShape="1">
                <a:blip r:embed="rId14"/>
                <a:stretch>
                  <a:fillRect/>
                </a:stretch>
              </a:blipFill>
              <a:ln>
                <a:noFill/>
              </a:ln>
            </p:spPr>
            <p:txBody>
              <a:bodyPr/>
              <a:lstStyle/>
              <a:p>
                <a:r>
                  <a:rPr lang="en-US">
                    <a:noFill/>
                  </a:rPr>
                  <a:t> </a:t>
                </a:r>
              </a:p>
            </p:txBody>
          </p:sp>
        </mc:Fallback>
      </mc:AlternateContent>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067133" y="5261426"/>
            <a:ext cx="1279570" cy="965417"/>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350086" y="5220481"/>
            <a:ext cx="1275184" cy="984773"/>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191758" y="7395547"/>
            <a:ext cx="1275184" cy="984773"/>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229848" y="7395547"/>
            <a:ext cx="1275184" cy="984773"/>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9A082076-F14F-4F7B-BB5E-4109C08DF1D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E192E162-37C7-48A2-8883-B95FDD58FCF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8527670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entr" presetSubtype="0" fill="hold" nodeType="withEffect">
                                  <p:stCondLst>
                                    <p:cond delay="0"/>
                                  </p:stCondLst>
                                  <p:childTnLst>
                                    <p:set>
                                      <p:cBhvr>
                                        <p:cTn id="58" dur="1" fill="hold">
                                          <p:stCondLst>
                                            <p:cond delay="9"/>
                                          </p:stCondLst>
                                        </p:cTn>
                                        <p:tgtEl>
                                          <p:spTgt spid="13"/>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 xmlns:a16="http://schemas.microsoft.com/office/drawing/2014/main" id="{03FCCD2C-58F9-46BF-BD1B-0B8172727C26}"/>
              </a:ext>
            </a:extLst>
          </p:cNvPr>
          <p:cNvSpPr/>
          <p:nvPr/>
        </p:nvSpPr>
        <p:spPr>
          <a:xfrm>
            <a:off x="806904" y="696876"/>
            <a:ext cx="16674191" cy="35149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a:solidFill>
                  <a:schemeClr val="tx1"/>
                </a:solidFill>
              </a:rPr>
              <a:t>Câu 5. </a:t>
            </a:r>
            <a:r>
              <a:rPr lang="en-US" sz="4600" dirty="0">
                <a:solidFill>
                  <a:schemeClr val="tx1"/>
                </a:solidFill>
              </a:rPr>
              <a:t>Một người thuê sơn mặt ngoài của một cái thùng sắt không nắp dạng hình lập phương có cạnh 1,2 m. Biết giá tiền mỗi mét vuông là 25 000 đồng. Người ấy phải trả số tiền là</a:t>
            </a:r>
          </a:p>
        </p:txBody>
      </p:sp>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 xmlns:mc="http://schemas.openxmlformats.org/markup-compatibility/2006" xmlns:a14="http://schemas.microsoft.com/office/drawing/2010/main" xmlns:a16="http://schemas.microsoft.com/office/drawing/2014/main" id="{589A7834-6411-46DF-9D58-61CCE3D1B0BE}"/>
              </a:ext>
            </a:extLst>
          </p:cNvPr>
          <p:cNvSpPr/>
          <p:nvPr/>
        </p:nvSpPr>
        <p:spPr>
          <a:xfrm>
            <a:off x="1741749" y="6821128"/>
            <a:ext cx="6802582" cy="17201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180 000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 xmlns:mc="http://schemas.openxmlformats.org/markup-compatibility/2006" xmlns:a14="http://schemas.microsoft.com/office/drawing/2010/main" xmlns:a16="http://schemas.microsoft.com/office/drawing/2014/main" id="{5CAB6960-A0E6-45CA-B962-3C19B2974205}"/>
              </a:ext>
            </a:extLst>
          </p:cNvPr>
          <p:cNvSpPr/>
          <p:nvPr/>
        </p:nvSpPr>
        <p:spPr>
          <a:xfrm>
            <a:off x="1741749" y="4780980"/>
            <a:ext cx="6802582" cy="1657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160 000 đồng</a:t>
            </a:r>
            <a:endParaRPr lang="vi-VN" sz="8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 xmlns:a16="http://schemas.microsoft.com/office/drawing/2014/main" id="{0CDB1E71-8D1D-4E61-A4BA-C86CA750B041}"/>
              </a:ext>
            </a:extLst>
          </p:cNvPr>
          <p:cNvSpPr/>
          <p:nvPr/>
        </p:nvSpPr>
        <p:spPr>
          <a:xfrm>
            <a:off x="9583421" y="4780980"/>
            <a:ext cx="6802582" cy="1657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dirty="0">
                <a:solidFill>
                  <a:schemeClr val="tx1"/>
                </a:solidFill>
              </a:rPr>
              <a:t>B. 170 000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 xmlns:a16="http://schemas.microsoft.com/office/drawing/2014/main" id="{A9A33A21-13CF-41FF-A705-09886970C195}"/>
              </a:ext>
            </a:extLst>
          </p:cNvPr>
          <p:cNvSpPr/>
          <p:nvPr/>
        </p:nvSpPr>
        <p:spPr>
          <a:xfrm>
            <a:off x="9583419" y="6953462"/>
            <a:ext cx="6802582" cy="1657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dirty="0">
                <a:solidFill>
                  <a:schemeClr val="tx1"/>
                </a:solidFill>
              </a:rPr>
              <a:t>D. 190 000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902353" y="6591300"/>
            <a:ext cx="1279570" cy="1113742"/>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908660" y="4568818"/>
            <a:ext cx="1275184" cy="1136072"/>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878352" y="6750628"/>
            <a:ext cx="1275184" cy="1136072"/>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906738" y="4744396"/>
            <a:ext cx="1275184" cy="1136072"/>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0C1055B1-5B4B-4B54-927E-7C650E57A88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CB269431-841C-447D-9373-74C107A3BB6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3241369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 xmlns:a16="http://schemas.microsoft.com/office/drawing/2014/main" id="{53CFD8F6-183D-4462-AA83-4D87AEB5DC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4400" y="426389"/>
            <a:ext cx="16169456" cy="9354588"/>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7629803" y="9780978"/>
            <a:ext cx="3028394" cy="5441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665" t="12429" r="13075" b="104"/>
          <a:stretch>
            <a:fillRect/>
          </a:stretch>
        </p:blipFill>
        <p:spPr>
          <a:xfrm>
            <a:off x="14450549" y="0"/>
            <a:ext cx="3837451" cy="3629397"/>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45EB1989-81A7-4E8E-B09E-2674AFAE28AE}"/>
              </a:ext>
            </a:extLst>
          </p:cNvPr>
          <p:cNvSpPr txBox="1"/>
          <p:nvPr/>
        </p:nvSpPr>
        <p:spPr>
          <a:xfrm>
            <a:off x="1833919" y="2023879"/>
            <a:ext cx="14131711" cy="2748253"/>
          </a:xfrm>
          <a:prstGeom prst="rect">
            <a:avLst/>
          </a:prstGeom>
          <a:noFill/>
        </p:spPr>
        <p:txBody>
          <a:bodyPr wrap="square">
            <a:spAutoFit/>
          </a:bodyPr>
          <a:lstStyle/>
          <a:p>
            <a:pPr algn="just">
              <a:lnSpc>
                <a:spcPct val="150000"/>
              </a:lnSpc>
            </a:pPr>
            <a:r>
              <a:rPr lang="en-US" sz="4000" b="1" dirty="0"/>
              <a:t>Bài 10.4. </a:t>
            </a:r>
            <a:r>
              <a:rPr lang="en-US" sz="4000" dirty="0"/>
              <a:t>Một xe đông lạnh có thùng hàng dạng hình hộp chữ nhật, kích thước lòng thùng hàng dài 5,6m, rộng 2m, cao 2m. Tính thể tích của thùng hàng.</a:t>
            </a:r>
          </a:p>
        </p:txBody>
      </p:sp>
      <p:pic>
        <p:nvPicPr>
          <p:cNvPr id="17" name="Picture 3">
            <a:extLst>
              <a:ext uri="{FF2B5EF4-FFF2-40B4-BE49-F238E27FC236}">
                <a16:creationId xmlns="" xmlns:a16="http://schemas.microsoft.com/office/drawing/2014/main" id="{C6ABC7A0-1010-4CDD-88CB-8D3A557E5AD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800000">
            <a:off x="5836153" y="419101"/>
            <a:ext cx="6127246" cy="1619690"/>
          </a:xfrm>
          <a:prstGeom prst="rect">
            <a:avLst/>
          </a:prstGeom>
        </p:spPr>
      </p:pic>
      <p:sp>
        <p:nvSpPr>
          <p:cNvPr id="16" name="TextBox 15">
            <a:extLst>
              <a:ext uri="{FF2B5EF4-FFF2-40B4-BE49-F238E27FC236}">
                <a16:creationId xmlns="" xmlns:a16="http://schemas.microsoft.com/office/drawing/2014/main" id="{B233BD67-158F-4714-9966-B3DA35997339}"/>
              </a:ext>
            </a:extLst>
          </p:cNvPr>
          <p:cNvSpPr txBox="1"/>
          <p:nvPr/>
        </p:nvSpPr>
        <p:spPr>
          <a:xfrm>
            <a:off x="6694877" y="532651"/>
            <a:ext cx="4409797" cy="1338828"/>
          </a:xfrm>
          <a:prstGeom prst="rect">
            <a:avLst/>
          </a:prstGeom>
          <a:noFill/>
        </p:spPr>
        <p:txBody>
          <a:bodyPr wrap="square" anchor="ctr">
            <a:spAutoFit/>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VẬN</a:t>
            </a:r>
            <a:r>
              <a:rPr kumimoji="0" lang="en-US" sz="5400" b="1" i="0" u="none" strike="noStrike" kern="1200" cap="none" spc="0" normalizeH="0" noProof="0" dirty="0" smtClean="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 DỤNG</a:t>
            </a:r>
            <a:endPar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602" name="Picture 2" descr="C:\Users\ADMINI~1\AppData\Local\Temp\Rar$DIa0.498\Bài 10.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5253" y="4152900"/>
            <a:ext cx="6905347" cy="4660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326539" y="8306580"/>
            <a:ext cx="2656661" cy="1980420"/>
          </a:xfrm>
          <a:prstGeom prst="rect">
            <a:avLst/>
          </a:prstGeom>
        </p:spPr>
      </p:pic>
      <p:sp>
        <p:nvSpPr>
          <p:cNvPr id="2" name="Rectangle 1"/>
          <p:cNvSpPr/>
          <p:nvPr/>
        </p:nvSpPr>
        <p:spPr>
          <a:xfrm>
            <a:off x="1395274" y="5372100"/>
            <a:ext cx="7672526" cy="2862322"/>
          </a:xfrm>
          <a:prstGeom prst="rect">
            <a:avLst/>
          </a:prstGeom>
          <a:solidFill>
            <a:schemeClr val="accent3">
              <a:lumMod val="60000"/>
              <a:lumOff val="4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b="1" dirty="0"/>
              <a:t> </a:t>
            </a:r>
            <a:r>
              <a:rPr lang="en-US" sz="4000" dirty="0"/>
              <a:t>Thể tích của lòng thùng hàng </a:t>
            </a:r>
            <a:r>
              <a:rPr lang="en-US" sz="4000" dirty="0" smtClean="0"/>
              <a:t>là:</a:t>
            </a:r>
            <a:endParaRPr lang="en-US" sz="4000" dirty="0"/>
          </a:p>
          <a:p>
            <a:pPr algn="ctr">
              <a:lnSpc>
                <a:spcPct val="150000"/>
              </a:lnSpc>
            </a:pPr>
            <a:r>
              <a:rPr lang="en-US" sz="4000" dirty="0"/>
              <a:t>5,6.2.2 = 22,4 (m</a:t>
            </a:r>
            <a:r>
              <a:rPr lang="en-US" sz="4000" baseline="30000" dirty="0"/>
              <a:t>3</a:t>
            </a:r>
            <a:r>
              <a:rPr lang="en-US" sz="4000" dirty="0"/>
              <a:t>)</a:t>
            </a:r>
          </a:p>
        </p:txBody>
      </p:sp>
    </p:spTree>
    <p:extLst>
      <p:ext uri="{BB962C8B-B14F-4D97-AF65-F5344CB8AC3E}">
        <p14:creationId xmlns:p14="http://schemas.microsoft.com/office/powerpoint/2010/main" val="12750273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amond(i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wipe(down)">
                                      <p:cBhvr>
                                        <p:cTn id="17" dur="5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barn(inVertical)">
                                      <p:cBhvr>
                                        <p:cTn id="22" dur="500"/>
                                        <p:tgtEl>
                                          <p:spTgt spid="2">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barn(inVertical)">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barn(inVertical)">
                                      <p:cBhvr>
                                        <p:cTn id="3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P spid="2"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3714" t="22934"/>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6470" r="51775"/>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6200" y="114300"/>
            <a:ext cx="926459" cy="1163362"/>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4349375" y="8622407"/>
            <a:ext cx="3028394" cy="544122"/>
          </a:xfrm>
          <a:prstGeom prst="rect">
            <a:avLst/>
          </a:prstGeom>
        </p:spPr>
      </p:pic>
      <p:sp>
        <p:nvSpPr>
          <p:cNvPr id="18" name="TextBox 17">
            <a:extLst>
              <a:ext uri="{FF2B5EF4-FFF2-40B4-BE49-F238E27FC236}">
                <a16:creationId xmlns="" xmlns:mc="http://schemas.openxmlformats.org/markup-compatibility/2006" xmlns:a14="http://schemas.microsoft.com/office/drawing/2010/main" xmlns:a16="http://schemas.microsoft.com/office/drawing/2014/main" id="{B5B6C3A9-BFD8-42AC-A1C7-109C883DF2D2}"/>
              </a:ext>
            </a:extLst>
          </p:cNvPr>
          <p:cNvSpPr txBox="1"/>
          <p:nvPr/>
        </p:nvSpPr>
        <p:spPr>
          <a:xfrm>
            <a:off x="2125945" y="1333500"/>
            <a:ext cx="7475255" cy="7478970"/>
          </a:xfrm>
          <a:prstGeom prst="rect">
            <a:avLst/>
          </a:prstGeom>
          <a:noFill/>
        </p:spPr>
        <p:txBody>
          <a:bodyPr wrap="square">
            <a:spAutoFit/>
          </a:bodyPr>
          <a:lstStyle/>
          <a:p>
            <a:pPr algn="just">
              <a:lnSpc>
                <a:spcPct val="150000"/>
              </a:lnSpc>
            </a:pPr>
            <a:r>
              <a:rPr lang="en-US" sz="4000" b="1" dirty="0"/>
              <a:t>Bài 10.5. </a:t>
            </a:r>
            <a:r>
              <a:rPr lang="en-US" sz="4000" dirty="0"/>
              <a:t>Một hộp sữa tươi có dạng hình hộp chữ nhật với dung tích 1 lít, chiều cao 20 cm, chiều dài 10 cm</a:t>
            </a:r>
          </a:p>
          <a:p>
            <a:pPr algn="just">
              <a:lnSpc>
                <a:spcPct val="150000"/>
              </a:lnSpc>
            </a:pPr>
            <a:r>
              <a:rPr lang="en-US" sz="4000" dirty="0"/>
              <a:t>a) Tính chiều rộng của hộp </a:t>
            </a:r>
            <a:r>
              <a:rPr lang="en-US" sz="4000" dirty="0" smtClean="0"/>
              <a:t>sữa.</a:t>
            </a:r>
            <a:endParaRPr lang="en-US" sz="4000" dirty="0"/>
          </a:p>
          <a:p>
            <a:pPr algn="just">
              <a:lnSpc>
                <a:spcPct val="150000"/>
              </a:lnSpc>
            </a:pPr>
            <a:r>
              <a:rPr lang="en-US" sz="4000" dirty="0"/>
              <a:t>b) Tính diện tích vật liệu dùng để làm vỏ hộp sữa ? (coi như phần mép hộp không đáng kể</a:t>
            </a:r>
            <a:r>
              <a:rPr lang="en-US" sz="4000" dirty="0" smtClean="0"/>
              <a:t>).</a:t>
            </a:r>
            <a:endParaRPr lang="en-US" sz="4000" dirty="0"/>
          </a:p>
        </p:txBody>
      </p:sp>
      <p:sp>
        <p:nvSpPr>
          <p:cNvPr id="3" name="AutoShape 2" descr="C:\Users\ADMINI~1\AppData\Local\Temp\Rar$DIa0.108\B%C3%A0i 10.5.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627"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26656" t="5935" r="29680" b="8851"/>
          <a:stretch/>
        </p:blipFill>
        <p:spPr bwMode="auto">
          <a:xfrm>
            <a:off x="9982200" y="1141811"/>
            <a:ext cx="5447185" cy="811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0192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anim calcmode="lin" valueType="num">
                                      <p:cBhvr>
                                        <p:cTn id="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500"/>
                                        <p:tgtEl>
                                          <p:spTgt spid="18">
                                            <p:txEl>
                                              <p:pRg st="1" end="1"/>
                                            </p:txEl>
                                          </p:spTgt>
                                        </p:tgtEl>
                                      </p:cBhvr>
                                    </p:animEffect>
                                    <p:anim calcmode="lin" valueType="num">
                                      <p:cBhvr>
                                        <p:cTn id="15"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500"/>
                                        <p:tgtEl>
                                          <p:spTgt spid="18">
                                            <p:txEl>
                                              <p:pRg st="2" end="2"/>
                                            </p:txEl>
                                          </p:spTgt>
                                        </p:tgtEl>
                                      </p:cBhvr>
                                    </p:animEffect>
                                    <p:anim calcmode="lin" valueType="num">
                                      <p:cBhvr>
                                        <p:cTn id="22"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627"/>
                                        </p:tgtEl>
                                        <p:attrNameLst>
                                          <p:attrName>style.visibility</p:attrName>
                                        </p:attrNameLst>
                                      </p:cBhvr>
                                      <p:to>
                                        <p:strVal val="visible"/>
                                      </p:to>
                                    </p:set>
                                    <p:animEffect transition="in" filter="wipe(down)">
                                      <p:cBhvr>
                                        <p:cTn id="28"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17735" b="22961"/>
          <a:stretch>
            <a:fillRect/>
          </a:stretch>
        </p:blipFill>
        <p:spPr>
          <a:xfrm>
            <a:off x="7831" y="8411287"/>
            <a:ext cx="2084739" cy="1913260"/>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6216052" y="4752701"/>
            <a:ext cx="3028394" cy="544122"/>
          </a:xfrm>
          <a:prstGeom prst="rect">
            <a:avLst/>
          </a:prstGeom>
        </p:spPr>
      </p:pic>
      <p:pic>
        <p:nvPicPr>
          <p:cNvPr id="4" name="Picture 4"/>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9223" t="36034"/>
          <a:stretch/>
        </p:blipFill>
        <p:spPr>
          <a:xfrm rot="15621758" flipH="1">
            <a:off x="16260934" y="8817561"/>
            <a:ext cx="1137430" cy="1149220"/>
          </a:xfrm>
          <a:prstGeom prst="rect">
            <a:avLst/>
          </a:prstGeom>
        </p:spPr>
      </p:pic>
      <p:pic>
        <p:nvPicPr>
          <p:cNvPr id="26" name="Picture 14">
            <a:extLst>
              <a:ext uri="{FF2B5EF4-FFF2-40B4-BE49-F238E27FC236}">
                <a16:creationId xmlns="" xmlns:a16="http://schemas.microsoft.com/office/drawing/2014/main" id="{AB20082A-B98E-4229-A971-98EE07AD2D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75599" y="329438"/>
            <a:ext cx="926459" cy="1163362"/>
          </a:xfrm>
          <a:prstGeom prst="rect">
            <a:avLst/>
          </a:prstGeom>
        </p:spPr>
      </p:pic>
      <p:sp>
        <p:nvSpPr>
          <p:cNvPr id="28" name="TextBox 27">
            <a:extLst>
              <a:ext uri="{FF2B5EF4-FFF2-40B4-BE49-F238E27FC236}">
                <a16:creationId xmlns="" xmlns:mc="http://schemas.openxmlformats.org/markup-compatibility/2006" xmlns:a14="http://schemas.microsoft.com/office/drawing/2010/main" xmlns:a16="http://schemas.microsoft.com/office/drawing/2014/main" id="{E2B1B1CA-0502-4A09-8EDF-47231B871577}"/>
              </a:ext>
            </a:extLst>
          </p:cNvPr>
          <p:cNvSpPr txBox="1"/>
          <p:nvPr/>
        </p:nvSpPr>
        <p:spPr>
          <a:xfrm>
            <a:off x="2002832" y="114300"/>
            <a:ext cx="14075368" cy="10064294"/>
          </a:xfrm>
          <a:prstGeom prst="rect">
            <a:avLst/>
          </a:prstGeom>
          <a:no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3600" dirty="0"/>
              <a:t>Dung tích của hộp sữa là 1 lít, nên thể tích của hộp sữa cũng là 1 lít</a:t>
            </a:r>
          </a:p>
          <a:p>
            <a:pPr algn="ctr">
              <a:lnSpc>
                <a:spcPct val="150000"/>
              </a:lnSpc>
            </a:pPr>
            <a:r>
              <a:rPr lang="en-US" sz="3600" dirty="0"/>
              <a:t>Đổi : 1 lít = 1000cm</a:t>
            </a:r>
            <a:r>
              <a:rPr lang="en-US" sz="3600" baseline="30000" dirty="0"/>
              <a:t>3</a:t>
            </a:r>
            <a:endParaRPr lang="en-US" sz="3600" dirty="0"/>
          </a:p>
          <a:p>
            <a:pPr algn="ctr">
              <a:lnSpc>
                <a:spcPct val="150000"/>
              </a:lnSpc>
            </a:pPr>
            <a:r>
              <a:rPr lang="en-US" sz="3600" dirty="0"/>
              <a:t>a) Chiều rộng của hộp sữa là:</a:t>
            </a:r>
          </a:p>
          <a:p>
            <a:pPr algn="ctr">
              <a:lnSpc>
                <a:spcPct val="150000"/>
              </a:lnSpc>
            </a:pPr>
            <a:r>
              <a:rPr lang="en-US" sz="3600" dirty="0"/>
              <a:t>1000: (20 x 10) = 1000 : 200= 5 (cm)</a:t>
            </a:r>
          </a:p>
          <a:p>
            <a:pPr algn="just">
              <a:lnSpc>
                <a:spcPct val="150000"/>
              </a:lnSpc>
            </a:pPr>
            <a:r>
              <a:rPr lang="en-US" sz="3600" dirty="0"/>
              <a:t>b) Diện tích vật liệu dùng để làm vỏ hộp sữa là diện tích xung quanh và diện tích của hai mặt đáy của hình hộp.</a:t>
            </a:r>
          </a:p>
          <a:p>
            <a:pPr algn="ctr">
              <a:lnSpc>
                <a:spcPct val="150000"/>
              </a:lnSpc>
            </a:pPr>
            <a:r>
              <a:rPr lang="en-US" sz="3600" dirty="0"/>
              <a:t>Diện tích xung quanh của hộp sữa là:</a:t>
            </a:r>
          </a:p>
          <a:p>
            <a:pPr algn="ctr">
              <a:lnSpc>
                <a:spcPct val="150000"/>
              </a:lnSpc>
            </a:pPr>
            <a:r>
              <a:rPr lang="en-US" sz="3600" dirty="0"/>
              <a:t>2.20.( 10 + 5 ) + 2. = 600 (cm</a:t>
            </a:r>
            <a:r>
              <a:rPr lang="en-US" sz="3600" baseline="30000" dirty="0"/>
              <a:t>2</a:t>
            </a:r>
            <a:r>
              <a:rPr lang="en-US" sz="3600" dirty="0"/>
              <a:t>)</a:t>
            </a:r>
          </a:p>
          <a:p>
            <a:pPr algn="ctr">
              <a:lnSpc>
                <a:spcPct val="150000"/>
              </a:lnSpc>
            </a:pPr>
            <a:r>
              <a:rPr lang="en-US" sz="3600" dirty="0"/>
              <a:t>Diện tích của hai mặt đáy là:</a:t>
            </a:r>
          </a:p>
          <a:p>
            <a:pPr algn="ctr">
              <a:lnSpc>
                <a:spcPct val="150000"/>
              </a:lnSpc>
            </a:pPr>
            <a:r>
              <a:rPr lang="en-US" sz="3600" dirty="0"/>
              <a:t>2.10.5 = 100 (cm</a:t>
            </a:r>
            <a:r>
              <a:rPr lang="en-US" sz="3600" baseline="30000" dirty="0"/>
              <a:t>2</a:t>
            </a:r>
            <a:r>
              <a:rPr lang="en-US" sz="3600" dirty="0"/>
              <a:t>)</a:t>
            </a:r>
          </a:p>
          <a:p>
            <a:pPr algn="ctr">
              <a:lnSpc>
                <a:spcPct val="150000"/>
              </a:lnSpc>
            </a:pPr>
            <a:r>
              <a:rPr lang="en-US" sz="3600" i="1" dirty="0">
                <a:solidFill>
                  <a:srgbClr val="FF0000"/>
                </a:solidFill>
              </a:rPr>
              <a:t>Vậy diện tích vật liệu cần dùng là: 600 + 100 = 700 (cm</a:t>
            </a:r>
            <a:r>
              <a:rPr lang="en-US" sz="3600" i="1" baseline="30000" dirty="0">
                <a:solidFill>
                  <a:srgbClr val="FF0000"/>
                </a:solidFill>
              </a:rPr>
              <a:t>2</a:t>
            </a:r>
            <a:r>
              <a:rPr lang="en-US" sz="3600" i="1" dirty="0">
                <a:solidFill>
                  <a:srgbClr val="FF0000"/>
                </a:solidFill>
              </a:rPr>
              <a:t>).</a:t>
            </a:r>
          </a:p>
        </p:txBody>
      </p:sp>
    </p:spTree>
    <p:extLst>
      <p:ext uri="{BB962C8B-B14F-4D97-AF65-F5344CB8AC3E}">
        <p14:creationId xmlns:p14="http://schemas.microsoft.com/office/powerpoint/2010/main" val="40258135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circle(in)">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circle(in)">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circle(in)">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circle(in)">
                                      <p:cBhvr>
                                        <p:cTn id="22" dur="500"/>
                                        <p:tgtEl>
                                          <p:spTgt spid="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xEl>
                                              <p:pRg st="4" end="4"/>
                                            </p:txEl>
                                          </p:spTgt>
                                        </p:tgtEl>
                                        <p:attrNameLst>
                                          <p:attrName>style.visibility</p:attrName>
                                        </p:attrNameLst>
                                      </p:cBhvr>
                                      <p:to>
                                        <p:strVal val="visible"/>
                                      </p:to>
                                    </p:set>
                                    <p:animEffect transition="in" filter="circle(in)">
                                      <p:cBhvr>
                                        <p:cTn id="27" dur="500"/>
                                        <p:tgtEl>
                                          <p:spTgt spid="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8">
                                            <p:txEl>
                                              <p:pRg st="5" end="5"/>
                                            </p:txEl>
                                          </p:spTgt>
                                        </p:tgtEl>
                                        <p:attrNameLst>
                                          <p:attrName>style.visibility</p:attrName>
                                        </p:attrNameLst>
                                      </p:cBhvr>
                                      <p:to>
                                        <p:strVal val="visible"/>
                                      </p:to>
                                    </p:set>
                                    <p:animEffect transition="in" filter="circle(in)">
                                      <p:cBhvr>
                                        <p:cTn id="32" dur="500"/>
                                        <p:tgtEl>
                                          <p:spTgt spid="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8">
                                            <p:txEl>
                                              <p:pRg st="6" end="6"/>
                                            </p:txEl>
                                          </p:spTgt>
                                        </p:tgtEl>
                                        <p:attrNameLst>
                                          <p:attrName>style.visibility</p:attrName>
                                        </p:attrNameLst>
                                      </p:cBhvr>
                                      <p:to>
                                        <p:strVal val="visible"/>
                                      </p:to>
                                    </p:set>
                                    <p:animEffect transition="in" filter="circle(in)">
                                      <p:cBhvr>
                                        <p:cTn id="37" dur="500"/>
                                        <p:tgtEl>
                                          <p:spTgt spid="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xEl>
                                              <p:pRg st="7" end="7"/>
                                            </p:txEl>
                                          </p:spTgt>
                                        </p:tgtEl>
                                        <p:attrNameLst>
                                          <p:attrName>style.visibility</p:attrName>
                                        </p:attrNameLst>
                                      </p:cBhvr>
                                      <p:to>
                                        <p:strVal val="visible"/>
                                      </p:to>
                                    </p:set>
                                    <p:animEffect transition="in" filter="circle(in)">
                                      <p:cBhvr>
                                        <p:cTn id="42" dur="500"/>
                                        <p:tgtEl>
                                          <p:spTgt spid="2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8">
                                            <p:txEl>
                                              <p:pRg st="8" end="8"/>
                                            </p:txEl>
                                          </p:spTgt>
                                        </p:tgtEl>
                                        <p:attrNameLst>
                                          <p:attrName>style.visibility</p:attrName>
                                        </p:attrNameLst>
                                      </p:cBhvr>
                                      <p:to>
                                        <p:strVal val="visible"/>
                                      </p:to>
                                    </p:set>
                                    <p:animEffect transition="in" filter="circle(in)">
                                      <p:cBhvr>
                                        <p:cTn id="47" dur="500"/>
                                        <p:tgtEl>
                                          <p:spTgt spid="2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8">
                                            <p:txEl>
                                              <p:pRg st="9" end="9"/>
                                            </p:txEl>
                                          </p:spTgt>
                                        </p:tgtEl>
                                        <p:attrNameLst>
                                          <p:attrName>style.visibility</p:attrName>
                                        </p:attrNameLst>
                                      </p:cBhvr>
                                      <p:to>
                                        <p:strVal val="visible"/>
                                      </p:to>
                                    </p:set>
                                    <p:animEffect transition="in" filter="circle(in)">
                                      <p:cBhvr>
                                        <p:cTn id="52" dur="500"/>
                                        <p:tgtEl>
                                          <p:spTgt spid="2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8">
                                            <p:txEl>
                                              <p:pRg st="10" end="10"/>
                                            </p:txEl>
                                          </p:spTgt>
                                        </p:tgtEl>
                                        <p:attrNameLst>
                                          <p:attrName>style.visibility</p:attrName>
                                        </p:attrNameLst>
                                      </p:cBhvr>
                                      <p:to>
                                        <p:strVal val="visible"/>
                                      </p:to>
                                    </p:set>
                                    <p:animEffect transition="in" filter="circle(in)">
                                      <p:cBhvr>
                                        <p:cTn id="57" dur="500"/>
                                        <p:tgtEl>
                                          <p:spTgt spid="2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0" name="Picture 5">
            <a:extLst>
              <a:ext uri="{FF2B5EF4-FFF2-40B4-BE49-F238E27FC236}">
                <a16:creationId xmlns="" xmlns:a16="http://schemas.microsoft.com/office/drawing/2014/main" id="{963EFE31-7439-43D6-9BB5-AF0C859FA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1521370">
            <a:off x="1523778" y="324872"/>
            <a:ext cx="15627661" cy="989901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17735" b="22961"/>
          <a:stretch>
            <a:fillRect/>
          </a:stretch>
        </p:blipFill>
        <p:spPr>
          <a:xfrm>
            <a:off x="7831" y="8411287"/>
            <a:ext cx="2084739" cy="1913260"/>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909958" y="2270836"/>
            <a:ext cx="3028394" cy="544122"/>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46954">
            <a:off x="16407355" y="8312905"/>
            <a:ext cx="1267245" cy="1214251"/>
          </a:xfrm>
          <a:prstGeom prst="rect">
            <a:avLst/>
          </a:prstGeom>
        </p:spPr>
      </p:pic>
      <p:sp>
        <p:nvSpPr>
          <p:cNvPr id="27" name="TextBox 26">
            <a:extLst>
              <a:ext uri="{FF2B5EF4-FFF2-40B4-BE49-F238E27FC236}">
                <a16:creationId xmlns="" xmlns:a16="http://schemas.microsoft.com/office/drawing/2014/main" id="{261C6690-A233-4B37-85CC-8CB3F31724D0}"/>
              </a:ext>
            </a:extLst>
          </p:cNvPr>
          <p:cNvSpPr txBox="1"/>
          <p:nvPr/>
        </p:nvSpPr>
        <p:spPr>
          <a:xfrm>
            <a:off x="2057400" y="2476500"/>
            <a:ext cx="11833927" cy="6555641"/>
          </a:xfrm>
          <a:prstGeom prst="rect">
            <a:avLst/>
          </a:prstGeom>
          <a:noFill/>
        </p:spPr>
        <p:txBody>
          <a:bodyPr wrap="square">
            <a:spAutoFit/>
          </a:bodyPr>
          <a:lstStyle/>
          <a:p>
            <a:pPr algn="just">
              <a:lnSpc>
                <a:spcPct val="150000"/>
              </a:lnSpc>
            </a:pPr>
            <a:r>
              <a:rPr lang="en-US" sz="4000" b="1" dirty="0"/>
              <a:t>Bài 10.6. </a:t>
            </a:r>
            <a:r>
              <a:rPr lang="en-US" sz="4000" dirty="0"/>
              <a:t>Một bể nước có dạng hình hộp chữ nhật với chiều dài 2m. Lúc đầu bể không có nước. Sau khi đổ vào bể 120 thùng nước, mỗi thùng chứa 20 lít nước thì mực nước của bể dâng cao 0,8 m.</a:t>
            </a:r>
          </a:p>
          <a:p>
            <a:pPr algn="just">
              <a:lnSpc>
                <a:spcPct val="150000"/>
              </a:lnSpc>
            </a:pPr>
            <a:r>
              <a:rPr lang="en-US" sz="4000" dirty="0"/>
              <a:t>a) Tính chiều rộng của bể nước.</a:t>
            </a:r>
          </a:p>
          <a:p>
            <a:pPr algn="just">
              <a:lnSpc>
                <a:spcPct val="150000"/>
              </a:lnSpc>
            </a:pPr>
            <a:r>
              <a:rPr lang="en-US" sz="4000" dirty="0"/>
              <a:t>b) Người ta đổ thêm 60 thùng nước nữa thì đầy bể. Hỏi bể cao bao nhiêu mét?</a:t>
            </a:r>
          </a:p>
        </p:txBody>
      </p:sp>
    </p:spTree>
    <p:extLst>
      <p:ext uri="{BB962C8B-B14F-4D97-AF65-F5344CB8AC3E}">
        <p14:creationId xmlns:p14="http://schemas.microsoft.com/office/powerpoint/2010/main" val="33982779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57200" y="860215"/>
            <a:ext cx="17247954" cy="920850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2252" y="504087"/>
            <a:ext cx="926459" cy="116336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665" t="12429" r="13075" b="104"/>
          <a:stretch>
            <a:fillRect/>
          </a:stretch>
        </p:blipFill>
        <p:spPr>
          <a:xfrm>
            <a:off x="14450549" y="0"/>
            <a:ext cx="3837451" cy="3629397"/>
          </a:xfrm>
          <a:prstGeom prst="rect">
            <a:avLst/>
          </a:prstGeom>
        </p:spPr>
      </p:pic>
      <p:sp>
        <p:nvSpPr>
          <p:cNvPr id="13" name="TextBox 12">
            <a:extLst>
              <a:ext uri="{FF2B5EF4-FFF2-40B4-BE49-F238E27FC236}">
                <a16:creationId xmlns="" xmlns:a16="http://schemas.microsoft.com/office/drawing/2014/main" id="{3FD57673-4218-4861-BB0E-47CB551C24EE}"/>
              </a:ext>
            </a:extLst>
          </p:cNvPr>
          <p:cNvSpPr txBox="1"/>
          <p:nvPr/>
        </p:nvSpPr>
        <p:spPr>
          <a:xfrm>
            <a:off x="1143000" y="1790700"/>
            <a:ext cx="15947940" cy="916276"/>
          </a:xfrm>
          <a:prstGeom prst="rect">
            <a:avLst/>
          </a:prstGeom>
          <a:noFill/>
        </p:spPr>
        <p:txBody>
          <a:bodyPr wrap="square">
            <a:spAutoFit/>
          </a:bodyPr>
          <a:lstStyle/>
          <a:p>
            <a:pPr marL="571500" indent="-571500" algn="just">
              <a:lnSpc>
                <a:spcPct val="150000"/>
              </a:lnSpc>
              <a:spcAft>
                <a:spcPts val="800"/>
              </a:spcAft>
              <a:buFont typeface="Wingdings" pitchFamily="2" charset="2"/>
              <a:buChar char="v"/>
              <a:tabLst>
                <a:tab pos="704850" algn="l"/>
              </a:tabLst>
            </a:pPr>
            <a:r>
              <a:rPr lang="en-US" sz="4000" b="1"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Một số yếu tố cơ bản của hình hộp chữ nhật, hình lập phương.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p:cNvGrpSpPr/>
          <p:nvPr/>
        </p:nvGrpSpPr>
        <p:grpSpPr>
          <a:xfrm>
            <a:off x="3124200" y="466861"/>
            <a:ext cx="12028226" cy="1403358"/>
            <a:chOff x="3124200" y="466861"/>
            <a:chExt cx="12028226" cy="1403358"/>
          </a:xfrm>
        </p:grpSpPr>
        <p:pic>
          <p:nvPicPr>
            <p:cNvPr id="14" name="Picture 3">
              <a:extLst>
                <a:ext uri="{FF2B5EF4-FFF2-40B4-BE49-F238E27FC236}">
                  <a16:creationId xmlns="" xmlns:a16="http://schemas.microsoft.com/office/drawing/2014/main" id="{41D7FFD9-CA5D-4D66-861B-0B2BE6F027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124200" y="466861"/>
              <a:ext cx="12028226" cy="1403358"/>
            </a:xfrm>
            <a:prstGeom prst="rect">
              <a:avLst/>
            </a:prstGeom>
          </p:spPr>
        </p:pic>
        <p:sp>
          <p:nvSpPr>
            <p:cNvPr id="16" name="TextBox 15">
              <a:extLst>
                <a:ext uri="{FF2B5EF4-FFF2-40B4-BE49-F238E27FC236}">
                  <a16:creationId xmlns="" xmlns:a16="http://schemas.microsoft.com/office/drawing/2014/main" id="{BAAC95D1-7D1F-4C44-8CAB-7D030316C1EA}"/>
                </a:ext>
              </a:extLst>
            </p:cNvPr>
            <p:cNvSpPr txBox="1"/>
            <p:nvPr/>
          </p:nvSpPr>
          <p:spPr>
            <a:xfrm>
              <a:off x="3886201" y="586432"/>
              <a:ext cx="10744200"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1. </a:t>
              </a:r>
              <a:r>
                <a:rPr kumimoji="0" lang="en-US" sz="4400" b="1"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Hình</a:t>
              </a:r>
              <a:r>
                <a:rPr kumimoji="0" lang="en-US" sz="4400" b="1"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 hộp chữ nhật, hình lập phương</a:t>
              </a:r>
              <a:endParaRPr kumimoji="0" lang="en-US" sz="4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1667593" y="2628900"/>
            <a:ext cx="15423347" cy="1846659"/>
          </a:xfrm>
          <a:prstGeom prst="rect">
            <a:avLst/>
          </a:prstGeom>
        </p:spPr>
        <p:txBody>
          <a:bodyPr wrap="square">
            <a:spAutoFit/>
          </a:bodyPr>
          <a:lstStyle/>
          <a:p>
            <a:pPr algn="just">
              <a:lnSpc>
                <a:spcPct val="150000"/>
              </a:lnSpc>
            </a:pPr>
            <a:r>
              <a:rPr lang="en-US" sz="3800" dirty="0"/>
              <a:t>Hình nào dưới đây là đồ vật hoặc kiến trúc có dạng hình hộp chữ nhật, có dạng hình lập phương?</a:t>
            </a:r>
          </a:p>
        </p:txBody>
      </p:sp>
      <p:pic>
        <p:nvPicPr>
          <p:cNvPr id="2050" name="Picture 2" descr="C:\Users\ADMINI~1\AppData\Local\Temp\Rar$DIa0.990\HĐ1 - c.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327832" y="4457701"/>
            <a:ext cx="5207567" cy="35813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1\AppData\Local\Temp\Rar$DIa0.459\HĐ1 - b.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71154" y="4457701"/>
            <a:ext cx="3796845" cy="35813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1\AppData\Local\Temp\Rar$DIa0.410\HĐ1 - a.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04703" y="4457701"/>
            <a:ext cx="4696097" cy="35813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301977" y="8097441"/>
            <a:ext cx="14041968" cy="1846659"/>
          </a:xfrm>
          <a:prstGeom prst="rect">
            <a:avLst/>
          </a:prstGeom>
        </p:spPr>
        <p:txBody>
          <a:bodyPr wrap="square">
            <a:spAutoFit/>
          </a:bodyPr>
          <a:lstStyle/>
          <a:p>
            <a:pPr algn="ctr">
              <a:lnSpc>
                <a:spcPct val="150000"/>
              </a:lnSpc>
            </a:pPr>
            <a:r>
              <a:rPr lang="en-US" sz="3800" dirty="0"/>
              <a:t>Em hãy tìm thêm một số hình ảnh có dạng hình hộp chữ nhật, hình lập phương trong thực tế.</a:t>
            </a:r>
          </a:p>
        </p:txBody>
      </p:sp>
    </p:spTree>
    <p:extLst>
      <p:ext uri="{BB962C8B-B14F-4D97-AF65-F5344CB8AC3E}">
        <p14:creationId xmlns:p14="http://schemas.microsoft.com/office/powerpoint/2010/main" val="9853556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inVertical)">
                                      <p:cBhvr>
                                        <p:cTn id="17" dur="500"/>
                                        <p:tgtEl>
                                          <p:spTgt spid="2052"/>
                                        </p:tgtEl>
                                      </p:cBhvr>
                                    </p:animEffect>
                                  </p:childTnLst>
                                </p:cTn>
                              </p:par>
                              <p:par>
                                <p:cTn id="18" presetID="16" presetClass="entr" presetSubtype="21"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barn(inVertical)">
                                      <p:cBhvr>
                                        <p:cTn id="20" dur="500"/>
                                        <p:tgtEl>
                                          <p:spTgt spid="2051"/>
                                        </p:tgtEl>
                                      </p:cBhvr>
                                    </p:animEffect>
                                  </p:childTnLst>
                                </p:cTn>
                              </p:par>
                              <p:par>
                                <p:cTn id="21" presetID="16" presetClass="entr" presetSubtype="21"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barn(inVertical)">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4"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21208" y="860216"/>
            <a:ext cx="16045583" cy="856656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0087" y="398217"/>
            <a:ext cx="1385594" cy="173990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466626" y="7586134"/>
            <a:ext cx="3054775" cy="22771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04659" y="4229176"/>
            <a:ext cx="2330857" cy="2267288"/>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665" t="12429" r="13075" b="104"/>
          <a:stretch>
            <a:fillRect/>
          </a:stretch>
        </p:blipFill>
        <p:spPr>
          <a:xfrm>
            <a:off x="14450549" y="0"/>
            <a:ext cx="3837451" cy="3629397"/>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7650384">
            <a:off x="14992736" y="4136109"/>
            <a:ext cx="1521321" cy="1264080"/>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2A46EDEC-5650-42CE-BE01-2049058BF89F}"/>
              </a:ext>
            </a:extLst>
          </p:cNvPr>
          <p:cNvSpPr txBox="1"/>
          <p:nvPr/>
        </p:nvSpPr>
        <p:spPr>
          <a:xfrm>
            <a:off x="4267199" y="1703130"/>
            <a:ext cx="9601201" cy="7478970"/>
          </a:xfrm>
          <a:prstGeom prst="rect">
            <a:avLst/>
          </a:prstGeom>
          <a:noFill/>
        </p:spPr>
        <p:txBody>
          <a:bodyPr wrap="square">
            <a:spAutoFit/>
          </a:bodyPr>
          <a:lstStyle/>
          <a:p>
            <a:pPr algn="ctr">
              <a:lnSpc>
                <a:spcPct val="150000"/>
              </a:lnSpc>
            </a:pPr>
            <a:r>
              <a:rPr lang="en-US" sz="4000" dirty="0"/>
              <a:t>a) Thể tích nước đổ vào:</a:t>
            </a:r>
          </a:p>
          <a:p>
            <a:pPr algn="ctr">
              <a:lnSpc>
                <a:spcPct val="150000"/>
              </a:lnSpc>
            </a:pPr>
            <a:r>
              <a:rPr lang="en-US" sz="4000" dirty="0"/>
              <a:t>120 x 20 = 2400 (l) = 2,4 (m</a:t>
            </a:r>
            <a:r>
              <a:rPr lang="en-US" sz="4000" baseline="30000" dirty="0"/>
              <a:t>3</a:t>
            </a:r>
            <a:r>
              <a:rPr lang="en-US" sz="4000" dirty="0"/>
              <a:t>)</a:t>
            </a:r>
          </a:p>
          <a:p>
            <a:pPr algn="ctr">
              <a:lnSpc>
                <a:spcPct val="150000"/>
              </a:lnSpc>
            </a:pPr>
            <a:r>
              <a:rPr lang="en-US" sz="4000" dirty="0"/>
              <a:t>Chiều rộng của bể nước:</a:t>
            </a:r>
          </a:p>
          <a:p>
            <a:pPr algn="ctr">
              <a:lnSpc>
                <a:spcPct val="150000"/>
              </a:lnSpc>
            </a:pPr>
            <a:r>
              <a:rPr lang="en-US" sz="4000" dirty="0"/>
              <a:t>2,4 : (2 x 0,8) = 1,5 (m)</a:t>
            </a:r>
          </a:p>
          <a:p>
            <a:pPr algn="ctr">
              <a:lnSpc>
                <a:spcPct val="150000"/>
              </a:lnSpc>
            </a:pPr>
            <a:r>
              <a:rPr lang="en-US" sz="4000" dirty="0"/>
              <a:t>b) Thể tích của bể nước:</a:t>
            </a:r>
          </a:p>
          <a:p>
            <a:pPr algn="ctr">
              <a:lnSpc>
                <a:spcPct val="150000"/>
              </a:lnSpc>
            </a:pPr>
            <a:r>
              <a:rPr lang="en-US" sz="4000" dirty="0"/>
              <a:t>2400 + (60 x 20) = 3600 (l) = 3,6 (m</a:t>
            </a:r>
            <a:r>
              <a:rPr lang="en-US" sz="4000" baseline="30000" dirty="0"/>
              <a:t>3</a:t>
            </a:r>
            <a:r>
              <a:rPr lang="en-US" sz="4000" dirty="0"/>
              <a:t>)</a:t>
            </a:r>
          </a:p>
          <a:p>
            <a:pPr algn="ctr">
              <a:lnSpc>
                <a:spcPct val="150000"/>
              </a:lnSpc>
            </a:pPr>
            <a:r>
              <a:rPr lang="en-US" sz="4000" dirty="0"/>
              <a:t>Chiều cao của bể nước:</a:t>
            </a:r>
          </a:p>
          <a:p>
            <a:pPr algn="ctr">
              <a:lnSpc>
                <a:spcPct val="150000"/>
              </a:lnSpc>
            </a:pPr>
            <a:r>
              <a:rPr lang="en-US" sz="4000" dirty="0"/>
              <a:t>3,6 : (2 x 1,5) = 1,2 (m)</a:t>
            </a:r>
          </a:p>
        </p:txBody>
      </p:sp>
      <p:sp>
        <p:nvSpPr>
          <p:cNvPr id="14" name="TextBox 13">
            <a:extLst>
              <a:ext uri="{FF2B5EF4-FFF2-40B4-BE49-F238E27FC236}">
                <a16:creationId xmlns="" xmlns:a16="http://schemas.microsoft.com/office/drawing/2014/main" id="{18B705DC-1E71-474C-9401-767DBA297093}"/>
              </a:ext>
            </a:extLst>
          </p:cNvPr>
          <p:cNvSpPr txBox="1"/>
          <p:nvPr/>
        </p:nvSpPr>
        <p:spPr>
          <a:xfrm>
            <a:off x="7899400" y="337555"/>
            <a:ext cx="1955800" cy="1081002"/>
          </a:xfrm>
          <a:prstGeom prst="rect">
            <a:avLst/>
          </a:prstGeom>
          <a:noFill/>
        </p:spPr>
        <p:txBody>
          <a:bodyPr wrap="square">
            <a:spAutoFit/>
          </a:bodyPr>
          <a:lstStyle/>
          <a:p>
            <a:pPr algn="ctr">
              <a:lnSpc>
                <a:spcPct val="150000"/>
              </a:lnSpc>
            </a:pPr>
            <a:r>
              <a:rPr lang="en-US" sz="4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95497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37" dur="500"/>
                                        <p:tgtEl>
                                          <p:spTgt spid="1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randombar(horizontal)">
                                      <p:cBhvr>
                                        <p:cTn id="42" dur="500"/>
                                        <p:tgtEl>
                                          <p:spTgt spid="1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
                                            <p:txEl>
                                              <p:pRg st="7" end="7"/>
                                            </p:txEl>
                                          </p:spTgt>
                                        </p:tgtEl>
                                        <p:attrNameLst>
                                          <p:attrName>style.visibility</p:attrName>
                                        </p:attrNameLst>
                                      </p:cBhvr>
                                      <p:to>
                                        <p:strVal val="visible"/>
                                      </p:to>
                                    </p:set>
                                    <p:animEffect transition="in" filter="randombar(horizontal)">
                                      <p:cBhvr>
                                        <p:cTn id="4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278237" y="3352739"/>
            <a:ext cx="5590748" cy="693426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558229">
            <a:off x="3350621" y="343222"/>
            <a:ext cx="1661309" cy="1594857"/>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2643" t="29725"/>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292004">
            <a:off x="15209215" y="3288740"/>
            <a:ext cx="1426810" cy="66152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22393">
            <a:off x="760163" y="1141943"/>
            <a:ext cx="879808" cy="843016"/>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363097" y="6819900"/>
            <a:ext cx="827317" cy="1038869"/>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121315">
            <a:off x="10919644" y="7227573"/>
            <a:ext cx="1225888" cy="1018602"/>
          </a:xfrm>
          <a:prstGeom prst="rect">
            <a:avLst/>
          </a:prstGeom>
        </p:spPr>
      </p:pic>
      <p:sp>
        <p:nvSpPr>
          <p:cNvPr id="18" name="TextBox 17">
            <a:extLst>
              <a:ext uri="{FF2B5EF4-FFF2-40B4-BE49-F238E27FC236}">
                <a16:creationId xmlns="" xmlns:a16="http://schemas.microsoft.com/office/drawing/2014/main" id="{B1B6FFB5-5303-4040-AF09-0EBDF4BECDDB}"/>
              </a:ext>
            </a:extLst>
          </p:cNvPr>
          <p:cNvSpPr txBox="1"/>
          <p:nvPr/>
        </p:nvSpPr>
        <p:spPr>
          <a:xfrm>
            <a:off x="4568313" y="1140650"/>
            <a:ext cx="9151374" cy="1451808"/>
          </a:xfrm>
          <a:prstGeom prst="rect">
            <a:avLst/>
          </a:prstGeom>
          <a:noFill/>
        </p:spPr>
        <p:txBody>
          <a:bodyPr wrap="square">
            <a:spAutoFit/>
          </a:bodyPr>
          <a:lstStyle/>
          <a:p>
            <a:pPr algn="ctr">
              <a:lnSpc>
                <a:spcPct val="150000"/>
              </a:lnSpc>
              <a:spcBef>
                <a:spcPts val="1200"/>
              </a:spcBef>
            </a:pPr>
            <a:r>
              <a:rPr lang="vi-VN" sz="6600" b="1" kern="0" dirty="0">
                <a:solidFill>
                  <a:srgbClr val="DF98B6"/>
                </a:solidFill>
                <a:effectLst/>
                <a:latin typeface="Arial" panose="020B0604020202020204" pitchFamily="34" charset="0"/>
                <a:ea typeface="Times New Roman" panose="02020603050405020304" pitchFamily="18" charset="0"/>
                <a:cs typeface="Times New Roman" panose="02020603050405020304" pitchFamily="18" charset="0"/>
              </a:rPr>
              <a:t>HƯỚNG DẪN VỀ NHÀ</a:t>
            </a:r>
            <a:endParaRPr lang="en-US" sz="6600" b="1" kern="0" dirty="0">
              <a:solidFill>
                <a:srgbClr val="DF98B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39E285B3-0179-4938-989B-0C5C6AC053D7}"/>
              </a:ext>
            </a:extLst>
          </p:cNvPr>
          <p:cNvSpPr txBox="1"/>
          <p:nvPr/>
        </p:nvSpPr>
        <p:spPr>
          <a:xfrm>
            <a:off x="8727180" y="3619500"/>
            <a:ext cx="7049575" cy="3221395"/>
          </a:xfrm>
          <a:prstGeom prst="rect">
            <a:avLst/>
          </a:prstGeom>
          <a:noFill/>
        </p:spPr>
        <p:txBody>
          <a:bodyPr wrap="square">
            <a:spAutoFit/>
          </a:bodyPr>
          <a:lstStyle/>
          <a:p>
            <a:pPr algn="just">
              <a:lnSpc>
                <a:spcPct val="150000"/>
              </a:lnSpc>
              <a:spcBef>
                <a:spcPts val="600"/>
              </a:spcBef>
              <a:spcAft>
                <a:spcPts val="800"/>
              </a:spcAf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 nhớ kiến thức trong bài.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a:t>
            </a:r>
            <a:r>
              <a:rPr lang="pt-BR"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thành các </a:t>
            </a: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 tập SBT.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 </a:t>
            </a:r>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 trước bài mới.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AutoShape 7">
            <a:extLst>
              <a:ext uri="{FF2B5EF4-FFF2-40B4-BE49-F238E27FC236}">
                <a16:creationId xmlns="" xmlns:a16="http://schemas.microsoft.com/office/drawing/2014/main" id="{5BF20C3D-0F3A-4480-AF60-5C97A58F65AF}"/>
              </a:ext>
            </a:extLst>
          </p:cNvPr>
          <p:cNvSpPr/>
          <p:nvPr/>
        </p:nvSpPr>
        <p:spPr>
          <a:xfrm rot="16200000">
            <a:off x="4637758" y="6927418"/>
            <a:ext cx="7149358" cy="0"/>
          </a:xfrm>
          <a:prstGeom prst="line">
            <a:avLst/>
          </a:prstGeom>
          <a:ln w="47625" cap="flat">
            <a:solidFill>
              <a:srgbClr val="60699E"/>
            </a:solidFill>
            <a:prstDash val="solid"/>
            <a:headEnd type="none" w="sm" len="sm"/>
            <a:tailEnd type="none" w="sm" len="sm"/>
          </a:ln>
        </p:spPr>
      </p:sp>
      <p:pic>
        <p:nvPicPr>
          <p:cNvPr id="25" name="Picture 15">
            <a:extLst>
              <a:ext uri="{FF2B5EF4-FFF2-40B4-BE49-F238E27FC236}">
                <a16:creationId xmlns="" xmlns:a16="http://schemas.microsoft.com/office/drawing/2014/main" id="{AC699679-F76C-4719-9129-FC60CD61639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22393">
            <a:off x="7932692" y="3964959"/>
            <a:ext cx="592506" cy="567729"/>
          </a:xfrm>
          <a:prstGeom prst="rect">
            <a:avLst/>
          </a:prstGeom>
        </p:spPr>
      </p:pic>
      <p:pic>
        <p:nvPicPr>
          <p:cNvPr id="26" name="Picture 15">
            <a:extLst>
              <a:ext uri="{FF2B5EF4-FFF2-40B4-BE49-F238E27FC236}">
                <a16:creationId xmlns="" xmlns:a16="http://schemas.microsoft.com/office/drawing/2014/main" id="{9B7A4D16-90FB-480B-9FC2-41B6CC62EB6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22393">
            <a:off x="7946220" y="4956474"/>
            <a:ext cx="592506" cy="567729"/>
          </a:xfrm>
          <a:prstGeom prst="rect">
            <a:avLst/>
          </a:prstGeom>
        </p:spPr>
      </p:pic>
      <p:pic>
        <p:nvPicPr>
          <p:cNvPr id="27" name="Picture 15">
            <a:extLst>
              <a:ext uri="{FF2B5EF4-FFF2-40B4-BE49-F238E27FC236}">
                <a16:creationId xmlns="" xmlns:a16="http://schemas.microsoft.com/office/drawing/2014/main" id="{9D6DB9B9-9648-4997-A321-421EE27BA43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22393">
            <a:off x="7946220" y="6058197"/>
            <a:ext cx="592506" cy="567729"/>
          </a:xfrm>
          <a:prstGeom prst="rect">
            <a:avLst/>
          </a:prstGeom>
        </p:spPr>
      </p:pic>
    </p:spTree>
    <p:extLst>
      <p:ext uri="{BB962C8B-B14F-4D97-AF65-F5344CB8AC3E}">
        <p14:creationId xmlns:p14="http://schemas.microsoft.com/office/powerpoint/2010/main" val="2540140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left)">
                                      <p:cBhvr>
                                        <p:cTn id="17" dur="500"/>
                                        <p:tgtEl>
                                          <p:spTgt spid="20">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wipe(left)">
                                      <p:cBhvr>
                                        <p:cTn id="25" dur="500"/>
                                        <p:tgtEl>
                                          <p:spTgt spid="20">
                                            <p:txEl>
                                              <p:pRg st="1" end="1"/>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wipe(left)">
                                      <p:cBhvr>
                                        <p:cTn id="33" dur="500"/>
                                        <p:tgtEl>
                                          <p:spTgt spid="20">
                                            <p:txEl>
                                              <p:pRg st="2" end="2"/>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07933" y="1136181"/>
            <a:ext cx="14272134" cy="801463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27802" y="2067193"/>
            <a:ext cx="629585" cy="7905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996376">
            <a:off x="2563949" y="4726809"/>
            <a:ext cx="1522018" cy="12646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88174">
            <a:off x="668948" y="8787554"/>
            <a:ext cx="947338" cy="907722"/>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319" t="16209" r="26976" b="7039"/>
          <a:stretch>
            <a:fillRect/>
          </a:stretch>
        </p:blipFill>
        <p:spPr>
          <a:xfrm>
            <a:off x="14771975" y="0"/>
            <a:ext cx="3516025" cy="35599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4677" y="730468"/>
            <a:ext cx="2203859" cy="1944906"/>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981402">
            <a:off x="12842248" y="9359623"/>
            <a:ext cx="616586" cy="616586"/>
          </a:xfrm>
          <a:prstGeom prst="rect">
            <a:avLst/>
          </a:prstGeom>
        </p:spPr>
      </p:pic>
      <p:sp>
        <p:nvSpPr>
          <p:cNvPr id="18" name="TextBox 17">
            <a:extLst>
              <a:ext uri="{FF2B5EF4-FFF2-40B4-BE49-F238E27FC236}">
                <a16:creationId xmlns="" xmlns:a16="http://schemas.microsoft.com/office/drawing/2014/main" id="{5F37AFE4-71B4-41F0-91C5-019BFAA331F3}"/>
              </a:ext>
            </a:extLst>
          </p:cNvPr>
          <p:cNvSpPr txBox="1"/>
          <p:nvPr/>
        </p:nvSpPr>
        <p:spPr>
          <a:xfrm>
            <a:off x="4405409" y="1930704"/>
            <a:ext cx="8889666" cy="5404172"/>
          </a:xfrm>
          <a:prstGeom prst="rect">
            <a:avLst/>
          </a:prstGeom>
          <a:noFill/>
        </p:spPr>
        <p:txBody>
          <a:bodyPr wrap="square" rtlCol="0">
            <a:spAutoFit/>
          </a:bodyPr>
          <a:lstStyle/>
          <a:p>
            <a:pPr algn="ctr">
              <a:lnSpc>
                <a:spcPct val="150000"/>
              </a:lnSpc>
            </a:pPr>
            <a:r>
              <a:rPr lang="en-US" sz="8000" b="1" dirty="0">
                <a:solidFill>
                  <a:srgbClr val="DF98B6"/>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rgbClr val="DF98B6"/>
                </a:solidFill>
                <a:latin typeface="Arial" panose="020B0604020202020204" pitchFamily="34" charset="0"/>
                <a:cs typeface="Arial" panose="020B0604020202020204" pitchFamily="34" charset="0"/>
              </a:rPr>
              <a:t>ĐÃ LẮNG NGHE BÀI GIẢNG!</a:t>
            </a:r>
          </a:p>
        </p:txBody>
      </p:sp>
      <p:pic>
        <p:nvPicPr>
          <p:cNvPr id="19" name="Picture 11">
            <a:extLst>
              <a:ext uri="{FF2B5EF4-FFF2-40B4-BE49-F238E27FC236}">
                <a16:creationId xmlns="" xmlns:a16="http://schemas.microsoft.com/office/drawing/2014/main" id="{281532EC-5122-477D-A2F9-EC8FD4B2211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l="20801"/>
          <a:stretch>
            <a:fillRect/>
          </a:stretch>
        </p:blipFill>
        <p:spPr>
          <a:xfrm rot="-10800000">
            <a:off x="10528947" y="7705022"/>
            <a:ext cx="2870774" cy="651274"/>
          </a:xfrm>
          <a:prstGeom prst="rect">
            <a:avLst/>
          </a:prstGeom>
        </p:spPr>
      </p:pic>
      <p:pic>
        <p:nvPicPr>
          <p:cNvPr id="21" name="Picture 13">
            <a:extLst>
              <a:ext uri="{FF2B5EF4-FFF2-40B4-BE49-F238E27FC236}">
                <a16:creationId xmlns="" xmlns:a16="http://schemas.microsoft.com/office/drawing/2014/main" id="{FF41710D-8F2A-48B9-AB1B-6C159D8ED319}"/>
              </a:ext>
            </a:extLst>
          </p:cNvPr>
          <p:cNvPicPr>
            <a:picLocks noChangeAspect="1"/>
          </p:cNvPicPr>
          <p:nvPr/>
        </p:nvPicPr>
        <p:blipFill>
          <a:blip r:embed="rId20"/>
          <a:srcRect r="2325"/>
          <a:stretch>
            <a:fillRect/>
          </a:stretch>
        </p:blipFill>
        <p:spPr>
          <a:xfrm flipH="1">
            <a:off x="13746511" y="4166785"/>
            <a:ext cx="3600731" cy="5898339"/>
          </a:xfrm>
          <a:prstGeom prst="rect">
            <a:avLst/>
          </a:prstGeom>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800100"/>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610034" y="419100"/>
            <a:ext cx="1525566" cy="1695073"/>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51010" y="8134312"/>
            <a:ext cx="1296768" cy="1869216"/>
          </a:xfrm>
          <a:prstGeom prst="rect">
            <a:avLst/>
          </a:prstGeom>
        </p:spPr>
      </p:pic>
      <p:grpSp>
        <p:nvGrpSpPr>
          <p:cNvPr id="23" name="Group 22">
            <a:extLst>
              <a:ext uri="{FF2B5EF4-FFF2-40B4-BE49-F238E27FC236}">
                <a16:creationId xmlns="" xmlns:a16="http://schemas.microsoft.com/office/drawing/2014/main" id="{C65A7DDC-921C-4A88-83CA-96240DF538F0}"/>
              </a:ext>
            </a:extLst>
          </p:cNvPr>
          <p:cNvGrpSpPr/>
          <p:nvPr/>
        </p:nvGrpSpPr>
        <p:grpSpPr>
          <a:xfrm>
            <a:off x="1436907" y="1894823"/>
            <a:ext cx="9573319" cy="6525277"/>
            <a:chOff x="2189153" y="4971716"/>
            <a:chExt cx="6275511" cy="3964201"/>
          </a:xfrm>
        </p:grpSpPr>
        <p:grpSp>
          <p:nvGrpSpPr>
            <p:cNvPr id="4" name="Group 4"/>
            <p:cNvGrpSpPr/>
            <p:nvPr/>
          </p:nvGrpSpPr>
          <p:grpSpPr>
            <a:xfrm>
              <a:off x="2189153" y="497171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2344940" y="507012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8579544">
              <a:off x="6635448" y="5079317"/>
              <a:ext cx="949046" cy="788571"/>
            </a:xfrm>
            <a:prstGeom prst="rect">
              <a:avLst/>
            </a:prstGeom>
          </p:spPr>
        </p:pic>
      </p:grpSp>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6479695">
            <a:off x="841934" y="1665322"/>
            <a:ext cx="1944378" cy="2382086"/>
          </a:xfrm>
          <a:prstGeom prst="rect">
            <a:avLst/>
          </a:prstGeom>
        </p:spPr>
      </p:pic>
      <p:sp>
        <p:nvSpPr>
          <p:cNvPr id="25" name="TextBox 24">
            <a:extLst>
              <a:ext uri="{FF2B5EF4-FFF2-40B4-BE49-F238E27FC236}">
                <a16:creationId xmlns="" xmlns:a16="http://schemas.microsoft.com/office/drawing/2014/main" id="{FF3AB018-AB97-4CB7-97C1-DBE3EB0AB346}"/>
              </a:ext>
            </a:extLst>
          </p:cNvPr>
          <p:cNvSpPr txBox="1"/>
          <p:nvPr/>
        </p:nvSpPr>
        <p:spPr>
          <a:xfrm>
            <a:off x="2432870" y="2628900"/>
            <a:ext cx="7510556" cy="3057247"/>
          </a:xfrm>
          <a:prstGeom prst="rect">
            <a:avLst/>
          </a:prstGeom>
          <a:noFill/>
        </p:spPr>
        <p:txBody>
          <a:bodyPr wrap="square">
            <a:spAutoFit/>
          </a:bodyPr>
          <a:lstStyle/>
          <a:p>
            <a:pPr algn="ctr">
              <a:lnSpc>
                <a:spcPct val="150000"/>
              </a:lnSpc>
              <a:spcAft>
                <a:spcPts val="800"/>
              </a:spcAft>
            </a:pPr>
            <a:r>
              <a:rPr lang="en-US" sz="44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Kết quả:</a:t>
            </a:r>
            <a:endPar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itchFamily="34" charset="0"/>
              <a:buChar char="•"/>
            </a:pPr>
            <a:r>
              <a:rPr lang="en-US" sz="4000" dirty="0" smtClean="0">
                <a:effectLst/>
                <a:latin typeface="Arial" panose="020B0604020202020204" pitchFamily="34" charset="0"/>
                <a:ea typeface="Calibri" panose="020F0502020204030204" pitchFamily="34" charset="0"/>
                <a:cs typeface="Arial" panose="020B0604020202020204" pitchFamily="34" charset="0"/>
              </a:rPr>
              <a:t>Hình a có dạng kiến trúc hình hộp chữ nhật.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2432870" y="5660296"/>
            <a:ext cx="7510556" cy="1938992"/>
          </a:xfrm>
          <a:prstGeom prst="rect">
            <a:avLst/>
          </a:prstGeom>
        </p:spPr>
        <p:txBody>
          <a:bodyPr wrap="square">
            <a:spAutoFit/>
          </a:bodyPr>
          <a:lstStyle/>
          <a:p>
            <a:pPr marL="571500" indent="-571500" algn="just">
              <a:lnSpc>
                <a:spcPct val="150000"/>
              </a:lnSpc>
              <a:buFont typeface="Arial" pitchFamily="34" charset="0"/>
              <a:buChar char="•"/>
            </a:pPr>
            <a:r>
              <a:rPr lang="en-US" sz="4000" dirty="0"/>
              <a:t>Hình b có dạng kiến trúc hình lập phương.</a:t>
            </a:r>
          </a:p>
        </p:txBody>
      </p:sp>
      <p:pic>
        <p:nvPicPr>
          <p:cNvPr id="22" name="Picture 4" descr="C:\Users\ADMINI~1\AppData\Local\Temp\Rar$DIa0.410\HĐ1 - a.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924626" y="800100"/>
            <a:ext cx="4458374" cy="34001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I~1\AppData\Local\Temp\Rar$DIa0.459\HĐ1 - b.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368365" y="4475559"/>
            <a:ext cx="4343400" cy="409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413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xEl>
                                              <p:pRg st="1" end="1"/>
                                            </p:txEl>
                                          </p:spTgt>
                                        </p:tgtEl>
                                        <p:attrNameLst>
                                          <p:attrName>style.visibility</p:attrName>
                                        </p:attrNameLst>
                                      </p:cBhvr>
                                      <p:to>
                                        <p:strVal val="visible"/>
                                      </p:to>
                                    </p:set>
                                    <p:animEffect transition="in" filter="barn(inVertical)">
                                      <p:cBhvr>
                                        <p:cTn id="15" dur="500"/>
                                        <p:tgtEl>
                                          <p:spTgt spid="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72935" y="513308"/>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818048" y="746475"/>
            <a:ext cx="882504" cy="98056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25483" y="8102226"/>
            <a:ext cx="1296768" cy="1869216"/>
          </a:xfrm>
          <a:prstGeom prst="rect">
            <a:avLst/>
          </a:prstGeom>
        </p:spPr>
      </p:pic>
      <p:sp>
        <p:nvSpPr>
          <p:cNvPr id="4" name="Rectangle 3"/>
          <p:cNvSpPr/>
          <p:nvPr/>
        </p:nvSpPr>
        <p:spPr>
          <a:xfrm>
            <a:off x="2955370" y="431907"/>
            <a:ext cx="12131847" cy="982513"/>
          </a:xfrm>
          <a:prstGeom prst="rect">
            <a:avLst/>
          </a:prstGeom>
        </p:spPr>
        <p:txBody>
          <a:bodyPr wrap="none">
            <a:spAutoFit/>
          </a:bodyPr>
          <a:lstStyle/>
          <a:p>
            <a:pPr algn="ctr">
              <a:lnSpc>
                <a:spcPct val="150000"/>
              </a:lnSpc>
            </a:pPr>
            <a:r>
              <a:rPr lang="nl-NL" sz="4400" b="1" dirty="0" smtClean="0"/>
              <a:t>Một </a:t>
            </a:r>
            <a:r>
              <a:rPr lang="nl-NL" sz="4400" b="1" dirty="0"/>
              <a:t>số hình ảnh có dạng hình hộp chữ nhật:</a:t>
            </a:r>
            <a:endParaRPr lang="en-US" sz="4400" b="1" dirty="0"/>
          </a:p>
        </p:txBody>
      </p:sp>
      <p:pic>
        <p:nvPicPr>
          <p:cNvPr id="3074" name="Picture 2" descr="C:\Users\ADMINI~1\AppData\Local\Temp\Rar$DIa0.824\Kết quả HĐ1 - Hình 4.png"/>
          <p:cNvPicPr>
            <a:picLocks noChangeAspect="1" noChangeArrowheads="1"/>
          </p:cNvPicPr>
          <p:nvPr/>
        </p:nvPicPr>
        <p:blipFill rotWithShape="1">
          <a:blip r:embed="rId14">
            <a:extLst>
              <a:ext uri="{28A0092B-C50C-407E-A947-70E740481C1C}">
                <a14:useLocalDpi xmlns:a14="http://schemas.microsoft.com/office/drawing/2010/main" val="0"/>
              </a:ext>
            </a:extLst>
          </a:blip>
          <a:srcRect t="20680" b="26544"/>
          <a:stretch/>
        </p:blipFill>
        <p:spPr bwMode="auto">
          <a:xfrm>
            <a:off x="5638800" y="6896100"/>
            <a:ext cx="5599806" cy="295535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1\AppData\Local\Temp\Rar$DIa0.343\Kết quả HĐ1 - Hình 3.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86014" y="1971083"/>
            <a:ext cx="4553586" cy="42392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I~1\AppData\Local\Temp\Rar$DIa0.201\Kết quả HĐ1 - Hình 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9107" y="1901128"/>
            <a:ext cx="5528946" cy="552894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I~1\AppData\Local\Temp\Rar$DIa1.459\Kết quả HĐ1 - Hình 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030199" y="2585741"/>
            <a:ext cx="4310359" cy="431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764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down)">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 calcmode="lin" valueType="num">
                                      <p:cBhvr>
                                        <p:cTn id="23" dur="500" fill="hold"/>
                                        <p:tgtEl>
                                          <p:spTgt spid="3077"/>
                                        </p:tgtEl>
                                        <p:attrNameLst>
                                          <p:attrName>ppt_w</p:attrName>
                                        </p:attrNameLst>
                                      </p:cBhvr>
                                      <p:tavLst>
                                        <p:tav tm="0">
                                          <p:val>
                                            <p:fltVal val="0"/>
                                          </p:val>
                                        </p:tav>
                                        <p:tav tm="100000">
                                          <p:val>
                                            <p:strVal val="#ppt_w"/>
                                          </p:val>
                                        </p:tav>
                                      </p:tavLst>
                                    </p:anim>
                                    <p:anim calcmode="lin" valueType="num">
                                      <p:cBhvr>
                                        <p:cTn id="24" dur="500" fill="hold"/>
                                        <p:tgtEl>
                                          <p:spTgt spid="3077"/>
                                        </p:tgtEl>
                                        <p:attrNameLst>
                                          <p:attrName>ppt_h</p:attrName>
                                        </p:attrNameLst>
                                      </p:cBhvr>
                                      <p:tavLst>
                                        <p:tav tm="0">
                                          <p:val>
                                            <p:fltVal val="0"/>
                                          </p:val>
                                        </p:tav>
                                        <p:tav tm="100000">
                                          <p:val>
                                            <p:strVal val="#ppt_h"/>
                                          </p:val>
                                        </p:tav>
                                      </p:tavLst>
                                    </p:anim>
                                    <p:animEffect transition="in" filter="fade">
                                      <p:cBhvr>
                                        <p:cTn id="25" dur="500"/>
                                        <p:tgtEl>
                                          <p:spTgt spid="307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randombar(horizontal)">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3714" t="22934"/>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6470" r="51775"/>
          <a:stretch>
            <a:fillRect/>
          </a:stretch>
        </p:blipFill>
        <p:spPr>
          <a:xfrm>
            <a:off x="13870375"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43628" y="342900"/>
            <a:ext cx="926459" cy="1163362"/>
          </a:xfrm>
          <a:prstGeom prst="rect">
            <a:avLst/>
          </a:prstGeom>
        </p:spPr>
      </p:pic>
      <p:sp>
        <p:nvSpPr>
          <p:cNvPr id="3" name="Rectangle 2"/>
          <p:cNvSpPr/>
          <p:nvPr/>
        </p:nvSpPr>
        <p:spPr>
          <a:xfrm>
            <a:off x="2672664" y="1326059"/>
            <a:ext cx="5782352" cy="769441"/>
          </a:xfrm>
          <a:prstGeom prst="rect">
            <a:avLst/>
          </a:prstGeom>
        </p:spPr>
        <p:txBody>
          <a:bodyPr wrap="none">
            <a:spAutoFit/>
          </a:bodyPr>
          <a:lstStyle/>
          <a:p>
            <a:pPr marL="571500" indent="-571500">
              <a:buFont typeface="Wingdings" pitchFamily="2" charset="2"/>
              <a:buChar char="v"/>
            </a:pPr>
            <a:r>
              <a:rPr lang="en-US" sz="4400" b="1" dirty="0"/>
              <a:t>Quan sát hình 10.1</a:t>
            </a:r>
          </a:p>
        </p:txBody>
      </p:sp>
      <p:pic>
        <p:nvPicPr>
          <p:cNvPr id="4098" name="Picture 2" descr="C:\Users\ADMINI~1\AppData\Local\Temp\Rar$DIa0.241\HĐ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97464" y="1981200"/>
            <a:ext cx="7319535" cy="6210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3000" y="2171700"/>
            <a:ext cx="9073464" cy="6555641"/>
          </a:xfrm>
          <a:prstGeom prst="rect">
            <a:avLst/>
          </a:prstGeom>
        </p:spPr>
        <p:txBody>
          <a:bodyPr wrap="square">
            <a:spAutoFit/>
          </a:bodyPr>
          <a:lstStyle/>
          <a:p>
            <a:pPr algn="just">
              <a:lnSpc>
                <a:spcPct val="150000"/>
              </a:lnSpc>
            </a:pPr>
            <a:r>
              <a:rPr lang="en-US" sz="4000" dirty="0"/>
              <a:t>1. Nêu tên các đỉnh, cạnh, đường chéo của hình hộp chữ nhật ABCD. A'B'C'D'</a:t>
            </a:r>
          </a:p>
          <a:p>
            <a:pPr algn="just">
              <a:lnSpc>
                <a:spcPct val="150000"/>
              </a:lnSpc>
            </a:pPr>
            <a:r>
              <a:rPr lang="en-US" sz="4000" dirty="0"/>
              <a:t>Hình hộp chữ nhật có bao nhiêu đỉnh? Có bao nhiêu cạnh? Có bao nhiêu đường </a:t>
            </a:r>
            <a:r>
              <a:rPr lang="en-US" sz="4000" dirty="0" smtClean="0"/>
              <a:t>chéo?</a:t>
            </a:r>
            <a:endParaRPr lang="en-US" sz="4000" dirty="0"/>
          </a:p>
          <a:p>
            <a:pPr algn="just">
              <a:lnSpc>
                <a:spcPct val="150000"/>
              </a:lnSpc>
            </a:pPr>
            <a:r>
              <a:rPr lang="en-US" sz="4000" dirty="0"/>
              <a:t>2. Gọi tên các mặt bên, mặt đáy của hình hộp chữ nhật ABCD. A'B'C'D'</a:t>
            </a:r>
          </a:p>
        </p:txBody>
      </p:sp>
    </p:spTree>
    <p:extLst>
      <p:ext uri="{BB962C8B-B14F-4D97-AF65-F5344CB8AC3E}">
        <p14:creationId xmlns:p14="http://schemas.microsoft.com/office/powerpoint/2010/main" val="37960121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500" fill="hold"/>
                                        <p:tgtEl>
                                          <p:spTgt spid="4098"/>
                                        </p:tgtEl>
                                        <p:attrNameLst>
                                          <p:attrName>ppt_w</p:attrName>
                                        </p:attrNameLst>
                                      </p:cBhvr>
                                      <p:tavLst>
                                        <p:tav tm="0">
                                          <p:val>
                                            <p:fltVal val="0"/>
                                          </p:val>
                                        </p:tav>
                                        <p:tav tm="100000">
                                          <p:val>
                                            <p:strVal val="#ppt_w"/>
                                          </p:val>
                                        </p:tav>
                                      </p:tavLst>
                                    </p:anim>
                                    <p:anim calcmode="lin" valueType="num">
                                      <p:cBhvr>
                                        <p:cTn id="26" dur="500" fill="hold"/>
                                        <p:tgtEl>
                                          <p:spTgt spid="4098"/>
                                        </p:tgtEl>
                                        <p:attrNameLst>
                                          <p:attrName>ppt_h</p:attrName>
                                        </p:attrNameLst>
                                      </p:cBhvr>
                                      <p:tavLst>
                                        <p:tav tm="0">
                                          <p:val>
                                            <p:fltVal val="0"/>
                                          </p:val>
                                        </p:tav>
                                        <p:tav tm="100000">
                                          <p:val>
                                            <p:strVal val="#ppt_h"/>
                                          </p:val>
                                        </p:tav>
                                      </p:tavLst>
                                    </p:anim>
                                    <p:animEffect transition="in" filter="fade">
                                      <p:cBhvr>
                                        <p:cTn id="2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512254" y="7791520"/>
            <a:ext cx="3054775" cy="227719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4450549" y="0"/>
            <a:ext cx="3837451" cy="3629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50384">
            <a:off x="163624" y="8552516"/>
            <a:ext cx="1521321" cy="1264080"/>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E1738017-7AA8-4358-94FB-D1AB09D8D0B6}"/>
              </a:ext>
            </a:extLst>
          </p:cNvPr>
          <p:cNvSpPr txBox="1"/>
          <p:nvPr/>
        </p:nvSpPr>
        <p:spPr>
          <a:xfrm>
            <a:off x="2513322" y="2171700"/>
            <a:ext cx="13261353" cy="6555641"/>
          </a:xfrm>
          <a:prstGeom prst="rect">
            <a:avLst/>
          </a:prstGeom>
          <a:noFill/>
        </p:spPr>
        <p:txBody>
          <a:bodyPr wrap="square">
            <a:spAutoFit/>
          </a:bodyPr>
          <a:lstStyle/>
          <a:p>
            <a:pPr algn="just">
              <a:lnSpc>
                <a:spcPct val="150000"/>
              </a:lnSpc>
            </a:pPr>
            <a:r>
              <a:rPr lang="en-US" sz="4000" dirty="0"/>
              <a:t>1. Hình hộp chữ nhật ABCD. A'B'C'D' có:</a:t>
            </a:r>
          </a:p>
          <a:p>
            <a:pPr marL="571500" indent="-571500" algn="just">
              <a:lnSpc>
                <a:spcPct val="150000"/>
              </a:lnSpc>
              <a:buFont typeface="Arial" pitchFamily="34" charset="0"/>
              <a:buChar char="•"/>
            </a:pPr>
            <a:r>
              <a:rPr lang="en-US" sz="4000" dirty="0" smtClean="0"/>
              <a:t>8 </a:t>
            </a:r>
            <a:r>
              <a:rPr lang="en-US" sz="4000" dirty="0"/>
              <a:t>đỉnh : A, B, C, D,  A', B, C', D'.</a:t>
            </a:r>
          </a:p>
          <a:p>
            <a:pPr marL="571500" indent="-571500" algn="just">
              <a:lnSpc>
                <a:spcPct val="150000"/>
              </a:lnSpc>
              <a:buFont typeface="Arial" pitchFamily="34" charset="0"/>
              <a:buChar char="•"/>
            </a:pPr>
            <a:r>
              <a:rPr lang="en-US" sz="4000" dirty="0" smtClean="0"/>
              <a:t>12 </a:t>
            </a:r>
            <a:r>
              <a:rPr lang="en-US" sz="4000" dirty="0"/>
              <a:t>cạnh : AB, AD, DC, BC, A'B', A'D', D'C', B'C', BB', CC', AA', DD'.</a:t>
            </a:r>
          </a:p>
          <a:p>
            <a:pPr marL="571500" indent="-571500" algn="just">
              <a:lnSpc>
                <a:spcPct val="150000"/>
              </a:lnSpc>
              <a:buFont typeface="Arial" pitchFamily="34" charset="0"/>
              <a:buChar char="•"/>
            </a:pPr>
            <a:r>
              <a:rPr lang="en-US" sz="4000" dirty="0" smtClean="0"/>
              <a:t>4 </a:t>
            </a:r>
            <a:r>
              <a:rPr lang="en-US" sz="4000" dirty="0"/>
              <a:t>đường chéo :AC', A'C, BD', B'D.</a:t>
            </a:r>
          </a:p>
          <a:p>
            <a:pPr algn="just">
              <a:lnSpc>
                <a:spcPct val="150000"/>
              </a:lnSpc>
            </a:pPr>
            <a:r>
              <a:rPr lang="en-US" sz="4000" dirty="0"/>
              <a:t>2. Các mặt bên của hình hộp chữ nhật ABCD. A'B'C'D' là</a:t>
            </a:r>
            <a:r>
              <a:rPr lang="en-US" sz="4000" dirty="0" smtClean="0"/>
              <a:t>:</a:t>
            </a:r>
          </a:p>
          <a:p>
            <a:pPr algn="ctr">
              <a:lnSpc>
                <a:spcPct val="150000"/>
              </a:lnSpc>
            </a:pPr>
            <a:r>
              <a:rPr lang="en-US" sz="4000" dirty="0"/>
              <a:t> ABB'A', ADD'A', BCC'B', CDD'C</a:t>
            </a:r>
            <a:r>
              <a:rPr lang="en-US" sz="4000" dirty="0" smtClean="0"/>
              <a:t>'</a:t>
            </a:r>
            <a:endParaRPr lang="en-US" sz="4000" dirty="0"/>
          </a:p>
        </p:txBody>
      </p:sp>
      <p:grpSp>
        <p:nvGrpSpPr>
          <p:cNvPr id="4" name="Group 3"/>
          <p:cNvGrpSpPr/>
          <p:nvPr/>
        </p:nvGrpSpPr>
        <p:grpSpPr>
          <a:xfrm>
            <a:off x="6954779" y="876300"/>
            <a:ext cx="4378441" cy="1066747"/>
            <a:chOff x="6954779" y="495326"/>
            <a:chExt cx="4378441" cy="1066747"/>
          </a:xfrm>
        </p:grpSpPr>
        <p:pic>
          <p:nvPicPr>
            <p:cNvPr id="3" name="Picture 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6954779" y="495326"/>
              <a:ext cx="4378441" cy="1066747"/>
            </a:xfrm>
            <a:prstGeom prst="rect">
              <a:avLst/>
            </a:prstGeom>
          </p:spPr>
        </p:pic>
        <p:sp>
          <p:nvSpPr>
            <p:cNvPr id="15" name="TextBox 14">
              <a:extLst>
                <a:ext uri="{FF2B5EF4-FFF2-40B4-BE49-F238E27FC236}">
                  <a16:creationId xmlns="" xmlns:a16="http://schemas.microsoft.com/office/drawing/2014/main" id="{2DE277A4-5B60-4BFC-81E0-4F7E0AA466C9}"/>
                </a:ext>
              </a:extLst>
            </p:cNvPr>
            <p:cNvSpPr txBox="1"/>
            <p:nvPr/>
          </p:nvSpPr>
          <p:spPr>
            <a:xfrm>
              <a:off x="8610600" y="684407"/>
              <a:ext cx="1600200" cy="71776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Giải</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219933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anim calcmode="lin" valueType="num">
                                      <p:cBhvr>
                                        <p:cTn id="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500"/>
                                        <p:tgtEl>
                                          <p:spTgt spid="13">
                                            <p:txEl>
                                              <p:pRg st="1" end="1"/>
                                            </p:txEl>
                                          </p:spTgt>
                                        </p:tgtEl>
                                      </p:cBhvr>
                                    </p:animEffect>
                                    <p:anim calcmode="lin" valueType="num">
                                      <p:cBhvr>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500"/>
                                        <p:tgtEl>
                                          <p:spTgt spid="13">
                                            <p:txEl>
                                              <p:pRg st="2" end="2"/>
                                            </p:txEl>
                                          </p:spTgt>
                                        </p:tgtEl>
                                      </p:cBhvr>
                                    </p:animEffect>
                                    <p:anim calcmode="lin" valueType="num">
                                      <p:cBhvr>
                                        <p:cTn id="22"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500"/>
                                        <p:tgtEl>
                                          <p:spTgt spid="13">
                                            <p:txEl>
                                              <p:pRg st="3" end="3"/>
                                            </p:txEl>
                                          </p:spTgt>
                                        </p:tgtEl>
                                      </p:cBhvr>
                                    </p:animEffect>
                                    <p:anim calcmode="lin" valueType="num">
                                      <p:cBhvr>
                                        <p:cTn id="2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500"/>
                                        <p:tgtEl>
                                          <p:spTgt spid="13">
                                            <p:txEl>
                                              <p:pRg st="4" end="4"/>
                                            </p:txEl>
                                          </p:spTgt>
                                        </p:tgtEl>
                                      </p:cBhvr>
                                    </p:animEffect>
                                    <p:anim calcmode="lin" valueType="num">
                                      <p:cBhvr>
                                        <p:cTn id="36"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500"/>
                                        <p:tgtEl>
                                          <p:spTgt spid="13">
                                            <p:txEl>
                                              <p:pRg st="5" end="5"/>
                                            </p:txEl>
                                          </p:spTgt>
                                        </p:tgtEl>
                                      </p:cBhvr>
                                    </p:animEffect>
                                    <p:anim calcmode="lin" valueType="num">
                                      <p:cBhvr>
                                        <p:cTn id="43"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1218</TotalTime>
  <Words>2127</Words>
  <PresentationFormat>Custom</PresentationFormat>
  <Paragraphs>235</Paragraphs>
  <Slides>52</Slides>
  <Notes>4</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Times New Roman</vt:lpstr>
      <vt:lpstr>Cambria Math</vt:lpstr>
      <vt:lpstr>Wingdings</vt:lpstr>
      <vt:lpstr>Calibri Light</vt:lpstr>
      <vt:lpstr>Overpass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2023-01-06T05:56:14Z</dcterms:modified>
  <dc:identifier>DAFV3oYjOwM</dc:identifier>
</cp:coreProperties>
</file>