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317" r:id="rId5"/>
    <p:sldId id="318" r:id="rId6"/>
    <p:sldId id="319" r:id="rId7"/>
    <p:sldId id="304" r:id="rId8"/>
    <p:sldId id="281" r:id="rId9"/>
    <p:sldId id="320" r:id="rId10"/>
    <p:sldId id="321" r:id="rId11"/>
    <p:sldId id="322" r:id="rId12"/>
    <p:sldId id="276" r:id="rId13"/>
    <p:sldId id="315" r:id="rId14"/>
    <p:sldId id="32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4</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BẢN VẼ </a:t>
            </a:r>
            <a:r>
              <a:rPr lang="en-US" sz="2400" b="1" smtClean="0">
                <a:solidFill>
                  <a:srgbClr val="FF0000"/>
                </a:solidFill>
                <a:latin typeface="Times New Roman" panose="02020603050405020304" pitchFamily="18" charset="0"/>
                <a:cs typeface="Times New Roman" panose="02020603050405020304" pitchFamily="18" charset="0"/>
              </a:rPr>
              <a:t>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82955" y="658591"/>
            <a:ext cx="11626080" cy="56758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bản vẽ lắp bộ giá đỡ (Hình 4.8) theo trình tự trên Bảng 4.1 (kẻ bảng theo mẫu Bảng 4.1 vào vở và ghi phần trả lời vào bảng).</a:t>
            </a: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732190" y="1804832"/>
            <a:ext cx="9848724" cy="4745257"/>
          </a:xfrm>
          <a:prstGeom prst="rect">
            <a:avLst/>
          </a:prstGeom>
        </p:spPr>
      </p:pic>
    </p:spTree>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1. Đọc bản vẽ lắp bộ giá đỡ (Hình 4.8) theo trình tự trên Bảng 4.1 (kẻ bảng theo mẫu Bảng 4.1 vào vở và ghi phần trả lời vào bảng).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267478" y="1739517"/>
            <a:ext cx="3315478" cy="4745257"/>
          </a:xfrm>
          <a:prstGeom prst="rect">
            <a:avLst/>
          </a:prstGeom>
        </p:spPr>
      </p:pic>
      <p:sp>
        <p:nvSpPr>
          <p:cNvPr id="2" name="Rectangle 1"/>
          <p:cNvSpPr/>
          <p:nvPr/>
        </p:nvSpPr>
        <p:spPr>
          <a:xfrm>
            <a:off x="3965511" y="1595021"/>
            <a:ext cx="7766179" cy="5262979"/>
          </a:xfrm>
          <a:prstGeom prst="rect">
            <a:avLst/>
          </a:prstGeom>
        </p:spPr>
        <p:txBody>
          <a:bodyPr wrap="square">
            <a:spAutoFit/>
          </a:bodyPr>
          <a:lstStyle/>
          <a:p>
            <a:r>
              <a:rPr lang="vi-VN" sz="1600">
                <a:latin typeface="Times New Roman" panose="02020603050405020304" pitchFamily="18" charset="0"/>
                <a:cs typeface="Times New Roman" panose="02020603050405020304" pitchFamily="18" charset="0"/>
              </a:rPr>
              <a:t>Bài 1</a:t>
            </a:r>
          </a:p>
          <a:p>
            <a:r>
              <a:rPr lang="vi-VN" sz="1600">
                <a:solidFill>
                  <a:srgbClr val="FF0000"/>
                </a:solidFill>
                <a:latin typeface="Times New Roman" panose="02020603050405020304" pitchFamily="18" charset="0"/>
                <a:cs typeface="Times New Roman" panose="02020603050405020304" pitchFamily="18" charset="0"/>
              </a:rPr>
              <a:t>Bước 1. Khung tên</a:t>
            </a:r>
          </a:p>
          <a:p>
            <a:r>
              <a:rPr lang="vi-VN" sz="1600">
                <a:solidFill>
                  <a:srgbClr val="FF0000"/>
                </a:solidFill>
                <a:latin typeface="Times New Roman" panose="02020603050405020304" pitchFamily="18" charset="0"/>
                <a:cs typeface="Times New Roman" panose="02020603050405020304" pitchFamily="18" charset="0"/>
              </a:rPr>
              <a:t>- Bộ giá đỡ</a:t>
            </a:r>
          </a:p>
          <a:p>
            <a:r>
              <a:rPr lang="vi-VN" sz="1600">
                <a:solidFill>
                  <a:srgbClr val="FF0000"/>
                </a:solidFill>
                <a:latin typeface="Times New Roman" panose="02020603050405020304" pitchFamily="18" charset="0"/>
                <a:cs typeface="Times New Roman" panose="02020603050405020304" pitchFamily="18" charset="0"/>
              </a:rPr>
              <a:t>- Tỉ lệ: 1: 2</a:t>
            </a:r>
          </a:p>
          <a:p>
            <a:r>
              <a:rPr lang="vi-VN" sz="1600">
                <a:solidFill>
                  <a:srgbClr val="FF0000"/>
                </a:solidFill>
                <a:latin typeface="Times New Roman" panose="02020603050405020304" pitchFamily="18" charset="0"/>
                <a:cs typeface="Times New Roman" panose="02020603050405020304" pitchFamily="18" charset="0"/>
              </a:rPr>
              <a:t>Bước 2. Bảng kê</a:t>
            </a:r>
          </a:p>
          <a:p>
            <a:r>
              <a:rPr lang="vi-VN" sz="1600">
                <a:solidFill>
                  <a:srgbClr val="FF0000"/>
                </a:solidFill>
                <a:latin typeface="Times New Roman" panose="02020603050405020304" pitchFamily="18" charset="0"/>
                <a:cs typeface="Times New Roman" panose="02020603050405020304" pitchFamily="18" charset="0"/>
              </a:rPr>
              <a:t>Tên gọi, số lượng của chi tiết</a:t>
            </a:r>
          </a:p>
          <a:p>
            <a:r>
              <a:rPr lang="vi-VN" sz="1600">
                <a:solidFill>
                  <a:srgbClr val="FF0000"/>
                </a:solidFill>
                <a:latin typeface="Times New Roman" panose="02020603050405020304" pitchFamily="18" charset="0"/>
                <a:cs typeface="Times New Roman" panose="02020603050405020304" pitchFamily="18" charset="0"/>
              </a:rPr>
              <a:t>- Đế (1)</a:t>
            </a:r>
          </a:p>
          <a:p>
            <a:r>
              <a:rPr lang="vi-VN" sz="1600">
                <a:solidFill>
                  <a:srgbClr val="FF0000"/>
                </a:solidFill>
                <a:latin typeface="Times New Roman" panose="02020603050405020304" pitchFamily="18" charset="0"/>
                <a:cs typeface="Times New Roman" panose="02020603050405020304" pitchFamily="18" charset="0"/>
              </a:rPr>
              <a:t>- Giá đỡ (2)</a:t>
            </a:r>
          </a:p>
          <a:p>
            <a:r>
              <a:rPr lang="vi-VN" sz="1600">
                <a:solidFill>
                  <a:srgbClr val="FF0000"/>
                </a:solidFill>
                <a:latin typeface="Times New Roman" panose="02020603050405020304" pitchFamily="18" charset="0"/>
                <a:cs typeface="Times New Roman" panose="02020603050405020304" pitchFamily="18" charset="0"/>
              </a:rPr>
              <a:t>- Trục  (3)</a:t>
            </a:r>
          </a:p>
          <a:p>
            <a:r>
              <a:rPr lang="vi-VN" sz="1600">
                <a:solidFill>
                  <a:srgbClr val="FF0000"/>
                </a:solidFill>
                <a:latin typeface="Times New Roman" panose="02020603050405020304" pitchFamily="18" charset="0"/>
                <a:cs typeface="Times New Roman" panose="02020603050405020304" pitchFamily="18" charset="0"/>
              </a:rPr>
              <a:t>Bước 3. Hình biểu diễn</a:t>
            </a:r>
          </a:p>
          <a:p>
            <a:r>
              <a:rPr lang="vi-VN" sz="1600">
                <a:solidFill>
                  <a:srgbClr val="FF0000"/>
                </a:solidFill>
                <a:latin typeface="Times New Roman" panose="02020603050405020304" pitchFamily="18" charset="0"/>
                <a:cs typeface="Times New Roman" panose="02020603050405020304" pitchFamily="18" charset="0"/>
              </a:rPr>
              <a:t>- Hình </a:t>
            </a:r>
            <a:r>
              <a:rPr lang="vi-VN" sz="1600">
                <a:solidFill>
                  <a:srgbClr val="FF0000"/>
                </a:solidFill>
                <a:latin typeface="Times New Roman" panose="02020603050405020304" pitchFamily="18" charset="0"/>
                <a:cs typeface="Times New Roman" panose="02020603050405020304" pitchFamily="18" charset="0"/>
              </a:rPr>
              <a:t>chiếu </a:t>
            </a:r>
            <a:r>
              <a:rPr lang="vi-VN" sz="1600" smtClean="0">
                <a:solidFill>
                  <a:srgbClr val="FF0000"/>
                </a:solidFill>
                <a:latin typeface="Times New Roman" panose="02020603050405020304" pitchFamily="18" charset="0"/>
                <a:cs typeface="Times New Roman" panose="02020603050405020304" pitchFamily="18" charset="0"/>
              </a:rPr>
              <a:t>đứng</a:t>
            </a:r>
            <a:r>
              <a:rPr lang="en-US" sz="1600" smtClean="0">
                <a:solidFill>
                  <a:srgbClr val="FF0000"/>
                </a:solidFill>
                <a:latin typeface="Times New Roman" panose="02020603050405020304" pitchFamily="18" charset="0"/>
                <a:cs typeface="Times New Roman" panose="02020603050405020304" pitchFamily="18" charset="0"/>
              </a:rPr>
              <a:t>; </a:t>
            </a:r>
            <a:r>
              <a:rPr lang="vi-VN" sz="1600" smtClean="0">
                <a:solidFill>
                  <a:srgbClr val="FF0000"/>
                </a:solidFill>
                <a:latin typeface="Times New Roman" panose="02020603050405020304" pitchFamily="18" charset="0"/>
                <a:cs typeface="Times New Roman" panose="02020603050405020304" pitchFamily="18" charset="0"/>
              </a:rPr>
              <a:t> </a:t>
            </a:r>
            <a:r>
              <a:rPr lang="en-US" sz="1600" smtClean="0">
                <a:solidFill>
                  <a:srgbClr val="FF0000"/>
                </a:solidFill>
                <a:latin typeface="Times New Roman" panose="02020603050405020304" pitchFamily="18" charset="0"/>
                <a:cs typeface="Times New Roman" panose="02020603050405020304" pitchFamily="18" charset="0"/>
              </a:rPr>
              <a:t>h</a:t>
            </a:r>
            <a:r>
              <a:rPr lang="vi-VN" sz="1600" smtClean="0">
                <a:solidFill>
                  <a:srgbClr val="FF0000"/>
                </a:solidFill>
                <a:latin typeface="Times New Roman" panose="02020603050405020304" pitchFamily="18" charset="0"/>
                <a:cs typeface="Times New Roman" panose="02020603050405020304" pitchFamily="18" charset="0"/>
              </a:rPr>
              <a:t>ình </a:t>
            </a:r>
            <a:r>
              <a:rPr lang="vi-VN" sz="1600">
                <a:solidFill>
                  <a:srgbClr val="FF0000"/>
                </a:solidFill>
                <a:latin typeface="Times New Roman" panose="02020603050405020304" pitchFamily="18" charset="0"/>
                <a:cs typeface="Times New Roman" panose="02020603050405020304" pitchFamily="18" charset="0"/>
              </a:rPr>
              <a:t>chiếu </a:t>
            </a:r>
            <a:r>
              <a:rPr lang="vi-VN" sz="1600" smtClean="0">
                <a:solidFill>
                  <a:srgbClr val="FF0000"/>
                </a:solidFill>
                <a:latin typeface="Times New Roman" panose="02020603050405020304" pitchFamily="18" charset="0"/>
                <a:cs typeface="Times New Roman" panose="02020603050405020304" pitchFamily="18" charset="0"/>
              </a:rPr>
              <a:t>bằng</a:t>
            </a:r>
            <a:r>
              <a:rPr lang="en-US" sz="1600" smtClean="0">
                <a:solidFill>
                  <a:srgbClr val="FF0000"/>
                </a:solidFill>
                <a:latin typeface="Times New Roman" panose="02020603050405020304" pitchFamily="18" charset="0"/>
                <a:cs typeface="Times New Roman" panose="02020603050405020304" pitchFamily="18" charset="0"/>
              </a:rPr>
              <a:t>; h</a:t>
            </a:r>
            <a:r>
              <a:rPr lang="vi-VN" sz="1600" smtClean="0">
                <a:solidFill>
                  <a:srgbClr val="FF0000"/>
                </a:solidFill>
                <a:latin typeface="Times New Roman" panose="02020603050405020304" pitchFamily="18" charset="0"/>
                <a:cs typeface="Times New Roman" panose="02020603050405020304" pitchFamily="18" charset="0"/>
              </a:rPr>
              <a:t>ình </a:t>
            </a:r>
            <a:r>
              <a:rPr lang="vi-VN" sz="1600">
                <a:solidFill>
                  <a:srgbClr val="FF0000"/>
                </a:solidFill>
                <a:latin typeface="Times New Roman" panose="02020603050405020304" pitchFamily="18" charset="0"/>
                <a:cs typeface="Times New Roman" panose="02020603050405020304" pitchFamily="18" charset="0"/>
              </a:rPr>
              <a:t>chiếu cạnh</a:t>
            </a:r>
          </a:p>
          <a:p>
            <a:r>
              <a:rPr lang="vi-VN" sz="1600">
                <a:solidFill>
                  <a:srgbClr val="FF0000"/>
                </a:solidFill>
                <a:latin typeface="Times New Roman" panose="02020603050405020304" pitchFamily="18" charset="0"/>
                <a:cs typeface="Times New Roman" panose="02020603050405020304" pitchFamily="18" charset="0"/>
              </a:rPr>
              <a:t>Bước 4. Kích thước</a:t>
            </a:r>
          </a:p>
          <a:p>
            <a:r>
              <a:rPr lang="vi-VN" sz="1600">
                <a:solidFill>
                  <a:srgbClr val="FF0000"/>
                </a:solidFill>
                <a:latin typeface="Times New Roman" panose="02020603050405020304" pitchFamily="18" charset="0"/>
                <a:cs typeface="Times New Roman" panose="02020603050405020304" pitchFamily="18" charset="0"/>
              </a:rPr>
              <a:t>- Kích thước xác định khoảng cách giữa các chi tiết</a:t>
            </a:r>
          </a:p>
          <a:p>
            <a:r>
              <a:rPr lang="vi-VN" sz="1600">
                <a:solidFill>
                  <a:srgbClr val="FF0000"/>
                </a:solidFill>
                <a:latin typeface="Times New Roman" panose="02020603050405020304" pitchFamily="18" charset="0"/>
                <a:cs typeface="Times New Roman" panose="02020603050405020304" pitchFamily="18" charset="0"/>
              </a:rPr>
              <a:t>- Kích thước chung: chiều dài 360 mm, chiều rộng 40 mm, chiều cao 158 mm</a:t>
            </a:r>
          </a:p>
          <a:p>
            <a:r>
              <a:rPr lang="vi-VN" sz="1600">
                <a:solidFill>
                  <a:srgbClr val="FF0000"/>
                </a:solidFill>
                <a:latin typeface="Times New Roman" panose="02020603050405020304" pitchFamily="18" charset="0"/>
                <a:cs typeface="Times New Roman" panose="02020603050405020304" pitchFamily="18" charset="0"/>
              </a:rPr>
              <a:t>Bước 5. Phân tích chi tiết</a:t>
            </a:r>
          </a:p>
          <a:p>
            <a:r>
              <a:rPr lang="vi-VN" sz="1600">
                <a:solidFill>
                  <a:srgbClr val="FF0000"/>
                </a:solidFill>
                <a:latin typeface="Times New Roman" panose="02020603050405020304" pitchFamily="18" charset="0"/>
                <a:cs typeface="Times New Roman" panose="02020603050405020304" pitchFamily="18" charset="0"/>
              </a:rPr>
              <a:t>- Đế (1)</a:t>
            </a:r>
          </a:p>
          <a:p>
            <a:r>
              <a:rPr lang="vi-VN" sz="1600">
                <a:solidFill>
                  <a:srgbClr val="FF0000"/>
                </a:solidFill>
                <a:latin typeface="Times New Roman" panose="02020603050405020304" pitchFamily="18" charset="0"/>
                <a:cs typeface="Times New Roman" panose="02020603050405020304" pitchFamily="18" charset="0"/>
              </a:rPr>
              <a:t>- Giá đỡ (2)</a:t>
            </a:r>
          </a:p>
          <a:p>
            <a:r>
              <a:rPr lang="vi-VN" sz="1600">
                <a:solidFill>
                  <a:srgbClr val="FF0000"/>
                </a:solidFill>
                <a:latin typeface="Times New Roman" panose="02020603050405020304" pitchFamily="18" charset="0"/>
                <a:cs typeface="Times New Roman" panose="02020603050405020304" pitchFamily="18" charset="0"/>
              </a:rPr>
              <a:t>- Trục  (3)</a:t>
            </a:r>
          </a:p>
          <a:p>
            <a:r>
              <a:rPr lang="vi-VN" sz="1600">
                <a:solidFill>
                  <a:srgbClr val="FF0000"/>
                </a:solidFill>
                <a:latin typeface="Times New Roman" panose="02020603050405020304" pitchFamily="18" charset="0"/>
                <a:cs typeface="Times New Roman" panose="02020603050405020304" pitchFamily="18" charset="0"/>
              </a:rPr>
              <a:t>Bước 6. Tổng hợp</a:t>
            </a:r>
          </a:p>
          <a:p>
            <a:r>
              <a:rPr lang="vi-VN" sz="1600">
                <a:solidFill>
                  <a:srgbClr val="FF0000"/>
                </a:solidFill>
                <a:latin typeface="Times New Roman" panose="02020603050405020304" pitchFamily="18" charset="0"/>
                <a:cs typeface="Times New Roman" panose="02020603050405020304" pitchFamily="18" charset="0"/>
              </a:rPr>
              <a:t>- Tháo chi tiết: 3 – 2 – 1</a:t>
            </a:r>
          </a:p>
          <a:p>
            <a:r>
              <a:rPr lang="vi-VN" sz="1600">
                <a:solidFill>
                  <a:srgbClr val="FF0000"/>
                </a:solidFill>
                <a:latin typeface="Times New Roman" panose="02020603050405020304" pitchFamily="18" charset="0"/>
                <a:cs typeface="Times New Roman" panose="02020603050405020304" pitchFamily="18" charset="0"/>
              </a:rPr>
              <a:t>- Lắp chi tiết: 1 – 2 – 3</a:t>
            </a:r>
          </a:p>
        </p:txBody>
      </p:sp>
    </p:spTree>
    <p:extLst>
      <p:ext uri="{BB962C8B-B14F-4D97-AF65-F5344CB8AC3E}">
        <p14:creationId xmlns:p14="http://schemas.microsoft.com/office/powerpoint/2010/main" val="8248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11594234"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Lựa chọn một sản phẩm đơn giản trong gia đình và cho biết sản phẩm đó được tạo bởi bao nhiêu chi tiết, vai trò của từng chi tiết trong sản phẩm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3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4.1 là một bản vẽ lắp. Hãy quan sát và cho biết có những điểm khác biệt nào so với bản vẽ chi tiết?</a:t>
            </a:r>
          </a:p>
        </p:txBody>
      </p:sp>
      <p:pic>
        <p:nvPicPr>
          <p:cNvPr id="3" name="Picture 2"/>
          <p:cNvPicPr>
            <a:picLocks noChangeAspect="1"/>
          </p:cNvPicPr>
          <p:nvPr/>
        </p:nvPicPr>
        <p:blipFill>
          <a:blip r:embed="rId2"/>
          <a:stretch>
            <a:fillRect/>
          </a:stretch>
        </p:blipFill>
        <p:spPr>
          <a:xfrm>
            <a:off x="257297" y="394562"/>
            <a:ext cx="8130565" cy="605899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297" y="394562"/>
            <a:ext cx="6433649" cy="6058992"/>
          </a:xfrm>
          <a:prstGeom prst="rect">
            <a:avLst/>
          </a:prstGeom>
        </p:spPr>
      </p:pic>
      <p:sp>
        <p:nvSpPr>
          <p:cNvPr id="4" name="Rectangle 3"/>
          <p:cNvSpPr/>
          <p:nvPr/>
        </p:nvSpPr>
        <p:spPr>
          <a:xfrm>
            <a:off x="7165731" y="1294619"/>
            <a:ext cx="3947746" cy="1815882"/>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Trên bản vẽ lắp không ghi yêu cầu kĩ thuật, có bảng kê, thể hiện sự lắp ráp giữa các chi tiết.</a:t>
            </a:r>
          </a:p>
        </p:txBody>
      </p:sp>
    </p:spTree>
    <p:extLst>
      <p:ext uri="{BB962C8B-B14F-4D97-AF65-F5344CB8AC3E}">
        <p14:creationId xmlns:p14="http://schemas.microsoft.com/office/powerpoint/2010/main" val="39422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9536490"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Tree>
    <p:extLst>
      <p:ext uri="{BB962C8B-B14F-4D97-AF65-F5344CB8AC3E}">
        <p14:creationId xmlns:p14="http://schemas.microsoft.com/office/powerpoint/2010/main" val="59594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5847304"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
        <p:nvSpPr>
          <p:cNvPr id="2" name="Rectangle 1"/>
          <p:cNvSpPr/>
          <p:nvPr/>
        </p:nvSpPr>
        <p:spPr>
          <a:xfrm>
            <a:off x="6512766" y="729726"/>
            <a:ext cx="5346441" cy="5632311"/>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vi-VN" sz="2400">
                <a:solidFill>
                  <a:srgbClr val="FF0000"/>
                </a:solidFill>
                <a:latin typeface="Times New Roman" panose="02020603050405020304" pitchFamily="18" charset="0"/>
                <a:cs typeface="Times New Roman" panose="02020603050405020304" pitchFamily="18" charset="0"/>
              </a:rPr>
              <a:t>- Bản vẽ lắp có nội dung:</a:t>
            </a:r>
          </a:p>
          <a:p>
            <a:r>
              <a:rPr lang="vi-VN" sz="240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vi-VN" sz="240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vi-VN" sz="2400">
                <a:solidFill>
                  <a:srgbClr val="FF0000"/>
                </a:solidFill>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vi-VN" sz="2400">
                <a:solidFill>
                  <a:srgbClr val="FF0000"/>
                </a:solidFill>
                <a:latin typeface="Times New Roman" panose="02020603050405020304" pitchFamily="18" charset="0"/>
                <a:cs typeface="Times New Roman" panose="02020603050405020304" pitchFamily="18" charset="0"/>
              </a:rPr>
              <a:t>+ Bảng kê: gồm số thứ tự, tên gọi chi tiết, số lượng, vật liệu</a:t>
            </a:r>
          </a:p>
        </p:txBody>
      </p:sp>
    </p:spTree>
    <p:extLst>
      <p:ext uri="{BB962C8B-B14F-4D97-AF65-F5344CB8AC3E}">
        <p14:creationId xmlns:p14="http://schemas.microsoft.com/office/powerpoint/2010/main" val="21792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9126" y="671803"/>
            <a:ext cx="10926147" cy="5570376"/>
          </a:xfrm>
          <a:prstGeom prst="rect">
            <a:avLst/>
          </a:prstGeom>
        </p:spPr>
      </p:pic>
      <p:sp>
        <p:nvSpPr>
          <p:cNvPr id="6" name="TextBox 5"/>
          <p:cNvSpPr txBox="1"/>
          <p:nvPr/>
        </p:nvSpPr>
        <p:spPr>
          <a:xfrm>
            <a:off x="3013788" y="6335486"/>
            <a:ext cx="7249885" cy="523220"/>
          </a:xfrm>
          <a:prstGeom prst="rect">
            <a:avLst/>
          </a:prstGeom>
          <a:no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Hình 4.2. Sơ đồ nội dung bản vẽ lắp</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4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lắp</a:t>
            </a:r>
          </a:p>
          <a:p>
            <a:r>
              <a:rPr lang="en-US" sz="2800">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en-US" sz="2800">
                <a:latin typeface="Times New Roman" panose="02020603050405020304" pitchFamily="18" charset="0"/>
                <a:cs typeface="Times New Roman" panose="02020603050405020304" pitchFamily="18" charset="0"/>
              </a:rPr>
              <a:t>- Bản vẽ lắp có nội dung:</a:t>
            </a:r>
          </a:p>
          <a:p>
            <a:r>
              <a:rPr lang="en-US" sz="2800">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en-US" sz="2800">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en-US" sz="2800">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en-US" sz="2800">
                <a:latin typeface="Times New Roman" panose="02020603050405020304" pitchFamily="18" charset="0"/>
                <a:cs typeface="Times New Roman" panose="02020603050405020304" pitchFamily="18" charset="0"/>
              </a:rPr>
              <a:t>+ Bảng kê: gồm số thứ tự, tên gọi chi tiết, số lượng, vật liệu</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1.Trình bày trình tự đọc bản vẽ lắp</a:t>
            </a:r>
          </a:p>
          <a:p>
            <a:r>
              <a:rPr lang="en-US" sz="2400" b="1">
                <a:latin typeface="Times New Roman" panose="02020603050405020304" pitchFamily="18" charset="0"/>
                <a:cs typeface="Times New Roman" panose="02020603050405020304" pitchFamily="18" charset="0"/>
              </a:rPr>
              <a:t>2. Đọc bản vẽ lắp bộ bản lề theo bảng 4.1</a:t>
            </a:r>
          </a:p>
        </p:txBody>
      </p:sp>
      <p:graphicFrame>
        <p:nvGraphicFramePr>
          <p:cNvPr id="16" name="Table 15"/>
          <p:cNvGraphicFramePr>
            <a:graphicFrameLocks noGrp="1"/>
          </p:cNvGraphicFramePr>
          <p:nvPr>
            <p:extLst>
              <p:ext uri="{D42A27DB-BD31-4B8C-83A1-F6EECF244321}">
                <p14:modId xmlns:p14="http://schemas.microsoft.com/office/powerpoint/2010/main" val="20688765"/>
              </p:ext>
            </p:extLst>
          </p:nvPr>
        </p:nvGraphicFramePr>
        <p:xfrm>
          <a:off x="281815" y="937154"/>
          <a:ext cx="7210667" cy="5861228"/>
        </p:xfrm>
        <a:graphic>
          <a:graphicData uri="http://schemas.openxmlformats.org/drawingml/2006/table">
            <a:tbl>
              <a:tblPr firstRow="1" firstCol="1" bandRow="1"/>
              <a:tblGrid>
                <a:gridCol w="1453701">
                  <a:extLst>
                    <a:ext uri="{9D8B030D-6E8A-4147-A177-3AD203B41FA5}">
                      <a16:colId xmlns:a16="http://schemas.microsoft.com/office/drawing/2014/main" val="292896339"/>
                    </a:ext>
                  </a:extLst>
                </a:gridCol>
                <a:gridCol w="2789831">
                  <a:extLst>
                    <a:ext uri="{9D8B030D-6E8A-4147-A177-3AD203B41FA5}">
                      <a16:colId xmlns:a16="http://schemas.microsoft.com/office/drawing/2014/main" val="2268557819"/>
                    </a:ext>
                  </a:extLst>
                </a:gridCol>
                <a:gridCol w="2967135">
                  <a:extLst>
                    <a:ext uri="{9D8B030D-6E8A-4147-A177-3AD203B41FA5}">
                      <a16:colId xmlns:a16="http://schemas.microsoft.com/office/drawing/2014/main" val="1257030595"/>
                    </a:ext>
                  </a:extLst>
                </a:gridCol>
              </a:tblGrid>
              <a:tr h="1987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vòng đệm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397438">
                <a:tc>
                  <a:txBody>
                    <a:bodyPr/>
                    <a:lstStyle/>
                    <a:p>
                      <a:pPr marL="0" marR="0">
                        <a:spcBef>
                          <a:spcPts val="0"/>
                        </a:spcBef>
                        <a:spcAft>
                          <a:spcPts val="0"/>
                        </a:spcAft>
                      </a:pPr>
                      <a:r>
                        <a:rPr lang="en-US" sz="16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bản lề</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591533">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07000"/>
                        </a:lnSpc>
                        <a:spcBef>
                          <a:spcPts val="0"/>
                        </a:spcBef>
                        <a:spcAft>
                          <a:spcPts val="0"/>
                        </a:spcAft>
                        <a:buFontTx/>
                        <a:buChar char="-"/>
                      </a:pPr>
                      <a:r>
                        <a:rPr lang="en-US" sz="1600"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lề(1), số lượng 2</a:t>
                      </a:r>
                      <a:endParaRPr lang="en-US" sz="1600" baseline="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-Vòng đệm (2), số lượng 1.</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Chốt (3), số lượng 1</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8278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Hình chiếu</a:t>
                      </a:r>
                    </a:p>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hình biểu diễn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bằng.</a:t>
                      </a:r>
                    </a:p>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chiếu cạnh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1114407">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chiều dài, rộng và chiều cao của toàn bộ sản phẩm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kích thước chung của hai chi tiết lắp với nhau.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100;</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20; 78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lắp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(3) với các chi tiết (1), (2) đều là đường kính 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40; 33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518527">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4.7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646176">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Trình tự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tháo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Tháo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 tiết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bên</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dưới -2-chi tiết 1 ở trên-3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 chi tiết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3-chi tiết</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phía trên-2-chi tiết 1 dưới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pic>
        <p:nvPicPr>
          <p:cNvPr id="2" name="Picture 1"/>
          <p:cNvPicPr>
            <a:picLocks noChangeAspect="1"/>
          </p:cNvPicPr>
          <p:nvPr/>
        </p:nvPicPr>
        <p:blipFill>
          <a:blip r:embed="rId2"/>
          <a:stretch>
            <a:fillRect/>
          </a:stretch>
        </p:blipFill>
        <p:spPr>
          <a:xfrm>
            <a:off x="7660433" y="937154"/>
            <a:ext cx="4394718" cy="5528960"/>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Đọc bản vẽ lắp</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gọi sản phẩm</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Bước 2. Bảng kê: tên gọi, số lượng</a:t>
            </a:r>
          </a:p>
          <a:p>
            <a:r>
              <a:rPr lang="en-US" sz="2400">
                <a:latin typeface="Times New Roman" panose="02020603050405020304" pitchFamily="18" charset="0"/>
                <a:cs typeface="Times New Roman" panose="02020603050405020304" pitchFamily="18" charset="0"/>
              </a:rPr>
              <a:t>- Bước 3. Hình biểu diễn: </a:t>
            </a:r>
          </a:p>
          <a:p>
            <a:r>
              <a:rPr lang="en-US" sz="2400">
                <a:latin typeface="Times New Roman" panose="02020603050405020304" pitchFamily="18" charset="0"/>
                <a:cs typeface="Times New Roman" panose="02020603050405020304" pitchFamily="18" charset="0"/>
              </a:rPr>
              <a:t>+ Hình chiếu</a:t>
            </a:r>
          </a:p>
          <a:p>
            <a:r>
              <a:rPr lang="en-US" sz="2400">
                <a:latin typeface="Times New Roman" panose="02020603050405020304" pitchFamily="18" charset="0"/>
                <a:cs typeface="Times New Roman" panose="02020603050405020304" pitchFamily="18" charset="0"/>
              </a:rPr>
              <a:t>+ Các hình biểu diễn khác</a:t>
            </a:r>
          </a:p>
          <a:p>
            <a:r>
              <a:rPr lang="en-US" sz="2400">
                <a:latin typeface="Times New Roman" panose="02020603050405020304" pitchFamily="18" charset="0"/>
                <a:cs typeface="Times New Roman" panose="02020603050405020304" pitchFamily="18" charset="0"/>
              </a:rPr>
              <a:t>- Bước 4. Kích thước:</a:t>
            </a:r>
          </a:p>
          <a:p>
            <a:r>
              <a:rPr lang="en-US" sz="2400">
                <a:latin typeface="Times New Roman" panose="02020603050405020304" pitchFamily="18" charset="0"/>
                <a:cs typeface="Times New Roman" panose="02020603050405020304" pitchFamily="18" charset="0"/>
              </a:rPr>
              <a:t>+ Kích thước chung : chiều dài, rộng và chiều cao của sản phẩm</a:t>
            </a:r>
          </a:p>
          <a:p>
            <a:r>
              <a:rPr lang="en-US" sz="2400">
                <a:latin typeface="Times New Roman" panose="02020603050405020304" pitchFamily="18" charset="0"/>
                <a:cs typeface="Times New Roman" panose="02020603050405020304" pitchFamily="18" charset="0"/>
              </a:rPr>
              <a:t>+ Kích thước lắp ráp: kích thước chung của hai chi tiếp lắp với nhau.</a:t>
            </a:r>
          </a:p>
          <a:p>
            <a:r>
              <a:rPr lang="en-US" sz="2400">
                <a:latin typeface="Times New Roman" panose="02020603050405020304" pitchFamily="18" charset="0"/>
                <a:cs typeface="Times New Roman" panose="02020603050405020304" pitchFamily="18" charset="0"/>
              </a:rPr>
              <a:t>+ Kích thước xác định khoảng cách giữa các chi tiết </a:t>
            </a:r>
          </a:p>
          <a:p>
            <a:r>
              <a:rPr lang="en-US" sz="2400">
                <a:latin typeface="Times New Roman" panose="02020603050405020304" pitchFamily="18" charset="0"/>
                <a:cs typeface="Times New Roman" panose="02020603050405020304" pitchFamily="18" charset="0"/>
              </a:rPr>
              <a:t>- Bước 5. Phân tích chi tiết: </a:t>
            </a:r>
          </a:p>
          <a:p>
            <a:r>
              <a:rPr lang="en-US" sz="2400">
                <a:latin typeface="Times New Roman" panose="02020603050405020304" pitchFamily="18" charset="0"/>
                <a:cs typeface="Times New Roman" panose="02020603050405020304" pitchFamily="18" charset="0"/>
              </a:rPr>
              <a:t>Vị trí các chi tiết. Có thể tô màu khác nhau cho cá chi tiết để dễ phân biệt</a:t>
            </a:r>
          </a:p>
          <a:p>
            <a:r>
              <a:rPr lang="en-US" sz="2400">
                <a:latin typeface="Times New Roman" panose="02020603050405020304" pitchFamily="18" charset="0"/>
                <a:cs typeface="Times New Roman" panose="02020603050405020304" pitchFamily="18" charset="0"/>
              </a:rPr>
              <a:t>- Bước 6. Tổng hợp</a:t>
            </a:r>
          </a:p>
          <a:p>
            <a:r>
              <a:rPr lang="en-US" sz="2400">
                <a:latin typeface="Times New Roman" panose="02020603050405020304" pitchFamily="18" charset="0"/>
                <a:cs typeface="Times New Roman" panose="02020603050405020304" pitchFamily="18" charset="0"/>
              </a:rPr>
              <a:t>+ Trình tự tháo, lắp</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476</TotalTime>
  <Words>1278</Words>
  <PresentationFormat>Widescreen</PresentationFormat>
  <Paragraphs>139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2023-06-29T00:38:42Z</dcterms:modified>
</cp:coreProperties>
</file>