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84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4" r:id="rId15"/>
    <p:sldId id="272" r:id="rId16"/>
    <p:sldId id="270" r:id="rId17"/>
    <p:sldId id="275" r:id="rId18"/>
    <p:sldId id="271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3C049-1909-4A87-BA74-A534DE3EADC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1360B-F44E-423F-A969-0FC0029D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95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1EF785-BFF8-4A22-B3CB-F4B7E85D0C0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" y="-2382"/>
            <a:ext cx="12178459" cy="71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101159" y="152401"/>
            <a:ext cx="1533012" cy="423463"/>
          </a:xfrm>
          <a:prstGeom prst="rect">
            <a:avLst/>
          </a:prstGeom>
          <a:noFill/>
        </p:spPr>
        <p:txBody>
          <a:bodyPr wrap="none" lIns="38368" tIns="19184" rIns="38368" bIns="19184" rtlCol="0">
            <a:spAutoFit/>
          </a:bodyPr>
          <a:lstStyle/>
          <a:p>
            <a:pPr algn="ctr" defTabSz="914238"/>
            <a:r>
              <a:rPr lang="en-US" sz="25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LĂNG KÍNH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8400" y="112378"/>
            <a:ext cx="430146" cy="208020"/>
          </a:xfrm>
          <a:prstGeom prst="rect">
            <a:avLst/>
          </a:prstGeom>
          <a:noFill/>
        </p:spPr>
        <p:txBody>
          <a:bodyPr wrap="none" lIns="38368" tIns="19184" rIns="38368" bIns="19184" rtlCol="0">
            <a:spAutoFit/>
          </a:bodyPr>
          <a:lstStyle/>
          <a:p>
            <a:pPr algn="ctr" defTabSz="914238"/>
            <a:r>
              <a:rPr lang="en-US" sz="11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30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8286" y="87335"/>
            <a:ext cx="375644" cy="587867"/>
          </a:xfrm>
          <a:prstGeom prst="rect">
            <a:avLst/>
          </a:prstGeom>
          <a:noFill/>
        </p:spPr>
        <p:txBody>
          <a:bodyPr wrap="none" lIns="38368" tIns="19184" rIns="38368" bIns="19184" rtlCol="0">
            <a:spAutoFit/>
          </a:bodyPr>
          <a:lstStyle/>
          <a:p>
            <a:pPr algn="ctr" defTabSz="914238">
              <a:lnSpc>
                <a:spcPts val="2098"/>
              </a:lnSpc>
            </a:pPr>
            <a:r>
              <a:rPr lang="en-US" sz="13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914238">
              <a:lnSpc>
                <a:spcPts val="2098"/>
              </a:lnSpc>
            </a:pPr>
            <a:r>
              <a:rPr lang="en-US" sz="23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780084" y="403412"/>
            <a:ext cx="680214" cy="208020"/>
          </a:xfrm>
          <a:prstGeom prst="rect">
            <a:avLst/>
          </a:prstGeom>
          <a:noFill/>
        </p:spPr>
        <p:txBody>
          <a:bodyPr wrap="none" lIns="38368" tIns="19184" rIns="38368" bIns="19184" rtlCol="0">
            <a:spAutoFit/>
          </a:bodyPr>
          <a:lstStyle/>
          <a:p>
            <a:pPr algn="ctr" defTabSz="914238"/>
            <a:r>
              <a:rPr lang="en-US" sz="11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VI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713175" y="409678"/>
            <a:ext cx="8219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DATA_HIEP_1_8_2013\ISS\02_VL11_ISS\footer NEW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340"/>
            <a:ext cx="12178523" cy="19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4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2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8" indent="-285699" algn="l" defTabSz="9142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7" indent="-228559" algn="l" defTabSz="9142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7" indent="-228559" algn="l" defTabSz="9142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6" indent="-228559" algn="l" defTabSz="9142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5" indent="-228559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4" indent="-228559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3" indent="-228559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8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7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6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5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4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3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2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5B8410-67DA-4147-BC91-565E50DAD3D6}"/>
              </a:ext>
            </a:extLst>
          </p:cNvPr>
          <p:cNvSpPr txBox="1"/>
          <p:nvPr/>
        </p:nvSpPr>
        <p:spPr>
          <a:xfrm>
            <a:off x="623392" y="191129"/>
            <a:ext cx="1073385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M Avo" panose="02040603050506020204" pitchFamily="18" charset="0"/>
                <a:cs typeface="Times New Roman" pitchFamily="18" charset="0"/>
              </a:rPr>
              <a:t>CHƯƠNG VII.</a:t>
            </a:r>
          </a:p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M Avo" panose="02040603050506020204" pitchFamily="18" charset="0"/>
                <a:cs typeface="Times New Roman" pitchFamily="18" charset="0"/>
              </a:rPr>
              <a:t>MẮT. CÁC DỤNG CỤ QUANG HỌC</a:t>
            </a:r>
            <a:endParaRPr lang="vi-V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5E9581-3FE0-4782-8E28-A374B0603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357510"/>
            <a:ext cx="3672408" cy="2071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EFB14A-1285-4F38-8295-C4AAD9070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09" y="1524229"/>
            <a:ext cx="2843805" cy="2843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7132A4-C982-4850-BDCC-C824F90B8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3924362"/>
            <a:ext cx="3672408" cy="2843804"/>
          </a:xfrm>
          <a:prstGeom prst="rect">
            <a:avLst/>
          </a:prstGeom>
        </p:spPr>
      </p:pic>
      <p:pic>
        <p:nvPicPr>
          <p:cNvPr id="7" name="Picture 3" descr="D:\Tài liệu\Thực tập\tk3.png">
            <a:extLst>
              <a:ext uri="{FF2B5EF4-FFF2-40B4-BE49-F238E27FC236}">
                <a16:creationId xmlns:a16="http://schemas.microsoft.com/office/drawing/2014/main" id="{FB19D239-8171-491C-A146-7C97AA6E0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507317"/>
            <a:ext cx="3581400" cy="20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F3BA40-73CD-4D96-A4D2-4F601D482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93" y="4546361"/>
            <a:ext cx="2320036" cy="2071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85D0FA-96DA-48D7-964B-78E3D79F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93" b="94757" l="9524" r="894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4074677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16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955" y="375339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III- Các công thức lăng kính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5600" y="1955821"/>
            <a:ext cx="2255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sini</a:t>
            </a:r>
            <a:r>
              <a:rPr lang="en-US" sz="2800" b="1" baseline="-25000" dirty="0">
                <a:solidFill>
                  <a:srgbClr val="FF0000"/>
                </a:solidFill>
                <a:latin typeface="Times New Roman"/>
              </a:rPr>
              <a:t>1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= nsinr</a:t>
            </a:r>
            <a:r>
              <a:rPr lang="en-US" sz="2800" b="1" baseline="-25000" dirty="0">
                <a:solidFill>
                  <a:srgbClr val="FF0000"/>
                </a:solidFill>
                <a:latin typeface="Times New Roman"/>
              </a:rPr>
              <a:t>1</a:t>
            </a:r>
            <a:r>
              <a:rPr lang="vi-VN" sz="2800" b="1" baseline="-250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2800" b="1" baseline="-25000" dirty="0">
                <a:solidFill>
                  <a:srgbClr val="0000FF"/>
                </a:solidFill>
                <a:latin typeface="Times New Roman"/>
              </a:rPr>
              <a:t>;</a:t>
            </a:r>
            <a:endParaRPr lang="en-US" sz="2800" b="1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1960" y="2493368"/>
            <a:ext cx="2286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/>
              </a:rPr>
              <a:t>sini</a:t>
            </a:r>
            <a:r>
              <a:rPr lang="en-US" sz="2800" b="1" baseline="-25000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/>
              </a:rPr>
              <a:t> = nsinr</a:t>
            </a:r>
            <a:r>
              <a:rPr lang="en-US" sz="2800" b="1" baseline="-25000">
                <a:solidFill>
                  <a:srgbClr val="FF0000"/>
                </a:solidFill>
                <a:latin typeface="Times New Roman"/>
              </a:rPr>
              <a:t>2</a:t>
            </a:r>
            <a:r>
              <a:rPr lang="vi-VN" sz="2800" b="1" baseline="-2500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2800" b="1" baseline="-25000">
                <a:solidFill>
                  <a:srgbClr val="0000FF"/>
                </a:solidFill>
                <a:latin typeface="Times New Roman"/>
              </a:rPr>
              <a:t>;</a:t>
            </a:r>
            <a:endParaRPr lang="en-US" sz="2800" b="1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001714"/>
            <a:ext cx="1166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Áp dụng định luật khúc xạ ánh sáng và một số định lí hình học về góc , ta thiết lập được các công thức lăng kính sau đây :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2023" y="1955820"/>
            <a:ext cx="1721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A = r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</a:rPr>
              <a:t>1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+ r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2023" y="2512018"/>
            <a:ext cx="2162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D = i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</a:rPr>
              <a:t>1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+ i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- A</a:t>
            </a:r>
          </a:p>
        </p:txBody>
      </p:sp>
      <p:sp>
        <p:nvSpPr>
          <p:cNvPr id="9" name="Rectangle 8"/>
          <p:cNvSpPr/>
          <p:nvPr/>
        </p:nvSpPr>
        <p:spPr>
          <a:xfrm>
            <a:off x="3479738" y="3096909"/>
            <a:ext cx="5232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vi-VN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Trường hợp i</a:t>
            </a:r>
            <a:r>
              <a:rPr lang="en-US" sz="2800" b="1" baseline="-2500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và A nhỏ (&lt;10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</a:rPr>
              <a:t>0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71504" y="3607052"/>
            <a:ext cx="1407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= nr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vi-VN" sz="2800" b="1" baseline="-25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800" b="1" baseline="-25000" dirty="0">
                <a:solidFill>
                  <a:srgbClr val="16057D"/>
                </a:solidFill>
                <a:latin typeface="Times New Roman" pitchFamily="18" charset="0"/>
              </a:rPr>
              <a:t>;</a:t>
            </a:r>
            <a:endParaRPr lang="en-US" sz="2800" b="1" dirty="0">
              <a:solidFill>
                <a:srgbClr val="16057D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1504" y="4399140"/>
            <a:ext cx="1407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= nr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vi-VN" sz="2800" b="1" baseline="-25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800" b="1" baseline="-25000">
                <a:solidFill>
                  <a:srgbClr val="16057D"/>
                </a:solidFill>
                <a:latin typeface="Times New Roman" pitchFamily="18" charset="0"/>
              </a:rPr>
              <a:t>;</a:t>
            </a:r>
            <a:endParaRPr lang="en-US" sz="2800" b="1" baseline="-25000">
              <a:solidFill>
                <a:srgbClr val="16057D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81566" y="3620128"/>
            <a:ext cx="1751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A = r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+ r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1567" y="4396830"/>
            <a:ext cx="2188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D = ( n - 1 )A</a:t>
            </a:r>
          </a:p>
        </p:txBody>
      </p:sp>
    </p:spTree>
    <p:extLst>
      <p:ext uri="{BB962C8B-B14F-4D97-AF65-F5344CB8AC3E}">
        <p14:creationId xmlns:p14="http://schemas.microsoft.com/office/powerpoint/2010/main" val="66682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94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IV- Công dụng của máy lăng kính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6922" y="706165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Máy quang phổ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6923" y="1325714"/>
            <a:ext cx="761779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9416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8832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8248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7665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7081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6497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5913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5329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217488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Lăng kính là bộ phận chính của máy quang phổ.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848935"/>
            <a:ext cx="9149649" cy="49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061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68" y="1101300"/>
            <a:ext cx="1166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Máy quang phổ phân tích ánh sáng từ nguồn phát ra thành các thành phần đơn sắc, nhờ đó xác định được cấu tạo của nguồn sáng.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103" y="2780928"/>
            <a:ext cx="4786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Máy quang phổ có thể gồm một hoặc hai lăng kính.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67" y="2293054"/>
            <a:ext cx="5184576" cy="45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1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02127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92696"/>
            <a:ext cx="7884368" cy="591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37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senSpectrome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20" y="404664"/>
            <a:ext cx="7812360" cy="58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4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13628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Lăng kính phản xạ toàn phần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60" y="721058"/>
            <a:ext cx="1166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Lăng kính phản xạ toàn phần là lăng kính thủy tinh có tiết diện thẳng là một tam giác vuông cân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K Pxa Tpha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66" y="1843809"/>
            <a:ext cx="81026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7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124744"/>
            <a:ext cx="3600400" cy="3665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484785"/>
            <a:ext cx="3650768" cy="2657749"/>
          </a:xfrm>
          <a:prstGeom prst="rect">
            <a:avLst/>
          </a:prstGeom>
          <a:ln w="60325">
            <a:solidFill>
              <a:sysClr val="window" lastClr="FFFFFF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3533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576" y="33265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Một số ứng dụng của lăng kính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19536" y="1603439"/>
            <a:ext cx="2592388" cy="3094038"/>
            <a:chOff x="158" y="1888"/>
            <a:chExt cx="1633" cy="1949"/>
          </a:xfrm>
        </p:grpSpPr>
        <p:pic>
          <p:nvPicPr>
            <p:cNvPr id="4" name="Picture 3" descr="360px-SLR_cross_sec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523"/>
              <a:ext cx="1633" cy="1314"/>
            </a:xfrm>
            <a:prstGeom prst="rect">
              <a:avLst/>
            </a:prstGeom>
            <a:solidFill>
              <a:srgbClr val="C0C0C0">
                <a:alpha val="32001"/>
              </a:srgbClr>
            </a:solidFill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603" y="1888"/>
              <a:ext cx="843" cy="272"/>
            </a:xfrm>
            <a:prstGeom prst="ellipse">
              <a:avLst/>
            </a:prstGeom>
            <a:solidFill>
              <a:srgbClr val="CC99FF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0000FF"/>
                  </a:solidFill>
                </a:rPr>
                <a:t>Lăng kính</a:t>
              </a:r>
            </a:p>
          </p:txBody>
        </p:sp>
        <p:sp>
          <p:nvSpPr>
            <p:cNvPr id="6" name="Line 24"/>
            <p:cNvSpPr>
              <a:spLocks noChangeShapeType="1"/>
            </p:cNvSpPr>
            <p:nvPr/>
          </p:nvSpPr>
          <p:spPr bwMode="auto">
            <a:xfrm rot="21540000" flipH="1">
              <a:off x="1018" y="2160"/>
              <a:ext cx="2" cy="4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53100" y="1549556"/>
            <a:ext cx="3529011" cy="3270250"/>
            <a:chOff x="1791" y="1842"/>
            <a:chExt cx="2223" cy="2060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807" y="1842"/>
              <a:ext cx="843" cy="272"/>
            </a:xfrm>
            <a:prstGeom prst="ellipse">
              <a:avLst/>
            </a:prstGeom>
            <a:solidFill>
              <a:srgbClr val="CC99FF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0000FF"/>
                  </a:solidFill>
                </a:rPr>
                <a:t>Lăng kính</a:t>
              </a: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791" y="2360"/>
              <a:ext cx="2223" cy="1542"/>
              <a:chOff x="158" y="1616"/>
              <a:chExt cx="3244" cy="1814"/>
            </a:xfrm>
          </p:grpSpPr>
          <p:pic>
            <p:nvPicPr>
              <p:cNvPr id="12" name="Picture 11" descr="may co lang kinh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171" b="12570"/>
              <a:stretch>
                <a:fillRect/>
              </a:stretch>
            </p:blipFill>
            <p:spPr bwMode="auto">
              <a:xfrm>
                <a:off x="158" y="1616"/>
                <a:ext cx="3244" cy="18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1327" y="2053"/>
                <a:ext cx="817" cy="182"/>
              </a:xfrm>
              <a:prstGeom prst="rect">
                <a:avLst/>
              </a:prstGeom>
              <a:solidFill>
                <a:srgbClr val="333333">
                  <a:alpha val="8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2336" y="2301"/>
                <a:ext cx="771" cy="144"/>
              </a:xfrm>
              <a:prstGeom prst="rect">
                <a:avLst/>
              </a:prstGeom>
              <a:solidFill>
                <a:srgbClr val="333333">
                  <a:alpha val="8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1711" y="2939"/>
                <a:ext cx="817" cy="182"/>
              </a:xfrm>
              <a:prstGeom prst="rect">
                <a:avLst/>
              </a:prstGeom>
              <a:solidFill>
                <a:srgbClr val="333333">
                  <a:alpha val="8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2141" y="3105"/>
                <a:ext cx="587" cy="259"/>
              </a:xfrm>
              <a:prstGeom prst="rect">
                <a:avLst/>
              </a:prstGeom>
              <a:solidFill>
                <a:srgbClr val="333333">
                  <a:alpha val="8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 rot="21540000" flipH="1">
              <a:off x="3233" y="2142"/>
              <a:ext cx="3" cy="4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047" y="2460"/>
              <a:ext cx="499" cy="5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082110" y="1603440"/>
            <a:ext cx="2520950" cy="3376613"/>
            <a:chOff x="4059" y="1842"/>
            <a:chExt cx="1588" cy="2127"/>
          </a:xfrm>
        </p:grpSpPr>
        <p:pic>
          <p:nvPicPr>
            <p:cNvPr id="18" name="Picture 17" descr="canon_open_digital_camer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578"/>
            <a:stretch>
              <a:fillRect/>
            </a:stretch>
          </p:blipFill>
          <p:spPr bwMode="auto">
            <a:xfrm>
              <a:off x="4059" y="2387"/>
              <a:ext cx="1588" cy="158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744" y="2667"/>
              <a:ext cx="272" cy="110"/>
            </a:xfrm>
            <a:custGeom>
              <a:avLst/>
              <a:gdLst>
                <a:gd name="T0" fmla="*/ 7 w 369"/>
                <a:gd name="T1" fmla="*/ 23 h 109"/>
                <a:gd name="T2" fmla="*/ 18 w 369"/>
                <a:gd name="T3" fmla="*/ 4 h 109"/>
                <a:gd name="T4" fmla="*/ 40 w 369"/>
                <a:gd name="T5" fmla="*/ 1 h 109"/>
                <a:gd name="T6" fmla="*/ 75 w 369"/>
                <a:gd name="T7" fmla="*/ 2 h 109"/>
                <a:gd name="T8" fmla="*/ 78 w 369"/>
                <a:gd name="T9" fmla="*/ 13 h 109"/>
                <a:gd name="T10" fmla="*/ 90 w 369"/>
                <a:gd name="T11" fmla="*/ 14 h 109"/>
                <a:gd name="T12" fmla="*/ 133 w 369"/>
                <a:gd name="T13" fmla="*/ 17 h 109"/>
                <a:gd name="T14" fmla="*/ 199 w 369"/>
                <a:gd name="T15" fmla="*/ 26 h 109"/>
                <a:gd name="T16" fmla="*/ 216 w 369"/>
                <a:gd name="T17" fmla="*/ 40 h 109"/>
                <a:gd name="T18" fmla="*/ 232 w 369"/>
                <a:gd name="T19" fmla="*/ 38 h 109"/>
                <a:gd name="T20" fmla="*/ 237 w 369"/>
                <a:gd name="T21" fmla="*/ 31 h 109"/>
                <a:gd name="T22" fmla="*/ 246 w 369"/>
                <a:gd name="T23" fmla="*/ 40 h 109"/>
                <a:gd name="T24" fmla="*/ 265 w 369"/>
                <a:gd name="T25" fmla="*/ 46 h 109"/>
                <a:gd name="T26" fmla="*/ 330 w 369"/>
                <a:gd name="T27" fmla="*/ 43 h 109"/>
                <a:gd name="T28" fmla="*/ 363 w 369"/>
                <a:gd name="T29" fmla="*/ 68 h 109"/>
                <a:gd name="T30" fmla="*/ 367 w 369"/>
                <a:gd name="T31" fmla="*/ 73 h 109"/>
                <a:gd name="T32" fmla="*/ 352 w 369"/>
                <a:gd name="T33" fmla="*/ 70 h 109"/>
                <a:gd name="T34" fmla="*/ 336 w 369"/>
                <a:gd name="T35" fmla="*/ 58 h 109"/>
                <a:gd name="T36" fmla="*/ 339 w 369"/>
                <a:gd name="T37" fmla="*/ 91 h 109"/>
                <a:gd name="T38" fmla="*/ 334 w 369"/>
                <a:gd name="T39" fmla="*/ 109 h 109"/>
                <a:gd name="T40" fmla="*/ 273 w 369"/>
                <a:gd name="T41" fmla="*/ 107 h 109"/>
                <a:gd name="T42" fmla="*/ 244 w 369"/>
                <a:gd name="T43" fmla="*/ 100 h 109"/>
                <a:gd name="T44" fmla="*/ 70 w 369"/>
                <a:gd name="T45" fmla="*/ 94 h 109"/>
                <a:gd name="T46" fmla="*/ 43 w 369"/>
                <a:gd name="T47" fmla="*/ 82 h 109"/>
                <a:gd name="T48" fmla="*/ 19 w 369"/>
                <a:gd name="T49" fmla="*/ 73 h 109"/>
                <a:gd name="T50" fmla="*/ 7 w 369"/>
                <a:gd name="T51" fmla="*/ 53 h 109"/>
                <a:gd name="T52" fmla="*/ 6 w 369"/>
                <a:gd name="T53" fmla="*/ 26 h 109"/>
                <a:gd name="T54" fmla="*/ 12 w 369"/>
                <a:gd name="T55" fmla="*/ 25 h 109"/>
                <a:gd name="T56" fmla="*/ 7 w 369"/>
                <a:gd name="T57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9" h="109">
                  <a:moveTo>
                    <a:pt x="7" y="23"/>
                  </a:moveTo>
                  <a:cubicBezTo>
                    <a:pt x="17" y="18"/>
                    <a:pt x="16" y="16"/>
                    <a:pt x="18" y="4"/>
                  </a:cubicBezTo>
                  <a:cubicBezTo>
                    <a:pt x="26" y="5"/>
                    <a:pt x="33" y="6"/>
                    <a:pt x="40" y="1"/>
                  </a:cubicBezTo>
                  <a:cubicBezTo>
                    <a:pt x="52" y="1"/>
                    <a:pt x="63" y="0"/>
                    <a:pt x="75" y="2"/>
                  </a:cubicBezTo>
                  <a:cubicBezTo>
                    <a:pt x="79" y="3"/>
                    <a:pt x="75" y="11"/>
                    <a:pt x="78" y="13"/>
                  </a:cubicBezTo>
                  <a:cubicBezTo>
                    <a:pt x="82" y="15"/>
                    <a:pt x="86" y="14"/>
                    <a:pt x="90" y="14"/>
                  </a:cubicBezTo>
                  <a:cubicBezTo>
                    <a:pt x="106" y="22"/>
                    <a:pt x="86" y="13"/>
                    <a:pt x="133" y="17"/>
                  </a:cubicBezTo>
                  <a:cubicBezTo>
                    <a:pt x="154" y="19"/>
                    <a:pt x="177" y="25"/>
                    <a:pt x="199" y="26"/>
                  </a:cubicBezTo>
                  <a:cubicBezTo>
                    <a:pt x="203" y="35"/>
                    <a:pt x="208" y="35"/>
                    <a:pt x="216" y="40"/>
                  </a:cubicBezTo>
                  <a:cubicBezTo>
                    <a:pt x="221" y="39"/>
                    <a:pt x="228" y="41"/>
                    <a:pt x="232" y="38"/>
                  </a:cubicBezTo>
                  <a:cubicBezTo>
                    <a:pt x="239" y="32"/>
                    <a:pt x="230" y="19"/>
                    <a:pt x="237" y="31"/>
                  </a:cubicBezTo>
                  <a:cubicBezTo>
                    <a:pt x="238" y="39"/>
                    <a:pt x="237" y="41"/>
                    <a:pt x="246" y="40"/>
                  </a:cubicBezTo>
                  <a:cubicBezTo>
                    <a:pt x="253" y="35"/>
                    <a:pt x="257" y="43"/>
                    <a:pt x="265" y="46"/>
                  </a:cubicBezTo>
                  <a:cubicBezTo>
                    <a:pt x="294" y="36"/>
                    <a:pt x="261" y="40"/>
                    <a:pt x="330" y="43"/>
                  </a:cubicBezTo>
                  <a:cubicBezTo>
                    <a:pt x="341" y="54"/>
                    <a:pt x="346" y="65"/>
                    <a:pt x="363" y="68"/>
                  </a:cubicBezTo>
                  <a:cubicBezTo>
                    <a:pt x="364" y="70"/>
                    <a:pt x="369" y="73"/>
                    <a:pt x="367" y="73"/>
                  </a:cubicBezTo>
                  <a:cubicBezTo>
                    <a:pt x="362" y="74"/>
                    <a:pt x="352" y="70"/>
                    <a:pt x="352" y="70"/>
                  </a:cubicBezTo>
                  <a:cubicBezTo>
                    <a:pt x="345" y="67"/>
                    <a:pt x="342" y="62"/>
                    <a:pt x="336" y="58"/>
                  </a:cubicBezTo>
                  <a:cubicBezTo>
                    <a:pt x="332" y="66"/>
                    <a:pt x="336" y="83"/>
                    <a:pt x="339" y="91"/>
                  </a:cubicBezTo>
                  <a:cubicBezTo>
                    <a:pt x="340" y="99"/>
                    <a:pt x="343" y="106"/>
                    <a:pt x="334" y="109"/>
                  </a:cubicBezTo>
                  <a:cubicBezTo>
                    <a:pt x="314" y="108"/>
                    <a:pt x="293" y="108"/>
                    <a:pt x="273" y="107"/>
                  </a:cubicBezTo>
                  <a:cubicBezTo>
                    <a:pt x="263" y="107"/>
                    <a:pt x="244" y="100"/>
                    <a:pt x="244" y="100"/>
                  </a:cubicBezTo>
                  <a:cubicBezTo>
                    <a:pt x="192" y="74"/>
                    <a:pt x="128" y="94"/>
                    <a:pt x="70" y="94"/>
                  </a:cubicBezTo>
                  <a:cubicBezTo>
                    <a:pt x="61" y="79"/>
                    <a:pt x="68" y="83"/>
                    <a:pt x="43" y="82"/>
                  </a:cubicBezTo>
                  <a:cubicBezTo>
                    <a:pt x="36" y="79"/>
                    <a:pt x="26" y="74"/>
                    <a:pt x="19" y="73"/>
                  </a:cubicBezTo>
                  <a:cubicBezTo>
                    <a:pt x="12" y="70"/>
                    <a:pt x="10" y="60"/>
                    <a:pt x="7" y="53"/>
                  </a:cubicBezTo>
                  <a:cubicBezTo>
                    <a:pt x="5" y="42"/>
                    <a:pt x="0" y="39"/>
                    <a:pt x="6" y="26"/>
                  </a:cubicBezTo>
                  <a:cubicBezTo>
                    <a:pt x="7" y="24"/>
                    <a:pt x="11" y="27"/>
                    <a:pt x="12" y="25"/>
                  </a:cubicBezTo>
                  <a:cubicBezTo>
                    <a:pt x="13" y="23"/>
                    <a:pt x="9" y="24"/>
                    <a:pt x="7" y="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250" y="2876"/>
              <a:ext cx="163" cy="144"/>
            </a:xfrm>
            <a:custGeom>
              <a:avLst/>
              <a:gdLst>
                <a:gd name="T0" fmla="*/ 30 w 230"/>
                <a:gd name="T1" fmla="*/ 69 h 208"/>
                <a:gd name="T2" fmla="*/ 0 w 230"/>
                <a:gd name="T3" fmla="*/ 87 h 208"/>
                <a:gd name="T4" fmla="*/ 219 w 230"/>
                <a:gd name="T5" fmla="*/ 138 h 208"/>
                <a:gd name="T6" fmla="*/ 210 w 230"/>
                <a:gd name="T7" fmla="*/ 63 h 208"/>
                <a:gd name="T8" fmla="*/ 12 w 230"/>
                <a:gd name="T9" fmla="*/ 7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08">
                  <a:moveTo>
                    <a:pt x="30" y="69"/>
                  </a:moveTo>
                  <a:cubicBezTo>
                    <a:pt x="13" y="72"/>
                    <a:pt x="5" y="71"/>
                    <a:pt x="0" y="87"/>
                  </a:cubicBezTo>
                  <a:cubicBezTo>
                    <a:pt x="8" y="208"/>
                    <a:pt x="3" y="141"/>
                    <a:pt x="219" y="138"/>
                  </a:cubicBezTo>
                  <a:cubicBezTo>
                    <a:pt x="230" y="121"/>
                    <a:pt x="226" y="74"/>
                    <a:pt x="210" y="63"/>
                  </a:cubicBezTo>
                  <a:cubicBezTo>
                    <a:pt x="10" y="66"/>
                    <a:pt x="12" y="0"/>
                    <a:pt x="12" y="7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830" y="2715"/>
              <a:ext cx="292" cy="28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13" y="1842"/>
              <a:ext cx="843" cy="272"/>
            </a:xfrm>
            <a:prstGeom prst="ellipse">
              <a:avLst/>
            </a:prstGeom>
            <a:solidFill>
              <a:srgbClr val="CC99FF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0000FF"/>
                  </a:solidFill>
                </a:rPr>
                <a:t>Lăng kính</a:t>
              </a: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rot="21540000" flipH="1">
              <a:off x="4945" y="2111"/>
              <a:ext cx="3" cy="5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755338" y="5575774"/>
            <a:ext cx="7124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 đồ cấu tạo máy chụp ảnh</a:t>
            </a:r>
          </a:p>
        </p:txBody>
      </p:sp>
    </p:spTree>
    <p:extLst>
      <p:ext uri="{BB962C8B-B14F-4D97-AF65-F5344CB8AC3E}">
        <p14:creationId xmlns:p14="http://schemas.microsoft.com/office/powerpoint/2010/main" val="875318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r="2717"/>
          <a:stretch/>
        </p:blipFill>
        <p:spPr>
          <a:xfrm>
            <a:off x="1524000" y="277091"/>
            <a:ext cx="9144000" cy="667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34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17" y="1412776"/>
            <a:ext cx="396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385341"/>
            <a:ext cx="44323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23287" y="5622808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Ống nhòm </a:t>
            </a:r>
          </a:p>
        </p:txBody>
      </p:sp>
    </p:spTree>
    <p:extLst>
      <p:ext uri="{BB962C8B-B14F-4D97-AF65-F5344CB8AC3E}">
        <p14:creationId xmlns:p14="http://schemas.microsoft.com/office/powerpoint/2010/main" val="12948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9FED4D-DECE-4BC7-A4C9-8417263EB482}"/>
              </a:ext>
            </a:extLst>
          </p:cNvPr>
          <p:cNvSpPr txBox="1"/>
          <p:nvPr/>
        </p:nvSpPr>
        <p:spPr>
          <a:xfrm>
            <a:off x="2279576" y="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UTM Azuki" panose="02040603050506020204" pitchFamily="18" charset="0"/>
              </a:rPr>
              <a:t>CHỦ ĐỀ: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51489-4338-495A-83A5-5E1937A7C98B}"/>
              </a:ext>
            </a:extLst>
          </p:cNvPr>
          <p:cNvSpPr txBox="1"/>
          <p:nvPr/>
        </p:nvSpPr>
        <p:spPr>
          <a:xfrm>
            <a:off x="1439516" y="1196752"/>
            <a:ext cx="8766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UTM Arruba KT" panose="02040603050506020204" pitchFamily="18" charset="0"/>
              </a:rPr>
              <a:t>LĂNG KÍNH</a:t>
            </a:r>
            <a:endParaRPr lang="vi-VN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eos%203000n%20twin%20lens%20kit">
            <a:extLst>
              <a:ext uri="{FF2B5EF4-FFF2-40B4-BE49-F238E27FC236}">
                <a16:creationId xmlns:a16="http://schemas.microsoft.com/office/drawing/2014/main" id="{2092D092-6A77-4777-A842-5EC1D223B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7" b="91993" l="5137" r="94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3222848"/>
            <a:ext cx="24288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26A801-315E-4FA5-8442-1056EF00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93" b="94757" l="9524" r="894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2708921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3943CA-41B6-4CFC-9AF5-2EDDFAE91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47" y="2498315"/>
            <a:ext cx="2738133" cy="253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06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29" y="620688"/>
            <a:ext cx="3429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54" y="836712"/>
            <a:ext cx="39814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3189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749"/>
            <a:ext cx="9144000" cy="68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3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115-A_diagonalstar125_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9179"/>
            <a:ext cx="4800600" cy="4300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D103SkyPr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6803"/>
            <a:ext cx="3810000" cy="2982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0244" y="5445225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Kính thiên văn (telescope)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7688" y="5805265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Kính tiềm vọng (periscope)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Kết quả hình ảnh cho tàu ngầm có kính tiềm vọ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255112" y="701466"/>
            <a:ext cx="3067538" cy="3739211"/>
            <a:chOff x="5935" y="8375"/>
            <a:chExt cx="2198" cy="2073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6450" y="8375"/>
              <a:ext cx="1683" cy="2073"/>
              <a:chOff x="3960" y="11055"/>
              <a:chExt cx="2400" cy="2957"/>
            </a:xfrm>
          </p:grpSpPr>
          <p:sp>
            <p:nvSpPr>
              <p:cNvPr id="18" name="AutoShape 53"/>
              <p:cNvSpPr>
                <a:spLocks noChangeArrowheads="1"/>
              </p:cNvSpPr>
              <p:nvPr/>
            </p:nvSpPr>
            <p:spPr bwMode="auto">
              <a:xfrm flipH="1">
                <a:off x="4912" y="11072"/>
                <a:ext cx="465" cy="465"/>
              </a:xfrm>
              <a:prstGeom prst="rtTriangl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AutoShape 54"/>
              <p:cNvSpPr>
                <a:spLocks noChangeArrowheads="1"/>
              </p:cNvSpPr>
              <p:nvPr/>
            </p:nvSpPr>
            <p:spPr bwMode="auto">
              <a:xfrm rot="10800000" flipH="1">
                <a:off x="4912" y="13547"/>
                <a:ext cx="465" cy="465"/>
              </a:xfrm>
              <a:prstGeom prst="rtTriangl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290" y="11055"/>
                <a:ext cx="1605" cy="2490"/>
              </a:xfrm>
              <a:custGeom>
                <a:avLst/>
                <a:gdLst>
                  <a:gd name="T0" fmla="*/ 1605 w 1605"/>
                  <a:gd name="T1" fmla="*/ 0 h 2490"/>
                  <a:gd name="T2" fmla="*/ 615 w 1605"/>
                  <a:gd name="T3" fmla="*/ 0 h 2490"/>
                  <a:gd name="T4" fmla="*/ 615 w 1605"/>
                  <a:gd name="T5" fmla="*/ 2490 h 2490"/>
                  <a:gd name="T6" fmla="*/ 0 w 1605"/>
                  <a:gd name="T7" fmla="*/ 2490 h 2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05" h="2490">
                    <a:moveTo>
                      <a:pt x="1605" y="0"/>
                    </a:moveTo>
                    <a:lnTo>
                      <a:pt x="615" y="0"/>
                    </a:lnTo>
                    <a:lnTo>
                      <a:pt x="615" y="2490"/>
                    </a:lnTo>
                    <a:lnTo>
                      <a:pt x="0" y="249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320" y="11520"/>
                <a:ext cx="1590" cy="2490"/>
              </a:xfrm>
              <a:custGeom>
                <a:avLst/>
                <a:gdLst>
                  <a:gd name="T0" fmla="*/ 1590 w 1590"/>
                  <a:gd name="T1" fmla="*/ 0 h 2490"/>
                  <a:gd name="T2" fmla="*/ 1050 w 1590"/>
                  <a:gd name="T3" fmla="*/ 0 h 2490"/>
                  <a:gd name="T4" fmla="*/ 1050 w 1590"/>
                  <a:gd name="T5" fmla="*/ 2490 h 2490"/>
                  <a:gd name="T6" fmla="*/ 0 w 1590"/>
                  <a:gd name="T7" fmla="*/ 2490 h 2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0" h="2490">
                    <a:moveTo>
                      <a:pt x="1590" y="0"/>
                    </a:moveTo>
                    <a:lnTo>
                      <a:pt x="1050" y="0"/>
                    </a:lnTo>
                    <a:lnTo>
                      <a:pt x="1050" y="2490"/>
                    </a:lnTo>
                    <a:lnTo>
                      <a:pt x="0" y="249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960" y="11280"/>
                <a:ext cx="2400" cy="2475"/>
              </a:xfrm>
              <a:custGeom>
                <a:avLst/>
                <a:gdLst>
                  <a:gd name="T0" fmla="*/ 2400 w 2400"/>
                  <a:gd name="T1" fmla="*/ 0 h 2475"/>
                  <a:gd name="T2" fmla="*/ 1200 w 2400"/>
                  <a:gd name="T3" fmla="*/ 0 h 2475"/>
                  <a:gd name="T4" fmla="*/ 1200 w 2400"/>
                  <a:gd name="T5" fmla="*/ 2475 h 2475"/>
                  <a:gd name="T6" fmla="*/ 0 w 2400"/>
                  <a:gd name="T7" fmla="*/ 2475 h 2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0" h="2475">
                    <a:moveTo>
                      <a:pt x="2400" y="0"/>
                    </a:moveTo>
                    <a:lnTo>
                      <a:pt x="1200" y="0"/>
                    </a:lnTo>
                    <a:lnTo>
                      <a:pt x="1200" y="2475"/>
                    </a:lnTo>
                    <a:lnTo>
                      <a:pt x="0" y="247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Line 58"/>
              <p:cNvSpPr>
                <a:spLocks noChangeShapeType="1"/>
              </p:cNvSpPr>
              <p:nvPr/>
            </p:nvSpPr>
            <p:spPr bwMode="auto">
              <a:xfrm flipH="1">
                <a:off x="5610" y="11280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Line 59"/>
              <p:cNvSpPr>
                <a:spLocks noChangeShapeType="1"/>
              </p:cNvSpPr>
              <p:nvPr/>
            </p:nvSpPr>
            <p:spPr bwMode="auto">
              <a:xfrm rot="16200000" flipH="1">
                <a:off x="5055" y="12375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Line 60"/>
              <p:cNvSpPr>
                <a:spLocks noChangeShapeType="1"/>
              </p:cNvSpPr>
              <p:nvPr/>
            </p:nvSpPr>
            <p:spPr bwMode="auto">
              <a:xfrm flipH="1">
                <a:off x="4275" y="13755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 rot="-352088">
              <a:off x="5935" y="10056"/>
              <a:ext cx="388" cy="354"/>
              <a:chOff x="3630" y="14528"/>
              <a:chExt cx="780" cy="712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 flipH="1">
                <a:off x="4117" y="14708"/>
                <a:ext cx="217" cy="403"/>
                <a:chOff x="3570" y="6000"/>
                <a:chExt cx="85" cy="266"/>
              </a:xfrm>
            </p:grpSpPr>
            <p:sp>
              <p:nvSpPr>
                <p:cNvPr id="16" name="Oval 15"/>
                <p:cNvSpPr>
                  <a:spLocks noChangeArrowheads="1"/>
                </p:cNvSpPr>
                <p:nvPr/>
              </p:nvSpPr>
              <p:spPr bwMode="auto">
                <a:xfrm>
                  <a:off x="3570" y="6000"/>
                  <a:ext cx="85" cy="26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Oval 16"/>
                <p:cNvSpPr>
                  <a:spLocks noChangeArrowheads="1"/>
                </p:cNvSpPr>
                <p:nvPr/>
              </p:nvSpPr>
              <p:spPr bwMode="auto">
                <a:xfrm>
                  <a:off x="3585" y="610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630" y="14595"/>
                <a:ext cx="765" cy="315"/>
              </a:xfrm>
              <a:custGeom>
                <a:avLst/>
                <a:gdLst>
                  <a:gd name="T0" fmla="*/ 0 w 765"/>
                  <a:gd name="T1" fmla="*/ 315 h 315"/>
                  <a:gd name="T2" fmla="*/ 405 w 765"/>
                  <a:gd name="T3" fmla="*/ 165 h 315"/>
                  <a:gd name="T4" fmla="*/ 765 w 765"/>
                  <a:gd name="T5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5" h="315">
                    <a:moveTo>
                      <a:pt x="0" y="315"/>
                    </a:moveTo>
                    <a:cubicBezTo>
                      <a:pt x="138" y="266"/>
                      <a:pt x="277" y="218"/>
                      <a:pt x="405" y="165"/>
                    </a:cubicBezTo>
                    <a:cubicBezTo>
                      <a:pt x="533" y="112"/>
                      <a:pt x="649" y="56"/>
                      <a:pt x="76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645" y="14925"/>
                <a:ext cx="705" cy="315"/>
              </a:xfrm>
              <a:custGeom>
                <a:avLst/>
                <a:gdLst>
                  <a:gd name="T0" fmla="*/ 0 w 705"/>
                  <a:gd name="T1" fmla="*/ 0 h 315"/>
                  <a:gd name="T2" fmla="*/ 375 w 705"/>
                  <a:gd name="T3" fmla="*/ 75 h 315"/>
                  <a:gd name="T4" fmla="*/ 705 w 705"/>
                  <a:gd name="T5" fmla="*/ 31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5" h="315">
                    <a:moveTo>
                      <a:pt x="0" y="0"/>
                    </a:moveTo>
                    <a:cubicBezTo>
                      <a:pt x="128" y="11"/>
                      <a:pt x="257" y="23"/>
                      <a:pt x="375" y="75"/>
                    </a:cubicBezTo>
                    <a:cubicBezTo>
                      <a:pt x="493" y="127"/>
                      <a:pt x="599" y="221"/>
                      <a:pt x="705" y="31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795" y="14528"/>
                <a:ext cx="495" cy="322"/>
              </a:xfrm>
              <a:custGeom>
                <a:avLst/>
                <a:gdLst>
                  <a:gd name="T0" fmla="*/ 495 w 495"/>
                  <a:gd name="T1" fmla="*/ 112 h 322"/>
                  <a:gd name="T2" fmla="*/ 285 w 495"/>
                  <a:gd name="T3" fmla="*/ 22 h 322"/>
                  <a:gd name="T4" fmla="*/ 135 w 495"/>
                  <a:gd name="T5" fmla="*/ 247 h 322"/>
                  <a:gd name="T6" fmla="*/ 0 w 495"/>
                  <a:gd name="T7" fmla="*/ 32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5" h="322">
                    <a:moveTo>
                      <a:pt x="495" y="112"/>
                    </a:moveTo>
                    <a:cubicBezTo>
                      <a:pt x="420" y="56"/>
                      <a:pt x="345" y="0"/>
                      <a:pt x="285" y="22"/>
                    </a:cubicBezTo>
                    <a:cubicBezTo>
                      <a:pt x="225" y="44"/>
                      <a:pt x="182" y="197"/>
                      <a:pt x="135" y="247"/>
                    </a:cubicBezTo>
                    <a:cubicBezTo>
                      <a:pt x="88" y="297"/>
                      <a:pt x="44" y="309"/>
                      <a:pt x="0" y="32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Line 68"/>
              <p:cNvSpPr>
                <a:spLocks noChangeShapeType="1"/>
              </p:cNvSpPr>
              <p:nvPr/>
            </p:nvSpPr>
            <p:spPr bwMode="auto">
              <a:xfrm>
                <a:off x="4290" y="14640"/>
                <a:ext cx="60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Line 69"/>
              <p:cNvSpPr>
                <a:spLocks noChangeShapeType="1"/>
              </p:cNvSpPr>
              <p:nvPr/>
            </p:nvSpPr>
            <p:spPr bwMode="auto">
              <a:xfrm>
                <a:off x="4350" y="14625"/>
                <a:ext cx="60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Line 70"/>
              <p:cNvSpPr>
                <a:spLocks noChangeShapeType="1"/>
              </p:cNvSpPr>
              <p:nvPr/>
            </p:nvSpPr>
            <p:spPr bwMode="auto">
              <a:xfrm flipV="1">
                <a:off x="4260" y="15090"/>
                <a:ext cx="6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Line 71"/>
              <p:cNvSpPr>
                <a:spLocks noChangeShapeType="1"/>
              </p:cNvSpPr>
              <p:nvPr/>
            </p:nvSpPr>
            <p:spPr bwMode="auto">
              <a:xfrm flipV="1">
                <a:off x="4320" y="15135"/>
                <a:ext cx="6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40" y="1"/>
            <a:ext cx="4565460" cy="508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2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81" y="-31010"/>
            <a:ext cx="4864790" cy="390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369" y="-31010"/>
            <a:ext cx="4343846" cy="3909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00" y="3886588"/>
            <a:ext cx="4877542" cy="298525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71" y="3876538"/>
            <a:ext cx="4305074" cy="299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18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154390"/>
            <a:ext cx="6768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I- Cấu tạo của lăng kính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44" y="782210"/>
            <a:ext cx="11881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Lăng kính là một khối chất trong suốt, đồng chất ( thủy tinh, nhựa...), thường có dạng lăng trụ tam giác.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51" descr="LKinh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057510"/>
            <a:ext cx="2895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81" y="2067918"/>
            <a:ext cx="3609249" cy="2219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Content Placeholder 3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705" y="4557068"/>
            <a:ext cx="3633425" cy="177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057509"/>
            <a:ext cx="3440061" cy="427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23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prism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124744"/>
            <a:ext cx="10153127" cy="522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2473" y="260648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/>
              <a:t>Các loại lăng kính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347685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g k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0" y="331318"/>
            <a:ext cx="7152456" cy="45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68465" y="1861575"/>
            <a:ext cx="4704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0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0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0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0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0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0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9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g kinh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0" y="-2521"/>
            <a:ext cx="4492359" cy="494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591944" y="677309"/>
            <a:ext cx="410445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dirty="0" err="1">
                <a:latin typeface="Arial" charset="0"/>
              </a:rPr>
              <a:t>Cạnh</a:t>
            </a:r>
            <a:endParaRPr lang="en-US" sz="3200" dirty="0"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dirty="0" err="1">
                <a:latin typeface="Arial" charset="0"/>
              </a:rPr>
              <a:t>Đáy</a:t>
            </a:r>
            <a:endParaRPr lang="en-US" sz="3200" dirty="0">
              <a:latin typeface="Arial" charset="0"/>
            </a:endParaRPr>
          </a:p>
          <a:p>
            <a:pPr marL="514350" indent="-5143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dirty="0">
                <a:latin typeface="Arial" charset="0"/>
              </a:rPr>
              <a:t>Hai </a:t>
            </a:r>
            <a:r>
              <a:rPr lang="en-US" sz="3200" dirty="0" err="1">
                <a:latin typeface="Arial" charset="0"/>
              </a:rPr>
              <a:t>mặt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bên</a:t>
            </a:r>
            <a:endParaRPr lang="en-US" sz="3200" dirty="0">
              <a:latin typeface="Arial" charset="0"/>
            </a:endParaRP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4727848" y="2739412"/>
            <a:ext cx="70491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6" name="Rectangle 5"/>
          <p:cNvSpPr/>
          <p:nvPr/>
        </p:nvSpPr>
        <p:spPr>
          <a:xfrm>
            <a:off x="5591944" y="3939741"/>
            <a:ext cx="3837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7" name="Rectangle 6"/>
          <p:cNvSpPr/>
          <p:nvPr/>
        </p:nvSpPr>
        <p:spPr>
          <a:xfrm>
            <a:off x="5610021" y="4524516"/>
            <a:ext cx="2629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</a:t>
            </a:r>
          </a:p>
        </p:txBody>
      </p:sp>
      <p:sp>
        <p:nvSpPr>
          <p:cNvPr id="8" name="Rectangle 7"/>
          <p:cNvSpPr/>
          <p:nvPr/>
        </p:nvSpPr>
        <p:spPr>
          <a:xfrm>
            <a:off x="4223792" y="30978"/>
            <a:ext cx="6014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4039951" y="555672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i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i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200" b="1" i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i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b="1" i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i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i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i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43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226284"/>
            <a:ext cx="10662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II- Đường truyền của tia sáng qua lăng kính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44" y="881021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Tác dụng tán sắc của ánh sáng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517462"/>
            <a:ext cx="8424937" cy="424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5720" y="588320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Lăng kính tán sắc ánh sáng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34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672" y="3392243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200" b="1" i="1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i="1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b="1" i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FDC98-D064-4A3B-9BB3-FDF416C01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24" y="1268760"/>
            <a:ext cx="3672408" cy="3511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6DA3D5-D913-4848-AF9C-ED991E459500}"/>
              </a:ext>
            </a:extLst>
          </p:cNvPr>
          <p:cNvSpPr txBox="1"/>
          <p:nvPr/>
        </p:nvSpPr>
        <p:spPr>
          <a:xfrm>
            <a:off x="191344" y="226284"/>
            <a:ext cx="10662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II- Đường truyền của tia sáng qua lăng kính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30BA3-C660-40C5-959D-EF4352A3B882}"/>
              </a:ext>
            </a:extLst>
          </p:cNvPr>
          <p:cNvSpPr txBox="1"/>
          <p:nvPr/>
        </p:nvSpPr>
        <p:spPr>
          <a:xfrm>
            <a:off x="191344" y="881021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Tác dụng tán sắc của ánh sáng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9BE5A-8494-420F-BABE-D9C514F2C4DA}"/>
              </a:ext>
            </a:extLst>
          </p:cNvPr>
          <p:cNvSpPr txBox="1"/>
          <p:nvPr/>
        </p:nvSpPr>
        <p:spPr>
          <a:xfrm>
            <a:off x="335360" y="1736522"/>
            <a:ext cx="66967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82300461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464" y="11663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Đường truyền của tia sáng qua lăng kính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992" y="834093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9416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8832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8248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7665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7081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6497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5913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5329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217488" algn="l"/>
              </a:tabLst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SI.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61464" y="1934893"/>
            <a:ext cx="7513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Khi có tia ló ra khỏi lăng kính thì tia ló bao giờ cũng lệch về đáy lăng kính so với tia tới.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29992" y="3179230"/>
            <a:ext cx="7513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Góc tạo bởi tia ló và tia tới gọi là  </a:t>
            </a:r>
            <a:r>
              <a:rPr lang="vi-VN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 lệch D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của tia sáng khi truyền qua lăng kính.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52DB3C-6693-4F85-B6C6-91334966B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168" y="1489297"/>
            <a:ext cx="4001368" cy="33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4" grpId="0"/>
      <p:bldP spid="10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373</TotalTime>
  <Words>464</Words>
  <Application>Microsoft Office PowerPoint</Application>
  <PresentationFormat>Widescreen</PresentationFormat>
  <Paragraphs>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AvantGarde-Demi</vt:lpstr>
      <vt:lpstr>Calibri</vt:lpstr>
      <vt:lpstr>Franklin Gothic Book</vt:lpstr>
      <vt:lpstr>Franklin Gothic Medium</vt:lpstr>
      <vt:lpstr>Times New Roman</vt:lpstr>
      <vt:lpstr>UTM Arruba KT</vt:lpstr>
      <vt:lpstr>UTM Avo</vt:lpstr>
      <vt:lpstr>UTM Azuki</vt:lpstr>
      <vt:lpstr>Wingdings</vt:lpstr>
      <vt:lpstr>Angles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VIEN DO</cp:lastModifiedBy>
  <cp:revision>40</cp:revision>
  <dcterms:created xsi:type="dcterms:W3CDTF">2017-03-24T13:17:48Z</dcterms:created>
  <dcterms:modified xsi:type="dcterms:W3CDTF">2021-04-07T08:05:22Z</dcterms:modified>
</cp:coreProperties>
</file>