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75" r:id="rId3"/>
    <p:sldId id="268" r:id="rId4"/>
    <p:sldId id="276" r:id="rId5"/>
    <p:sldId id="277" r:id="rId6"/>
    <p:sldId id="291" r:id="rId7"/>
    <p:sldId id="313" r:id="rId8"/>
    <p:sldId id="278" r:id="rId9"/>
    <p:sldId id="279" r:id="rId10"/>
    <p:sldId id="308" r:id="rId11"/>
    <p:sldId id="312" r:id="rId12"/>
    <p:sldId id="309" r:id="rId13"/>
    <p:sldId id="310" r:id="rId14"/>
    <p:sldId id="311" r:id="rId15"/>
    <p:sldId id="274" r:id="rId16"/>
    <p:sldId id="302" r:id="rId17"/>
    <p:sldId id="303" r:id="rId18"/>
    <p:sldId id="314" r:id="rId19"/>
    <p:sldId id="285" r:id="rId20"/>
    <p:sldId id="306" r:id="rId21"/>
    <p:sldId id="286" r:id="rId22"/>
    <p:sldId id="287" r:id="rId23"/>
    <p:sldId id="288"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22" autoAdjust="0"/>
  </p:normalViewPr>
  <p:slideViewPr>
    <p:cSldViewPr snapToGrid="0">
      <p:cViewPr>
        <p:scale>
          <a:sx n="75" d="100"/>
          <a:sy n="75" d="100"/>
        </p:scale>
        <p:origin x="90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81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01CC767C-F4CB-437F-98CB-A6CB3F770396}" type="slidenum">
              <a:rPr lang="en-US" smtClean="0"/>
              <a:t>1</a:t>
            </a:fld>
            <a:endParaRPr lang="en-US"/>
          </a:p>
        </p:txBody>
      </p:sp>
    </p:spTree>
    <p:extLst>
      <p:ext uri="{BB962C8B-B14F-4D97-AF65-F5344CB8AC3E}">
        <p14:creationId xmlns:p14="http://schemas.microsoft.com/office/powerpoint/2010/main" val="340424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26896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3001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18045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A291F16-60D2-BE4D-8D42-1D2F1D761615}"/>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8" name="Picture 7">
            <a:hlinkClick r:id="" action="ppaction://hlinkshowjump?jump=firstslide"/>
            <a:extLst>
              <a:ext uri="{FF2B5EF4-FFF2-40B4-BE49-F238E27FC236}">
                <a16:creationId xmlns:a16="http://schemas.microsoft.com/office/drawing/2014/main" id="{8CE37AB6-42E6-F74E-B7B4-0A818120FF2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BC80C2AA-6183-B549-9E34-E3B664805136}"/>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AF925C44-41A0-1645-80AB-C78D89D06213}"/>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8" name="Picture 17">
            <a:extLst>
              <a:ext uri="{FF2B5EF4-FFF2-40B4-BE49-F238E27FC236}">
                <a16:creationId xmlns:a16="http://schemas.microsoft.com/office/drawing/2014/main" id="{BCEC4D34-5C0D-A247-B0E6-0132545A151E}"/>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2" name="TextBox 9">
            <a:extLst>
              <a:ext uri="{FF2B5EF4-FFF2-40B4-BE49-F238E27FC236}">
                <a16:creationId xmlns:a16="http://schemas.microsoft.com/office/drawing/2014/main" id="{5F2C83A2-3C5D-8906-44C0-E2B9EF00C6F1}"/>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3</a:t>
            </a:r>
          </a:p>
        </p:txBody>
      </p:sp>
      <p:sp>
        <p:nvSpPr>
          <p:cNvPr id="3" name="TextBox 9">
            <a:extLst>
              <a:ext uri="{FF2B5EF4-FFF2-40B4-BE49-F238E27FC236}">
                <a16:creationId xmlns:a16="http://schemas.microsoft.com/office/drawing/2014/main" id="{CF703D24-CFA9-E751-7F68-05AC1D2715E7}"/>
              </a:ext>
            </a:extLst>
          </p:cNvPr>
          <p:cNvSpPr txBox="1"/>
          <p:nvPr userDrawn="1"/>
        </p:nvSpPr>
        <p:spPr>
          <a:xfrm>
            <a:off x="11102514" y="2"/>
            <a:ext cx="961802"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Right on!</a:t>
            </a:r>
          </a:p>
        </p:txBody>
      </p:sp>
    </p:spTree>
    <p:extLst>
      <p:ext uri="{BB962C8B-B14F-4D97-AF65-F5344CB8AC3E}">
        <p14:creationId xmlns:p14="http://schemas.microsoft.com/office/powerpoint/2010/main" val="1516015129"/>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3</a:t>
            </a:r>
          </a:p>
        </p:txBody>
      </p:sp>
      <p:sp>
        <p:nvSpPr>
          <p:cNvPr id="9" name="TextBox 9">
            <a:extLst>
              <a:ext uri="{FF2B5EF4-FFF2-40B4-BE49-F238E27FC236}">
                <a16:creationId xmlns:a16="http://schemas.microsoft.com/office/drawing/2014/main" id="{7C1779EA-D06B-284E-9192-FBDDC8E474AA}"/>
              </a:ext>
            </a:extLst>
          </p:cNvPr>
          <p:cNvSpPr txBox="1"/>
          <p:nvPr userDrawn="1"/>
        </p:nvSpPr>
        <p:spPr>
          <a:xfrm>
            <a:off x="11102514" y="2"/>
            <a:ext cx="961802"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Right on!</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51630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2214D-F2BC-48EC-9124-E01968040E2B}"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5494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A2214D-F2BC-48EC-9124-E01968040E2B}"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28112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A2214D-F2BC-48EC-9124-E01968040E2B}"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79345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A2214D-F2BC-48EC-9124-E01968040E2B}"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149268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A2214D-F2BC-48EC-9124-E01968040E2B}"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4500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23751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A2214D-F2BC-48EC-9124-E01968040E2B}"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F648D-0FFE-439B-9ECC-739C6400C5A0}" type="slidenum">
              <a:rPr lang="en-US" smtClean="0"/>
              <a:t>‹#›</a:t>
            </a:fld>
            <a:endParaRPr lang="en-US"/>
          </a:p>
        </p:txBody>
      </p:sp>
    </p:spTree>
    <p:extLst>
      <p:ext uri="{BB962C8B-B14F-4D97-AF65-F5344CB8AC3E}">
        <p14:creationId xmlns:p14="http://schemas.microsoft.com/office/powerpoint/2010/main" val="394496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2214D-F2BC-48EC-9124-E01968040E2B}"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F648D-0FFE-439B-9ECC-739C6400C5A0}" type="slidenum">
              <a:rPr lang="en-US" smtClean="0"/>
              <a:t>‹#›</a:t>
            </a:fld>
            <a:endParaRPr lang="en-US"/>
          </a:p>
        </p:txBody>
      </p:sp>
    </p:spTree>
    <p:extLst>
      <p:ext uri="{BB962C8B-B14F-4D97-AF65-F5344CB8AC3E}">
        <p14:creationId xmlns:p14="http://schemas.microsoft.com/office/powerpoint/2010/main" val="38268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1096" y="-236538"/>
            <a:ext cx="13054191" cy="7331075"/>
          </a:xfrm>
          <a:prstGeom prst="rect">
            <a:avLst/>
          </a:prstGeom>
        </p:spPr>
      </p:pic>
      <p:sp>
        <p:nvSpPr>
          <p:cNvPr id="2" name="TextBox 1"/>
          <p:cNvSpPr txBox="1"/>
          <p:nvPr/>
        </p:nvSpPr>
        <p:spPr>
          <a:xfrm>
            <a:off x="5543286" y="2228670"/>
            <a:ext cx="6480313" cy="2400657"/>
          </a:xfrm>
          <a:prstGeom prst="rect">
            <a:avLst/>
          </a:prstGeom>
          <a:noFill/>
        </p:spPr>
        <p:txBody>
          <a:bodyPr wrap="square" rtlCol="0">
            <a:spAutoFit/>
          </a:bodyPr>
          <a:lstStyle/>
          <a:p>
            <a:pPr algn="ctr"/>
            <a:r>
              <a:rPr lang="en-US" sz="5000" b="1" dirty="0">
                <a:solidFill>
                  <a:srgbClr val="FF0000"/>
                </a:solidFill>
              </a:rPr>
              <a:t>Unit 3: All About Food</a:t>
            </a:r>
          </a:p>
          <a:p>
            <a:pPr algn="ctr"/>
            <a:r>
              <a:rPr lang="en-US" sz="5000" b="1" dirty="0">
                <a:solidFill>
                  <a:schemeClr val="accent6"/>
                </a:solidFill>
              </a:rPr>
              <a:t>Lesson 3h: Right on </a:t>
            </a:r>
            <a:r>
              <a:rPr lang="en-US" sz="5000" b="1" dirty="0">
                <a:solidFill>
                  <a:schemeClr val="accent5"/>
                </a:solidFill>
              </a:rPr>
              <a:t>Page 65</a:t>
            </a: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5513" y="665922"/>
            <a:ext cx="4711148" cy="584775"/>
          </a:xfrm>
          <a:prstGeom prst="rect">
            <a:avLst/>
          </a:prstGeom>
          <a:noFill/>
        </p:spPr>
        <p:txBody>
          <a:bodyPr wrap="square" rtlCol="0">
            <a:spAutoFit/>
          </a:bodyPr>
          <a:lstStyle/>
          <a:p>
            <a:r>
              <a:rPr lang="en-US" sz="3200" b="1" dirty="0">
                <a:solidFill>
                  <a:schemeClr val="accent1"/>
                </a:solidFill>
              </a:rPr>
              <a:t>Say why they are healthy.</a:t>
            </a:r>
          </a:p>
        </p:txBody>
      </p:sp>
      <p:sp>
        <p:nvSpPr>
          <p:cNvPr id="3" name="TextBox 2"/>
          <p:cNvSpPr txBox="1"/>
          <p:nvPr/>
        </p:nvSpPr>
        <p:spPr>
          <a:xfrm>
            <a:off x="679173" y="1480930"/>
            <a:ext cx="10601740" cy="3046988"/>
          </a:xfrm>
          <a:prstGeom prst="rect">
            <a:avLst/>
          </a:prstGeom>
          <a:noFill/>
        </p:spPr>
        <p:txBody>
          <a:bodyPr wrap="square" rtlCol="0">
            <a:spAutoFit/>
          </a:bodyPr>
          <a:lstStyle/>
          <a:p>
            <a:pPr>
              <a:lnSpc>
                <a:spcPct val="150000"/>
              </a:lnSpc>
            </a:pPr>
            <a:r>
              <a:rPr lang="en-US" sz="3200" dirty="0">
                <a:solidFill>
                  <a:schemeClr val="accent1"/>
                </a:solidFill>
              </a:rPr>
              <a:t>vegetables: </a:t>
            </a:r>
          </a:p>
          <a:p>
            <a:pPr>
              <a:lnSpc>
                <a:spcPct val="150000"/>
              </a:lnSpc>
            </a:pPr>
            <a:r>
              <a:rPr lang="en-US" sz="3200" dirty="0">
                <a:solidFill>
                  <a:schemeClr val="accent1"/>
                </a:solidFill>
              </a:rPr>
              <a:t>meat, fish, eggs:</a:t>
            </a:r>
          </a:p>
          <a:p>
            <a:pPr>
              <a:lnSpc>
                <a:spcPct val="150000"/>
              </a:lnSpc>
            </a:pPr>
            <a:r>
              <a:rPr lang="en-US" sz="3200" dirty="0">
                <a:solidFill>
                  <a:schemeClr val="accent1"/>
                </a:solidFill>
              </a:rPr>
              <a:t>rice, pasta, cereal:  </a:t>
            </a:r>
          </a:p>
          <a:p>
            <a:pPr>
              <a:lnSpc>
                <a:spcPct val="150000"/>
              </a:lnSpc>
            </a:pPr>
            <a:r>
              <a:rPr lang="en-US" sz="3200" dirty="0">
                <a:solidFill>
                  <a:schemeClr val="accent1"/>
                </a:solidFill>
              </a:rPr>
              <a:t>milk:</a:t>
            </a:r>
          </a:p>
        </p:txBody>
      </p:sp>
      <p:sp>
        <p:nvSpPr>
          <p:cNvPr id="4" name="TextBox 3"/>
          <p:cNvSpPr txBox="1"/>
          <p:nvPr/>
        </p:nvSpPr>
        <p:spPr>
          <a:xfrm>
            <a:off x="3925956" y="3101971"/>
            <a:ext cx="4750905" cy="584775"/>
          </a:xfrm>
          <a:prstGeom prst="rect">
            <a:avLst/>
          </a:prstGeom>
          <a:noFill/>
        </p:spPr>
        <p:txBody>
          <a:bodyPr wrap="square" rtlCol="0">
            <a:spAutoFit/>
          </a:bodyPr>
          <a:lstStyle/>
          <a:p>
            <a:r>
              <a:rPr lang="en-US" sz="3200" dirty="0">
                <a:solidFill>
                  <a:srgbClr val="FF0000"/>
                </a:solidFill>
              </a:rPr>
              <a:t>give us energy</a:t>
            </a:r>
          </a:p>
        </p:txBody>
      </p:sp>
      <p:sp>
        <p:nvSpPr>
          <p:cNvPr id="5" name="TextBox 4"/>
          <p:cNvSpPr txBox="1"/>
          <p:nvPr/>
        </p:nvSpPr>
        <p:spPr>
          <a:xfrm>
            <a:off x="3916017" y="2391178"/>
            <a:ext cx="4909930" cy="584775"/>
          </a:xfrm>
          <a:prstGeom prst="rect">
            <a:avLst/>
          </a:prstGeom>
          <a:noFill/>
        </p:spPr>
        <p:txBody>
          <a:bodyPr wrap="square" rtlCol="0">
            <a:spAutoFit/>
          </a:bodyPr>
          <a:lstStyle/>
          <a:p>
            <a:r>
              <a:rPr lang="en-US" sz="3200" dirty="0">
                <a:solidFill>
                  <a:srgbClr val="FF0000"/>
                </a:solidFill>
              </a:rPr>
              <a:t>help us grow strong</a:t>
            </a:r>
          </a:p>
        </p:txBody>
      </p:sp>
      <p:sp>
        <p:nvSpPr>
          <p:cNvPr id="6" name="TextBox 5"/>
          <p:cNvSpPr txBox="1"/>
          <p:nvPr/>
        </p:nvSpPr>
        <p:spPr>
          <a:xfrm>
            <a:off x="3925955" y="3886202"/>
            <a:ext cx="5615609" cy="584775"/>
          </a:xfrm>
          <a:prstGeom prst="rect">
            <a:avLst/>
          </a:prstGeom>
          <a:noFill/>
        </p:spPr>
        <p:txBody>
          <a:bodyPr wrap="square" rtlCol="0">
            <a:spAutoFit/>
          </a:bodyPr>
          <a:lstStyle/>
          <a:p>
            <a:r>
              <a:rPr lang="en-US" sz="3200" dirty="0">
                <a:solidFill>
                  <a:srgbClr val="FF0000"/>
                </a:solidFill>
              </a:rPr>
              <a:t>good for our bones and teeth</a:t>
            </a:r>
          </a:p>
        </p:txBody>
      </p:sp>
      <p:sp>
        <p:nvSpPr>
          <p:cNvPr id="7" name="TextBox 6"/>
          <p:cNvSpPr txBox="1"/>
          <p:nvPr/>
        </p:nvSpPr>
        <p:spPr>
          <a:xfrm>
            <a:off x="3896138" y="1606948"/>
            <a:ext cx="3906079" cy="584775"/>
          </a:xfrm>
          <a:prstGeom prst="rect">
            <a:avLst/>
          </a:prstGeom>
          <a:noFill/>
        </p:spPr>
        <p:txBody>
          <a:bodyPr wrap="square" rtlCol="0">
            <a:spAutoFit/>
          </a:bodyPr>
          <a:lstStyle/>
          <a:p>
            <a:r>
              <a:rPr lang="en-US" sz="3200" dirty="0">
                <a:solidFill>
                  <a:srgbClr val="FF0000"/>
                </a:solidFill>
              </a:rPr>
              <a:t>have lots of vitamins</a:t>
            </a:r>
          </a:p>
        </p:txBody>
      </p:sp>
    </p:spTree>
    <p:extLst>
      <p:ext uri="{BB962C8B-B14F-4D97-AF65-F5344CB8AC3E}">
        <p14:creationId xmlns:p14="http://schemas.microsoft.com/office/powerpoint/2010/main" val="4210040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617" y="582592"/>
            <a:ext cx="11542644" cy="1569660"/>
          </a:xfrm>
          <a:prstGeom prst="rect">
            <a:avLst/>
          </a:prstGeom>
        </p:spPr>
        <p:txBody>
          <a:bodyPr wrap="square">
            <a:spAutoFit/>
          </a:bodyPr>
          <a:lstStyle/>
          <a:p>
            <a:r>
              <a:rPr lang="en-US" sz="3200" b="1" dirty="0">
                <a:solidFill>
                  <a:schemeClr val="accent1"/>
                </a:solidFill>
              </a:rPr>
              <a:t>2. Use your poster in Exercise 1 and the information from the </a:t>
            </a:r>
            <a:r>
              <a:rPr lang="en-US" sz="3200" b="1" dirty="0" err="1">
                <a:solidFill>
                  <a:schemeClr val="accent1"/>
                </a:solidFill>
              </a:rPr>
              <a:t>Eatwell</a:t>
            </a:r>
            <a:r>
              <a:rPr lang="en-US" sz="3200" b="1" dirty="0">
                <a:solidFill>
                  <a:schemeClr val="accent1"/>
                </a:solidFill>
              </a:rPr>
              <a:t> Guide to give a presentation about healthy/unhealthy eating habits to the class.</a:t>
            </a:r>
          </a:p>
        </p:txBody>
      </p:sp>
      <p:sp>
        <p:nvSpPr>
          <p:cNvPr id="3" name="Rectangle 2"/>
          <p:cNvSpPr/>
          <p:nvPr/>
        </p:nvSpPr>
        <p:spPr>
          <a:xfrm>
            <a:off x="546651" y="4039438"/>
            <a:ext cx="10704445" cy="2308324"/>
          </a:xfrm>
          <a:prstGeom prst="rect">
            <a:avLst/>
          </a:prstGeom>
        </p:spPr>
        <p:txBody>
          <a:bodyPr wrap="square">
            <a:spAutoFit/>
          </a:bodyPr>
          <a:lstStyle/>
          <a:p>
            <a:pPr>
              <a:lnSpc>
                <a:spcPct val="150000"/>
              </a:lnSpc>
            </a:pPr>
            <a:r>
              <a:rPr lang="en-US" sz="3200" dirty="0">
                <a:solidFill>
                  <a:schemeClr val="accent1"/>
                </a:solidFill>
              </a:rPr>
              <a:t>Our eating habits are ………………………….. We can help our body to be healthy by eating …………………………… food and not eating ……………………………… food. </a:t>
            </a:r>
          </a:p>
        </p:txBody>
      </p:sp>
      <p:sp>
        <p:nvSpPr>
          <p:cNvPr id="4" name="TextBox 3"/>
          <p:cNvSpPr txBox="1"/>
          <p:nvPr/>
        </p:nvSpPr>
        <p:spPr>
          <a:xfrm>
            <a:off x="3187149" y="3081946"/>
            <a:ext cx="5317435" cy="584775"/>
          </a:xfrm>
          <a:prstGeom prst="rect">
            <a:avLst/>
          </a:prstGeom>
          <a:solidFill>
            <a:schemeClr val="accent2">
              <a:lumMod val="20000"/>
              <a:lumOff val="80000"/>
            </a:schemeClr>
          </a:solidFill>
        </p:spPr>
        <p:txBody>
          <a:bodyPr wrap="square" rtlCol="0">
            <a:spAutoFit/>
          </a:bodyPr>
          <a:lstStyle/>
          <a:p>
            <a:r>
              <a:rPr lang="en-US" sz="3200" dirty="0">
                <a:solidFill>
                  <a:srgbClr val="FF0000"/>
                </a:solidFill>
              </a:rPr>
              <a:t>healthy, important, unhealthy </a:t>
            </a:r>
            <a:endParaRPr lang="en-US" dirty="0">
              <a:solidFill>
                <a:srgbClr val="FF0000"/>
              </a:solidFill>
            </a:endParaRPr>
          </a:p>
        </p:txBody>
      </p:sp>
      <p:sp>
        <p:nvSpPr>
          <p:cNvPr id="5" name="TextBox 4"/>
          <p:cNvSpPr txBox="1"/>
          <p:nvPr/>
        </p:nvSpPr>
        <p:spPr>
          <a:xfrm>
            <a:off x="4657476" y="4119768"/>
            <a:ext cx="2087217" cy="584775"/>
          </a:xfrm>
          <a:prstGeom prst="rect">
            <a:avLst/>
          </a:prstGeom>
          <a:noFill/>
        </p:spPr>
        <p:txBody>
          <a:bodyPr wrap="square" rtlCol="0">
            <a:spAutoFit/>
          </a:bodyPr>
          <a:lstStyle/>
          <a:p>
            <a:r>
              <a:rPr lang="en-US" sz="3200" dirty="0">
                <a:solidFill>
                  <a:srgbClr val="FF0000"/>
                </a:solidFill>
              </a:rPr>
              <a:t>important</a:t>
            </a:r>
            <a:endParaRPr lang="en-US" dirty="0"/>
          </a:p>
        </p:txBody>
      </p:sp>
      <p:sp>
        <p:nvSpPr>
          <p:cNvPr id="6" name="TextBox 5"/>
          <p:cNvSpPr txBox="1"/>
          <p:nvPr/>
        </p:nvSpPr>
        <p:spPr>
          <a:xfrm>
            <a:off x="5062330" y="4832931"/>
            <a:ext cx="2087217" cy="584775"/>
          </a:xfrm>
          <a:prstGeom prst="rect">
            <a:avLst/>
          </a:prstGeom>
          <a:noFill/>
        </p:spPr>
        <p:txBody>
          <a:bodyPr wrap="square" rtlCol="0">
            <a:spAutoFit/>
          </a:bodyPr>
          <a:lstStyle/>
          <a:p>
            <a:r>
              <a:rPr lang="en-US" sz="3200" dirty="0">
                <a:solidFill>
                  <a:srgbClr val="FF0000"/>
                </a:solidFill>
              </a:rPr>
              <a:t>healthy</a:t>
            </a:r>
            <a:endParaRPr lang="en-US" dirty="0"/>
          </a:p>
        </p:txBody>
      </p:sp>
      <p:sp>
        <p:nvSpPr>
          <p:cNvPr id="7" name="TextBox 6"/>
          <p:cNvSpPr txBox="1"/>
          <p:nvPr/>
        </p:nvSpPr>
        <p:spPr>
          <a:xfrm>
            <a:off x="1099932" y="5552661"/>
            <a:ext cx="2087217" cy="584775"/>
          </a:xfrm>
          <a:prstGeom prst="rect">
            <a:avLst/>
          </a:prstGeom>
          <a:noFill/>
        </p:spPr>
        <p:txBody>
          <a:bodyPr wrap="square" rtlCol="0">
            <a:spAutoFit/>
          </a:bodyPr>
          <a:lstStyle/>
          <a:p>
            <a:r>
              <a:rPr lang="en-US" sz="3200" dirty="0">
                <a:solidFill>
                  <a:srgbClr val="FF0000"/>
                </a:solidFill>
              </a:rPr>
              <a:t>unhealthy</a:t>
            </a:r>
            <a:endParaRPr lang="en-US" dirty="0"/>
          </a:p>
        </p:txBody>
      </p:sp>
      <p:sp>
        <p:nvSpPr>
          <p:cNvPr id="8" name="TextBox 7"/>
          <p:cNvSpPr txBox="1"/>
          <p:nvPr/>
        </p:nvSpPr>
        <p:spPr>
          <a:xfrm>
            <a:off x="546651" y="2256183"/>
            <a:ext cx="1977888" cy="584775"/>
          </a:xfrm>
          <a:prstGeom prst="rect">
            <a:avLst/>
          </a:prstGeom>
          <a:solidFill>
            <a:srgbClr val="FFFF00"/>
          </a:solidFill>
        </p:spPr>
        <p:txBody>
          <a:bodyPr wrap="square" rtlCol="0">
            <a:spAutoFit/>
          </a:bodyPr>
          <a:lstStyle/>
          <a:p>
            <a:r>
              <a:rPr lang="en-US" sz="3200" dirty="0">
                <a:solidFill>
                  <a:srgbClr val="FF0000"/>
                </a:solidFill>
              </a:rPr>
              <a:t>Sample </a:t>
            </a:r>
          </a:p>
        </p:txBody>
      </p:sp>
      <p:sp>
        <p:nvSpPr>
          <p:cNvPr id="9" name="TextBox 8"/>
          <p:cNvSpPr txBox="1"/>
          <p:nvPr/>
        </p:nvSpPr>
        <p:spPr>
          <a:xfrm>
            <a:off x="2782956" y="2312911"/>
            <a:ext cx="7547817" cy="584775"/>
          </a:xfrm>
          <a:prstGeom prst="rect">
            <a:avLst/>
          </a:prstGeom>
          <a:noFill/>
        </p:spPr>
        <p:txBody>
          <a:bodyPr wrap="square" rtlCol="0">
            <a:spAutoFit/>
          </a:bodyPr>
          <a:lstStyle/>
          <a:p>
            <a:r>
              <a:rPr lang="en-US" sz="3200" b="1" dirty="0">
                <a:solidFill>
                  <a:schemeClr val="accent1"/>
                </a:solidFill>
              </a:rPr>
              <a:t>Fill in the gaps with the words in the box.</a:t>
            </a:r>
          </a:p>
        </p:txBody>
      </p:sp>
    </p:spTree>
    <p:extLst>
      <p:ext uri="{BB962C8B-B14F-4D97-AF65-F5344CB8AC3E}">
        <p14:creationId xmlns:p14="http://schemas.microsoft.com/office/powerpoint/2010/main" val="4282421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739" y="1699592"/>
            <a:ext cx="10942982" cy="3785652"/>
          </a:xfrm>
          <a:prstGeom prst="rect">
            <a:avLst/>
          </a:prstGeom>
        </p:spPr>
        <p:txBody>
          <a:bodyPr wrap="square">
            <a:spAutoFit/>
          </a:bodyPr>
          <a:lstStyle/>
          <a:p>
            <a:pPr>
              <a:lnSpc>
                <a:spcPct val="150000"/>
              </a:lnSpc>
            </a:pPr>
            <a:r>
              <a:rPr lang="en-US" sz="3200" dirty="0">
                <a:solidFill>
                  <a:schemeClr val="accent1"/>
                </a:solidFill>
              </a:rPr>
              <a:t>Bread, rice, potatoes, pasta and cereal are healthy and give us …………………... Beans, fish, meat and eggs help us grow ……………… and milk, yoghurt and cheese are good for our ………………… and teeth. Eat ………………… portions of fruit and vegetables every day to stay healthy and get lots of ……………………. </a:t>
            </a:r>
          </a:p>
        </p:txBody>
      </p:sp>
      <p:sp>
        <p:nvSpPr>
          <p:cNvPr id="3" name="TextBox 2"/>
          <p:cNvSpPr txBox="1"/>
          <p:nvPr/>
        </p:nvSpPr>
        <p:spPr>
          <a:xfrm>
            <a:off x="2584173" y="993913"/>
            <a:ext cx="6311349" cy="584775"/>
          </a:xfrm>
          <a:prstGeom prst="rect">
            <a:avLst/>
          </a:prstGeom>
          <a:solidFill>
            <a:schemeClr val="accent2">
              <a:lumMod val="20000"/>
              <a:lumOff val="80000"/>
            </a:schemeClr>
          </a:solidFill>
        </p:spPr>
        <p:txBody>
          <a:bodyPr wrap="square" rtlCol="0">
            <a:spAutoFit/>
          </a:bodyPr>
          <a:lstStyle/>
          <a:p>
            <a:r>
              <a:rPr lang="en-US" sz="3200" dirty="0">
                <a:solidFill>
                  <a:srgbClr val="FF0000"/>
                </a:solidFill>
              </a:rPr>
              <a:t>five, energy, vitamins, bones, strong</a:t>
            </a:r>
            <a:endParaRPr lang="en-US" dirty="0">
              <a:solidFill>
                <a:srgbClr val="FF0000"/>
              </a:solidFill>
            </a:endParaRPr>
          </a:p>
        </p:txBody>
      </p:sp>
      <p:sp>
        <p:nvSpPr>
          <p:cNvPr id="4" name="TextBox 3"/>
          <p:cNvSpPr txBox="1"/>
          <p:nvPr/>
        </p:nvSpPr>
        <p:spPr>
          <a:xfrm>
            <a:off x="1216595" y="2499599"/>
            <a:ext cx="2087217" cy="584775"/>
          </a:xfrm>
          <a:prstGeom prst="rect">
            <a:avLst/>
          </a:prstGeom>
          <a:noFill/>
        </p:spPr>
        <p:txBody>
          <a:bodyPr wrap="square" rtlCol="0">
            <a:spAutoFit/>
          </a:bodyPr>
          <a:lstStyle/>
          <a:p>
            <a:r>
              <a:rPr lang="en-US" sz="3200" dirty="0">
                <a:solidFill>
                  <a:srgbClr val="FF0000"/>
                </a:solidFill>
              </a:rPr>
              <a:t>energy</a:t>
            </a:r>
            <a:endParaRPr lang="en-US" dirty="0"/>
          </a:p>
        </p:txBody>
      </p:sp>
      <p:sp>
        <p:nvSpPr>
          <p:cNvPr id="5" name="TextBox 4"/>
          <p:cNvSpPr txBox="1"/>
          <p:nvPr/>
        </p:nvSpPr>
        <p:spPr>
          <a:xfrm>
            <a:off x="10104783" y="2499599"/>
            <a:ext cx="2087217" cy="584775"/>
          </a:xfrm>
          <a:prstGeom prst="rect">
            <a:avLst/>
          </a:prstGeom>
          <a:noFill/>
        </p:spPr>
        <p:txBody>
          <a:bodyPr wrap="square" rtlCol="0">
            <a:spAutoFit/>
          </a:bodyPr>
          <a:lstStyle/>
          <a:p>
            <a:r>
              <a:rPr lang="en-US" sz="3200" dirty="0">
                <a:solidFill>
                  <a:srgbClr val="FF0000"/>
                </a:solidFill>
              </a:rPr>
              <a:t>strong</a:t>
            </a:r>
          </a:p>
        </p:txBody>
      </p:sp>
      <p:sp>
        <p:nvSpPr>
          <p:cNvPr id="6" name="TextBox 5"/>
          <p:cNvSpPr txBox="1"/>
          <p:nvPr/>
        </p:nvSpPr>
        <p:spPr>
          <a:xfrm>
            <a:off x="8895522" y="3271609"/>
            <a:ext cx="2087217" cy="584775"/>
          </a:xfrm>
          <a:prstGeom prst="rect">
            <a:avLst/>
          </a:prstGeom>
          <a:noFill/>
        </p:spPr>
        <p:txBody>
          <a:bodyPr wrap="square" rtlCol="0">
            <a:spAutoFit/>
          </a:bodyPr>
          <a:lstStyle/>
          <a:p>
            <a:r>
              <a:rPr lang="en-US" sz="3200" dirty="0">
                <a:solidFill>
                  <a:srgbClr val="FF0000"/>
                </a:solidFill>
              </a:rPr>
              <a:t>bones</a:t>
            </a:r>
            <a:endParaRPr lang="en-US" dirty="0"/>
          </a:p>
        </p:txBody>
      </p:sp>
      <p:sp>
        <p:nvSpPr>
          <p:cNvPr id="7" name="TextBox 6"/>
          <p:cNvSpPr txBox="1"/>
          <p:nvPr/>
        </p:nvSpPr>
        <p:spPr>
          <a:xfrm>
            <a:off x="3051313" y="3992422"/>
            <a:ext cx="1293081" cy="584775"/>
          </a:xfrm>
          <a:prstGeom prst="rect">
            <a:avLst/>
          </a:prstGeom>
          <a:noFill/>
        </p:spPr>
        <p:txBody>
          <a:bodyPr wrap="square" rtlCol="0">
            <a:spAutoFit/>
          </a:bodyPr>
          <a:lstStyle/>
          <a:p>
            <a:r>
              <a:rPr lang="en-US" sz="3200" dirty="0">
                <a:solidFill>
                  <a:srgbClr val="FF0000"/>
                </a:solidFill>
              </a:rPr>
              <a:t>five</a:t>
            </a:r>
            <a:endParaRPr lang="en-US" dirty="0"/>
          </a:p>
        </p:txBody>
      </p:sp>
      <p:sp>
        <p:nvSpPr>
          <p:cNvPr id="8" name="TextBox 7"/>
          <p:cNvSpPr txBox="1"/>
          <p:nvPr/>
        </p:nvSpPr>
        <p:spPr>
          <a:xfrm>
            <a:off x="6096000" y="4684282"/>
            <a:ext cx="2087217" cy="584775"/>
          </a:xfrm>
          <a:prstGeom prst="rect">
            <a:avLst/>
          </a:prstGeom>
          <a:noFill/>
        </p:spPr>
        <p:txBody>
          <a:bodyPr wrap="square" rtlCol="0">
            <a:spAutoFit/>
          </a:bodyPr>
          <a:lstStyle/>
          <a:p>
            <a:r>
              <a:rPr lang="en-US" sz="3200" dirty="0">
                <a:solidFill>
                  <a:srgbClr val="FF0000"/>
                </a:solidFill>
              </a:rPr>
              <a:t>vitamins</a:t>
            </a:r>
            <a:endParaRPr lang="en-US" dirty="0"/>
          </a:p>
        </p:txBody>
      </p:sp>
    </p:spTree>
    <p:extLst>
      <p:ext uri="{BB962C8B-B14F-4D97-AF65-F5344CB8AC3E}">
        <p14:creationId xmlns:p14="http://schemas.microsoft.com/office/powerpoint/2010/main" val="41740913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069" y="2007704"/>
            <a:ext cx="10565296" cy="3046988"/>
          </a:xfrm>
          <a:prstGeom prst="rect">
            <a:avLst/>
          </a:prstGeom>
        </p:spPr>
        <p:txBody>
          <a:bodyPr wrap="square">
            <a:spAutoFit/>
          </a:bodyPr>
          <a:lstStyle/>
          <a:p>
            <a:pPr>
              <a:lnSpc>
                <a:spcPct val="150000"/>
              </a:lnSpc>
            </a:pPr>
            <a:r>
              <a:rPr lang="en-US" sz="3200" dirty="0">
                <a:solidFill>
                  <a:schemeClr val="accent1"/>
                </a:solidFill>
              </a:rPr>
              <a:t>Biscuits, crisps, cake, …………………. and chocolate are unhealthy. It’s ………………… to eat chocolate or sweets sometimes, but don’t eat them every day! </a:t>
            </a:r>
          </a:p>
          <a:p>
            <a:pPr>
              <a:lnSpc>
                <a:spcPct val="150000"/>
              </a:lnSpc>
            </a:pPr>
            <a:r>
              <a:rPr lang="en-US" sz="3200" dirty="0">
                <a:solidFill>
                  <a:schemeClr val="accent1"/>
                </a:solidFill>
              </a:rPr>
              <a:t>It’s ……………………. to have a good diet! Give it a try! </a:t>
            </a:r>
          </a:p>
        </p:txBody>
      </p:sp>
      <p:sp>
        <p:nvSpPr>
          <p:cNvPr id="3" name="TextBox 2"/>
          <p:cNvSpPr txBox="1"/>
          <p:nvPr/>
        </p:nvSpPr>
        <p:spPr>
          <a:xfrm>
            <a:off x="4244009" y="974035"/>
            <a:ext cx="3220278" cy="584775"/>
          </a:xfrm>
          <a:prstGeom prst="rect">
            <a:avLst/>
          </a:prstGeom>
          <a:solidFill>
            <a:schemeClr val="accent2">
              <a:lumMod val="20000"/>
              <a:lumOff val="80000"/>
            </a:schemeClr>
          </a:solidFill>
        </p:spPr>
        <p:txBody>
          <a:bodyPr wrap="square" rtlCol="0">
            <a:spAutoFit/>
          </a:bodyPr>
          <a:lstStyle/>
          <a:p>
            <a:r>
              <a:rPr lang="en-US" sz="3200" dirty="0">
                <a:solidFill>
                  <a:srgbClr val="FF0000"/>
                </a:solidFill>
              </a:rPr>
              <a:t>sweets, easy, OK </a:t>
            </a:r>
            <a:endParaRPr lang="en-US" dirty="0">
              <a:solidFill>
                <a:srgbClr val="FF0000"/>
              </a:solidFill>
            </a:endParaRPr>
          </a:p>
        </p:txBody>
      </p:sp>
      <p:sp>
        <p:nvSpPr>
          <p:cNvPr id="4" name="TextBox 3"/>
          <p:cNvSpPr txBox="1"/>
          <p:nvPr/>
        </p:nvSpPr>
        <p:spPr>
          <a:xfrm>
            <a:off x="4795631" y="2007704"/>
            <a:ext cx="1696609" cy="584775"/>
          </a:xfrm>
          <a:prstGeom prst="rect">
            <a:avLst/>
          </a:prstGeom>
          <a:noFill/>
        </p:spPr>
        <p:txBody>
          <a:bodyPr wrap="square" rtlCol="0">
            <a:spAutoFit/>
          </a:bodyPr>
          <a:lstStyle/>
          <a:p>
            <a:r>
              <a:rPr lang="en-US" sz="3200" dirty="0">
                <a:solidFill>
                  <a:srgbClr val="FF0000"/>
                </a:solidFill>
              </a:rPr>
              <a:t>sweets</a:t>
            </a:r>
            <a:endParaRPr lang="en-US" dirty="0"/>
          </a:p>
        </p:txBody>
      </p:sp>
      <p:sp>
        <p:nvSpPr>
          <p:cNvPr id="5" name="TextBox 4"/>
          <p:cNvSpPr txBox="1"/>
          <p:nvPr/>
        </p:nvSpPr>
        <p:spPr>
          <a:xfrm>
            <a:off x="3911048" y="2809945"/>
            <a:ext cx="884583" cy="584775"/>
          </a:xfrm>
          <a:prstGeom prst="rect">
            <a:avLst/>
          </a:prstGeom>
          <a:noFill/>
        </p:spPr>
        <p:txBody>
          <a:bodyPr wrap="square" rtlCol="0">
            <a:spAutoFit/>
          </a:bodyPr>
          <a:lstStyle/>
          <a:p>
            <a:r>
              <a:rPr lang="en-US" sz="3200" dirty="0">
                <a:solidFill>
                  <a:srgbClr val="FF0000"/>
                </a:solidFill>
              </a:rPr>
              <a:t>OK</a:t>
            </a:r>
            <a:endParaRPr lang="en-US" dirty="0"/>
          </a:p>
        </p:txBody>
      </p:sp>
      <p:sp>
        <p:nvSpPr>
          <p:cNvPr id="6" name="TextBox 5"/>
          <p:cNvSpPr txBox="1"/>
          <p:nvPr/>
        </p:nvSpPr>
        <p:spPr>
          <a:xfrm>
            <a:off x="2027420" y="4299450"/>
            <a:ext cx="1850500" cy="584775"/>
          </a:xfrm>
          <a:prstGeom prst="rect">
            <a:avLst/>
          </a:prstGeom>
          <a:noFill/>
        </p:spPr>
        <p:txBody>
          <a:bodyPr wrap="square" rtlCol="0">
            <a:spAutoFit/>
          </a:bodyPr>
          <a:lstStyle/>
          <a:p>
            <a:r>
              <a:rPr lang="en-US" sz="3200" dirty="0">
                <a:solidFill>
                  <a:srgbClr val="FF0000"/>
                </a:solidFill>
              </a:rPr>
              <a:t>easy</a:t>
            </a:r>
            <a:endParaRPr lang="en-US" dirty="0"/>
          </a:p>
        </p:txBody>
      </p:sp>
    </p:spTree>
    <p:extLst>
      <p:ext uri="{BB962C8B-B14F-4D97-AF65-F5344CB8AC3E}">
        <p14:creationId xmlns:p14="http://schemas.microsoft.com/office/powerpoint/2010/main" val="14058673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636" y="457527"/>
            <a:ext cx="8372217" cy="5938589"/>
          </a:xfrm>
          <a:prstGeom prst="rect">
            <a:avLst/>
          </a:prstGeom>
        </p:spPr>
      </p:pic>
      <p:sp>
        <p:nvSpPr>
          <p:cNvPr id="3" name="TextBox 2"/>
          <p:cNvSpPr txBox="1"/>
          <p:nvPr/>
        </p:nvSpPr>
        <p:spPr>
          <a:xfrm>
            <a:off x="3396939" y="2833136"/>
            <a:ext cx="3750905" cy="923330"/>
          </a:xfrm>
          <a:prstGeom prst="rect">
            <a:avLst/>
          </a:prstGeom>
          <a:noFill/>
        </p:spPr>
        <p:txBody>
          <a:bodyPr wrap="square" rtlCol="0">
            <a:spAutoFit/>
          </a:bodyPr>
          <a:lstStyle/>
          <a:p>
            <a:pPr algn="ctr"/>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2824690729"/>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018" y="611761"/>
            <a:ext cx="11960086" cy="646331"/>
          </a:xfrm>
          <a:prstGeom prst="rect">
            <a:avLst/>
          </a:prstGeom>
        </p:spPr>
        <p:txBody>
          <a:bodyPr wrap="square">
            <a:spAutoFit/>
          </a:bodyPr>
          <a:lstStyle/>
          <a:p>
            <a:r>
              <a:rPr lang="en-US" sz="3600" b="1" dirty="0">
                <a:solidFill>
                  <a:schemeClr val="accent1"/>
                </a:solidFill>
              </a:rPr>
              <a:t>Use your ideas in Exercise 1 to present to the class.</a:t>
            </a:r>
          </a:p>
        </p:txBody>
      </p:sp>
      <p:sp>
        <p:nvSpPr>
          <p:cNvPr id="3" name="Rounded Rectangular Callout 2"/>
          <p:cNvSpPr/>
          <p:nvPr/>
        </p:nvSpPr>
        <p:spPr>
          <a:xfrm>
            <a:off x="308610" y="1258092"/>
            <a:ext cx="11418570" cy="4728433"/>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000" dirty="0"/>
              <a:t>Our eating habits are important. We can help our body to be healthy by eating healthy food and not eating unhealthy food. </a:t>
            </a:r>
          </a:p>
          <a:p>
            <a:pPr algn="just"/>
            <a:r>
              <a:rPr lang="en-US" sz="3000" dirty="0"/>
              <a:t>Bread, rice, potatoes, pasta and cereal are healthy and give us energy. Beans, fish, meat and eggs help us grow strong. Milk, yoghurt and cheese are good for our bones and teeth. Eat five portions of fruit and vegetables every day to stay healthy and get lots of vitamins. </a:t>
            </a:r>
          </a:p>
          <a:p>
            <a:pPr algn="just"/>
            <a:r>
              <a:rPr lang="en-US" sz="3000" dirty="0"/>
              <a:t>Biscuits, crisps, cake, sweets and chocolate are unhealthy. It’s OK to eat chocolate or sweets sometimes, but don’t eat them every day! </a:t>
            </a:r>
          </a:p>
          <a:p>
            <a:pPr algn="just"/>
            <a:r>
              <a:rPr lang="en-US" sz="3000" dirty="0"/>
              <a:t>It’s easy to have a good diet! Give it a try! </a:t>
            </a:r>
          </a:p>
        </p:txBody>
      </p:sp>
    </p:spTree>
    <p:extLst>
      <p:ext uri="{BB962C8B-B14F-4D97-AF65-F5344CB8AC3E}">
        <p14:creationId xmlns:p14="http://schemas.microsoft.com/office/powerpoint/2010/main" val="3781516202"/>
      </p:ext>
    </p:extLst>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220" y="620781"/>
            <a:ext cx="2171700" cy="666750"/>
          </a:xfrm>
          <a:prstGeom prst="rect">
            <a:avLst/>
          </a:prstGeom>
        </p:spPr>
      </p:pic>
      <p:sp>
        <p:nvSpPr>
          <p:cNvPr id="4" name="Rectangle 3"/>
          <p:cNvSpPr/>
          <p:nvPr/>
        </p:nvSpPr>
        <p:spPr>
          <a:xfrm>
            <a:off x="3444916" y="579645"/>
            <a:ext cx="4710328" cy="707886"/>
          </a:xfrm>
          <a:prstGeom prst="rect">
            <a:avLst/>
          </a:prstGeom>
        </p:spPr>
        <p:txBody>
          <a:bodyPr wrap="none">
            <a:spAutoFit/>
          </a:bodyPr>
          <a:lstStyle/>
          <a:p>
            <a:r>
              <a:rPr lang="en-US" sz="4000" b="1" dirty="0">
                <a:solidFill>
                  <a:srgbClr val="FF0000"/>
                </a:solidFill>
              </a:rPr>
              <a:t>Healthy eating habits</a:t>
            </a:r>
          </a:p>
        </p:txBody>
      </p:sp>
      <p:sp>
        <p:nvSpPr>
          <p:cNvPr id="5" name="Rectangle 4"/>
          <p:cNvSpPr/>
          <p:nvPr/>
        </p:nvSpPr>
        <p:spPr>
          <a:xfrm>
            <a:off x="1182757" y="1372076"/>
            <a:ext cx="11049828" cy="646331"/>
          </a:xfrm>
          <a:prstGeom prst="rect">
            <a:avLst/>
          </a:prstGeom>
        </p:spPr>
        <p:txBody>
          <a:bodyPr wrap="square">
            <a:spAutoFit/>
          </a:bodyPr>
          <a:lstStyle/>
          <a:p>
            <a:r>
              <a:rPr lang="en-US" sz="3600" b="1" dirty="0">
                <a:solidFill>
                  <a:schemeClr val="accent1"/>
                </a:solidFill>
              </a:rPr>
              <a:t>3. Tick (✓) the sentences that are true about you.</a:t>
            </a:r>
          </a:p>
        </p:txBody>
      </p:sp>
      <p:pic>
        <p:nvPicPr>
          <p:cNvPr id="2" name="Picture 1"/>
          <p:cNvPicPr>
            <a:picLocks noChangeAspect="1"/>
          </p:cNvPicPr>
          <p:nvPr/>
        </p:nvPicPr>
        <p:blipFill>
          <a:blip r:embed="rId3"/>
          <a:stretch>
            <a:fillRect/>
          </a:stretch>
        </p:blipFill>
        <p:spPr>
          <a:xfrm>
            <a:off x="501699" y="2018407"/>
            <a:ext cx="7991475" cy="4362450"/>
          </a:xfrm>
          <a:prstGeom prst="rect">
            <a:avLst/>
          </a:prstGeom>
        </p:spPr>
      </p:pic>
      <p:sp>
        <p:nvSpPr>
          <p:cNvPr id="8" name="TextBox 7"/>
          <p:cNvSpPr txBox="1"/>
          <p:nvPr/>
        </p:nvSpPr>
        <p:spPr>
          <a:xfrm>
            <a:off x="7894248" y="2503132"/>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9" name="TextBox 8"/>
          <p:cNvSpPr txBox="1"/>
          <p:nvPr/>
        </p:nvSpPr>
        <p:spPr>
          <a:xfrm>
            <a:off x="7894248" y="3495618"/>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10" name="TextBox 9"/>
          <p:cNvSpPr txBox="1"/>
          <p:nvPr/>
        </p:nvSpPr>
        <p:spPr>
          <a:xfrm>
            <a:off x="7894248" y="4874802"/>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11" name="TextBox 10"/>
          <p:cNvSpPr txBox="1"/>
          <p:nvPr/>
        </p:nvSpPr>
        <p:spPr>
          <a:xfrm>
            <a:off x="7894248" y="5830660"/>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val="7892381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68263" y="953534"/>
            <a:ext cx="3194581" cy="3932261"/>
          </a:xfrm>
          <a:prstGeom prst="rect">
            <a:avLst/>
          </a:prstGeom>
        </p:spPr>
      </p:pic>
      <p:sp>
        <p:nvSpPr>
          <p:cNvPr id="3" name="TextBox 2"/>
          <p:cNvSpPr txBox="1"/>
          <p:nvPr/>
        </p:nvSpPr>
        <p:spPr>
          <a:xfrm>
            <a:off x="725557" y="552438"/>
            <a:ext cx="6738730" cy="584775"/>
          </a:xfrm>
          <a:prstGeom prst="rect">
            <a:avLst/>
          </a:prstGeom>
          <a:noFill/>
        </p:spPr>
        <p:txBody>
          <a:bodyPr wrap="square" rtlCol="0">
            <a:spAutoFit/>
          </a:bodyPr>
          <a:lstStyle/>
          <a:p>
            <a:r>
              <a:rPr lang="en-US" sz="3200" dirty="0">
                <a:solidFill>
                  <a:schemeClr val="accent1"/>
                </a:solidFill>
              </a:rPr>
              <a:t>Add up your scores and see the results.</a:t>
            </a:r>
          </a:p>
        </p:txBody>
      </p:sp>
      <p:sp>
        <p:nvSpPr>
          <p:cNvPr id="4" name="TextBox 3"/>
          <p:cNvSpPr txBox="1"/>
          <p:nvPr/>
        </p:nvSpPr>
        <p:spPr>
          <a:xfrm>
            <a:off x="8574684" y="4866804"/>
            <a:ext cx="3478696" cy="1384995"/>
          </a:xfrm>
          <a:prstGeom prst="rect">
            <a:avLst/>
          </a:prstGeom>
          <a:noFill/>
        </p:spPr>
        <p:txBody>
          <a:bodyPr wrap="square" rtlCol="0">
            <a:spAutoFit/>
          </a:bodyPr>
          <a:lstStyle/>
          <a:p>
            <a:r>
              <a:rPr lang="en-US" sz="2800" dirty="0">
                <a:solidFill>
                  <a:srgbClr val="FF0000"/>
                </a:solidFill>
              </a:rPr>
              <a:t>Example:</a:t>
            </a:r>
          </a:p>
          <a:p>
            <a:r>
              <a:rPr lang="en-US" sz="2800" dirty="0">
                <a:solidFill>
                  <a:schemeClr val="accent1"/>
                </a:solidFill>
              </a:rPr>
              <a:t>Your score: 4</a:t>
            </a:r>
          </a:p>
          <a:p>
            <a:pPr marL="457200" indent="-457200">
              <a:buFont typeface="Wingdings" panose="05000000000000000000" pitchFamily="2" charset="2"/>
              <a:buChar char="Ø"/>
            </a:pPr>
            <a:r>
              <a:rPr lang="en-US" sz="2800" dirty="0">
                <a:solidFill>
                  <a:schemeClr val="accent1"/>
                </a:solidFill>
              </a:rPr>
              <a:t>Your diet is healthy.  </a:t>
            </a:r>
          </a:p>
        </p:txBody>
      </p:sp>
      <p:pic>
        <p:nvPicPr>
          <p:cNvPr id="5" name="Picture 4"/>
          <p:cNvPicPr>
            <a:picLocks noChangeAspect="1"/>
          </p:cNvPicPr>
          <p:nvPr/>
        </p:nvPicPr>
        <p:blipFill>
          <a:blip r:embed="rId3"/>
          <a:stretch>
            <a:fillRect/>
          </a:stretch>
        </p:blipFill>
        <p:spPr>
          <a:xfrm>
            <a:off x="267218" y="1547336"/>
            <a:ext cx="7991475" cy="4362450"/>
          </a:xfrm>
          <a:prstGeom prst="rect">
            <a:avLst/>
          </a:prstGeom>
        </p:spPr>
      </p:pic>
      <p:sp>
        <p:nvSpPr>
          <p:cNvPr id="6" name="TextBox 5"/>
          <p:cNvSpPr txBox="1"/>
          <p:nvPr/>
        </p:nvSpPr>
        <p:spPr>
          <a:xfrm>
            <a:off x="7670973" y="2018966"/>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7" name="TextBox 6"/>
          <p:cNvSpPr txBox="1"/>
          <p:nvPr/>
        </p:nvSpPr>
        <p:spPr>
          <a:xfrm>
            <a:off x="7633701" y="3007314"/>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8" name="TextBox 7"/>
          <p:cNvSpPr txBox="1"/>
          <p:nvPr/>
        </p:nvSpPr>
        <p:spPr>
          <a:xfrm>
            <a:off x="7670973" y="4408895"/>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
        <p:nvSpPr>
          <p:cNvPr id="9" name="TextBox 8"/>
          <p:cNvSpPr txBox="1"/>
          <p:nvPr/>
        </p:nvSpPr>
        <p:spPr>
          <a:xfrm>
            <a:off x="7644806" y="5374689"/>
            <a:ext cx="521992" cy="523220"/>
          </a:xfrm>
          <a:prstGeom prst="rect">
            <a:avLst/>
          </a:prstGeom>
          <a:noFill/>
        </p:spPr>
        <p:txBody>
          <a:bodyPr wrap="square" rtlCol="0">
            <a:spAutoFit/>
          </a:bodyPr>
          <a:lstStyle/>
          <a:p>
            <a:r>
              <a:rPr lang="en-US" sz="2800" dirty="0">
                <a:solidFill>
                  <a:srgbClr val="FF0000"/>
                </a:solidFill>
                <a:sym typeface="Wingdings" panose="05000000000000000000" pitchFamily="2" charset="2"/>
              </a:rPr>
              <a:t></a:t>
            </a:r>
            <a:endParaRPr lang="en-US" sz="2800" dirty="0">
              <a:solidFill>
                <a:srgbClr val="FF0000"/>
              </a:solidFill>
            </a:endParaRPr>
          </a:p>
        </p:txBody>
      </p:sp>
    </p:spTree>
    <p:extLst>
      <p:ext uri="{BB962C8B-B14F-4D97-AF65-F5344CB8AC3E}">
        <p14:creationId xmlns:p14="http://schemas.microsoft.com/office/powerpoint/2010/main" val="16513915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arn(inVertic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arn(inVertical)">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524968534"/>
      </p:ext>
    </p:extLst>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2756" y="566530"/>
            <a:ext cx="9531627" cy="1754326"/>
          </a:xfrm>
          <a:prstGeom prst="rect">
            <a:avLst/>
          </a:prstGeom>
          <a:noFill/>
        </p:spPr>
        <p:txBody>
          <a:bodyPr wrap="square" rtlCol="0">
            <a:spAutoFit/>
          </a:bodyPr>
          <a:lstStyle/>
          <a:p>
            <a:r>
              <a:rPr lang="en-US" sz="3600" b="1" dirty="0">
                <a:solidFill>
                  <a:schemeClr val="accent1"/>
                </a:solidFill>
              </a:rPr>
              <a:t>Write a short paragraph (about 60 words) about healthy/unhealthy diets. Use the ideas you have presented to the class.</a:t>
            </a:r>
          </a:p>
        </p:txBody>
      </p:sp>
    </p:spTree>
    <p:extLst>
      <p:ext uri="{BB962C8B-B14F-4D97-AF65-F5344CB8AC3E}">
        <p14:creationId xmlns:p14="http://schemas.microsoft.com/office/powerpoint/2010/main" val="1500119185"/>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0540" y="1526147"/>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p:cNvSpPr/>
          <p:nvPr/>
        </p:nvSpPr>
        <p:spPr>
          <a:xfrm>
            <a:off x="201689" y="2366227"/>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Presentation </a:t>
            </a:r>
            <a:endParaRPr lang="en-US" b="1" dirty="0"/>
          </a:p>
        </p:txBody>
      </p:sp>
      <p:sp>
        <p:nvSpPr>
          <p:cNvPr id="8" name="Rounded Rectangle 7"/>
          <p:cNvSpPr/>
          <p:nvPr/>
        </p:nvSpPr>
        <p:spPr>
          <a:xfrm>
            <a:off x="201689" y="4888864"/>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9" name="Rounded Rectangle 8"/>
          <p:cNvSpPr/>
          <p:nvPr/>
        </p:nvSpPr>
        <p:spPr>
          <a:xfrm>
            <a:off x="201689" y="5759151"/>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0" name="Rounded Rectangle 9"/>
          <p:cNvSpPr/>
          <p:nvPr/>
        </p:nvSpPr>
        <p:spPr>
          <a:xfrm>
            <a:off x="201689" y="3998075"/>
            <a:ext cx="3256378" cy="662474"/>
          </a:xfrm>
          <a:prstGeom prst="roundRect">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Production  </a:t>
            </a:r>
            <a:endParaRPr lang="en-US" b="1" dirty="0"/>
          </a:p>
        </p:txBody>
      </p:sp>
      <p:sp>
        <p:nvSpPr>
          <p:cNvPr id="11" name="Rounded Rectangle 10"/>
          <p:cNvSpPr/>
          <p:nvPr/>
        </p:nvSpPr>
        <p:spPr>
          <a:xfrm>
            <a:off x="204799" y="658404"/>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
        <p:nvSpPr>
          <p:cNvPr id="12" name="Rounded Rectangle 11"/>
          <p:cNvSpPr/>
          <p:nvPr/>
        </p:nvSpPr>
        <p:spPr>
          <a:xfrm>
            <a:off x="170540" y="315799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Practice  </a:t>
            </a:r>
            <a:endParaRPr lang="en-US" b="1" dirty="0"/>
          </a:p>
        </p:txBody>
      </p:sp>
      <p:pic>
        <p:nvPicPr>
          <p:cNvPr id="3" name="Picture 2"/>
          <p:cNvPicPr>
            <a:picLocks noChangeAspect="1"/>
          </p:cNvPicPr>
          <p:nvPr/>
        </p:nvPicPr>
        <p:blipFill>
          <a:blip r:embed="rId3"/>
          <a:stretch>
            <a:fillRect/>
          </a:stretch>
        </p:blipFill>
        <p:spPr>
          <a:xfrm>
            <a:off x="6681569" y="464001"/>
            <a:ext cx="417459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696186"/>
            <a:ext cx="4276107" cy="923330"/>
          </a:xfrm>
          <a:prstGeom prst="rect">
            <a:avLst/>
          </a:prstGeom>
        </p:spPr>
        <p:txBody>
          <a:bodyPr wrap="none">
            <a:spAutoFit/>
          </a:bodyPr>
          <a:lstStyle/>
          <a:p>
            <a:r>
              <a:rPr lang="en-US" sz="5400" b="1" dirty="0">
                <a:solidFill>
                  <a:srgbClr val="FF0000"/>
                </a:solidFill>
              </a:rPr>
              <a:t>Today’s lesson</a:t>
            </a:r>
          </a:p>
        </p:txBody>
      </p:sp>
      <p:sp>
        <p:nvSpPr>
          <p:cNvPr id="4" name="Rectangle 3"/>
          <p:cNvSpPr/>
          <p:nvPr/>
        </p:nvSpPr>
        <p:spPr>
          <a:xfrm>
            <a:off x="1974881" y="1726522"/>
            <a:ext cx="4963683"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Speaking </a:t>
            </a:r>
          </a:p>
          <a:p>
            <a:endParaRPr lang="en-US" sz="3600" i="1" dirty="0">
              <a:solidFill>
                <a:srgbClr val="FF0000"/>
              </a:solidFill>
            </a:endParaRPr>
          </a:p>
          <a:p>
            <a:r>
              <a:rPr lang="en-US" sz="3600" i="1" dirty="0">
                <a:solidFill>
                  <a:srgbClr val="0070C0"/>
                </a:solidFill>
              </a:rPr>
              <a:t>Making a presentation about healthy eating</a:t>
            </a:r>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159985" y="1808777"/>
            <a:ext cx="11872029"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the vocabulary and make sentences using them. </a:t>
            </a:r>
          </a:p>
          <a:p>
            <a:pPr marL="571500" indent="-571500">
              <a:buFontTx/>
              <a:buChar char="-"/>
            </a:pPr>
            <a:r>
              <a:rPr lang="en-US" sz="3600" i="1" dirty="0">
                <a:solidFill>
                  <a:srgbClr val="0070C0"/>
                </a:solidFill>
              </a:rPr>
              <a:t>Do the exercises in </a:t>
            </a:r>
            <a:r>
              <a:rPr lang="en-US" sz="3600" b="1" i="1" dirty="0">
                <a:solidFill>
                  <a:srgbClr val="0070C0"/>
                </a:solidFill>
              </a:rPr>
              <a:t>TA 6 Right on Workbook</a:t>
            </a:r>
            <a:r>
              <a:rPr lang="en-US" sz="3600" i="1" dirty="0">
                <a:solidFill>
                  <a:srgbClr val="0070C0"/>
                </a:solidFill>
              </a:rPr>
              <a:t> (p. 35).</a:t>
            </a:r>
            <a:endParaRPr lang="en-US" sz="3600" i="1" dirty="0">
              <a:solidFill>
                <a:srgbClr val="FF0000"/>
              </a:solidFill>
            </a:endParaRPr>
          </a:p>
          <a:p>
            <a:pPr marL="571500" indent="-571500">
              <a:buFontTx/>
              <a:buChar char="-"/>
            </a:pPr>
            <a:r>
              <a:rPr lang="en-US" sz="3600" i="1" dirty="0">
                <a:solidFill>
                  <a:srgbClr val="0070C0"/>
                </a:solidFill>
              </a:rPr>
              <a:t>Prepare for the next lesson (p. 66 SB). </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280"/>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18502359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1754326"/>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indent="-571500">
              <a:buFontTx/>
              <a:buChar char="-"/>
            </a:pPr>
            <a:endParaRPr lang="en-US" sz="3600" dirty="0">
              <a:solidFill>
                <a:schemeClr val="accent1"/>
              </a:solidFill>
              <a:ea typeface="Times New Roman" panose="02020603050405020304" pitchFamily="18" charset="0"/>
            </a:endParaRPr>
          </a:p>
          <a:p>
            <a:pPr marL="571500" indent="-571500">
              <a:buFontTx/>
              <a:buChar char="-"/>
            </a:pPr>
            <a:r>
              <a:rPr lang="en-US" sz="3600" i="1" dirty="0">
                <a:solidFill>
                  <a:schemeClr val="accent1"/>
                </a:solidFill>
                <a:ea typeface="Times New Roman" panose="02020603050405020304" pitchFamily="18" charset="0"/>
              </a:rPr>
              <a:t>create a poster about Healthy Eating.</a:t>
            </a:r>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87017"/>
            <a:ext cx="2564296" cy="646331"/>
          </a:xfrm>
          <a:prstGeom prst="rect">
            <a:avLst/>
          </a:prstGeom>
          <a:solidFill>
            <a:srgbClr val="FFFF00"/>
          </a:solidFill>
        </p:spPr>
        <p:txBody>
          <a:bodyPr wrap="square" rtlCol="0">
            <a:spAutoFit/>
          </a:bodyPr>
          <a:lstStyle/>
          <a:p>
            <a:r>
              <a:rPr lang="en-US" sz="3600" b="1" dirty="0">
                <a:solidFill>
                  <a:srgbClr val="FF0000"/>
                </a:solidFill>
              </a:rPr>
              <a:t>PAIRWORK</a:t>
            </a:r>
          </a:p>
        </p:txBody>
      </p:sp>
      <p:sp>
        <p:nvSpPr>
          <p:cNvPr id="3" name="TextBox 2"/>
          <p:cNvSpPr txBox="1"/>
          <p:nvPr/>
        </p:nvSpPr>
        <p:spPr>
          <a:xfrm>
            <a:off x="2564296" y="487017"/>
            <a:ext cx="9627704" cy="1200329"/>
          </a:xfrm>
          <a:prstGeom prst="rect">
            <a:avLst/>
          </a:prstGeom>
          <a:noFill/>
        </p:spPr>
        <p:txBody>
          <a:bodyPr wrap="square" rtlCol="0">
            <a:spAutoFit/>
          </a:bodyPr>
          <a:lstStyle/>
          <a:p>
            <a:r>
              <a:rPr lang="en-US" sz="3600" b="1" dirty="0">
                <a:solidFill>
                  <a:schemeClr val="accent1"/>
                </a:solidFill>
              </a:rPr>
              <a:t>Tell your friend how important these foods are for your body.</a:t>
            </a:r>
          </a:p>
        </p:txBody>
      </p:sp>
      <p:sp>
        <p:nvSpPr>
          <p:cNvPr id="4" name="TextBox 3"/>
          <p:cNvSpPr txBox="1"/>
          <p:nvPr/>
        </p:nvSpPr>
        <p:spPr>
          <a:xfrm>
            <a:off x="2564296" y="1590261"/>
            <a:ext cx="8845826" cy="4161460"/>
          </a:xfrm>
          <a:prstGeom prst="rect">
            <a:avLst/>
          </a:prstGeom>
          <a:noFill/>
        </p:spPr>
        <p:txBody>
          <a:bodyPr wrap="square" rtlCol="0">
            <a:spAutoFit/>
          </a:bodyPr>
          <a:lstStyle/>
          <a:p>
            <a:pPr marL="342900" indent="-342900">
              <a:lnSpc>
                <a:spcPct val="150000"/>
              </a:lnSpc>
              <a:buAutoNum type="arabicPeriod"/>
            </a:pPr>
            <a:r>
              <a:rPr lang="en-US" sz="3600" dirty="0">
                <a:solidFill>
                  <a:schemeClr val="accent1"/>
                </a:solidFill>
              </a:rPr>
              <a:t> fruits and vegetables</a:t>
            </a:r>
          </a:p>
          <a:p>
            <a:pPr marL="342900" indent="-342900">
              <a:lnSpc>
                <a:spcPct val="150000"/>
              </a:lnSpc>
              <a:buAutoNum type="arabicPeriod"/>
            </a:pPr>
            <a:r>
              <a:rPr lang="en-US" sz="3600" dirty="0">
                <a:solidFill>
                  <a:schemeClr val="accent1"/>
                </a:solidFill>
              </a:rPr>
              <a:t> beans, fish, meat &amp; eggs</a:t>
            </a:r>
          </a:p>
          <a:p>
            <a:pPr marL="342900" indent="-342900">
              <a:lnSpc>
                <a:spcPct val="150000"/>
              </a:lnSpc>
              <a:buAutoNum type="arabicPeriod"/>
            </a:pPr>
            <a:r>
              <a:rPr lang="en-US" sz="3600" dirty="0">
                <a:solidFill>
                  <a:schemeClr val="accent1"/>
                </a:solidFill>
              </a:rPr>
              <a:t> bread, rice, potatoes, pasta &amp; cereal</a:t>
            </a:r>
          </a:p>
          <a:p>
            <a:pPr marL="342900" indent="-342900">
              <a:lnSpc>
                <a:spcPct val="150000"/>
              </a:lnSpc>
              <a:buAutoNum type="arabicPeriod"/>
            </a:pPr>
            <a:r>
              <a:rPr lang="en-US" sz="3600" dirty="0">
                <a:solidFill>
                  <a:schemeClr val="accent1"/>
                </a:solidFill>
              </a:rPr>
              <a:t> drinks (water, fruit juice, tea)</a:t>
            </a:r>
          </a:p>
          <a:p>
            <a:pPr marL="342900" indent="-342900">
              <a:lnSpc>
                <a:spcPct val="150000"/>
              </a:lnSpc>
              <a:buAutoNum type="arabicPeriod"/>
            </a:pPr>
            <a:r>
              <a:rPr lang="en-US" sz="3600" dirty="0">
                <a:solidFill>
                  <a:schemeClr val="accent1"/>
                </a:solidFill>
              </a:rPr>
              <a:t> milk, yoghurt, butter &amp; cheese</a:t>
            </a:r>
          </a:p>
        </p:txBody>
      </p:sp>
    </p:spTree>
    <p:extLst>
      <p:ext uri="{BB962C8B-B14F-4D97-AF65-F5344CB8AC3E}">
        <p14:creationId xmlns:p14="http://schemas.microsoft.com/office/powerpoint/2010/main" val="1683167720"/>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6033052" y="652256"/>
            <a:ext cx="5744817" cy="1689652"/>
          </a:xfrm>
          <a:prstGeom prst="wedgeEllipseCallout">
            <a:avLst/>
          </a:prstGeom>
          <a:solidFill>
            <a:schemeClr val="accent1">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Beans, fish, meat</a:t>
            </a:r>
          </a:p>
          <a:p>
            <a:pPr algn="ctr"/>
            <a:r>
              <a:rPr lang="en-US" sz="2800" dirty="0">
                <a:solidFill>
                  <a:schemeClr val="tx1"/>
                </a:solidFill>
              </a:rPr>
              <a:t>&amp; eggs give us the protein we need to grow big and strong.</a:t>
            </a:r>
          </a:p>
        </p:txBody>
      </p:sp>
      <p:sp>
        <p:nvSpPr>
          <p:cNvPr id="3" name="Oval Callout 2"/>
          <p:cNvSpPr/>
          <p:nvPr/>
        </p:nvSpPr>
        <p:spPr>
          <a:xfrm>
            <a:off x="342898" y="652256"/>
            <a:ext cx="4984476" cy="1789044"/>
          </a:xfrm>
          <a:prstGeom prst="wedgeEllipseCallout">
            <a:avLst>
              <a:gd name="adj1" fmla="val -44267"/>
              <a:gd name="adj2" fmla="val 535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Fruit &amp; vegetables</a:t>
            </a:r>
          </a:p>
          <a:p>
            <a:pPr algn="ctr"/>
            <a:r>
              <a:rPr lang="en-US" sz="2800" dirty="0">
                <a:solidFill>
                  <a:schemeClr val="tx1"/>
                </a:solidFill>
              </a:rPr>
              <a:t>give us lots of vitamins</a:t>
            </a:r>
          </a:p>
          <a:p>
            <a:pPr algn="ctr"/>
            <a:r>
              <a:rPr lang="en-US" sz="2800" dirty="0">
                <a:solidFill>
                  <a:schemeClr val="tx1"/>
                </a:solidFill>
              </a:rPr>
              <a:t>to stay fit and healthy.</a:t>
            </a:r>
          </a:p>
        </p:txBody>
      </p:sp>
      <p:sp>
        <p:nvSpPr>
          <p:cNvPr id="4" name="Oval Callout 3"/>
          <p:cNvSpPr/>
          <p:nvPr/>
        </p:nvSpPr>
        <p:spPr>
          <a:xfrm>
            <a:off x="805070" y="2558394"/>
            <a:ext cx="6271591" cy="1861723"/>
          </a:xfrm>
          <a:prstGeom prst="wedgeEllipseCallou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Bread, rice, potatoes, pasta &amp; cereal give us the energy to work and study all day.</a:t>
            </a:r>
          </a:p>
        </p:txBody>
      </p:sp>
      <p:sp>
        <p:nvSpPr>
          <p:cNvPr id="5" name="Oval Callout 4"/>
          <p:cNvSpPr/>
          <p:nvPr/>
        </p:nvSpPr>
        <p:spPr>
          <a:xfrm>
            <a:off x="7235687" y="2535099"/>
            <a:ext cx="4472607" cy="1669153"/>
          </a:xfrm>
          <a:prstGeom prst="wedgeEllipseCallout">
            <a:avLst/>
          </a:prstGeom>
          <a:solidFill>
            <a:schemeClr val="accent4">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solidFill>
                  <a:schemeClr val="tx1"/>
                </a:solidFill>
              </a:rPr>
              <a:t>Drinks (water, fruit</a:t>
            </a:r>
          </a:p>
          <a:p>
            <a:pPr algn="ctr"/>
            <a:r>
              <a:rPr lang="en-US" sz="2800" dirty="0">
                <a:solidFill>
                  <a:schemeClr val="tx1"/>
                </a:solidFill>
              </a:rPr>
              <a:t>juice, and tea) help us stay healthy. </a:t>
            </a:r>
          </a:p>
        </p:txBody>
      </p:sp>
      <p:sp>
        <p:nvSpPr>
          <p:cNvPr id="6" name="Oval Callout 5"/>
          <p:cNvSpPr/>
          <p:nvPr/>
        </p:nvSpPr>
        <p:spPr>
          <a:xfrm>
            <a:off x="3349486" y="4420117"/>
            <a:ext cx="7275444" cy="1764198"/>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t>Milk, yoghurt, butter &amp; cheese give us lots of calcium to grow strong bones and teeth.</a:t>
            </a:r>
          </a:p>
        </p:txBody>
      </p:sp>
    </p:spTree>
    <p:extLst>
      <p:ext uri="{BB962C8B-B14F-4D97-AF65-F5344CB8AC3E}">
        <p14:creationId xmlns:p14="http://schemas.microsoft.com/office/powerpoint/2010/main" val="308723810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416" y="509486"/>
            <a:ext cx="8758542" cy="5839028"/>
          </a:xfrm>
          <a:prstGeom prst="rect">
            <a:avLst/>
          </a:prstGeom>
        </p:spPr>
      </p:pic>
      <p:sp>
        <p:nvSpPr>
          <p:cNvPr id="3" name="TextBox 2"/>
          <p:cNvSpPr txBox="1"/>
          <p:nvPr/>
        </p:nvSpPr>
        <p:spPr>
          <a:xfrm>
            <a:off x="4820948" y="4027256"/>
            <a:ext cx="3750905" cy="830997"/>
          </a:xfrm>
          <a:prstGeom prst="rect">
            <a:avLst/>
          </a:prstGeom>
          <a:noFill/>
        </p:spPr>
        <p:txBody>
          <a:bodyPr wrap="square" rtlCol="0">
            <a:spAutoFit/>
          </a:bodyPr>
          <a:lstStyle/>
          <a:p>
            <a:r>
              <a:rPr lang="en-US" sz="4800" dirty="0">
                <a:solidFill>
                  <a:schemeClr val="bg1"/>
                </a:solidFill>
              </a:rPr>
              <a:t>Presentation</a:t>
            </a:r>
            <a:endParaRPr lang="en-US" sz="2000" dirty="0">
              <a:solidFill>
                <a:schemeClr val="bg1"/>
              </a:solidFill>
            </a:endParaRPr>
          </a:p>
        </p:txBody>
      </p:sp>
    </p:spTree>
    <p:extLst>
      <p:ext uri="{BB962C8B-B14F-4D97-AF65-F5344CB8AC3E}">
        <p14:creationId xmlns:p14="http://schemas.microsoft.com/office/powerpoint/2010/main" val="1090125431"/>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9075" y="481255"/>
            <a:ext cx="6943376" cy="584775"/>
          </a:xfrm>
          <a:prstGeom prst="rect">
            <a:avLst/>
          </a:prstGeom>
        </p:spPr>
        <p:txBody>
          <a:bodyPr wrap="none">
            <a:spAutoFit/>
          </a:bodyPr>
          <a:lstStyle/>
          <a:p>
            <a:r>
              <a:rPr lang="en-US" sz="3200" b="1" dirty="0">
                <a:solidFill>
                  <a:schemeClr val="accent1"/>
                </a:solidFill>
              </a:rPr>
              <a:t>1. Create a poster about Healthy Eating.</a:t>
            </a:r>
          </a:p>
        </p:txBody>
      </p:sp>
      <p:pic>
        <p:nvPicPr>
          <p:cNvPr id="3" name="Picture 2"/>
          <p:cNvPicPr>
            <a:picLocks noChangeAspect="1"/>
          </p:cNvPicPr>
          <p:nvPr/>
        </p:nvPicPr>
        <p:blipFill>
          <a:blip r:embed="rId2"/>
          <a:stretch>
            <a:fillRect/>
          </a:stretch>
        </p:blipFill>
        <p:spPr>
          <a:xfrm>
            <a:off x="1908313" y="1185300"/>
            <a:ext cx="8354460" cy="5359619"/>
          </a:xfrm>
          <a:prstGeom prst="rect">
            <a:avLst/>
          </a:prstGeom>
        </p:spPr>
      </p:pic>
      <p:sp>
        <p:nvSpPr>
          <p:cNvPr id="4" name="TextBox 3"/>
          <p:cNvSpPr txBox="1"/>
          <p:nvPr/>
        </p:nvSpPr>
        <p:spPr>
          <a:xfrm>
            <a:off x="2464904" y="3130826"/>
            <a:ext cx="3130826" cy="2062103"/>
          </a:xfrm>
          <a:prstGeom prst="rect">
            <a:avLst/>
          </a:prstGeom>
          <a:noFill/>
        </p:spPr>
        <p:txBody>
          <a:bodyPr wrap="square" rtlCol="0">
            <a:spAutoFit/>
          </a:bodyPr>
          <a:lstStyle/>
          <a:p>
            <a:r>
              <a:rPr lang="en-US" sz="3200" dirty="0">
                <a:solidFill>
                  <a:srgbClr val="FF0000"/>
                </a:solidFill>
              </a:rPr>
              <a:t>sweets, cake, sugar, cola, </a:t>
            </a:r>
          </a:p>
          <a:p>
            <a:r>
              <a:rPr lang="en-US" sz="3200" dirty="0">
                <a:solidFill>
                  <a:srgbClr val="FF0000"/>
                </a:solidFill>
              </a:rPr>
              <a:t>ice cream, crisps, biscuits </a:t>
            </a:r>
          </a:p>
        </p:txBody>
      </p:sp>
      <p:sp>
        <p:nvSpPr>
          <p:cNvPr id="5" name="TextBox 4"/>
          <p:cNvSpPr txBox="1"/>
          <p:nvPr/>
        </p:nvSpPr>
        <p:spPr>
          <a:xfrm>
            <a:off x="6781800" y="3130826"/>
            <a:ext cx="3130826" cy="2062103"/>
          </a:xfrm>
          <a:prstGeom prst="rect">
            <a:avLst/>
          </a:prstGeom>
          <a:noFill/>
        </p:spPr>
        <p:txBody>
          <a:bodyPr wrap="square" rtlCol="0">
            <a:spAutoFit/>
          </a:bodyPr>
          <a:lstStyle/>
          <a:p>
            <a:r>
              <a:rPr lang="en-US" sz="3200" dirty="0">
                <a:solidFill>
                  <a:srgbClr val="FF0000"/>
                </a:solidFill>
              </a:rPr>
              <a:t>vegetables, meat, fish, rice, pasta, eggs, cereal, olive oil, milk</a:t>
            </a:r>
          </a:p>
        </p:txBody>
      </p:sp>
      <p:sp>
        <p:nvSpPr>
          <p:cNvPr id="6" name="TextBox 5"/>
          <p:cNvSpPr txBox="1"/>
          <p:nvPr/>
        </p:nvSpPr>
        <p:spPr>
          <a:xfrm>
            <a:off x="0" y="576470"/>
            <a:ext cx="2226365" cy="584775"/>
          </a:xfrm>
          <a:prstGeom prst="rect">
            <a:avLst/>
          </a:prstGeom>
          <a:solidFill>
            <a:srgbClr val="FFFF00"/>
          </a:solidFill>
        </p:spPr>
        <p:txBody>
          <a:bodyPr wrap="square" rtlCol="0">
            <a:spAutoFit/>
          </a:bodyPr>
          <a:lstStyle/>
          <a:p>
            <a:r>
              <a:rPr lang="en-US" sz="3200" dirty="0">
                <a:solidFill>
                  <a:srgbClr val="FF0000"/>
                </a:solidFill>
              </a:rPr>
              <a:t>Discussion </a:t>
            </a:r>
          </a:p>
        </p:txBody>
      </p:sp>
    </p:spTree>
    <p:extLst>
      <p:ext uri="{BB962C8B-B14F-4D97-AF65-F5344CB8AC3E}">
        <p14:creationId xmlns:p14="http://schemas.microsoft.com/office/powerpoint/2010/main" val="15043306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721</Words>
  <Application>Microsoft Office PowerPoint</Application>
  <PresentationFormat>Widescreen</PresentationFormat>
  <Paragraphs>101</Paragraphs>
  <Slides>23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Vũ Trần Gia Bửu</cp:lastModifiedBy>
  <cp:revision>110</cp:revision>
  <dcterms:created xsi:type="dcterms:W3CDTF">2021-09-24T06:18:33Z</dcterms:created>
  <dcterms:modified xsi:type="dcterms:W3CDTF">2023-08-02T11:24:43Z</dcterms:modified>
</cp:coreProperties>
</file>