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0" r:id="rId6"/>
    <p:sldId id="274" r:id="rId7"/>
    <p:sldId id="282" r:id="rId8"/>
    <p:sldId id="271" r:id="rId9"/>
    <p:sldId id="281" r:id="rId10"/>
    <p:sldId id="275" r:id="rId11"/>
    <p:sldId id="277" r:id="rId12"/>
    <p:sldId id="283" r:id="rId13"/>
    <p:sldId id="278" r:id="rId14"/>
    <p:sldId id="279" r:id="rId15"/>
    <p:sldId id="284" r:id="rId16"/>
    <p:sldId id="267" r:id="rId17"/>
    <p:sldId id="268" r:id="rId18"/>
    <p:sldId id="269" r:id="rId19"/>
  </p:sldIdLst>
  <p:sldSz cx="12192000" cy="6858000"/>
  <p:notesSz cx="6858000" cy="9144000"/>
  <p:embeddedFontLst>
    <p:embeddedFont>
      <p:font typeface="Bookman Old Style" panose="02050604050505020204" pitchFamily="18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ip1qIlQ8dNOUad/aqadr6M8ZBS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AB60B7-AEB9-408E-9A88-17CFC944D67A}">
  <a:tblStyle styleId="{DEAB60B7-AEB9-408E-9A88-17CFC944D67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8C0402-DF3A-41A3-8818-252F1D6CA6F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7863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12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1275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758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74106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3360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1641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0081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9902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298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182920" y="1039543"/>
            <a:ext cx="1042376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Do the crossword. Use the words you have learnt in this unit.</a:t>
            </a:r>
            <a:endParaRPr sz="24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635821" y="1254077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58072" y="1747165"/>
            <a:ext cx="470083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A ___________ teacher works with small children to prepare them for school.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Job adverts should not mention their ideal candidate's ___________.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A very experienced ___________ was able to rebuild his nose after the accident.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Boys and girls should have ___________ opportunities in education.</a:t>
            </a: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Parents should not ___________ boys differently from girls.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69194" y="1439388"/>
            <a:ext cx="2840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95837" y="1803401"/>
            <a:ext cx="2840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8094" y="3687778"/>
            <a:ext cx="2840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2888" y="4432134"/>
            <a:ext cx="2840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92639" y="5548630"/>
            <a:ext cx="2840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320549"/>
              </p:ext>
            </p:extLst>
          </p:nvPr>
        </p:nvGraphicFramePr>
        <p:xfrm>
          <a:off x="2882620" y="1803401"/>
          <a:ext cx="470180" cy="4460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180">
                  <a:extLst>
                    <a:ext uri="{9D8B030D-6E8A-4147-A177-3AD203B41FA5}">
                      <a16:colId xmlns:a16="http://schemas.microsoft.com/office/drawing/2014/main" val="1797492675"/>
                    </a:ext>
                  </a:extLst>
                </a:gridCol>
              </a:tblGrid>
              <a:tr h="371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92828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50544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99291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79948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21529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891351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35095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87698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17510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19013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07570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3923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70529"/>
              </p:ext>
            </p:extLst>
          </p:nvPr>
        </p:nvGraphicFramePr>
        <p:xfrm>
          <a:off x="3801043" y="2180088"/>
          <a:ext cx="48662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623">
                  <a:extLst>
                    <a:ext uri="{9D8B030D-6E8A-4147-A177-3AD203B41FA5}">
                      <a16:colId xmlns:a16="http://schemas.microsoft.com/office/drawing/2014/main" val="131380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1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2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6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4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29158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67706"/>
              </p:ext>
            </p:extLst>
          </p:nvPr>
        </p:nvGraphicFramePr>
        <p:xfrm>
          <a:off x="1959707" y="3662899"/>
          <a:ext cx="32338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978">
                  <a:extLst>
                    <a:ext uri="{9D8B030D-6E8A-4147-A177-3AD203B41FA5}">
                      <a16:colId xmlns:a16="http://schemas.microsoft.com/office/drawing/2014/main" val="3395829446"/>
                    </a:ext>
                  </a:extLst>
                </a:gridCol>
                <a:gridCol w="461978">
                  <a:extLst>
                    <a:ext uri="{9D8B030D-6E8A-4147-A177-3AD203B41FA5}">
                      <a16:colId xmlns:a16="http://schemas.microsoft.com/office/drawing/2014/main" val="2990084491"/>
                    </a:ext>
                  </a:extLst>
                </a:gridCol>
                <a:gridCol w="475113">
                  <a:extLst>
                    <a:ext uri="{9D8B030D-6E8A-4147-A177-3AD203B41FA5}">
                      <a16:colId xmlns:a16="http://schemas.microsoft.com/office/drawing/2014/main" val="1117647531"/>
                    </a:ext>
                  </a:extLst>
                </a:gridCol>
                <a:gridCol w="448843">
                  <a:extLst>
                    <a:ext uri="{9D8B030D-6E8A-4147-A177-3AD203B41FA5}">
                      <a16:colId xmlns:a16="http://schemas.microsoft.com/office/drawing/2014/main" val="127820457"/>
                    </a:ext>
                  </a:extLst>
                </a:gridCol>
                <a:gridCol w="477510">
                  <a:extLst>
                    <a:ext uri="{9D8B030D-6E8A-4147-A177-3AD203B41FA5}">
                      <a16:colId xmlns:a16="http://schemas.microsoft.com/office/drawing/2014/main" val="4227872602"/>
                    </a:ext>
                  </a:extLst>
                </a:gridCol>
                <a:gridCol w="446446">
                  <a:extLst>
                    <a:ext uri="{9D8B030D-6E8A-4147-A177-3AD203B41FA5}">
                      <a16:colId xmlns:a16="http://schemas.microsoft.com/office/drawing/2014/main" val="2141472867"/>
                    </a:ext>
                  </a:extLst>
                </a:gridCol>
                <a:gridCol w="461978">
                  <a:extLst>
                    <a:ext uri="{9D8B030D-6E8A-4147-A177-3AD203B41FA5}">
                      <a16:colId xmlns:a16="http://schemas.microsoft.com/office/drawing/2014/main" val="1917930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34287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937353"/>
              </p:ext>
            </p:extLst>
          </p:nvPr>
        </p:nvGraphicFramePr>
        <p:xfrm>
          <a:off x="1543505" y="4399915"/>
          <a:ext cx="225155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6428">
                  <a:extLst>
                    <a:ext uri="{9D8B030D-6E8A-4147-A177-3AD203B41FA5}">
                      <a16:colId xmlns:a16="http://schemas.microsoft.com/office/drawing/2014/main" val="1841192790"/>
                    </a:ext>
                  </a:extLst>
                </a:gridCol>
                <a:gridCol w="446428">
                  <a:extLst>
                    <a:ext uri="{9D8B030D-6E8A-4147-A177-3AD203B41FA5}">
                      <a16:colId xmlns:a16="http://schemas.microsoft.com/office/drawing/2014/main" val="2871198390"/>
                    </a:ext>
                  </a:extLst>
                </a:gridCol>
                <a:gridCol w="446428">
                  <a:extLst>
                    <a:ext uri="{9D8B030D-6E8A-4147-A177-3AD203B41FA5}">
                      <a16:colId xmlns:a16="http://schemas.microsoft.com/office/drawing/2014/main" val="472019212"/>
                    </a:ext>
                  </a:extLst>
                </a:gridCol>
                <a:gridCol w="470011">
                  <a:extLst>
                    <a:ext uri="{9D8B030D-6E8A-4147-A177-3AD203B41FA5}">
                      <a16:colId xmlns:a16="http://schemas.microsoft.com/office/drawing/2014/main" val="2336462204"/>
                    </a:ext>
                  </a:extLst>
                </a:gridCol>
                <a:gridCol w="442259">
                  <a:extLst>
                    <a:ext uri="{9D8B030D-6E8A-4147-A177-3AD203B41FA5}">
                      <a16:colId xmlns:a16="http://schemas.microsoft.com/office/drawing/2014/main" val="2213555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1593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4773048"/>
              </p:ext>
            </p:extLst>
          </p:nvPr>
        </p:nvGraphicFramePr>
        <p:xfrm>
          <a:off x="1844207" y="5517099"/>
          <a:ext cx="253402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805">
                  <a:extLst>
                    <a:ext uri="{9D8B030D-6E8A-4147-A177-3AD203B41FA5}">
                      <a16:colId xmlns:a16="http://schemas.microsoft.com/office/drawing/2014/main" val="3616801196"/>
                    </a:ext>
                  </a:extLst>
                </a:gridCol>
                <a:gridCol w="539078">
                  <a:extLst>
                    <a:ext uri="{9D8B030D-6E8A-4147-A177-3AD203B41FA5}">
                      <a16:colId xmlns:a16="http://schemas.microsoft.com/office/drawing/2014/main" val="2950423374"/>
                    </a:ext>
                  </a:extLst>
                </a:gridCol>
                <a:gridCol w="454212">
                  <a:extLst>
                    <a:ext uri="{9D8B030D-6E8A-4147-A177-3AD203B41FA5}">
                      <a16:colId xmlns:a16="http://schemas.microsoft.com/office/drawing/2014/main" val="884668978"/>
                    </a:ext>
                  </a:extLst>
                </a:gridCol>
                <a:gridCol w="527125">
                  <a:extLst>
                    <a:ext uri="{9D8B030D-6E8A-4147-A177-3AD203B41FA5}">
                      <a16:colId xmlns:a16="http://schemas.microsoft.com/office/drawing/2014/main" val="2169021515"/>
                    </a:ext>
                  </a:extLst>
                </a:gridCol>
                <a:gridCol w="506805">
                  <a:extLst>
                    <a:ext uri="{9D8B030D-6E8A-4147-A177-3AD203B41FA5}">
                      <a16:colId xmlns:a16="http://schemas.microsoft.com/office/drawing/2014/main" val="2390242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71762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D8C035B-B2B8-43AB-89FC-280939AC34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43496"/>
              </p:ext>
            </p:extLst>
          </p:nvPr>
        </p:nvGraphicFramePr>
        <p:xfrm>
          <a:off x="2876129" y="1803401"/>
          <a:ext cx="470180" cy="44606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0180">
                  <a:extLst>
                    <a:ext uri="{9D8B030D-6E8A-4147-A177-3AD203B41FA5}">
                      <a16:colId xmlns:a16="http://schemas.microsoft.com/office/drawing/2014/main" val="1797492675"/>
                    </a:ext>
                  </a:extLst>
                </a:gridCol>
              </a:tblGrid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K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92828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450544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199291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9779948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221529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891351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435095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087698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17510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19013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607570"/>
                  </a:ext>
                </a:extLst>
              </a:tr>
              <a:tr h="371723">
                <a:tc>
                  <a:txBody>
                    <a:bodyPr/>
                    <a:lstStyle/>
                    <a:p>
                      <a:r>
                        <a:rPr lang="vi-VN" dirty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339230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14606D87-9133-4545-AD33-9B2981888E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824198"/>
              </p:ext>
            </p:extLst>
          </p:nvPr>
        </p:nvGraphicFramePr>
        <p:xfrm>
          <a:off x="3794552" y="2180088"/>
          <a:ext cx="486623" cy="222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623">
                  <a:extLst>
                    <a:ext uri="{9D8B030D-6E8A-4147-A177-3AD203B41FA5}">
                      <a16:colId xmlns:a16="http://schemas.microsoft.com/office/drawing/2014/main" val="1313806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817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92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053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8366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34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429158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A9247B42-9E60-4EE1-BD7E-97A7376F4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460017"/>
              </p:ext>
            </p:extLst>
          </p:nvPr>
        </p:nvGraphicFramePr>
        <p:xfrm>
          <a:off x="1951125" y="3662898"/>
          <a:ext cx="3233846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1978">
                  <a:extLst>
                    <a:ext uri="{9D8B030D-6E8A-4147-A177-3AD203B41FA5}">
                      <a16:colId xmlns:a16="http://schemas.microsoft.com/office/drawing/2014/main" val="3395829446"/>
                    </a:ext>
                  </a:extLst>
                </a:gridCol>
                <a:gridCol w="461978">
                  <a:extLst>
                    <a:ext uri="{9D8B030D-6E8A-4147-A177-3AD203B41FA5}">
                      <a16:colId xmlns:a16="http://schemas.microsoft.com/office/drawing/2014/main" val="2990084491"/>
                    </a:ext>
                  </a:extLst>
                </a:gridCol>
                <a:gridCol w="475113">
                  <a:extLst>
                    <a:ext uri="{9D8B030D-6E8A-4147-A177-3AD203B41FA5}">
                      <a16:colId xmlns:a16="http://schemas.microsoft.com/office/drawing/2014/main" val="1117647531"/>
                    </a:ext>
                  </a:extLst>
                </a:gridCol>
                <a:gridCol w="448843">
                  <a:extLst>
                    <a:ext uri="{9D8B030D-6E8A-4147-A177-3AD203B41FA5}">
                      <a16:colId xmlns:a16="http://schemas.microsoft.com/office/drawing/2014/main" val="127820457"/>
                    </a:ext>
                  </a:extLst>
                </a:gridCol>
                <a:gridCol w="477510">
                  <a:extLst>
                    <a:ext uri="{9D8B030D-6E8A-4147-A177-3AD203B41FA5}">
                      <a16:colId xmlns:a16="http://schemas.microsoft.com/office/drawing/2014/main" val="4227872602"/>
                    </a:ext>
                  </a:extLst>
                </a:gridCol>
                <a:gridCol w="446446">
                  <a:extLst>
                    <a:ext uri="{9D8B030D-6E8A-4147-A177-3AD203B41FA5}">
                      <a16:colId xmlns:a16="http://schemas.microsoft.com/office/drawing/2014/main" val="2141472867"/>
                    </a:ext>
                  </a:extLst>
                </a:gridCol>
                <a:gridCol w="461978">
                  <a:extLst>
                    <a:ext uri="{9D8B030D-6E8A-4147-A177-3AD203B41FA5}">
                      <a16:colId xmlns:a16="http://schemas.microsoft.com/office/drawing/2014/main" val="19179308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834287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AF4233B1-ADA5-4BE6-BEF1-B9180FFFA7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817437"/>
              </p:ext>
            </p:extLst>
          </p:nvPr>
        </p:nvGraphicFramePr>
        <p:xfrm>
          <a:off x="1567792" y="4404653"/>
          <a:ext cx="2200606" cy="3582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6326">
                  <a:extLst>
                    <a:ext uri="{9D8B030D-6E8A-4147-A177-3AD203B41FA5}">
                      <a16:colId xmlns:a16="http://schemas.microsoft.com/office/drawing/2014/main" val="1841192790"/>
                    </a:ext>
                  </a:extLst>
                </a:gridCol>
                <a:gridCol w="436326">
                  <a:extLst>
                    <a:ext uri="{9D8B030D-6E8A-4147-A177-3AD203B41FA5}">
                      <a16:colId xmlns:a16="http://schemas.microsoft.com/office/drawing/2014/main" val="2871198390"/>
                    </a:ext>
                  </a:extLst>
                </a:gridCol>
                <a:gridCol w="436326">
                  <a:extLst>
                    <a:ext uri="{9D8B030D-6E8A-4147-A177-3AD203B41FA5}">
                      <a16:colId xmlns:a16="http://schemas.microsoft.com/office/drawing/2014/main" val="472019212"/>
                    </a:ext>
                  </a:extLst>
                </a:gridCol>
                <a:gridCol w="459376">
                  <a:extLst>
                    <a:ext uri="{9D8B030D-6E8A-4147-A177-3AD203B41FA5}">
                      <a16:colId xmlns:a16="http://schemas.microsoft.com/office/drawing/2014/main" val="2336462204"/>
                    </a:ext>
                  </a:extLst>
                </a:gridCol>
                <a:gridCol w="432252">
                  <a:extLst>
                    <a:ext uri="{9D8B030D-6E8A-4147-A177-3AD203B41FA5}">
                      <a16:colId xmlns:a16="http://schemas.microsoft.com/office/drawing/2014/main" val="221355572"/>
                    </a:ext>
                  </a:extLst>
                </a:gridCol>
              </a:tblGrid>
              <a:tr h="358256">
                <a:tc>
                  <a:txBody>
                    <a:bodyPr/>
                    <a:lstStyle/>
                    <a:p>
                      <a:r>
                        <a:rPr lang="vi-VN" dirty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41593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0CE5305-7E2A-422D-B9BD-6EF3E1F23C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836673"/>
              </p:ext>
            </p:extLst>
          </p:nvPr>
        </p:nvGraphicFramePr>
        <p:xfrm>
          <a:off x="1830819" y="5519748"/>
          <a:ext cx="253402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6805">
                  <a:extLst>
                    <a:ext uri="{9D8B030D-6E8A-4147-A177-3AD203B41FA5}">
                      <a16:colId xmlns:a16="http://schemas.microsoft.com/office/drawing/2014/main" val="3616801196"/>
                    </a:ext>
                  </a:extLst>
                </a:gridCol>
                <a:gridCol w="539078">
                  <a:extLst>
                    <a:ext uri="{9D8B030D-6E8A-4147-A177-3AD203B41FA5}">
                      <a16:colId xmlns:a16="http://schemas.microsoft.com/office/drawing/2014/main" val="2950423374"/>
                    </a:ext>
                  </a:extLst>
                </a:gridCol>
                <a:gridCol w="454212">
                  <a:extLst>
                    <a:ext uri="{9D8B030D-6E8A-4147-A177-3AD203B41FA5}">
                      <a16:colId xmlns:a16="http://schemas.microsoft.com/office/drawing/2014/main" val="884668978"/>
                    </a:ext>
                  </a:extLst>
                </a:gridCol>
                <a:gridCol w="527125">
                  <a:extLst>
                    <a:ext uri="{9D8B030D-6E8A-4147-A177-3AD203B41FA5}">
                      <a16:colId xmlns:a16="http://schemas.microsoft.com/office/drawing/2014/main" val="2169021515"/>
                    </a:ext>
                  </a:extLst>
                </a:gridCol>
                <a:gridCol w="506805">
                  <a:extLst>
                    <a:ext uri="{9D8B030D-6E8A-4147-A177-3AD203B41FA5}">
                      <a16:colId xmlns:a16="http://schemas.microsoft.com/office/drawing/2014/main" val="2390242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vi-VN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7717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017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749159" y="1134229"/>
            <a:ext cx="1069368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Each of the following sentences has a mistake. Underline it and write the correct</a:t>
            </a:r>
          </a:p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word(s) in the space given.</a:t>
            </a:r>
            <a:endParaRPr sz="1100" dirty="0"/>
          </a:p>
        </p:txBody>
      </p:sp>
      <p:sp>
        <p:nvSpPr>
          <p:cNvPr id="179" name="Google Shape;179;p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669656"/>
              </p:ext>
            </p:extLst>
          </p:nvPr>
        </p:nvGraphicFramePr>
        <p:xfrm>
          <a:off x="749159" y="2270687"/>
          <a:ext cx="11077523" cy="30540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8021862">
                  <a:extLst>
                    <a:ext uri="{9D8B030D-6E8A-4147-A177-3AD203B41FA5}">
                      <a16:colId xmlns:a16="http://schemas.microsoft.com/office/drawing/2014/main" val="1080836855"/>
                    </a:ext>
                  </a:extLst>
                </a:gridCol>
                <a:gridCol w="3055661">
                  <a:extLst>
                    <a:ext uri="{9D8B030D-6E8A-4147-A177-3AD203B41FA5}">
                      <a16:colId xmlns:a16="http://schemas.microsoft.com/office/drawing/2014/main" val="24444473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One paragraph about gender equality ought to write by each student. 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Action to stop domestic violence must take immediately. 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Should all people be provide with equal access to information? 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Young girls mustn’t force into marriage.</a:t>
                      </a:r>
                    </a:p>
                    <a:p>
                      <a:pPr marL="342900" indent="-342900">
                        <a:lnSpc>
                          <a:spcPct val="200000"/>
                        </a:lnSpc>
                        <a:buAutoNum type="arabicPeriod"/>
                      </a:pPr>
                      <a:r>
                        <a:rPr lang="en-US" sz="2000" b="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 men and women given equal opportunities in the workplace?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marR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20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________________</a:t>
                      </a:r>
                    </a:p>
                    <a:p>
                      <a:pPr marL="342900" marR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20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_______________</a:t>
                      </a:r>
                      <a:r>
                        <a:rPr lang="vi-VN" sz="20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_</a:t>
                      </a:r>
                      <a:endParaRPr lang="en-US" sz="20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20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_______________</a:t>
                      </a:r>
                      <a:r>
                        <a:rPr lang="vi-VN" sz="20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_</a:t>
                      </a:r>
                      <a:endParaRPr lang="en-US" sz="2000" b="0" i="0" u="none" strike="noStrike" cap="none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342900" marR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20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________________</a:t>
                      </a:r>
                    </a:p>
                    <a:p>
                      <a:pPr marL="342900" marR="0" indent="-34290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AutoNum type="arabicPeriod"/>
                      </a:pPr>
                      <a:r>
                        <a:rPr lang="en-US" sz="2000" b="0" i="0" u="none" strike="noStrike" cap="none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_________________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304279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8504EB-18CA-4F07-B938-C65ACE83760B}"/>
              </a:ext>
            </a:extLst>
          </p:cNvPr>
          <p:cNvSpPr txBox="1"/>
          <p:nvPr/>
        </p:nvSpPr>
        <p:spPr>
          <a:xfrm>
            <a:off x="9083841" y="237897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 written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0EF8BA-2B60-4569-BB1A-2E72FB776B6F}"/>
              </a:ext>
            </a:extLst>
          </p:cNvPr>
          <p:cNvSpPr txBox="1"/>
          <p:nvPr/>
        </p:nvSpPr>
        <p:spPr>
          <a:xfrm>
            <a:off x="9083841" y="3004613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 taken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3057AB-5416-4BE9-B339-3F36E519263F}"/>
              </a:ext>
            </a:extLst>
          </p:cNvPr>
          <p:cNvSpPr txBox="1"/>
          <p:nvPr/>
        </p:nvSpPr>
        <p:spPr>
          <a:xfrm>
            <a:off x="9083841" y="3630255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provided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DF4032-F511-4AA8-AE3D-A8731AEA97CF}"/>
              </a:ext>
            </a:extLst>
          </p:cNvPr>
          <p:cNvCxnSpPr>
            <a:cxnSpLocks/>
          </p:cNvCxnSpPr>
          <p:nvPr/>
        </p:nvCxnSpPr>
        <p:spPr>
          <a:xfrm>
            <a:off x="6047871" y="2863302"/>
            <a:ext cx="557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7AD2B1-027E-4559-928E-227C2ABAD971}"/>
              </a:ext>
            </a:extLst>
          </p:cNvPr>
          <p:cNvCxnSpPr>
            <a:cxnSpLocks/>
          </p:cNvCxnSpPr>
          <p:nvPr/>
        </p:nvCxnSpPr>
        <p:spPr>
          <a:xfrm>
            <a:off x="5168620" y="3429000"/>
            <a:ext cx="557464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63BDABF-B76E-47C5-AF63-C2483C4F1622}"/>
              </a:ext>
            </a:extLst>
          </p:cNvPr>
          <p:cNvCxnSpPr>
            <a:cxnSpLocks/>
          </p:cNvCxnSpPr>
          <p:nvPr/>
        </p:nvCxnSpPr>
        <p:spPr>
          <a:xfrm>
            <a:off x="3299714" y="4030365"/>
            <a:ext cx="81508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B9ED812-4EC9-416F-B145-38CB18AD048D}"/>
              </a:ext>
            </a:extLst>
          </p:cNvPr>
          <p:cNvSpPr txBox="1"/>
          <p:nvPr/>
        </p:nvSpPr>
        <p:spPr>
          <a:xfrm>
            <a:off x="9083841" y="4243061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 forced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CF04396-B2B7-4269-B067-27643FBC31F8}"/>
              </a:ext>
            </a:extLst>
          </p:cNvPr>
          <p:cNvCxnSpPr>
            <a:cxnSpLocks/>
          </p:cNvCxnSpPr>
          <p:nvPr/>
        </p:nvCxnSpPr>
        <p:spPr>
          <a:xfrm>
            <a:off x="3215490" y="4643171"/>
            <a:ext cx="51334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59AB80A-04A0-44E5-8DB3-74D809D5052D}"/>
              </a:ext>
            </a:extLst>
          </p:cNvPr>
          <p:cNvSpPr txBox="1"/>
          <p:nvPr/>
        </p:nvSpPr>
        <p:spPr>
          <a:xfrm>
            <a:off x="9083841" y="4895963"/>
            <a:ext cx="2875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be given</a:t>
            </a:r>
            <a:endParaRPr lang="en-US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F0590F5-5127-41D7-BF79-DAB248C90788}"/>
              </a:ext>
            </a:extLst>
          </p:cNvPr>
          <p:cNvCxnSpPr>
            <a:cxnSpLocks/>
          </p:cNvCxnSpPr>
          <p:nvPr/>
        </p:nvCxnSpPr>
        <p:spPr>
          <a:xfrm>
            <a:off x="3472163" y="5296073"/>
            <a:ext cx="513347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136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5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825287" y="429362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endCxn id="134" idx="0"/>
          </p:cNvCxnSpPr>
          <p:nvPr/>
        </p:nvCxnSpPr>
        <p:spPr>
          <a:xfrm>
            <a:off x="3070052" y="3396704"/>
            <a:ext cx="1775362" cy="8969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3"/>
            <a:ext cx="4903830" cy="209356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Pronunciation: Listen and mark the stressed syllables in the words in bold.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Vocabulary: Do the crossword. Use the words you have learnt in this unit.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Grammar: Each of the following sentences has a mistake. Underline it and write the correct word(s) in the space given.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8" y="4492867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Project: Students’ future jobs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283868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749159" y="1136640"/>
            <a:ext cx="1069368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Work in groups. Choose any class in your school and do a survey to find out:</a:t>
            </a:r>
            <a:endParaRPr sz="1100" dirty="0"/>
          </a:p>
        </p:txBody>
      </p:sp>
      <p:sp>
        <p:nvSpPr>
          <p:cNvPr id="179" name="Google Shape;179;p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2706" y="1621050"/>
            <a:ext cx="9370862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the number of boys and girls.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 how many of them would like to work as surgeons, airline pilots, nurses and shop assistants, or do other jobs in the future.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250374"/>
              </p:ext>
            </p:extLst>
          </p:nvPr>
        </p:nvGraphicFramePr>
        <p:xfrm>
          <a:off x="1140544" y="3318580"/>
          <a:ext cx="9363024" cy="2743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60504">
                  <a:extLst>
                    <a:ext uri="{9D8B030D-6E8A-4147-A177-3AD203B41FA5}">
                      <a16:colId xmlns:a16="http://schemas.microsoft.com/office/drawing/2014/main" val="1117717797"/>
                    </a:ext>
                  </a:extLst>
                </a:gridCol>
                <a:gridCol w="1560504">
                  <a:extLst>
                    <a:ext uri="{9D8B030D-6E8A-4147-A177-3AD203B41FA5}">
                      <a16:colId xmlns:a16="http://schemas.microsoft.com/office/drawing/2014/main" val="4206822629"/>
                    </a:ext>
                  </a:extLst>
                </a:gridCol>
                <a:gridCol w="1560504">
                  <a:extLst>
                    <a:ext uri="{9D8B030D-6E8A-4147-A177-3AD203B41FA5}">
                      <a16:colId xmlns:a16="http://schemas.microsoft.com/office/drawing/2014/main" val="293140446"/>
                    </a:ext>
                  </a:extLst>
                </a:gridCol>
                <a:gridCol w="1560504">
                  <a:extLst>
                    <a:ext uri="{9D8B030D-6E8A-4147-A177-3AD203B41FA5}">
                      <a16:colId xmlns:a16="http://schemas.microsoft.com/office/drawing/2014/main" val="2719238552"/>
                    </a:ext>
                  </a:extLst>
                </a:gridCol>
                <a:gridCol w="1560504">
                  <a:extLst>
                    <a:ext uri="{9D8B030D-6E8A-4147-A177-3AD203B41FA5}">
                      <a16:colId xmlns:a16="http://schemas.microsoft.com/office/drawing/2014/main" val="2585072997"/>
                    </a:ext>
                  </a:extLst>
                </a:gridCol>
                <a:gridCol w="1560504">
                  <a:extLst>
                    <a:ext uri="{9D8B030D-6E8A-4147-A177-3AD203B41FA5}">
                      <a16:colId xmlns:a16="http://schemas.microsoft.com/office/drawing/2014/main" val="364485654"/>
                    </a:ext>
                  </a:extLst>
                </a:gridCol>
              </a:tblGrid>
              <a:tr h="629588">
                <a:tc gridSpan="6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Class:</a:t>
                      </a:r>
                    </a:p>
                  </a:txBody>
                  <a:tcPr marL="101492" marR="101492" marT="50746" marB="50746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349037"/>
                  </a:ext>
                </a:extLst>
              </a:tr>
              <a:tr h="82445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Number of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students</a:t>
                      </a:r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Surgeons</a:t>
                      </a:r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Airline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pilots</a:t>
                      </a:r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Nurses</a:t>
                      </a:r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Shop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assistants</a:t>
                      </a:r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Others</a:t>
                      </a:r>
                    </a:p>
                  </a:txBody>
                  <a:tcPr marL="101492" marR="101492" marT="50746" marB="50746" anchor="ctr"/>
                </a:tc>
                <a:extLst>
                  <a:ext uri="{0D108BD9-81ED-4DB2-BD59-A6C34878D82A}">
                    <a16:rowId xmlns:a16="http://schemas.microsoft.com/office/drawing/2014/main" val="2611451686"/>
                  </a:ext>
                </a:extLst>
              </a:tr>
              <a:tr h="644577">
                <a:tc>
                  <a:txBody>
                    <a:bodyPr/>
                    <a:lstStyle/>
                    <a:p>
                      <a:r>
                        <a:rPr lang="en-US" sz="1600" dirty="0"/>
                        <a:t>_______ boys</a:t>
                      </a:r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1492" marR="101492" marT="50746" marB="50746" anchor="ctr"/>
                </a:tc>
                <a:extLst>
                  <a:ext uri="{0D108BD9-81ED-4DB2-BD59-A6C34878D82A}">
                    <a16:rowId xmlns:a16="http://schemas.microsoft.com/office/drawing/2014/main" val="2698999274"/>
                  </a:ext>
                </a:extLst>
              </a:tr>
              <a:tr h="644577">
                <a:tc>
                  <a:txBody>
                    <a:bodyPr/>
                    <a:lstStyle/>
                    <a:p>
                      <a:r>
                        <a:rPr lang="en-US" sz="1600" dirty="0"/>
                        <a:t>_______ girls</a:t>
                      </a:r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101492" marR="101492" marT="50746" marB="50746" anchor="ctr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101492" marR="101492" marT="50746" marB="50746" anchor="ctr"/>
                </a:tc>
                <a:extLst>
                  <a:ext uri="{0D108BD9-81ED-4DB2-BD59-A6C34878D82A}">
                    <a16:rowId xmlns:a16="http://schemas.microsoft.com/office/drawing/2014/main" val="1016053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1903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1" cy="82872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8"/>
          <p:cNvSpPr txBox="1"/>
          <p:nvPr/>
        </p:nvSpPr>
        <p:spPr>
          <a:xfrm>
            <a:off x="749159" y="1366937"/>
            <a:ext cx="10693680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Report your results to the class. </a:t>
            </a:r>
            <a:endParaRPr lang="vi-VN" sz="32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Which of the jobs is the least popular among the</a:t>
            </a:r>
            <a:r>
              <a:rPr lang="vi-VN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boys and which one the least popular among the girls? Give possible reasons.</a:t>
            </a:r>
            <a:endParaRPr dirty="0"/>
          </a:p>
        </p:txBody>
      </p:sp>
      <p:sp>
        <p:nvSpPr>
          <p:cNvPr id="179" name="Google Shape;179;p8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21449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204202" y="537882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2"/>
            <a:endCxn id="19" idx="3"/>
          </p:cNvCxnSpPr>
          <p:nvPr/>
        </p:nvCxnSpPr>
        <p:spPr>
          <a:xfrm rot="5400000">
            <a:off x="3607726" y="4496240"/>
            <a:ext cx="784899" cy="169047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825287" y="429362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endCxn id="134" idx="0"/>
          </p:cNvCxnSpPr>
          <p:nvPr/>
        </p:nvCxnSpPr>
        <p:spPr>
          <a:xfrm>
            <a:off x="3070052" y="3396704"/>
            <a:ext cx="1775362" cy="8969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3"/>
            <a:ext cx="4903830" cy="209356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Pronunciation: Listen and mark the stressed syllables in the words in bold.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Vocabulary: Do the crossword. Use the words you have learnt in this unit.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Grammar: Each of the following sentences has a mistake. Underline it and write the correct word(s) in the space given.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8" y="4492867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Project: Students’ future jobs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751234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2"/>
          <p:cNvSpPr/>
          <p:nvPr/>
        </p:nvSpPr>
        <p:spPr>
          <a:xfrm>
            <a:off x="702927" y="1115125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2"/>
          <p:cNvSpPr txBox="1"/>
          <p:nvPr/>
        </p:nvSpPr>
        <p:spPr>
          <a:xfrm>
            <a:off x="733099" y="1046774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5" name="Google Shape;215;p12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  <p:sp>
        <p:nvSpPr>
          <p:cNvPr id="216" name="Google Shape;216;p12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17" name="Google Shape;217;p12"/>
          <p:cNvSpPr txBox="1"/>
          <p:nvPr/>
        </p:nvSpPr>
        <p:spPr>
          <a:xfrm>
            <a:off x="1205533" y="1770942"/>
            <a:ext cx="8584082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84200" marR="0" lvl="0" indent="-457200" algn="l" rtl="0">
              <a:spcBef>
                <a:spcPts val="0"/>
              </a:spcBef>
              <a:spcAft>
                <a:spcPts val="0"/>
              </a:spcAft>
              <a:buClr>
                <a:srgbClr val="841A31"/>
              </a:buClr>
              <a:buSzPts val="2400"/>
              <a:buFont typeface="Arial"/>
              <a:buChar char="•"/>
            </a:pPr>
            <a:r>
              <a:rPr lang="vi-VN" sz="2400" dirty="0">
                <a:solidFill>
                  <a:srgbClr val="841A31"/>
                </a:solidFill>
                <a:latin typeface="Calibri"/>
                <a:ea typeface="Calibri"/>
                <a:cs typeface="Calibri"/>
                <a:sym typeface="Calibri"/>
              </a:rPr>
              <a:t>Check what you have been able to do after this unit!</a:t>
            </a:r>
            <a:endParaRPr sz="4400" dirty="0">
              <a:solidFill>
                <a:srgbClr val="841A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D3A7D7-BB6D-43BC-89C5-4881B2035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262" y="2307240"/>
            <a:ext cx="9271476" cy="422931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"/>
          <p:cNvSpPr txBox="1"/>
          <p:nvPr/>
        </p:nvSpPr>
        <p:spPr>
          <a:xfrm>
            <a:off x="1882037" y="2055511"/>
            <a:ext cx="8584082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841A31"/>
              </a:buClr>
              <a:buSzPts val="2400"/>
              <a:buFont typeface="Arial"/>
              <a:buChar char="•"/>
            </a:pPr>
            <a:r>
              <a:rPr lang="en-US" sz="3200" dirty="0">
                <a:solidFill>
                  <a:srgbClr val="841A3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 sz="1800" dirty="0"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rgbClr val="841A31"/>
              </a:buClr>
              <a:buSzPts val="2400"/>
              <a:buFont typeface="Arial"/>
              <a:buChar char="•"/>
            </a:pPr>
            <a:r>
              <a:rPr lang="en-US" sz="3200" dirty="0">
                <a:solidFill>
                  <a:srgbClr val="841A31"/>
                </a:solidFill>
                <a:latin typeface="Calibri"/>
                <a:ea typeface="Calibri"/>
                <a:cs typeface="Calibri"/>
                <a:sym typeface="Calibri"/>
              </a:rPr>
              <a:t>Prepare for the next les</a:t>
            </a:r>
            <a:r>
              <a:rPr lang="vi-VN" sz="3200" dirty="0">
                <a:solidFill>
                  <a:srgbClr val="841A3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3200" dirty="0">
                <a:solidFill>
                  <a:srgbClr val="841A31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r>
              <a:rPr lang="vi-VN" sz="3200" dirty="0">
                <a:solidFill>
                  <a:srgbClr val="841A31"/>
                </a:solidFill>
                <a:latin typeface="Calibri"/>
                <a:ea typeface="Calibri"/>
                <a:cs typeface="Calibri"/>
                <a:sym typeface="Calibri"/>
              </a:rPr>
              <a:t>: Unit 7.</a:t>
            </a:r>
            <a:endParaRPr sz="1800" dirty="0"/>
          </a:p>
          <a:p>
            <a:pPr marL="571500" marR="0" lvl="0" indent="-419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dirty="0">
              <a:solidFill>
                <a:srgbClr val="841A3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pic>
        <p:nvPicPr>
          <p:cNvPr id="226" name="Google Shape;22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/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33" name="Google Shape;23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5345116" y="2786581"/>
            <a:ext cx="5233984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-74951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GENDER EQUALITY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5421580" y="2900272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2287619" y="2790376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/>
          <p:nvPr/>
        </p:nvSpPr>
        <p:spPr>
          <a:xfrm>
            <a:off x="2180643" y="2823329"/>
            <a:ext cx="3208247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3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1646762" y="4786718"/>
            <a:ext cx="4216462" cy="168958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667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Unit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FAMILY LIFE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Unit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Family Life</a:t>
            </a:r>
            <a:endParaRPr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14" name="Google Shape;114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5" name="Google Shape;115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endParaRPr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Calibri" panose="020F0502020204030204" pitchFamily="34" charset="0"/>
                  <a:ea typeface="Times New Roman"/>
                  <a:cs typeface="Calibri" panose="020F0502020204030204" pitchFamily="34" charset="0"/>
                  <a:sym typeface="Times New Roman"/>
                </a:rPr>
                <a:t>OBJECTIVES</a:t>
              </a:r>
              <a:endParaRPr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17" name="Google Shape;11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8" name="Google Shape;118;p3"/>
          <p:cNvSpPr/>
          <p:nvPr/>
        </p:nvSpPr>
        <p:spPr>
          <a:xfrm>
            <a:off x="791570" y="1918220"/>
            <a:ext cx="5070412" cy="1721487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667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cxnSp>
        <p:nvCxnSpPr>
          <p:cNvPr id="120" name="Google Shape;120;p3"/>
          <p:cNvCxnSpPr>
            <a:cxnSpLocks/>
          </p:cNvCxnSpPr>
          <p:nvPr/>
        </p:nvCxnSpPr>
        <p:spPr>
          <a:xfrm rot="5400000">
            <a:off x="5622181" y="5055540"/>
            <a:ext cx="990300" cy="604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890337" y="2083546"/>
            <a:ext cx="4841652" cy="2105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None/>
            </a:pPr>
            <a:r>
              <a:rPr lang="en-US" sz="1800" b="1" dirty="0">
                <a:solidFill>
                  <a:srgbClr val="00667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Knowledge</a:t>
            </a:r>
          </a:p>
          <a:p>
            <a:pPr marL="285750" lvl="0" indent="-285750" algn="l">
              <a:buClr>
                <a:srgbClr val="841A3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Review the vocabulary and grammar of Unit 6</a:t>
            </a:r>
          </a:p>
          <a:p>
            <a:pPr marL="285750" lvl="0" indent="-285750" algn="l">
              <a:buClr>
                <a:srgbClr val="841A3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Apply what </a:t>
            </a:r>
            <a:r>
              <a:rPr lang="vi-VN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Ss </a:t>
            </a: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have learnt (vocabulary and grammar) into practice through a project</a:t>
            </a:r>
          </a:p>
        </p:txBody>
      </p:sp>
      <p:sp>
        <p:nvSpPr>
          <p:cNvPr id="122" name="Google Shape;122;p3"/>
          <p:cNvSpPr txBox="1"/>
          <p:nvPr/>
        </p:nvSpPr>
        <p:spPr>
          <a:xfrm>
            <a:off x="1910142" y="5030634"/>
            <a:ext cx="3866476" cy="1268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en-US" sz="1800" b="1" dirty="0">
                <a:solidFill>
                  <a:srgbClr val="00667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Personal qualities</a:t>
            </a:r>
            <a:endParaRPr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841A3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Understand more about students’ career choices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Clr>
                <a:srgbClr val="841A3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Develop self-study skills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b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endParaRPr lang="en-US" sz="18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23" name="Google Shape;123;p3"/>
          <p:cNvSpPr/>
          <p:nvPr/>
        </p:nvSpPr>
        <p:spPr>
          <a:xfrm>
            <a:off x="6441286" y="2668887"/>
            <a:ext cx="4717854" cy="2504692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00667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24" name="Google Shape;124;p3"/>
          <p:cNvSpPr txBox="1"/>
          <p:nvPr/>
        </p:nvSpPr>
        <p:spPr>
          <a:xfrm>
            <a:off x="6629532" y="2758569"/>
            <a:ext cx="4551463" cy="1837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600"/>
              <a:buFont typeface="Arial"/>
              <a:buNone/>
            </a:pPr>
            <a:r>
              <a:rPr lang="vi-VN" sz="1800" b="1" dirty="0">
                <a:solidFill>
                  <a:srgbClr val="006673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Core competence</a:t>
            </a:r>
            <a:endParaRPr lang="en-US" sz="1800" b="1" dirty="0">
              <a:solidFill>
                <a:srgbClr val="006673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841A3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Develop communication skills and creativity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841A3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Develop critical thinking skill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841A3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Be collaborative and supportive in pair work and team work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rgbClr val="841A31"/>
              </a:buClr>
              <a:buSzPts val="1600"/>
              <a:buFont typeface="Arial"/>
              <a:buChar char="•"/>
            </a:pPr>
            <a:r>
              <a:rPr lang="en-US" sz="1800" dirty="0">
                <a:solidFill>
                  <a:srgbClr val="841A3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Develop presentation skills</a:t>
            </a:r>
          </a:p>
        </p:txBody>
      </p:sp>
      <p:cxnSp>
        <p:nvCxnSpPr>
          <p:cNvPr id="19" name="Google Shape;119;p3"/>
          <p:cNvCxnSpPr/>
          <p:nvPr/>
        </p:nvCxnSpPr>
        <p:spPr>
          <a:xfrm>
            <a:off x="5855597" y="2143517"/>
            <a:ext cx="844500" cy="6180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29;p4"/>
          <p:cNvSpPr/>
          <p:nvPr/>
        </p:nvSpPr>
        <p:spPr>
          <a:xfrm>
            <a:off x="1204202" y="5378826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130;p4"/>
          <p:cNvCxnSpPr>
            <a:cxnSpLocks/>
            <a:stCxn id="134" idx="2"/>
            <a:endCxn id="19" idx="3"/>
          </p:cNvCxnSpPr>
          <p:nvPr/>
        </p:nvCxnSpPr>
        <p:spPr>
          <a:xfrm rot="5400000">
            <a:off x="3607726" y="4496240"/>
            <a:ext cx="784899" cy="1690479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3825287" y="4293627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7" name="Google Shape;137;p4"/>
          <p:cNvCxnSpPr>
            <a:cxnSpLocks/>
            <a:endCxn id="134" idx="0"/>
          </p:cNvCxnSpPr>
          <p:nvPr/>
        </p:nvCxnSpPr>
        <p:spPr>
          <a:xfrm>
            <a:off x="3070052" y="3396704"/>
            <a:ext cx="1775362" cy="896923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139;p4"/>
          <p:cNvSpPr/>
          <p:nvPr/>
        </p:nvSpPr>
        <p:spPr>
          <a:xfrm>
            <a:off x="6602857" y="5546831"/>
            <a:ext cx="4903829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 dirty="0"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3"/>
            <a:ext cx="4903830" cy="209356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Pronunciation: Listen and mark the stressed syllables in the words in bold.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Vocabulary: Do the crossword. Use the words you have learnt in this unit.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Grammar: Each of the following sentences has a mistake. Underline it and write the correct word(s) in the space given.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24" name="Google Shape;139;p4"/>
          <p:cNvSpPr/>
          <p:nvPr/>
        </p:nvSpPr>
        <p:spPr>
          <a:xfrm>
            <a:off x="6602858" y="4492867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Project: Students’ future jobs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52862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2775702" y="1232278"/>
            <a:ext cx="664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FB7B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Game: Last man standing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1934D6-11D1-4803-B8B5-48132FDBADDF}"/>
              </a:ext>
            </a:extLst>
          </p:cNvPr>
          <p:cNvSpPr txBox="1"/>
          <p:nvPr/>
        </p:nvSpPr>
        <p:spPr>
          <a:xfrm>
            <a:off x="1207769" y="2514402"/>
            <a:ext cx="97764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Every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takes turns saying one word/grammar point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have learned so far in Unit 6. 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will be eliminated from the game if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you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repeat what </a:t>
            </a: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others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said or cannot remember anything else.</a:t>
            </a:r>
            <a:endParaRPr lang="vi-VN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The winner is the last person left in the game!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95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32849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4741136" y="2955002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1204202" y="2821480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2547683" y="402753"/>
            <a:ext cx="320824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048DA4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sz="2000" dirty="0">
              <a:solidFill>
                <a:srgbClr val="048DA4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41" name="Google Shape;141;p4"/>
          <p:cNvSpPr/>
          <p:nvPr/>
        </p:nvSpPr>
        <p:spPr>
          <a:xfrm>
            <a:off x="5123109" y="366077"/>
            <a:ext cx="4401892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136;p4"/>
          <p:cNvSpPr/>
          <p:nvPr/>
        </p:nvSpPr>
        <p:spPr>
          <a:xfrm>
            <a:off x="6602858" y="2197423"/>
            <a:ext cx="4903830" cy="2093564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1: Pronunciation: Listen and mark the stressed syllables in the words in bold.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2: Vocabulary: Do the crossword. Use the words you have learnt in this unit.</a:t>
            </a:r>
          </a:p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Task 3: Grammar: Each of the following sentences has a mistake. Underline it and write the correct word(s) in the space given.</a:t>
            </a:r>
          </a:p>
        </p:txBody>
      </p:sp>
      <p:sp>
        <p:nvSpPr>
          <p:cNvPr id="18" name="Google Shape;101;p2"/>
          <p:cNvSpPr txBox="1"/>
          <p:nvPr/>
        </p:nvSpPr>
        <p:spPr>
          <a:xfrm>
            <a:off x="4734398" y="412987"/>
            <a:ext cx="512483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lt1"/>
                </a:solidFill>
              </a:rPr>
              <a:t>LOOKING BACK AND PROJECT</a:t>
            </a:r>
            <a:endParaRPr sz="2000" b="1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15" name="Google Shape;134;p4">
            <a:extLst>
              <a:ext uri="{FF2B5EF4-FFF2-40B4-BE49-F238E27FC236}">
                <a16:creationId xmlns:a16="http://schemas.microsoft.com/office/drawing/2014/main" id="{CB39CED9-7AA4-4788-8783-F62DD19F1F37}"/>
              </a:ext>
            </a:extLst>
          </p:cNvPr>
          <p:cNvSpPr/>
          <p:nvPr/>
        </p:nvSpPr>
        <p:spPr>
          <a:xfrm>
            <a:off x="3605793" y="1479174"/>
            <a:ext cx="2040254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18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 b="1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37;p4">
            <a:extLst>
              <a:ext uri="{FF2B5EF4-FFF2-40B4-BE49-F238E27FC236}">
                <a16:creationId xmlns:a16="http://schemas.microsoft.com/office/drawing/2014/main" id="{BA67007D-90C7-4315-B394-1645F5A41566}"/>
              </a:ext>
            </a:extLst>
          </p:cNvPr>
          <p:cNvCxnSpPr>
            <a:cxnSpLocks/>
            <a:stCxn id="15" idx="1"/>
            <a:endCxn id="133" idx="0"/>
          </p:cNvCxnSpPr>
          <p:nvPr/>
        </p:nvCxnSpPr>
        <p:spPr>
          <a:xfrm rot="10800000" flipV="1">
            <a:off x="2146087" y="1806876"/>
            <a:ext cx="1459707" cy="1014604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3" name="Google Shape;139;p4">
            <a:extLst>
              <a:ext uri="{FF2B5EF4-FFF2-40B4-BE49-F238E27FC236}">
                <a16:creationId xmlns:a16="http://schemas.microsoft.com/office/drawing/2014/main" id="{D03C866F-55D5-4FC5-9F76-77AE7EB09B91}"/>
              </a:ext>
            </a:extLst>
          </p:cNvPr>
          <p:cNvSpPr/>
          <p:nvPr/>
        </p:nvSpPr>
        <p:spPr>
          <a:xfrm>
            <a:off x="6602856" y="1373472"/>
            <a:ext cx="4903829" cy="710205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285750">
              <a:buClr>
                <a:srgbClr val="006673"/>
              </a:buClr>
              <a:buSzPts val="1800"/>
              <a:buFont typeface="Arial"/>
              <a:buChar char="•"/>
            </a:pPr>
            <a:r>
              <a:rPr lang="vi-VN" sz="1800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Game: Last man standing</a:t>
            </a:r>
            <a:endParaRPr lang="en-US" sz="1800" dirty="0">
              <a:solidFill>
                <a:srgbClr val="00667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76885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103820" y="1393222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</a:t>
            </a:r>
            <a:endParaRPr sz="28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82920" y="2343717"/>
            <a:ext cx="102655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1. The surgeon's job is quite </a:t>
            </a:r>
            <a:r>
              <a:rPr lang="en-US" sz="2800" b="1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difficult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2. Soviet cosmonauts learnt how to </a:t>
            </a:r>
            <a:r>
              <a:rPr lang="en-US" sz="2800" b="1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parachute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to safety.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3. I’m proud of my sister. She’s studying at a </a:t>
            </a:r>
            <a:r>
              <a:rPr lang="en-US" sz="2800" b="1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medical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school.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4. We need to </a:t>
            </a:r>
            <a:r>
              <a:rPr lang="en-US" sz="2800" b="1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continue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fighting for equal rights.</a:t>
            </a:r>
            <a:endParaRPr sz="2800" b="1" dirty="0">
              <a:solidFill>
                <a:srgbClr val="833C0B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050">
            <a:hlinkClick r:id="" action="ppaction://media"/>
            <a:extLst>
              <a:ext uri="{FF2B5EF4-FFF2-40B4-BE49-F238E27FC236}">
                <a16:creationId xmlns:a16="http://schemas.microsoft.com/office/drawing/2014/main" id="{8B79254F-D42E-45F3-AF56-1E7580F57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4010" y="1309238"/>
            <a:ext cx="820821" cy="8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82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" y="-48126"/>
            <a:ext cx="12192001" cy="89867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5"/>
          <p:cNvSpPr txBox="1"/>
          <p:nvPr/>
        </p:nvSpPr>
        <p:spPr>
          <a:xfrm>
            <a:off x="1103820" y="1393222"/>
            <a:ext cx="1042376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sz="2800" b="1" dirty="0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Listen and mark the stressed syllables in the words in bold.</a:t>
            </a:r>
            <a:endParaRPr sz="2800" b="1" dirty="0">
              <a:solidFill>
                <a:srgbClr val="0FB7B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5"/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 sz="36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 txBox="1"/>
          <p:nvPr/>
        </p:nvSpPr>
        <p:spPr>
          <a:xfrm>
            <a:off x="1182920" y="2343717"/>
            <a:ext cx="1026556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1. The surgeon's job is quite</a:t>
            </a:r>
            <a:r>
              <a:rPr lang="vi-VN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’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difficult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2. Soviet cosmonauts learnt how to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’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parachute 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to safety.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3. I’m proud of my sister. She’s studying at a </a:t>
            </a:r>
            <a:r>
              <a:rPr lang="vi-VN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’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medical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school.</a:t>
            </a:r>
          </a:p>
          <a:p>
            <a:pPr lvl="0">
              <a:lnSpc>
                <a:spcPct val="150000"/>
              </a:lnSpc>
              <a:buClr>
                <a:srgbClr val="833C0B"/>
              </a:buClr>
              <a:buSzPts val="2000"/>
            </a:pP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4. We need to 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con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’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tinue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</a:t>
            </a:r>
            <a:r>
              <a:rPr lang="en-US" sz="2800" dirty="0">
                <a:solidFill>
                  <a:srgbClr val="833C0B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fighting for equal rights.</a:t>
            </a:r>
            <a:endParaRPr sz="2800" b="1" dirty="0">
              <a:solidFill>
                <a:srgbClr val="833C0B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" name="Google Shape;214;p12">
            <a:extLst>
              <a:ext uri="{FF2B5EF4-FFF2-40B4-BE49-F238E27FC236}">
                <a16:creationId xmlns:a16="http://schemas.microsoft.com/office/drawing/2014/main" id="{B86111F2-5EB4-496F-86D7-52B4BD848BA0}"/>
              </a:ext>
            </a:extLst>
          </p:cNvPr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050">
            <a:hlinkClick r:id="" action="ppaction://media"/>
            <a:extLst>
              <a:ext uri="{FF2B5EF4-FFF2-40B4-BE49-F238E27FC236}">
                <a16:creationId xmlns:a16="http://schemas.microsoft.com/office/drawing/2014/main" id="{8B79254F-D42E-45F3-AF56-1E7580F57A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64010" y="1309238"/>
            <a:ext cx="820821" cy="82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295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977</Words>
  <PresentationFormat>Widescreen</PresentationFormat>
  <Paragraphs>195</Paragraphs>
  <Slides>18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UTM Facebook K&amp;T</vt:lpstr>
      <vt:lpstr>Calibri</vt:lpstr>
      <vt:lpstr>Open Sans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2022-04-07T18:27:39Z</dcterms:modified>
</cp:coreProperties>
</file>