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64" r:id="rId5"/>
    <p:sldId id="256" r:id="rId6"/>
    <p:sldId id="262" r:id="rId7"/>
    <p:sldId id="263" r:id="rId8"/>
    <p:sldId id="266" r:id="rId9"/>
    <p:sldId id="267" r:id="rId10"/>
    <p:sldId id="259" r:id="rId11"/>
    <p:sldId id="268" r:id="rId12"/>
    <p:sldId id="261"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8509C091-4947-4575-8788-2F676BF530BD}"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37454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8509C091-4947-4575-8788-2F676BF530BD}"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307201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8509C091-4947-4575-8788-2F676BF530BD}"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178655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8509C091-4947-4575-8788-2F676BF530BD}"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70684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8509C091-4947-4575-8788-2F676BF530BD}"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254237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8509C091-4947-4575-8788-2F676BF530BD}"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95528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8509C091-4947-4575-8788-2F676BF530BD}"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185967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8509C091-4947-4575-8788-2F676BF530BD}"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42876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9C091-4947-4575-8788-2F676BF530BD}"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40509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8509C091-4947-4575-8788-2F676BF530BD}"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345954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8509C091-4947-4575-8788-2F676BF530BD}"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C628D-00B9-4FC2-9D07-8ED9A74AF1EA}" type="slidenum">
              <a:rPr lang="en-US" smtClean="0"/>
              <a:t>‹#›</a:t>
            </a:fld>
            <a:endParaRPr lang="en-US"/>
          </a:p>
        </p:txBody>
      </p:sp>
    </p:spTree>
    <p:extLst>
      <p:ext uri="{BB962C8B-B14F-4D97-AF65-F5344CB8AC3E}">
        <p14:creationId xmlns:p14="http://schemas.microsoft.com/office/powerpoint/2010/main" val="20612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9C091-4947-4575-8788-2F676BF530BD}" type="datetimeFigureOut">
              <a:rPr lang="en-US" smtClean="0"/>
              <a:t>2/20/2023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C628D-00B9-4FC2-9D07-8ED9A74AF1EA}" type="slidenum">
              <a:rPr lang="en-US" smtClean="0"/>
              <a:t>‹#›</a:t>
            </a:fld>
            <a:endParaRPr lang="en-US"/>
          </a:p>
        </p:txBody>
      </p:sp>
    </p:spTree>
    <p:extLst>
      <p:ext uri="{BB962C8B-B14F-4D97-AF65-F5344CB8AC3E}">
        <p14:creationId xmlns:p14="http://schemas.microsoft.com/office/powerpoint/2010/main" val="3159069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D25B76C-C885-419B-AE76-D1FBD40D1E43}"/>
              </a:ext>
            </a:extLst>
          </p:cNvPr>
          <p:cNvSpPr txBox="1"/>
          <p:nvPr/>
        </p:nvSpPr>
        <p:spPr>
          <a:xfrm>
            <a:off x="569943" y="1842868"/>
            <a:ext cx="8004115" cy="1478418"/>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lnSpc>
                <a:spcPct val="150000"/>
              </a:lnSpc>
            </a:pPr>
            <a:r>
              <a:rPr lang="en-US" sz="3200" b="1"/>
              <a:t>TIẾT 21, 22 - BÀI 8</a:t>
            </a:r>
          </a:p>
          <a:p>
            <a:pPr algn="ctr">
              <a:lnSpc>
                <a:spcPct val="150000"/>
              </a:lnSpc>
            </a:pPr>
            <a:r>
              <a:rPr lang="en-US" sz="3200" b="1"/>
              <a:t>SỬ DỤNG VÀ BẢO QUẢN TRANG PHỤC</a:t>
            </a:r>
          </a:p>
        </p:txBody>
      </p:sp>
    </p:spTree>
    <p:extLst>
      <p:ext uri="{BB962C8B-B14F-4D97-AF65-F5344CB8AC3E}">
        <p14:creationId xmlns:p14="http://schemas.microsoft.com/office/powerpoint/2010/main" val="44124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8334974-82B8-47C8-9387-0B36BECE7C38}"/>
              </a:ext>
            </a:extLst>
          </p:cNvPr>
          <p:cNvSpPr txBox="1"/>
          <p:nvPr/>
        </p:nvSpPr>
        <p:spPr>
          <a:xfrm>
            <a:off x="154744" y="39632"/>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sp>
        <p:nvSpPr>
          <p:cNvPr id="2" name="Hộp Văn bản 1">
            <a:extLst>
              <a:ext uri="{FF2B5EF4-FFF2-40B4-BE49-F238E27FC236}">
                <a16:creationId xmlns:a16="http://schemas.microsoft.com/office/drawing/2014/main" id="{AA38BD8E-374E-4F6E-9AA9-9D07C0A4A58E}"/>
              </a:ext>
            </a:extLst>
          </p:cNvPr>
          <p:cNvSpPr txBox="1"/>
          <p:nvPr/>
        </p:nvSpPr>
        <p:spPr>
          <a:xfrm>
            <a:off x="323557" y="501297"/>
            <a:ext cx="1946367" cy="461665"/>
          </a:xfrm>
          <a:prstGeom prst="rect">
            <a:avLst/>
          </a:prstGeom>
          <a:noFill/>
        </p:spPr>
        <p:txBody>
          <a:bodyPr wrap="none" rtlCol="0">
            <a:spAutoFit/>
          </a:bodyPr>
          <a:lstStyle/>
          <a:p>
            <a:r>
              <a:rPr lang="en-US" sz="2400" b="1"/>
              <a:t>1. Làm sạch</a:t>
            </a:r>
          </a:p>
        </p:txBody>
      </p:sp>
      <p:sp>
        <p:nvSpPr>
          <p:cNvPr id="7" name="Hộp Văn bản 6">
            <a:extLst>
              <a:ext uri="{FF2B5EF4-FFF2-40B4-BE49-F238E27FC236}">
                <a16:creationId xmlns:a16="http://schemas.microsoft.com/office/drawing/2014/main" id="{7065B3A9-777E-45F7-B223-7B99127F0E1C}"/>
              </a:ext>
            </a:extLst>
          </p:cNvPr>
          <p:cNvSpPr txBox="1"/>
          <p:nvPr/>
        </p:nvSpPr>
        <p:spPr>
          <a:xfrm>
            <a:off x="323557" y="962962"/>
            <a:ext cx="8651631" cy="3883371"/>
          </a:xfrm>
          <a:prstGeom prst="rect">
            <a:avLst/>
          </a:prstGeom>
          <a:noFill/>
        </p:spPr>
        <p:txBody>
          <a:bodyPr wrap="square">
            <a:spAutoFit/>
          </a:bodyPr>
          <a:lstStyle/>
          <a:p>
            <a:pPr algn="just">
              <a:lnSpc>
                <a:spcPct val="130000"/>
              </a:lnSpc>
            </a:pPr>
            <a:r>
              <a:rPr lang="vi-VN" sz="2400" b="1">
                <a:solidFill>
                  <a:srgbClr val="FF0000"/>
                </a:solidFill>
              </a:rPr>
              <a:t>- Giặt ướt: </a:t>
            </a:r>
          </a:p>
          <a:p>
            <a:pPr algn="just">
              <a:lnSpc>
                <a:spcPct val="130000"/>
              </a:lnSpc>
            </a:pPr>
            <a:r>
              <a:rPr lang="vi-VN" sz="2400"/>
              <a:t>+ </a:t>
            </a:r>
            <a:r>
              <a:rPr lang="en-US" sz="2400"/>
              <a:t>L</a:t>
            </a:r>
            <a:r>
              <a:rPr lang="vi-VN" sz="2400"/>
              <a:t>àm sạch quần áo trong nước kết hợp với các loại bột giặt, nước giặt,...</a:t>
            </a:r>
          </a:p>
          <a:p>
            <a:pPr algn="just">
              <a:lnSpc>
                <a:spcPct val="130000"/>
              </a:lnSpc>
            </a:pPr>
            <a:r>
              <a:rPr lang="vi-VN" sz="2400"/>
              <a:t> + Giặt ướt bằng tay hoặc sử dụng máy giặt. </a:t>
            </a:r>
          </a:p>
          <a:p>
            <a:pPr algn="just">
              <a:lnSpc>
                <a:spcPct val="130000"/>
              </a:lnSpc>
            </a:pPr>
            <a:r>
              <a:rPr lang="vi-VN" sz="2400"/>
              <a:t>+ Áp dụng với quần áo sử dụng hằng ngày.</a:t>
            </a:r>
          </a:p>
          <a:p>
            <a:pPr algn="just">
              <a:lnSpc>
                <a:spcPct val="130000"/>
              </a:lnSpc>
            </a:pPr>
            <a:r>
              <a:rPr lang="en-US" sz="2400" b="1">
                <a:solidFill>
                  <a:srgbClr val="FF0000"/>
                </a:solidFill>
              </a:rPr>
              <a:t>- </a:t>
            </a:r>
            <a:r>
              <a:rPr lang="vi-VN" sz="2400" b="1">
                <a:solidFill>
                  <a:srgbClr val="FF0000"/>
                </a:solidFill>
              </a:rPr>
              <a:t>Giặt khô: </a:t>
            </a:r>
          </a:p>
          <a:p>
            <a:pPr algn="just">
              <a:lnSpc>
                <a:spcPct val="130000"/>
              </a:lnSpc>
            </a:pPr>
            <a:r>
              <a:rPr lang="vi-VN" sz="2400"/>
              <a:t>+ </a:t>
            </a:r>
            <a:r>
              <a:rPr lang="en-US" sz="2400"/>
              <a:t>L</a:t>
            </a:r>
            <a:r>
              <a:rPr lang="vi-VN" sz="2400"/>
              <a:t>àm sạch vết bẩn bằng hoá chất, không dùng nước. </a:t>
            </a:r>
          </a:p>
          <a:p>
            <a:pPr algn="just">
              <a:lnSpc>
                <a:spcPct val="130000"/>
              </a:lnSpc>
            </a:pPr>
            <a:r>
              <a:rPr lang="vi-VN" sz="2400"/>
              <a:t>+ Áp dụng với quần áo được làm từ len, tơ tằm, da, lông vũ,..</a:t>
            </a:r>
          </a:p>
        </p:txBody>
      </p:sp>
    </p:spTree>
    <p:extLst>
      <p:ext uri="{BB962C8B-B14F-4D97-AF65-F5344CB8AC3E}">
        <p14:creationId xmlns:p14="http://schemas.microsoft.com/office/powerpoint/2010/main" val="1023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ông nghệ lớp 6 Kết nối tri thức Bài 8: Sử dụng và bảo quản trang phục |  Giải Công nghệ 6">
            <a:extLst>
              <a:ext uri="{FF2B5EF4-FFF2-40B4-BE49-F238E27FC236}">
                <a16:creationId xmlns:a16="http://schemas.microsoft.com/office/drawing/2014/main" id="{B36922EC-9281-4808-92E6-7ABDA68CF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7" y="1798981"/>
            <a:ext cx="8440615" cy="4890208"/>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38334974-82B8-47C8-9387-0B36BECE7C38}"/>
              </a:ext>
            </a:extLst>
          </p:cNvPr>
          <p:cNvSpPr txBox="1"/>
          <p:nvPr/>
        </p:nvSpPr>
        <p:spPr>
          <a:xfrm>
            <a:off x="323557" y="168811"/>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sp>
        <p:nvSpPr>
          <p:cNvPr id="4" name="Hộp Văn bản 3">
            <a:extLst>
              <a:ext uri="{FF2B5EF4-FFF2-40B4-BE49-F238E27FC236}">
                <a16:creationId xmlns:a16="http://schemas.microsoft.com/office/drawing/2014/main" id="{B8FE79D2-FBA0-4DFC-AE3D-8D60B5825514}"/>
              </a:ext>
            </a:extLst>
          </p:cNvPr>
          <p:cNvSpPr txBox="1"/>
          <p:nvPr/>
        </p:nvSpPr>
        <p:spPr>
          <a:xfrm>
            <a:off x="323557" y="799230"/>
            <a:ext cx="8651631" cy="83099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just"/>
            <a:r>
              <a:rPr lang="en-US" sz="2400" b="1" i="1"/>
              <a:t>Sắp xếp các bước trong hình theo thứ tự phù hợp với các bước giặt quần áo bằng tay</a:t>
            </a:r>
          </a:p>
        </p:txBody>
      </p:sp>
    </p:spTree>
    <p:extLst>
      <p:ext uri="{BB962C8B-B14F-4D97-AF65-F5344CB8AC3E}">
        <p14:creationId xmlns:p14="http://schemas.microsoft.com/office/powerpoint/2010/main" val="4109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8975E8C-57B7-4874-8F2B-CE4096DF9275}"/>
              </a:ext>
            </a:extLst>
          </p:cNvPr>
          <p:cNvPicPr>
            <a:picLocks noChangeAspect="1"/>
          </p:cNvPicPr>
          <p:nvPr/>
        </p:nvPicPr>
        <p:blipFill>
          <a:blip r:embed="rId2"/>
          <a:stretch>
            <a:fillRect/>
          </a:stretch>
        </p:blipFill>
        <p:spPr>
          <a:xfrm>
            <a:off x="350153" y="196501"/>
            <a:ext cx="8443692" cy="6378470"/>
          </a:xfrm>
          <a:prstGeom prst="rect">
            <a:avLst/>
          </a:prstGeom>
        </p:spPr>
      </p:pic>
      <p:sp>
        <p:nvSpPr>
          <p:cNvPr id="5" name="Hình Bầu dục 4">
            <a:extLst>
              <a:ext uri="{FF2B5EF4-FFF2-40B4-BE49-F238E27FC236}">
                <a16:creationId xmlns:a16="http://schemas.microsoft.com/office/drawing/2014/main" id="{966EE2AE-9F7F-4153-9662-1E4FBAEAF4CC}"/>
              </a:ext>
            </a:extLst>
          </p:cNvPr>
          <p:cNvSpPr/>
          <p:nvPr/>
        </p:nvSpPr>
        <p:spPr>
          <a:xfrm>
            <a:off x="1770745" y="104393"/>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6" name="Hình Bầu dục 5">
            <a:extLst>
              <a:ext uri="{FF2B5EF4-FFF2-40B4-BE49-F238E27FC236}">
                <a16:creationId xmlns:a16="http://schemas.microsoft.com/office/drawing/2014/main" id="{2B23A3DF-8C41-43C7-972F-4E5BCE1EE049}"/>
              </a:ext>
            </a:extLst>
          </p:cNvPr>
          <p:cNvSpPr/>
          <p:nvPr/>
        </p:nvSpPr>
        <p:spPr>
          <a:xfrm>
            <a:off x="3918859" y="104393"/>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7" name="Hình Bầu dục 6">
            <a:extLst>
              <a:ext uri="{FF2B5EF4-FFF2-40B4-BE49-F238E27FC236}">
                <a16:creationId xmlns:a16="http://schemas.microsoft.com/office/drawing/2014/main" id="{FE73E471-54C6-4BFF-A3E1-95596944E2B0}"/>
              </a:ext>
            </a:extLst>
          </p:cNvPr>
          <p:cNvSpPr/>
          <p:nvPr/>
        </p:nvSpPr>
        <p:spPr>
          <a:xfrm>
            <a:off x="1770745" y="3387969"/>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8" name="Hình Bầu dục 7">
            <a:extLst>
              <a:ext uri="{FF2B5EF4-FFF2-40B4-BE49-F238E27FC236}">
                <a16:creationId xmlns:a16="http://schemas.microsoft.com/office/drawing/2014/main" id="{2D29607A-F802-444A-B324-A204A6B8A62D}"/>
              </a:ext>
            </a:extLst>
          </p:cNvPr>
          <p:cNvSpPr/>
          <p:nvPr/>
        </p:nvSpPr>
        <p:spPr>
          <a:xfrm>
            <a:off x="6066973" y="104393"/>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sp>
        <p:nvSpPr>
          <p:cNvPr id="9" name="Hình Bầu dục 8">
            <a:extLst>
              <a:ext uri="{FF2B5EF4-FFF2-40B4-BE49-F238E27FC236}">
                <a16:creationId xmlns:a16="http://schemas.microsoft.com/office/drawing/2014/main" id="{DE8AA154-1C35-454C-A6FA-9DE0EFCA12D7}"/>
              </a:ext>
            </a:extLst>
          </p:cNvPr>
          <p:cNvSpPr/>
          <p:nvPr/>
        </p:nvSpPr>
        <p:spPr>
          <a:xfrm>
            <a:off x="6081489" y="3385457"/>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5</a:t>
            </a:r>
          </a:p>
        </p:txBody>
      </p:sp>
      <p:sp>
        <p:nvSpPr>
          <p:cNvPr id="10" name="Hình Bầu dục 9">
            <a:extLst>
              <a:ext uri="{FF2B5EF4-FFF2-40B4-BE49-F238E27FC236}">
                <a16:creationId xmlns:a16="http://schemas.microsoft.com/office/drawing/2014/main" id="{1A06B524-9450-4255-9436-B9AC3F6C0ACA}"/>
              </a:ext>
            </a:extLst>
          </p:cNvPr>
          <p:cNvSpPr/>
          <p:nvPr/>
        </p:nvSpPr>
        <p:spPr>
          <a:xfrm>
            <a:off x="3918859" y="3385457"/>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sp>
        <p:nvSpPr>
          <p:cNvPr id="11" name="Hình Bầu dục 10">
            <a:extLst>
              <a:ext uri="{FF2B5EF4-FFF2-40B4-BE49-F238E27FC236}">
                <a16:creationId xmlns:a16="http://schemas.microsoft.com/office/drawing/2014/main" id="{26F5D33F-B12E-4B2D-9CCB-C85DB5602553}"/>
              </a:ext>
            </a:extLst>
          </p:cNvPr>
          <p:cNvSpPr/>
          <p:nvPr/>
        </p:nvSpPr>
        <p:spPr>
          <a:xfrm>
            <a:off x="8215087" y="104393"/>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7</a:t>
            </a:r>
          </a:p>
        </p:txBody>
      </p:sp>
      <p:sp>
        <p:nvSpPr>
          <p:cNvPr id="12" name="Hình Bầu dục 11">
            <a:extLst>
              <a:ext uri="{FF2B5EF4-FFF2-40B4-BE49-F238E27FC236}">
                <a16:creationId xmlns:a16="http://schemas.microsoft.com/office/drawing/2014/main" id="{4D356EC6-8106-4080-8DA1-58682AFEAB26}"/>
              </a:ext>
            </a:extLst>
          </p:cNvPr>
          <p:cNvSpPr/>
          <p:nvPr/>
        </p:nvSpPr>
        <p:spPr>
          <a:xfrm>
            <a:off x="8244120" y="3385457"/>
            <a:ext cx="406400" cy="4064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8</a:t>
            </a:r>
          </a:p>
        </p:txBody>
      </p:sp>
    </p:spTree>
    <p:extLst>
      <p:ext uri="{BB962C8B-B14F-4D97-AF65-F5344CB8AC3E}">
        <p14:creationId xmlns:p14="http://schemas.microsoft.com/office/powerpoint/2010/main" val="31433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8334974-82B8-47C8-9387-0B36BECE7C38}"/>
              </a:ext>
            </a:extLst>
          </p:cNvPr>
          <p:cNvSpPr txBox="1"/>
          <p:nvPr/>
        </p:nvSpPr>
        <p:spPr>
          <a:xfrm>
            <a:off x="154744" y="39632"/>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sp>
        <p:nvSpPr>
          <p:cNvPr id="2" name="Hộp Văn bản 1">
            <a:extLst>
              <a:ext uri="{FF2B5EF4-FFF2-40B4-BE49-F238E27FC236}">
                <a16:creationId xmlns:a16="http://schemas.microsoft.com/office/drawing/2014/main" id="{AA38BD8E-374E-4F6E-9AA9-9D07C0A4A58E}"/>
              </a:ext>
            </a:extLst>
          </p:cNvPr>
          <p:cNvSpPr txBox="1"/>
          <p:nvPr/>
        </p:nvSpPr>
        <p:spPr>
          <a:xfrm>
            <a:off x="323557" y="501297"/>
            <a:ext cx="1790875" cy="461665"/>
          </a:xfrm>
          <a:prstGeom prst="rect">
            <a:avLst/>
          </a:prstGeom>
          <a:noFill/>
        </p:spPr>
        <p:txBody>
          <a:bodyPr wrap="none" rtlCol="0">
            <a:spAutoFit/>
          </a:bodyPr>
          <a:lstStyle/>
          <a:p>
            <a:r>
              <a:rPr lang="en-US" sz="2400" b="1"/>
              <a:t>2. Làm khô</a:t>
            </a:r>
          </a:p>
        </p:txBody>
      </p:sp>
      <p:sp>
        <p:nvSpPr>
          <p:cNvPr id="6" name="Hộp Văn bản 5">
            <a:extLst>
              <a:ext uri="{FF2B5EF4-FFF2-40B4-BE49-F238E27FC236}">
                <a16:creationId xmlns:a16="http://schemas.microsoft.com/office/drawing/2014/main" id="{E9554335-4521-4B1A-A95B-22BCF917EA9E}"/>
              </a:ext>
            </a:extLst>
          </p:cNvPr>
          <p:cNvSpPr txBox="1"/>
          <p:nvPr/>
        </p:nvSpPr>
        <p:spPr>
          <a:xfrm>
            <a:off x="450167" y="1045112"/>
            <a:ext cx="8567225" cy="4163447"/>
          </a:xfrm>
          <a:prstGeom prst="rect">
            <a:avLst/>
          </a:prstGeom>
          <a:noFill/>
        </p:spPr>
        <p:txBody>
          <a:bodyPr wrap="square">
            <a:spAutoFit/>
          </a:bodyPr>
          <a:lstStyle/>
          <a:p>
            <a:pPr algn="just">
              <a:lnSpc>
                <a:spcPct val="130000"/>
              </a:lnSpc>
            </a:pPr>
            <a:r>
              <a:rPr lang="vi-VN" sz="2400" b="1">
                <a:solidFill>
                  <a:srgbClr val="FF0000"/>
                </a:solidFill>
              </a:rPr>
              <a:t>- Phơi: </a:t>
            </a:r>
            <a:r>
              <a:rPr lang="vi-VN" sz="2400"/>
              <a:t>làm khô quần áo bằng cách phơi ở nơi thoáng gió, có ánh nắng.</a:t>
            </a:r>
          </a:p>
          <a:p>
            <a:pPr algn="just">
              <a:lnSpc>
                <a:spcPct val="130000"/>
              </a:lnSpc>
            </a:pPr>
            <a:r>
              <a:rPr lang="vi-VN" sz="2400"/>
              <a:t>+ Ưu điểm:  tiết kiệm chi phí</a:t>
            </a:r>
          </a:p>
          <a:p>
            <a:pPr algn="just">
              <a:lnSpc>
                <a:spcPct val="130000"/>
              </a:lnSpc>
            </a:pPr>
            <a:r>
              <a:rPr lang="vi-VN" sz="2400"/>
              <a:t>+ Nhược điểm: phụ thuộc vào thời tiết và tốn nhiều thời gian.</a:t>
            </a:r>
          </a:p>
          <a:p>
            <a:pPr algn="just">
              <a:lnSpc>
                <a:spcPct val="130000"/>
              </a:lnSpc>
            </a:pPr>
            <a:endParaRPr lang="en-US" sz="1100" b="1">
              <a:solidFill>
                <a:srgbClr val="FF0000"/>
              </a:solidFill>
            </a:endParaRPr>
          </a:p>
          <a:p>
            <a:pPr algn="just">
              <a:lnSpc>
                <a:spcPct val="130000"/>
              </a:lnSpc>
            </a:pPr>
            <a:r>
              <a:rPr lang="vi-VN" sz="2400" b="1">
                <a:solidFill>
                  <a:srgbClr val="FF0000"/>
                </a:solidFill>
              </a:rPr>
              <a:t>- Sấy:</a:t>
            </a:r>
            <a:r>
              <a:rPr lang="vi-VN" sz="2400" b="1"/>
              <a:t> </a:t>
            </a:r>
            <a:r>
              <a:rPr lang="vi-VN" sz="2400"/>
              <a:t>làm khô quần áo bằng má</a:t>
            </a:r>
            <a:r>
              <a:rPr lang="en-US" sz="2400"/>
              <a:t>y</a:t>
            </a:r>
            <a:r>
              <a:rPr lang="vi-VN" sz="2400"/>
              <a:t> máy.</a:t>
            </a:r>
          </a:p>
          <a:p>
            <a:pPr algn="just">
              <a:lnSpc>
                <a:spcPct val="130000"/>
              </a:lnSpc>
            </a:pPr>
            <a:r>
              <a:rPr lang="vi-VN" sz="2400"/>
              <a:t> + Ưu điểm: giúp quần áo khô nhanh, không phụ thuộc vào thời tiết</a:t>
            </a:r>
          </a:p>
          <a:p>
            <a:pPr algn="just">
              <a:lnSpc>
                <a:spcPct val="130000"/>
              </a:lnSpc>
            </a:pPr>
            <a:r>
              <a:rPr lang="vi-VN" sz="2400"/>
              <a:t> + Nhược điểm: tiêu hao điện năng.</a:t>
            </a:r>
          </a:p>
        </p:txBody>
      </p:sp>
    </p:spTree>
    <p:extLst>
      <p:ext uri="{BB962C8B-B14F-4D97-AF65-F5344CB8AC3E}">
        <p14:creationId xmlns:p14="http://schemas.microsoft.com/office/powerpoint/2010/main" val="17192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8334974-82B8-47C8-9387-0B36BECE7C38}"/>
              </a:ext>
            </a:extLst>
          </p:cNvPr>
          <p:cNvSpPr txBox="1"/>
          <p:nvPr/>
        </p:nvSpPr>
        <p:spPr>
          <a:xfrm>
            <a:off x="154744" y="39632"/>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sp>
        <p:nvSpPr>
          <p:cNvPr id="2" name="Hộp Văn bản 1">
            <a:extLst>
              <a:ext uri="{FF2B5EF4-FFF2-40B4-BE49-F238E27FC236}">
                <a16:creationId xmlns:a16="http://schemas.microsoft.com/office/drawing/2014/main" id="{AA38BD8E-374E-4F6E-9AA9-9D07C0A4A58E}"/>
              </a:ext>
            </a:extLst>
          </p:cNvPr>
          <p:cNvSpPr txBox="1"/>
          <p:nvPr/>
        </p:nvSpPr>
        <p:spPr>
          <a:xfrm>
            <a:off x="323557" y="521724"/>
            <a:ext cx="2165978" cy="461665"/>
          </a:xfrm>
          <a:prstGeom prst="rect">
            <a:avLst/>
          </a:prstGeom>
          <a:noFill/>
        </p:spPr>
        <p:txBody>
          <a:bodyPr wrap="none" rtlCol="0">
            <a:spAutoFit/>
          </a:bodyPr>
          <a:lstStyle/>
          <a:p>
            <a:r>
              <a:rPr lang="en-US" sz="2400" b="1"/>
              <a:t>3. Làm phẳng</a:t>
            </a:r>
          </a:p>
        </p:txBody>
      </p:sp>
      <p:sp>
        <p:nvSpPr>
          <p:cNvPr id="7" name="Hộp Văn bản 6">
            <a:extLst>
              <a:ext uri="{FF2B5EF4-FFF2-40B4-BE49-F238E27FC236}">
                <a16:creationId xmlns:a16="http://schemas.microsoft.com/office/drawing/2014/main" id="{ACE167B7-A121-49E7-902B-C20F2D1F4FFF}"/>
              </a:ext>
            </a:extLst>
          </p:cNvPr>
          <p:cNvSpPr txBox="1"/>
          <p:nvPr/>
        </p:nvSpPr>
        <p:spPr>
          <a:xfrm>
            <a:off x="348175" y="1003816"/>
            <a:ext cx="8447649" cy="1002582"/>
          </a:xfrm>
          <a:prstGeom prst="rect">
            <a:avLst/>
          </a:prstGeom>
          <a:noFill/>
        </p:spPr>
        <p:txBody>
          <a:bodyPr wrap="square">
            <a:spAutoFit/>
          </a:bodyPr>
          <a:lstStyle/>
          <a:p>
            <a:pPr algn="just">
              <a:lnSpc>
                <a:spcPct val="130000"/>
              </a:lnSpc>
            </a:pPr>
            <a:r>
              <a:rPr lang="vi-VN" sz="2400"/>
              <a:t>- Có nhiều phương pháp khác nhau, trong đó phương pháp phổ biến là sử dụng bàn là.</a:t>
            </a:r>
          </a:p>
        </p:txBody>
      </p:sp>
      <p:sp>
        <p:nvSpPr>
          <p:cNvPr id="8" name="Hộp Văn bản 7">
            <a:extLst>
              <a:ext uri="{FF2B5EF4-FFF2-40B4-BE49-F238E27FC236}">
                <a16:creationId xmlns:a16="http://schemas.microsoft.com/office/drawing/2014/main" id="{A26E40E4-8A45-4B58-8AEA-FB8F58ACD3F6}"/>
              </a:ext>
            </a:extLst>
          </p:cNvPr>
          <p:cNvSpPr txBox="1"/>
          <p:nvPr/>
        </p:nvSpPr>
        <p:spPr>
          <a:xfrm>
            <a:off x="348174" y="2129806"/>
            <a:ext cx="8447649" cy="3135474"/>
          </a:xfrm>
          <a:prstGeom prst="rect">
            <a:avLst/>
          </a:prstGeom>
          <a:noFill/>
        </p:spPr>
        <p:txBody>
          <a:bodyPr wrap="square">
            <a:spAutoFit/>
          </a:bodyPr>
          <a:lstStyle/>
          <a:p>
            <a:pPr algn="just">
              <a:lnSpc>
                <a:spcPct val="140000"/>
              </a:lnSpc>
            </a:pPr>
            <a:r>
              <a:rPr lang="vi-VN" sz="2400" b="1"/>
              <a:t>4. Cất giữ</a:t>
            </a:r>
          </a:p>
          <a:p>
            <a:pPr algn="just">
              <a:lnSpc>
                <a:spcPct val="140000"/>
              </a:lnSpc>
            </a:pPr>
            <a:r>
              <a:rPr lang="vi-VN" sz="2400"/>
              <a:t>- Với những quần áo sử dụng thường xuyên cần treo bằng mắc áo hoặc gấp và xếp gọn gàng vào ngăn tủ theo từng loại.</a:t>
            </a:r>
          </a:p>
          <a:p>
            <a:pPr algn="just">
              <a:lnSpc>
                <a:spcPct val="140000"/>
              </a:lnSpc>
            </a:pPr>
            <a:r>
              <a:rPr lang="vi-VN" sz="2400"/>
              <a:t>- Những quần áo chưa dùng đến cần gói trong túi để tránh ẩm, mốc,...</a:t>
            </a:r>
          </a:p>
        </p:txBody>
      </p:sp>
    </p:spTree>
    <p:extLst>
      <p:ext uri="{BB962C8B-B14F-4D97-AF65-F5344CB8AC3E}">
        <p14:creationId xmlns:p14="http://schemas.microsoft.com/office/powerpoint/2010/main" val="2782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8334974-82B8-47C8-9387-0B36BECE7C38}"/>
              </a:ext>
            </a:extLst>
          </p:cNvPr>
          <p:cNvSpPr txBox="1"/>
          <p:nvPr/>
        </p:nvSpPr>
        <p:spPr>
          <a:xfrm>
            <a:off x="154744" y="39632"/>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pic>
        <p:nvPicPr>
          <p:cNvPr id="3" name="Hình ảnh 2">
            <a:extLst>
              <a:ext uri="{FF2B5EF4-FFF2-40B4-BE49-F238E27FC236}">
                <a16:creationId xmlns:a16="http://schemas.microsoft.com/office/drawing/2014/main" id="{BCAA6F26-C6CB-4268-8144-A199CDDF4EA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400000"/>
                    </a14:imgEffect>
                    <a14:imgEffect>
                      <a14:brightnessContrast bright="20000" contrast="-20000"/>
                    </a14:imgEffect>
                  </a14:imgLayer>
                </a14:imgProps>
              </a:ext>
            </a:extLst>
          </a:blip>
          <a:stretch>
            <a:fillRect/>
          </a:stretch>
        </p:blipFill>
        <p:spPr>
          <a:xfrm>
            <a:off x="1" y="920846"/>
            <a:ext cx="9144000" cy="4931314"/>
          </a:xfrm>
          <a:prstGeom prst="rect">
            <a:avLst/>
          </a:prstGeom>
        </p:spPr>
      </p:pic>
    </p:spTree>
    <p:extLst>
      <p:ext uri="{BB962C8B-B14F-4D97-AF65-F5344CB8AC3E}">
        <p14:creationId xmlns:p14="http://schemas.microsoft.com/office/powerpoint/2010/main" val="269716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8334974-82B8-47C8-9387-0B36BECE7C38}"/>
              </a:ext>
            </a:extLst>
          </p:cNvPr>
          <p:cNvSpPr txBox="1"/>
          <p:nvPr/>
        </p:nvSpPr>
        <p:spPr>
          <a:xfrm>
            <a:off x="154744" y="39632"/>
            <a:ext cx="3684022" cy="461665"/>
          </a:xfrm>
          <a:prstGeom prst="rect">
            <a:avLst/>
          </a:prstGeom>
          <a:solidFill>
            <a:srgbClr val="FF0000"/>
          </a:solidFill>
        </p:spPr>
        <p:txBody>
          <a:bodyPr wrap="none" rtlCol="0">
            <a:spAutoFit/>
          </a:bodyPr>
          <a:lstStyle/>
          <a:p>
            <a:r>
              <a:rPr lang="en-US" sz="2400" b="1">
                <a:solidFill>
                  <a:schemeClr val="bg1"/>
                </a:solidFill>
              </a:rPr>
              <a:t>III. Bảo quản trang phục</a:t>
            </a:r>
          </a:p>
        </p:txBody>
      </p:sp>
      <p:pic>
        <p:nvPicPr>
          <p:cNvPr id="2" name="Hình ảnh 1">
            <a:extLst>
              <a:ext uri="{FF2B5EF4-FFF2-40B4-BE49-F238E27FC236}">
                <a16:creationId xmlns:a16="http://schemas.microsoft.com/office/drawing/2014/main" id="{10AE2CB5-2FA8-4F73-9DC0-E4A73C05B70A}"/>
              </a:ext>
            </a:extLst>
          </p:cNvPr>
          <p:cNvPicPr>
            <a:picLocks noChangeAspect="1"/>
          </p:cNvPicPr>
          <p:nvPr/>
        </p:nvPicPr>
        <p:blipFill>
          <a:blip r:embed="rId2"/>
          <a:stretch>
            <a:fillRect/>
          </a:stretch>
        </p:blipFill>
        <p:spPr>
          <a:xfrm>
            <a:off x="285750" y="1076325"/>
            <a:ext cx="8572500" cy="4705350"/>
          </a:xfrm>
          <a:prstGeom prst="rect">
            <a:avLst/>
          </a:prstGeom>
        </p:spPr>
      </p:pic>
      <p:sp>
        <p:nvSpPr>
          <p:cNvPr id="4" name="Hộp Văn bản 3">
            <a:extLst>
              <a:ext uri="{FF2B5EF4-FFF2-40B4-BE49-F238E27FC236}">
                <a16:creationId xmlns:a16="http://schemas.microsoft.com/office/drawing/2014/main" id="{C0ED77CA-D134-4D36-BCD6-DB13DA3A4BEA}"/>
              </a:ext>
            </a:extLst>
          </p:cNvPr>
          <p:cNvSpPr txBox="1"/>
          <p:nvPr/>
        </p:nvSpPr>
        <p:spPr>
          <a:xfrm>
            <a:off x="3319975" y="5781675"/>
            <a:ext cx="2246128" cy="369332"/>
          </a:xfrm>
          <a:prstGeom prst="rect">
            <a:avLst/>
          </a:prstGeom>
          <a:noFill/>
        </p:spPr>
        <p:txBody>
          <a:bodyPr wrap="none" rtlCol="0">
            <a:spAutoFit/>
          </a:bodyPr>
          <a:lstStyle/>
          <a:p>
            <a:r>
              <a:rPr lang="en-US" b="1"/>
              <a:t>Cách gấp áo sơ mi</a:t>
            </a:r>
          </a:p>
        </p:txBody>
      </p:sp>
    </p:spTree>
    <p:extLst>
      <p:ext uri="{BB962C8B-B14F-4D97-AF65-F5344CB8AC3E}">
        <p14:creationId xmlns:p14="http://schemas.microsoft.com/office/powerpoint/2010/main" val="27088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EEE29C9-6FE1-4536-8988-9E51CD82B13E}"/>
              </a:ext>
            </a:extLst>
          </p:cNvPr>
          <p:cNvSpPr txBox="1"/>
          <p:nvPr/>
        </p:nvSpPr>
        <p:spPr>
          <a:xfrm>
            <a:off x="281354" y="182879"/>
            <a:ext cx="3514104" cy="461665"/>
          </a:xfrm>
          <a:prstGeom prst="rect">
            <a:avLst/>
          </a:prstGeom>
          <a:solidFill>
            <a:srgbClr val="FF0000"/>
          </a:solidFill>
        </p:spPr>
        <p:txBody>
          <a:bodyPr wrap="none" rtlCol="0">
            <a:spAutoFit/>
          </a:bodyPr>
          <a:lstStyle/>
          <a:p>
            <a:r>
              <a:rPr lang="en-US" sz="2400" b="1">
                <a:solidFill>
                  <a:schemeClr val="bg1"/>
                </a:solidFill>
              </a:rPr>
              <a:t>I. Lựa chọn trang phục</a:t>
            </a:r>
          </a:p>
        </p:txBody>
      </p:sp>
      <p:pic>
        <p:nvPicPr>
          <p:cNvPr id="3" name="Hình ảnh 2">
            <a:extLst>
              <a:ext uri="{FF2B5EF4-FFF2-40B4-BE49-F238E27FC236}">
                <a16:creationId xmlns:a16="http://schemas.microsoft.com/office/drawing/2014/main" id="{A16DB66A-9794-476A-BA10-DA4F5BFDE23F}"/>
              </a:ext>
            </a:extLst>
          </p:cNvPr>
          <p:cNvPicPr>
            <a:picLocks noChangeAspect="1"/>
          </p:cNvPicPr>
          <p:nvPr/>
        </p:nvPicPr>
        <p:blipFill>
          <a:blip r:embed="rId2"/>
          <a:stretch>
            <a:fillRect/>
          </a:stretch>
        </p:blipFill>
        <p:spPr>
          <a:xfrm>
            <a:off x="587985" y="892013"/>
            <a:ext cx="8094638" cy="4579034"/>
          </a:xfrm>
          <a:prstGeom prst="rect">
            <a:avLst/>
          </a:prstGeom>
        </p:spPr>
      </p:pic>
      <p:sp>
        <p:nvSpPr>
          <p:cNvPr id="4" name="Hộp Văn bản 3">
            <a:extLst>
              <a:ext uri="{FF2B5EF4-FFF2-40B4-BE49-F238E27FC236}">
                <a16:creationId xmlns:a16="http://schemas.microsoft.com/office/drawing/2014/main" id="{36439133-D6E3-4871-969D-C115A0B93CF9}"/>
              </a:ext>
            </a:extLst>
          </p:cNvPr>
          <p:cNvSpPr txBox="1"/>
          <p:nvPr/>
        </p:nvSpPr>
        <p:spPr>
          <a:xfrm>
            <a:off x="281354" y="5718517"/>
            <a:ext cx="8707901" cy="10025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30000"/>
              </a:lnSpc>
            </a:pPr>
            <a:r>
              <a:rPr lang="en-US" sz="2400" b="1"/>
              <a:t>Em có nhận xét gì về ảnh hưởng của trang phục đến vóc dáng người mặc?</a:t>
            </a:r>
          </a:p>
        </p:txBody>
      </p:sp>
    </p:spTree>
    <p:extLst>
      <p:ext uri="{BB962C8B-B14F-4D97-AF65-F5344CB8AC3E}">
        <p14:creationId xmlns:p14="http://schemas.microsoft.com/office/powerpoint/2010/main" val="27552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EEE29C9-6FE1-4536-8988-9E51CD82B13E}"/>
              </a:ext>
            </a:extLst>
          </p:cNvPr>
          <p:cNvSpPr txBox="1"/>
          <p:nvPr/>
        </p:nvSpPr>
        <p:spPr>
          <a:xfrm>
            <a:off x="281354" y="182879"/>
            <a:ext cx="3514104" cy="461665"/>
          </a:xfrm>
          <a:prstGeom prst="rect">
            <a:avLst/>
          </a:prstGeom>
          <a:solidFill>
            <a:srgbClr val="FF0000"/>
          </a:solidFill>
        </p:spPr>
        <p:txBody>
          <a:bodyPr wrap="none" rtlCol="0">
            <a:spAutoFit/>
          </a:bodyPr>
          <a:lstStyle/>
          <a:p>
            <a:r>
              <a:rPr lang="en-US" sz="2400" b="1">
                <a:solidFill>
                  <a:schemeClr val="bg1"/>
                </a:solidFill>
              </a:rPr>
              <a:t>I. Lựa chọn trang phục</a:t>
            </a:r>
          </a:p>
        </p:txBody>
      </p:sp>
      <p:pic>
        <p:nvPicPr>
          <p:cNvPr id="3" name="Hình ảnh 2">
            <a:extLst>
              <a:ext uri="{FF2B5EF4-FFF2-40B4-BE49-F238E27FC236}">
                <a16:creationId xmlns:a16="http://schemas.microsoft.com/office/drawing/2014/main" id="{A16DB66A-9794-476A-BA10-DA4F5BFDE23F}"/>
              </a:ext>
            </a:extLst>
          </p:cNvPr>
          <p:cNvPicPr>
            <a:picLocks noChangeAspect="1"/>
          </p:cNvPicPr>
          <p:nvPr/>
        </p:nvPicPr>
        <p:blipFill>
          <a:blip r:embed="rId2"/>
          <a:stretch>
            <a:fillRect/>
          </a:stretch>
        </p:blipFill>
        <p:spPr>
          <a:xfrm>
            <a:off x="587985" y="892013"/>
            <a:ext cx="8094638" cy="4172356"/>
          </a:xfrm>
          <a:prstGeom prst="rect">
            <a:avLst/>
          </a:prstGeom>
        </p:spPr>
      </p:pic>
      <p:sp>
        <p:nvSpPr>
          <p:cNvPr id="4" name="Hộp Văn bản 3">
            <a:extLst>
              <a:ext uri="{FF2B5EF4-FFF2-40B4-BE49-F238E27FC236}">
                <a16:creationId xmlns:a16="http://schemas.microsoft.com/office/drawing/2014/main" id="{36439133-D6E3-4871-969D-C115A0B93CF9}"/>
              </a:ext>
            </a:extLst>
          </p:cNvPr>
          <p:cNvSpPr txBox="1"/>
          <p:nvPr/>
        </p:nvSpPr>
        <p:spPr>
          <a:xfrm>
            <a:off x="154746" y="5192407"/>
            <a:ext cx="8834510" cy="148271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lnSpc>
                <a:spcPct val="130000"/>
              </a:lnSpc>
            </a:pPr>
            <a:r>
              <a:rPr lang="en-US" sz="2400" b="1">
                <a:sym typeface="Wingdings" panose="05000000000000000000" pitchFamily="2" charset="2"/>
              </a:rPr>
              <a:t> </a:t>
            </a:r>
            <a:r>
              <a:rPr lang="en-US" sz="2400" b="1"/>
              <a:t>- Màu sắc, hoa văn, chất liệu, kiểu dáng của trang phục ảnh hưởng đến vóc dáng của người mặc, làm người mặc có thể béo ra, thấp đi hoặc gầy đi, cao lên.</a:t>
            </a:r>
            <a:endParaRPr lang="en-US" sz="3200" b="1"/>
          </a:p>
        </p:txBody>
      </p:sp>
    </p:spTree>
    <p:extLst>
      <p:ext uri="{BB962C8B-B14F-4D97-AF65-F5344CB8AC3E}">
        <p14:creationId xmlns:p14="http://schemas.microsoft.com/office/powerpoint/2010/main" val="6641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EEE29C9-6FE1-4536-8988-9E51CD82B13E}"/>
              </a:ext>
            </a:extLst>
          </p:cNvPr>
          <p:cNvSpPr txBox="1"/>
          <p:nvPr/>
        </p:nvSpPr>
        <p:spPr>
          <a:xfrm>
            <a:off x="281354" y="182879"/>
            <a:ext cx="3514104" cy="461665"/>
          </a:xfrm>
          <a:prstGeom prst="rect">
            <a:avLst/>
          </a:prstGeom>
          <a:solidFill>
            <a:srgbClr val="FF0000"/>
          </a:solidFill>
        </p:spPr>
        <p:txBody>
          <a:bodyPr wrap="none" rtlCol="0">
            <a:spAutoFit/>
          </a:bodyPr>
          <a:lstStyle/>
          <a:p>
            <a:r>
              <a:rPr lang="en-US" sz="2400" b="1">
                <a:solidFill>
                  <a:schemeClr val="bg1"/>
                </a:solidFill>
              </a:rPr>
              <a:t>I. Lựa chọn trang phục</a:t>
            </a:r>
          </a:p>
        </p:txBody>
      </p:sp>
      <p:graphicFrame>
        <p:nvGraphicFramePr>
          <p:cNvPr id="2" name="Bảng 1">
            <a:extLst>
              <a:ext uri="{FF2B5EF4-FFF2-40B4-BE49-F238E27FC236}">
                <a16:creationId xmlns:a16="http://schemas.microsoft.com/office/drawing/2014/main" id="{073C77DE-2626-4291-821A-54AC1DD47BE1}"/>
              </a:ext>
            </a:extLst>
          </p:cNvPr>
          <p:cNvGraphicFramePr>
            <a:graphicFrameLocks noGrp="1"/>
          </p:cNvGraphicFramePr>
          <p:nvPr/>
        </p:nvGraphicFramePr>
        <p:xfrm>
          <a:off x="140677" y="954141"/>
          <a:ext cx="8862646" cy="5823279"/>
        </p:xfrm>
        <a:graphic>
          <a:graphicData uri="http://schemas.openxmlformats.org/drawingml/2006/table">
            <a:tbl>
              <a:tblPr firstRow="1" firstCol="1" bandRow="1">
                <a:tableStyleId>{5C22544A-7EE6-4342-B048-85BDC9FD1C3A}</a:tableStyleId>
              </a:tblPr>
              <a:tblGrid>
                <a:gridCol w="2202323">
                  <a:extLst>
                    <a:ext uri="{9D8B030D-6E8A-4147-A177-3AD203B41FA5}">
                      <a16:colId xmlns:a16="http://schemas.microsoft.com/office/drawing/2014/main" val="2696890718"/>
                    </a:ext>
                  </a:extLst>
                </a:gridCol>
                <a:gridCol w="3326280">
                  <a:extLst>
                    <a:ext uri="{9D8B030D-6E8A-4147-A177-3AD203B41FA5}">
                      <a16:colId xmlns:a16="http://schemas.microsoft.com/office/drawing/2014/main" val="1442737876"/>
                    </a:ext>
                  </a:extLst>
                </a:gridCol>
                <a:gridCol w="3334043">
                  <a:extLst>
                    <a:ext uri="{9D8B030D-6E8A-4147-A177-3AD203B41FA5}">
                      <a16:colId xmlns:a16="http://schemas.microsoft.com/office/drawing/2014/main" val="644807428"/>
                    </a:ext>
                  </a:extLst>
                </a:gridCol>
              </a:tblGrid>
              <a:tr h="1262411">
                <a:tc>
                  <a:txBody>
                    <a:bodyPr/>
                    <a:lstStyle/>
                    <a:p>
                      <a:pPr indent="288290" algn="ctr">
                        <a:lnSpc>
                          <a:spcPct val="115000"/>
                        </a:lnSpc>
                      </a:pPr>
                      <a:r>
                        <a:rPr lang="en-US" sz="2400">
                          <a:effectLst/>
                        </a:rPr>
                        <a:t>Đặc điểm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Tạo cảm giác gầy đi cao lên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Tạo cảm giác béo ra thấp xuống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0613633"/>
                  </a:ext>
                </a:extLst>
              </a:tr>
              <a:tr h="1067915">
                <a:tc>
                  <a:txBody>
                    <a:bodyPr/>
                    <a:lstStyle/>
                    <a:p>
                      <a:pPr indent="288290" algn="ctr">
                        <a:lnSpc>
                          <a:spcPct val="115000"/>
                        </a:lnSpc>
                      </a:pPr>
                      <a:r>
                        <a:rPr lang="en-US" sz="2400">
                          <a:effectLst/>
                        </a:rPr>
                        <a:t>Chất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Vải mềm mỏng, mịn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Vải cứng, dày hoặc mềm vừa phải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8660311"/>
                  </a:ext>
                </a:extLst>
              </a:tr>
              <a:tr h="1067915">
                <a:tc>
                  <a:txBody>
                    <a:bodyPr/>
                    <a:lstStyle/>
                    <a:p>
                      <a:pPr indent="288290" algn="ctr">
                        <a:lnSpc>
                          <a:spcPct val="115000"/>
                        </a:lnSpc>
                      </a:pPr>
                      <a:r>
                        <a:rPr lang="en-US" sz="2400">
                          <a:effectLst/>
                        </a:rPr>
                        <a:t>Kiểu dáng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Vừa sát cơ thể, có đường nét chính chính dọc thân áo, thân rủ,...</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Kiểu thụng, có đường nét chính ngang thân áo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195387"/>
                  </a:ext>
                </a:extLst>
              </a:tr>
              <a:tr h="1067915">
                <a:tc>
                  <a:txBody>
                    <a:bodyPr/>
                    <a:lstStyle/>
                    <a:p>
                      <a:pPr indent="288290" algn="ctr">
                        <a:lnSpc>
                          <a:spcPct val="115000"/>
                        </a:lnSpc>
                      </a:pPr>
                      <a:r>
                        <a:rPr lang="en-US" sz="2400">
                          <a:effectLst/>
                        </a:rPr>
                        <a:t>Màu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Màu tối, sẫm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Màu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5824987"/>
                  </a:ext>
                </a:extLst>
              </a:tr>
              <a:tr h="1197265">
                <a:tc>
                  <a:txBody>
                    <a:bodyPr/>
                    <a:lstStyle/>
                    <a:p>
                      <a:pPr indent="288290" algn="ctr">
                        <a:lnSpc>
                          <a:spcPct val="115000"/>
                        </a:lnSpc>
                      </a:pPr>
                      <a:r>
                        <a:rPr lang="en-US" sz="2400">
                          <a:effectLst/>
                        </a:rPr>
                        <a:t>Đường nét, họa tiết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Kẻ dọc, hoa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88290" algn="ctr">
                        <a:lnSpc>
                          <a:spcPct val="115000"/>
                        </a:lnSpc>
                      </a:pPr>
                      <a:r>
                        <a:rPr lang="en-US" sz="2400">
                          <a:effectLst/>
                        </a:rPr>
                        <a:t>Kẻ ngang, kẻ ô vuông, hoa to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2846454"/>
                  </a:ext>
                </a:extLst>
              </a:tr>
            </a:tbl>
          </a:graphicData>
        </a:graphic>
      </p:graphicFrame>
    </p:spTree>
    <p:extLst>
      <p:ext uri="{BB962C8B-B14F-4D97-AF65-F5344CB8AC3E}">
        <p14:creationId xmlns:p14="http://schemas.microsoft.com/office/powerpoint/2010/main" val="178432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B653766-8964-47AA-88AA-1856D7E03E77}"/>
              </a:ext>
            </a:extLst>
          </p:cNvPr>
          <p:cNvSpPr txBox="1"/>
          <p:nvPr/>
        </p:nvSpPr>
        <p:spPr>
          <a:xfrm>
            <a:off x="439615" y="888186"/>
            <a:ext cx="8563707" cy="3347840"/>
          </a:xfrm>
          <a:prstGeom prst="rect">
            <a:avLst/>
          </a:prstGeom>
          <a:noFill/>
        </p:spPr>
        <p:txBody>
          <a:bodyPr wrap="square">
            <a:spAutoFit/>
          </a:bodyPr>
          <a:lstStyle/>
          <a:p>
            <a:pPr algn="just">
              <a:lnSpc>
                <a:spcPct val="150000"/>
              </a:lnSpc>
            </a:pPr>
            <a:r>
              <a:rPr lang="en-US" sz="2400" b="1">
                <a:effectLst/>
                <a:latin typeface="+mj-lt"/>
                <a:ea typeface="Times New Roman" panose="02020603050405020304" pitchFamily="18" charset="0"/>
                <a:sym typeface="Wingdings" panose="05000000000000000000" pitchFamily="2" charset="2"/>
              </a:rPr>
              <a:t></a:t>
            </a:r>
            <a:endParaRPr lang="en-US" sz="2400" b="1">
              <a:effectLst/>
              <a:latin typeface="+mj-lt"/>
              <a:ea typeface="Times New Roman" panose="02020603050405020304" pitchFamily="18" charset="0"/>
            </a:endParaRPr>
          </a:p>
          <a:p>
            <a:pPr algn="just">
              <a:lnSpc>
                <a:spcPct val="150000"/>
              </a:lnSpc>
            </a:pPr>
            <a:r>
              <a:rPr lang="vi-VN" sz="2400" b="1">
                <a:effectLst/>
                <a:latin typeface="+mj-lt"/>
                <a:ea typeface="Times New Roman" panose="02020603050405020304" pitchFamily="18" charset="0"/>
              </a:rPr>
              <a:t>- Lựa chọn trang phục  dựa trên lứa tuổi.</a:t>
            </a:r>
            <a:endParaRPr lang="en-US" sz="2400" b="1">
              <a:effectLst/>
              <a:latin typeface="+mj-lt"/>
              <a:ea typeface="Times New Roman" panose="02020603050405020304" pitchFamily="18" charset="0"/>
            </a:endParaRPr>
          </a:p>
          <a:p>
            <a:pPr algn="just">
              <a:lnSpc>
                <a:spcPct val="150000"/>
              </a:lnSpc>
            </a:pPr>
            <a:r>
              <a:rPr lang="vi-VN" sz="2400" b="1">
                <a:effectLst/>
                <a:latin typeface="+mj-lt"/>
                <a:ea typeface="Times New Roman" panose="02020603050405020304" pitchFamily="18" charset="0"/>
              </a:rPr>
              <a:t>- Lựa chọn trang phục còn phù hợp điều kiện làm việc; sở thích về màu sắc, kiểu dáng trang phục.</a:t>
            </a:r>
            <a:endParaRPr lang="en-US" sz="2400" b="1">
              <a:effectLst/>
              <a:latin typeface="+mj-lt"/>
              <a:ea typeface="Times New Roman" panose="02020603050405020304" pitchFamily="18" charset="0"/>
            </a:endParaRPr>
          </a:p>
          <a:p>
            <a:pPr algn="just">
              <a:lnSpc>
                <a:spcPct val="150000"/>
              </a:lnSpc>
            </a:pPr>
            <a:r>
              <a:rPr lang="vi-VN" sz="2400" b="1">
                <a:effectLst/>
                <a:latin typeface="+mj-lt"/>
                <a:ea typeface="Times New Roman" panose="02020603050405020304" pitchFamily="18" charset="0"/>
              </a:rPr>
              <a:t>- Lựa chọn trang  phục phù hợp điều kiện tài chính của gia đình.</a:t>
            </a:r>
            <a:endParaRPr lang="en-US" sz="2400" b="1">
              <a:effectLst/>
              <a:latin typeface="+mj-lt"/>
              <a:ea typeface="Times New Roman" panose="02020603050405020304" pitchFamily="18" charset="0"/>
            </a:endParaRPr>
          </a:p>
        </p:txBody>
      </p:sp>
      <p:sp>
        <p:nvSpPr>
          <p:cNvPr id="6" name="Hộp Văn bản 5">
            <a:extLst>
              <a:ext uri="{FF2B5EF4-FFF2-40B4-BE49-F238E27FC236}">
                <a16:creationId xmlns:a16="http://schemas.microsoft.com/office/drawing/2014/main" id="{4EEE29C9-6FE1-4536-8988-9E51CD82B13E}"/>
              </a:ext>
            </a:extLst>
          </p:cNvPr>
          <p:cNvSpPr txBox="1"/>
          <p:nvPr/>
        </p:nvSpPr>
        <p:spPr>
          <a:xfrm>
            <a:off x="323557" y="267286"/>
            <a:ext cx="3514104" cy="461665"/>
          </a:xfrm>
          <a:prstGeom prst="rect">
            <a:avLst/>
          </a:prstGeom>
          <a:solidFill>
            <a:srgbClr val="FF0000"/>
          </a:solidFill>
        </p:spPr>
        <p:txBody>
          <a:bodyPr wrap="none" rtlCol="0">
            <a:spAutoFit/>
          </a:bodyPr>
          <a:lstStyle/>
          <a:p>
            <a:r>
              <a:rPr lang="en-US" sz="2400" b="1">
                <a:solidFill>
                  <a:schemeClr val="bg1"/>
                </a:solidFill>
              </a:rPr>
              <a:t>I. Lựa chọn trang phục</a:t>
            </a:r>
          </a:p>
        </p:txBody>
      </p:sp>
    </p:spTree>
    <p:extLst>
      <p:ext uri="{BB962C8B-B14F-4D97-AF65-F5344CB8AC3E}">
        <p14:creationId xmlns:p14="http://schemas.microsoft.com/office/powerpoint/2010/main" val="35898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B653766-8964-47AA-88AA-1856D7E03E77}"/>
              </a:ext>
            </a:extLst>
          </p:cNvPr>
          <p:cNvSpPr txBox="1"/>
          <p:nvPr/>
        </p:nvSpPr>
        <p:spPr>
          <a:xfrm>
            <a:off x="323557" y="874118"/>
            <a:ext cx="4990514" cy="461665"/>
          </a:xfrm>
          <a:prstGeom prst="rect">
            <a:avLst/>
          </a:prstGeom>
          <a:noFill/>
        </p:spPr>
        <p:txBody>
          <a:bodyPr wrap="square">
            <a:spAutoFit/>
          </a:bodyPr>
          <a:lstStyle/>
          <a:p>
            <a:pPr algn="just"/>
            <a:r>
              <a:rPr lang="en-US" sz="2400" b="1">
                <a:effectLst/>
                <a:latin typeface="+mj-lt"/>
                <a:ea typeface="Times New Roman" panose="02020603050405020304" pitchFamily="18" charset="0"/>
              </a:rPr>
              <a:t>1. Cách sử dụng trang phục</a:t>
            </a:r>
          </a:p>
        </p:txBody>
      </p:sp>
      <p:sp>
        <p:nvSpPr>
          <p:cNvPr id="6" name="Hộp Văn bản 5">
            <a:extLst>
              <a:ext uri="{FF2B5EF4-FFF2-40B4-BE49-F238E27FC236}">
                <a16:creationId xmlns:a16="http://schemas.microsoft.com/office/drawing/2014/main" id="{4EEE29C9-6FE1-4536-8988-9E51CD82B13E}"/>
              </a:ext>
            </a:extLst>
          </p:cNvPr>
          <p:cNvSpPr txBox="1"/>
          <p:nvPr/>
        </p:nvSpPr>
        <p:spPr>
          <a:xfrm>
            <a:off x="323557" y="267286"/>
            <a:ext cx="3461204" cy="461665"/>
          </a:xfrm>
          <a:prstGeom prst="rect">
            <a:avLst/>
          </a:prstGeom>
          <a:solidFill>
            <a:srgbClr val="FF0000"/>
          </a:solidFill>
        </p:spPr>
        <p:txBody>
          <a:bodyPr wrap="none" rtlCol="0">
            <a:spAutoFit/>
          </a:bodyPr>
          <a:lstStyle/>
          <a:p>
            <a:r>
              <a:rPr lang="en-US" sz="2400" b="1">
                <a:solidFill>
                  <a:schemeClr val="bg1"/>
                </a:solidFill>
              </a:rPr>
              <a:t>II. Sử dụng trang phục</a:t>
            </a:r>
          </a:p>
        </p:txBody>
      </p:sp>
      <p:pic>
        <p:nvPicPr>
          <p:cNvPr id="4" name="Hình ảnh 3">
            <a:extLst>
              <a:ext uri="{FF2B5EF4-FFF2-40B4-BE49-F238E27FC236}">
                <a16:creationId xmlns:a16="http://schemas.microsoft.com/office/drawing/2014/main" id="{B1DB1BB4-0C77-47E3-93E2-BDBAA5202A90}"/>
              </a:ext>
            </a:extLst>
          </p:cNvPr>
          <p:cNvPicPr>
            <a:picLocks noChangeAspect="1"/>
          </p:cNvPicPr>
          <p:nvPr/>
        </p:nvPicPr>
        <p:blipFill>
          <a:blip r:embed="rId2"/>
          <a:stretch>
            <a:fillRect/>
          </a:stretch>
        </p:blipFill>
        <p:spPr>
          <a:xfrm>
            <a:off x="692211" y="1482546"/>
            <a:ext cx="7759578" cy="3892908"/>
          </a:xfrm>
          <a:prstGeom prst="rect">
            <a:avLst/>
          </a:prstGeom>
        </p:spPr>
      </p:pic>
      <p:sp>
        <p:nvSpPr>
          <p:cNvPr id="7" name="Hộp Văn bản 6">
            <a:extLst>
              <a:ext uri="{FF2B5EF4-FFF2-40B4-BE49-F238E27FC236}">
                <a16:creationId xmlns:a16="http://schemas.microsoft.com/office/drawing/2014/main" id="{5B4D20A4-5140-4F1C-9D2C-5BEF1E0C11DA}"/>
              </a:ext>
            </a:extLst>
          </p:cNvPr>
          <p:cNvSpPr txBox="1"/>
          <p:nvPr/>
        </p:nvSpPr>
        <p:spPr>
          <a:xfrm>
            <a:off x="182880" y="5522217"/>
            <a:ext cx="8778240" cy="905633"/>
          </a:xfrm>
          <a:prstGeom prst="rect">
            <a:avLst/>
          </a:prstGeom>
          <a:noFill/>
        </p:spPr>
        <p:txBody>
          <a:bodyPr wrap="square">
            <a:spAutoFit/>
          </a:bodyPr>
          <a:lstStyle/>
          <a:p>
            <a:pPr marR="14605" indent="-228600" algn="just">
              <a:lnSpc>
                <a:spcPct val="115000"/>
              </a:lnSpc>
            </a:pPr>
            <a:r>
              <a:rPr lang="en-US" sz="2400" b="1" i="1">
                <a:solidFill>
                  <a:srgbClr val="FF0000"/>
                </a:solidFill>
                <a:effectLst/>
                <a:latin typeface="+mj-lt"/>
                <a:ea typeface="Arial" panose="020B0604020202020204" pitchFamily="34" charset="0"/>
                <a:sym typeface="Wingdings" panose="05000000000000000000" pitchFamily="2" charset="2"/>
              </a:rPr>
              <a:t> </a:t>
            </a:r>
            <a:r>
              <a:rPr lang="en-US" sz="2400" b="1" i="1">
                <a:solidFill>
                  <a:srgbClr val="FF0000"/>
                </a:solidFill>
                <a:effectLst/>
                <a:latin typeface="+mj-lt"/>
                <a:ea typeface="Arial" panose="020B0604020202020204" pitchFamily="34" charset="0"/>
              </a:rPr>
              <a:t>- Tuỳ theo hoạt động, thời điểm và hoàn cảnh xã hội, cần sử dụng các bộ trang phục khác nhau. </a:t>
            </a:r>
          </a:p>
        </p:txBody>
      </p:sp>
    </p:spTree>
    <p:extLst>
      <p:ext uri="{BB962C8B-B14F-4D97-AF65-F5344CB8AC3E}">
        <p14:creationId xmlns:p14="http://schemas.microsoft.com/office/powerpoint/2010/main" val="36761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B653766-8964-47AA-88AA-1856D7E03E77}"/>
              </a:ext>
            </a:extLst>
          </p:cNvPr>
          <p:cNvSpPr txBox="1"/>
          <p:nvPr/>
        </p:nvSpPr>
        <p:spPr>
          <a:xfrm>
            <a:off x="323557" y="663099"/>
            <a:ext cx="4990514" cy="461665"/>
          </a:xfrm>
          <a:prstGeom prst="rect">
            <a:avLst/>
          </a:prstGeom>
          <a:noFill/>
        </p:spPr>
        <p:txBody>
          <a:bodyPr wrap="square">
            <a:spAutoFit/>
          </a:bodyPr>
          <a:lstStyle/>
          <a:p>
            <a:pPr algn="just"/>
            <a:r>
              <a:rPr lang="en-US" sz="2400" b="1">
                <a:effectLst/>
                <a:latin typeface="+mj-lt"/>
                <a:ea typeface="Times New Roman" panose="02020603050405020304" pitchFamily="18" charset="0"/>
              </a:rPr>
              <a:t>1. Cách sử dụng trang phục</a:t>
            </a:r>
          </a:p>
        </p:txBody>
      </p:sp>
      <p:sp>
        <p:nvSpPr>
          <p:cNvPr id="6" name="Hộp Văn bản 5">
            <a:extLst>
              <a:ext uri="{FF2B5EF4-FFF2-40B4-BE49-F238E27FC236}">
                <a16:creationId xmlns:a16="http://schemas.microsoft.com/office/drawing/2014/main" id="{4EEE29C9-6FE1-4536-8988-9E51CD82B13E}"/>
              </a:ext>
            </a:extLst>
          </p:cNvPr>
          <p:cNvSpPr txBox="1"/>
          <p:nvPr/>
        </p:nvSpPr>
        <p:spPr>
          <a:xfrm>
            <a:off x="323557" y="168811"/>
            <a:ext cx="3461204" cy="461665"/>
          </a:xfrm>
          <a:prstGeom prst="rect">
            <a:avLst/>
          </a:prstGeom>
          <a:solidFill>
            <a:srgbClr val="FF0000"/>
          </a:solidFill>
        </p:spPr>
        <p:txBody>
          <a:bodyPr wrap="none" rtlCol="0">
            <a:spAutoFit/>
          </a:bodyPr>
          <a:lstStyle/>
          <a:p>
            <a:r>
              <a:rPr lang="en-US" sz="2400" b="1">
                <a:solidFill>
                  <a:schemeClr val="bg1"/>
                </a:solidFill>
              </a:rPr>
              <a:t>II. Sử dụng trang phục</a:t>
            </a:r>
          </a:p>
        </p:txBody>
      </p:sp>
      <p:sp>
        <p:nvSpPr>
          <p:cNvPr id="7" name="Hộp Văn bản 6">
            <a:extLst>
              <a:ext uri="{FF2B5EF4-FFF2-40B4-BE49-F238E27FC236}">
                <a16:creationId xmlns:a16="http://schemas.microsoft.com/office/drawing/2014/main" id="{5B4D20A4-5140-4F1C-9D2C-5BEF1E0C11DA}"/>
              </a:ext>
            </a:extLst>
          </p:cNvPr>
          <p:cNvSpPr txBox="1"/>
          <p:nvPr/>
        </p:nvSpPr>
        <p:spPr>
          <a:xfrm>
            <a:off x="323557" y="1884417"/>
            <a:ext cx="8651701" cy="4653582"/>
          </a:xfrm>
          <a:prstGeom prst="rect">
            <a:avLst/>
          </a:prstGeom>
          <a:noFill/>
        </p:spPr>
        <p:txBody>
          <a:bodyPr wrap="square">
            <a:spAutoFit/>
          </a:bodyPr>
          <a:lstStyle/>
          <a:p>
            <a:pPr marR="14605" indent="-228600" algn="just">
              <a:lnSpc>
                <a:spcPct val="115000"/>
              </a:lnSpc>
            </a:pPr>
            <a:r>
              <a:rPr lang="en-US" sz="2400" b="1">
                <a:effectLst/>
                <a:latin typeface="+mj-lt"/>
                <a:ea typeface="Arial" panose="020B0604020202020204" pitchFamily="34" charset="0"/>
                <a:sym typeface="Wingdings" panose="05000000000000000000" pitchFamily="2" charset="2"/>
              </a:rPr>
              <a:t> </a:t>
            </a:r>
            <a:r>
              <a:rPr lang="en-US" sz="2400" b="1">
                <a:effectLst/>
                <a:latin typeface="+mj-lt"/>
                <a:ea typeface="Arial" panose="020B0604020202020204" pitchFamily="34" charset="0"/>
              </a:rPr>
              <a:t>- Trang phục để sử dụng cho một số hoạt động chủ yếu</a:t>
            </a:r>
          </a:p>
          <a:p>
            <a:pPr marR="14605" indent="-228600" algn="just">
              <a:lnSpc>
                <a:spcPct val="115000"/>
              </a:lnSpc>
            </a:pPr>
            <a:r>
              <a:rPr lang="vi-VN" sz="2400" b="1" i="1" u="none" strike="noStrike" spc="0">
                <a:solidFill>
                  <a:srgbClr val="FF0000"/>
                </a:solidFill>
                <a:effectLst/>
                <a:latin typeface="+mj-lt"/>
                <a:ea typeface="Arial" panose="020B0604020202020204" pitchFamily="34" charset="0"/>
                <a:cs typeface="Arial" panose="020B0604020202020204" pitchFamily="34" charset="0"/>
              </a:rPr>
              <a:t>+ Trang phục đi học:</a:t>
            </a:r>
            <a:r>
              <a:rPr lang="en-US" sz="2400" b="1">
                <a:solidFill>
                  <a:srgbClr val="FF0000"/>
                </a:solidFill>
                <a:effectLst/>
                <a:latin typeface="+mj-lt"/>
                <a:ea typeface="Arial" panose="020B0604020202020204" pitchFamily="34" charset="0"/>
              </a:rPr>
              <a:t> </a:t>
            </a:r>
            <a:r>
              <a:rPr lang="en-US" sz="2400">
                <a:effectLst/>
                <a:latin typeface="+mj-lt"/>
                <a:ea typeface="Arial" panose="020B0604020202020204" pitchFamily="34" charset="0"/>
              </a:rPr>
              <a:t>có kiểu dáng đơn giản, gọn gàng, dễ mặc, dễ hoạt động; có màu sắc hài hoà; thường được may từ vải sợi pha.</a:t>
            </a:r>
          </a:p>
          <a:p>
            <a:pPr marR="14605" indent="-228600" algn="just">
              <a:lnSpc>
                <a:spcPct val="115000"/>
              </a:lnSpc>
            </a:pPr>
            <a:r>
              <a:rPr lang="vi-VN" sz="2400" b="1" i="1" u="none" strike="noStrike" spc="0">
                <a:solidFill>
                  <a:srgbClr val="FF0000"/>
                </a:solidFill>
                <a:effectLst/>
                <a:latin typeface="+mj-lt"/>
                <a:ea typeface="Arial" panose="020B0604020202020204" pitchFamily="34" charset="0"/>
                <a:cs typeface="Arial" panose="020B0604020202020204" pitchFamily="34" charset="0"/>
              </a:rPr>
              <a:t>+ Trang phục lao động:</a:t>
            </a:r>
            <a:r>
              <a:rPr lang="en-US" sz="2400" b="1">
                <a:solidFill>
                  <a:srgbClr val="FF0000"/>
                </a:solidFill>
                <a:effectLst/>
                <a:latin typeface="+mj-lt"/>
                <a:ea typeface="Arial" panose="020B0604020202020204" pitchFamily="34" charset="0"/>
              </a:rPr>
              <a:t> </a:t>
            </a:r>
            <a:r>
              <a:rPr lang="en-US" sz="2400">
                <a:effectLst/>
                <a:latin typeface="+mj-lt"/>
                <a:ea typeface="Arial" panose="020B0604020202020204" pitchFamily="34" charset="0"/>
              </a:rPr>
              <a:t>có kiểu dáng đơn giản, rộng, dễ hoạt động; có màu sắc sẫm màu; thường được may từ vải sợi bông.</a:t>
            </a:r>
          </a:p>
          <a:p>
            <a:pPr marR="14605" indent="-228600" algn="just">
              <a:lnSpc>
                <a:spcPct val="115000"/>
              </a:lnSpc>
            </a:pPr>
            <a:r>
              <a:rPr lang="vi-VN" sz="2400" b="1" i="1" u="none" strike="noStrike" spc="0">
                <a:solidFill>
                  <a:srgbClr val="FF0000"/>
                </a:solidFill>
                <a:effectLst/>
                <a:latin typeface="+mj-lt"/>
                <a:ea typeface="Arial" panose="020B0604020202020204" pitchFamily="34" charset="0"/>
                <a:cs typeface="Arial" panose="020B0604020202020204" pitchFamily="34" charset="0"/>
              </a:rPr>
              <a:t>+ Trang phục dự lễ hội:</a:t>
            </a:r>
            <a:r>
              <a:rPr lang="en-US" sz="2400">
                <a:effectLst/>
                <a:latin typeface="+mj-lt"/>
                <a:ea typeface="Arial" panose="020B0604020202020204" pitchFamily="34" charset="0"/>
              </a:rPr>
              <a:t> có kiểu dáng đẹp, trang trọng; có thể là trang phục truyền thống, tùy thuộc vào tính chất lễ hội.</a:t>
            </a:r>
          </a:p>
          <a:p>
            <a:pPr algn="just"/>
            <a:r>
              <a:rPr lang="vi-VN" sz="2400" b="1" i="1" u="none" strike="noStrike" spc="0">
                <a:solidFill>
                  <a:srgbClr val="FF0000"/>
                </a:solidFill>
                <a:effectLst/>
                <a:latin typeface="+mj-lt"/>
                <a:ea typeface="Arial" panose="020B0604020202020204" pitchFamily="34" charset="0"/>
                <a:cs typeface="Arial" panose="020B0604020202020204" pitchFamily="34" charset="0"/>
              </a:rPr>
              <a:t>+ Trang phục mặc ở nhà:</a:t>
            </a:r>
            <a:r>
              <a:rPr lang="en-US" sz="2400" b="1">
                <a:solidFill>
                  <a:srgbClr val="FF0000"/>
                </a:solidFill>
                <a:effectLst/>
                <a:latin typeface="+mj-lt"/>
                <a:ea typeface="Times New Roman" panose="02020603050405020304" pitchFamily="18" charset="0"/>
              </a:rPr>
              <a:t> </a:t>
            </a:r>
            <a:r>
              <a:rPr lang="en-US" sz="2400">
                <a:effectLst/>
                <a:latin typeface="+mj-lt"/>
                <a:ea typeface="Times New Roman" panose="02020603050405020304" pitchFamily="18" charset="0"/>
              </a:rPr>
              <a:t>có kiểu dáng đơn giản, thoải mái; thường được may từ vải sợi thiên nhiên.</a:t>
            </a:r>
            <a:endParaRPr lang="en-US" sz="2400">
              <a:latin typeface="+mj-lt"/>
            </a:endParaRPr>
          </a:p>
        </p:txBody>
      </p:sp>
      <p:pic>
        <p:nvPicPr>
          <p:cNvPr id="8" name="Hình ảnh 7">
            <a:extLst>
              <a:ext uri="{FF2B5EF4-FFF2-40B4-BE49-F238E27FC236}">
                <a16:creationId xmlns:a16="http://schemas.microsoft.com/office/drawing/2014/main" id="{7C0FFD49-A660-486D-9408-F57F9EAC3451}"/>
              </a:ext>
            </a:extLst>
          </p:cNvPr>
          <p:cNvPicPr>
            <a:picLocks noChangeAspect="1"/>
          </p:cNvPicPr>
          <p:nvPr/>
        </p:nvPicPr>
        <p:blipFill>
          <a:blip r:embed="rId2"/>
          <a:stretch>
            <a:fillRect/>
          </a:stretch>
        </p:blipFill>
        <p:spPr>
          <a:xfrm>
            <a:off x="5489295" y="168811"/>
            <a:ext cx="3204540" cy="1607688"/>
          </a:xfrm>
          <a:prstGeom prst="rect">
            <a:avLst/>
          </a:prstGeom>
        </p:spPr>
      </p:pic>
    </p:spTree>
    <p:extLst>
      <p:ext uri="{BB962C8B-B14F-4D97-AF65-F5344CB8AC3E}">
        <p14:creationId xmlns:p14="http://schemas.microsoft.com/office/powerpoint/2010/main" val="5680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B653766-8964-47AA-88AA-1856D7E03E77}"/>
              </a:ext>
            </a:extLst>
          </p:cNvPr>
          <p:cNvSpPr txBox="1"/>
          <p:nvPr/>
        </p:nvSpPr>
        <p:spPr>
          <a:xfrm>
            <a:off x="323557" y="663099"/>
            <a:ext cx="4990514" cy="461665"/>
          </a:xfrm>
          <a:prstGeom prst="rect">
            <a:avLst/>
          </a:prstGeom>
          <a:noFill/>
        </p:spPr>
        <p:txBody>
          <a:bodyPr wrap="square">
            <a:spAutoFit/>
          </a:bodyPr>
          <a:lstStyle/>
          <a:p>
            <a:pPr algn="just"/>
            <a:r>
              <a:rPr lang="en-US" sz="2400" b="1">
                <a:effectLst/>
                <a:latin typeface="+mj-lt"/>
                <a:ea typeface="Times New Roman" panose="02020603050405020304" pitchFamily="18" charset="0"/>
              </a:rPr>
              <a:t>2. Cách phối hợp trang phục</a:t>
            </a:r>
          </a:p>
        </p:txBody>
      </p:sp>
      <p:sp>
        <p:nvSpPr>
          <p:cNvPr id="6" name="Hộp Văn bản 5">
            <a:extLst>
              <a:ext uri="{FF2B5EF4-FFF2-40B4-BE49-F238E27FC236}">
                <a16:creationId xmlns:a16="http://schemas.microsoft.com/office/drawing/2014/main" id="{4EEE29C9-6FE1-4536-8988-9E51CD82B13E}"/>
              </a:ext>
            </a:extLst>
          </p:cNvPr>
          <p:cNvSpPr txBox="1"/>
          <p:nvPr/>
        </p:nvSpPr>
        <p:spPr>
          <a:xfrm>
            <a:off x="323557" y="168811"/>
            <a:ext cx="3461204" cy="461665"/>
          </a:xfrm>
          <a:prstGeom prst="rect">
            <a:avLst/>
          </a:prstGeom>
          <a:solidFill>
            <a:srgbClr val="FF0000"/>
          </a:solidFill>
        </p:spPr>
        <p:txBody>
          <a:bodyPr wrap="none" rtlCol="0">
            <a:spAutoFit/>
          </a:bodyPr>
          <a:lstStyle/>
          <a:p>
            <a:r>
              <a:rPr lang="en-US" sz="2400" b="1">
                <a:solidFill>
                  <a:schemeClr val="bg1"/>
                </a:solidFill>
              </a:rPr>
              <a:t>II. Sử dụng trang phục</a:t>
            </a:r>
          </a:p>
        </p:txBody>
      </p:sp>
      <p:pic>
        <p:nvPicPr>
          <p:cNvPr id="9" name="Hình ảnh 8">
            <a:extLst>
              <a:ext uri="{FF2B5EF4-FFF2-40B4-BE49-F238E27FC236}">
                <a16:creationId xmlns:a16="http://schemas.microsoft.com/office/drawing/2014/main" id="{A046CB5C-C31B-4691-89DB-20273D38E244}"/>
              </a:ext>
            </a:extLst>
          </p:cNvPr>
          <p:cNvPicPr>
            <a:picLocks noChangeAspect="1"/>
          </p:cNvPicPr>
          <p:nvPr/>
        </p:nvPicPr>
        <p:blipFill>
          <a:blip r:embed="rId2"/>
          <a:stretch>
            <a:fillRect/>
          </a:stretch>
        </p:blipFill>
        <p:spPr>
          <a:xfrm>
            <a:off x="875375" y="1298163"/>
            <a:ext cx="8771206" cy="3091614"/>
          </a:xfrm>
          <a:prstGeom prst="rect">
            <a:avLst/>
          </a:prstGeom>
        </p:spPr>
      </p:pic>
      <p:sp>
        <p:nvSpPr>
          <p:cNvPr id="11" name="Hộp Văn bản 10">
            <a:extLst>
              <a:ext uri="{FF2B5EF4-FFF2-40B4-BE49-F238E27FC236}">
                <a16:creationId xmlns:a16="http://schemas.microsoft.com/office/drawing/2014/main" id="{C5E403DC-B105-4062-B0AC-3E9921BA1D9B}"/>
              </a:ext>
            </a:extLst>
          </p:cNvPr>
          <p:cNvSpPr txBox="1"/>
          <p:nvPr/>
        </p:nvSpPr>
        <p:spPr>
          <a:xfrm>
            <a:off x="218049" y="4780728"/>
            <a:ext cx="8771206" cy="168584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a:lnSpc>
                <a:spcPct val="150000"/>
              </a:lnSpc>
            </a:pPr>
            <a:r>
              <a:rPr lang="vi-VN" sz="2400" b="1" i="1" u="none" strike="noStrike" spc="0">
                <a:solidFill>
                  <a:srgbClr val="000000"/>
                </a:solidFill>
                <a:effectLst/>
                <a:latin typeface="+mj-lt"/>
                <a:ea typeface="Arial" panose="020B0604020202020204" pitchFamily="34" charset="0"/>
                <a:cs typeface="Arial" panose="020B0604020202020204" pitchFamily="34" charset="0"/>
              </a:rPr>
              <a:t>- Phối hợp về hoạ tiết:</a:t>
            </a:r>
            <a:r>
              <a:rPr lang="vi-VN" sz="2400" b="1">
                <a:effectLst/>
                <a:latin typeface="+mj-lt"/>
                <a:ea typeface="Times New Roman" panose="02020603050405020304" pitchFamily="18" charset="0"/>
              </a:rPr>
              <a:t> Vải hoa hợp với vải trơn có màu trùng với một trong các màu chính của vải hoa. Không nên mặc áo và quần có hai dạng hoạ tiết khác nhau.</a:t>
            </a:r>
            <a:endParaRPr lang="en-US" sz="2400" b="1">
              <a:latin typeface="+mj-lt"/>
            </a:endParaRPr>
          </a:p>
        </p:txBody>
      </p:sp>
    </p:spTree>
    <p:extLst>
      <p:ext uri="{BB962C8B-B14F-4D97-AF65-F5344CB8AC3E}">
        <p14:creationId xmlns:p14="http://schemas.microsoft.com/office/powerpoint/2010/main" val="1674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B653766-8964-47AA-88AA-1856D7E03E77}"/>
              </a:ext>
            </a:extLst>
          </p:cNvPr>
          <p:cNvSpPr txBox="1"/>
          <p:nvPr/>
        </p:nvSpPr>
        <p:spPr>
          <a:xfrm>
            <a:off x="323557" y="663099"/>
            <a:ext cx="4990514" cy="461665"/>
          </a:xfrm>
          <a:prstGeom prst="rect">
            <a:avLst/>
          </a:prstGeom>
          <a:noFill/>
        </p:spPr>
        <p:txBody>
          <a:bodyPr wrap="square">
            <a:spAutoFit/>
          </a:bodyPr>
          <a:lstStyle/>
          <a:p>
            <a:pPr algn="just"/>
            <a:r>
              <a:rPr lang="en-US" sz="2400" b="1">
                <a:effectLst/>
                <a:latin typeface="+mj-lt"/>
                <a:ea typeface="Times New Roman" panose="02020603050405020304" pitchFamily="18" charset="0"/>
              </a:rPr>
              <a:t>2. Cách phối hợp trang phục</a:t>
            </a:r>
          </a:p>
        </p:txBody>
      </p:sp>
      <p:sp>
        <p:nvSpPr>
          <p:cNvPr id="6" name="Hộp Văn bản 5">
            <a:extLst>
              <a:ext uri="{FF2B5EF4-FFF2-40B4-BE49-F238E27FC236}">
                <a16:creationId xmlns:a16="http://schemas.microsoft.com/office/drawing/2014/main" id="{4EEE29C9-6FE1-4536-8988-9E51CD82B13E}"/>
              </a:ext>
            </a:extLst>
          </p:cNvPr>
          <p:cNvSpPr txBox="1"/>
          <p:nvPr/>
        </p:nvSpPr>
        <p:spPr>
          <a:xfrm>
            <a:off x="323557" y="168811"/>
            <a:ext cx="3461204" cy="461665"/>
          </a:xfrm>
          <a:prstGeom prst="rect">
            <a:avLst/>
          </a:prstGeom>
          <a:solidFill>
            <a:srgbClr val="FF0000"/>
          </a:solidFill>
        </p:spPr>
        <p:txBody>
          <a:bodyPr wrap="none" rtlCol="0">
            <a:spAutoFit/>
          </a:bodyPr>
          <a:lstStyle/>
          <a:p>
            <a:r>
              <a:rPr lang="en-US" sz="2400" b="1">
                <a:solidFill>
                  <a:schemeClr val="bg1"/>
                </a:solidFill>
              </a:rPr>
              <a:t>II. Sử dụng trang phục</a:t>
            </a:r>
          </a:p>
        </p:txBody>
      </p:sp>
      <p:pic>
        <p:nvPicPr>
          <p:cNvPr id="4" name="Hình ảnh 3">
            <a:extLst>
              <a:ext uri="{FF2B5EF4-FFF2-40B4-BE49-F238E27FC236}">
                <a16:creationId xmlns:a16="http://schemas.microsoft.com/office/drawing/2014/main" id="{E6B6ABE0-40AA-43E9-8922-8D48DC23CE78}"/>
              </a:ext>
            </a:extLst>
          </p:cNvPr>
          <p:cNvPicPr>
            <a:picLocks noChangeAspect="1"/>
          </p:cNvPicPr>
          <p:nvPr/>
        </p:nvPicPr>
        <p:blipFill>
          <a:blip r:embed="rId2"/>
          <a:stretch>
            <a:fillRect/>
          </a:stretch>
        </p:blipFill>
        <p:spPr>
          <a:xfrm>
            <a:off x="3784761" y="1157387"/>
            <a:ext cx="5155958" cy="2072354"/>
          </a:xfrm>
          <a:prstGeom prst="rect">
            <a:avLst/>
          </a:prstGeom>
        </p:spPr>
      </p:pic>
      <p:sp>
        <p:nvSpPr>
          <p:cNvPr id="8" name="Hộp Văn bản 7">
            <a:extLst>
              <a:ext uri="{FF2B5EF4-FFF2-40B4-BE49-F238E27FC236}">
                <a16:creationId xmlns:a16="http://schemas.microsoft.com/office/drawing/2014/main" id="{750A96C2-5EFC-473F-BB3D-5C31664EB2AC}"/>
              </a:ext>
            </a:extLst>
          </p:cNvPr>
          <p:cNvSpPr txBox="1"/>
          <p:nvPr/>
        </p:nvSpPr>
        <p:spPr>
          <a:xfrm>
            <a:off x="133643" y="2787352"/>
            <a:ext cx="8876713" cy="3901837"/>
          </a:xfrm>
          <a:prstGeom prst="rect">
            <a:avLst/>
          </a:prstGeom>
          <a:noFill/>
        </p:spPr>
        <p:txBody>
          <a:bodyPr wrap="square">
            <a:spAutoFit/>
          </a:bodyPr>
          <a:lstStyle/>
          <a:p>
            <a:pPr algn="just">
              <a:lnSpc>
                <a:spcPct val="150000"/>
              </a:lnSpc>
            </a:pPr>
            <a:r>
              <a:rPr lang="vi-VN" sz="2400" b="1">
                <a:solidFill>
                  <a:srgbClr val="FF0000"/>
                </a:solidFill>
              </a:rPr>
              <a:t>- Phối hợp về màu sắc: </a:t>
            </a:r>
          </a:p>
          <a:p>
            <a:pPr algn="just">
              <a:lnSpc>
                <a:spcPct val="150000"/>
              </a:lnSpc>
            </a:pPr>
            <a:r>
              <a:rPr lang="en-US" sz="2400" b="1"/>
              <a:t>	</a:t>
            </a:r>
            <a:r>
              <a:rPr lang="vi-VN" sz="2400" b="1"/>
              <a:t>+ Sử dụng một màu hoặc kết hợp các sắc độ trong cùng một màu.</a:t>
            </a:r>
          </a:p>
          <a:p>
            <a:pPr algn="just">
              <a:lnSpc>
                <a:spcPct val="150000"/>
              </a:lnSpc>
            </a:pPr>
            <a:r>
              <a:rPr lang="en-US" sz="2400" b="1"/>
              <a:t>	</a:t>
            </a:r>
            <a:r>
              <a:rPr lang="vi-VN" sz="2400" b="1"/>
              <a:t>+ Kết hợp nhiều màu với nhau như: màu đối nhau, các màu cạnh nhau,... trên vòng màu cơ bản.</a:t>
            </a:r>
          </a:p>
          <a:p>
            <a:pPr algn="just">
              <a:lnSpc>
                <a:spcPct val="150000"/>
              </a:lnSpc>
            </a:pPr>
            <a:r>
              <a:rPr lang="en-US" sz="2400" b="1"/>
              <a:t>	</a:t>
            </a:r>
            <a:r>
              <a:rPr lang="vi-VN" sz="2400" b="1"/>
              <a:t>+ Màu trắng hoặc màu đen có thể kết hợp với bất kì màu nào.</a:t>
            </a:r>
          </a:p>
        </p:txBody>
      </p:sp>
    </p:spTree>
    <p:extLst>
      <p:ext uri="{BB962C8B-B14F-4D97-AF65-F5344CB8AC3E}">
        <p14:creationId xmlns:p14="http://schemas.microsoft.com/office/powerpoint/2010/main" val="22106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867</Words>
  <PresentationFormat>Trình chiếu Trên màn hình (4:3)</PresentationFormat>
  <Paragraphs>83</Paragraphs>
  <Slides>16</Slides>
  <Notes>0</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16</vt:i4>
      </vt:variant>
    </vt:vector>
  </HeadingPairs>
  <TitlesOfParts>
    <vt:vector size="19" baseType="lpstr">
      <vt:lpstr>Arial</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2023-02-12T15:40:28Z</dcterms:created>
  <dcterms:modified xsi:type="dcterms:W3CDTF">2023-02-20T16:40:10Z</dcterms:modified>
</cp:coreProperties>
</file>