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</p:sldMasterIdLst>
  <p:notesMasterIdLst>
    <p:notesMasterId r:id="rId25"/>
  </p:notesMasterIdLst>
  <p:sldIdLst>
    <p:sldId id="256" r:id="rId6"/>
    <p:sldId id="257" r:id="rId7"/>
    <p:sldId id="484" r:id="rId8"/>
    <p:sldId id="486" r:id="rId9"/>
    <p:sldId id="487" r:id="rId10"/>
    <p:sldId id="485" r:id="rId11"/>
    <p:sldId id="261" r:id="rId12"/>
    <p:sldId id="274" r:id="rId13"/>
    <p:sldId id="262" r:id="rId14"/>
    <p:sldId id="488" r:id="rId15"/>
    <p:sldId id="351" r:id="rId16"/>
    <p:sldId id="352" r:id="rId17"/>
    <p:sldId id="489" r:id="rId18"/>
    <p:sldId id="490" r:id="rId19"/>
    <p:sldId id="263" r:id="rId20"/>
    <p:sldId id="264" r:id="rId21"/>
    <p:sldId id="265" r:id="rId22"/>
    <p:sldId id="266" r:id="rId23"/>
    <p:sldId id="29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5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20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9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06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6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8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3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1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7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7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0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2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6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6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19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53: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Khái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niệm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665892"/>
            <a:ext cx="10292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“Đố bạn”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552E7-5A13-A953-2FAE-B86BC12DE6AB}"/>
              </a:ext>
            </a:extLst>
          </p:cNvPr>
          <p:cNvSpPr txBox="1"/>
          <p:nvPr/>
        </p:nvSpPr>
        <p:spPr>
          <a:xfrm>
            <a:off x="741680" y="2214532"/>
            <a:ext cx="1079500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một phân số và vẽ hình biểu diễn phân số đó vào vở. Đố bạn đọc và nêu tử số, mẫu số của phân số đó. 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3A249C2-C6FD-7B20-5FFC-A58CE05224CD}"/>
              </a:ext>
            </a:extLst>
          </p:cNvPr>
          <p:cNvSpPr/>
          <p:nvPr/>
        </p:nvSpPr>
        <p:spPr>
          <a:xfrm>
            <a:off x="186431" y="3581400"/>
            <a:ext cx="8148095" cy="3139440"/>
          </a:xfrm>
          <a:custGeom>
            <a:avLst/>
            <a:gdLst/>
            <a:ahLst/>
            <a:cxnLst/>
            <a:rect l="l" t="t" r="r" b="b"/>
            <a:pathLst>
              <a:path w="11575627" h="6244081">
                <a:moveTo>
                  <a:pt x="0" y="0"/>
                </a:moveTo>
                <a:lnTo>
                  <a:pt x="11575627" y="0"/>
                </a:lnTo>
                <a:lnTo>
                  <a:pt x="11575627" y="6244081"/>
                </a:lnTo>
                <a:lnTo>
                  <a:pt x="0" y="6244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10" t="-41548" r="-9158" b="-5261"/>
            </a:stretch>
          </a:blipFill>
        </p:spPr>
        <p:txBody>
          <a:bodyPr/>
          <a:lstStyle/>
          <a:p>
            <a:endParaRPr lang="en-VN" sz="468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8698A09-029F-E20E-06E5-4903B7AE860F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17170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B1F9C91F-CE40-3BAB-779C-3D7B22B99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/>
              <p:nvPr/>
            </p:nvSpPr>
            <p:spPr>
              <a:xfrm>
                <a:off x="1520944" y="1388563"/>
                <a:ext cx="9858256" cy="1508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defRPr/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ta đã ngăn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đường để tiến hành sửa chữa.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 hiểu thông tin trên như thế nào?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944" y="1388563"/>
                <a:ext cx="9858256" cy="1508490"/>
              </a:xfrm>
              <a:prstGeom prst="rect">
                <a:avLst/>
              </a:prstGeom>
              <a:blipFill>
                <a:blip r:embed="rId3"/>
                <a:stretch>
                  <a:fillRect l="-927" r="-927" b="-8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4">
            <a:extLst>
              <a:ext uri="{FF2B5EF4-FFF2-40B4-BE49-F238E27FC236}">
                <a16:creationId xmlns:a16="http://schemas.microsoft.com/office/drawing/2014/main" id="{07BFBBAD-77F3-61C2-B8AF-1E36CB5AE491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5B92D-BE8C-0D89-3A88-7C9A85385126}"/>
              </a:ext>
            </a:extLst>
          </p:cNvPr>
          <p:cNvSpPr txBox="1"/>
          <p:nvPr/>
        </p:nvSpPr>
        <p:spPr>
          <a:xfrm>
            <a:off x="789888" y="2889692"/>
            <a:ext cx="6885036" cy="1739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endParaRPr lang="en-US" sz="2400" b="1" u="sng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34DE64F-22CE-9C4C-DDFE-7200EB4DCD43}"/>
              </a:ext>
            </a:extLst>
          </p:cNvPr>
          <p:cNvSpPr/>
          <p:nvPr/>
        </p:nvSpPr>
        <p:spPr>
          <a:xfrm>
            <a:off x="7656716" y="2637197"/>
            <a:ext cx="4252966" cy="2768406"/>
          </a:xfrm>
          <a:custGeom>
            <a:avLst/>
            <a:gdLst/>
            <a:ahLst/>
            <a:cxnLst/>
            <a:rect l="l" t="t" r="r" b="b"/>
            <a:pathLst>
              <a:path w="11565047" h="3416840">
                <a:moveTo>
                  <a:pt x="0" y="0"/>
                </a:moveTo>
                <a:lnTo>
                  <a:pt x="11565047" y="0"/>
                </a:lnTo>
                <a:lnTo>
                  <a:pt x="11565047" y="3416840"/>
                </a:lnTo>
                <a:lnTo>
                  <a:pt x="0" y="3416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8722" t="-6749" r="-21819" b="-6001"/>
            </a:stretch>
          </a:blipFill>
        </p:spPr>
        <p:txBody>
          <a:bodyPr/>
          <a:lstStyle/>
          <a:p>
            <a:endParaRPr lang="en-VN" sz="4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C7D9E0-3F4F-7644-AD4F-4DAC8F7883F8}"/>
                  </a:ext>
                </a:extLst>
              </p:cNvPr>
              <p:cNvSpPr txBox="1"/>
              <p:nvPr/>
            </p:nvSpPr>
            <p:spPr>
              <a:xfrm>
                <a:off x="789888" y="4477625"/>
                <a:ext cx="5858310" cy="1508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Nói: “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Đã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ngăn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mặt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để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tiến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hành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sửa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chữa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  <a:sym typeface="Arial"/>
                  </a:rPr>
                  <a:t>”. </a:t>
                </a:r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C7D9E0-3F4F-7644-AD4F-4DAC8F788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88" y="4477625"/>
                <a:ext cx="5858310" cy="1508490"/>
              </a:xfrm>
              <a:prstGeom prst="rect">
                <a:avLst/>
              </a:prstGeom>
              <a:blipFill>
                <a:blip r:embed="rId7"/>
                <a:stretch>
                  <a:fillRect l="-1665" r="-1561" b="-8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617464" y="1771443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 vào chữ đặt trước câu trả lời đúng: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/>
              <p:nvPr/>
            </p:nvSpPr>
            <p:spPr>
              <a:xfrm>
                <a:off x="662940" y="2017997"/>
                <a:ext cx="7414260" cy="96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 a)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2017997"/>
                <a:ext cx="7414260" cy="960199"/>
              </a:xfrm>
              <a:prstGeom prst="rect">
                <a:avLst/>
              </a:prstGeom>
              <a:blipFill>
                <a:blip r:embed="rId5"/>
                <a:stretch>
                  <a:fillRect l="-1316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8AE0650-58E9-36B5-9594-0B420AFB26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14427" r="32138" b="19027"/>
          <a:stretch/>
        </p:blipFill>
        <p:spPr>
          <a:xfrm>
            <a:off x="8858106" y="2417820"/>
            <a:ext cx="2042306" cy="20223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2232E14-337F-3A5B-B8EE-B5BC98D5E444}"/>
              </a:ext>
            </a:extLst>
          </p:cNvPr>
          <p:cNvGrpSpPr/>
          <p:nvPr/>
        </p:nvGrpSpPr>
        <p:grpSpPr>
          <a:xfrm>
            <a:off x="11203342" y="2695553"/>
            <a:ext cx="483795" cy="892552"/>
            <a:chOff x="8229600" y="4686300"/>
            <a:chExt cx="609873" cy="965667"/>
          </a:xfrm>
          <a:noFill/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F96239-45F6-5A96-4D16-E38E3B3F027C}"/>
                </a:ext>
              </a:extLst>
            </p:cNvPr>
            <p:cNvSpPr txBox="1"/>
            <p:nvPr/>
          </p:nvSpPr>
          <p:spPr>
            <a:xfrm>
              <a:off x="8229600" y="4686300"/>
              <a:ext cx="609873" cy="9656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CF3AF0-D61B-D555-4F75-B35A50A9724B}"/>
                </a:ext>
              </a:extLst>
            </p:cNvPr>
            <p:cNvCxnSpPr>
              <a:cxnSpLocks/>
              <a:stCxn id="19" idx="1"/>
              <a:endCxn id="19" idx="3"/>
            </p:cNvCxnSpPr>
            <p:nvPr/>
          </p:nvCxnSpPr>
          <p:spPr>
            <a:xfrm>
              <a:off x="8229600" y="5169134"/>
              <a:ext cx="60987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FF6755-589B-F914-A861-F3EE80784E3B}"/>
              </a:ext>
            </a:extLst>
          </p:cNvPr>
          <p:cNvSpPr/>
          <p:nvPr/>
        </p:nvSpPr>
        <p:spPr>
          <a:xfrm>
            <a:off x="746759" y="2987039"/>
            <a:ext cx="7414259" cy="7060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F0EA83-D63B-3D3D-C9FA-334FCF3A4852}"/>
              </a:ext>
            </a:extLst>
          </p:cNvPr>
          <p:cNvSpPr/>
          <p:nvPr/>
        </p:nvSpPr>
        <p:spPr>
          <a:xfrm>
            <a:off x="746760" y="3776312"/>
            <a:ext cx="7414258" cy="7060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Hình tròn được chia làm 8 phần ngẫu nhiên.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BD4F9E-8A15-6987-5AD7-F4970F9E9280}"/>
              </a:ext>
            </a:extLst>
          </p:cNvPr>
          <p:cNvSpPr/>
          <p:nvPr/>
        </p:nvSpPr>
        <p:spPr>
          <a:xfrm>
            <a:off x="746759" y="4660777"/>
            <a:ext cx="7414257" cy="12339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Hình tròn được chia làm 4 phần bằng nhau và 4 phần không bằng nhau.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4BF414-EE3C-65DB-29D7-9EFD97BF0365}"/>
              </a:ext>
            </a:extLst>
          </p:cNvPr>
          <p:cNvSpPr/>
          <p:nvPr/>
        </p:nvSpPr>
        <p:spPr>
          <a:xfrm>
            <a:off x="746759" y="6060210"/>
            <a:ext cx="7414257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A, B, C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520944" y="1778320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 vào chữ đặt trước câu trả lời đúng: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/>
              <p:nvPr/>
            </p:nvSpPr>
            <p:spPr>
              <a:xfrm>
                <a:off x="662940" y="2017997"/>
                <a:ext cx="7414260" cy="1578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4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AEBBF6-43A0-35B1-6FF7-2D48D83DA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2017997"/>
                <a:ext cx="7414260" cy="1578702"/>
              </a:xfrm>
              <a:prstGeom prst="rect">
                <a:avLst/>
              </a:prstGeom>
              <a:blipFill>
                <a:blip r:embed="rId5"/>
                <a:stretch>
                  <a:fillRect l="-1316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8AE0650-58E9-36B5-9594-0B420AFB26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14427" r="32138" b="19027"/>
          <a:stretch/>
        </p:blipFill>
        <p:spPr>
          <a:xfrm>
            <a:off x="8707047" y="2417820"/>
            <a:ext cx="2042306" cy="20223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2232E14-337F-3A5B-B8EE-B5BC98D5E444}"/>
              </a:ext>
            </a:extLst>
          </p:cNvPr>
          <p:cNvGrpSpPr/>
          <p:nvPr/>
        </p:nvGrpSpPr>
        <p:grpSpPr>
          <a:xfrm>
            <a:off x="10964913" y="2716922"/>
            <a:ext cx="414287" cy="892552"/>
            <a:chOff x="8229600" y="4686300"/>
            <a:chExt cx="685800" cy="965667"/>
          </a:xfrm>
          <a:noFill/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F96239-45F6-5A96-4D16-E38E3B3F027C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9656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6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CF3AF0-D61B-D555-4F75-B35A50A9724B}"/>
                </a:ext>
              </a:extLst>
            </p:cNvPr>
            <p:cNvCxnSpPr>
              <a:cxnSpLocks/>
              <a:stCxn id="19" idx="1"/>
              <a:endCxn id="19" idx="3"/>
            </p:cNvCxnSpPr>
            <p:nvPr/>
          </p:nvCxnSpPr>
          <p:spPr>
            <a:xfrm>
              <a:off x="8229600" y="5169134"/>
              <a:ext cx="685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FF6755-589B-F914-A861-F3EE80784E3B}"/>
              </a:ext>
            </a:extLst>
          </p:cNvPr>
          <p:cNvSpPr/>
          <p:nvPr/>
        </p:nvSpPr>
        <p:spPr>
          <a:xfrm>
            <a:off x="662939" y="3628807"/>
            <a:ext cx="6967934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F0EA83-D63B-3D3D-C9FA-334FCF3A4852}"/>
              </a:ext>
            </a:extLst>
          </p:cNvPr>
          <p:cNvSpPr/>
          <p:nvPr/>
        </p:nvSpPr>
        <p:spPr>
          <a:xfrm>
            <a:off x="662939" y="4474496"/>
            <a:ext cx="6967935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Đã tô màu 4 phần không bằng nhau đó.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BD4F9E-8A15-6987-5AD7-F4970F9E9280}"/>
              </a:ext>
            </a:extLst>
          </p:cNvPr>
          <p:cNvSpPr/>
          <p:nvPr/>
        </p:nvSpPr>
        <p:spPr>
          <a:xfrm>
            <a:off x="662940" y="5320185"/>
            <a:ext cx="6967934" cy="12226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Đã tô màu 2 phần bằng nhau và 2 phần không bằng nhau.</a:t>
            </a:r>
          </a:p>
        </p:txBody>
      </p:sp>
    </p:spTree>
    <p:extLst>
      <p:ext uri="{BB962C8B-B14F-4D97-AF65-F5344CB8AC3E}">
        <p14:creationId xmlns:p14="http://schemas.microsoft.com/office/powerpoint/2010/main" val="21622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học được những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E8D475B2-D0C0-4916-E880-DEF2555ED8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VN" sz="2000" dirty="0">
                <a:effectLst/>
                <a:latin typeface="UTM Avo" panose="02040603050506020204" pitchFamily="18" charset="0"/>
              </a:rPr>
              <a:t> 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54: Khái niệm phân số (tiếp theo)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việc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32ACC-008B-15F7-5C15-5E4F77BA3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Câu 1: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được đọc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059148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" y="3094453"/>
            <a:ext cx="2201762" cy="220176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07843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gạch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01" y="3094453"/>
            <a:ext cx="2201762" cy="22017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891638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 chia ba.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240333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AEB31-EC6F-B9A8-9559-0C7D7F39C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2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có tử số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10848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5.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06" y="3094453"/>
            <a:ext cx="2201762" cy="220176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4314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7.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1" y="3094453"/>
            <a:ext cx="2201762" cy="22017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37338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2.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6963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12.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968F2-6F1B-57F2-AEC9-A594590BE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54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0" y="3013467"/>
            <a:ext cx="2201227" cy="220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3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có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mẫu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số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6900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25" y="3013467"/>
            <a:ext cx="2201227" cy="220122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29195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5.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20" y="3013467"/>
            <a:ext cx="2201227" cy="220122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99590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13.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15" y="3013467"/>
            <a:ext cx="2201227" cy="220122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31885" y="5227395"/>
            <a:ext cx="2381728" cy="135119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8C630-E5D2-9C19-24CC-64ACA57BD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C5A6A567-E5DF-6816-CE4F-6F8DDE8B3B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4810274">
            <a:off x="354341" y="5810576"/>
            <a:ext cx="1116959" cy="1404979"/>
          </a:xfrm>
          <a:custGeom>
            <a:avLst/>
            <a:gdLst/>
            <a:ahLst/>
            <a:cxnLst/>
            <a:rect l="l" t="t" r="r" b="b"/>
            <a:pathLst>
              <a:path w="1675438" h="2107469">
                <a:moveTo>
                  <a:pt x="0" y="0"/>
                </a:moveTo>
                <a:lnTo>
                  <a:pt x="1675438" y="0"/>
                </a:lnTo>
                <a:lnTo>
                  <a:pt x="1675438" y="2107470"/>
                </a:lnTo>
                <a:lnTo>
                  <a:pt x="0" y="2107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019461">
            <a:off x="11640591" y="495827"/>
            <a:ext cx="344381" cy="330605"/>
          </a:xfrm>
          <a:custGeom>
            <a:avLst/>
            <a:gdLst/>
            <a:ahLst/>
            <a:cxnLst/>
            <a:rect l="l" t="t" r="r" b="b"/>
            <a:pathLst>
              <a:path w="516571" h="495908">
                <a:moveTo>
                  <a:pt x="0" y="0"/>
                </a:moveTo>
                <a:lnTo>
                  <a:pt x="516571" y="0"/>
                </a:lnTo>
                <a:lnTo>
                  <a:pt x="516571" y="495908"/>
                </a:lnTo>
                <a:lnTo>
                  <a:pt x="0" y="495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00043">
            <a:off x="7089844" y="6241925"/>
            <a:ext cx="373245" cy="417778"/>
          </a:xfrm>
          <a:custGeom>
            <a:avLst/>
            <a:gdLst/>
            <a:ahLst/>
            <a:cxnLst/>
            <a:rect l="l" t="t" r="r" b="b"/>
            <a:pathLst>
              <a:path w="567418" h="626667">
                <a:moveTo>
                  <a:pt x="0" y="0"/>
                </a:moveTo>
                <a:lnTo>
                  <a:pt x="567418" y="0"/>
                </a:lnTo>
                <a:lnTo>
                  <a:pt x="567418" y="626667"/>
                </a:lnTo>
                <a:lnTo>
                  <a:pt x="0" y="626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669974">
            <a:off x="4880134" y="-44511"/>
            <a:ext cx="353569" cy="599269"/>
          </a:xfrm>
          <a:custGeom>
            <a:avLst/>
            <a:gdLst/>
            <a:ahLst/>
            <a:cxnLst/>
            <a:rect l="l" t="t" r="r" b="b"/>
            <a:pathLst>
              <a:path w="530353" h="898904">
                <a:moveTo>
                  <a:pt x="0" y="0"/>
                </a:moveTo>
                <a:lnTo>
                  <a:pt x="530353" y="0"/>
                </a:lnTo>
                <a:lnTo>
                  <a:pt x="530353" y="898904"/>
                </a:lnTo>
                <a:lnTo>
                  <a:pt x="0" y="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93431">
            <a:off x="636355" y="-45196"/>
            <a:ext cx="551051" cy="790091"/>
          </a:xfrm>
          <a:custGeom>
            <a:avLst/>
            <a:gdLst/>
            <a:ahLst/>
            <a:cxnLst/>
            <a:rect l="l" t="t" r="r" b="b"/>
            <a:pathLst>
              <a:path w="826577" h="1185137">
                <a:moveTo>
                  <a:pt x="0" y="0"/>
                </a:moveTo>
                <a:lnTo>
                  <a:pt x="826577" y="0"/>
                </a:lnTo>
                <a:lnTo>
                  <a:pt x="826577" y="1185137"/>
                </a:lnTo>
                <a:lnTo>
                  <a:pt x="0" y="1185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483644">
            <a:off x="2583081" y="6177789"/>
            <a:ext cx="334850" cy="325791"/>
          </a:xfrm>
          <a:custGeom>
            <a:avLst/>
            <a:gdLst/>
            <a:ahLst/>
            <a:cxnLst/>
            <a:rect l="l" t="t" r="r" b="b"/>
            <a:pathLst>
              <a:path w="509049" h="488687">
                <a:moveTo>
                  <a:pt x="0" y="0"/>
                </a:moveTo>
                <a:lnTo>
                  <a:pt x="509049" y="0"/>
                </a:lnTo>
                <a:lnTo>
                  <a:pt x="509049" y="488687"/>
                </a:lnTo>
                <a:lnTo>
                  <a:pt x="0" y="488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839255">
            <a:off x="4960712" y="6603753"/>
            <a:ext cx="369610" cy="350103"/>
          </a:xfrm>
          <a:custGeom>
            <a:avLst/>
            <a:gdLst/>
            <a:ahLst/>
            <a:cxnLst/>
            <a:rect l="l" t="t" r="r" b="b"/>
            <a:pathLst>
              <a:path w="554415" h="532238">
                <a:moveTo>
                  <a:pt x="0" y="0"/>
                </a:moveTo>
                <a:lnTo>
                  <a:pt x="554414" y="0"/>
                </a:lnTo>
                <a:lnTo>
                  <a:pt x="554414" y="532238"/>
                </a:lnTo>
                <a:lnTo>
                  <a:pt x="0" y="532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419102">
            <a:off x="11503640" y="5876777"/>
            <a:ext cx="618282" cy="886486"/>
          </a:xfrm>
          <a:custGeom>
            <a:avLst/>
            <a:gdLst/>
            <a:ahLst/>
            <a:cxnLst/>
            <a:rect l="l" t="t" r="r" b="b"/>
            <a:pathLst>
              <a:path w="927423" h="1329729">
                <a:moveTo>
                  <a:pt x="0" y="0"/>
                </a:moveTo>
                <a:lnTo>
                  <a:pt x="927422" y="0"/>
                </a:lnTo>
                <a:lnTo>
                  <a:pt x="927422" y="1329730"/>
                </a:lnTo>
                <a:lnTo>
                  <a:pt x="0" y="1329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35D4BA-BDFB-D042-6F3B-C796020F3CB7}"/>
              </a:ext>
            </a:extLst>
          </p:cNvPr>
          <p:cNvGrpSpPr/>
          <p:nvPr/>
        </p:nvGrpSpPr>
        <p:grpSpPr>
          <a:xfrm>
            <a:off x="10898152" y="5257675"/>
            <a:ext cx="1273291" cy="1139017"/>
            <a:chOff x="11270388" y="3434974"/>
            <a:chExt cx="1909937" cy="170852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7991ED0-C0A6-E80D-5AE2-F4FD5FEC0464}"/>
                </a:ext>
              </a:extLst>
            </p:cNvPr>
            <p:cNvSpPr/>
            <p:nvPr/>
          </p:nvSpPr>
          <p:spPr>
            <a:xfrm>
              <a:off x="11270388" y="3434974"/>
              <a:ext cx="1909937" cy="1708526"/>
            </a:xfrm>
            <a:custGeom>
              <a:avLst/>
              <a:gdLst/>
              <a:ahLst/>
              <a:cxnLst/>
              <a:rect l="l" t="t" r="r" b="b"/>
              <a:pathLst>
                <a:path w="1909937" h="1708526">
                  <a:moveTo>
                    <a:pt x="0" y="0"/>
                  </a:moveTo>
                  <a:lnTo>
                    <a:pt x="1909937" y="0"/>
                  </a:lnTo>
                  <a:lnTo>
                    <a:pt x="1909937" y="1708526"/>
                  </a:lnTo>
                  <a:lnTo>
                    <a:pt x="0" y="1708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5ACA801-7F41-7761-6958-7B09F82FB2C5}"/>
                </a:ext>
              </a:extLst>
            </p:cNvPr>
            <p:cNvSpPr/>
            <p:nvPr/>
          </p:nvSpPr>
          <p:spPr>
            <a:xfrm>
              <a:off x="11904970" y="3778351"/>
              <a:ext cx="640773" cy="1021773"/>
            </a:xfrm>
            <a:custGeom>
              <a:avLst/>
              <a:gdLst/>
              <a:ahLst/>
              <a:cxnLst/>
              <a:rect l="l" t="t" r="r" b="b"/>
              <a:pathLst>
                <a:path w="640773" h="1021773">
                  <a:moveTo>
                    <a:pt x="0" y="0"/>
                  </a:moveTo>
                  <a:lnTo>
                    <a:pt x="640773" y="0"/>
                  </a:lnTo>
                  <a:lnTo>
                    <a:pt x="640773" y="1021772"/>
                  </a:lnTo>
                  <a:lnTo>
                    <a:pt x="0" y="102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50164" t="-16364" r="-56490" b="-13232"/>
              </a:stretch>
            </a:blipFill>
          </p:spPr>
        </p:sp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D8EEB922-90B6-162E-B1BF-4A3D2AE7F569}"/>
              </a:ext>
            </a:extLst>
          </p:cNvPr>
          <p:cNvSpPr txBox="1"/>
          <p:nvPr/>
        </p:nvSpPr>
        <p:spPr>
          <a:xfrm>
            <a:off x="1876769" y="1512235"/>
            <a:ext cx="4608946" cy="64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):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415E33-113B-3A29-4D0E-697B263DF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35123"/>
              </p:ext>
            </p:extLst>
          </p:nvPr>
        </p:nvGraphicFramePr>
        <p:xfrm>
          <a:off x="1493016" y="2326937"/>
          <a:ext cx="8662908" cy="4211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87636">
                  <a:extLst>
                    <a:ext uri="{9D8B030D-6E8A-4147-A177-3AD203B41FA5}">
                      <a16:colId xmlns:a16="http://schemas.microsoft.com/office/drawing/2014/main" val="674546312"/>
                    </a:ext>
                  </a:extLst>
                </a:gridCol>
                <a:gridCol w="2887636">
                  <a:extLst>
                    <a:ext uri="{9D8B030D-6E8A-4147-A177-3AD203B41FA5}">
                      <a16:colId xmlns:a16="http://schemas.microsoft.com/office/drawing/2014/main" val="1663086349"/>
                    </a:ext>
                  </a:extLst>
                </a:gridCol>
                <a:gridCol w="2887636">
                  <a:extLst>
                    <a:ext uri="{9D8B030D-6E8A-4147-A177-3AD203B41FA5}">
                      <a16:colId xmlns:a16="http://schemas.microsoft.com/office/drawing/2014/main" val="1145662697"/>
                    </a:ext>
                  </a:extLst>
                </a:gridCol>
              </a:tblGrid>
              <a:tr h="1052978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Phân số 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Tử số 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Mẫu số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5206"/>
                  </a:ext>
                </a:extLst>
              </a:tr>
              <a:tr h="105297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05955"/>
                  </a:ext>
                </a:extLst>
              </a:tr>
              <a:tr h="105297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445725"/>
                  </a:ext>
                </a:extLst>
              </a:tr>
              <a:tr h="105297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0960" marR="60960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19341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42D32A7-E259-FC70-D883-544958B6324B}"/>
              </a:ext>
            </a:extLst>
          </p:cNvPr>
          <p:cNvGrpSpPr/>
          <p:nvPr/>
        </p:nvGrpSpPr>
        <p:grpSpPr>
          <a:xfrm>
            <a:off x="2750432" y="3362961"/>
            <a:ext cx="457200" cy="954107"/>
            <a:chOff x="8229600" y="4686300"/>
            <a:chExt cx="685800" cy="1431161"/>
          </a:xfrm>
          <a:noFill/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B6F99B-E505-F6DA-1938-F62912FC6D56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14311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60491C-3529-A788-9FD6-221F36A2C5CB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5372100"/>
              <a:ext cx="685800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4A1404-5C38-C7C6-DC89-E7FD47F3A0E8}"/>
              </a:ext>
            </a:extLst>
          </p:cNvPr>
          <p:cNvGrpSpPr/>
          <p:nvPr/>
        </p:nvGrpSpPr>
        <p:grpSpPr>
          <a:xfrm>
            <a:off x="2740851" y="4426231"/>
            <a:ext cx="466781" cy="954107"/>
            <a:chOff x="8215229" y="4686300"/>
            <a:chExt cx="700172" cy="1431161"/>
          </a:xfrm>
          <a:noFill/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D61475-A848-C2DC-AB30-6F092A98CBAE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14311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  <a:p>
              <a:pPr algn="ctr"/>
              <a:r>
                <a:rPr lang="en-VN" sz="2800" dirty="0"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458D5D-F3F5-A9D0-73AC-82E16D8100D4}"/>
                </a:ext>
              </a:extLst>
            </p:cNvPr>
            <p:cNvCxnSpPr>
              <a:cxnSpLocks/>
            </p:cNvCxnSpPr>
            <p:nvPr/>
          </p:nvCxnSpPr>
          <p:spPr>
            <a:xfrm>
              <a:off x="8215229" y="5372100"/>
              <a:ext cx="700172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A51E6F8-52C0-480B-CE83-3CB2B046F123}"/>
              </a:ext>
            </a:extLst>
          </p:cNvPr>
          <p:cNvSpPr txBox="1"/>
          <p:nvPr/>
        </p:nvSpPr>
        <p:spPr>
          <a:xfrm>
            <a:off x="2603544" y="5558958"/>
            <a:ext cx="741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  <a:p>
            <a:pPr algn="ctr"/>
            <a:r>
              <a:rPr lang="en-VN" sz="2800" dirty="0"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014CEDA-D6C6-C008-8370-514D0AD096F2}"/>
              </a:ext>
            </a:extLst>
          </p:cNvPr>
          <p:cNvSpPr/>
          <p:nvPr/>
        </p:nvSpPr>
        <p:spPr>
          <a:xfrm>
            <a:off x="5351197" y="4589587"/>
            <a:ext cx="921454" cy="668088"/>
          </a:xfrm>
          <a:prstGeom prst="roundRect">
            <a:avLst/>
          </a:prstGeom>
          <a:solidFill>
            <a:srgbClr val="F3F6F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101F6CB-8638-57E4-4128-B655C7C80CE3}"/>
              </a:ext>
            </a:extLst>
          </p:cNvPr>
          <p:cNvSpPr/>
          <p:nvPr/>
        </p:nvSpPr>
        <p:spPr>
          <a:xfrm>
            <a:off x="5393749" y="5672596"/>
            <a:ext cx="921454" cy="668088"/>
          </a:xfrm>
          <a:prstGeom prst="roundRect">
            <a:avLst/>
          </a:prstGeom>
          <a:solidFill>
            <a:srgbClr val="E0E9D9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BAE76FF-8F57-535C-657A-91D0BBB2A2C0}"/>
              </a:ext>
            </a:extLst>
          </p:cNvPr>
          <p:cNvSpPr/>
          <p:nvPr/>
        </p:nvSpPr>
        <p:spPr>
          <a:xfrm>
            <a:off x="8253831" y="4589587"/>
            <a:ext cx="921454" cy="668088"/>
          </a:xfrm>
          <a:prstGeom prst="roundRect">
            <a:avLst/>
          </a:prstGeom>
          <a:solidFill>
            <a:srgbClr val="F3F6F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6986473-FC7C-D339-9C94-D8BA911B011A}"/>
              </a:ext>
            </a:extLst>
          </p:cNvPr>
          <p:cNvSpPr/>
          <p:nvPr/>
        </p:nvSpPr>
        <p:spPr>
          <a:xfrm>
            <a:off x="8214731" y="5570284"/>
            <a:ext cx="921454" cy="668088"/>
          </a:xfrm>
          <a:prstGeom prst="roundRect">
            <a:avLst/>
          </a:prstGeom>
          <a:solidFill>
            <a:srgbClr val="E0E9D9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EB20B3-C2C2-A232-F98F-4781150043CE}"/>
              </a:ext>
            </a:extLst>
          </p:cNvPr>
          <p:cNvSpPr/>
          <p:nvPr/>
        </p:nvSpPr>
        <p:spPr>
          <a:xfrm>
            <a:off x="914400" y="1706880"/>
            <a:ext cx="785934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22524B-3F6A-0C54-1779-ECA7FFD841C8}"/>
              </a:ext>
            </a:extLst>
          </p:cNvPr>
          <p:cNvCxnSpPr>
            <a:cxnSpLocks/>
          </p:cNvCxnSpPr>
          <p:nvPr/>
        </p:nvCxnSpPr>
        <p:spPr>
          <a:xfrm>
            <a:off x="2740851" y="6040371"/>
            <a:ext cx="466781" cy="0"/>
          </a:xfrm>
          <a:prstGeom prst="line">
            <a:avLst/>
          </a:prstGeom>
          <a:noFill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4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635412"/>
            <a:ext cx="10292080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các phân số: ba phần bảy, năm phần mười hai, chín phần mười.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8CC08A-B1E4-5604-CEB4-F45C2A0128F6}"/>
                  </a:ext>
                </a:extLst>
              </p:cNvPr>
              <p:cNvSpPr txBox="1"/>
              <p:nvPr/>
            </p:nvSpPr>
            <p:spPr>
              <a:xfrm>
                <a:off x="603520" y="2491726"/>
                <a:ext cx="2619756" cy="954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Ba phần bảy: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8CC08A-B1E4-5604-CEB4-F45C2A012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20" y="2491726"/>
                <a:ext cx="2619756" cy="954620"/>
              </a:xfrm>
              <a:prstGeom prst="rect">
                <a:avLst/>
              </a:prstGeom>
              <a:blipFill>
                <a:blip r:embed="rId4"/>
                <a:stretch>
                  <a:fillRect l="-209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B10C28-5263-071F-7343-0B9DBF9342AD}"/>
                  </a:ext>
                </a:extLst>
              </p:cNvPr>
              <p:cNvSpPr txBox="1"/>
              <p:nvPr/>
            </p:nvSpPr>
            <p:spPr>
              <a:xfrm>
                <a:off x="3663542" y="2544316"/>
                <a:ext cx="3989174" cy="954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 phần mười hai: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B10C28-5263-071F-7343-0B9DBF934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542" y="2544316"/>
                <a:ext cx="3989174" cy="954620"/>
              </a:xfrm>
              <a:prstGeom prst="rect">
                <a:avLst/>
              </a:prstGeom>
              <a:blipFill>
                <a:blip r:embed="rId5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C961E-67A2-9955-B413-C6C3A2C778F8}"/>
                  </a:ext>
                </a:extLst>
              </p:cNvPr>
              <p:cNvSpPr txBox="1"/>
              <p:nvPr/>
            </p:nvSpPr>
            <p:spPr>
              <a:xfrm>
                <a:off x="8154455" y="2491726"/>
                <a:ext cx="3334235" cy="965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 phần mười: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C961E-67A2-9955-B413-C6C3A2C77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455" y="2491726"/>
                <a:ext cx="3334235" cy="965136"/>
              </a:xfrm>
              <a:prstGeom prst="rect">
                <a:avLst/>
              </a:prstGeom>
              <a:blipFill>
                <a:blip r:embed="rId6"/>
                <a:stretch>
                  <a:fillRect l="-548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6187DE-9D2E-DB32-9870-FB79EAA31E87}"/>
                  </a:ext>
                </a:extLst>
              </p:cNvPr>
              <p:cNvSpPr txBox="1"/>
              <p:nvPr/>
            </p:nvSpPr>
            <p:spPr>
              <a:xfrm>
                <a:off x="1497270" y="3337653"/>
                <a:ext cx="6576728" cy="965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Đọc các ph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ân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24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6187DE-9D2E-DB32-9870-FB79EAA31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270" y="3337653"/>
                <a:ext cx="6576728" cy="965521"/>
              </a:xfrm>
              <a:prstGeom prst="rect">
                <a:avLst/>
              </a:prstGeom>
              <a:blipFill>
                <a:blip r:embed="rId7"/>
                <a:stretch>
                  <a:fillRect l="-1484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66A5F-B4F3-B007-D9D1-39F9B74569B0}"/>
                  </a:ext>
                </a:extLst>
              </p:cNvPr>
              <p:cNvSpPr txBox="1"/>
              <p:nvPr/>
            </p:nvSpPr>
            <p:spPr>
              <a:xfrm>
                <a:off x="611902" y="4513897"/>
                <a:ext cx="5222748" cy="9546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đọc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tám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mười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466A5F-B4F3-B007-D9D1-39F9B7456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02" y="4513897"/>
                <a:ext cx="5222748" cy="954620"/>
              </a:xfrm>
              <a:prstGeom prst="rect">
                <a:avLst/>
              </a:prstGeom>
              <a:blipFill>
                <a:blip r:embed="rId8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0B845C-1934-02C2-42B8-5B20CF5405D1}"/>
                  </a:ext>
                </a:extLst>
              </p:cNvPr>
              <p:cNvSpPr txBox="1"/>
              <p:nvPr/>
            </p:nvSpPr>
            <p:spPr>
              <a:xfrm>
                <a:off x="6265942" y="4433805"/>
                <a:ext cx="5222748" cy="95417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0B845C-1934-02C2-42B8-5B20CF54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942" y="4433805"/>
                <a:ext cx="5222748" cy="954172"/>
              </a:xfrm>
              <a:prstGeom prst="rect">
                <a:avLst/>
              </a:prstGeom>
              <a:blipFill>
                <a:blip r:embed="rId9"/>
                <a:stretch>
                  <a:fillRect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2BC674-2888-755D-B853-7AC0AC707C71}"/>
                  </a:ext>
                </a:extLst>
              </p:cNvPr>
              <p:cNvSpPr txBox="1"/>
              <p:nvPr/>
            </p:nvSpPr>
            <p:spPr>
              <a:xfrm>
                <a:off x="603520" y="5559578"/>
                <a:ext cx="5222748" cy="9485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đọc là sáu phần </a:t>
                </a:r>
                <a:r>
                  <a:rPr lang="fr-FR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bảy</a:t>
                </a:r>
                <a:r>
                  <a:rPr lang="fr-FR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2BC674-2888-755D-B853-7AC0AC707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20" y="5559578"/>
                <a:ext cx="5222748" cy="948593"/>
              </a:xfrm>
              <a:prstGeom prst="rect">
                <a:avLst/>
              </a:prstGeom>
              <a:blipFill>
                <a:blip r:embed="rId10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124157-2684-FF5F-45FE-1B88F7D2EFD4}"/>
                  </a:ext>
                </a:extLst>
              </p:cNvPr>
              <p:cNvSpPr txBox="1"/>
              <p:nvPr/>
            </p:nvSpPr>
            <p:spPr>
              <a:xfrm>
                <a:off x="6265942" y="5559578"/>
                <a:ext cx="5222748" cy="96019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đọc là năm phần một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124157-2684-FF5F-45FE-1B88F7D2E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942" y="5559578"/>
                <a:ext cx="5222748" cy="960199"/>
              </a:xfrm>
              <a:prstGeom prst="rect">
                <a:avLst/>
              </a:prstGeom>
              <a:blipFill>
                <a:blip r:embed="rId11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615</Words>
  <PresentationFormat>Widescreen</PresentationFormat>
  <Paragraphs>98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Cambria Math</vt:lpstr>
      <vt:lpstr>UTM Avo</vt:lpstr>
      <vt:lpstr>Calibri Light</vt:lpstr>
      <vt:lpstr>Arial</vt:lpstr>
      <vt:lpstr>Calibri</vt:lpstr>
      <vt:lpstr>1_Office Theme</vt:lpstr>
      <vt:lpstr>Office Theme</vt:lpstr>
      <vt:lpstr>4_Office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2023-12-14T08:00:00Z</dcterms:modified>
</cp:coreProperties>
</file>