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3" r:id="rId3"/>
  </p:sldMasterIdLst>
  <p:notesMasterIdLst>
    <p:notesMasterId r:id="rId31"/>
  </p:notesMasterIdLst>
  <p:sldIdLst>
    <p:sldId id="275" r:id="rId4"/>
    <p:sldId id="268" r:id="rId5"/>
    <p:sldId id="276" r:id="rId6"/>
    <p:sldId id="277" r:id="rId7"/>
    <p:sldId id="291" r:id="rId8"/>
    <p:sldId id="278" r:id="rId9"/>
    <p:sldId id="279" r:id="rId10"/>
    <p:sldId id="303" r:id="rId11"/>
    <p:sldId id="317" r:id="rId12"/>
    <p:sldId id="321" r:id="rId13"/>
    <p:sldId id="318" r:id="rId14"/>
    <p:sldId id="319" r:id="rId15"/>
    <p:sldId id="274" r:id="rId16"/>
    <p:sldId id="320" r:id="rId17"/>
    <p:sldId id="325" r:id="rId18"/>
    <p:sldId id="326" r:id="rId19"/>
    <p:sldId id="327" r:id="rId20"/>
    <p:sldId id="328" r:id="rId21"/>
    <p:sldId id="280" r:id="rId22"/>
    <p:sldId id="329" r:id="rId23"/>
    <p:sldId id="330" r:id="rId24"/>
    <p:sldId id="285" r:id="rId25"/>
    <p:sldId id="313" r:id="rId26"/>
    <p:sldId id="286" r:id="rId27"/>
    <p:sldId id="287" r:id="rId28"/>
    <p:sldId id="288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29D6"/>
    <a:srgbClr val="B13134"/>
    <a:srgbClr val="BE4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230" autoAdjust="0"/>
  </p:normalViewPr>
  <p:slideViewPr>
    <p:cSldViewPr snapToGrid="0">
      <p:cViewPr varScale="1">
        <p:scale>
          <a:sx n="73" d="100"/>
          <a:sy n="73" d="100"/>
        </p:scale>
        <p:origin x="9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770EF-F83C-41A9-B963-CD28D652117F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C767C-F4CB-437F-98CB-A6CB3F770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1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01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75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67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1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55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A291F16-60D2-BE4D-8D42-1D2F1D761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EC4D34-5C0D-A247-B0E6-0132545A15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C5117228-53D4-7C65-130D-851FFE971698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3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435898CB-192C-E0EA-C862-018E6AFEF5CC}"/>
              </a:ext>
            </a:extLst>
          </p:cNvPr>
          <p:cNvSpPr txBox="1"/>
          <p:nvPr userDrawn="1"/>
        </p:nvSpPr>
        <p:spPr>
          <a:xfrm>
            <a:off x="11517280" y="17574"/>
            <a:ext cx="52129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CLIL</a:t>
            </a:r>
          </a:p>
        </p:txBody>
      </p:sp>
    </p:spTree>
    <p:extLst>
      <p:ext uri="{BB962C8B-B14F-4D97-AF65-F5344CB8AC3E}">
        <p14:creationId xmlns:p14="http://schemas.microsoft.com/office/powerpoint/2010/main" val="1516015129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FAB79FA-3F64-CB4B-B48D-9BD1D031C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05DC4D-802B-1E4E-92C3-EBCFD64330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7C1779EA-D06B-284E-9192-FBDDC8E474AA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3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C1779EA-D06B-284E-9192-FBDDC8E474AA}"/>
              </a:ext>
            </a:extLst>
          </p:cNvPr>
          <p:cNvSpPr txBox="1"/>
          <p:nvPr userDrawn="1"/>
        </p:nvSpPr>
        <p:spPr>
          <a:xfrm>
            <a:off x="11517280" y="17574"/>
            <a:ext cx="52129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CLIL</a:t>
            </a:r>
          </a:p>
        </p:txBody>
      </p:sp>
    </p:spTree>
    <p:extLst>
      <p:ext uri="{BB962C8B-B14F-4D97-AF65-F5344CB8AC3E}">
        <p14:creationId xmlns:p14="http://schemas.microsoft.com/office/powerpoint/2010/main" val="3176190522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A291F16-60D2-BE4D-8D42-1D2F1D761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EC4D34-5C0D-A247-B0E6-0132545A15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47465947-8D4A-90EE-0645-340F5F33BC4A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3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F8A092DB-A8B7-4942-8CCA-DF1042DE988A}"/>
              </a:ext>
            </a:extLst>
          </p:cNvPr>
          <p:cNvSpPr txBox="1"/>
          <p:nvPr userDrawn="1"/>
        </p:nvSpPr>
        <p:spPr>
          <a:xfrm>
            <a:off x="11517280" y="17574"/>
            <a:ext cx="52129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CLIL</a:t>
            </a:r>
          </a:p>
        </p:txBody>
      </p:sp>
    </p:spTree>
    <p:extLst>
      <p:ext uri="{BB962C8B-B14F-4D97-AF65-F5344CB8AC3E}">
        <p14:creationId xmlns:p14="http://schemas.microsoft.com/office/powerpoint/2010/main" val="2171223175"/>
      </p:ext>
    </p:extLst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FAB79FA-3F64-CB4B-B48D-9BD1D031C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05DC4D-802B-1E4E-92C3-EBCFD64330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4ABA2425-B817-1731-00CB-4F820DB245F9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3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20E565A9-A6FA-0D0D-87A0-AC1ADD7A5948}"/>
              </a:ext>
            </a:extLst>
          </p:cNvPr>
          <p:cNvSpPr txBox="1"/>
          <p:nvPr userDrawn="1"/>
        </p:nvSpPr>
        <p:spPr>
          <a:xfrm>
            <a:off x="11517280" y="17574"/>
            <a:ext cx="52129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CLIL</a:t>
            </a:r>
          </a:p>
        </p:txBody>
      </p:sp>
    </p:spTree>
    <p:extLst>
      <p:ext uri="{BB962C8B-B14F-4D97-AF65-F5344CB8AC3E}">
        <p14:creationId xmlns:p14="http://schemas.microsoft.com/office/powerpoint/2010/main" val="3686932844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0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40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26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5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8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0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4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65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0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7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992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15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1096" y="-236538"/>
            <a:ext cx="13054191" cy="73310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05940" y="2228670"/>
            <a:ext cx="64803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3: All about food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CLIL - Food Technology</a:t>
            </a:r>
          </a:p>
          <a:p>
            <a:pPr algn="ctr"/>
            <a:r>
              <a:rPr lang="en-US" sz="4800" b="1" dirty="0">
                <a:solidFill>
                  <a:schemeClr val="accent5"/>
                </a:solidFill>
              </a:rPr>
              <a:t>Page 64</a:t>
            </a:r>
          </a:p>
        </p:txBody>
      </p:sp>
    </p:spTree>
    <p:extLst>
      <p:ext uri="{BB962C8B-B14F-4D97-AF65-F5344CB8AC3E}">
        <p14:creationId xmlns:p14="http://schemas.microsoft.com/office/powerpoint/2010/main" val="662620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078" y="1222801"/>
            <a:ext cx="120959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4472C4"/>
                </a:solidFill>
              </a:rPr>
              <a:t>• vitamin </a:t>
            </a:r>
            <a:r>
              <a:rPr lang="en-US" sz="3600" dirty="0">
                <a:solidFill>
                  <a:srgbClr val="70AD47">
                    <a:lumMod val="75000"/>
                  </a:srgbClr>
                </a:solidFill>
              </a:rPr>
              <a:t>(n)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/ˈ</a:t>
            </a:r>
            <a:r>
              <a:rPr lang="en-US" sz="3600" dirty="0" err="1">
                <a:solidFill>
                  <a:srgbClr val="FF0000"/>
                </a:solidFill>
              </a:rPr>
              <a:t>vɪtəmɪn</a:t>
            </a:r>
            <a:r>
              <a:rPr lang="en-US" sz="3600" dirty="0">
                <a:solidFill>
                  <a:srgbClr val="FF0000"/>
                </a:solidFill>
              </a:rPr>
              <a:t>/: </a:t>
            </a:r>
            <a:r>
              <a:rPr lang="vi-VN" sz="3600" dirty="0">
                <a:solidFill>
                  <a:srgbClr val="FF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 tố, vitamin</a:t>
            </a:r>
            <a:endParaRPr lang="en-US" sz="3600" dirty="0">
              <a:solidFill>
                <a:srgbClr val="FF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76470"/>
            <a:ext cx="2683565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Vocabulary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4178" y="2073701"/>
            <a:ext cx="12095922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4472C4"/>
                </a:solidFill>
              </a:rPr>
              <a:t>• energy </a:t>
            </a:r>
            <a:r>
              <a:rPr lang="en-US" sz="3600" dirty="0">
                <a:solidFill>
                  <a:srgbClr val="70AD47">
                    <a:lumMod val="75000"/>
                  </a:srgbClr>
                </a:solidFill>
              </a:rPr>
              <a:t>(n)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/ˈ</a:t>
            </a:r>
            <a:r>
              <a:rPr lang="en-US" sz="3600" dirty="0" err="1">
                <a:solidFill>
                  <a:srgbClr val="FF0000"/>
                </a:solidFill>
              </a:rPr>
              <a:t>enədʒi</a:t>
            </a:r>
            <a:r>
              <a:rPr lang="en-US" sz="3600" dirty="0">
                <a:solidFill>
                  <a:srgbClr val="FF0000"/>
                </a:solidFill>
              </a:rPr>
              <a:t>/: </a:t>
            </a:r>
            <a:r>
              <a:rPr lang="en-US" sz="3600" dirty="0" err="1">
                <a:solidFill>
                  <a:srgbClr val="FF33CC"/>
                </a:solidFill>
              </a:rPr>
              <a:t>năng</a:t>
            </a:r>
            <a:r>
              <a:rPr lang="en-US" sz="3600" dirty="0">
                <a:solidFill>
                  <a:srgbClr val="FF33CC"/>
                </a:solidFill>
              </a:rPr>
              <a:t> </a:t>
            </a:r>
            <a:r>
              <a:rPr lang="en-US" sz="3600" dirty="0" err="1">
                <a:solidFill>
                  <a:srgbClr val="FF33CC"/>
                </a:solidFill>
              </a:rPr>
              <a:t>lượng</a:t>
            </a:r>
            <a:endParaRPr lang="en-US" sz="3600" dirty="0">
              <a:solidFill>
                <a:srgbClr val="FF33CC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6078" y="2936901"/>
            <a:ext cx="120959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4472C4"/>
                </a:solidFill>
              </a:rPr>
              <a:t>• protein </a:t>
            </a:r>
            <a:r>
              <a:rPr lang="en-US" sz="3600" dirty="0">
                <a:solidFill>
                  <a:srgbClr val="70AD47">
                    <a:lumMod val="75000"/>
                  </a:srgbClr>
                </a:solidFill>
              </a:rPr>
              <a:t>(n) </a:t>
            </a:r>
            <a:r>
              <a:rPr lang="en-US" sz="3600" dirty="0">
                <a:solidFill>
                  <a:srgbClr val="FF0000"/>
                </a:solidFill>
              </a:rPr>
              <a:t>/ˈ</a:t>
            </a:r>
            <a:r>
              <a:rPr lang="en-US" sz="3600" dirty="0" err="1">
                <a:solidFill>
                  <a:srgbClr val="FF0000"/>
                </a:solidFill>
              </a:rPr>
              <a:t>prəʊtiːn</a:t>
            </a:r>
            <a:r>
              <a:rPr lang="en-US" sz="3600" dirty="0">
                <a:solidFill>
                  <a:srgbClr val="FF0000"/>
                </a:solidFill>
              </a:rPr>
              <a:t>/: </a:t>
            </a:r>
            <a:r>
              <a:rPr lang="en-US" sz="3600" dirty="0" err="1">
                <a:solidFill>
                  <a:srgbClr val="FF33CC"/>
                </a:solidFill>
              </a:rPr>
              <a:t>chất</a:t>
            </a:r>
            <a:r>
              <a:rPr lang="en-US" sz="3600" dirty="0">
                <a:solidFill>
                  <a:srgbClr val="FF33CC"/>
                </a:solidFill>
              </a:rPr>
              <a:t> </a:t>
            </a:r>
            <a:r>
              <a:rPr lang="en-US" sz="3600" dirty="0" err="1">
                <a:solidFill>
                  <a:srgbClr val="FF33CC"/>
                </a:solidFill>
              </a:rPr>
              <a:t>đạm</a:t>
            </a:r>
            <a:endParaRPr lang="en-US" sz="3600" dirty="0">
              <a:solidFill>
                <a:srgbClr val="FF33CC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4178" y="3759077"/>
            <a:ext cx="12095922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4472C4"/>
                </a:solidFill>
              </a:rPr>
              <a:t>• spread </a:t>
            </a:r>
            <a:r>
              <a:rPr lang="en-US" sz="3600" dirty="0">
                <a:solidFill>
                  <a:srgbClr val="70AD47">
                    <a:lumMod val="75000"/>
                  </a:srgbClr>
                </a:solidFill>
              </a:rPr>
              <a:t>(n)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spred</a:t>
            </a:r>
            <a:r>
              <a:rPr lang="en-US" sz="3600" dirty="0">
                <a:solidFill>
                  <a:srgbClr val="FF0000"/>
                </a:solidFill>
              </a:rPr>
              <a:t>/: </a:t>
            </a:r>
            <a:r>
              <a:rPr lang="en-US" sz="3600" dirty="0" err="1">
                <a:solidFill>
                  <a:srgbClr val="DF29D6"/>
                </a:solidFill>
              </a:rPr>
              <a:t>món</a:t>
            </a:r>
            <a:r>
              <a:rPr lang="en-US" sz="3600" dirty="0">
                <a:solidFill>
                  <a:srgbClr val="DF29D6"/>
                </a:solidFill>
              </a:rPr>
              <a:t> </a:t>
            </a:r>
            <a:r>
              <a:rPr lang="en-US" sz="3600" dirty="0" err="1">
                <a:solidFill>
                  <a:srgbClr val="DF29D6"/>
                </a:solidFill>
              </a:rPr>
              <a:t>phết</a:t>
            </a:r>
            <a:r>
              <a:rPr lang="en-US" sz="3600" dirty="0">
                <a:solidFill>
                  <a:srgbClr val="DF29D6"/>
                </a:solidFill>
              </a:rPr>
              <a:t> </a:t>
            </a:r>
            <a:r>
              <a:rPr lang="en-US" sz="3600" dirty="0" err="1">
                <a:solidFill>
                  <a:srgbClr val="DF29D6"/>
                </a:solidFill>
              </a:rPr>
              <a:t>lên</a:t>
            </a:r>
            <a:r>
              <a:rPr lang="en-US" sz="3600" dirty="0">
                <a:solidFill>
                  <a:srgbClr val="DF29D6"/>
                </a:solidFill>
              </a:rPr>
              <a:t> bánh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6078" y="4531466"/>
            <a:ext cx="12095922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4472C4"/>
                </a:solidFill>
              </a:rPr>
              <a:t>• fat </a:t>
            </a:r>
            <a:r>
              <a:rPr lang="en-US" sz="3600" dirty="0">
                <a:solidFill>
                  <a:srgbClr val="70AD47">
                    <a:lumMod val="75000"/>
                  </a:srgbClr>
                </a:solidFill>
              </a:rPr>
              <a:t>(n)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fæt</a:t>
            </a:r>
            <a:r>
              <a:rPr lang="en-US" sz="3600" dirty="0">
                <a:solidFill>
                  <a:srgbClr val="FF0000"/>
                </a:solidFill>
              </a:rPr>
              <a:t>/: </a:t>
            </a:r>
            <a:r>
              <a:rPr lang="en-US" sz="3600" dirty="0" err="1">
                <a:solidFill>
                  <a:srgbClr val="FF33CC"/>
                </a:solidFill>
              </a:rPr>
              <a:t>chất</a:t>
            </a:r>
            <a:r>
              <a:rPr lang="en-US" sz="3600" dirty="0">
                <a:solidFill>
                  <a:srgbClr val="FF33CC"/>
                </a:solidFill>
              </a:rPr>
              <a:t> </a:t>
            </a:r>
            <a:r>
              <a:rPr lang="en-US" sz="3600" dirty="0" err="1">
                <a:solidFill>
                  <a:srgbClr val="FF33CC"/>
                </a:solidFill>
              </a:rPr>
              <a:t>béo</a:t>
            </a:r>
            <a:endParaRPr lang="en-US" sz="3600" dirty="0">
              <a:solidFill>
                <a:srgbClr val="FF33CC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078" y="5242666"/>
            <a:ext cx="120959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4472C4"/>
                </a:solidFill>
              </a:rPr>
              <a:t>• calcium </a:t>
            </a:r>
            <a:r>
              <a:rPr lang="en-US" sz="3600" dirty="0">
                <a:solidFill>
                  <a:srgbClr val="70AD47">
                    <a:lumMod val="75000"/>
                  </a:srgbClr>
                </a:solidFill>
              </a:rPr>
              <a:t>(n)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/ˈ</a:t>
            </a:r>
            <a:r>
              <a:rPr lang="en-US" sz="3600" dirty="0" err="1">
                <a:solidFill>
                  <a:srgbClr val="FF0000"/>
                </a:solidFill>
              </a:rPr>
              <a:t>kælsiəm</a:t>
            </a:r>
            <a:r>
              <a:rPr lang="en-US" sz="3600" dirty="0">
                <a:solidFill>
                  <a:srgbClr val="FF0000"/>
                </a:solidFill>
              </a:rPr>
              <a:t>/: </a:t>
            </a:r>
            <a:r>
              <a:rPr lang="en-US" sz="3600" dirty="0" err="1">
                <a:solidFill>
                  <a:srgbClr val="FF33CC"/>
                </a:solidFill>
              </a:rPr>
              <a:t>canxi</a:t>
            </a:r>
            <a:endParaRPr lang="en-US" sz="3600" dirty="0">
              <a:solidFill>
                <a:srgbClr val="FF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83565" y="622300"/>
            <a:ext cx="9508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prstClr val="black"/>
                </a:solidFill>
              </a:rPr>
              <a:t>Listen and repeat. Click on each word to hear the sound.</a:t>
            </a:r>
          </a:p>
        </p:txBody>
      </p:sp>
      <p:pic>
        <p:nvPicPr>
          <p:cNvPr id="5" name="vitam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46971" y="1586338"/>
            <a:ext cx="487363" cy="487363"/>
          </a:xfrm>
          <a:prstGeom prst="rect">
            <a:avLst/>
          </a:prstGeom>
        </p:spPr>
      </p:pic>
      <p:pic>
        <p:nvPicPr>
          <p:cNvPr id="6" name="energ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07214" y="2374225"/>
            <a:ext cx="487363" cy="487363"/>
          </a:xfrm>
          <a:prstGeom prst="rect">
            <a:avLst/>
          </a:prstGeom>
        </p:spPr>
      </p:pic>
      <p:pic>
        <p:nvPicPr>
          <p:cNvPr id="7" name="prote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07213" y="3269768"/>
            <a:ext cx="487363" cy="487363"/>
          </a:xfrm>
          <a:prstGeom prst="rect">
            <a:avLst/>
          </a:prstGeom>
        </p:spPr>
      </p:pic>
      <p:pic>
        <p:nvPicPr>
          <p:cNvPr id="8" name="sprea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46971" y="4098735"/>
            <a:ext cx="487363" cy="487363"/>
          </a:xfrm>
          <a:prstGeom prst="rect">
            <a:avLst/>
          </a:prstGeom>
        </p:spPr>
      </p:pic>
      <p:pic>
        <p:nvPicPr>
          <p:cNvPr id="9" name="fa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46971" y="4860983"/>
            <a:ext cx="487363" cy="487363"/>
          </a:xfrm>
          <a:prstGeom prst="rect">
            <a:avLst/>
          </a:prstGeom>
        </p:spPr>
      </p:pic>
      <p:pic>
        <p:nvPicPr>
          <p:cNvPr id="11" name="calcium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46971" y="5601384"/>
            <a:ext cx="487363" cy="4873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05339" y="603878"/>
            <a:ext cx="932337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prstClr val="black"/>
                </a:solidFill>
              </a:rPr>
              <a:t>Practise saying them. Focus on the word stress. </a:t>
            </a:r>
          </a:p>
        </p:txBody>
      </p:sp>
      <p:sp>
        <p:nvSpPr>
          <p:cNvPr id="19" name="Oval 18"/>
          <p:cNvSpPr/>
          <p:nvPr/>
        </p:nvSpPr>
        <p:spPr>
          <a:xfrm>
            <a:off x="607501" y="1203416"/>
            <a:ext cx="342900" cy="339299"/>
          </a:xfrm>
          <a:prstGeom prst="ellipse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94957" y="2137520"/>
            <a:ext cx="342900" cy="339299"/>
          </a:xfrm>
          <a:prstGeom prst="ellipse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37857" y="2999433"/>
            <a:ext cx="342900" cy="339299"/>
          </a:xfrm>
          <a:prstGeom prst="ellipse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607501" y="5307750"/>
            <a:ext cx="342900" cy="339299"/>
          </a:xfrm>
          <a:prstGeom prst="ellipse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1363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1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1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1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2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809" y="566530"/>
            <a:ext cx="1149957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Make your own sentences, using the vocabulary you have learnt (</a:t>
            </a:r>
            <a:r>
              <a:rPr lang="en-US" sz="3200" b="1" i="1" dirty="0">
                <a:solidFill>
                  <a:schemeClr val="accent1"/>
                </a:solidFill>
              </a:rPr>
              <a:t>vitamin, energy, protein, spread, fat, calcium</a:t>
            </a:r>
            <a:r>
              <a:rPr lang="en-US" sz="3200" b="1" dirty="0">
                <a:solidFill>
                  <a:schemeClr val="accent1"/>
                </a:solidFill>
              </a:rPr>
              <a:t>).</a:t>
            </a:r>
          </a:p>
          <a:p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2037522" y="2226365"/>
            <a:ext cx="7673008" cy="261399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I enjoy eating fruit because it is tasty and has lots of vitamin C.</a:t>
            </a:r>
          </a:p>
        </p:txBody>
      </p:sp>
    </p:spTree>
    <p:extLst>
      <p:ext uri="{BB962C8B-B14F-4D97-AF65-F5344CB8AC3E}">
        <p14:creationId xmlns:p14="http://schemas.microsoft.com/office/powerpoint/2010/main" val="15866676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5739" y="1371600"/>
            <a:ext cx="1089328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accent1"/>
                </a:solidFill>
              </a:rPr>
              <a:t>1 Fruit and vegetables have got lots of __________________.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accent1"/>
                </a:solidFill>
              </a:rPr>
              <a:t>2 Potatoes and rice give us ________________.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accent1"/>
                </a:solidFill>
              </a:rPr>
              <a:t>3 Meat and eggs help our body ___________________.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accent1"/>
                </a:solidFill>
              </a:rPr>
              <a:t>4 Oils are rich in _______________________.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accent1"/>
                </a:solidFill>
              </a:rPr>
              <a:t>5 We need to drink lots of water to _____________________.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5739" y="586409"/>
            <a:ext cx="9959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Read and guess the missing information.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14659" y="1522593"/>
            <a:ext cx="2822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noun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4113" y="2238988"/>
            <a:ext cx="2822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noun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70170" y="2983719"/>
            <a:ext cx="2822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verb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07496" y="3707670"/>
            <a:ext cx="2822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noun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16687" y="4444845"/>
            <a:ext cx="2822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verb</a:t>
            </a:r>
          </a:p>
        </p:txBody>
      </p:sp>
    </p:spTree>
    <p:extLst>
      <p:ext uri="{BB962C8B-B14F-4D97-AF65-F5344CB8AC3E}">
        <p14:creationId xmlns:p14="http://schemas.microsoft.com/office/powerpoint/2010/main" val="176486679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While 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690729"/>
      </p:ext>
    </p:extLst>
  </p:cSld>
  <p:clrMapOvr>
    <a:masterClrMapping/>
  </p:clrMapOvr>
  <p:transition spd="med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7095" y="630342"/>
            <a:ext cx="81682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2 Read the text again. Complete the sentences.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003" y="1295192"/>
            <a:ext cx="3514725" cy="22002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80661" y="1295192"/>
            <a:ext cx="6096000" cy="149335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4472C4"/>
                </a:solidFill>
              </a:rPr>
              <a:t>1 Fruit and vegetables have got lots of __________________.</a:t>
            </a:r>
          </a:p>
        </p:txBody>
      </p:sp>
      <p:sp>
        <p:nvSpPr>
          <p:cNvPr id="7" name="Rectangle 6"/>
          <p:cNvSpPr/>
          <p:nvPr/>
        </p:nvSpPr>
        <p:spPr>
          <a:xfrm>
            <a:off x="980661" y="3662678"/>
            <a:ext cx="921688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4472C4"/>
                </a:solidFill>
              </a:rPr>
              <a:t>2 Potatoes and rice give us ________________.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808" y="4861269"/>
            <a:ext cx="7324725" cy="11906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78495" y="2168875"/>
            <a:ext cx="2693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vitamins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46913" y="3791011"/>
            <a:ext cx="2693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energy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951304" y="2395329"/>
            <a:ext cx="26835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683025" y="5797824"/>
            <a:ext cx="1457740" cy="66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94648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2365" y="735857"/>
            <a:ext cx="6096000" cy="149335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4472C4"/>
                </a:solidFill>
              </a:rPr>
              <a:t>3 Meat and eggs help our body ___________________.</a:t>
            </a:r>
          </a:p>
        </p:txBody>
      </p:sp>
      <p:sp>
        <p:nvSpPr>
          <p:cNvPr id="3" name="Rectangle 2"/>
          <p:cNvSpPr/>
          <p:nvPr/>
        </p:nvSpPr>
        <p:spPr>
          <a:xfrm>
            <a:off x="702365" y="2968040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4472C4"/>
                </a:solidFill>
              </a:rPr>
              <a:t>4 Oils are rich in _______________________.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02365" y="4564906"/>
            <a:ext cx="6096000" cy="149335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4472C4"/>
                </a:solidFill>
              </a:rPr>
              <a:t>5 We need to drink lots of water to _____________________.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992" y="411024"/>
            <a:ext cx="3305175" cy="2219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391" y="2630349"/>
            <a:ext cx="3762375" cy="175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615" y="4382949"/>
            <a:ext cx="3971925" cy="193357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8776252" y="2057399"/>
            <a:ext cx="1490870" cy="9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951304" y="2395329"/>
            <a:ext cx="536713" cy="99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31912" y="1633469"/>
            <a:ext cx="3617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grow big and strong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25826" y="3446415"/>
            <a:ext cx="3617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fat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25826" y="5451587"/>
            <a:ext cx="3617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stay healthy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 flipV="1">
            <a:off x="7685631" y="3651074"/>
            <a:ext cx="2024426" cy="113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7506731" y="5715838"/>
            <a:ext cx="20149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68147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37322"/>
            <a:ext cx="269350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Extra </a:t>
            </a:r>
            <a:r>
              <a:rPr lang="en-US" sz="3200" dirty="0" err="1">
                <a:solidFill>
                  <a:srgbClr val="FF0000"/>
                </a:solidFill>
              </a:rPr>
              <a:t>practise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3504" y="437322"/>
            <a:ext cx="8776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Read the questions and underline key words.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8113" y="1262270"/>
            <a:ext cx="106149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>
                <a:solidFill>
                  <a:schemeClr val="accent1"/>
                </a:solidFill>
              </a:rPr>
              <a:t>What helps us stay fit and healthy?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>
                <a:solidFill>
                  <a:schemeClr val="accent1"/>
                </a:solidFill>
              </a:rPr>
              <a:t>How much water should we drink every day?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>
                <a:solidFill>
                  <a:schemeClr val="accent1"/>
                </a:solidFill>
              </a:rPr>
              <a:t>Are oils and spreads good for us?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>
                <a:solidFill>
                  <a:schemeClr val="accent1"/>
                </a:solidFill>
              </a:rPr>
              <a:t>What should we eat to have strong bones and teeth?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>
                <a:solidFill>
                  <a:schemeClr val="accent1"/>
                </a:solidFill>
              </a:rPr>
              <a:t>Why shouldn’t we eat chocolate very often?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844826" y="1967947"/>
            <a:ext cx="7056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744342" y="1958007"/>
            <a:ext cx="848876" cy="11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3253408" y="1958007"/>
            <a:ext cx="30181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742121" y="2668653"/>
            <a:ext cx="17824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2621354" y="2668653"/>
            <a:ext cx="8864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396948" y="2668653"/>
            <a:ext cx="874643" cy="9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6395830" y="2668653"/>
            <a:ext cx="14759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423892" y="3389242"/>
            <a:ext cx="2612499" cy="107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4174434" y="3389242"/>
            <a:ext cx="7653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05069" y="4154560"/>
            <a:ext cx="7454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579191" y="4133579"/>
            <a:ext cx="457200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676359" y="4133579"/>
            <a:ext cx="45620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/>
        </p:nvCxnSpPr>
        <p:spPr>
          <a:xfrm>
            <a:off x="784166" y="4862421"/>
            <a:ext cx="6819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1593096" y="4862702"/>
            <a:ext cx="15580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</p:cNvCxnSpPr>
          <p:nvPr/>
        </p:nvCxnSpPr>
        <p:spPr>
          <a:xfrm>
            <a:off x="4495800" y="4854164"/>
            <a:ext cx="1481667" cy="187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957389" y="4872946"/>
            <a:ext cx="914402" cy="9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865992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91548" y="1151305"/>
            <a:ext cx="877956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FontTx/>
              <a:buAutoNum type="arabicPeriod"/>
            </a:pPr>
            <a:r>
              <a:rPr lang="en-US" sz="3200" dirty="0">
                <a:solidFill>
                  <a:srgbClr val="4472C4"/>
                </a:solidFill>
              </a:rPr>
              <a:t>What food helps us stay fit and healthy?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9087" y="566530"/>
            <a:ext cx="8895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Read the text and answer the questions.</a:t>
            </a:r>
          </a:p>
        </p:txBody>
      </p:sp>
      <p:sp>
        <p:nvSpPr>
          <p:cNvPr id="4" name="Rectangle 3"/>
          <p:cNvSpPr/>
          <p:nvPr/>
        </p:nvSpPr>
        <p:spPr>
          <a:xfrm>
            <a:off x="245166" y="3040983"/>
            <a:ext cx="68712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4472C4"/>
                </a:solidFill>
              </a:rPr>
              <a:t>2. How much water do we need to drink every day?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9319" y="1443692"/>
            <a:ext cx="3371850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4312" y="1963765"/>
            <a:ext cx="6284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Fruit and vegetables help us stay fit and healthy.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319" y="3810543"/>
            <a:ext cx="3705225" cy="1600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0538" y="4620582"/>
            <a:ext cx="6284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We need to drink six to eight glasses every day.</a:t>
            </a: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8616813" y="2717916"/>
            <a:ext cx="20383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974496" y="3040983"/>
            <a:ext cx="7818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7901609" y="1443692"/>
            <a:ext cx="3269560" cy="6549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0197548" y="4959626"/>
            <a:ext cx="1300370" cy="148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974496" y="5297557"/>
            <a:ext cx="28732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9925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9981" y="2037399"/>
            <a:ext cx="55428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4472C4"/>
                </a:solidFill>
              </a:rPr>
              <a:t>4. What should we eat to have strong bones and teeth?</a:t>
            </a:r>
          </a:p>
        </p:txBody>
      </p:sp>
      <p:sp>
        <p:nvSpPr>
          <p:cNvPr id="6" name="Rectangle 5"/>
          <p:cNvSpPr/>
          <p:nvPr/>
        </p:nvSpPr>
        <p:spPr>
          <a:xfrm>
            <a:off x="493319" y="621627"/>
            <a:ext cx="6096797" cy="7546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4472C4"/>
                </a:solidFill>
              </a:rPr>
              <a:t>3. Are oils and spreads good for us?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9198" y="4332044"/>
            <a:ext cx="79152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4472C4"/>
                </a:solidFill>
              </a:rPr>
              <a:t>5. Why shouldn’t we eat chocolate very often?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4423" y="635388"/>
            <a:ext cx="3438525" cy="1447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3257" y="1452624"/>
            <a:ext cx="8090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Yes, but they are good for us in small amounts.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574" y="2206339"/>
            <a:ext cx="5762625" cy="15525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3319" y="3700807"/>
            <a:ext cx="8938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We should eat milk, yoghurt, butter and cheese.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424" y="3882065"/>
            <a:ext cx="3533775" cy="20669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2596" y="5210622"/>
            <a:ext cx="8938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Because it’s unhealthy.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 flipV="1">
            <a:off x="8787847" y="1853750"/>
            <a:ext cx="3147479" cy="254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9816662" y="3201116"/>
            <a:ext cx="17240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8666922" y="638185"/>
            <a:ext cx="2763078" cy="5319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590115" y="2298339"/>
            <a:ext cx="5508083" cy="5724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6818243" y="3550787"/>
            <a:ext cx="3140766" cy="59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8779565" y="5420855"/>
            <a:ext cx="21932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8779565" y="4638171"/>
            <a:ext cx="1807061" cy="4774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284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8" grpId="0" animBg="1"/>
      <p:bldP spid="19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1191" y="3904842"/>
            <a:ext cx="4066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Post-reading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42150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12796" y="1492181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204799" y="2346515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Pre-reading 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204799" y="4908170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212796" y="5762593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212796" y="320040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While-reading  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204799" y="637847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212796" y="4054285"/>
            <a:ext cx="3256378" cy="662474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Post-reading   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601" y="494145"/>
            <a:ext cx="417459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0514702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534" y="660160"/>
            <a:ext cx="3760361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Writing &amp; Speaking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3935895" y="590586"/>
            <a:ext cx="83124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3 Which foods/drinks do/don’t you usually eat/drink from the </a:t>
            </a:r>
            <a:r>
              <a:rPr lang="en-US" sz="3200" b="1" dirty="0" err="1">
                <a:solidFill>
                  <a:schemeClr val="accent1"/>
                </a:solidFill>
              </a:rPr>
              <a:t>Eatwell</a:t>
            </a:r>
            <a:r>
              <a:rPr lang="en-US" sz="3200" b="1" dirty="0">
                <a:solidFill>
                  <a:schemeClr val="accent1"/>
                </a:solidFill>
              </a:rPr>
              <a:t> Guide? Tell the class.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1261328" y="2259635"/>
            <a:ext cx="9342783" cy="3369365"/>
          </a:xfrm>
          <a:prstGeom prst="wedgeEllipse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I usually eat bread, rice and potatoes, fruit and vegetables and fish, and drink water or fruit juice. I don't usually eat crisps, cake or sweets or drink tea. </a:t>
            </a:r>
          </a:p>
        </p:txBody>
      </p:sp>
    </p:spTree>
    <p:extLst>
      <p:ext uri="{BB962C8B-B14F-4D97-AF65-F5344CB8AC3E}">
        <p14:creationId xmlns:p14="http://schemas.microsoft.com/office/powerpoint/2010/main" val="39809660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8235" y="611761"/>
            <a:ext cx="114498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4. What is the purpose of the text: to inform? to entertain? </a:t>
            </a:r>
          </a:p>
        </p:txBody>
      </p:sp>
      <p:sp>
        <p:nvSpPr>
          <p:cNvPr id="3" name="Rectangle 2"/>
          <p:cNvSpPr/>
          <p:nvPr/>
        </p:nvSpPr>
        <p:spPr>
          <a:xfrm>
            <a:off x="801757" y="2648635"/>
            <a:ext cx="95150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Do you want to change anything in your diet because of the information in it?</a:t>
            </a:r>
          </a:p>
        </p:txBody>
      </p:sp>
      <p:sp>
        <p:nvSpPr>
          <p:cNvPr id="5" name="Rectangle 4"/>
          <p:cNvSpPr/>
          <p:nvPr/>
        </p:nvSpPr>
        <p:spPr>
          <a:xfrm>
            <a:off x="801757" y="1335745"/>
            <a:ext cx="94454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The purpose of the text is to inform us about eating more healthily. 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1875183" y="3725853"/>
            <a:ext cx="7533861" cy="2346895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I want to eat more fruit and vegetables, because the text says they help us stay fit and healthy.</a:t>
            </a:r>
          </a:p>
        </p:txBody>
      </p:sp>
    </p:spTree>
    <p:extLst>
      <p:ext uri="{BB962C8B-B14F-4D97-AF65-F5344CB8AC3E}">
        <p14:creationId xmlns:p14="http://schemas.microsoft.com/office/powerpoint/2010/main" val="180902761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524968534"/>
      </p:ext>
    </p:extLst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503" y="658390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Write five sentences about five foods or drinks you should have more and give reasons, using the information you have read.</a:t>
            </a:r>
          </a:p>
        </p:txBody>
      </p:sp>
    </p:spTree>
    <p:extLst>
      <p:ext uri="{BB962C8B-B14F-4D97-AF65-F5344CB8AC3E}">
        <p14:creationId xmlns:p14="http://schemas.microsoft.com/office/powerpoint/2010/main" val="3058472366"/>
      </p:ext>
    </p:extLst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537788195"/>
      </p:ext>
    </p:extLst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69618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766669" y="1818408"/>
            <a:ext cx="3189106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chemeClr val="accent1"/>
                </a:solidFill>
              </a:rPr>
              <a:t>• vitamin </a:t>
            </a:r>
          </a:p>
          <a:p>
            <a:r>
              <a:rPr lang="en-US" sz="3600" i="1" dirty="0">
                <a:solidFill>
                  <a:schemeClr val="accent1"/>
                </a:solidFill>
              </a:rPr>
              <a:t>• energy</a:t>
            </a:r>
          </a:p>
          <a:p>
            <a:r>
              <a:rPr lang="en-US" sz="3600" i="1" dirty="0">
                <a:solidFill>
                  <a:schemeClr val="accent1"/>
                </a:solidFill>
              </a:rPr>
              <a:t>• protein </a:t>
            </a:r>
          </a:p>
          <a:p>
            <a:r>
              <a:rPr lang="en-US" sz="3600" i="1" dirty="0">
                <a:solidFill>
                  <a:schemeClr val="accent1"/>
                </a:solidFill>
              </a:rPr>
              <a:t>• spread</a:t>
            </a:r>
          </a:p>
          <a:p>
            <a:r>
              <a:rPr lang="en-US" sz="3600" i="1" dirty="0">
                <a:solidFill>
                  <a:schemeClr val="accent1"/>
                </a:solidFill>
              </a:rPr>
              <a:t>• fat </a:t>
            </a:r>
          </a:p>
          <a:p>
            <a:r>
              <a:rPr lang="en-US" sz="3600" i="1" dirty="0">
                <a:solidFill>
                  <a:schemeClr val="accent1"/>
                </a:solidFill>
              </a:rPr>
              <a:t>• calcium </a:t>
            </a:r>
          </a:p>
        </p:txBody>
      </p:sp>
      <p:sp>
        <p:nvSpPr>
          <p:cNvPr id="5" name="Rectangle 4"/>
          <p:cNvSpPr/>
          <p:nvPr/>
        </p:nvSpPr>
        <p:spPr>
          <a:xfrm>
            <a:off x="4522303" y="1818408"/>
            <a:ext cx="718599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Reading 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Read an </a:t>
            </a:r>
            <a:r>
              <a:rPr lang="en-US" sz="3600" dirty="0" err="1">
                <a:solidFill>
                  <a:schemeClr val="accent1"/>
                </a:solidFill>
              </a:rPr>
              <a:t>Eatwell</a:t>
            </a:r>
            <a:r>
              <a:rPr lang="en-US" sz="3600" dirty="0">
                <a:solidFill>
                  <a:schemeClr val="accent1"/>
                </a:solidFill>
              </a:rPr>
              <a:t> guide</a:t>
            </a:r>
          </a:p>
        </p:txBody>
      </p:sp>
      <p:sp>
        <p:nvSpPr>
          <p:cNvPr id="7" name="Rectangle 6"/>
          <p:cNvSpPr/>
          <p:nvPr/>
        </p:nvSpPr>
        <p:spPr>
          <a:xfrm>
            <a:off x="4601813" y="3554443"/>
            <a:ext cx="710648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Speaking 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Share your diets</a:t>
            </a:r>
          </a:p>
        </p:txBody>
      </p:sp>
    </p:spTree>
    <p:extLst>
      <p:ext uri="{BB962C8B-B14F-4D97-AF65-F5344CB8AC3E}">
        <p14:creationId xmlns:p14="http://schemas.microsoft.com/office/powerpoint/2010/main" val="1512116417"/>
      </p:ext>
    </p:extLst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242595" y="1798368"/>
            <a:ext cx="11872029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the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</a:rPr>
              <a:t>TA 6 Right on Workbook</a:t>
            </a:r>
            <a:r>
              <a:rPr lang="en-US" sz="3600" i="1" dirty="0">
                <a:solidFill>
                  <a:srgbClr val="0070C0"/>
                </a:solidFill>
              </a:rPr>
              <a:t> (p. 34)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(p. 65 SB) 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528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08152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383" y="611513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pPr marL="571500" indent="-571500">
              <a:buFontTx/>
              <a:buChar char="-"/>
            </a:pPr>
            <a:endParaRPr lang="en-US" sz="3600" dirty="0">
              <a:solidFill>
                <a:schemeClr val="accent1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  <a:ea typeface="Times New Roman" panose="02020603050405020304" pitchFamily="18" charset="0"/>
              </a:rPr>
              <a:t>read and understand an Eatwell guide.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share your diet.</a:t>
            </a:r>
          </a:p>
        </p:txBody>
      </p:sp>
    </p:spTree>
    <p:extLst>
      <p:ext uri="{BB962C8B-B14F-4D97-AF65-F5344CB8AC3E}">
        <p14:creationId xmlns:p14="http://schemas.microsoft.com/office/powerpoint/2010/main" val="38385547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1734573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87017"/>
            <a:ext cx="256429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PAIRWORK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64296" y="487017"/>
            <a:ext cx="9627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Put the foods and drinks below in two groups: </a:t>
            </a:r>
            <a:r>
              <a:rPr lang="en-US" sz="3600" b="1" i="1" dirty="0">
                <a:solidFill>
                  <a:schemeClr val="accent1"/>
                </a:solidFill>
              </a:rPr>
              <a:t>healthy</a:t>
            </a:r>
            <a:r>
              <a:rPr lang="en-US" sz="3600" b="1" dirty="0">
                <a:solidFill>
                  <a:schemeClr val="accent1"/>
                </a:solidFill>
              </a:rPr>
              <a:t> and </a:t>
            </a:r>
            <a:r>
              <a:rPr lang="en-US" sz="3600" b="1" i="1" dirty="0">
                <a:solidFill>
                  <a:schemeClr val="accent1"/>
                </a:solidFill>
              </a:rPr>
              <a:t>unhealthy</a:t>
            </a:r>
            <a:r>
              <a:rPr lang="en-US" sz="3600" b="1" dirty="0">
                <a:solidFill>
                  <a:schemeClr val="accent1"/>
                </a:solidFill>
              </a:rPr>
              <a:t> and say why.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8175" y="1687346"/>
            <a:ext cx="24251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/>
              <a:t>carrots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apples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milk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coffee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hamburgers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coke 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fish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sweets 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yoghurt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chocolate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378917"/>
              </p:ext>
            </p:extLst>
          </p:nvPr>
        </p:nvGraphicFramePr>
        <p:xfrm>
          <a:off x="2723323" y="1870504"/>
          <a:ext cx="8128000" cy="4190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Healthy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Unhealthy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243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995530" y="2375452"/>
            <a:ext cx="233569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carrots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apples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milk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fish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yoghurt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01000" y="2375452"/>
            <a:ext cx="227937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coffee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coke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sweets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hamburgers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chocolate </a:t>
            </a:r>
          </a:p>
        </p:txBody>
      </p:sp>
    </p:spTree>
    <p:extLst>
      <p:ext uri="{BB962C8B-B14F-4D97-AF65-F5344CB8AC3E}">
        <p14:creationId xmlns:p14="http://schemas.microsoft.com/office/powerpoint/2010/main" val="168316772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2537227547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8127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Pre-reading</a:t>
            </a:r>
          </a:p>
        </p:txBody>
      </p:sp>
    </p:spTree>
    <p:extLst>
      <p:ext uri="{BB962C8B-B14F-4D97-AF65-F5344CB8AC3E}">
        <p14:creationId xmlns:p14="http://schemas.microsoft.com/office/powerpoint/2010/main" val="1090125431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574" y="482056"/>
            <a:ext cx="44461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1. Which food do you think you should eat more, meat or potatoes?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783" y="301279"/>
            <a:ext cx="7761217" cy="62221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452" y="2335117"/>
            <a:ext cx="4114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Listen and read to find out. </a:t>
            </a:r>
          </a:p>
        </p:txBody>
      </p:sp>
      <p:pic>
        <p:nvPicPr>
          <p:cNvPr id="7" name="CD2-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9829" y="2928185"/>
            <a:ext cx="487363" cy="4873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574" y="3518526"/>
            <a:ext cx="427589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We should eat more potatoes than meat because they give our body energy throughout the day.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731026" y="3488635"/>
            <a:ext cx="2087217" cy="14610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083826" y="1958009"/>
            <a:ext cx="3544957" cy="11529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4173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69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8" grpId="0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27582" y="1043920"/>
            <a:ext cx="8219661" cy="5232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800" dirty="0"/>
              <a:t>• vitamin • energy • protein • spread • fat • calcium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1574" y="520700"/>
            <a:ext cx="1145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Find these words and underline them. Can you guess their meanings?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582" y="1567140"/>
            <a:ext cx="8219661" cy="5095064"/>
          </a:xfrm>
          <a:prstGeom prst="rect">
            <a:avLst/>
          </a:prstGeom>
        </p:spPr>
      </p:pic>
      <p:cxnSp>
        <p:nvCxnSpPr>
          <p:cNvPr id="6" name="Straight Connector 5"/>
          <p:cNvCxnSpPr>
            <a:cxnSpLocks/>
          </p:cNvCxnSpPr>
          <p:nvPr/>
        </p:nvCxnSpPr>
        <p:spPr>
          <a:xfrm>
            <a:off x="3458817" y="2256183"/>
            <a:ext cx="567083" cy="35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6741215" y="2105927"/>
            <a:ext cx="3961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3093000" y="3998200"/>
            <a:ext cx="4693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8948530" y="4403035"/>
            <a:ext cx="732183" cy="33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9255207" y="4631635"/>
            <a:ext cx="1935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7974495" y="5854148"/>
            <a:ext cx="473766" cy="33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08556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782</Words>
  <Application>Microsoft Office PowerPoint</Application>
  <PresentationFormat>Widescreen</PresentationFormat>
  <Paragraphs>129</Paragraphs>
  <Slides>27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 Le</dc:creator>
  <cp:lastModifiedBy>Vũ Trần Gia Bửu</cp:lastModifiedBy>
  <cp:revision>135</cp:revision>
  <dcterms:created xsi:type="dcterms:W3CDTF">2021-09-24T06:18:33Z</dcterms:created>
  <dcterms:modified xsi:type="dcterms:W3CDTF">2023-08-02T11:20:32Z</dcterms:modified>
</cp:coreProperties>
</file>