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8" r:id="rId2"/>
    <p:sldId id="259" r:id="rId3"/>
    <p:sldId id="256" r:id="rId4"/>
    <p:sldId id="257" r:id="rId5"/>
    <p:sldId id="260" r:id="rId6"/>
    <p:sldId id="261" r:id="rId7"/>
    <p:sldId id="262" r:id="rId8"/>
    <p:sldId id="263" r:id="rId9"/>
    <p:sldId id="264" r:id="rId10"/>
    <p:sldId id="265" r:id="rId11"/>
    <p:sldId id="267" r:id="rId12"/>
    <p:sldId id="268" r:id="rId13"/>
    <p:sldId id="278" r:id="rId14"/>
    <p:sldId id="269" r:id="rId15"/>
    <p:sldId id="270" r:id="rId16"/>
    <p:sldId id="271" r:id="rId17"/>
    <p:sldId id="272" r:id="rId18"/>
    <p:sldId id="273" r:id="rId19"/>
    <p:sldId id="274" r:id="rId20"/>
    <p:sldId id="275" r:id="rId21"/>
    <p:sldId id="276" r:id="rId22"/>
    <p:sldId id="298" r:id="rId23"/>
    <p:sldId id="277" r:id="rId24"/>
    <p:sldId id="279" r:id="rId25"/>
    <p:sldId id="280" r:id="rId26"/>
    <p:sldId id="281" r:id="rId27"/>
    <p:sldId id="283" r:id="rId28"/>
    <p:sldId id="282" r:id="rId29"/>
    <p:sldId id="284" r:id="rId30"/>
    <p:sldId id="29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60"/>
  </p:normalViewPr>
  <p:slideViewPr>
    <p:cSldViewPr snapToGrid="0">
      <p:cViewPr varScale="1">
        <p:scale>
          <a:sx n="114" d="100"/>
          <a:sy n="114" d="100"/>
        </p:scale>
        <p:origin x="13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4C2669-1269-4283-8D4D-57B6C44CB95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299442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C2669-1269-4283-8D4D-57B6C44CB95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389265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C2669-1269-4283-8D4D-57B6C44CB95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60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C2669-1269-4283-8D4D-57B6C44CB95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52012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4C2669-1269-4283-8D4D-57B6C44CB95D}" type="datetimeFigureOut">
              <a:rPr lang="en-US" smtClean="0"/>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95042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C2669-1269-4283-8D4D-57B6C44CB95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25494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4C2669-1269-4283-8D4D-57B6C44CB95D}" type="datetimeFigureOut">
              <a:rPr lang="en-US" smtClean="0"/>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58317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4C2669-1269-4283-8D4D-57B6C44CB95D}" type="datetimeFigureOut">
              <a:rPr lang="en-US" smtClean="0"/>
              <a:t>8/18/2021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160892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C2669-1269-4283-8D4D-57B6C44CB95D}" type="datetimeFigureOut">
              <a:rPr lang="en-US" smtClean="0"/>
              <a:t>8/18/2021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318993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C2669-1269-4283-8D4D-57B6C44CB95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25217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C2669-1269-4283-8D4D-57B6C44CB95D}" type="datetimeFigureOut">
              <a:rPr lang="en-US" smtClean="0"/>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D1846-EE43-48F6-8CB9-30643E1450E7}" type="slidenum">
              <a:rPr lang="en-US" smtClean="0"/>
              <a:t>‹#›</a:t>
            </a:fld>
            <a:endParaRPr lang="en-US"/>
          </a:p>
        </p:txBody>
      </p:sp>
    </p:spTree>
    <p:extLst>
      <p:ext uri="{BB962C8B-B14F-4D97-AF65-F5344CB8AC3E}">
        <p14:creationId xmlns:p14="http://schemas.microsoft.com/office/powerpoint/2010/main" val="350219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C2669-1269-4283-8D4D-57B6C44CB95D}" type="datetimeFigureOut">
              <a:rPr lang="en-US" smtClean="0"/>
              <a:t>8/18/2021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D1846-EE43-48F6-8CB9-30643E1450E7}" type="slidenum">
              <a:rPr lang="en-US" smtClean="0"/>
              <a:t>‹#›</a:t>
            </a:fld>
            <a:endParaRPr lang="en-US"/>
          </a:p>
        </p:txBody>
      </p:sp>
    </p:spTree>
    <p:extLst>
      <p:ext uri="{BB962C8B-B14F-4D97-AF65-F5344CB8AC3E}">
        <p14:creationId xmlns:p14="http://schemas.microsoft.com/office/powerpoint/2010/main" val="2900633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tone&#10;&#10;Description automatically generated">
            <a:extLst>
              <a:ext uri="{FF2B5EF4-FFF2-40B4-BE49-F238E27FC236}">
                <a16:creationId xmlns:a16="http://schemas.microsoft.com/office/drawing/2014/main" id="{40F323AB-36DD-4C36-AF74-7143F154C71F}"/>
              </a:ext>
            </a:extLst>
          </p:cNvPr>
          <p:cNvPicPr>
            <a:picLocks noChangeAspect="1"/>
          </p:cNvPicPr>
          <p:nvPr/>
        </p:nvPicPr>
        <p:blipFill rotWithShape="1">
          <a:blip r:embed="rId2">
            <a:extLst>
              <a:ext uri="{28A0092B-C50C-407E-A947-70E740481C1C}">
                <a14:useLocalDpi xmlns:a14="http://schemas.microsoft.com/office/drawing/2010/main" val="0"/>
              </a:ext>
            </a:extLst>
          </a:blip>
          <a:srcRect t="2073" b="31480"/>
          <a:stretch/>
        </p:blipFill>
        <p:spPr>
          <a:xfrm>
            <a:off x="114647" y="2488745"/>
            <a:ext cx="3960459" cy="3837350"/>
          </a:xfrm>
          <a:prstGeom prst="rect">
            <a:avLst/>
          </a:prstGeom>
        </p:spPr>
      </p:pic>
      <p:pic>
        <p:nvPicPr>
          <p:cNvPr id="5" name="Picture 4" descr="A group of chairs in a classroom&#10;&#10;Description automatically generated with low confidence">
            <a:extLst>
              <a:ext uri="{FF2B5EF4-FFF2-40B4-BE49-F238E27FC236}">
                <a16:creationId xmlns:a16="http://schemas.microsoft.com/office/drawing/2014/main" id="{609066DC-C26B-4A71-BB49-7425CFF7B958}"/>
              </a:ext>
            </a:extLst>
          </p:cNvPr>
          <p:cNvPicPr>
            <a:picLocks noChangeAspect="1"/>
          </p:cNvPicPr>
          <p:nvPr/>
        </p:nvPicPr>
        <p:blipFill rotWithShape="1">
          <a:blip r:embed="rId3">
            <a:extLst>
              <a:ext uri="{28A0092B-C50C-407E-A947-70E740481C1C}">
                <a14:useLocalDpi xmlns:a14="http://schemas.microsoft.com/office/drawing/2010/main" val="0"/>
              </a:ext>
            </a:extLst>
          </a:blip>
          <a:srcRect t="18445" r="1" b="14267"/>
          <a:stretch/>
        </p:blipFill>
        <p:spPr>
          <a:xfrm>
            <a:off x="4075106" y="2488745"/>
            <a:ext cx="5068894" cy="2537460"/>
          </a:xfrm>
          <a:prstGeom prst="rect">
            <a:avLst/>
          </a:prstGeom>
        </p:spPr>
      </p:pic>
      <p:sp>
        <p:nvSpPr>
          <p:cNvPr id="8" name="Hộp_Văn_Bản 7">
            <a:extLst>
              <a:ext uri="{FF2B5EF4-FFF2-40B4-BE49-F238E27FC236}">
                <a16:creationId xmlns:a16="http://schemas.microsoft.com/office/drawing/2014/main" id="{16FD54FC-44FC-46D6-9459-357E89F55BA7}"/>
              </a:ext>
            </a:extLst>
          </p:cNvPr>
          <p:cNvSpPr txBox="1"/>
          <p:nvPr/>
        </p:nvSpPr>
        <p:spPr>
          <a:xfrm>
            <a:off x="1045444" y="1302209"/>
            <a:ext cx="7053111" cy="635387"/>
          </a:xfrm>
          <a:prstGeom prst="rect">
            <a:avLst/>
          </a:prstGeom>
          <a:ln>
            <a:solidFill>
              <a:schemeClr val="tx1"/>
            </a:solidFill>
          </a:ln>
        </p:spPr>
        <p:txBody>
          <a:bodyPr vert="horz" lIns="68580" tIns="34290" rIns="68580" bIns="34290" rtlCol="0" anchor="b">
            <a:normAutofit fontScale="85000" lnSpcReduction="10000"/>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a:t>
            </a:r>
            <a:r>
              <a:rPr lang="en-US" sz="3300" b="1" dirty="0">
                <a:solidFill>
                  <a:schemeClr val="accent1">
                    <a:lumMod val="75000"/>
                  </a:schemeClr>
                </a:solidFill>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MỘT SỐ VẬT LIỆU THÔNG DỤNG</a:t>
            </a:r>
          </a:p>
        </p:txBody>
      </p:sp>
      <p:sp>
        <p:nvSpPr>
          <p:cNvPr id="12" name="Hộp_Văn_Bản 7">
            <a:extLst>
              <a:ext uri="{FF2B5EF4-FFF2-40B4-BE49-F238E27FC236}">
                <a16:creationId xmlns:a16="http://schemas.microsoft.com/office/drawing/2014/main" id="{2ABCC50A-8968-466C-A42D-7B1170CAD86F}"/>
              </a:ext>
            </a:extLst>
          </p:cNvPr>
          <p:cNvSpPr txBox="1"/>
          <p:nvPr/>
        </p:nvSpPr>
        <p:spPr>
          <a:xfrm>
            <a:off x="3115972" y="106831"/>
            <a:ext cx="4021229" cy="635387"/>
          </a:xfrm>
          <a:prstGeom prst="rect">
            <a:avLst/>
          </a:prstGeom>
        </p:spPr>
        <p:txBody>
          <a:bodyPr vert="horz" lIns="68580" tIns="34290" rIns="68580" bIns="34290" rtlCol="0" anchor="b">
            <a:normAutofit fontScale="77500" lnSpcReduction="20000"/>
          </a:bodyPr>
          <a:lstStyle/>
          <a:p>
            <a:pPr>
              <a:lnSpc>
                <a:spcPct val="90000"/>
              </a:lnSpc>
              <a:spcBef>
                <a:spcPct val="0"/>
              </a:spcBef>
              <a:spcAft>
                <a:spcPts val="450"/>
              </a:spcAft>
              <a:defRPr/>
            </a:pPr>
            <a:r>
              <a:rPr lang="en-US" sz="3300" b="1" dirty="0">
                <a:solidFill>
                  <a:srgbClr val="FF0000"/>
                </a:solidFill>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KHOA HỌC TỰ NHIÊN 6</a:t>
            </a:r>
          </a:p>
        </p:txBody>
      </p:sp>
      <p:pic>
        <p:nvPicPr>
          <p:cNvPr id="1026" name="Picture 2">
            <a:extLst>
              <a:ext uri="{FF2B5EF4-FFF2-40B4-BE49-F238E27FC236}">
                <a16:creationId xmlns:a16="http://schemas.microsoft.com/office/drawing/2014/main" id="{E9298A3C-DABF-4C15-B0AA-54726B5BC0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0" y="-69196"/>
            <a:ext cx="2167214" cy="206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101C849-783C-47A9-BC5E-8041B7A0B0EA}"/>
              </a:ext>
            </a:extLst>
          </p:cNvPr>
          <p:cNvGraphicFramePr>
            <a:graphicFrameLocks noGrp="1"/>
          </p:cNvGraphicFramePr>
          <p:nvPr>
            <p:extLst>
              <p:ext uri="{D42A27DB-BD31-4B8C-83A1-F6EECF244321}">
                <p14:modId xmlns:p14="http://schemas.microsoft.com/office/powerpoint/2010/main" val="2209941244"/>
              </p:ext>
            </p:extLst>
          </p:nvPr>
        </p:nvGraphicFramePr>
        <p:xfrm>
          <a:off x="482600" y="1216020"/>
          <a:ext cx="8178803" cy="4425966"/>
        </p:xfrm>
        <a:graphic>
          <a:graphicData uri="http://schemas.openxmlformats.org/drawingml/2006/table">
            <a:tbl>
              <a:tblPr firstRow="1" firstCol="1" bandRow="1"/>
              <a:tblGrid>
                <a:gridCol w="923744">
                  <a:extLst>
                    <a:ext uri="{9D8B030D-6E8A-4147-A177-3AD203B41FA5}">
                      <a16:colId xmlns:a16="http://schemas.microsoft.com/office/drawing/2014/main" val="3463983684"/>
                    </a:ext>
                  </a:extLst>
                </a:gridCol>
                <a:gridCol w="1035279">
                  <a:extLst>
                    <a:ext uri="{9D8B030D-6E8A-4147-A177-3AD203B41FA5}">
                      <a16:colId xmlns:a16="http://schemas.microsoft.com/office/drawing/2014/main" val="2209875793"/>
                    </a:ext>
                  </a:extLst>
                </a:gridCol>
                <a:gridCol w="858920">
                  <a:extLst>
                    <a:ext uri="{9D8B030D-6E8A-4147-A177-3AD203B41FA5}">
                      <a16:colId xmlns:a16="http://schemas.microsoft.com/office/drawing/2014/main" val="3032251928"/>
                    </a:ext>
                  </a:extLst>
                </a:gridCol>
                <a:gridCol w="970933">
                  <a:extLst>
                    <a:ext uri="{9D8B030D-6E8A-4147-A177-3AD203B41FA5}">
                      <a16:colId xmlns:a16="http://schemas.microsoft.com/office/drawing/2014/main" val="3821410503"/>
                    </a:ext>
                  </a:extLst>
                </a:gridCol>
                <a:gridCol w="880368">
                  <a:extLst>
                    <a:ext uri="{9D8B030D-6E8A-4147-A177-3AD203B41FA5}">
                      <a16:colId xmlns:a16="http://schemas.microsoft.com/office/drawing/2014/main" val="3529103658"/>
                    </a:ext>
                  </a:extLst>
                </a:gridCol>
                <a:gridCol w="978082">
                  <a:extLst>
                    <a:ext uri="{9D8B030D-6E8A-4147-A177-3AD203B41FA5}">
                      <a16:colId xmlns:a16="http://schemas.microsoft.com/office/drawing/2014/main" val="3721971882"/>
                    </a:ext>
                  </a:extLst>
                </a:gridCol>
                <a:gridCol w="942332">
                  <a:extLst>
                    <a:ext uri="{9D8B030D-6E8A-4147-A177-3AD203B41FA5}">
                      <a16:colId xmlns:a16="http://schemas.microsoft.com/office/drawing/2014/main" val="1339594627"/>
                    </a:ext>
                  </a:extLst>
                </a:gridCol>
                <a:gridCol w="673027">
                  <a:extLst>
                    <a:ext uri="{9D8B030D-6E8A-4147-A177-3AD203B41FA5}">
                      <a16:colId xmlns:a16="http://schemas.microsoft.com/office/drawing/2014/main" val="3941231109"/>
                    </a:ext>
                  </a:extLst>
                </a:gridCol>
                <a:gridCol w="916118">
                  <a:extLst>
                    <a:ext uri="{9D8B030D-6E8A-4147-A177-3AD203B41FA5}">
                      <a16:colId xmlns:a16="http://schemas.microsoft.com/office/drawing/2014/main" val="1509351960"/>
                    </a:ext>
                  </a:extLst>
                </a:gridCol>
              </a:tblGrid>
              <a:tr h="732513">
                <a:tc>
                  <a:txBody>
                    <a:bodyPr/>
                    <a:lstStyle/>
                    <a:p>
                      <a:pPr algn="l"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Tính chất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Cứng</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Dẻo</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Giòn</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Đàn hồi</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Dẫn điện, nhiệt tốt</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Dễ cháy</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Bị gỉ</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Bị ăn mòn</a:t>
                      </a:r>
                      <a:endParaRPr lang="en-US" sz="2700" b="0" i="0" u="none" strike="noStrike">
                        <a:effectLst/>
                        <a:latin typeface="Arial" panose="020B0604020202020204" pitchFamily="34" charset="0"/>
                      </a:endParaRPr>
                    </a:p>
                  </a:txBody>
                  <a:tcPr marL="137275" marR="137275" marT="68637" marB="686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31461"/>
                  </a:ext>
                </a:extLst>
              </a:tr>
              <a:tr h="732513">
                <a:tc>
                  <a:txBody>
                    <a:bodyPr/>
                    <a:lstStyle/>
                    <a:p>
                      <a:pPr algn="l" fontAlgn="t">
                        <a:lnSpc>
                          <a:spcPct val="107000"/>
                        </a:lnSpc>
                        <a:spcBef>
                          <a:spcPts val="600"/>
                        </a:spcBef>
                        <a:spcAft>
                          <a:spcPts val="600"/>
                        </a:spcAft>
                      </a:pPr>
                      <a:r>
                        <a:rPr lang="en-US" sz="2000" b="1" i="0" u="none" strike="noStrike">
                          <a:effectLst/>
                          <a:latin typeface="Times New Roman" panose="02020603050405020304" pitchFamily="18" charset="0"/>
                          <a:ea typeface="Arial" panose="020B0604020202020204" pitchFamily="34" charset="0"/>
                          <a:cs typeface="Times New Roman" panose="02020603050405020304" pitchFamily="18" charset="0"/>
                        </a:rPr>
                        <a:t>Vật liệu</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814336"/>
                  </a:ext>
                </a:extLst>
              </a:tr>
              <a:tr h="70563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Kim loại</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000" b="0" i="0" u="none" strike="noStrike"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dirty="0">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888179"/>
                  </a:ext>
                </a:extLst>
              </a:tr>
              <a:tr h="38742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Cao su</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532178"/>
                  </a:ext>
                </a:extLst>
              </a:tr>
              <a:tr h="38742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Nhựa</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663266"/>
                  </a:ext>
                </a:extLst>
              </a:tr>
              <a:tr h="38742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Gỗ</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414230"/>
                  </a:ext>
                </a:extLst>
              </a:tr>
              <a:tr h="70563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Thủy tinh</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405075"/>
                  </a:ext>
                </a:extLst>
              </a:tr>
              <a:tr h="387420">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Gốm</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en-US" sz="20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0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700" b="0" i="0" u="none" strike="noStrike" dirty="0">
                        <a:effectLst/>
                        <a:latin typeface="Arial" panose="020B0604020202020204" pitchFamily="34" charset="0"/>
                      </a:endParaRPr>
                    </a:p>
                  </a:txBody>
                  <a:tcPr marL="102956" marR="102956" marT="142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116110"/>
                  </a:ext>
                </a:extLst>
              </a:tr>
            </a:tbl>
          </a:graphicData>
        </a:graphic>
      </p:graphicFrame>
    </p:spTree>
    <p:extLst>
      <p:ext uri="{BB962C8B-B14F-4D97-AF65-F5344CB8AC3E}">
        <p14:creationId xmlns:p14="http://schemas.microsoft.com/office/powerpoint/2010/main" val="427547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E34135-276A-40CF-B786-CEC91A757E54}"/>
              </a:ext>
            </a:extLst>
          </p:cNvPr>
          <p:cNvSpPr txBox="1"/>
          <p:nvPr/>
        </p:nvSpPr>
        <p:spPr>
          <a:xfrm>
            <a:off x="278525" y="1238293"/>
            <a:ext cx="8697310" cy="4847481"/>
          </a:xfrm>
          <a:prstGeom prst="rect">
            <a:avLst/>
          </a:prstGeom>
          <a:noFill/>
        </p:spPr>
        <p:txBody>
          <a:bodyPr wrap="square">
            <a:spAutoFit/>
          </a:bodyPr>
          <a:lstStyle/>
          <a:p>
            <a:pPr algn="just">
              <a:lnSpc>
                <a:spcPct val="107000"/>
              </a:lnSpc>
              <a:spcBef>
                <a:spcPts val="600"/>
              </a:spcBef>
              <a:spcAft>
                <a:spcPts val="600"/>
              </a:spcAft>
            </a:pPr>
            <a:r>
              <a:rPr lang="vi-VN" sz="2000" b="1" dirty="0">
                <a:effectLst/>
                <a:latin typeface="Times New Roman" panose="02020603050405020304" pitchFamily="18" charset="0"/>
                <a:ea typeface="Arial" panose="020B0604020202020204" pitchFamily="34" charset="0"/>
                <a:cs typeface="Times New Roman" panose="02020603050405020304" pitchFamily="18" charset="0"/>
              </a:rPr>
              <a:t>Hướng dẫn HS thực hiện nhiệm vụ: </a:t>
            </a:r>
            <a:r>
              <a:rPr lang="vi-VN" sz="2000" dirty="0">
                <a:effectLst/>
                <a:latin typeface="Times New Roman" panose="02020603050405020304" pitchFamily="18" charset="0"/>
                <a:ea typeface="Arial" panose="020B0604020202020204" pitchFamily="34" charset="0"/>
                <a:cs typeface="Times New Roman" panose="02020603050405020304" pitchFamily="18" charset="0"/>
              </a:rPr>
              <a:t>Mỗi nhóm một tổ và hoàn thành phiếu học tập số 4.</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b="1" dirty="0">
                <a:effectLst/>
                <a:latin typeface="Times New Roman" panose="02020603050405020304" pitchFamily="18" charset="0"/>
                <a:ea typeface="Arial" panose="020B0604020202020204" pitchFamily="34" charset="0"/>
                <a:cs typeface="Times New Roman" panose="02020603050405020304" pitchFamily="18" charset="0"/>
              </a:rPr>
              <a:t>Dụng cụ</a:t>
            </a:r>
            <a:r>
              <a:rPr lang="vi-VN" sz="2000" dirty="0">
                <a:effectLst/>
                <a:latin typeface="Times New Roman" panose="02020603050405020304" pitchFamily="18" charset="0"/>
                <a:ea typeface="Arial" panose="020B0604020202020204" pitchFamily="34" charset="0"/>
                <a:cs typeface="Times New Roman" panose="02020603050405020304" pitchFamily="18" charset="0"/>
              </a:rPr>
              <a:t> : Giấm, cốc thủy tinh, đinh sắt, miếng kính, miếng nhựa, miếng cao su, mẩu đá vôi và mẩu sành.</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i="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Cách tiến hành thí nghiệm</a:t>
            </a:r>
            <a:endParaRPr lang="en-US" sz="2000" i="1"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i="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Bước 1 : Rót một ít giấm ăn vào các cốc thuỷ tinh.</a:t>
            </a:r>
            <a:endParaRPr lang="en-US" sz="2000" i="1"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i="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Bước 2: Cho lần lượt các vật liệu đinh sắt, miếng kính, miếng nhựa, miếng cao su, mẩu đá vôi và mẩu sành nhúng chìm vào trong giấm chứa trong cốc thủy tinh và quan sát hiện tượng xảy ra.</a:t>
            </a:r>
            <a:endParaRPr lang="en-US" sz="2000" i="1"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i="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Bước 3 : Ghi kết quả hiện tượng quan sát được vào phiếu học tập</a:t>
            </a:r>
            <a:endParaRPr lang="en-US" sz="2000" i="1" dirty="0">
              <a:solidFill>
                <a:srgbClr val="0000FF"/>
              </a:solidFill>
              <a:effectLst/>
              <a:latin typeface="Arial" panose="020B0604020202020204" pitchFamily="34" charset="0"/>
              <a:ea typeface="Arial" panose="020B0604020202020204" pitchFamily="34" charset="0"/>
              <a:cs typeface="Times New Roman" panose="02020603050405020304" pitchFamily="18" charset="0"/>
            </a:endParaRPr>
          </a:p>
          <a:p>
            <a:r>
              <a:rPr lang="vi-VN" sz="2000" i="1" dirty="0">
                <a:solidFill>
                  <a:srgbClr val="0000FF"/>
                </a:solidFill>
                <a:effectLst/>
                <a:latin typeface="Times New Roman" panose="02020603050405020304" pitchFamily="18" charset="0"/>
                <a:ea typeface="Arial" panose="020B0604020202020204" pitchFamily="34" charset="0"/>
              </a:rPr>
              <a:t>Sau khi tiến hành thí nghiệm và hoàn thành phiếu học tập số 4, nhóm nào xung phong trình bày, sẽ có điểm cộng.</a:t>
            </a:r>
            <a:endParaRPr lang="en-US" sz="2000" i="1" dirty="0">
              <a:solidFill>
                <a:srgbClr val="0000FF"/>
              </a:solidFill>
            </a:endParaRPr>
          </a:p>
        </p:txBody>
      </p:sp>
      <p:sp>
        <p:nvSpPr>
          <p:cNvPr id="4" name="TextBox 3">
            <a:extLst>
              <a:ext uri="{FF2B5EF4-FFF2-40B4-BE49-F238E27FC236}">
                <a16:creationId xmlns:a16="http://schemas.microsoft.com/office/drawing/2014/main" id="{DFA32C05-00A0-4AEA-8389-B3010B34E708}"/>
              </a:ext>
            </a:extLst>
          </p:cNvPr>
          <p:cNvSpPr txBox="1"/>
          <p:nvPr/>
        </p:nvSpPr>
        <p:spPr>
          <a:xfrm>
            <a:off x="441435" y="172661"/>
            <a:ext cx="7667296" cy="477054"/>
          </a:xfrm>
          <a:prstGeom prst="rect">
            <a:avLst/>
          </a:prstGeom>
          <a:noFill/>
        </p:spPr>
        <p:txBody>
          <a:bodyPr wrap="square">
            <a:spAutoFit/>
          </a:bodyPr>
          <a:lstStyle/>
          <a:p>
            <a:r>
              <a:rPr lang="vi-VN" sz="2500" b="1" dirty="0">
                <a:solidFill>
                  <a:srgbClr val="7030A0"/>
                </a:solidFill>
                <a:effectLst/>
                <a:latin typeface="Times New Roman" panose="02020603050405020304" pitchFamily="18" charset="0"/>
                <a:ea typeface="Arial" panose="020B0604020202020204" pitchFamily="34" charset="0"/>
              </a:rPr>
              <a:t>Tìm hiểu về khả năng ăn mòn của một số vật liệu</a:t>
            </a:r>
            <a:endParaRPr lang="en-US" sz="2500" dirty="0"/>
          </a:p>
        </p:txBody>
      </p:sp>
    </p:spTree>
    <p:extLst>
      <p:ext uri="{BB962C8B-B14F-4D97-AF65-F5344CB8AC3E}">
        <p14:creationId xmlns:p14="http://schemas.microsoft.com/office/powerpoint/2010/main" val="10686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1">
            <a:extLst>
              <a:ext uri="{FF2B5EF4-FFF2-40B4-BE49-F238E27FC236}">
                <a16:creationId xmlns:a16="http://schemas.microsoft.com/office/drawing/2014/main" id="{F21C2807-D959-4067-92E9-9E5731118107}"/>
              </a:ext>
            </a:extLst>
          </p:cNvPr>
          <p:cNvSpPr>
            <a:spLocks noChangeArrowheads="1"/>
          </p:cNvSpPr>
          <p:nvPr/>
        </p:nvSpPr>
        <p:spPr bwMode="auto">
          <a:xfrm>
            <a:off x="482601" y="1782981"/>
            <a:ext cx="3728157" cy="439398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700" b="1" i="0" u="none" strike="noStrike" cap="none" normalizeH="0" baseline="0" dirty="0" err="1">
                <a:ln>
                  <a:noFill/>
                </a:ln>
                <a:effectLst/>
              </a:rPr>
              <a:t>Báo</a:t>
            </a:r>
            <a:r>
              <a:rPr kumimoji="0" lang="en-US" altLang="en-US" sz="1700" b="1" i="0" u="none" strike="noStrike" cap="none" normalizeH="0" baseline="0" dirty="0">
                <a:ln>
                  <a:noFill/>
                </a:ln>
                <a:effectLst/>
              </a:rPr>
              <a:t> </a:t>
            </a:r>
            <a:r>
              <a:rPr kumimoji="0" lang="en-US" altLang="en-US" sz="1700" b="1" i="0" u="none" strike="noStrike" cap="none" normalizeH="0" baseline="0" dirty="0" err="1">
                <a:ln>
                  <a:noFill/>
                </a:ln>
                <a:effectLst/>
              </a:rPr>
              <a:t>cáo</a:t>
            </a:r>
            <a:r>
              <a:rPr kumimoji="0" lang="en-US" altLang="en-US" sz="1700" b="1" i="0" u="none" strike="noStrike" cap="none" normalizeH="0" baseline="0" dirty="0">
                <a:ln>
                  <a:noFill/>
                </a:ln>
                <a:effectLst/>
              </a:rPr>
              <a:t> </a:t>
            </a:r>
            <a:r>
              <a:rPr kumimoji="0" lang="en-US" altLang="en-US" sz="1700" b="1" i="0" u="none" strike="noStrike" cap="none" normalizeH="0" baseline="0" dirty="0" err="1">
                <a:ln>
                  <a:noFill/>
                </a:ln>
                <a:effectLst/>
              </a:rPr>
              <a:t>kết</a:t>
            </a:r>
            <a:r>
              <a:rPr kumimoji="0" lang="en-US" altLang="en-US" sz="1700" b="1" i="0" u="none" strike="noStrike" cap="none" normalizeH="0" baseline="0" dirty="0">
                <a:ln>
                  <a:noFill/>
                </a:ln>
                <a:effectLst/>
              </a:rPr>
              <a:t> </a:t>
            </a:r>
            <a:r>
              <a:rPr kumimoji="0" lang="en-US" altLang="en-US" sz="1700" b="1" i="0" u="none" strike="noStrike" cap="none" normalizeH="0" baseline="0" dirty="0" err="1">
                <a:ln>
                  <a:noFill/>
                </a:ln>
                <a:effectLst/>
              </a:rPr>
              <a:t>quả</a:t>
            </a:r>
            <a:endParaRPr kumimoji="0" lang="en-US" altLang="en-US" sz="1700" b="0" i="0" u="none" strike="noStrike" cap="none" normalizeH="0" baseline="0" dirty="0">
              <a:ln>
                <a:noFill/>
              </a:ln>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dirty="0">
                <a:ln>
                  <a:noFill/>
                </a:ln>
                <a:effectLst/>
              </a:rPr>
              <a:t> - </a:t>
            </a:r>
            <a:r>
              <a:rPr kumimoji="0" lang="en-US" altLang="en-US" sz="1700" b="0" i="0" u="none" strike="noStrike" cap="none" normalizeH="0" baseline="0" dirty="0" err="1">
                <a:ln>
                  <a:noFill/>
                </a:ln>
                <a:effectLst/>
              </a:rPr>
              <a:t>Chọn</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nhóm</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xung</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phong</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đầu</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tiên</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lên</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trình</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bày</a:t>
            </a:r>
            <a:r>
              <a:rPr kumimoji="0" lang="en-US" altLang="en-US" sz="1700" b="0" i="0" u="none" strike="noStrike" cap="none" normalizeH="0" baseline="0" dirty="0">
                <a:ln>
                  <a:noFill/>
                </a:ln>
                <a:effectLst/>
              </a:rPr>
              <a:t>;</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Mời</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nhóm</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khác</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nhận</a:t>
            </a:r>
            <a:r>
              <a:rPr kumimoji="0" lang="en-US" altLang="en-US" sz="1700" b="0" i="0" u="none" strike="noStrike" cap="none" normalizeH="0" baseline="0" dirty="0">
                <a:ln>
                  <a:noFill/>
                </a:ln>
                <a:effectLst/>
              </a:rPr>
              <a:t> </a:t>
            </a:r>
            <a:r>
              <a:rPr kumimoji="0" lang="en-US" altLang="en-US" sz="1700" b="0" i="0" u="none" strike="noStrike" cap="none" normalizeH="0" baseline="0" dirty="0" err="1">
                <a:ln>
                  <a:noFill/>
                </a:ln>
                <a:effectLst/>
              </a:rPr>
              <a:t>xét</a:t>
            </a:r>
            <a:r>
              <a:rPr kumimoji="0" lang="en-US" altLang="en-US" sz="1700" b="0" i="0" u="none" strike="noStrike" cap="none" normalizeH="0" baseline="0" dirty="0">
                <a:ln>
                  <a:noFill/>
                </a:ln>
                <a:effectLst/>
              </a:rPr>
              <a:t>;</a:t>
            </a:r>
          </a:p>
        </p:txBody>
      </p:sp>
      <p:sp>
        <p:nvSpPr>
          <p:cNvPr id="19" name="Isosceles Triangle 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3">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1040" y="0"/>
            <a:ext cx="822960" cy="1097280"/>
            <a:chOff x="11094720" y="0"/>
            <a:chExt cx="1097280" cy="1097280"/>
          </a:xfrm>
        </p:grpSpPr>
        <p:sp>
          <p:nvSpPr>
            <p:cNvPr id="15" name="Isosceles Triangle 14">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5">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a:extLst>
              <a:ext uri="{FF2B5EF4-FFF2-40B4-BE49-F238E27FC236}">
                <a16:creationId xmlns:a16="http://schemas.microsoft.com/office/drawing/2014/main" id="{627F1501-474B-4E7D-B4B2-9170DA559235}"/>
              </a:ext>
            </a:extLst>
          </p:cNvPr>
          <p:cNvGraphicFramePr>
            <a:graphicFrameLocks noGrp="1"/>
          </p:cNvGraphicFramePr>
          <p:nvPr>
            <p:extLst>
              <p:ext uri="{D42A27DB-BD31-4B8C-83A1-F6EECF244321}">
                <p14:modId xmlns:p14="http://schemas.microsoft.com/office/powerpoint/2010/main" val="2796437433"/>
              </p:ext>
            </p:extLst>
          </p:nvPr>
        </p:nvGraphicFramePr>
        <p:xfrm>
          <a:off x="4741720" y="713127"/>
          <a:ext cx="3871318" cy="5431751"/>
        </p:xfrm>
        <a:graphic>
          <a:graphicData uri="http://schemas.openxmlformats.org/drawingml/2006/table">
            <a:tbl>
              <a:tblPr firstRow="1" firstCol="1" bandRow="1"/>
              <a:tblGrid>
                <a:gridCol w="1323976">
                  <a:extLst>
                    <a:ext uri="{9D8B030D-6E8A-4147-A177-3AD203B41FA5}">
                      <a16:colId xmlns:a16="http://schemas.microsoft.com/office/drawing/2014/main" val="3956337897"/>
                    </a:ext>
                  </a:extLst>
                </a:gridCol>
                <a:gridCol w="2547342">
                  <a:extLst>
                    <a:ext uri="{9D8B030D-6E8A-4147-A177-3AD203B41FA5}">
                      <a16:colId xmlns:a16="http://schemas.microsoft.com/office/drawing/2014/main" val="1039881417"/>
                    </a:ext>
                  </a:extLst>
                </a:gridCol>
              </a:tblGrid>
              <a:tr h="481223">
                <a:tc>
                  <a:txBody>
                    <a:bodyPr/>
                    <a:lstStyle/>
                    <a:p>
                      <a:pPr algn="just" fontAlgn="t">
                        <a:lnSpc>
                          <a:spcPct val="140000"/>
                        </a:lnSpc>
                        <a:spcBef>
                          <a:spcPts val="600"/>
                        </a:spcBef>
                        <a:spcAft>
                          <a:spcPts val="600"/>
                        </a:spcAft>
                      </a:pPr>
                      <a:r>
                        <a:rPr lang="en-US" sz="19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Vật liệu </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vi-VN" sz="19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Hiện tượng quan sát</a:t>
                      </a:r>
                      <a:endParaRPr lang="vi-VN"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504276"/>
                  </a:ext>
                </a:extLst>
              </a:tr>
              <a:tr h="893861">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Đinh sắt </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Có bọt khí thoát ra,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372731"/>
                  </a:ext>
                </a:extLst>
              </a:tr>
              <a:tr h="893861">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Miếng kính </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Không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227132"/>
                  </a:ext>
                </a:extLst>
              </a:tr>
              <a:tr h="893861">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Miếng nhựa</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Không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409110"/>
                  </a:ext>
                </a:extLst>
              </a:tr>
              <a:tr h="893861">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Miếng cao su</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Không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798083"/>
                  </a:ext>
                </a:extLst>
              </a:tr>
              <a:tr h="893861">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Mẩu đá vôi</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Có bọt khí thoát ra,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831055"/>
                  </a:ext>
                </a:extLst>
              </a:tr>
              <a:tr h="481223">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Mẩu sành</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40000"/>
                        </a:lnSpc>
                        <a:spcBef>
                          <a:spcPts val="600"/>
                        </a:spcBef>
                        <a:spcAft>
                          <a:spcPts val="600"/>
                        </a:spcAft>
                      </a:pPr>
                      <a:r>
                        <a:rPr lang="en-US" sz="19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Không bị ăn mòn</a:t>
                      </a:r>
                      <a:endParaRPr lang="en-US" sz="2700" b="0" i="0" u="none" strike="noStrike">
                        <a:effectLst/>
                        <a:latin typeface="Arial" panose="020B0604020202020204" pitchFamily="34" charset="0"/>
                      </a:endParaRPr>
                    </a:p>
                  </a:txBody>
                  <a:tcPr marL="102026" marR="102026" marT="141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45301"/>
                  </a:ext>
                </a:extLst>
              </a:tr>
            </a:tbl>
          </a:graphicData>
        </a:graphic>
      </p:graphicFrame>
    </p:spTree>
    <p:extLst>
      <p:ext uri="{BB962C8B-B14F-4D97-AF65-F5344CB8AC3E}">
        <p14:creationId xmlns:p14="http://schemas.microsoft.com/office/powerpoint/2010/main" val="419439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F24779-CF78-413B-BEB0-83C90D2C4E37}"/>
              </a:ext>
            </a:extLst>
          </p:cNvPr>
          <p:cNvSpPr txBox="1"/>
          <p:nvPr/>
        </p:nvSpPr>
        <p:spPr>
          <a:xfrm>
            <a:off x="478221" y="2878144"/>
            <a:ext cx="8140262" cy="1061188"/>
          </a:xfrm>
          <a:prstGeom prst="rect">
            <a:avLst/>
          </a:prstGeom>
          <a:noFill/>
        </p:spPr>
        <p:txBody>
          <a:bodyPr wrap="square">
            <a:spAutoFit/>
          </a:bodyPr>
          <a:lstStyle/>
          <a:p>
            <a:pPr algn="just">
              <a:lnSpc>
                <a:spcPct val="107000"/>
              </a:lnSpc>
              <a:spcBef>
                <a:spcPts val="600"/>
              </a:spcBef>
              <a:spcAft>
                <a:spcPts val="600"/>
              </a:spcAft>
            </a:pP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Kết</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r>
              <a:rPr lang="vi-VN" sz="2800" i="1" dirty="0">
                <a:solidFill>
                  <a:srgbClr val="0000FF"/>
                </a:solidFill>
                <a:effectLst/>
                <a:latin typeface="Times New Roman" panose="02020603050405020304" pitchFamily="18" charset="0"/>
                <a:ea typeface="Arial" panose="020B0604020202020204" pitchFamily="34" charset="0"/>
              </a:rPr>
              <a:t>Mỗi loại vật liệu đều có những tính chất riêng.</a:t>
            </a:r>
            <a:endParaRPr lang="en-US" sz="2800" i="1" dirty="0">
              <a:solidFill>
                <a:srgbClr val="0000FF"/>
              </a:solidFill>
            </a:endParaRPr>
          </a:p>
        </p:txBody>
      </p:sp>
      <p:sp>
        <p:nvSpPr>
          <p:cNvPr id="4" name="Rectangle 1">
            <a:extLst>
              <a:ext uri="{FF2B5EF4-FFF2-40B4-BE49-F238E27FC236}">
                <a16:creationId xmlns:a16="http://schemas.microsoft.com/office/drawing/2014/main" id="{7F24F56E-C7B9-4CEE-B6E6-64BB94CA3E05}"/>
              </a:ext>
            </a:extLst>
          </p:cNvPr>
          <p:cNvSpPr>
            <a:spLocks noChangeArrowheads="1"/>
          </p:cNvSpPr>
          <p:nvPr/>
        </p:nvSpPr>
        <p:spPr bwMode="auto">
          <a:xfrm>
            <a:off x="89338" y="1539765"/>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II. </a:t>
            </a:r>
            <a:r>
              <a:rPr lang="en-US" altLang="en-US" sz="2800" b="1" dirty="0">
                <a:solidFill>
                  <a:srgbClr val="C00000"/>
                </a:solidFill>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
        <p:nvSpPr>
          <p:cNvPr id="6" name="Hộp_Văn_Bản 7">
            <a:extLst>
              <a:ext uri="{FF2B5EF4-FFF2-40B4-BE49-F238E27FC236}">
                <a16:creationId xmlns:a16="http://schemas.microsoft.com/office/drawing/2014/main" id="{B21C555A-B3E9-4EEC-8413-D6C8A30DC886}"/>
              </a:ext>
            </a:extLst>
          </p:cNvPr>
          <p:cNvSpPr txBox="1"/>
          <p:nvPr/>
        </p:nvSpPr>
        <p:spPr>
          <a:xfrm>
            <a:off x="207859" y="42812"/>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7" name="Rectangle 1">
            <a:extLst>
              <a:ext uri="{FF2B5EF4-FFF2-40B4-BE49-F238E27FC236}">
                <a16:creationId xmlns:a16="http://schemas.microsoft.com/office/drawing/2014/main" id="{27029581-EBFD-4E83-995A-95D0A44EC154}"/>
              </a:ext>
            </a:extLst>
          </p:cNvPr>
          <p:cNvSpPr>
            <a:spLocks noChangeArrowheads="1"/>
          </p:cNvSpPr>
          <p:nvPr/>
        </p:nvSpPr>
        <p:spPr bwMode="auto">
          <a:xfrm>
            <a:off x="89338" y="982717"/>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I. </a:t>
            </a:r>
            <a:r>
              <a:rPr lang="en-US" altLang="en-US" sz="2800" b="1" dirty="0">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62645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4015" y="518649"/>
            <a:ext cx="846287" cy="847206"/>
            <a:chOff x="8183879" y="1000124"/>
            <a:chExt cx="1562267" cy="1172973"/>
          </a:xfrm>
        </p:grpSpPr>
        <p:sp>
          <p:nvSpPr>
            <p:cNvPr id="39"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0"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Shape 945">
            <a:extLst>
              <a:ext uri="{FF2B5EF4-FFF2-40B4-BE49-F238E27FC236}">
                <a16:creationId xmlns:a16="http://schemas.microsoft.com/office/drawing/2014/main" id="{772CC852-B375-4237-A084-12E74B571A79}"/>
              </a:ext>
            </a:extLst>
          </p:cNvPr>
          <p:cNvSpPr txBox="1"/>
          <p:nvPr/>
        </p:nvSpPr>
        <p:spPr>
          <a:xfrm>
            <a:off x="860529" y="1602828"/>
            <a:ext cx="2551637" cy="730521"/>
          </a:xfrm>
          <a:prstGeom prst="rect">
            <a:avLst/>
          </a:prstGeom>
        </p:spPr>
        <p:txBody>
          <a:bodyPr vert="horz" lIns="91440" tIns="45720" rIns="91440" bIns="45720" rtlCol="0" anchor="t">
            <a:normAutofit/>
          </a:bodyPr>
          <a:lstStyle/>
          <a:p>
            <a:pPr defTabSz="914400">
              <a:lnSpc>
                <a:spcPct val="90000"/>
              </a:lnSpc>
              <a:spcAft>
                <a:spcPts val="600"/>
              </a:spcAft>
            </a:pP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14.3. </a:t>
            </a:r>
            <a:r>
              <a:rPr lang="en-US" sz="2000" dirty="0" err="1">
                <a:effectLst/>
                <a:latin typeface="Times New Roman" panose="02020603050405020304" pitchFamily="18" charset="0"/>
                <a:cs typeface="Times New Roman" panose="02020603050405020304" pitchFamily="18" charset="0"/>
              </a:rPr>
              <a:t>Cầu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sắt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hoen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gỉ</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cs typeface="Times New Roman" panose="02020603050405020304" pitchFamily="18" charset="0"/>
            </a:endParaRPr>
          </a:p>
        </p:txBody>
      </p:sp>
      <p:pic>
        <p:nvPicPr>
          <p:cNvPr id="2" name="Shape 939">
            <a:extLst>
              <a:ext uri="{FF2B5EF4-FFF2-40B4-BE49-F238E27FC236}">
                <a16:creationId xmlns:a16="http://schemas.microsoft.com/office/drawing/2014/main" id="{0F9B4100-E89B-4609-9A9A-B3CE12E78057}"/>
              </a:ext>
            </a:extLst>
          </p:cNvPr>
          <p:cNvPicPr/>
          <p:nvPr/>
        </p:nvPicPr>
        <p:blipFill rotWithShape="1">
          <a:blip r:embed="rId2"/>
          <a:srcRect l="9269" r="9084" b="-1"/>
          <a:stretch/>
        </p:blipFill>
        <p:spPr>
          <a:xfrm>
            <a:off x="3412166" y="656897"/>
            <a:ext cx="5666278" cy="2793760"/>
          </a:xfrm>
          <a:prstGeom prst="rect">
            <a:avLst/>
          </a:prstGeom>
        </p:spPr>
      </p:pic>
      <p:pic>
        <p:nvPicPr>
          <p:cNvPr id="6" name="Shape 947">
            <a:extLst>
              <a:ext uri="{FF2B5EF4-FFF2-40B4-BE49-F238E27FC236}">
                <a16:creationId xmlns:a16="http://schemas.microsoft.com/office/drawing/2014/main" id="{8EB80F1F-E118-4D93-BEA8-259076A8BAD6}"/>
              </a:ext>
            </a:extLst>
          </p:cNvPr>
          <p:cNvPicPr/>
          <p:nvPr/>
        </p:nvPicPr>
        <p:blipFill rotWithShape="1">
          <a:blip r:embed="rId3"/>
          <a:srcRect l="24826" r="16572" b="-1"/>
          <a:stretch/>
        </p:blipFill>
        <p:spPr>
          <a:xfrm>
            <a:off x="89338" y="3474721"/>
            <a:ext cx="5664708" cy="3383280"/>
          </a:xfrm>
          <a:prstGeom prst="rect">
            <a:avLst/>
          </a:prstGeom>
        </p:spPr>
      </p:pic>
      <p:sp>
        <p:nvSpPr>
          <p:cNvPr id="7" name="Shape 949">
            <a:extLst>
              <a:ext uri="{FF2B5EF4-FFF2-40B4-BE49-F238E27FC236}">
                <a16:creationId xmlns:a16="http://schemas.microsoft.com/office/drawing/2014/main" id="{E49A9EB8-3FF3-4DA8-8A7F-CB199AFB74CB}"/>
              </a:ext>
            </a:extLst>
          </p:cNvPr>
          <p:cNvSpPr txBox="1"/>
          <p:nvPr/>
        </p:nvSpPr>
        <p:spPr>
          <a:xfrm>
            <a:off x="5678398" y="4367064"/>
            <a:ext cx="3554940" cy="777766"/>
          </a:xfrm>
          <a:prstGeom prst="rect">
            <a:avLst/>
          </a:prstGeom>
          <a:noFill/>
          <a:ln>
            <a:noFill/>
          </a:ln>
        </p:spPr>
        <p:txBody>
          <a:bodyPr wrap="square" lIns="0" tIns="0" rIns="0" bIns="0">
            <a:noAutofit/>
          </a:bodyPr>
          <a:lstStyle/>
          <a:p>
            <a:pPr algn="ctr">
              <a:spcAft>
                <a:spcPts val="600"/>
              </a:spcAft>
              <a:tabLst>
                <a:tab pos="2081530" algn="l"/>
              </a:tabLst>
            </a:pPr>
            <a:r>
              <a:rPr lang="vi-VN" sz="2000" dirty="0">
                <a:effectLst/>
                <a:latin typeface="+mj-lt"/>
              </a:rPr>
              <a:t> </a:t>
            </a:r>
            <a:r>
              <a:rPr lang="vi-VN" dirty="0">
                <a:effectLst/>
                <a:latin typeface="+mj-lt"/>
              </a:rPr>
              <a:t>Hình 14.4. Vỏ tàu biển bị ăn mòn	</a:t>
            </a:r>
            <a:endParaRPr lang="en-US" dirty="0">
              <a:latin typeface="+mj-lt"/>
            </a:endParaRPr>
          </a:p>
          <a:p>
            <a:pPr algn="ctr">
              <a:spcAft>
                <a:spcPts val="600"/>
              </a:spcAft>
              <a:tabLst>
                <a:tab pos="2081530" algn="l"/>
              </a:tabLst>
            </a:pPr>
            <a:r>
              <a:rPr lang="vi-VN" dirty="0">
                <a:effectLst/>
                <a:latin typeface="+mj-lt"/>
              </a:rPr>
              <a:t> Hình 14.5. Xe đạp bị hoen gi một s</a:t>
            </a:r>
            <a:r>
              <a:rPr lang="en-US" dirty="0">
                <a:latin typeface="+mj-lt"/>
              </a:rPr>
              <a:t>ố</a:t>
            </a:r>
            <a:r>
              <a:rPr lang="vi-VN" dirty="0">
                <a:effectLst/>
                <a:latin typeface="+mj-lt"/>
              </a:rPr>
              <a:t> bộ phận</a:t>
            </a:r>
            <a:endParaRPr lang="en-US" dirty="0">
              <a:effectLst/>
              <a:latin typeface="+mj-lt"/>
            </a:endParaRPr>
          </a:p>
        </p:txBody>
      </p:sp>
      <p:sp>
        <p:nvSpPr>
          <p:cNvPr id="32" name="TextBox 31">
            <a:extLst>
              <a:ext uri="{FF2B5EF4-FFF2-40B4-BE49-F238E27FC236}">
                <a16:creationId xmlns:a16="http://schemas.microsoft.com/office/drawing/2014/main" id="{796DE680-E017-4499-BEB7-57A222567A91}"/>
              </a:ext>
            </a:extLst>
          </p:cNvPr>
          <p:cNvSpPr txBox="1"/>
          <p:nvPr/>
        </p:nvSpPr>
        <p:spPr>
          <a:xfrm>
            <a:off x="1200302" y="30569"/>
            <a:ext cx="7814442" cy="861774"/>
          </a:xfrm>
          <a:prstGeom prst="rect">
            <a:avLst/>
          </a:prstGeom>
          <a:noFill/>
        </p:spPr>
        <p:txBody>
          <a:bodyPr wrap="square">
            <a:spAutoFit/>
          </a:bodyPr>
          <a:lstStyle/>
          <a:p>
            <a:r>
              <a:rPr lang="vi-VN" sz="2500" b="1" dirty="0">
                <a:solidFill>
                  <a:srgbClr val="7030A0"/>
                </a:solidFill>
                <a:effectLst/>
                <a:latin typeface="Times New Roman" panose="02020603050405020304" pitchFamily="18" charset="0"/>
                <a:ea typeface="Arial" panose="020B0604020202020204" pitchFamily="34" charset="0"/>
              </a:rPr>
              <a:t>Tìm hiểu về tính dẫn nhiệt, khả năng chịu nhiệt của một số vật liệu</a:t>
            </a:r>
            <a:endParaRPr lang="en-US" sz="2500" dirty="0"/>
          </a:p>
        </p:txBody>
      </p:sp>
    </p:spTree>
    <p:extLst>
      <p:ext uri="{BB962C8B-B14F-4D97-AF65-F5344CB8AC3E}">
        <p14:creationId xmlns:p14="http://schemas.microsoft.com/office/powerpoint/2010/main" val="3878317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44" name="Freeform: Shape 4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1B04663E-9C34-4571-87D0-410CB7757051}"/>
              </a:ext>
            </a:extLst>
          </p:cNvPr>
          <p:cNvGraphicFramePr>
            <a:graphicFrameLocks noGrp="1"/>
          </p:cNvGraphicFramePr>
          <p:nvPr>
            <p:extLst>
              <p:ext uri="{D42A27DB-BD31-4B8C-83A1-F6EECF244321}">
                <p14:modId xmlns:p14="http://schemas.microsoft.com/office/powerpoint/2010/main" val="2802435881"/>
              </p:ext>
            </p:extLst>
          </p:nvPr>
        </p:nvGraphicFramePr>
        <p:xfrm>
          <a:off x="536028" y="1140373"/>
          <a:ext cx="8125374" cy="4743683"/>
        </p:xfrm>
        <a:graphic>
          <a:graphicData uri="http://schemas.openxmlformats.org/drawingml/2006/table">
            <a:tbl>
              <a:tblPr firstRow="1" firstCol="1" bandRow="1">
                <a:solidFill>
                  <a:srgbClr val="F2F2F2">
                    <a:alpha val="45098"/>
                  </a:srgbClr>
                </a:solidFill>
                <a:tableStyleId>{5C22544A-7EE6-4342-B048-85BDC9FD1C3A}</a:tableStyleId>
              </a:tblPr>
              <a:tblGrid>
                <a:gridCol w="2633332">
                  <a:extLst>
                    <a:ext uri="{9D8B030D-6E8A-4147-A177-3AD203B41FA5}">
                      <a16:colId xmlns:a16="http://schemas.microsoft.com/office/drawing/2014/main" val="18457809"/>
                    </a:ext>
                  </a:extLst>
                </a:gridCol>
                <a:gridCol w="2501484">
                  <a:extLst>
                    <a:ext uri="{9D8B030D-6E8A-4147-A177-3AD203B41FA5}">
                      <a16:colId xmlns:a16="http://schemas.microsoft.com/office/drawing/2014/main" val="1836308007"/>
                    </a:ext>
                  </a:extLst>
                </a:gridCol>
                <a:gridCol w="2990558">
                  <a:extLst>
                    <a:ext uri="{9D8B030D-6E8A-4147-A177-3AD203B41FA5}">
                      <a16:colId xmlns:a16="http://schemas.microsoft.com/office/drawing/2014/main" val="8983859"/>
                    </a:ext>
                  </a:extLst>
                </a:gridCol>
              </a:tblGrid>
              <a:tr h="718850">
                <a:tc>
                  <a:txBody>
                    <a:bodyPr/>
                    <a:lstStyle/>
                    <a:p>
                      <a:pPr algn="just">
                        <a:lnSpc>
                          <a:spcPct val="107000"/>
                        </a:lnSpc>
                        <a:spcBef>
                          <a:spcPts val="600"/>
                        </a:spcBef>
                        <a:spcAft>
                          <a:spcPts val="600"/>
                        </a:spcAft>
                      </a:pPr>
                      <a:endParaRPr lang="en-US" sz="2000" b="0" cap="none" spc="0" dirty="0">
                        <a:solidFill>
                          <a:schemeClr val="bg1"/>
                        </a:solidFill>
                        <a:effectLst/>
                        <a:latin typeface="Times New Roman" panose="02020603050405020304" pitchFamily="18" charset="0"/>
                        <a:cs typeface="Times New Roman" panose="02020603050405020304" pitchFamily="18" charset="0"/>
                      </a:endParaRPr>
                    </a:p>
                  </a:txBody>
                  <a:tcPr marL="229734" marR="98589" marT="132954" marB="176718" anchor="ctr">
                    <a:lnL w="12700" cmpd="sng">
                      <a:noFill/>
                    </a:lnL>
                    <a:lnR w="12700" cmpd="sng">
                      <a:noFill/>
                    </a:lnR>
                    <a:lnT w="12700" cap="flat" cmpd="sng" algn="ctr">
                      <a:solidFill>
                        <a:schemeClr val="bg1">
                          <a:lumMod val="75000"/>
                        </a:schemeClr>
                      </a:solidFill>
                      <a:prstDash val="solid"/>
                    </a:lnT>
                    <a:lnB w="38100" cmpd="sng">
                      <a:noFill/>
                    </a:lnB>
                    <a:solidFill>
                      <a:schemeClr val="tx1"/>
                    </a:solidFill>
                  </a:tcPr>
                </a:tc>
                <a:tc>
                  <a:txBody>
                    <a:bodyPr/>
                    <a:lstStyle/>
                    <a:p>
                      <a:endParaRPr lang="en-US" sz="2000" b="0" cap="none" spc="0">
                        <a:solidFill>
                          <a:schemeClr val="bg1"/>
                        </a:solidFill>
                        <a:latin typeface="Times New Roman" panose="02020603050405020304" pitchFamily="18" charset="0"/>
                        <a:cs typeface="Times New Roman" panose="02020603050405020304" pitchFamily="18" charset="0"/>
                      </a:endParaRPr>
                    </a:p>
                  </a:txBody>
                  <a:tcPr marL="229734" marR="98589" marT="132954" marB="176718" anchor="ctr">
                    <a:lnL w="12700" cmpd="sng">
                      <a:noFill/>
                    </a:lnL>
                    <a:lnR w="12700" cmpd="sng">
                      <a:noFill/>
                    </a:lnR>
                    <a:lnT w="12700" cap="flat" cmpd="sng" algn="ctr">
                      <a:solidFill>
                        <a:schemeClr val="bg1">
                          <a:lumMod val="75000"/>
                        </a:schemeClr>
                      </a:solidFill>
                      <a:prstDash val="solid"/>
                    </a:lnT>
                    <a:lnB w="38100" cmpd="sng">
                      <a:noFill/>
                    </a:lnB>
                    <a:solidFill>
                      <a:schemeClr val="tx1"/>
                    </a:solidFill>
                  </a:tcPr>
                </a:tc>
                <a:tc>
                  <a:txBody>
                    <a:bodyPr/>
                    <a:lstStyle/>
                    <a:p>
                      <a:endParaRPr lang="en-US" sz="2000" b="0" cap="none" spc="0">
                        <a:solidFill>
                          <a:schemeClr val="bg1"/>
                        </a:solidFill>
                        <a:latin typeface="Times New Roman" panose="02020603050405020304" pitchFamily="18" charset="0"/>
                        <a:cs typeface="Times New Roman" panose="02020603050405020304" pitchFamily="18" charset="0"/>
                      </a:endParaRPr>
                    </a:p>
                  </a:txBody>
                  <a:tcPr marL="229734" marR="98589" marT="132954" marB="176718" anchor="ctr">
                    <a:lnL w="12700" cmpd="sng">
                      <a:noFill/>
                    </a:lnL>
                    <a:lnR w="12700" cmpd="sng">
                      <a:noFill/>
                    </a:lnR>
                    <a:lnT w="12700" cap="flat" cmpd="sng" algn="ctr">
                      <a:solidFill>
                        <a:schemeClr val="bg1">
                          <a:lumMod val="75000"/>
                        </a:schemeClr>
                      </a:solidFill>
                      <a:prstDash val="solid"/>
                    </a:lnT>
                    <a:lnB w="38100" cmpd="sng">
                      <a:noFill/>
                    </a:lnB>
                    <a:solidFill>
                      <a:schemeClr val="tx1"/>
                    </a:solidFill>
                  </a:tcPr>
                </a:tc>
                <a:extLst>
                  <a:ext uri="{0D108BD9-81ED-4DB2-BD59-A6C34878D82A}">
                    <a16:rowId xmlns:a16="http://schemas.microsoft.com/office/drawing/2014/main" val="2574698960"/>
                  </a:ext>
                </a:extLst>
              </a:tr>
              <a:tr h="1279596">
                <a:tc>
                  <a:txBody>
                    <a:bodyPr/>
                    <a:lstStyle/>
                    <a:p>
                      <a:pPr algn="ctr">
                        <a:lnSpc>
                          <a:spcPct val="140000"/>
                        </a:lnSpc>
                        <a:spcBef>
                          <a:spcPts val="600"/>
                        </a:spcBef>
                        <a:spcAft>
                          <a:spcPts val="600"/>
                        </a:spcAft>
                      </a:pPr>
                      <a:r>
                        <a:rPr lang="en-US" sz="2000" b="1" cap="none" spc="0" dirty="0" err="1">
                          <a:solidFill>
                            <a:srgbClr val="FF0000"/>
                          </a:solidFill>
                          <a:effectLst/>
                          <a:latin typeface="Times New Roman" panose="02020603050405020304" pitchFamily="18" charset="0"/>
                          <a:cs typeface="Times New Roman" panose="02020603050405020304" pitchFamily="18" charset="0"/>
                        </a:rPr>
                        <a:t>Công</a:t>
                      </a:r>
                      <a:r>
                        <a:rPr lang="en-US" sz="2000" b="1" cap="none" spc="0" dirty="0">
                          <a:solidFill>
                            <a:srgbClr val="FF0000"/>
                          </a:solidFill>
                          <a:effectLst/>
                          <a:latin typeface="Times New Roman" panose="02020603050405020304" pitchFamily="18" charset="0"/>
                          <a:cs typeface="Times New Roman" panose="02020603050405020304" pitchFamily="18" charset="0"/>
                        </a:rPr>
                        <a:t> </a:t>
                      </a:r>
                      <a:r>
                        <a:rPr lang="en-US" sz="2000" b="1" cap="none" spc="0" dirty="0" err="1">
                          <a:solidFill>
                            <a:srgbClr val="FF0000"/>
                          </a:solidFill>
                          <a:effectLst/>
                          <a:latin typeface="Times New Roman" panose="02020603050405020304" pitchFamily="18" charset="0"/>
                          <a:cs typeface="Times New Roman" panose="02020603050405020304" pitchFamily="18" charset="0"/>
                        </a:rPr>
                        <a:t>trình</a:t>
                      </a:r>
                      <a:r>
                        <a:rPr lang="en-US" sz="2000" b="1" cap="none" spc="0" dirty="0">
                          <a:solidFill>
                            <a:srgbClr val="FF0000"/>
                          </a:solidFill>
                          <a:effectLst/>
                          <a:latin typeface="Times New Roman" panose="02020603050405020304" pitchFamily="18" charset="0"/>
                          <a:cs typeface="Times New Roman" panose="02020603050405020304" pitchFamily="18" charset="0"/>
                        </a:rPr>
                        <a:t>, </a:t>
                      </a:r>
                      <a:r>
                        <a:rPr lang="en-US" sz="2000" b="1" cap="none" spc="0" dirty="0" err="1">
                          <a:solidFill>
                            <a:srgbClr val="FF0000"/>
                          </a:solidFill>
                          <a:effectLst/>
                          <a:latin typeface="Times New Roman" panose="02020603050405020304" pitchFamily="18" charset="0"/>
                          <a:cs typeface="Times New Roman" panose="02020603050405020304" pitchFamily="18" charset="0"/>
                        </a:rPr>
                        <a:t>vật</a:t>
                      </a:r>
                      <a:r>
                        <a:rPr lang="en-US" sz="2000" b="1" cap="none" spc="0" dirty="0">
                          <a:solidFill>
                            <a:srgbClr val="FF0000"/>
                          </a:solidFill>
                          <a:effectLst/>
                          <a:latin typeface="Times New Roman" panose="02020603050405020304" pitchFamily="18" charset="0"/>
                          <a:cs typeface="Times New Roman" panose="02020603050405020304" pitchFamily="18" charset="0"/>
                        </a:rPr>
                        <a:t> </a:t>
                      </a:r>
                      <a:r>
                        <a:rPr lang="en-US" sz="2000" b="1" cap="none" spc="0" dirty="0" err="1">
                          <a:solidFill>
                            <a:srgbClr val="FF0000"/>
                          </a:solidFill>
                          <a:effectLst/>
                          <a:latin typeface="Times New Roman" panose="02020603050405020304" pitchFamily="18" charset="0"/>
                          <a:cs typeface="Times New Roman" panose="02020603050405020304" pitchFamily="18" charset="0"/>
                        </a:rPr>
                        <a:t>dụng</a:t>
                      </a:r>
                      <a:endParaRPr lang="en-US" sz="2000" b="1" cap="none" spc="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chemeClr val="bg1">
                        <a:lumMod val="50000"/>
                        <a:alpha val="45098"/>
                      </a:schemeClr>
                    </a:solidFill>
                  </a:tcPr>
                </a:tc>
                <a:tc>
                  <a:txBody>
                    <a:bodyPr/>
                    <a:lstStyle/>
                    <a:p>
                      <a:pPr algn="ctr">
                        <a:lnSpc>
                          <a:spcPct val="140000"/>
                        </a:lnSpc>
                        <a:spcBef>
                          <a:spcPts val="600"/>
                        </a:spcBef>
                        <a:spcAft>
                          <a:spcPts val="600"/>
                        </a:spcAft>
                      </a:pPr>
                      <a:r>
                        <a:rPr lang="en-US" sz="2000" cap="none" spc="0" dirty="0" err="1">
                          <a:solidFill>
                            <a:srgbClr val="C00000"/>
                          </a:solidFill>
                          <a:effectLst/>
                          <a:latin typeface="Times New Roman" panose="02020603050405020304" pitchFamily="18" charset="0"/>
                          <a:cs typeface="Times New Roman" panose="02020603050405020304" pitchFamily="18" charset="0"/>
                        </a:rPr>
                        <a:t>Hiện</a:t>
                      </a:r>
                      <a:r>
                        <a:rPr lang="en-US" sz="2000" cap="none" spc="0" dirty="0">
                          <a:solidFill>
                            <a:srgbClr val="C00000"/>
                          </a:solidFill>
                          <a:effectLst/>
                          <a:latin typeface="Times New Roman" panose="02020603050405020304" pitchFamily="18" charset="0"/>
                          <a:cs typeface="Times New Roman" panose="02020603050405020304" pitchFamily="18" charset="0"/>
                        </a:rPr>
                        <a:t> </a:t>
                      </a:r>
                      <a:r>
                        <a:rPr lang="en-US" sz="2000" cap="none" spc="0" dirty="0" err="1">
                          <a:solidFill>
                            <a:srgbClr val="C00000"/>
                          </a:solidFill>
                          <a:effectLst/>
                          <a:latin typeface="Times New Roman" panose="02020603050405020304" pitchFamily="18" charset="0"/>
                          <a:cs typeface="Times New Roman" panose="02020603050405020304" pitchFamily="18" charset="0"/>
                        </a:rPr>
                        <a:t>tượng</a:t>
                      </a:r>
                      <a:r>
                        <a:rPr lang="en-US" sz="2000" cap="none" spc="0" dirty="0">
                          <a:solidFill>
                            <a:srgbClr val="C00000"/>
                          </a:solidFill>
                          <a:effectLst/>
                          <a:latin typeface="Times New Roman" panose="02020603050405020304" pitchFamily="18" charset="0"/>
                          <a:cs typeface="Times New Roman" panose="02020603050405020304" pitchFamily="18" charset="0"/>
                        </a:rPr>
                        <a:t> </a:t>
                      </a:r>
                      <a:r>
                        <a:rPr lang="en-US" sz="2000" cap="none" spc="0" dirty="0" err="1">
                          <a:solidFill>
                            <a:srgbClr val="C00000"/>
                          </a:solidFill>
                          <a:effectLst/>
                          <a:latin typeface="Times New Roman" panose="02020603050405020304" pitchFamily="18" charset="0"/>
                          <a:cs typeface="Times New Roman" panose="02020603050405020304" pitchFamily="18" charset="0"/>
                        </a:rPr>
                        <a:t>quan</a:t>
                      </a:r>
                      <a:r>
                        <a:rPr lang="en-US" sz="2000" cap="none" spc="0" dirty="0">
                          <a:solidFill>
                            <a:srgbClr val="C00000"/>
                          </a:solidFill>
                          <a:effectLst/>
                          <a:latin typeface="Times New Roman" panose="02020603050405020304" pitchFamily="18" charset="0"/>
                          <a:cs typeface="Times New Roman" panose="02020603050405020304" pitchFamily="18" charset="0"/>
                        </a:rPr>
                        <a:t> </a:t>
                      </a:r>
                      <a:r>
                        <a:rPr lang="en-US" sz="2000" cap="none" spc="0" dirty="0" err="1">
                          <a:solidFill>
                            <a:srgbClr val="C00000"/>
                          </a:solidFill>
                          <a:effectLst/>
                          <a:latin typeface="Times New Roman" panose="02020603050405020304" pitchFamily="18" charset="0"/>
                          <a:cs typeface="Times New Roman" panose="02020603050405020304" pitchFamily="18" charset="0"/>
                        </a:rPr>
                        <a:t>sát</a:t>
                      </a:r>
                      <a:endParaRPr lang="en-US" sz="2000" cap="none" spc="0" dirty="0">
                        <a:solidFill>
                          <a:srgbClr val="C00000"/>
                        </a:solidFill>
                        <a:effectLst/>
                        <a:latin typeface="Times New Roman" panose="02020603050405020304" pitchFamily="18" charset="0"/>
                        <a:cs typeface="Times New Roman" panose="02020603050405020304" pitchFamily="18" charset="0"/>
                      </a:endParaRPr>
                    </a:p>
                    <a:p>
                      <a:pPr algn="ctr">
                        <a:lnSpc>
                          <a:spcPct val="140000"/>
                        </a:lnSpc>
                        <a:spcBef>
                          <a:spcPts val="600"/>
                        </a:spcBef>
                        <a:spcAft>
                          <a:spcPts val="600"/>
                        </a:spcAft>
                      </a:pPr>
                      <a:r>
                        <a:rPr lang="en-US" sz="2000" cap="none" spc="0" dirty="0">
                          <a:solidFill>
                            <a:schemeClr val="tx1"/>
                          </a:solidFill>
                          <a:effectLst/>
                          <a:latin typeface="Times New Roman" panose="02020603050405020304" pitchFamily="18" charset="0"/>
                          <a:cs typeface="Times New Roman" panose="02020603050405020304" pitchFamily="18" charset="0"/>
                        </a:rPr>
                        <a:t>(</a:t>
                      </a:r>
                      <a:r>
                        <a:rPr lang="en-US" sz="2000" cap="none" spc="0" dirty="0" err="1">
                          <a:solidFill>
                            <a:schemeClr val="tx1"/>
                          </a:solidFill>
                          <a:effectLst/>
                          <a:latin typeface="Times New Roman" panose="02020603050405020304" pitchFamily="18" charset="0"/>
                          <a:cs typeface="Times New Roman" panose="02020603050405020304" pitchFamily="18" charset="0"/>
                        </a:rPr>
                        <a:t>bị</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ăn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mòn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hoen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gỉ</a:t>
                      </a:r>
                      <a:r>
                        <a:rPr lang="en-US" sz="2000" cap="none" spc="0" dirty="0">
                          <a:solidFill>
                            <a:schemeClr val="tx1"/>
                          </a:solidFill>
                          <a:effectLst/>
                          <a:latin typeface="Times New Roman" panose="02020603050405020304" pitchFamily="18" charset="0"/>
                          <a:cs typeface="Times New Roman" panose="02020603050405020304" pitchFamily="18" charset="0"/>
                        </a:rPr>
                        <a:t>)</a:t>
                      </a:r>
                      <a:endParaRPr lang="en-US"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lnSpc>
                          <a:spcPct val="140000"/>
                        </a:lnSpc>
                        <a:spcBef>
                          <a:spcPts val="600"/>
                        </a:spcBef>
                        <a:spcAft>
                          <a:spcPts val="600"/>
                        </a:spcAft>
                      </a:pPr>
                      <a:r>
                        <a:rPr lang="en-US" sz="2000" cap="none" spc="0" dirty="0" err="1">
                          <a:solidFill>
                            <a:srgbClr val="C00000"/>
                          </a:solidFill>
                          <a:effectLst/>
                          <a:latin typeface="Times New Roman" panose="02020603050405020304" pitchFamily="18" charset="0"/>
                          <a:cs typeface="Times New Roman" panose="02020603050405020304" pitchFamily="18" charset="0"/>
                        </a:rPr>
                        <a:t>Nguyên</a:t>
                      </a:r>
                      <a:r>
                        <a:rPr lang="en-US" sz="2000" cap="none" spc="0" dirty="0">
                          <a:solidFill>
                            <a:srgbClr val="C00000"/>
                          </a:solidFill>
                          <a:effectLst/>
                          <a:latin typeface="Times New Roman" panose="02020603050405020304" pitchFamily="18" charset="0"/>
                          <a:cs typeface="Times New Roman" panose="02020603050405020304" pitchFamily="18" charset="0"/>
                        </a:rPr>
                        <a:t> </a:t>
                      </a:r>
                      <a:r>
                        <a:rPr lang="en-US" sz="2000" cap="none" spc="0" dirty="0" err="1">
                          <a:solidFill>
                            <a:srgbClr val="C00000"/>
                          </a:solidFill>
                          <a:effectLst/>
                          <a:latin typeface="Times New Roman" panose="02020603050405020304" pitchFamily="18" charset="0"/>
                          <a:cs typeface="Times New Roman" panose="02020603050405020304" pitchFamily="18" charset="0"/>
                        </a:rPr>
                        <a:t>nhân</a:t>
                      </a:r>
                      <a:endParaRPr lang="en-US" sz="2000" cap="none" spc="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chemeClr val="bg1">
                        <a:lumMod val="50000"/>
                        <a:alpha val="45098"/>
                      </a:schemeClr>
                    </a:solidFill>
                  </a:tcPr>
                </a:tc>
                <a:extLst>
                  <a:ext uri="{0D108BD9-81ED-4DB2-BD59-A6C34878D82A}">
                    <a16:rowId xmlns:a16="http://schemas.microsoft.com/office/drawing/2014/main" val="718837598"/>
                  </a:ext>
                </a:extLst>
              </a:tr>
              <a:tr h="1059372">
                <a:tc>
                  <a:txBody>
                    <a:bodyPr/>
                    <a:lstStyle/>
                    <a:p>
                      <a:pPr>
                        <a:lnSpc>
                          <a:spcPct val="140000"/>
                        </a:lnSpc>
                        <a:spcBef>
                          <a:spcPts val="600"/>
                        </a:spcBef>
                        <a:spcAft>
                          <a:spcPts val="600"/>
                        </a:spcAft>
                      </a:pPr>
                      <a:r>
                        <a:rPr lang="en-US" sz="2000" b="1" cap="none" spc="0" dirty="0" err="1">
                          <a:solidFill>
                            <a:schemeClr val="tx1"/>
                          </a:solidFill>
                          <a:effectLst/>
                          <a:latin typeface="Times New Roman" panose="02020603050405020304" pitchFamily="18" charset="0"/>
                          <a:cs typeface="Times New Roman" panose="02020603050405020304" pitchFamily="18" charset="0"/>
                        </a:rPr>
                        <a:t>Cầu</a:t>
                      </a:r>
                      <a:r>
                        <a:rPr lang="en-US" sz="2000" b="1" cap="none" spc="0" dirty="0">
                          <a:solidFill>
                            <a:schemeClr val="tx1"/>
                          </a:solidFill>
                          <a:effectLst/>
                          <a:latin typeface="Times New Roman" panose="02020603050405020304" pitchFamily="18" charset="0"/>
                          <a:cs typeface="Times New Roman" panose="02020603050405020304" pitchFamily="18" charset="0"/>
                        </a:rPr>
                        <a:t> </a:t>
                      </a:r>
                      <a:r>
                        <a:rPr lang="en-US" sz="2000" b="1" cap="none" spc="0" dirty="0" err="1">
                          <a:solidFill>
                            <a:schemeClr val="tx1"/>
                          </a:solidFill>
                          <a:effectLst/>
                          <a:latin typeface="Times New Roman" panose="02020603050405020304" pitchFamily="18" charset="0"/>
                          <a:cs typeface="Times New Roman" panose="02020603050405020304" pitchFamily="18" charset="0"/>
                        </a:rPr>
                        <a:t>sắt</a:t>
                      </a:r>
                      <a:endParaRPr lang="en-US" sz="20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chemeClr val="bg1">
                        <a:lumMod val="50000"/>
                        <a:alpha val="34902"/>
                      </a:schemeClr>
                    </a:solidFill>
                  </a:tcPr>
                </a:tc>
                <a:tc>
                  <a:txBody>
                    <a:bodyPr/>
                    <a:lstStyle/>
                    <a:p>
                      <a:pPr algn="just">
                        <a:lnSpc>
                          <a:spcPct val="140000"/>
                        </a:lnSpc>
                        <a:spcBef>
                          <a:spcPts val="600"/>
                        </a:spcBef>
                        <a:spcAft>
                          <a:spcPts val="600"/>
                        </a:spcAft>
                      </a:pPr>
                      <a:r>
                        <a:rPr lang="en-US" sz="2000" cap="none" spc="0" dirty="0" err="1">
                          <a:solidFill>
                            <a:schemeClr val="tx1"/>
                          </a:solidFill>
                          <a:effectLst/>
                          <a:latin typeface="Times New Roman" panose="02020603050405020304" pitchFamily="18" charset="0"/>
                          <a:cs typeface="Times New Roman" panose="02020603050405020304" pitchFamily="18" charset="0"/>
                        </a:rPr>
                        <a:t>bị</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ăn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mòn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hoen</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gỉ</a:t>
                      </a:r>
                      <a:endParaRPr lang="en-US"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just">
                        <a:lnSpc>
                          <a:spcPct val="140000"/>
                        </a:lnSpc>
                        <a:spcBef>
                          <a:spcPts val="600"/>
                        </a:spcBef>
                        <a:spcAft>
                          <a:spcPts val="600"/>
                        </a:spcAft>
                      </a:pPr>
                      <a:r>
                        <a:rPr lang="vi-VN" sz="2000" cap="none" spc="0" dirty="0">
                          <a:solidFill>
                            <a:schemeClr val="tx1"/>
                          </a:solidFill>
                          <a:effectLst/>
                          <a:latin typeface="Times New Roman" panose="02020603050405020304" pitchFamily="18" charset="0"/>
                          <a:cs typeface="Times New Roman" panose="02020603050405020304" pitchFamily="18" charset="0"/>
                        </a:rPr>
                        <a:t>môi trường không khí</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hoặc</a:t>
                      </a:r>
                      <a:r>
                        <a:rPr lang="en-US" sz="2000" cap="none" spc="0" dirty="0">
                          <a:solidFill>
                            <a:schemeClr val="tx1"/>
                          </a:solidFill>
                          <a:effectLst/>
                          <a:latin typeface="Times New Roman" panose="02020603050405020304" pitchFamily="18" charset="0"/>
                          <a:cs typeface="Times New Roman" panose="02020603050405020304" pitchFamily="18" charset="0"/>
                        </a:rPr>
                        <a:t> </a:t>
                      </a:r>
                      <a:r>
                        <a:rPr lang="en-US" sz="2000" cap="none" spc="0" dirty="0" err="1">
                          <a:solidFill>
                            <a:schemeClr val="tx1"/>
                          </a:solidFill>
                          <a:effectLst/>
                          <a:latin typeface="Times New Roman" panose="02020603050405020304" pitchFamily="18" charset="0"/>
                          <a:cs typeface="Times New Roman" panose="02020603050405020304" pitchFamily="18" charset="0"/>
                        </a:rPr>
                        <a:t>mưa</a:t>
                      </a:r>
                      <a:r>
                        <a:rPr lang="en-US" sz="2000" cap="none" spc="0" dirty="0">
                          <a:solidFill>
                            <a:schemeClr val="tx1"/>
                          </a:solidFill>
                          <a:effectLst/>
                          <a:latin typeface="Times New Roman" panose="02020603050405020304" pitchFamily="18" charset="0"/>
                          <a:cs typeface="Times New Roman" panose="02020603050405020304" pitchFamily="18" charset="0"/>
                        </a:rPr>
                        <a:t> acid</a:t>
                      </a:r>
                      <a:endParaRPr lang="en-US"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chemeClr val="bg1">
                        <a:lumMod val="75000"/>
                      </a:schemeClr>
                    </a:solidFill>
                  </a:tcPr>
                </a:tc>
                <a:extLst>
                  <a:ext uri="{0D108BD9-81ED-4DB2-BD59-A6C34878D82A}">
                    <a16:rowId xmlns:a16="http://schemas.microsoft.com/office/drawing/2014/main" val="795842241"/>
                  </a:ext>
                </a:extLst>
              </a:tr>
              <a:tr h="689395">
                <a:tc>
                  <a:txBody>
                    <a:bodyPr/>
                    <a:lstStyle/>
                    <a:p>
                      <a:pPr>
                        <a:lnSpc>
                          <a:spcPct val="140000"/>
                        </a:lnSpc>
                        <a:spcBef>
                          <a:spcPts val="600"/>
                        </a:spcBef>
                        <a:spcAft>
                          <a:spcPts val="600"/>
                        </a:spcAft>
                      </a:pPr>
                      <a:r>
                        <a:rPr lang="en-US" sz="2000" b="1" cap="none" spc="0" dirty="0" err="1">
                          <a:solidFill>
                            <a:schemeClr val="tx1"/>
                          </a:solidFill>
                          <a:effectLst/>
                          <a:latin typeface="Times New Roman" panose="02020603050405020304" pitchFamily="18" charset="0"/>
                          <a:cs typeface="Times New Roman" panose="02020603050405020304" pitchFamily="18" charset="0"/>
                        </a:rPr>
                        <a:t>Vỏ</a:t>
                      </a:r>
                      <a:r>
                        <a:rPr lang="en-US" sz="2000" b="1" cap="none" spc="0" dirty="0">
                          <a:solidFill>
                            <a:schemeClr val="tx1"/>
                          </a:solidFill>
                          <a:effectLst/>
                          <a:latin typeface="Times New Roman" panose="02020603050405020304" pitchFamily="18" charset="0"/>
                          <a:cs typeface="Times New Roman" panose="02020603050405020304" pitchFamily="18" charset="0"/>
                        </a:rPr>
                        <a:t> </a:t>
                      </a:r>
                      <a:r>
                        <a:rPr lang="en-US" sz="2000" b="1" cap="none" spc="0" dirty="0" err="1">
                          <a:solidFill>
                            <a:schemeClr val="tx1"/>
                          </a:solidFill>
                          <a:effectLst/>
                          <a:latin typeface="Times New Roman" panose="02020603050405020304" pitchFamily="18" charset="0"/>
                          <a:cs typeface="Times New Roman" panose="02020603050405020304" pitchFamily="18" charset="0"/>
                        </a:rPr>
                        <a:t>tàu</a:t>
                      </a:r>
                      <a:r>
                        <a:rPr lang="en-US" sz="2000" b="1" cap="none" spc="0" dirty="0">
                          <a:solidFill>
                            <a:schemeClr val="tx1"/>
                          </a:solidFill>
                          <a:effectLst/>
                          <a:latin typeface="Times New Roman" panose="02020603050405020304" pitchFamily="18" charset="0"/>
                          <a:cs typeface="Times New Roman" panose="02020603050405020304" pitchFamily="18" charset="0"/>
                        </a:rPr>
                        <a:t> </a:t>
                      </a:r>
                      <a:r>
                        <a:rPr lang="en-US" sz="2000" b="1" cap="none" spc="0" dirty="0" err="1">
                          <a:solidFill>
                            <a:schemeClr val="tx1"/>
                          </a:solidFill>
                          <a:effectLst/>
                          <a:latin typeface="Times New Roman" panose="02020603050405020304" pitchFamily="18" charset="0"/>
                          <a:cs typeface="Times New Roman" panose="02020603050405020304" pitchFamily="18" charset="0"/>
                        </a:rPr>
                        <a:t>biển</a:t>
                      </a:r>
                      <a:endParaRPr lang="en-US" sz="20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chemeClr val="bg1">
                        <a:lumMod val="50000"/>
                        <a:alpha val="45098"/>
                      </a:schemeClr>
                    </a:solidFill>
                  </a:tcPr>
                </a:tc>
                <a:tc>
                  <a:txBody>
                    <a:bodyPr/>
                    <a:lstStyle/>
                    <a:p>
                      <a:pPr algn="just">
                        <a:lnSpc>
                          <a:spcPct val="140000"/>
                        </a:lnSpc>
                        <a:spcBef>
                          <a:spcPts val="600"/>
                        </a:spcBef>
                        <a:spcAft>
                          <a:spcPts val="600"/>
                        </a:spcAft>
                      </a:pPr>
                      <a:r>
                        <a:rPr lang="en-US" sz="2000" cap="none" spc="0">
                          <a:solidFill>
                            <a:schemeClr val="tx1"/>
                          </a:solidFill>
                          <a:effectLst/>
                          <a:latin typeface="Times New Roman" panose="02020603050405020304" pitchFamily="18" charset="0"/>
                          <a:cs typeface="Times New Roman" panose="02020603050405020304" pitchFamily="18" charset="0"/>
                        </a:rPr>
                        <a:t>bị ăn mòn, hoen gỉ</a:t>
                      </a:r>
                      <a:endParaRPr lang="en-US" sz="20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just">
                        <a:lnSpc>
                          <a:spcPct val="140000"/>
                        </a:lnSpc>
                        <a:spcBef>
                          <a:spcPts val="600"/>
                        </a:spcBef>
                        <a:spcAft>
                          <a:spcPts val="600"/>
                        </a:spcAft>
                      </a:pPr>
                      <a:r>
                        <a:rPr lang="vi-VN" sz="2000" cap="none" spc="0" dirty="0">
                          <a:solidFill>
                            <a:schemeClr val="tx1"/>
                          </a:solidFill>
                          <a:effectLst/>
                          <a:latin typeface="Times New Roman" panose="02020603050405020304" pitchFamily="18" charset="0"/>
                          <a:cs typeface="Times New Roman" panose="02020603050405020304" pitchFamily="18" charset="0"/>
                        </a:rPr>
                        <a:t>môi trường nước biển</a:t>
                      </a:r>
                      <a:endParaRPr lang="en-US" sz="20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chemeClr val="bg1">
                        <a:lumMod val="85000"/>
                      </a:schemeClr>
                    </a:solidFill>
                  </a:tcPr>
                </a:tc>
                <a:extLst>
                  <a:ext uri="{0D108BD9-81ED-4DB2-BD59-A6C34878D82A}">
                    <a16:rowId xmlns:a16="http://schemas.microsoft.com/office/drawing/2014/main" val="2993153677"/>
                  </a:ext>
                </a:extLst>
              </a:tr>
              <a:tr h="689395">
                <a:tc>
                  <a:txBody>
                    <a:bodyPr/>
                    <a:lstStyle/>
                    <a:p>
                      <a:pPr>
                        <a:lnSpc>
                          <a:spcPct val="140000"/>
                        </a:lnSpc>
                        <a:spcBef>
                          <a:spcPts val="600"/>
                        </a:spcBef>
                        <a:spcAft>
                          <a:spcPts val="600"/>
                        </a:spcAft>
                      </a:pPr>
                      <a:r>
                        <a:rPr lang="vi-VN" sz="2000" b="1" cap="none" spc="0" dirty="0">
                          <a:solidFill>
                            <a:schemeClr val="tx1"/>
                          </a:solidFill>
                          <a:effectLst/>
                          <a:latin typeface="Times New Roman" panose="02020603050405020304" pitchFamily="18" charset="0"/>
                          <a:cs typeface="Times New Roman" panose="02020603050405020304" pitchFamily="18" charset="0"/>
                        </a:rPr>
                        <a:t>Bộ phận xích xe đạp</a:t>
                      </a:r>
                      <a:endParaRPr lang="en-US" sz="20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chemeClr val="bg1">
                        <a:lumMod val="50000"/>
                        <a:alpha val="34902"/>
                      </a:schemeClr>
                    </a:solidFill>
                  </a:tcPr>
                </a:tc>
                <a:tc>
                  <a:txBody>
                    <a:bodyPr/>
                    <a:lstStyle/>
                    <a:p>
                      <a:pPr>
                        <a:lnSpc>
                          <a:spcPct val="107000"/>
                        </a:lnSpc>
                        <a:spcBef>
                          <a:spcPts val="600"/>
                        </a:spcBef>
                        <a:spcAft>
                          <a:spcPts val="600"/>
                        </a:spcAft>
                      </a:pPr>
                      <a:r>
                        <a:rPr lang="vi-VN" sz="2000" cap="none" spc="0" dirty="0">
                          <a:solidFill>
                            <a:schemeClr val="tx1"/>
                          </a:solidFill>
                          <a:effectLst/>
                          <a:latin typeface="Times New Roman" panose="02020603050405020304" pitchFamily="18" charset="0"/>
                          <a:cs typeface="Times New Roman" panose="02020603050405020304" pitchFamily="18" charset="0"/>
                        </a:rPr>
                        <a:t>bị ăn mòn, hoen gỉ</a:t>
                      </a:r>
                      <a:endParaRPr lang="en-US" sz="2000" cap="none" spc="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Bef>
                          <a:spcPts val="600"/>
                        </a:spcBef>
                        <a:spcAft>
                          <a:spcPts val="600"/>
                        </a:spcAft>
                      </a:pPr>
                      <a:r>
                        <a:rPr lang="vi-VN" sz="2000" cap="none" spc="0" dirty="0">
                          <a:solidFill>
                            <a:schemeClr val="tx1"/>
                          </a:solidFill>
                          <a:effectLst/>
                          <a:latin typeface="Times New Roman" panose="02020603050405020304" pitchFamily="18" charset="0"/>
                          <a:cs typeface="Times New Roman" panose="02020603050405020304" pitchFamily="18" charset="0"/>
                        </a:rPr>
                        <a:t>bởi oxygen trong không khí</a:t>
                      </a:r>
                      <a:endParaRPr lang="en-US" sz="2000" cap="none" spc="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29734" marR="98589" marT="132954" marB="17671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chemeClr val="bg1">
                        <a:lumMod val="75000"/>
                      </a:schemeClr>
                    </a:solidFill>
                  </a:tcPr>
                </a:tc>
                <a:extLst>
                  <a:ext uri="{0D108BD9-81ED-4DB2-BD59-A6C34878D82A}">
                    <a16:rowId xmlns:a16="http://schemas.microsoft.com/office/drawing/2014/main" val="794685844"/>
                  </a:ext>
                </a:extLst>
              </a:tr>
            </a:tbl>
          </a:graphicData>
        </a:graphic>
      </p:graphicFrame>
    </p:spTree>
    <p:extLst>
      <p:ext uri="{BB962C8B-B14F-4D97-AF65-F5344CB8AC3E}">
        <p14:creationId xmlns:p14="http://schemas.microsoft.com/office/powerpoint/2010/main" val="154860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1E2CAB-27BF-443D-9E80-5AF0FFF63A52}"/>
              </a:ext>
            </a:extLst>
          </p:cNvPr>
          <p:cNvSpPr txBox="1"/>
          <p:nvPr/>
        </p:nvSpPr>
        <p:spPr>
          <a:xfrm>
            <a:off x="351348" y="2275786"/>
            <a:ext cx="8140262" cy="1061188"/>
          </a:xfrm>
          <a:prstGeom prst="rect">
            <a:avLst/>
          </a:prstGeom>
          <a:noFill/>
        </p:spPr>
        <p:txBody>
          <a:bodyPr wrap="square">
            <a:spAutoFit/>
          </a:bodyPr>
          <a:lstStyle/>
          <a:p>
            <a:pPr algn="just">
              <a:lnSpc>
                <a:spcPct val="107000"/>
              </a:lnSpc>
              <a:spcBef>
                <a:spcPts val="600"/>
              </a:spcBef>
              <a:spcAft>
                <a:spcPts val="600"/>
              </a:spcAft>
            </a:pP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Kết</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r>
              <a:rPr lang="vi-VN" sz="2800" i="1" dirty="0">
                <a:solidFill>
                  <a:srgbClr val="0000FF"/>
                </a:solidFill>
                <a:effectLst/>
                <a:latin typeface="Times New Roman" panose="02020603050405020304" pitchFamily="18" charset="0"/>
                <a:ea typeface="Arial" panose="020B0604020202020204" pitchFamily="34" charset="0"/>
              </a:rPr>
              <a:t>Mỗi loại vật liệu đều có những tính chất riêng.</a:t>
            </a:r>
            <a:endParaRPr lang="en-US" sz="2800" i="1" dirty="0">
              <a:solidFill>
                <a:srgbClr val="0000FF"/>
              </a:solidFill>
            </a:endParaRPr>
          </a:p>
        </p:txBody>
      </p:sp>
      <p:sp>
        <p:nvSpPr>
          <p:cNvPr id="6" name="Rectangle 1">
            <a:extLst>
              <a:ext uri="{FF2B5EF4-FFF2-40B4-BE49-F238E27FC236}">
                <a16:creationId xmlns:a16="http://schemas.microsoft.com/office/drawing/2014/main" id="{10D23648-538A-4381-8B13-1A405E9DDFF2}"/>
              </a:ext>
            </a:extLst>
          </p:cNvPr>
          <p:cNvSpPr>
            <a:spLocks noChangeArrowheads="1"/>
          </p:cNvSpPr>
          <p:nvPr/>
        </p:nvSpPr>
        <p:spPr bwMode="auto">
          <a:xfrm>
            <a:off x="89338" y="1539765"/>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a:ln>
                  <a:noFill/>
                </a:ln>
                <a:solidFill>
                  <a:srgbClr val="C00000"/>
                </a:solidFill>
                <a:effectLst/>
                <a:latin typeface="Times New Roman" panose="02020603050405020304" pitchFamily="18" charset="0"/>
                <a:ea typeface="+mj-ea"/>
                <a:cs typeface="Times New Roman" panose="02020603050405020304" pitchFamily="18" charset="0"/>
              </a:rPr>
              <a:t>II. </a:t>
            </a:r>
            <a:r>
              <a:rPr lang="en-US" altLang="en-US" sz="2800" b="1">
                <a:solidFill>
                  <a:srgbClr val="C00000"/>
                </a:solidFill>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
        <p:nvSpPr>
          <p:cNvPr id="7" name="Hộp_Văn_Bản 7">
            <a:extLst>
              <a:ext uri="{FF2B5EF4-FFF2-40B4-BE49-F238E27FC236}">
                <a16:creationId xmlns:a16="http://schemas.microsoft.com/office/drawing/2014/main" id="{4D4182F4-8A41-4B72-9E12-7CD827EAC107}"/>
              </a:ext>
            </a:extLst>
          </p:cNvPr>
          <p:cNvSpPr txBox="1"/>
          <p:nvPr/>
        </p:nvSpPr>
        <p:spPr>
          <a:xfrm>
            <a:off x="207859" y="42812"/>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8" name="Rectangle 1">
            <a:extLst>
              <a:ext uri="{FF2B5EF4-FFF2-40B4-BE49-F238E27FC236}">
                <a16:creationId xmlns:a16="http://schemas.microsoft.com/office/drawing/2014/main" id="{708884E4-8062-4EB9-A13D-A01948CD5C3C}"/>
              </a:ext>
            </a:extLst>
          </p:cNvPr>
          <p:cNvSpPr>
            <a:spLocks noChangeArrowheads="1"/>
          </p:cNvSpPr>
          <p:nvPr/>
        </p:nvSpPr>
        <p:spPr bwMode="auto">
          <a:xfrm>
            <a:off x="89338" y="982717"/>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a:ln>
                  <a:noFill/>
                </a:ln>
                <a:effectLst/>
                <a:latin typeface="Times New Roman" panose="02020603050405020304" pitchFamily="18" charset="0"/>
                <a:ea typeface="+mj-ea"/>
                <a:cs typeface="Times New Roman" panose="02020603050405020304" pitchFamily="18" charset="0"/>
              </a:rPr>
              <a:t>I. </a:t>
            </a:r>
            <a:r>
              <a:rPr lang="en-US" altLang="en-US" sz="2800" b="1">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11" name="TextBox 10">
            <a:extLst>
              <a:ext uri="{FF2B5EF4-FFF2-40B4-BE49-F238E27FC236}">
                <a16:creationId xmlns:a16="http://schemas.microsoft.com/office/drawing/2014/main" id="{91AC8598-DB0B-4806-8827-ED251508ECC1}"/>
              </a:ext>
            </a:extLst>
          </p:cNvPr>
          <p:cNvSpPr txBox="1"/>
          <p:nvPr/>
        </p:nvSpPr>
        <p:spPr>
          <a:xfrm>
            <a:off x="304800" y="3360220"/>
            <a:ext cx="8140262" cy="4054828"/>
          </a:xfrm>
          <a:prstGeom prst="rect">
            <a:avLst/>
          </a:prstGeom>
          <a:noFill/>
        </p:spPr>
        <p:txBody>
          <a:bodyPr wrap="square">
            <a:spAutoFit/>
          </a:bodyPr>
          <a:lstStyle/>
          <a:p>
            <a:pPr algn="just">
              <a:lnSpc>
                <a:spcPct val="107000"/>
              </a:lnSpc>
              <a:spcBef>
                <a:spcPts val="600"/>
              </a:spcBef>
              <a:spcAft>
                <a:spcPts val="600"/>
              </a:spcAft>
            </a:pP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Kết</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3:</a:t>
            </a:r>
          </a:p>
          <a:p>
            <a:pPr algn="just">
              <a:lnSpc>
                <a:spcPct val="107000"/>
              </a:lnSpc>
              <a:spcBef>
                <a:spcPts val="600"/>
              </a:spcBef>
              <a:spcAft>
                <a:spcPts val="600"/>
              </a:spcAft>
            </a:pPr>
            <a:r>
              <a:rPr lang="en-US" sz="2800" i="1" dirty="0" err="1">
                <a:solidFill>
                  <a:srgbClr val="0000FF"/>
                </a:solidFill>
                <a:effectLst/>
                <a:latin typeface="Times New Roman" panose="02020603050405020304" pitchFamily="18" charset="0"/>
                <a:cs typeface="Times New Roman" panose="02020603050405020304" pitchFamily="18" charset="0"/>
              </a:rPr>
              <a:t>Các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công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trình</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vật</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dụng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sử</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dụng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vật</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liệu</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làm</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bằng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kim</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loại</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sẽ</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dễ</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bị</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hư</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hỏng</a:t>
            </a:r>
            <a:r>
              <a:rPr lang="en-US" sz="2800" i="1" dirty="0">
                <a:solidFill>
                  <a:srgbClr val="0000FF"/>
                </a:solidFill>
                <a:effectLst/>
                <a:latin typeface="Times New Roman" panose="02020603050405020304" pitchFamily="18" charset="0"/>
                <a:cs typeface="Times New Roman" panose="02020603050405020304" pitchFamily="18" charset="0"/>
              </a:rPr>
              <a:t>. Do </a:t>
            </a:r>
            <a:r>
              <a:rPr lang="en-US" sz="2800" i="1" dirty="0" err="1">
                <a:solidFill>
                  <a:srgbClr val="0000FF"/>
                </a:solidFill>
                <a:effectLst/>
                <a:latin typeface="Times New Roman" panose="02020603050405020304" pitchFamily="18" charset="0"/>
                <a:cs typeface="Times New Roman" panose="02020603050405020304" pitchFamily="18" charset="0"/>
              </a:rPr>
              <a:t>các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vật</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liệu</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này</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khi</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tiếp</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xúc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với</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môi</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trường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chứa</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tác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nhân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ăn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mòn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như</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không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khí</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nước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biển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sẽ</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bị</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ăn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mòn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và</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hoen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gỉ</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bởi</a:t>
            </a:r>
            <a:r>
              <a:rPr lang="en-US" sz="2800" i="1" dirty="0">
                <a:solidFill>
                  <a:srgbClr val="0000FF"/>
                </a:solidFill>
                <a:effectLst/>
                <a:latin typeface="Times New Roman" panose="02020603050405020304" pitchFamily="18" charset="0"/>
                <a:cs typeface="Times New Roman" panose="02020603050405020304" pitchFamily="18" charset="0"/>
              </a:rPr>
              <a:t> oxygen trong </a:t>
            </a:r>
            <a:r>
              <a:rPr lang="en-US" sz="2800" i="1" dirty="0" err="1">
                <a:solidFill>
                  <a:srgbClr val="0000FF"/>
                </a:solidFill>
                <a:effectLst/>
                <a:latin typeface="Times New Roman" panose="02020603050405020304" pitchFamily="18" charset="0"/>
                <a:cs typeface="Times New Roman" panose="02020603050405020304" pitchFamily="18" charset="0"/>
              </a:rPr>
              <a:t>không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khí</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hình</a:t>
            </a:r>
            <a:r>
              <a:rPr lang="en-US" sz="2800" i="1" dirty="0">
                <a:solidFill>
                  <a:srgbClr val="0000FF"/>
                </a:solidFill>
                <a:effectLst/>
                <a:latin typeface="Times New Roman" panose="02020603050405020304" pitchFamily="18" charset="0"/>
                <a:cs typeface="Times New Roman" panose="02020603050405020304" pitchFamily="18" charset="0"/>
              </a:rPr>
              <a:t> 11.5), </a:t>
            </a:r>
            <a:r>
              <a:rPr lang="en-US" sz="2800" i="1" dirty="0" err="1">
                <a:solidFill>
                  <a:srgbClr val="0000FF"/>
                </a:solidFill>
                <a:effectLst/>
                <a:latin typeface="Times New Roman" panose="02020603050405020304" pitchFamily="18" charset="0"/>
                <a:cs typeface="Times New Roman" panose="02020603050405020304" pitchFamily="18" charset="0"/>
              </a:rPr>
              <a:t>mưa</a:t>
            </a:r>
            <a:r>
              <a:rPr lang="en-US" sz="2800" i="1" dirty="0">
                <a:solidFill>
                  <a:srgbClr val="0000FF"/>
                </a:solidFill>
                <a:effectLst/>
                <a:latin typeface="Times New Roman" panose="02020603050405020304" pitchFamily="18" charset="0"/>
                <a:cs typeface="Times New Roman" panose="02020603050405020304" pitchFamily="18" charset="0"/>
              </a:rPr>
              <a:t> acid (</a:t>
            </a:r>
            <a:r>
              <a:rPr lang="en-US" sz="2800" i="1" dirty="0" err="1">
                <a:solidFill>
                  <a:srgbClr val="0000FF"/>
                </a:solidFill>
                <a:effectLst/>
                <a:latin typeface="Times New Roman" panose="02020603050405020304" pitchFamily="18" charset="0"/>
                <a:cs typeface="Times New Roman" panose="02020603050405020304" pitchFamily="18" charset="0"/>
              </a:rPr>
              <a:t>hình</a:t>
            </a:r>
            <a:r>
              <a:rPr lang="en-US" sz="2800" i="1" dirty="0">
                <a:solidFill>
                  <a:srgbClr val="0000FF"/>
                </a:solidFill>
                <a:effectLst/>
                <a:latin typeface="Times New Roman" panose="02020603050405020304" pitchFamily="18" charset="0"/>
                <a:cs typeface="Times New Roman" panose="02020603050405020304" pitchFamily="18" charset="0"/>
              </a:rPr>
              <a:t> 11.3) </a:t>
            </a:r>
            <a:r>
              <a:rPr lang="en-US" sz="2800" i="1" dirty="0" err="1">
                <a:solidFill>
                  <a:srgbClr val="0000FF"/>
                </a:solidFill>
                <a:effectLst/>
                <a:latin typeface="Times New Roman" panose="02020603050405020304" pitchFamily="18" charset="0"/>
                <a:cs typeface="Times New Roman" panose="02020603050405020304" pitchFamily="18" charset="0"/>
              </a:rPr>
              <a:t>và</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môi</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trường</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nước</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biển</a:t>
            </a:r>
            <a:r>
              <a:rPr lang="en-US" sz="2800" i="1" dirty="0">
                <a:solidFill>
                  <a:srgbClr val="0000FF"/>
                </a:solidFill>
                <a:effectLst/>
                <a:latin typeface="Times New Roman" panose="02020603050405020304" pitchFamily="18" charset="0"/>
                <a:cs typeface="Times New Roman" panose="02020603050405020304" pitchFamily="18" charset="0"/>
              </a:rPr>
              <a:t> (</a:t>
            </a:r>
            <a:r>
              <a:rPr lang="en-US" sz="2800" i="1" dirty="0" err="1">
                <a:solidFill>
                  <a:srgbClr val="0000FF"/>
                </a:solidFill>
                <a:effectLst/>
                <a:latin typeface="Times New Roman" panose="02020603050405020304" pitchFamily="18" charset="0"/>
                <a:cs typeface="Times New Roman" panose="02020603050405020304" pitchFamily="18" charset="0"/>
              </a:rPr>
              <a:t>hình</a:t>
            </a:r>
            <a:r>
              <a:rPr lang="en-US" sz="2800" i="1" dirty="0">
                <a:solidFill>
                  <a:srgbClr val="0000FF"/>
                </a:solidFill>
                <a:effectLst/>
                <a:latin typeface="Times New Roman" panose="02020603050405020304" pitchFamily="18" charset="0"/>
                <a:cs typeface="Times New Roman" panose="02020603050405020304" pitchFamily="18" charset="0"/>
              </a:rPr>
              <a:t> 11.4).</a:t>
            </a:r>
          </a:p>
          <a:p>
            <a:pPr algn="just">
              <a:lnSpc>
                <a:spcPct val="107000"/>
              </a:lnSpc>
              <a:spcBef>
                <a:spcPts val="600"/>
              </a:spcBef>
              <a:spcAft>
                <a:spcPts val="600"/>
              </a:spcAft>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199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A04BEF-52EC-4E4E-A554-CCC0CEE1B8E7}"/>
              </a:ext>
            </a:extLst>
          </p:cNvPr>
          <p:cNvSpPr txBox="1"/>
          <p:nvPr/>
        </p:nvSpPr>
        <p:spPr>
          <a:xfrm>
            <a:off x="257503" y="993228"/>
            <a:ext cx="8418787" cy="5515677"/>
          </a:xfrm>
          <a:prstGeom prst="rect">
            <a:avLst/>
          </a:prstGeom>
          <a:noFill/>
        </p:spPr>
        <p:txBody>
          <a:bodyPr wrap="square">
            <a:spAutoFit/>
          </a:bodyPr>
          <a:lstStyle/>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Mỗi nhóm một tổ và hoàn thành phiếu học tập số 4. (phần thí nghiệm 3,4)</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b="1" dirty="0">
                <a:effectLst/>
                <a:latin typeface="Times New Roman" panose="02020603050405020304" pitchFamily="18" charset="0"/>
                <a:ea typeface="Arial" panose="020B0604020202020204" pitchFamily="34" charset="0"/>
                <a:cs typeface="Times New Roman" panose="02020603050405020304" pitchFamily="18" charset="0"/>
              </a:rPr>
              <a:t>Dụng cụ</a:t>
            </a:r>
            <a:r>
              <a:rPr lang="vi-VN" sz="2500" dirty="0">
                <a:effectLst/>
                <a:latin typeface="Times New Roman" panose="02020603050405020304" pitchFamily="18" charset="0"/>
                <a:ea typeface="Arial" panose="020B0604020202020204" pitchFamily="34" charset="0"/>
                <a:cs typeface="Times New Roman" panose="02020603050405020304" pitchFamily="18" charset="0"/>
              </a:rPr>
              <a:t> : 3 Mẩu dây cao su, 3 cốc đựng, nước nóng, nước lạnh, xăng.</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b="1" dirty="0">
                <a:effectLst/>
                <a:latin typeface="Times New Roman" panose="02020603050405020304" pitchFamily="18" charset="0"/>
                <a:ea typeface="Arial" panose="020B0604020202020204" pitchFamily="34" charset="0"/>
                <a:cs typeface="Times New Roman" panose="02020603050405020304" pitchFamily="18" charset="0"/>
              </a:rPr>
              <a:t>Hướng dẫn cách tiến hành thí nghiệm</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 Bước 1 : Cho nước nóng, nước lạnh , xăng vào cốc đựng.</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 Bước 2: Cho mẩu dây cao su vào từng cốc và quan sát.</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 Bước 3 : Ghi kết quả hiện tượng quan sát được vào phiếu học tập</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Sau khi tiến hành thí nghiệm và hoàn thành phiếu học tập số 4, nhóm nào xung phong trình bày, sẽ có điểm cộng.</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21E9D47-C2A0-400F-9B6C-5160397A0B31}"/>
              </a:ext>
            </a:extLst>
          </p:cNvPr>
          <p:cNvSpPr txBox="1"/>
          <p:nvPr/>
        </p:nvSpPr>
        <p:spPr>
          <a:xfrm>
            <a:off x="257503" y="248886"/>
            <a:ext cx="5665075" cy="523220"/>
          </a:xfrm>
          <a:prstGeom prst="rect">
            <a:avLst/>
          </a:prstGeom>
          <a:noFill/>
        </p:spPr>
        <p:txBody>
          <a:bodyPr wrap="square">
            <a:spAutoFit/>
          </a:bodyPr>
          <a:lstStyle/>
          <a:p>
            <a:r>
              <a:rPr lang="vi-VN" sz="2800" b="1" dirty="0">
                <a:solidFill>
                  <a:srgbClr val="7030A0"/>
                </a:solidFill>
                <a:effectLst/>
                <a:latin typeface="Times New Roman" panose="02020603050405020304" pitchFamily="18" charset="0"/>
                <a:ea typeface="Arial" panose="020B0604020202020204" pitchFamily="34" charset="0"/>
              </a:rPr>
              <a:t>Khảo sát tính chất của cao su</a:t>
            </a:r>
            <a:endParaRPr lang="en-US" sz="2800" dirty="0"/>
          </a:p>
        </p:txBody>
      </p:sp>
    </p:spTree>
    <p:extLst>
      <p:ext uri="{BB962C8B-B14F-4D97-AF65-F5344CB8AC3E}">
        <p14:creationId xmlns:p14="http://schemas.microsoft.com/office/powerpoint/2010/main" val="1659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hape 953">
            <a:extLst>
              <a:ext uri="{FF2B5EF4-FFF2-40B4-BE49-F238E27FC236}">
                <a16:creationId xmlns:a16="http://schemas.microsoft.com/office/drawing/2014/main" id="{2BDA28E8-FF3C-4036-B1F7-F7F499528F6F}"/>
              </a:ext>
            </a:extLst>
          </p:cNvPr>
          <p:cNvPicPr/>
          <p:nvPr/>
        </p:nvPicPr>
        <p:blipFill rotWithShape="1">
          <a:blip r:embed="rId2"/>
          <a:srcRect l="20236" r="26324"/>
          <a:stretch/>
        </p:blipFill>
        <p:spPr>
          <a:xfrm>
            <a:off x="2" y="1"/>
            <a:ext cx="2771774"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8" name="TextBox 7">
            <a:extLst>
              <a:ext uri="{FF2B5EF4-FFF2-40B4-BE49-F238E27FC236}">
                <a16:creationId xmlns:a16="http://schemas.microsoft.com/office/drawing/2014/main" id="{B5730512-2BE1-4C74-B2ED-B26A172476AA}"/>
              </a:ext>
            </a:extLst>
          </p:cNvPr>
          <p:cNvSpPr txBox="1"/>
          <p:nvPr/>
        </p:nvSpPr>
        <p:spPr>
          <a:xfrm>
            <a:off x="2914928" y="628612"/>
            <a:ext cx="2857500" cy="4101042"/>
          </a:xfrm>
          <a:prstGeom prst="rect">
            <a:avLst/>
          </a:prstGeom>
        </p:spPr>
        <p:txBody>
          <a:bodyPr vert="horz" lIns="91440" tIns="45720" rIns="91440" bIns="45720" rtlCol="0">
            <a:normAutofit/>
          </a:bodyPr>
          <a:lstStyle/>
          <a:p>
            <a:pPr indent="-228600" defTabSz="914400">
              <a:lnSpc>
                <a:spcPct val="90000"/>
              </a:lnSpc>
              <a:spcBef>
                <a:spcPts val="600"/>
              </a:spcBef>
              <a:spcAft>
                <a:spcPts val="600"/>
              </a:spcAft>
              <a:buFont typeface="Arial" panose="020B0604020202020204" pitchFamily="34" charset="0"/>
              <a:buChar char="•"/>
            </a:pPr>
            <a:r>
              <a:rPr lang="en-US" sz="1700" dirty="0" err="1">
                <a:solidFill>
                  <a:schemeClr val="tx1">
                    <a:lumMod val="85000"/>
                    <a:lumOff val="15000"/>
                  </a:schemeClr>
                </a:solidFill>
              </a:rPr>
              <a:t>T</a:t>
            </a:r>
            <a:r>
              <a:rPr lang="en-US" sz="1700" dirty="0" err="1">
                <a:solidFill>
                  <a:schemeClr val="tx1">
                    <a:lumMod val="85000"/>
                    <a:lumOff val="15000"/>
                  </a:schemeClr>
                </a:solidFill>
                <a:effectLst/>
              </a:rPr>
              <a:t>rả</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lời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câu</a:t>
            </a:r>
            <a:r>
              <a:rPr lang="en-US" sz="1700" dirty="0">
                <a:solidFill>
                  <a:schemeClr val="tx1">
                    <a:lumMod val="85000"/>
                    <a:lumOff val="15000"/>
                  </a:schemeClr>
                </a:solidFill>
                <a:effectLst/>
              </a:rPr>
              <a:t> 8,9,10 trong SGK</a:t>
            </a:r>
          </a:p>
          <a:p>
            <a:pPr indent="-228600" defTabSz="914400">
              <a:lnSpc>
                <a:spcPct val="90000"/>
              </a:lnSpc>
              <a:spcBef>
                <a:spcPts val="600"/>
              </a:spcBef>
              <a:spcAft>
                <a:spcPts val="600"/>
              </a:spcAft>
              <a:buFont typeface="Arial" panose="020B0604020202020204" pitchFamily="34" charset="0"/>
              <a:buChar char="•"/>
            </a:pPr>
            <a:r>
              <a:rPr lang="en-US" sz="1700" dirty="0">
                <a:solidFill>
                  <a:schemeClr val="tx1">
                    <a:lumMod val="85000"/>
                    <a:lumOff val="15000"/>
                  </a:schemeClr>
                </a:solidFill>
                <a:effectLst/>
              </a:rPr>
              <a:t>8. </a:t>
            </a:r>
            <a:r>
              <a:rPr lang="en-US" sz="1700" dirty="0" err="1">
                <a:solidFill>
                  <a:schemeClr val="tx1">
                    <a:lumMod val="85000"/>
                    <a:lumOff val="15000"/>
                  </a:schemeClr>
                </a:solidFill>
                <a:effectLst/>
              </a:rPr>
              <a:t>Đập</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quả</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bóng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cao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su</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xuống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mặt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đường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hoặc</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ném</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vào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tường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sẽ</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xảy</a:t>
            </a:r>
            <a:r>
              <a:rPr lang="en-US" sz="1700" dirty="0">
                <a:solidFill>
                  <a:schemeClr val="tx1">
                    <a:lumMod val="85000"/>
                    <a:lumOff val="15000"/>
                  </a:schemeClr>
                </a:solidFill>
                <a:effectLst/>
              </a:rPr>
              <a:t> ra </a:t>
            </a:r>
            <a:r>
              <a:rPr lang="en-US" sz="1700" dirty="0" err="1">
                <a:solidFill>
                  <a:schemeClr val="tx1">
                    <a:lumMod val="85000"/>
                    <a:lumOff val="15000"/>
                  </a:schemeClr>
                </a:solidFill>
                <a:effectLst/>
              </a:rPr>
              <a:t>hiện</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tượng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gì</a:t>
            </a:r>
            <a:r>
              <a:rPr lang="en-US" sz="1700" dirty="0">
                <a:solidFill>
                  <a:schemeClr val="tx1">
                    <a:lumMod val="85000"/>
                    <a:lumOff val="15000"/>
                  </a:schemeClr>
                </a:solidFill>
                <a:effectLst/>
              </a:rPr>
              <a:t>?</a:t>
            </a:r>
          </a:p>
          <a:p>
            <a:pPr indent="-228600" defTabSz="914400">
              <a:lnSpc>
                <a:spcPct val="90000"/>
              </a:lnSpc>
              <a:spcBef>
                <a:spcPts val="600"/>
              </a:spcBef>
              <a:spcAft>
                <a:spcPts val="600"/>
              </a:spcAft>
              <a:buFont typeface="Arial" panose="020B0604020202020204" pitchFamily="34" charset="0"/>
              <a:buChar char="•"/>
            </a:pPr>
            <a:r>
              <a:rPr lang="en-US" sz="1700" dirty="0">
                <a:solidFill>
                  <a:schemeClr val="tx1">
                    <a:lumMod val="85000"/>
                    <a:lumOff val="15000"/>
                  </a:schemeClr>
                </a:solidFill>
                <a:effectLst/>
              </a:rPr>
              <a:t>9. </a:t>
            </a:r>
            <a:r>
              <a:rPr lang="en-US" sz="1700" dirty="0" err="1">
                <a:solidFill>
                  <a:schemeClr val="tx1">
                    <a:lumMod val="85000"/>
                    <a:lumOff val="15000"/>
                  </a:schemeClr>
                </a:solidFill>
                <a:effectLst/>
              </a:rPr>
              <a:t>Kéo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căng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một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sợi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dây</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cao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su</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rói</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buông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tay</a:t>
            </a:r>
            <a:r>
              <a:rPr lang="en-US" sz="1700" dirty="0">
                <a:solidFill>
                  <a:schemeClr val="tx1">
                    <a:lumMod val="85000"/>
                    <a:lumOff val="15000"/>
                  </a:schemeClr>
                </a:solidFill>
                <a:effectLst/>
              </a:rPr>
              <a:t> ra, </a:t>
            </a:r>
            <a:r>
              <a:rPr lang="en-US" sz="1700" dirty="0" err="1">
                <a:solidFill>
                  <a:schemeClr val="tx1">
                    <a:lumMod val="85000"/>
                    <a:lumOff val="15000"/>
                  </a:schemeClr>
                </a:solidFill>
                <a:effectLst/>
              </a:rPr>
              <a:t>em</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có</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nhận</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xét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gì</a:t>
            </a:r>
            <a:r>
              <a:rPr lang="en-US" sz="1700" dirty="0">
                <a:solidFill>
                  <a:schemeClr val="tx1">
                    <a:lumMod val="85000"/>
                    <a:lumOff val="15000"/>
                  </a:schemeClr>
                </a:solidFill>
                <a:effectLst/>
              </a:rPr>
              <a:t>?</a:t>
            </a:r>
          </a:p>
          <a:p>
            <a:pPr indent="-228600" defTabSz="914400">
              <a:lnSpc>
                <a:spcPct val="90000"/>
              </a:lnSpc>
              <a:buFont typeface="Arial" panose="020B0604020202020204" pitchFamily="34" charset="0"/>
              <a:buChar char="•"/>
            </a:pPr>
            <a:r>
              <a:rPr lang="en-US" sz="1700" dirty="0">
                <a:solidFill>
                  <a:schemeClr val="tx1">
                    <a:lumMod val="85000"/>
                    <a:lumOff val="15000"/>
                  </a:schemeClr>
                </a:solidFill>
                <a:effectLst/>
              </a:rPr>
              <a:t>10. Quan </a:t>
            </a:r>
            <a:r>
              <a:rPr lang="en-US" sz="1700" dirty="0" err="1">
                <a:solidFill>
                  <a:schemeClr val="tx1">
                    <a:lumMod val="85000"/>
                    <a:lumOff val="15000"/>
                  </a:schemeClr>
                </a:solidFill>
                <a:effectLst/>
              </a:rPr>
              <a:t>sát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hình</a:t>
            </a:r>
            <a:r>
              <a:rPr lang="en-US" sz="1700" dirty="0">
                <a:solidFill>
                  <a:schemeClr val="tx1">
                    <a:lumMod val="85000"/>
                    <a:lumOff val="15000"/>
                  </a:schemeClr>
                </a:solidFill>
                <a:effectLst/>
              </a:rPr>
              <a:t> 14.6,14.7 </a:t>
            </a:r>
            <a:r>
              <a:rPr lang="en-US" sz="1700" dirty="0" err="1">
                <a:solidFill>
                  <a:schemeClr val="tx1">
                    <a:lumMod val="85000"/>
                    <a:lumOff val="15000"/>
                  </a:schemeClr>
                </a:solidFill>
                <a:effectLst/>
              </a:rPr>
              <a:t>và</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các</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thí</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nghiệm</a:t>
            </a:r>
            <a:r>
              <a:rPr lang="en-US" sz="1700" dirty="0">
                <a:solidFill>
                  <a:schemeClr val="tx1">
                    <a:lumMod val="85000"/>
                    <a:lumOff val="15000"/>
                  </a:schemeClr>
                </a:solidFill>
                <a:effectLst/>
              </a:rPr>
              <a:t> 3,4, </a:t>
            </a:r>
            <a:r>
              <a:rPr lang="en-US" sz="1700" dirty="0" err="1">
                <a:solidFill>
                  <a:schemeClr val="tx1">
                    <a:lumMod val="85000"/>
                    <a:lumOff val="15000"/>
                  </a:schemeClr>
                </a:solidFill>
                <a:effectLst/>
              </a:rPr>
              <a:t>em</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hãy</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rút</a:t>
            </a:r>
            <a:r>
              <a:rPr lang="en-US" sz="1700" dirty="0">
                <a:solidFill>
                  <a:schemeClr val="tx1">
                    <a:lumMod val="85000"/>
                    <a:lumOff val="15000"/>
                  </a:schemeClr>
                </a:solidFill>
                <a:effectLst/>
              </a:rPr>
              <a:t> ra </a:t>
            </a:r>
            <a:r>
              <a:rPr lang="en-US" sz="1700" dirty="0" err="1">
                <a:solidFill>
                  <a:schemeClr val="tx1">
                    <a:lumMod val="85000"/>
                    <a:lumOff val="15000"/>
                  </a:schemeClr>
                </a:solidFill>
                <a:effectLst/>
              </a:rPr>
              <a:t>tính</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chất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quan</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trọng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của</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cao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su</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Kể</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tên</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một</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số</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ứng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dụng</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của</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cao</a:t>
            </a:r>
            <a:r>
              <a:rPr lang="en-US" sz="1700" dirty="0">
                <a:solidFill>
                  <a:schemeClr val="tx1">
                    <a:lumMod val="85000"/>
                    <a:lumOff val="15000"/>
                  </a:schemeClr>
                </a:solidFill>
                <a:effectLst/>
              </a:rPr>
              <a:t> </a:t>
            </a:r>
            <a:r>
              <a:rPr lang="en-US" sz="1700" dirty="0" err="1">
                <a:solidFill>
                  <a:schemeClr val="tx1">
                    <a:lumMod val="85000"/>
                    <a:lumOff val="15000"/>
                  </a:schemeClr>
                </a:solidFill>
                <a:effectLst/>
              </a:rPr>
              <a:t>su</a:t>
            </a:r>
            <a:r>
              <a:rPr lang="en-US" sz="1700" dirty="0">
                <a:solidFill>
                  <a:schemeClr val="tx1">
                    <a:lumMod val="85000"/>
                    <a:lumOff val="15000"/>
                  </a:schemeClr>
                </a:solidFill>
                <a:effectLst/>
              </a:rPr>
              <a:t>.</a:t>
            </a:r>
            <a:endParaRPr lang="en-US" sz="1700" dirty="0">
              <a:solidFill>
                <a:schemeClr val="tx1">
                  <a:lumMod val="85000"/>
                  <a:lumOff val="15000"/>
                </a:schemeClr>
              </a:solidFill>
            </a:endParaRPr>
          </a:p>
        </p:txBody>
      </p:sp>
      <p:pic>
        <p:nvPicPr>
          <p:cNvPr id="3" name="Shape 959">
            <a:extLst>
              <a:ext uri="{FF2B5EF4-FFF2-40B4-BE49-F238E27FC236}">
                <a16:creationId xmlns:a16="http://schemas.microsoft.com/office/drawing/2014/main" id="{DCC82A81-C4AD-4774-960C-F24C44DDF9EE}"/>
              </a:ext>
            </a:extLst>
          </p:cNvPr>
          <p:cNvPicPr/>
          <p:nvPr/>
        </p:nvPicPr>
        <p:blipFill rotWithShape="1">
          <a:blip r:embed="rId3"/>
          <a:srcRect l="22437" r="25386" b="-2"/>
          <a:stretch/>
        </p:blipFill>
        <p:spPr>
          <a:xfrm>
            <a:off x="6435350" y="10"/>
            <a:ext cx="2708650"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4" name="Shape 957">
            <a:extLst>
              <a:ext uri="{FF2B5EF4-FFF2-40B4-BE49-F238E27FC236}">
                <a16:creationId xmlns:a16="http://schemas.microsoft.com/office/drawing/2014/main" id="{A2D87204-6860-42B6-A858-CB358D2D8F81}"/>
              </a:ext>
            </a:extLst>
          </p:cNvPr>
          <p:cNvSpPr txBox="1"/>
          <p:nvPr/>
        </p:nvSpPr>
        <p:spPr>
          <a:xfrm>
            <a:off x="-54029" y="5953891"/>
            <a:ext cx="3556000" cy="940895"/>
          </a:xfrm>
          <a:prstGeom prst="rect">
            <a:avLst/>
          </a:prstGeom>
          <a:solidFill>
            <a:srgbClr val="000000">
              <a:alpha val="50000"/>
            </a:srgbClr>
          </a:solidFill>
          <a:ln>
            <a:noFill/>
          </a:ln>
        </p:spPr>
        <p:txBody>
          <a:bodyPr wrap="square" lIns="0" tIns="0" rIns="0" bIns="0" anchor="ctr">
            <a:noAutofit/>
          </a:bodyPr>
          <a:lstStyle/>
          <a:p>
            <a:pPr algn="ctr">
              <a:spcAft>
                <a:spcPts val="600"/>
              </a:spcAft>
            </a:pPr>
            <a:r>
              <a:rPr lang="vi-VN" sz="1300">
                <a:solidFill>
                  <a:srgbClr val="FFFFFF"/>
                </a:solidFill>
                <a:effectLst/>
                <a:latin typeface="Arial" panose="020B0604020202020204" pitchFamily="34" charset="0"/>
                <a:ea typeface="Arial" panose="020B0604020202020204" pitchFamily="34" charset="0"/>
              </a:rPr>
              <a:t>▲ Hình 14.6. Chơi bóng cao su</a:t>
            </a:r>
            <a:endParaRPr lang="en-US" sz="1300">
              <a:solidFill>
                <a:srgbClr val="FFFFFF"/>
              </a:solidFill>
              <a:effectLst/>
              <a:latin typeface="Arial" panose="020B0604020202020204" pitchFamily="34" charset="0"/>
              <a:ea typeface="Arial" panose="020B0604020202020204" pitchFamily="34" charset="0"/>
            </a:endParaRPr>
          </a:p>
        </p:txBody>
      </p:sp>
      <p:sp>
        <p:nvSpPr>
          <p:cNvPr id="5" name="Shape 957">
            <a:extLst>
              <a:ext uri="{FF2B5EF4-FFF2-40B4-BE49-F238E27FC236}">
                <a16:creationId xmlns:a16="http://schemas.microsoft.com/office/drawing/2014/main" id="{12074FBF-F9AC-47C2-BDC5-D1E6044F4A4A}"/>
              </a:ext>
            </a:extLst>
          </p:cNvPr>
          <p:cNvSpPr txBox="1"/>
          <p:nvPr/>
        </p:nvSpPr>
        <p:spPr>
          <a:xfrm>
            <a:off x="5915580" y="5352558"/>
            <a:ext cx="2499930" cy="1438275"/>
          </a:xfrm>
          <a:prstGeom prst="rect">
            <a:avLst/>
          </a:prstGeom>
          <a:solidFill>
            <a:srgbClr val="000000">
              <a:alpha val="50000"/>
            </a:srgbClr>
          </a:solidFill>
          <a:ln>
            <a:noFill/>
          </a:ln>
        </p:spPr>
        <p:txBody>
          <a:bodyPr wrap="square" lIns="0" tIns="0" rIns="0" bIns="0" anchor="ctr">
            <a:noAutofit/>
          </a:bodyPr>
          <a:lstStyle/>
          <a:p>
            <a:pPr algn="ctr">
              <a:spcAft>
                <a:spcPts val="600"/>
              </a:spcAft>
            </a:pPr>
            <a:r>
              <a:rPr lang="vi-VN" sz="1300" dirty="0">
                <a:solidFill>
                  <a:srgbClr val="FFFFFF"/>
                </a:solidFill>
                <a:effectLst/>
                <a:latin typeface="Arial" panose="020B0604020202020204" pitchFamily="34" charset="0"/>
                <a:ea typeface="Arial" panose="020B0604020202020204" pitchFamily="34" charset="0"/>
              </a:rPr>
              <a:t>▲ Hình 14.</a:t>
            </a:r>
            <a:r>
              <a:rPr lang="en-US" sz="1300" dirty="0">
                <a:solidFill>
                  <a:srgbClr val="FFFFFF"/>
                </a:solidFill>
                <a:effectLst/>
                <a:latin typeface="Arial" panose="020B0604020202020204" pitchFamily="34" charset="0"/>
                <a:ea typeface="Arial" panose="020B0604020202020204" pitchFamily="34" charset="0"/>
              </a:rPr>
              <a:t>7</a:t>
            </a:r>
            <a:r>
              <a:rPr lang="vi-VN" sz="1300" dirty="0">
                <a:solidFill>
                  <a:srgbClr val="FFFFFF"/>
                </a:solidFill>
                <a:effectLst/>
                <a:latin typeface="Arial" panose="020B0604020202020204" pitchFamily="34" charset="0"/>
                <a:ea typeface="Arial" panose="020B0604020202020204" pitchFamily="34" charset="0"/>
              </a:rPr>
              <a:t>. </a:t>
            </a:r>
            <a:r>
              <a:rPr lang="en-US" sz="1300" dirty="0" err="1">
                <a:solidFill>
                  <a:srgbClr val="FFFFFF"/>
                </a:solidFill>
                <a:effectLst/>
                <a:latin typeface="Arial" panose="020B0604020202020204" pitchFamily="34" charset="0"/>
                <a:ea typeface="Arial" panose="020B0604020202020204" pitchFamily="34" charset="0"/>
              </a:rPr>
              <a:t>Dây</a:t>
            </a:r>
            <a:r>
              <a:rPr lang="en-US" sz="1300" dirty="0">
                <a:solidFill>
                  <a:srgbClr val="FFFFFF"/>
                </a:solidFill>
                <a:effectLst/>
                <a:latin typeface="Arial" panose="020B0604020202020204" pitchFamily="34" charset="0"/>
                <a:ea typeface="Arial" panose="020B0604020202020204" pitchFamily="34" charset="0"/>
              </a:rPr>
              <a:t> </a:t>
            </a:r>
            <a:r>
              <a:rPr lang="en-US" sz="1300" dirty="0" err="1">
                <a:solidFill>
                  <a:srgbClr val="FFFFFF"/>
                </a:solidFill>
                <a:effectLst/>
                <a:latin typeface="Arial" panose="020B0604020202020204" pitchFamily="34" charset="0"/>
                <a:ea typeface="Arial" panose="020B0604020202020204" pitchFamily="34" charset="0"/>
              </a:rPr>
              <a:t>kéo</a:t>
            </a:r>
            <a:r>
              <a:rPr lang="en-US" sz="1300" dirty="0">
                <a:solidFill>
                  <a:srgbClr val="FFFFFF"/>
                </a:solidFill>
                <a:effectLst/>
                <a:latin typeface="Arial" panose="020B0604020202020204" pitchFamily="34" charset="0"/>
                <a:ea typeface="Arial" panose="020B0604020202020204" pitchFamily="34" charset="0"/>
              </a:rPr>
              <a:t> </a:t>
            </a:r>
            <a:r>
              <a:rPr lang="en-US" sz="1300" dirty="0" err="1">
                <a:solidFill>
                  <a:srgbClr val="FFFFFF"/>
                </a:solidFill>
                <a:effectLst/>
                <a:latin typeface="Arial" panose="020B0604020202020204" pitchFamily="34" charset="0"/>
                <a:ea typeface="Arial" panose="020B0604020202020204" pitchFamily="34" charset="0"/>
              </a:rPr>
              <a:t>đàn</a:t>
            </a:r>
            <a:r>
              <a:rPr lang="en-US" sz="1300" dirty="0">
                <a:solidFill>
                  <a:srgbClr val="FFFFFF"/>
                </a:solidFill>
                <a:effectLst/>
                <a:latin typeface="Arial" panose="020B0604020202020204" pitchFamily="34" charset="0"/>
                <a:ea typeface="Arial" panose="020B0604020202020204" pitchFamily="34" charset="0"/>
              </a:rPr>
              <a:t> </a:t>
            </a:r>
            <a:r>
              <a:rPr lang="en-US" sz="1300" dirty="0" err="1">
                <a:solidFill>
                  <a:srgbClr val="FFFFFF"/>
                </a:solidFill>
                <a:effectLst/>
                <a:latin typeface="Arial" panose="020B0604020202020204" pitchFamily="34" charset="0"/>
                <a:ea typeface="Arial" panose="020B0604020202020204" pitchFamily="34" charset="0"/>
              </a:rPr>
              <a:t>hồi</a:t>
            </a:r>
            <a:r>
              <a:rPr lang="en-US" sz="1300" dirty="0">
                <a:solidFill>
                  <a:srgbClr val="FFFFFF"/>
                </a:solidFill>
                <a:effectLst/>
                <a:latin typeface="Arial" panose="020B0604020202020204" pitchFamily="34" charset="0"/>
                <a:ea typeface="Arial" panose="020B0604020202020204" pitchFamily="34" charset="0"/>
              </a:rPr>
              <a:t> </a:t>
            </a:r>
            <a:r>
              <a:rPr lang="en-US" sz="1300" dirty="0" err="1">
                <a:solidFill>
                  <a:srgbClr val="FFFFFF"/>
                </a:solidFill>
                <a:effectLst/>
                <a:latin typeface="Arial" panose="020B0604020202020204" pitchFamily="34" charset="0"/>
                <a:ea typeface="Arial" panose="020B0604020202020204" pitchFamily="34" charset="0"/>
              </a:rPr>
              <a:t>tập</a:t>
            </a:r>
            <a:r>
              <a:rPr lang="en-US" sz="1300" dirty="0">
                <a:solidFill>
                  <a:srgbClr val="FFFFFF"/>
                </a:solidFill>
                <a:effectLst/>
                <a:latin typeface="Arial" panose="020B0604020202020204" pitchFamily="34" charset="0"/>
                <a:ea typeface="Arial" panose="020B0604020202020204" pitchFamily="34" charset="0"/>
              </a:rPr>
              <a:t> gym</a:t>
            </a:r>
          </a:p>
        </p:txBody>
      </p:sp>
    </p:spTree>
    <p:extLst>
      <p:ext uri="{BB962C8B-B14F-4D97-AF65-F5344CB8AC3E}">
        <p14:creationId xmlns:p14="http://schemas.microsoft.com/office/powerpoint/2010/main" val="329566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02275-DF2C-4C53-80E3-541118DB9374}"/>
              </a:ext>
            </a:extLst>
          </p:cNvPr>
          <p:cNvSpPr txBox="1"/>
          <p:nvPr/>
        </p:nvSpPr>
        <p:spPr>
          <a:xfrm>
            <a:off x="301893" y="2180218"/>
            <a:ext cx="8634248" cy="4324261"/>
          </a:xfrm>
          <a:prstGeom prst="rect">
            <a:avLst/>
          </a:prstGeom>
          <a:noFill/>
        </p:spPr>
        <p:txBody>
          <a:bodyPr wrap="square">
            <a:spAutoFit/>
          </a:bodyPr>
          <a:lstStyle/>
          <a:p>
            <a:pPr>
              <a:spcBef>
                <a:spcPts val="600"/>
              </a:spcBef>
              <a:spcAft>
                <a:spcPts val="600"/>
              </a:spcAft>
            </a:pPr>
            <a:r>
              <a:rPr lang="en-US" sz="2500" b="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500" b="1" dirty="0">
                <a:effectLst/>
                <a:latin typeface="Times New Roman" panose="02020603050405020304" pitchFamily="18" charset="0"/>
                <a:ea typeface="Arial" panose="020B0604020202020204" pitchFamily="34" charset="0"/>
                <a:cs typeface="Times New Roman" panose="02020603050405020304" pitchFamily="18" charset="0"/>
              </a:rPr>
              <a:t>Tổng kết: </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pPr indent="-355600">
              <a:spcBef>
                <a:spcPts val="600"/>
              </a:spcBef>
              <a:spcAft>
                <a:spcPts val="600"/>
              </a:spcAft>
              <a:tabLst>
                <a:tab pos="462280" algn="l"/>
              </a:tabLst>
            </a:pPr>
            <a:r>
              <a:rPr lang="vi-VN" sz="2500" b="0" dirty="0">
                <a:solidFill>
                  <a:srgbClr val="000000"/>
                </a:solidFill>
                <a:effectLst/>
                <a:latin typeface="Times New Roman" panose="02020603050405020304" pitchFamily="18" charset="0"/>
                <a:ea typeface="Arial" panose="020B0604020202020204" pitchFamily="34" charset="0"/>
              </a:rPr>
              <a:t>Mỗi loại vật liệu đều có những tính chất riêng. Ví dụ:</a:t>
            </a:r>
            <a:endParaRPr lang="en-US" sz="2500" b="1" dirty="0">
              <a:effectLst/>
              <a:latin typeface="Segoe UI" panose="020B0502040204020203" pitchFamily="34" charset="0"/>
              <a:ea typeface="Arial" panose="020B0604020202020204" pitchFamily="34" charset="0"/>
            </a:endParaRPr>
          </a:p>
          <a:p>
            <a:pPr indent="-355600">
              <a:spcBef>
                <a:spcPts val="600"/>
              </a:spcBef>
              <a:spcAft>
                <a:spcPts val="600"/>
              </a:spcAft>
              <a:tabLst>
                <a:tab pos="462280" algn="l"/>
              </a:tabLst>
            </a:pPr>
            <a:r>
              <a:rPr lang="en-US" sz="2500" b="0" dirty="0">
                <a:solidFill>
                  <a:srgbClr val="0000FF"/>
                </a:solidFill>
                <a:effectLst/>
                <a:latin typeface="Times New Roman" panose="02020603050405020304" pitchFamily="18" charset="0"/>
                <a:ea typeface="Arial" panose="020B0604020202020204" pitchFamily="34" charset="0"/>
              </a:rPr>
              <a:t>+ </a:t>
            </a:r>
            <a:r>
              <a:rPr lang="vi-VN" sz="2500" b="0" dirty="0">
                <a:solidFill>
                  <a:srgbClr val="0000FF"/>
                </a:solidFill>
                <a:effectLst/>
                <a:latin typeface="Times New Roman" panose="02020603050405020304" pitchFamily="18" charset="0"/>
                <a:ea typeface="Arial" panose="020B0604020202020204" pitchFamily="34" charset="0"/>
              </a:rPr>
              <a:t>Vật liệu bằng kim loại có tính dẫn điện, dẫn nhiệt, dễ bị ăn mòn, bị gỉ.</a:t>
            </a:r>
            <a:endParaRPr lang="en-US" sz="2500" b="0" dirty="0">
              <a:solidFill>
                <a:srgbClr val="0000FF"/>
              </a:solidFill>
              <a:effectLst/>
              <a:latin typeface="Times New Roman" panose="02020603050405020304" pitchFamily="18" charset="0"/>
              <a:ea typeface="Arial" panose="020B0604020202020204" pitchFamily="34" charset="0"/>
            </a:endParaRPr>
          </a:p>
          <a:p>
            <a:pPr indent="-355600">
              <a:spcBef>
                <a:spcPts val="600"/>
              </a:spcBef>
              <a:spcAft>
                <a:spcPts val="600"/>
              </a:spcAft>
              <a:tabLst>
                <a:tab pos="462280" algn="l"/>
              </a:tabLst>
            </a:pPr>
            <a:r>
              <a:rPr lang="en-US" sz="2500" b="0" dirty="0">
                <a:solidFill>
                  <a:srgbClr val="0000FF"/>
                </a:solidFill>
                <a:effectLst/>
                <a:latin typeface="Times New Roman" panose="02020603050405020304" pitchFamily="18" charset="0"/>
                <a:ea typeface="Arial" panose="020B0604020202020204" pitchFamily="34" charset="0"/>
              </a:rPr>
              <a:t>+ </a:t>
            </a:r>
            <a:r>
              <a:rPr lang="vi-VN" sz="2500" b="0" dirty="0">
                <a:solidFill>
                  <a:srgbClr val="0000FF"/>
                </a:solidFill>
                <a:effectLst/>
                <a:latin typeface="Times New Roman" panose="02020603050405020304" pitchFamily="18" charset="0"/>
                <a:ea typeface="Arial" panose="020B0604020202020204" pitchFamily="34" charset="0"/>
              </a:rPr>
              <a:t>Vật liệu bằng nhựa và thuỷ tinh không dẫn điện, không dẫn nhiệt, ít bị ăn mòn và không bị gỉ.</a:t>
            </a:r>
            <a:endParaRPr lang="en-US" sz="2500" b="0" dirty="0">
              <a:solidFill>
                <a:srgbClr val="0000FF"/>
              </a:solidFill>
              <a:effectLst/>
              <a:latin typeface="Times New Roman" panose="02020603050405020304" pitchFamily="18" charset="0"/>
              <a:ea typeface="Arial" panose="020B0604020202020204" pitchFamily="34" charset="0"/>
            </a:endParaRPr>
          </a:p>
          <a:p>
            <a:pPr>
              <a:spcBef>
                <a:spcPts val="600"/>
              </a:spcBef>
              <a:spcAft>
                <a:spcPts val="600"/>
              </a:spcAft>
              <a:tabLst>
                <a:tab pos="462280" algn="l"/>
              </a:tabLst>
            </a:pPr>
            <a:r>
              <a:rPr lang="en-US" sz="2500" b="0" dirty="0">
                <a:solidFill>
                  <a:srgbClr val="0000FF"/>
                </a:solidFill>
                <a:effectLst/>
                <a:latin typeface="Times New Roman" panose="02020603050405020304" pitchFamily="18" charset="0"/>
                <a:ea typeface="Arial" panose="020B0604020202020204" pitchFamily="34" charset="0"/>
              </a:rPr>
              <a:t>+ </a:t>
            </a:r>
            <a:r>
              <a:rPr lang="vi-VN" sz="2500" b="0" dirty="0">
                <a:solidFill>
                  <a:srgbClr val="0000FF"/>
                </a:solidFill>
                <a:effectLst/>
                <a:latin typeface="Times New Roman" panose="02020603050405020304" pitchFamily="18" charset="0"/>
                <a:ea typeface="Arial" panose="020B0604020202020204" pitchFamily="34" charset="0"/>
              </a:rPr>
              <a:t>Vật liệu bằng cao su không dẫn điện, không dẫn nhiệt,</a:t>
            </a:r>
            <a:endParaRPr lang="en-US" sz="2500" b="0" dirty="0">
              <a:solidFill>
                <a:srgbClr val="0000FF"/>
              </a:solidFill>
              <a:effectLst/>
              <a:latin typeface="Times New Roman" panose="02020603050405020304" pitchFamily="18" charset="0"/>
              <a:ea typeface="Arial" panose="020B0604020202020204" pitchFamily="34" charset="0"/>
            </a:endParaRPr>
          </a:p>
          <a:p>
            <a:pPr>
              <a:spcBef>
                <a:spcPts val="600"/>
              </a:spcBef>
              <a:spcAft>
                <a:spcPts val="600"/>
              </a:spcAft>
              <a:tabLst>
                <a:tab pos="462280" algn="l"/>
              </a:tabLst>
            </a:pPr>
            <a:r>
              <a:rPr lang="vi-VN" sz="2500" b="0" dirty="0">
                <a:solidFill>
                  <a:srgbClr val="0000FF"/>
                </a:solidFill>
                <a:effectLst/>
                <a:latin typeface="Times New Roman" panose="02020603050405020304" pitchFamily="18" charset="0"/>
                <a:ea typeface="Arial" panose="020B0604020202020204" pitchFamily="34" charset="0"/>
              </a:rPr>
              <a:t> có tính đàn hồi, ít bị biến đổi khi gặp nóng hay lạnh, không tan trong nước, tan được trong xăng, không bị ăn mòn.</a:t>
            </a:r>
            <a:endParaRPr lang="en-US" sz="2500" b="1" dirty="0">
              <a:solidFill>
                <a:srgbClr val="0000FF"/>
              </a:solidFill>
              <a:effectLst/>
              <a:latin typeface="Segoe UI" panose="020B0502040204020203" pitchFamily="34" charset="0"/>
              <a:ea typeface="Arial" panose="020B0604020202020204" pitchFamily="34" charset="0"/>
            </a:endParaRPr>
          </a:p>
        </p:txBody>
      </p:sp>
      <p:sp>
        <p:nvSpPr>
          <p:cNvPr id="4" name="Rectangle 1">
            <a:extLst>
              <a:ext uri="{FF2B5EF4-FFF2-40B4-BE49-F238E27FC236}">
                <a16:creationId xmlns:a16="http://schemas.microsoft.com/office/drawing/2014/main" id="{A93D9084-E34D-47B9-9594-DAEE48415202}"/>
              </a:ext>
            </a:extLst>
          </p:cNvPr>
          <p:cNvSpPr>
            <a:spLocks noChangeArrowheads="1"/>
          </p:cNvSpPr>
          <p:nvPr/>
        </p:nvSpPr>
        <p:spPr bwMode="auto">
          <a:xfrm>
            <a:off x="89338" y="1539765"/>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a:ln>
                  <a:noFill/>
                </a:ln>
                <a:solidFill>
                  <a:srgbClr val="C00000"/>
                </a:solidFill>
                <a:effectLst/>
                <a:latin typeface="Times New Roman" panose="02020603050405020304" pitchFamily="18" charset="0"/>
                <a:ea typeface="+mj-ea"/>
                <a:cs typeface="Times New Roman" panose="02020603050405020304" pitchFamily="18" charset="0"/>
              </a:rPr>
              <a:t>II. </a:t>
            </a:r>
            <a:r>
              <a:rPr lang="en-US" altLang="en-US" sz="2800" b="1">
                <a:solidFill>
                  <a:srgbClr val="C00000"/>
                </a:solidFill>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
        <p:nvSpPr>
          <p:cNvPr id="5" name="Hộp_Văn_Bản 7">
            <a:extLst>
              <a:ext uri="{FF2B5EF4-FFF2-40B4-BE49-F238E27FC236}">
                <a16:creationId xmlns:a16="http://schemas.microsoft.com/office/drawing/2014/main" id="{271DB03B-F286-4606-AD11-5F29A4C2B205}"/>
              </a:ext>
            </a:extLst>
          </p:cNvPr>
          <p:cNvSpPr txBox="1"/>
          <p:nvPr/>
        </p:nvSpPr>
        <p:spPr>
          <a:xfrm>
            <a:off x="207859" y="18265"/>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6" name="Rectangle 1">
            <a:extLst>
              <a:ext uri="{FF2B5EF4-FFF2-40B4-BE49-F238E27FC236}">
                <a16:creationId xmlns:a16="http://schemas.microsoft.com/office/drawing/2014/main" id="{27A9B611-09C4-4AF7-AC25-C5A0162B64C1}"/>
              </a:ext>
            </a:extLst>
          </p:cNvPr>
          <p:cNvSpPr>
            <a:spLocks noChangeArrowheads="1"/>
          </p:cNvSpPr>
          <p:nvPr/>
        </p:nvSpPr>
        <p:spPr bwMode="auto">
          <a:xfrm>
            <a:off x="89338" y="958170"/>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a:ln>
                  <a:noFill/>
                </a:ln>
                <a:effectLst/>
                <a:latin typeface="Times New Roman" panose="02020603050405020304" pitchFamily="18" charset="0"/>
                <a:ea typeface="+mj-ea"/>
                <a:cs typeface="Times New Roman" panose="02020603050405020304" pitchFamily="18" charset="0"/>
              </a:rPr>
              <a:t>I. </a:t>
            </a:r>
            <a:r>
              <a:rPr lang="en-US" altLang="en-US" sz="2800" b="1">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pic>
        <p:nvPicPr>
          <p:cNvPr id="7" name="Picutre 983" descr="Application&#10;&#10;Description automatically generated with low confidence">
            <a:extLst>
              <a:ext uri="{FF2B5EF4-FFF2-40B4-BE49-F238E27FC236}">
                <a16:creationId xmlns:a16="http://schemas.microsoft.com/office/drawing/2014/main" id="{B4254235-358A-437E-B465-528064006EC7}"/>
              </a:ext>
            </a:extLst>
          </p:cNvPr>
          <p:cNvPicPr/>
          <p:nvPr/>
        </p:nvPicPr>
        <p:blipFill>
          <a:blip r:embed="rId2"/>
          <a:stretch/>
        </p:blipFill>
        <p:spPr>
          <a:xfrm>
            <a:off x="301893" y="2180218"/>
            <a:ext cx="1552246" cy="487033"/>
          </a:xfrm>
          <a:prstGeom prst="rect">
            <a:avLst/>
          </a:prstGeom>
        </p:spPr>
      </p:pic>
    </p:spTree>
    <p:extLst>
      <p:ext uri="{BB962C8B-B14F-4D97-AF65-F5344CB8AC3E}">
        <p14:creationId xmlns:p14="http://schemas.microsoft.com/office/powerpoint/2010/main" val="109369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50">
            <a:extLst>
              <a:ext uri="{FF2B5EF4-FFF2-40B4-BE49-F238E27FC236}">
                <a16:creationId xmlns:a16="http://schemas.microsoft.com/office/drawing/2014/main" id="{DCE0605C-E348-47AC-9748-DEF1743144B3}"/>
              </a:ext>
            </a:extLst>
          </p:cNvPr>
          <p:cNvGrpSpPr>
            <a:grpSpLocks/>
          </p:cNvGrpSpPr>
          <p:nvPr/>
        </p:nvGrpSpPr>
        <p:grpSpPr bwMode="auto">
          <a:xfrm flipH="1">
            <a:off x="7258739" y="3249834"/>
            <a:ext cx="1622934" cy="473137"/>
            <a:chOff x="1714500" y="3094038"/>
            <a:chExt cx="1047750" cy="551111"/>
          </a:xfrm>
        </p:grpSpPr>
        <p:sp>
          <p:nvSpPr>
            <p:cNvPr id="52" name="Freeform 51">
              <a:extLst>
                <a:ext uri="{FF2B5EF4-FFF2-40B4-BE49-F238E27FC236}">
                  <a16:creationId xmlns:a16="http://schemas.microsoft.com/office/drawing/2014/main" id="{591DD04E-36B3-4317-9004-530B48F035B5}"/>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AD04">
                    <a:lumMod val="95000"/>
                    <a:lumOff val="5000"/>
                  </a:srgbClr>
                </a:gs>
                <a:gs pos="21000">
                  <a:srgbClr val="FFAD04">
                    <a:lumMod val="85000"/>
                  </a:srgbClr>
                </a:gs>
                <a:gs pos="52000">
                  <a:srgbClr val="FFAD04">
                    <a:lumMod val="90000"/>
                  </a:srgbClr>
                </a:gs>
                <a:gs pos="100000">
                  <a:srgbClr val="FFAD04">
                    <a:lumMod val="77000"/>
                  </a:srgbClr>
                </a:gs>
                <a:gs pos="86000">
                  <a:srgbClr val="FFAD04">
                    <a:lumMod val="8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53" name="Freeform 52">
              <a:extLst>
                <a:ext uri="{FF2B5EF4-FFF2-40B4-BE49-F238E27FC236}">
                  <a16:creationId xmlns:a16="http://schemas.microsoft.com/office/drawing/2014/main" id="{8C8237B8-17C8-476A-BD01-27B25A5A1528}"/>
                </a:ext>
              </a:extLst>
            </p:cNvPr>
            <p:cNvSpPr/>
            <p:nvPr/>
          </p:nvSpPr>
          <p:spPr>
            <a:xfrm>
              <a:off x="1816100" y="3152516"/>
              <a:ext cx="919162" cy="437700"/>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nvGrpSpPr>
          <p:cNvPr id="4099" name="Group 41">
            <a:extLst>
              <a:ext uri="{FF2B5EF4-FFF2-40B4-BE49-F238E27FC236}">
                <a16:creationId xmlns:a16="http://schemas.microsoft.com/office/drawing/2014/main" id="{5238F3D1-3C51-4FD2-94B9-CE2D7B9F6305}"/>
              </a:ext>
            </a:extLst>
          </p:cNvPr>
          <p:cNvGrpSpPr>
            <a:grpSpLocks/>
          </p:cNvGrpSpPr>
          <p:nvPr/>
        </p:nvGrpSpPr>
        <p:grpSpPr bwMode="auto">
          <a:xfrm flipH="1">
            <a:off x="7394185" y="5690245"/>
            <a:ext cx="1622934" cy="474659"/>
            <a:chOff x="1714500" y="3094038"/>
            <a:chExt cx="1047750" cy="551111"/>
          </a:xfrm>
        </p:grpSpPr>
        <p:sp>
          <p:nvSpPr>
            <p:cNvPr id="46" name="Freeform 45">
              <a:extLst>
                <a:ext uri="{FF2B5EF4-FFF2-40B4-BE49-F238E27FC236}">
                  <a16:creationId xmlns:a16="http://schemas.microsoft.com/office/drawing/2014/main" id="{9E889A61-E41C-45EA-B570-C1AF6595AF74}"/>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AD04">
                    <a:lumMod val="95000"/>
                    <a:lumOff val="5000"/>
                  </a:srgbClr>
                </a:gs>
                <a:gs pos="21000">
                  <a:srgbClr val="FFAD04">
                    <a:lumMod val="85000"/>
                  </a:srgbClr>
                </a:gs>
                <a:gs pos="52000">
                  <a:srgbClr val="FFAD04">
                    <a:lumMod val="90000"/>
                  </a:srgbClr>
                </a:gs>
                <a:gs pos="100000">
                  <a:srgbClr val="FFAD04">
                    <a:lumMod val="77000"/>
                  </a:srgbClr>
                </a:gs>
                <a:gs pos="86000">
                  <a:srgbClr val="FFAD04">
                    <a:lumMod val="8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47" name="Freeform 46">
              <a:extLst>
                <a:ext uri="{FF2B5EF4-FFF2-40B4-BE49-F238E27FC236}">
                  <a16:creationId xmlns:a16="http://schemas.microsoft.com/office/drawing/2014/main" id="{4D315FDE-4C61-4C10-A262-F6D602A240F5}"/>
                </a:ext>
              </a:extLst>
            </p:cNvPr>
            <p:cNvSpPr/>
            <p:nvPr/>
          </p:nvSpPr>
          <p:spPr>
            <a:xfrm>
              <a:off x="1816100" y="3154095"/>
              <a:ext cx="919162"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nvGrpSpPr>
          <p:cNvPr id="4100" name="Group 14">
            <a:extLst>
              <a:ext uri="{FF2B5EF4-FFF2-40B4-BE49-F238E27FC236}">
                <a16:creationId xmlns:a16="http://schemas.microsoft.com/office/drawing/2014/main" id="{82CF1BE7-67E1-4D12-9497-A546AAD92561}"/>
              </a:ext>
            </a:extLst>
          </p:cNvPr>
          <p:cNvGrpSpPr>
            <a:grpSpLocks/>
          </p:cNvGrpSpPr>
          <p:nvPr/>
        </p:nvGrpSpPr>
        <p:grpSpPr bwMode="auto">
          <a:xfrm>
            <a:off x="-65049" y="2289102"/>
            <a:ext cx="1622934" cy="473138"/>
            <a:chOff x="1714500" y="3094038"/>
            <a:chExt cx="1047750" cy="551111"/>
          </a:xfrm>
        </p:grpSpPr>
        <p:sp>
          <p:nvSpPr>
            <p:cNvPr id="17" name="Freeform 16">
              <a:extLst>
                <a:ext uri="{FF2B5EF4-FFF2-40B4-BE49-F238E27FC236}">
                  <a16:creationId xmlns:a16="http://schemas.microsoft.com/office/drawing/2014/main" id="{48C174D8-97A6-4536-AA41-381915ABEFE8}"/>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AD04">
                    <a:lumMod val="95000"/>
                    <a:lumOff val="5000"/>
                  </a:srgbClr>
                </a:gs>
                <a:gs pos="21000">
                  <a:srgbClr val="FFAD04">
                    <a:lumMod val="85000"/>
                  </a:srgbClr>
                </a:gs>
                <a:gs pos="52000">
                  <a:srgbClr val="FFAD04">
                    <a:lumMod val="90000"/>
                  </a:srgbClr>
                </a:gs>
                <a:gs pos="100000">
                  <a:srgbClr val="FFAD04">
                    <a:lumMod val="77000"/>
                  </a:srgbClr>
                </a:gs>
                <a:gs pos="86000">
                  <a:srgbClr val="FFAD04">
                    <a:lumMod val="8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18" name="Freeform 17">
              <a:extLst>
                <a:ext uri="{FF2B5EF4-FFF2-40B4-BE49-F238E27FC236}">
                  <a16:creationId xmlns:a16="http://schemas.microsoft.com/office/drawing/2014/main" id="{76ADA0AB-C76D-4E7C-9935-16A91AEC9F04}"/>
                </a:ext>
              </a:extLst>
            </p:cNvPr>
            <p:cNvSpPr/>
            <p:nvPr/>
          </p:nvSpPr>
          <p:spPr>
            <a:xfrm>
              <a:off x="1816100" y="3152517"/>
              <a:ext cx="919162" cy="437698"/>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nvGrpSpPr>
          <p:cNvPr id="4101" name="Group 3">
            <a:extLst>
              <a:ext uri="{FF2B5EF4-FFF2-40B4-BE49-F238E27FC236}">
                <a16:creationId xmlns:a16="http://schemas.microsoft.com/office/drawing/2014/main" id="{1C9D4B75-1606-4C1E-BBBC-63CF9FB19E0C}"/>
              </a:ext>
            </a:extLst>
          </p:cNvPr>
          <p:cNvGrpSpPr>
            <a:grpSpLocks/>
          </p:cNvGrpSpPr>
          <p:nvPr/>
        </p:nvGrpSpPr>
        <p:grpSpPr bwMode="auto">
          <a:xfrm>
            <a:off x="993232" y="2029130"/>
            <a:ext cx="7204842" cy="1168392"/>
            <a:chOff x="2530645" y="2460171"/>
            <a:chExt cx="4651820" cy="1219014"/>
          </a:xfrm>
        </p:grpSpPr>
        <p:pic>
          <p:nvPicPr>
            <p:cNvPr id="4143" name="Picture 4" descr="C:\Users\dell\Desktop\Icon sale page\Icon tĩnh\200wide.jpg">
              <a:extLst>
                <a:ext uri="{FF2B5EF4-FFF2-40B4-BE49-F238E27FC236}">
                  <a16:creationId xmlns:a16="http://schemas.microsoft.com/office/drawing/2014/main" id="{54127995-FDEC-4D9A-BFA7-1AAEB568A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44" name="Group 11">
              <a:extLst>
                <a:ext uri="{FF2B5EF4-FFF2-40B4-BE49-F238E27FC236}">
                  <a16:creationId xmlns:a16="http://schemas.microsoft.com/office/drawing/2014/main" id="{A3671A40-FC0C-4ADD-A571-FF5542F34F54}"/>
                </a:ext>
              </a:extLst>
            </p:cNvPr>
            <p:cNvGrpSpPr>
              <a:grpSpLocks/>
            </p:cNvGrpSpPr>
            <p:nvPr/>
          </p:nvGrpSpPr>
          <p:grpSpPr bwMode="auto">
            <a:xfrm>
              <a:off x="2530645" y="2460171"/>
              <a:ext cx="4651820" cy="1011238"/>
              <a:chOff x="2671148" y="1311915"/>
              <a:chExt cx="3938587" cy="1011238"/>
            </a:xfrm>
          </p:grpSpPr>
          <p:pic>
            <p:nvPicPr>
              <p:cNvPr id="4145" name="Picture 3">
                <a:extLst>
                  <a:ext uri="{FF2B5EF4-FFF2-40B4-BE49-F238E27FC236}">
                    <a16:creationId xmlns:a16="http://schemas.microsoft.com/office/drawing/2014/main" id="{14ECD919-6226-437F-952E-752E7DBED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a:extLst>
                  <a:ext uri="{FF2B5EF4-FFF2-40B4-BE49-F238E27FC236}">
                    <a16:creationId xmlns:a16="http://schemas.microsoft.com/office/drawing/2014/main" id="{F8222FCE-38D8-4A1F-A180-674D412C1A4E}"/>
                  </a:ext>
                </a:extLst>
              </p:cNvPr>
              <p:cNvSpPr/>
              <p:nvPr/>
            </p:nvSpPr>
            <p:spPr>
              <a:xfrm>
                <a:off x="2762555" y="1386516"/>
                <a:ext cx="3777280" cy="86188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grpSp>
        <p:nvGrpSpPr>
          <p:cNvPr id="4102" name="Group 1">
            <a:extLst>
              <a:ext uri="{FF2B5EF4-FFF2-40B4-BE49-F238E27FC236}">
                <a16:creationId xmlns:a16="http://schemas.microsoft.com/office/drawing/2014/main" id="{F442D8AA-31B0-4884-B658-291114605AA4}"/>
              </a:ext>
            </a:extLst>
          </p:cNvPr>
          <p:cNvGrpSpPr>
            <a:grpSpLocks/>
          </p:cNvGrpSpPr>
          <p:nvPr/>
        </p:nvGrpSpPr>
        <p:grpSpPr bwMode="auto">
          <a:xfrm>
            <a:off x="45306" y="1006730"/>
            <a:ext cx="8678638" cy="537034"/>
            <a:chOff x="1631147" y="1316985"/>
            <a:chExt cx="5761832" cy="559049"/>
          </a:xfrm>
        </p:grpSpPr>
        <p:sp>
          <p:nvSpPr>
            <p:cNvPr id="5" name="Freeform 4">
              <a:extLst>
                <a:ext uri="{FF2B5EF4-FFF2-40B4-BE49-F238E27FC236}">
                  <a16:creationId xmlns:a16="http://schemas.microsoft.com/office/drawing/2014/main" id="{0444ED66-B8A1-4BE7-8F80-5E3D63100B4A}"/>
                </a:ext>
              </a:extLst>
            </p:cNvPr>
            <p:cNvSpPr/>
            <p:nvPr/>
          </p:nvSpPr>
          <p:spPr>
            <a:xfrm>
              <a:off x="1631147" y="1316985"/>
              <a:ext cx="5761832" cy="559049"/>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flip="none" rotWithShape="1">
              <a:gsLst>
                <a:gs pos="1000">
                  <a:srgbClr val="EA9C00"/>
                </a:gs>
                <a:gs pos="14000">
                  <a:srgbClr val="BC7D00"/>
                </a:gs>
                <a:gs pos="50000">
                  <a:srgbClr val="EA9C00"/>
                </a:gs>
                <a:gs pos="99000">
                  <a:srgbClr val="EA9C00"/>
                </a:gs>
                <a:gs pos="86000">
                  <a:srgbClr val="BC7D0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reeform 7">
              <a:extLst>
                <a:ext uri="{FF2B5EF4-FFF2-40B4-BE49-F238E27FC236}">
                  <a16:creationId xmlns:a16="http://schemas.microsoft.com/office/drawing/2014/main" id="{F070A009-6334-4740-BE20-D8CF43986337}"/>
                </a:ext>
              </a:extLst>
            </p:cNvPr>
            <p:cNvSpPr/>
            <p:nvPr/>
          </p:nvSpPr>
          <p:spPr>
            <a:xfrm>
              <a:off x="1732158" y="1373999"/>
              <a:ext cx="5562616" cy="45294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103" name="Group 2">
            <a:extLst>
              <a:ext uri="{FF2B5EF4-FFF2-40B4-BE49-F238E27FC236}">
                <a16:creationId xmlns:a16="http://schemas.microsoft.com/office/drawing/2014/main" id="{0DF301CB-76D1-4911-B16E-3EEFE9C5CCB5}"/>
              </a:ext>
            </a:extLst>
          </p:cNvPr>
          <p:cNvGrpSpPr>
            <a:grpSpLocks/>
          </p:cNvGrpSpPr>
          <p:nvPr/>
        </p:nvGrpSpPr>
        <p:grpSpPr bwMode="auto">
          <a:xfrm>
            <a:off x="837314" y="774762"/>
            <a:ext cx="7204842" cy="1168392"/>
            <a:chOff x="2530645" y="1066800"/>
            <a:chExt cx="4651820" cy="1220177"/>
          </a:xfrm>
        </p:grpSpPr>
        <p:pic>
          <p:nvPicPr>
            <p:cNvPr id="4137" name="Picture 4" descr="C:\Users\dell\Desktop\Icon sale page\Icon tĩnh\200wide.jpg">
              <a:extLst>
                <a:ext uri="{FF2B5EF4-FFF2-40B4-BE49-F238E27FC236}">
                  <a16:creationId xmlns:a16="http://schemas.microsoft.com/office/drawing/2014/main" id="{3FAA281C-FF6E-4272-B958-26699B255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31272" y="2040885"/>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8" name="Group 6">
              <a:extLst>
                <a:ext uri="{FF2B5EF4-FFF2-40B4-BE49-F238E27FC236}">
                  <a16:creationId xmlns:a16="http://schemas.microsoft.com/office/drawing/2014/main" id="{FF9BB0E9-CF90-42D4-8E20-6C0C9924BEF8}"/>
                </a:ext>
              </a:extLst>
            </p:cNvPr>
            <p:cNvGrpSpPr>
              <a:grpSpLocks/>
            </p:cNvGrpSpPr>
            <p:nvPr/>
          </p:nvGrpSpPr>
          <p:grpSpPr bwMode="auto">
            <a:xfrm>
              <a:off x="2530645" y="1066800"/>
              <a:ext cx="4651820" cy="1011238"/>
              <a:chOff x="2671148" y="1311915"/>
              <a:chExt cx="3938587" cy="1011238"/>
            </a:xfrm>
          </p:grpSpPr>
          <p:pic>
            <p:nvPicPr>
              <p:cNvPr id="4139" name="Picture 3">
                <a:extLst>
                  <a:ext uri="{FF2B5EF4-FFF2-40B4-BE49-F238E27FC236}">
                    <a16:creationId xmlns:a16="http://schemas.microsoft.com/office/drawing/2014/main" id="{0D6FB9D8-8FAA-4217-B648-6FE741C10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a:extLst>
                  <a:ext uri="{FF2B5EF4-FFF2-40B4-BE49-F238E27FC236}">
                    <a16:creationId xmlns:a16="http://schemas.microsoft.com/office/drawing/2014/main" id="{9C3990FA-4148-48C6-B040-22C878B81F55}"/>
                  </a:ext>
                </a:extLst>
              </p:cNvPr>
              <p:cNvSpPr/>
              <p:nvPr/>
            </p:nvSpPr>
            <p:spPr>
              <a:xfrm>
                <a:off x="2762555" y="1386588"/>
                <a:ext cx="3777280" cy="861115"/>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4104" name="Group 15">
            <a:extLst>
              <a:ext uri="{FF2B5EF4-FFF2-40B4-BE49-F238E27FC236}">
                <a16:creationId xmlns:a16="http://schemas.microsoft.com/office/drawing/2014/main" id="{0D780A8A-3606-47BD-9CDC-F1D3A410299A}"/>
              </a:ext>
            </a:extLst>
          </p:cNvPr>
          <p:cNvGrpSpPr>
            <a:grpSpLocks/>
          </p:cNvGrpSpPr>
          <p:nvPr/>
        </p:nvGrpSpPr>
        <p:grpSpPr bwMode="auto">
          <a:xfrm>
            <a:off x="962802" y="2096989"/>
            <a:ext cx="1423755" cy="635921"/>
            <a:chOff x="2452688" y="2863775"/>
            <a:chExt cx="1819275" cy="662858"/>
          </a:xfrm>
        </p:grpSpPr>
        <p:sp>
          <p:nvSpPr>
            <p:cNvPr id="10" name="Freeform 9">
              <a:extLst>
                <a:ext uri="{FF2B5EF4-FFF2-40B4-BE49-F238E27FC236}">
                  <a16:creationId xmlns:a16="http://schemas.microsoft.com/office/drawing/2014/main" id="{58536A4C-C4EF-4DB5-AE34-12E0F5857ADB}"/>
                </a:ext>
              </a:extLst>
            </p:cNvPr>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FAD04"/>
                </a:gs>
                <a:gs pos="0">
                  <a:srgbClr val="FFAD04">
                    <a:lumMod val="80000"/>
                    <a:lumOff val="20000"/>
                  </a:srgbClr>
                </a:gs>
                <a:gs pos="49000">
                  <a:srgbClr val="FFAD04">
                    <a:lumMod val="90000"/>
                  </a:srgbClr>
                </a:gs>
                <a:gs pos="60000">
                  <a:srgbClr val="FFAD04"/>
                </a:gs>
                <a:gs pos="100000">
                  <a:srgbClr val="FFAD04">
                    <a:lumMod val="80000"/>
                  </a:srgbClr>
                </a:gs>
                <a:gs pos="84000">
                  <a:srgbClr val="FFAD04">
                    <a:lumMod val="50000"/>
                    <a:lumOff val="50000"/>
                  </a:srgbClr>
                </a:gs>
                <a:gs pos="80000">
                  <a:srgbClr val="FFAD04">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11" name="Freeform 10">
              <a:extLst>
                <a:ext uri="{FF2B5EF4-FFF2-40B4-BE49-F238E27FC236}">
                  <a16:creationId xmlns:a16="http://schemas.microsoft.com/office/drawing/2014/main" id="{F69D9EF4-3588-494E-A556-3FCAD64E69AE}"/>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nvGrpSpPr>
          <p:cNvPr id="4105" name="Group 8">
            <a:extLst>
              <a:ext uri="{FF2B5EF4-FFF2-40B4-BE49-F238E27FC236}">
                <a16:creationId xmlns:a16="http://schemas.microsoft.com/office/drawing/2014/main" id="{BB5D5002-DD13-44CC-AC86-EE2A2C161BDE}"/>
              </a:ext>
            </a:extLst>
          </p:cNvPr>
          <p:cNvGrpSpPr>
            <a:grpSpLocks/>
          </p:cNvGrpSpPr>
          <p:nvPr/>
        </p:nvGrpSpPr>
        <p:grpSpPr bwMode="auto">
          <a:xfrm>
            <a:off x="1085116" y="3101874"/>
            <a:ext cx="7204842" cy="1188168"/>
            <a:chOff x="2530645" y="3933371"/>
            <a:chExt cx="4651820" cy="1238901"/>
          </a:xfrm>
        </p:grpSpPr>
        <p:pic>
          <p:nvPicPr>
            <p:cNvPr id="4129" name="Picture 4" descr="C:\Users\dell\Desktop\Icon sale page\Icon tĩnh\200wide.jpg">
              <a:extLst>
                <a:ext uri="{FF2B5EF4-FFF2-40B4-BE49-F238E27FC236}">
                  <a16:creationId xmlns:a16="http://schemas.microsoft.com/office/drawing/2014/main" id="{13CBBA1E-EB52-4912-BAC2-B7F4869A1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0" name="Group 23">
              <a:extLst>
                <a:ext uri="{FF2B5EF4-FFF2-40B4-BE49-F238E27FC236}">
                  <a16:creationId xmlns:a16="http://schemas.microsoft.com/office/drawing/2014/main" id="{2507EBCA-5731-4409-AEA9-C1BB0F70A4D3}"/>
                </a:ext>
              </a:extLst>
            </p:cNvPr>
            <p:cNvGrpSpPr>
              <a:grpSpLocks/>
            </p:cNvGrpSpPr>
            <p:nvPr/>
          </p:nvGrpSpPr>
          <p:grpSpPr bwMode="auto">
            <a:xfrm>
              <a:off x="2530645" y="3933371"/>
              <a:ext cx="4651820" cy="1011238"/>
              <a:chOff x="2671148" y="1311915"/>
              <a:chExt cx="3938587" cy="1011238"/>
            </a:xfrm>
          </p:grpSpPr>
          <p:pic>
            <p:nvPicPr>
              <p:cNvPr id="4131" name="Picture 3">
                <a:extLst>
                  <a:ext uri="{FF2B5EF4-FFF2-40B4-BE49-F238E27FC236}">
                    <a16:creationId xmlns:a16="http://schemas.microsoft.com/office/drawing/2014/main" id="{5FAF3949-0324-484B-A170-D715C5BD2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le 25">
                <a:extLst>
                  <a:ext uri="{FF2B5EF4-FFF2-40B4-BE49-F238E27FC236}">
                    <a16:creationId xmlns:a16="http://schemas.microsoft.com/office/drawing/2014/main" id="{EA526388-CB7C-4CAC-A93E-C15002452194}"/>
                  </a:ext>
                </a:extLst>
              </p:cNvPr>
              <p:cNvSpPr/>
              <p:nvPr/>
            </p:nvSpPr>
            <p:spPr>
              <a:xfrm>
                <a:off x="2762555" y="1386471"/>
                <a:ext cx="3777280"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grpSp>
        <p:nvGrpSpPr>
          <p:cNvPr id="4106" name="Group 18">
            <a:extLst>
              <a:ext uri="{FF2B5EF4-FFF2-40B4-BE49-F238E27FC236}">
                <a16:creationId xmlns:a16="http://schemas.microsoft.com/office/drawing/2014/main" id="{51866F9D-817B-47F8-BE92-7BFB90491541}"/>
              </a:ext>
            </a:extLst>
          </p:cNvPr>
          <p:cNvGrpSpPr>
            <a:grpSpLocks/>
          </p:cNvGrpSpPr>
          <p:nvPr/>
        </p:nvGrpSpPr>
        <p:grpSpPr bwMode="auto">
          <a:xfrm>
            <a:off x="1045313" y="5376414"/>
            <a:ext cx="7204842" cy="1133025"/>
            <a:chOff x="2544010" y="5386306"/>
            <a:chExt cx="4651820" cy="1181763"/>
          </a:xfrm>
        </p:grpSpPr>
        <p:pic>
          <p:nvPicPr>
            <p:cNvPr id="4125" name="Picture 4" descr="C:\Users\dell\Desktop\Icon sale page\Icon tĩnh\200wide.jpg">
              <a:extLst>
                <a:ext uri="{FF2B5EF4-FFF2-40B4-BE49-F238E27FC236}">
                  <a16:creationId xmlns:a16="http://schemas.microsoft.com/office/drawing/2014/main" id="{676F2C1C-EC64-47BB-88C2-950CE61EF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6321977"/>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26" name="Group 37">
              <a:extLst>
                <a:ext uri="{FF2B5EF4-FFF2-40B4-BE49-F238E27FC236}">
                  <a16:creationId xmlns:a16="http://schemas.microsoft.com/office/drawing/2014/main" id="{41A63ABE-DD07-47EC-A723-90B4FE0B586C}"/>
                </a:ext>
              </a:extLst>
            </p:cNvPr>
            <p:cNvGrpSpPr>
              <a:grpSpLocks/>
            </p:cNvGrpSpPr>
            <p:nvPr/>
          </p:nvGrpSpPr>
          <p:grpSpPr bwMode="auto">
            <a:xfrm>
              <a:off x="2544010" y="5386306"/>
              <a:ext cx="4651820" cy="1011238"/>
              <a:chOff x="2682464" y="1355150"/>
              <a:chExt cx="3938587" cy="1011238"/>
            </a:xfrm>
          </p:grpSpPr>
          <p:pic>
            <p:nvPicPr>
              <p:cNvPr id="4127" name="Picture 3">
                <a:extLst>
                  <a:ext uri="{FF2B5EF4-FFF2-40B4-BE49-F238E27FC236}">
                    <a16:creationId xmlns:a16="http://schemas.microsoft.com/office/drawing/2014/main" id="{74335E7F-56C0-49DE-9A5F-9FD0A7FE6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464" y="1355150"/>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a:extLst>
                  <a:ext uri="{FF2B5EF4-FFF2-40B4-BE49-F238E27FC236}">
                    <a16:creationId xmlns:a16="http://schemas.microsoft.com/office/drawing/2014/main" id="{788F1DFF-6F92-4895-8129-B792BE302ADA}"/>
                  </a:ext>
                </a:extLst>
              </p:cNvPr>
              <p:cNvSpPr/>
              <p:nvPr/>
            </p:nvSpPr>
            <p:spPr>
              <a:xfrm>
                <a:off x="2762555" y="1386493"/>
                <a:ext cx="3777280" cy="861624"/>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grpSp>
        <p:nvGrpSpPr>
          <p:cNvPr id="4108" name="Group 53">
            <a:extLst>
              <a:ext uri="{FF2B5EF4-FFF2-40B4-BE49-F238E27FC236}">
                <a16:creationId xmlns:a16="http://schemas.microsoft.com/office/drawing/2014/main" id="{10D3E8C7-27BC-4CF5-B0E4-A61BC22B963D}"/>
              </a:ext>
            </a:extLst>
          </p:cNvPr>
          <p:cNvGrpSpPr>
            <a:grpSpLocks/>
          </p:cNvGrpSpPr>
          <p:nvPr/>
        </p:nvGrpSpPr>
        <p:grpSpPr bwMode="auto">
          <a:xfrm>
            <a:off x="993232" y="3037661"/>
            <a:ext cx="1467364" cy="634400"/>
            <a:chOff x="2452688" y="2863775"/>
            <a:chExt cx="1819275" cy="662858"/>
          </a:xfrm>
        </p:grpSpPr>
        <p:sp>
          <p:nvSpPr>
            <p:cNvPr id="55" name="Freeform 54">
              <a:extLst>
                <a:ext uri="{FF2B5EF4-FFF2-40B4-BE49-F238E27FC236}">
                  <a16:creationId xmlns:a16="http://schemas.microsoft.com/office/drawing/2014/main" id="{DF3470C3-C838-4002-B534-16184DBCB50D}"/>
                </a:ext>
              </a:extLst>
            </p:cNvPr>
            <p:cNvSpPr/>
            <p:nvPr/>
          </p:nvSpPr>
          <p:spPr>
            <a:xfrm>
              <a:off x="2452688" y="2863775"/>
              <a:ext cx="1819275" cy="58496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FAD04"/>
                </a:gs>
                <a:gs pos="0">
                  <a:srgbClr val="FFAD04">
                    <a:lumMod val="80000"/>
                    <a:lumOff val="20000"/>
                  </a:srgbClr>
                </a:gs>
                <a:gs pos="49000">
                  <a:srgbClr val="FFAD04">
                    <a:lumMod val="90000"/>
                  </a:srgbClr>
                </a:gs>
                <a:gs pos="60000">
                  <a:srgbClr val="FFAD04"/>
                </a:gs>
                <a:gs pos="100000">
                  <a:srgbClr val="FFAD04">
                    <a:lumMod val="80000"/>
                  </a:srgbClr>
                </a:gs>
                <a:gs pos="84000">
                  <a:srgbClr val="FFAD04">
                    <a:lumMod val="50000"/>
                    <a:lumOff val="50000"/>
                  </a:srgbClr>
                </a:gs>
                <a:gs pos="80000">
                  <a:srgbClr val="FFAD04">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56" name="Freeform 55">
              <a:extLst>
                <a:ext uri="{FF2B5EF4-FFF2-40B4-BE49-F238E27FC236}">
                  <a16:creationId xmlns:a16="http://schemas.microsoft.com/office/drawing/2014/main" id="{4CF26504-ED80-419C-927F-C5F07ACA2C28}"/>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sp>
        <p:nvSpPr>
          <p:cNvPr id="20" name="TextBox 19">
            <a:extLst>
              <a:ext uri="{FF2B5EF4-FFF2-40B4-BE49-F238E27FC236}">
                <a16:creationId xmlns:a16="http://schemas.microsoft.com/office/drawing/2014/main" id="{90C96FFF-984B-43FF-99D6-EB0FDC160D64}"/>
              </a:ext>
            </a:extLst>
          </p:cNvPr>
          <p:cNvSpPr txBox="1"/>
          <p:nvPr/>
        </p:nvSpPr>
        <p:spPr>
          <a:xfrm>
            <a:off x="2032005" y="1035965"/>
            <a:ext cx="4484802" cy="461665"/>
          </a:xfrm>
          <a:prstGeom prst="rect">
            <a:avLst/>
          </a:prstGeom>
          <a:noFill/>
        </p:spPr>
        <p:txBody>
          <a:bodyPr wrap="square">
            <a:spAutoFit/>
          </a:bodyPr>
          <a:lstStyle/>
          <a:p>
            <a:pPr algn="ctr" eaLnBrk="1" fontAlgn="auto" hangingPunct="1">
              <a:spcBef>
                <a:spcPts val="0"/>
              </a:spcBef>
              <a:spcAft>
                <a:spcPts val="0"/>
              </a:spcAft>
              <a:defRPr/>
            </a:pPr>
            <a:r>
              <a:rPr lang="en-US" sz="2400" b="1" dirty="0" err="1">
                <a:solidFill>
                  <a:srgbClr val="996633"/>
                </a:solidFill>
                <a:effectLst>
                  <a:innerShdw blurRad="63500" dist="50800" dir="13500000">
                    <a:prstClr val="black">
                      <a:alpha val="50000"/>
                    </a:prstClr>
                  </a:innerShdw>
                </a:effectLst>
                <a:latin typeface="Verdana" pitchFamily="34" charset="0"/>
                <a:ea typeface="Verdana" pitchFamily="34" charset="0"/>
                <a:cs typeface="Verdana" pitchFamily="34" charset="0"/>
              </a:rPr>
              <a:t>Nội</a:t>
            </a:r>
            <a:r>
              <a:rPr lang="en-US" sz="2400" b="1" dirty="0">
                <a:solidFill>
                  <a:srgbClr val="996633"/>
                </a:solidFill>
                <a:effectLst>
                  <a:innerShdw blurRad="63500" dist="50800" dir="13500000">
                    <a:prstClr val="black">
                      <a:alpha val="50000"/>
                    </a:prstClr>
                  </a:innerShdw>
                </a:effectLst>
                <a:latin typeface="Verdana" pitchFamily="34" charset="0"/>
                <a:ea typeface="Verdana" pitchFamily="34" charset="0"/>
                <a:cs typeface="Verdana" pitchFamily="34" charset="0"/>
              </a:rPr>
              <a:t> dung </a:t>
            </a:r>
            <a:r>
              <a:rPr lang="en-US" sz="2400" b="1" dirty="0" err="1">
                <a:solidFill>
                  <a:srgbClr val="996633"/>
                </a:solidFill>
                <a:effectLst>
                  <a:innerShdw blurRad="63500" dist="50800" dir="13500000">
                    <a:prstClr val="black">
                      <a:alpha val="50000"/>
                    </a:prstClr>
                  </a:innerShdw>
                </a:effectLst>
                <a:latin typeface="Verdana" pitchFamily="34" charset="0"/>
                <a:ea typeface="Verdana" pitchFamily="34" charset="0"/>
                <a:cs typeface="Verdana" pitchFamily="34" charset="0"/>
              </a:rPr>
              <a:t>chính</a:t>
            </a:r>
            <a:endParaRPr lang="en-US" sz="2400" b="1" dirty="0">
              <a:solidFill>
                <a:srgbClr val="996633"/>
              </a:solidFill>
              <a:effectLst>
                <a:innerShdw blurRad="63500" dist="50800" dir="13500000">
                  <a:prstClr val="black">
                    <a:alpha val="50000"/>
                  </a:prstClr>
                </a:innerShdw>
              </a:effectLst>
              <a:latin typeface="Verdana" pitchFamily="34" charset="0"/>
              <a:ea typeface="Verdana" pitchFamily="34" charset="0"/>
              <a:cs typeface="Verdana" pitchFamily="34" charset="0"/>
            </a:endParaRPr>
          </a:p>
        </p:txBody>
      </p:sp>
      <p:sp>
        <p:nvSpPr>
          <p:cNvPr id="57" name="Rectangle 56">
            <a:extLst>
              <a:ext uri="{FF2B5EF4-FFF2-40B4-BE49-F238E27FC236}">
                <a16:creationId xmlns:a16="http://schemas.microsoft.com/office/drawing/2014/main" id="{1CD88646-37BB-49BC-A5A0-4FA33860DDC1}"/>
              </a:ext>
            </a:extLst>
          </p:cNvPr>
          <p:cNvSpPr/>
          <p:nvPr/>
        </p:nvSpPr>
        <p:spPr>
          <a:xfrm>
            <a:off x="1032555" y="2175380"/>
            <a:ext cx="1127321" cy="400110"/>
          </a:xfrm>
          <a:prstGeom prst="rect">
            <a:avLst/>
          </a:prstGeom>
        </p:spPr>
        <p:txBody>
          <a:bodyPr wrap="square" anchor="ctr">
            <a:spAutoFit/>
          </a:bodyPr>
          <a:lstStyle/>
          <a:p>
            <a:pPr algn="ctr" eaLnBrk="1" fontAlgn="auto" hangingPunct="1">
              <a:spcBef>
                <a:spcPts val="0"/>
              </a:spcBef>
              <a:spcAft>
                <a:spcPts val="0"/>
              </a:spcAft>
              <a:defRPr/>
            </a:pPr>
            <a:r>
              <a:rPr lang="en-US" sz="2000" b="1" kern="0" dirty="0">
                <a:solidFill>
                  <a:schemeClr val="bg1"/>
                </a:solidFill>
                <a:effectLst>
                  <a:glow rad="127000">
                    <a:srgbClr val="BC7D00"/>
                  </a:glow>
                </a:effectLst>
                <a:latin typeface="Arial" pitchFamily="34" charset="0"/>
              </a:rPr>
              <a:t>1</a:t>
            </a:r>
          </a:p>
        </p:txBody>
      </p:sp>
      <p:sp>
        <p:nvSpPr>
          <p:cNvPr id="59" name="Rectangle 58">
            <a:extLst>
              <a:ext uri="{FF2B5EF4-FFF2-40B4-BE49-F238E27FC236}">
                <a16:creationId xmlns:a16="http://schemas.microsoft.com/office/drawing/2014/main" id="{7C3BF60C-6EDE-47DF-B376-3CA8BAB3A358}"/>
              </a:ext>
            </a:extLst>
          </p:cNvPr>
          <p:cNvSpPr/>
          <p:nvPr/>
        </p:nvSpPr>
        <p:spPr>
          <a:xfrm>
            <a:off x="926918" y="3065289"/>
            <a:ext cx="1155104" cy="400110"/>
          </a:xfrm>
          <a:prstGeom prst="rect">
            <a:avLst/>
          </a:prstGeom>
        </p:spPr>
        <p:txBody>
          <a:bodyPr wrap="square" anchor="ctr">
            <a:spAutoFit/>
          </a:bodyPr>
          <a:lstStyle/>
          <a:p>
            <a:pPr algn="ctr" eaLnBrk="1" fontAlgn="auto" hangingPunct="1">
              <a:spcBef>
                <a:spcPts val="0"/>
              </a:spcBef>
              <a:spcAft>
                <a:spcPts val="0"/>
              </a:spcAft>
              <a:defRPr/>
            </a:pPr>
            <a:r>
              <a:rPr lang="en-US" sz="2000" b="1" kern="0" dirty="0">
                <a:solidFill>
                  <a:schemeClr val="bg1"/>
                </a:solidFill>
                <a:effectLst>
                  <a:glow rad="127000">
                    <a:srgbClr val="BC7D00"/>
                  </a:glow>
                </a:effectLst>
                <a:latin typeface="Arial" pitchFamily="34" charset="0"/>
              </a:rPr>
              <a:t>2</a:t>
            </a:r>
          </a:p>
        </p:txBody>
      </p:sp>
      <p:sp>
        <p:nvSpPr>
          <p:cNvPr id="4116" name="Rectangle 20">
            <a:extLst>
              <a:ext uri="{FF2B5EF4-FFF2-40B4-BE49-F238E27FC236}">
                <a16:creationId xmlns:a16="http://schemas.microsoft.com/office/drawing/2014/main" id="{A1AC6436-83AA-4524-936E-2B3DC5ACC5C6}"/>
              </a:ext>
            </a:extLst>
          </p:cNvPr>
          <p:cNvSpPr>
            <a:spLocks noChangeArrowheads="1"/>
          </p:cNvSpPr>
          <p:nvPr/>
        </p:nvSpPr>
        <p:spPr bwMode="auto">
          <a:xfrm>
            <a:off x="2527112" y="5414900"/>
            <a:ext cx="53538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D7181F"/>
              </a:buClr>
              <a:buNone/>
            </a:pPr>
            <a:r>
              <a:rPr lang="en-US" altLang="en-US" sz="2000" dirty="0">
                <a:solidFill>
                  <a:srgbClr val="593B1D"/>
                </a:solidFill>
                <a:latin typeface="Arial" panose="020B0604020202020204" pitchFamily="34" charset="0"/>
              </a:rPr>
              <a:t>“</a:t>
            </a:r>
            <a:r>
              <a:rPr lang="vi-VN" sz="2000" dirty="0">
                <a:effectLst/>
                <a:latin typeface="Times New Roman" panose="02020603050405020304" pitchFamily="18" charset="0"/>
                <a:ea typeface="Arial" panose="020B0604020202020204" pitchFamily="34" charset="0"/>
              </a:rPr>
              <a:t>Nêu được cách sử dụng của một số vật liệu an toàn, hiệu quả và đảm bảo sự phát triển bền vững</a:t>
            </a:r>
            <a:r>
              <a:rPr lang="en-US" altLang="en-US" sz="2000" dirty="0">
                <a:solidFill>
                  <a:srgbClr val="593B1D"/>
                </a:solidFill>
                <a:latin typeface="Arial" panose="020B0604020202020204" pitchFamily="34" charset="0"/>
              </a:rPr>
              <a:t>.”</a:t>
            </a:r>
          </a:p>
        </p:txBody>
      </p:sp>
      <p:sp>
        <p:nvSpPr>
          <p:cNvPr id="51" name="Hộp_Văn_Bản 7">
            <a:extLst>
              <a:ext uri="{FF2B5EF4-FFF2-40B4-BE49-F238E27FC236}">
                <a16:creationId xmlns:a16="http://schemas.microsoft.com/office/drawing/2014/main" id="{00C4A0F1-E4EC-4061-A7BF-464EA2C81143}"/>
              </a:ext>
            </a:extLst>
          </p:cNvPr>
          <p:cNvSpPr txBox="1"/>
          <p:nvPr/>
        </p:nvSpPr>
        <p:spPr>
          <a:xfrm>
            <a:off x="207859" y="21791"/>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54" name="Rectangle 20">
            <a:extLst>
              <a:ext uri="{FF2B5EF4-FFF2-40B4-BE49-F238E27FC236}">
                <a16:creationId xmlns:a16="http://schemas.microsoft.com/office/drawing/2014/main" id="{3DE0005D-8707-4113-8042-283D65D0603E}"/>
              </a:ext>
            </a:extLst>
          </p:cNvPr>
          <p:cNvSpPr>
            <a:spLocks noChangeArrowheads="1"/>
          </p:cNvSpPr>
          <p:nvPr/>
        </p:nvSpPr>
        <p:spPr bwMode="auto">
          <a:xfrm>
            <a:off x="2604555" y="2132344"/>
            <a:ext cx="53272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D7181F"/>
              </a:buClr>
              <a:buFont typeface="Wingdings" panose="05000000000000000000" pitchFamily="2" charset="2"/>
              <a:buNone/>
            </a:pPr>
            <a:r>
              <a:rPr lang="en-US" altLang="en-US" sz="2000" dirty="0">
                <a:solidFill>
                  <a:srgbClr val="593B1D"/>
                </a:solidFill>
                <a:latin typeface="Arial" panose="020B0604020202020204" pitchFamily="34" charset="0"/>
              </a:rPr>
              <a:t>“</a:t>
            </a:r>
            <a:r>
              <a:rPr lang="vi-VN" sz="2000" dirty="0">
                <a:effectLst/>
                <a:latin typeface="Times New Roman" panose="02020603050405020304" pitchFamily="18" charset="0"/>
                <a:ea typeface="Arial" panose="020B0604020202020204" pitchFamily="34" charset="0"/>
              </a:rPr>
              <a:t>Trình bày được tính chất và ứng dụng một số vật liệu thông dụng </a:t>
            </a:r>
            <a:r>
              <a:rPr lang="en-US" altLang="en-US" sz="2000" dirty="0">
                <a:solidFill>
                  <a:srgbClr val="593B1D"/>
                </a:solidFill>
                <a:latin typeface="Arial" panose="020B0604020202020204" pitchFamily="34" charset="0"/>
              </a:rPr>
              <a:t>.”</a:t>
            </a:r>
          </a:p>
        </p:txBody>
      </p:sp>
      <p:sp>
        <p:nvSpPr>
          <p:cNvPr id="60" name="Rectangle 20">
            <a:extLst>
              <a:ext uri="{FF2B5EF4-FFF2-40B4-BE49-F238E27FC236}">
                <a16:creationId xmlns:a16="http://schemas.microsoft.com/office/drawing/2014/main" id="{B1D73B76-B1F8-4518-866B-94E2E9997C9D}"/>
              </a:ext>
            </a:extLst>
          </p:cNvPr>
          <p:cNvSpPr>
            <a:spLocks noChangeArrowheads="1"/>
          </p:cNvSpPr>
          <p:nvPr/>
        </p:nvSpPr>
        <p:spPr bwMode="auto">
          <a:xfrm>
            <a:off x="2604555" y="3230672"/>
            <a:ext cx="54656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D7181F"/>
              </a:buClr>
              <a:buFont typeface="Wingdings" panose="05000000000000000000" pitchFamily="2" charset="2"/>
              <a:buNone/>
            </a:pPr>
            <a:r>
              <a:rPr lang="en-US" altLang="en-US" sz="2000" dirty="0">
                <a:solidFill>
                  <a:srgbClr val="593B1D"/>
                </a:solidFill>
                <a:latin typeface="Arial" panose="020B0604020202020204" pitchFamily="34" charset="0"/>
              </a:rPr>
              <a:t>“</a:t>
            </a:r>
            <a:r>
              <a:rPr lang="vi-VN" sz="2000" dirty="0">
                <a:effectLst/>
                <a:latin typeface="Times New Roman" panose="02020603050405020304" pitchFamily="18" charset="0"/>
                <a:ea typeface="Arial" panose="020B0604020202020204" pitchFamily="34" charset="0"/>
              </a:rPr>
              <a:t>Đề xuất được phương án tìm hiểu về tính chất một số vật liệu trong SGK</a:t>
            </a:r>
            <a:r>
              <a:rPr lang="en-US" altLang="en-US" sz="2000" dirty="0">
                <a:solidFill>
                  <a:srgbClr val="593B1D"/>
                </a:solidFill>
                <a:latin typeface="Arial" panose="020B0604020202020204" pitchFamily="34" charset="0"/>
              </a:rPr>
              <a:t>.”</a:t>
            </a:r>
          </a:p>
        </p:txBody>
      </p:sp>
      <p:grpSp>
        <p:nvGrpSpPr>
          <p:cNvPr id="62" name="Group 50">
            <a:extLst>
              <a:ext uri="{FF2B5EF4-FFF2-40B4-BE49-F238E27FC236}">
                <a16:creationId xmlns:a16="http://schemas.microsoft.com/office/drawing/2014/main" id="{FA69E752-7763-4026-A977-EAE1A5B4CD94}"/>
              </a:ext>
            </a:extLst>
          </p:cNvPr>
          <p:cNvGrpSpPr>
            <a:grpSpLocks/>
          </p:cNvGrpSpPr>
          <p:nvPr/>
        </p:nvGrpSpPr>
        <p:grpSpPr bwMode="auto">
          <a:xfrm flipH="1">
            <a:off x="7242979" y="4379696"/>
            <a:ext cx="1622934" cy="473137"/>
            <a:chOff x="1714500" y="3094038"/>
            <a:chExt cx="1047750" cy="551111"/>
          </a:xfrm>
        </p:grpSpPr>
        <p:sp>
          <p:nvSpPr>
            <p:cNvPr id="63" name="Freeform 51">
              <a:extLst>
                <a:ext uri="{FF2B5EF4-FFF2-40B4-BE49-F238E27FC236}">
                  <a16:creationId xmlns:a16="http://schemas.microsoft.com/office/drawing/2014/main" id="{4223A1D6-C9CE-4954-82C4-632439BBE3DD}"/>
                </a:ext>
              </a:extLst>
            </p:cNvPr>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AD04">
                    <a:lumMod val="95000"/>
                    <a:lumOff val="5000"/>
                  </a:srgbClr>
                </a:gs>
                <a:gs pos="21000">
                  <a:srgbClr val="FFAD04">
                    <a:lumMod val="85000"/>
                  </a:srgbClr>
                </a:gs>
                <a:gs pos="52000">
                  <a:srgbClr val="FFAD04">
                    <a:lumMod val="90000"/>
                  </a:srgbClr>
                </a:gs>
                <a:gs pos="100000">
                  <a:srgbClr val="FFAD04">
                    <a:lumMod val="77000"/>
                  </a:srgbClr>
                </a:gs>
                <a:gs pos="86000">
                  <a:srgbClr val="FFAD04">
                    <a:lumMod val="8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64" name="Freeform 52">
              <a:extLst>
                <a:ext uri="{FF2B5EF4-FFF2-40B4-BE49-F238E27FC236}">
                  <a16:creationId xmlns:a16="http://schemas.microsoft.com/office/drawing/2014/main" id="{BDD4000F-2C12-4FC0-AC34-56A7D3DD071D}"/>
                </a:ext>
              </a:extLst>
            </p:cNvPr>
            <p:cNvSpPr/>
            <p:nvPr/>
          </p:nvSpPr>
          <p:spPr>
            <a:xfrm>
              <a:off x="1816100" y="3152516"/>
              <a:ext cx="919162" cy="437700"/>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nvGrpSpPr>
          <p:cNvPr id="65" name="Group 8">
            <a:extLst>
              <a:ext uri="{FF2B5EF4-FFF2-40B4-BE49-F238E27FC236}">
                <a16:creationId xmlns:a16="http://schemas.microsoft.com/office/drawing/2014/main" id="{28CD3419-F4E8-4EB5-8839-3BFABF908DCE}"/>
              </a:ext>
            </a:extLst>
          </p:cNvPr>
          <p:cNvGrpSpPr>
            <a:grpSpLocks/>
          </p:cNvGrpSpPr>
          <p:nvPr/>
        </p:nvGrpSpPr>
        <p:grpSpPr bwMode="auto">
          <a:xfrm>
            <a:off x="957248" y="4164218"/>
            <a:ext cx="7204842" cy="1188168"/>
            <a:chOff x="2530645" y="3933371"/>
            <a:chExt cx="4651820" cy="1238901"/>
          </a:xfrm>
        </p:grpSpPr>
        <p:pic>
          <p:nvPicPr>
            <p:cNvPr id="66" name="Picture 4" descr="C:\Users\dell\Desktop\Icon sale page\Icon tĩnh\200wide.jpg">
              <a:extLst>
                <a:ext uri="{FF2B5EF4-FFF2-40B4-BE49-F238E27FC236}">
                  <a16:creationId xmlns:a16="http://schemas.microsoft.com/office/drawing/2014/main" id="{4AEAAEEC-AE9B-420F-A8E1-2C032EE41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23">
              <a:extLst>
                <a:ext uri="{FF2B5EF4-FFF2-40B4-BE49-F238E27FC236}">
                  <a16:creationId xmlns:a16="http://schemas.microsoft.com/office/drawing/2014/main" id="{D13F7906-4FBD-473E-8451-D62291130EE5}"/>
                </a:ext>
              </a:extLst>
            </p:cNvPr>
            <p:cNvGrpSpPr>
              <a:grpSpLocks/>
            </p:cNvGrpSpPr>
            <p:nvPr/>
          </p:nvGrpSpPr>
          <p:grpSpPr bwMode="auto">
            <a:xfrm>
              <a:off x="2530645" y="3933371"/>
              <a:ext cx="4651820" cy="1011238"/>
              <a:chOff x="2671148" y="1311915"/>
              <a:chExt cx="3938587" cy="1011238"/>
            </a:xfrm>
          </p:grpSpPr>
          <p:pic>
            <p:nvPicPr>
              <p:cNvPr id="68" name="Picture 3">
                <a:extLst>
                  <a:ext uri="{FF2B5EF4-FFF2-40B4-BE49-F238E27FC236}">
                    <a16:creationId xmlns:a16="http://schemas.microsoft.com/office/drawing/2014/main" id="{C893232C-CFD8-41B7-B07C-433C216AC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ounded Rectangle 25">
                <a:extLst>
                  <a:ext uri="{FF2B5EF4-FFF2-40B4-BE49-F238E27FC236}">
                    <a16:creationId xmlns:a16="http://schemas.microsoft.com/office/drawing/2014/main" id="{0BD7831D-EA06-406B-8AE1-68FF0194670E}"/>
                  </a:ext>
                </a:extLst>
              </p:cNvPr>
              <p:cNvSpPr/>
              <p:nvPr/>
            </p:nvSpPr>
            <p:spPr>
              <a:xfrm>
                <a:off x="2762555" y="1386471"/>
                <a:ext cx="3777280"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grpSp>
      <p:grpSp>
        <p:nvGrpSpPr>
          <p:cNvPr id="70" name="Group 53">
            <a:extLst>
              <a:ext uri="{FF2B5EF4-FFF2-40B4-BE49-F238E27FC236}">
                <a16:creationId xmlns:a16="http://schemas.microsoft.com/office/drawing/2014/main" id="{132573F5-E39A-40EA-A56A-1D0338D806A2}"/>
              </a:ext>
            </a:extLst>
          </p:cNvPr>
          <p:cNvGrpSpPr>
            <a:grpSpLocks/>
          </p:cNvGrpSpPr>
          <p:nvPr/>
        </p:nvGrpSpPr>
        <p:grpSpPr bwMode="auto">
          <a:xfrm>
            <a:off x="977472" y="4167523"/>
            <a:ext cx="1467364" cy="634400"/>
            <a:chOff x="2452688" y="2863775"/>
            <a:chExt cx="1819275" cy="662858"/>
          </a:xfrm>
        </p:grpSpPr>
        <p:sp>
          <p:nvSpPr>
            <p:cNvPr id="71" name="Freeform 54">
              <a:extLst>
                <a:ext uri="{FF2B5EF4-FFF2-40B4-BE49-F238E27FC236}">
                  <a16:creationId xmlns:a16="http://schemas.microsoft.com/office/drawing/2014/main" id="{F6E4A47C-F4CA-47D4-B6FF-2F68E5E70D44}"/>
                </a:ext>
              </a:extLst>
            </p:cNvPr>
            <p:cNvSpPr/>
            <p:nvPr/>
          </p:nvSpPr>
          <p:spPr>
            <a:xfrm>
              <a:off x="2452688" y="2863775"/>
              <a:ext cx="1819275" cy="58496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FAD04"/>
                </a:gs>
                <a:gs pos="0">
                  <a:srgbClr val="FFAD04">
                    <a:lumMod val="80000"/>
                    <a:lumOff val="20000"/>
                  </a:srgbClr>
                </a:gs>
                <a:gs pos="49000">
                  <a:srgbClr val="FFAD04">
                    <a:lumMod val="90000"/>
                  </a:srgbClr>
                </a:gs>
                <a:gs pos="60000">
                  <a:srgbClr val="FFAD04"/>
                </a:gs>
                <a:gs pos="100000">
                  <a:srgbClr val="FFAD04">
                    <a:lumMod val="80000"/>
                  </a:srgbClr>
                </a:gs>
                <a:gs pos="84000">
                  <a:srgbClr val="FFAD04">
                    <a:lumMod val="50000"/>
                    <a:lumOff val="50000"/>
                  </a:srgbClr>
                </a:gs>
                <a:gs pos="80000">
                  <a:srgbClr val="FFAD04">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72" name="Freeform 55">
              <a:extLst>
                <a:ext uri="{FF2B5EF4-FFF2-40B4-BE49-F238E27FC236}">
                  <a16:creationId xmlns:a16="http://schemas.microsoft.com/office/drawing/2014/main" id="{9242B7E8-8272-4224-AF8F-231A1888EFD1}"/>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sp>
        <p:nvSpPr>
          <p:cNvPr id="73" name="Rectangle 72">
            <a:extLst>
              <a:ext uri="{FF2B5EF4-FFF2-40B4-BE49-F238E27FC236}">
                <a16:creationId xmlns:a16="http://schemas.microsoft.com/office/drawing/2014/main" id="{7628EFE4-0C4D-49E5-A413-6786E967EF2E}"/>
              </a:ext>
            </a:extLst>
          </p:cNvPr>
          <p:cNvSpPr/>
          <p:nvPr/>
        </p:nvSpPr>
        <p:spPr>
          <a:xfrm>
            <a:off x="911157" y="4195151"/>
            <a:ext cx="1285509" cy="400110"/>
          </a:xfrm>
          <a:prstGeom prst="rect">
            <a:avLst/>
          </a:prstGeom>
        </p:spPr>
        <p:txBody>
          <a:bodyPr wrap="square" anchor="ctr">
            <a:spAutoFit/>
          </a:bodyPr>
          <a:lstStyle/>
          <a:p>
            <a:pPr algn="ctr" eaLnBrk="1" fontAlgn="auto" hangingPunct="1">
              <a:spcBef>
                <a:spcPts val="0"/>
              </a:spcBef>
              <a:spcAft>
                <a:spcPts val="0"/>
              </a:spcAft>
              <a:defRPr/>
            </a:pPr>
            <a:r>
              <a:rPr lang="en-US" sz="2000" b="1" kern="0" dirty="0">
                <a:solidFill>
                  <a:schemeClr val="bg1"/>
                </a:solidFill>
                <a:effectLst>
                  <a:glow rad="127000">
                    <a:srgbClr val="BC7D00"/>
                  </a:glow>
                </a:effectLst>
                <a:latin typeface="Arial" pitchFamily="34" charset="0"/>
              </a:rPr>
              <a:t>3</a:t>
            </a:r>
          </a:p>
        </p:txBody>
      </p:sp>
      <p:sp>
        <p:nvSpPr>
          <p:cNvPr id="74" name="Rectangle 20">
            <a:extLst>
              <a:ext uri="{FF2B5EF4-FFF2-40B4-BE49-F238E27FC236}">
                <a16:creationId xmlns:a16="http://schemas.microsoft.com/office/drawing/2014/main" id="{3C7EBC7D-B5A9-4426-B520-AF478EFCF31D}"/>
              </a:ext>
            </a:extLst>
          </p:cNvPr>
          <p:cNvSpPr>
            <a:spLocks noChangeArrowheads="1"/>
          </p:cNvSpPr>
          <p:nvPr/>
        </p:nvSpPr>
        <p:spPr bwMode="auto">
          <a:xfrm>
            <a:off x="2612047" y="4360534"/>
            <a:ext cx="50990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D7181F"/>
              </a:buClr>
              <a:buFont typeface="Wingdings" panose="05000000000000000000" pitchFamily="2" charset="2"/>
              <a:buNone/>
            </a:pPr>
            <a:r>
              <a:rPr lang="en-US" altLang="en-US" sz="2000" dirty="0">
                <a:solidFill>
                  <a:srgbClr val="593B1D"/>
                </a:solidFill>
                <a:latin typeface="Arial" panose="020B0604020202020204" pitchFamily="34" charset="0"/>
              </a:rPr>
              <a:t>“</a:t>
            </a:r>
            <a:r>
              <a:rPr lang="vi-VN" sz="2000" dirty="0">
                <a:effectLst/>
                <a:latin typeface="Times New Roman" panose="02020603050405020304" pitchFamily="18" charset="0"/>
                <a:ea typeface="Arial" panose="020B0604020202020204" pitchFamily="34" charset="0"/>
                <a:cs typeface="Times New Roman" panose="02020603050405020304" pitchFamily="18" charset="0"/>
              </a:rPr>
              <a:t>rút ra được kết luận về tính chất và ứng dụng của một số vật liệu</a:t>
            </a:r>
            <a:r>
              <a:rPr lang="en-US" altLang="en-US" sz="2000" dirty="0">
                <a:solidFill>
                  <a:srgbClr val="593B1D"/>
                </a:solidFill>
                <a:latin typeface="Arial" panose="020B0604020202020204" pitchFamily="34" charset="0"/>
              </a:rPr>
              <a:t>.”</a:t>
            </a:r>
          </a:p>
        </p:txBody>
      </p:sp>
      <p:grpSp>
        <p:nvGrpSpPr>
          <p:cNvPr id="75" name="Group 53">
            <a:extLst>
              <a:ext uri="{FF2B5EF4-FFF2-40B4-BE49-F238E27FC236}">
                <a16:creationId xmlns:a16="http://schemas.microsoft.com/office/drawing/2014/main" id="{01F0DD20-9AC2-419D-8C9F-81FF0D975A96}"/>
              </a:ext>
            </a:extLst>
          </p:cNvPr>
          <p:cNvGrpSpPr>
            <a:grpSpLocks/>
          </p:cNvGrpSpPr>
          <p:nvPr/>
        </p:nvGrpSpPr>
        <p:grpSpPr bwMode="auto">
          <a:xfrm>
            <a:off x="930175" y="5470808"/>
            <a:ext cx="1467364" cy="634400"/>
            <a:chOff x="2452688" y="2863775"/>
            <a:chExt cx="1819275" cy="662858"/>
          </a:xfrm>
        </p:grpSpPr>
        <p:sp>
          <p:nvSpPr>
            <p:cNvPr id="76" name="Freeform 54">
              <a:extLst>
                <a:ext uri="{FF2B5EF4-FFF2-40B4-BE49-F238E27FC236}">
                  <a16:creationId xmlns:a16="http://schemas.microsoft.com/office/drawing/2014/main" id="{0B188C50-598F-4728-B4D6-C2A1EA71B557}"/>
                </a:ext>
              </a:extLst>
            </p:cNvPr>
            <p:cNvSpPr/>
            <p:nvPr/>
          </p:nvSpPr>
          <p:spPr>
            <a:xfrm>
              <a:off x="2452688" y="2863775"/>
              <a:ext cx="1819275" cy="58496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FAD04"/>
                </a:gs>
                <a:gs pos="0">
                  <a:srgbClr val="FFAD04">
                    <a:lumMod val="80000"/>
                    <a:lumOff val="20000"/>
                  </a:srgbClr>
                </a:gs>
                <a:gs pos="49000">
                  <a:srgbClr val="FFAD04">
                    <a:lumMod val="90000"/>
                  </a:srgbClr>
                </a:gs>
                <a:gs pos="60000">
                  <a:srgbClr val="FFAD04"/>
                </a:gs>
                <a:gs pos="100000">
                  <a:srgbClr val="FFAD04">
                    <a:lumMod val="80000"/>
                  </a:srgbClr>
                </a:gs>
                <a:gs pos="84000">
                  <a:srgbClr val="FFAD04">
                    <a:lumMod val="50000"/>
                    <a:lumOff val="50000"/>
                  </a:srgbClr>
                </a:gs>
                <a:gs pos="80000">
                  <a:srgbClr val="FFAD04">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sp>
          <p:nvSpPr>
            <p:cNvPr id="77" name="Freeform 55">
              <a:extLst>
                <a:ext uri="{FF2B5EF4-FFF2-40B4-BE49-F238E27FC236}">
                  <a16:creationId xmlns:a16="http://schemas.microsoft.com/office/drawing/2014/main" id="{549BB098-3E9F-43A2-A52B-43F77FD1597C}"/>
                </a:ext>
              </a:extLst>
            </p:cNvPr>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p>
          </p:txBody>
        </p:sp>
      </p:grpSp>
      <p:sp>
        <p:nvSpPr>
          <p:cNvPr id="78" name="Rectangle 77">
            <a:extLst>
              <a:ext uri="{FF2B5EF4-FFF2-40B4-BE49-F238E27FC236}">
                <a16:creationId xmlns:a16="http://schemas.microsoft.com/office/drawing/2014/main" id="{A622C78F-E00A-47BB-B515-2AF2E771B1A8}"/>
              </a:ext>
            </a:extLst>
          </p:cNvPr>
          <p:cNvSpPr/>
          <p:nvPr/>
        </p:nvSpPr>
        <p:spPr>
          <a:xfrm>
            <a:off x="863860" y="5498436"/>
            <a:ext cx="1285509" cy="400110"/>
          </a:xfrm>
          <a:prstGeom prst="rect">
            <a:avLst/>
          </a:prstGeom>
        </p:spPr>
        <p:txBody>
          <a:bodyPr wrap="square" anchor="ctr">
            <a:spAutoFit/>
          </a:bodyPr>
          <a:lstStyle/>
          <a:p>
            <a:pPr algn="ctr" eaLnBrk="1" fontAlgn="auto" hangingPunct="1">
              <a:spcBef>
                <a:spcPts val="0"/>
              </a:spcBef>
              <a:spcAft>
                <a:spcPts val="0"/>
              </a:spcAft>
              <a:defRPr/>
            </a:pPr>
            <a:r>
              <a:rPr lang="en-US" sz="2000" b="1" kern="0" dirty="0">
                <a:solidFill>
                  <a:schemeClr val="bg1"/>
                </a:solidFill>
                <a:effectLst>
                  <a:glow rad="127000">
                    <a:srgbClr val="BC7D00"/>
                  </a:glow>
                </a:effectLst>
                <a:latin typeface="Arial"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80">
                                          <p:stCondLst>
                                            <p:cond delay="0"/>
                                          </p:stCondLst>
                                        </p:cTn>
                                        <p:tgtEl>
                                          <p:spTgt spid="54"/>
                                        </p:tgtEl>
                                      </p:cBhvr>
                                    </p:animEffect>
                                    <p:anim calcmode="lin" valueType="num">
                                      <p:cBhvr>
                                        <p:cTn id="12"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7" dur="26">
                                          <p:stCondLst>
                                            <p:cond delay="650"/>
                                          </p:stCondLst>
                                        </p:cTn>
                                        <p:tgtEl>
                                          <p:spTgt spid="54"/>
                                        </p:tgtEl>
                                      </p:cBhvr>
                                      <p:to x="100000" y="60000"/>
                                    </p:animScale>
                                    <p:animScale>
                                      <p:cBhvr>
                                        <p:cTn id="18" dur="166" decel="50000">
                                          <p:stCondLst>
                                            <p:cond delay="676"/>
                                          </p:stCondLst>
                                        </p:cTn>
                                        <p:tgtEl>
                                          <p:spTgt spid="54"/>
                                        </p:tgtEl>
                                      </p:cBhvr>
                                      <p:to x="100000" y="100000"/>
                                    </p:animScale>
                                    <p:animScale>
                                      <p:cBhvr>
                                        <p:cTn id="19" dur="26">
                                          <p:stCondLst>
                                            <p:cond delay="1312"/>
                                          </p:stCondLst>
                                        </p:cTn>
                                        <p:tgtEl>
                                          <p:spTgt spid="54"/>
                                        </p:tgtEl>
                                      </p:cBhvr>
                                      <p:to x="100000" y="80000"/>
                                    </p:animScale>
                                    <p:animScale>
                                      <p:cBhvr>
                                        <p:cTn id="20" dur="166" decel="50000">
                                          <p:stCondLst>
                                            <p:cond delay="1338"/>
                                          </p:stCondLst>
                                        </p:cTn>
                                        <p:tgtEl>
                                          <p:spTgt spid="54"/>
                                        </p:tgtEl>
                                      </p:cBhvr>
                                      <p:to x="100000" y="100000"/>
                                    </p:animScale>
                                    <p:animScale>
                                      <p:cBhvr>
                                        <p:cTn id="21" dur="26">
                                          <p:stCondLst>
                                            <p:cond delay="1642"/>
                                          </p:stCondLst>
                                        </p:cTn>
                                        <p:tgtEl>
                                          <p:spTgt spid="54"/>
                                        </p:tgtEl>
                                      </p:cBhvr>
                                      <p:to x="100000" y="90000"/>
                                    </p:animScale>
                                    <p:animScale>
                                      <p:cBhvr>
                                        <p:cTn id="22" dur="166" decel="50000">
                                          <p:stCondLst>
                                            <p:cond delay="1668"/>
                                          </p:stCondLst>
                                        </p:cTn>
                                        <p:tgtEl>
                                          <p:spTgt spid="54"/>
                                        </p:tgtEl>
                                      </p:cBhvr>
                                      <p:to x="100000" y="100000"/>
                                    </p:animScale>
                                    <p:animScale>
                                      <p:cBhvr>
                                        <p:cTn id="23" dur="26">
                                          <p:stCondLst>
                                            <p:cond delay="1808"/>
                                          </p:stCondLst>
                                        </p:cTn>
                                        <p:tgtEl>
                                          <p:spTgt spid="54"/>
                                        </p:tgtEl>
                                      </p:cBhvr>
                                      <p:to x="100000" y="95000"/>
                                    </p:animScale>
                                    <p:animScale>
                                      <p:cBhvr>
                                        <p:cTn id="24" dur="166" decel="50000">
                                          <p:stCondLst>
                                            <p:cond delay="1834"/>
                                          </p:stCondLst>
                                        </p:cTn>
                                        <p:tgtEl>
                                          <p:spTgt spid="5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ppt_x"/>
                                          </p:val>
                                        </p:tav>
                                        <p:tav tm="100000">
                                          <p:val>
                                            <p:strVal val="#ppt_x"/>
                                          </p:val>
                                        </p:tav>
                                      </p:tavLst>
                                    </p:anim>
                                    <p:anim calcmode="lin" valueType="num">
                                      <p:cBhvr additive="base">
                                        <p:cTn id="3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down)">
                                      <p:cBhvr>
                                        <p:cTn id="35" dur="500"/>
                                        <p:tgtEl>
                                          <p:spTgt spid="7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16"/>
                                        </p:tgtEl>
                                        <p:attrNameLst>
                                          <p:attrName>style.visibility</p:attrName>
                                        </p:attrNameLst>
                                      </p:cBhvr>
                                      <p:to>
                                        <p:strVal val="visible"/>
                                      </p:to>
                                    </p:set>
                                    <p:animEffect transition="in" filter="fade">
                                      <p:cBhvr>
                                        <p:cTn id="40" dur="5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16" grpId="0"/>
      <p:bldP spid="54" grpId="0"/>
      <p:bldP spid="60"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AF5B80-8D7D-409F-88DC-38998373A3EF}"/>
              </a:ext>
            </a:extLst>
          </p:cNvPr>
          <p:cNvSpPr txBox="1"/>
          <p:nvPr/>
        </p:nvSpPr>
        <p:spPr>
          <a:xfrm>
            <a:off x="641131" y="443327"/>
            <a:ext cx="4572000" cy="523220"/>
          </a:xfrm>
          <a:prstGeom prst="rect">
            <a:avLst/>
          </a:prstGeom>
          <a:noFill/>
        </p:spPr>
        <p:txBody>
          <a:bodyPr wrap="square">
            <a:spAutoFit/>
          </a:bodyPr>
          <a:lstStyle/>
          <a:p>
            <a:r>
              <a:rPr lang="en-US" sz="2800" b="1" dirty="0" err="1">
                <a:solidFill>
                  <a:srgbClr val="7030A0"/>
                </a:solidFill>
                <a:effectLst/>
                <a:latin typeface="Times New Roman" panose="02020603050405020304" pitchFamily="18" charset="0"/>
                <a:ea typeface="Arial" panose="020B0604020202020204" pitchFamily="34" charset="0"/>
              </a:rPr>
              <a:t>Luyện</a:t>
            </a:r>
            <a:r>
              <a:rPr lang="en-US" sz="2800" b="1" dirty="0">
                <a:solidFill>
                  <a:srgbClr val="7030A0"/>
                </a:solidFill>
                <a:effectLst/>
                <a:latin typeface="Times New Roman" panose="02020603050405020304" pitchFamily="18" charset="0"/>
                <a:ea typeface="Arial" panose="020B0604020202020204" pitchFamily="34" charset="0"/>
              </a:rPr>
              <a:t> </a:t>
            </a:r>
            <a:r>
              <a:rPr lang="en-US" sz="2800" b="1" dirty="0" err="1">
                <a:solidFill>
                  <a:srgbClr val="7030A0"/>
                </a:solidFill>
                <a:effectLst/>
                <a:latin typeface="Times New Roman" panose="02020603050405020304" pitchFamily="18" charset="0"/>
                <a:ea typeface="Arial" panose="020B0604020202020204" pitchFamily="34" charset="0"/>
              </a:rPr>
              <a:t>tập</a:t>
            </a:r>
            <a:r>
              <a:rPr lang="en-US" sz="2800" b="1" dirty="0">
                <a:solidFill>
                  <a:srgbClr val="7030A0"/>
                </a:solidFill>
                <a:effectLst/>
                <a:latin typeface="Times New Roman" panose="02020603050405020304" pitchFamily="18" charset="0"/>
                <a:ea typeface="Arial" panose="020B0604020202020204" pitchFamily="34" charset="0"/>
              </a:rPr>
              <a:t> </a:t>
            </a:r>
            <a:endParaRPr lang="en-US" sz="2800" dirty="0"/>
          </a:p>
        </p:txBody>
      </p:sp>
      <p:sp>
        <p:nvSpPr>
          <p:cNvPr id="5" name="TextBox 4">
            <a:extLst>
              <a:ext uri="{FF2B5EF4-FFF2-40B4-BE49-F238E27FC236}">
                <a16:creationId xmlns:a16="http://schemas.microsoft.com/office/drawing/2014/main" id="{6437FE58-CAA7-4373-9EB3-E3817EDE2013}"/>
              </a:ext>
            </a:extLst>
          </p:cNvPr>
          <p:cNvSpPr txBox="1"/>
          <p:nvPr/>
        </p:nvSpPr>
        <p:spPr>
          <a:xfrm>
            <a:off x="1284907" y="1057264"/>
            <a:ext cx="4572000" cy="1762021"/>
          </a:xfrm>
          <a:prstGeom prst="rect">
            <a:avLst/>
          </a:prstGeom>
          <a:noFill/>
        </p:spPr>
        <p:txBody>
          <a:bodyPr wrap="square">
            <a:spAutoFit/>
          </a:bodyPr>
          <a:lstStyle/>
          <a:p>
            <a:pPr algn="just">
              <a:lnSpc>
                <a:spcPct val="107000"/>
              </a:lnSpc>
              <a:spcBef>
                <a:spcPts val="600"/>
              </a:spcBef>
              <a:spcAft>
                <a:spcPts val="600"/>
              </a:spcAft>
            </a:pPr>
            <a:r>
              <a:rPr lang="vi-VN" sz="2500" dirty="0">
                <a:effectLst/>
                <a:latin typeface="Times New Roman" panose="02020603050405020304" pitchFamily="18" charset="0"/>
                <a:ea typeface="Arial" panose="020B0604020202020204" pitchFamily="34" charset="0"/>
                <a:cs typeface="Times New Roman" panose="02020603050405020304" pitchFamily="18" charset="0"/>
              </a:rPr>
              <a:t>+ Dây điện gồm mấy bộ phận?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Kể</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tên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Bộ</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phận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đó</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được</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làm</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từ</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vật</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liệu</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gì</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Có</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tác</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dụng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gì</a:t>
            </a:r>
            <a:r>
              <a:rPr lang="en-US" sz="2500" dirty="0">
                <a:effectLst/>
                <a:latin typeface="Times New Roman" panose="02020603050405020304" pitchFamily="18" charset="0"/>
                <a:ea typeface="Arial" panose="020B0604020202020204" pitchFamily="34" charset="0"/>
              </a:rPr>
              <a:t>?</a:t>
            </a:r>
            <a:endParaRPr lang="en-US" sz="2500" dirty="0"/>
          </a:p>
        </p:txBody>
      </p:sp>
      <p:sp>
        <p:nvSpPr>
          <p:cNvPr id="7" name="TextBox 6">
            <a:extLst>
              <a:ext uri="{FF2B5EF4-FFF2-40B4-BE49-F238E27FC236}">
                <a16:creationId xmlns:a16="http://schemas.microsoft.com/office/drawing/2014/main" id="{BA28C730-1A73-4823-9F53-DE746F5A62FE}"/>
              </a:ext>
            </a:extLst>
          </p:cNvPr>
          <p:cNvSpPr txBox="1"/>
          <p:nvPr/>
        </p:nvSpPr>
        <p:spPr>
          <a:xfrm>
            <a:off x="423447" y="4081048"/>
            <a:ext cx="5859976" cy="2135394"/>
          </a:xfrm>
          <a:prstGeom prst="rect">
            <a:avLst/>
          </a:prstGeom>
          <a:noFill/>
        </p:spPr>
        <p:txBody>
          <a:bodyPr wrap="square">
            <a:spAutoFit/>
          </a:bodyPr>
          <a:lstStyle/>
          <a:p>
            <a:pPr algn="just">
              <a:lnSpc>
                <a:spcPct val="107000"/>
              </a:lnSpc>
              <a:spcBef>
                <a:spcPts val="600"/>
              </a:spcBef>
              <a:spcAft>
                <a:spcPts val="600"/>
              </a:spcAft>
            </a:pPr>
            <a:r>
              <a:rPr lang="en-US" sz="2500" dirty="0">
                <a:effectLst/>
                <a:latin typeface="Times New Roman" panose="02020603050405020304" pitchFamily="18" charset="0"/>
                <a:ea typeface="Arial" panose="020B0604020202020204" pitchFamily="34" charset="0"/>
                <a:cs typeface="Times New Roman" panose="02020603050405020304" pitchFamily="18" charset="0"/>
              </a:rPr>
              <a:t>+ Hai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bộ</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phận</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Vỏ</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dây</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5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500" dirty="0" err="1">
                <a:effectLst/>
                <a:latin typeface="Times New Roman" panose="02020603050405020304" pitchFamily="18" charset="0"/>
                <a:ea typeface="Arial" panose="020B0604020202020204" pitchFamily="34" charset="0"/>
                <a:cs typeface="Times New Roman" panose="02020603050405020304" pitchFamily="18" charset="0"/>
              </a:rPr>
              <a:t>lõi</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p>
            <a:r>
              <a:rPr lang="en-US" sz="2500" dirty="0">
                <a:effectLst/>
                <a:latin typeface="Times New Roman" panose="02020603050405020304" pitchFamily="18" charset="0"/>
                <a:ea typeface="Arial" panose="020B0604020202020204" pitchFamily="34" charset="0"/>
              </a:rPr>
              <a:t>+</a:t>
            </a:r>
            <a:r>
              <a:rPr lang="en-US" sz="2500" dirty="0" err="1">
                <a:effectLst/>
                <a:latin typeface="Times New Roman" panose="02020603050405020304" pitchFamily="18" charset="0"/>
                <a:ea typeface="Arial" panose="020B0604020202020204" pitchFamily="34" charset="0"/>
              </a:rPr>
              <a:t>Vỏ</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dây</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điện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cần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làm</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bằng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vật</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liệu</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cách</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điện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nhựa</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cao</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su</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để</a:t>
            </a:r>
            <a:r>
              <a:rPr lang="en-US" sz="2500" dirty="0">
                <a:effectLst/>
                <a:latin typeface="Times New Roman" panose="02020603050405020304" pitchFamily="18" charset="0"/>
                <a:ea typeface="Arial" panose="020B0604020202020204" pitchFamily="34" charset="0"/>
              </a:rPr>
              <a:t> an </a:t>
            </a:r>
            <a:r>
              <a:rPr lang="en-US" sz="2500" dirty="0" err="1">
                <a:effectLst/>
                <a:latin typeface="Times New Roman" panose="02020603050405020304" pitchFamily="18" charset="0"/>
                <a:ea typeface="Arial" panose="020B0604020202020204" pitchFamily="34" charset="0"/>
              </a:rPr>
              <a:t>toàn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khi</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sử</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dụng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lõi</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dây</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điện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làm</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bằng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vật</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liệu</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dẫn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điện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đổng</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nhôm</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để</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có</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thể</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dẫn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điện</a:t>
            </a:r>
            <a:r>
              <a:rPr lang="en-US" sz="2500" dirty="0">
                <a:effectLst/>
                <a:latin typeface="Times New Roman" panose="02020603050405020304" pitchFamily="18" charset="0"/>
                <a:ea typeface="Arial" panose="020B0604020202020204" pitchFamily="34" charset="0"/>
              </a:rPr>
              <a:t> </a:t>
            </a:r>
            <a:r>
              <a:rPr lang="en-US" sz="2500" dirty="0" err="1">
                <a:effectLst/>
                <a:latin typeface="Times New Roman" panose="02020603050405020304" pitchFamily="18" charset="0"/>
                <a:ea typeface="Arial" panose="020B0604020202020204" pitchFamily="34" charset="0"/>
              </a:rPr>
              <a:t>tốt</a:t>
            </a:r>
            <a:r>
              <a:rPr lang="en-US" sz="2500" dirty="0">
                <a:effectLst/>
                <a:latin typeface="Times New Roman" panose="02020603050405020304" pitchFamily="18" charset="0"/>
                <a:ea typeface="Arial" panose="020B0604020202020204" pitchFamily="34" charset="0"/>
              </a:rPr>
              <a:t>.</a:t>
            </a:r>
            <a:endParaRPr lang="en-US" sz="2500" dirty="0"/>
          </a:p>
        </p:txBody>
      </p:sp>
      <p:pic>
        <p:nvPicPr>
          <p:cNvPr id="8" name="Shape 965">
            <a:extLst>
              <a:ext uri="{FF2B5EF4-FFF2-40B4-BE49-F238E27FC236}">
                <a16:creationId xmlns:a16="http://schemas.microsoft.com/office/drawing/2014/main" id="{92051DAF-D657-4CC1-AF49-6EC577C4C7B8}"/>
              </a:ext>
            </a:extLst>
          </p:cNvPr>
          <p:cNvPicPr/>
          <p:nvPr/>
        </p:nvPicPr>
        <p:blipFill>
          <a:blip r:embed="rId2"/>
          <a:stretch/>
        </p:blipFill>
        <p:spPr>
          <a:xfrm>
            <a:off x="567361" y="1057264"/>
            <a:ext cx="609128" cy="707363"/>
          </a:xfrm>
          <a:prstGeom prst="rect">
            <a:avLst/>
          </a:prstGeom>
        </p:spPr>
      </p:pic>
      <p:pic>
        <p:nvPicPr>
          <p:cNvPr id="4" name="Picture 3" descr="A group of colored pencils&#10;&#10;Description automatically generated with medium confidence">
            <a:extLst>
              <a:ext uri="{FF2B5EF4-FFF2-40B4-BE49-F238E27FC236}">
                <a16:creationId xmlns:a16="http://schemas.microsoft.com/office/drawing/2014/main" id="{555B01AC-C196-48D4-B41F-E2EEC164A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958" y="1057264"/>
            <a:ext cx="2750725" cy="5816386"/>
          </a:xfrm>
          <a:prstGeom prst="rect">
            <a:avLst/>
          </a:prstGeom>
        </p:spPr>
      </p:pic>
    </p:spTree>
    <p:extLst>
      <p:ext uri="{BB962C8B-B14F-4D97-AF65-F5344CB8AC3E}">
        <p14:creationId xmlns:p14="http://schemas.microsoft.com/office/powerpoint/2010/main" val="80620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D57B7C-B1F3-4AC6-B621-BCA10830DC96}"/>
              </a:ext>
            </a:extLst>
          </p:cNvPr>
          <p:cNvSpPr txBox="1"/>
          <p:nvPr/>
        </p:nvSpPr>
        <p:spPr>
          <a:xfrm>
            <a:off x="1558776" y="3147569"/>
            <a:ext cx="6311815" cy="1631216"/>
          </a:xfrm>
          <a:prstGeom prst="rect">
            <a:avLst/>
          </a:prstGeom>
          <a:noFill/>
        </p:spPr>
        <p:txBody>
          <a:bodyPr wrap="square">
            <a:spAutoFit/>
          </a:bodyPr>
          <a:lstStyle/>
          <a:p>
            <a:r>
              <a:rPr lang="vi-VN" sz="2500" dirty="0">
                <a:effectLst/>
                <a:latin typeface="Times New Roman" panose="02020603050405020304" pitchFamily="18" charset="0"/>
                <a:ea typeface="Arial" panose="020B0604020202020204" pitchFamily="34" charset="0"/>
              </a:rPr>
              <a:t>Đọc SGK và hoạt động nhóm để hoàn thành phiếu học tập số 5. GV yêu cầu HS quan sát hình từ 14.9 đến 14.11 SGK và trả lời câu 14,15 SGK.</a:t>
            </a:r>
            <a:endParaRPr lang="en-US" sz="2500" dirty="0"/>
          </a:p>
        </p:txBody>
      </p:sp>
      <p:sp>
        <p:nvSpPr>
          <p:cNvPr id="6" name="Rectangle 1">
            <a:extLst>
              <a:ext uri="{FF2B5EF4-FFF2-40B4-BE49-F238E27FC236}">
                <a16:creationId xmlns:a16="http://schemas.microsoft.com/office/drawing/2014/main" id="{0E25BDFB-56A3-42C3-9247-919BC10A1A21}"/>
              </a:ext>
            </a:extLst>
          </p:cNvPr>
          <p:cNvSpPr>
            <a:spLocks noChangeArrowheads="1"/>
          </p:cNvSpPr>
          <p:nvPr/>
        </p:nvSpPr>
        <p:spPr bwMode="auto">
          <a:xfrm>
            <a:off x="64790" y="1282701"/>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2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II. </a:t>
            </a:r>
            <a:r>
              <a:rPr lang="en-US" altLang="en-US" sz="2200" b="1" dirty="0">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2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8" name="Hộp_Văn_Bản 7">
            <a:extLst>
              <a:ext uri="{FF2B5EF4-FFF2-40B4-BE49-F238E27FC236}">
                <a16:creationId xmlns:a16="http://schemas.microsoft.com/office/drawing/2014/main" id="{6612D209-1350-4C97-A54D-406D3CEBBBEB}"/>
              </a:ext>
            </a:extLst>
          </p:cNvPr>
          <p:cNvSpPr txBox="1"/>
          <p:nvPr/>
        </p:nvSpPr>
        <p:spPr>
          <a:xfrm>
            <a:off x="207859" y="18265"/>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0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0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IỆU THÔNG DỤNG</a:t>
            </a:r>
          </a:p>
        </p:txBody>
      </p:sp>
      <p:sp>
        <p:nvSpPr>
          <p:cNvPr id="9" name="Rectangle 1">
            <a:extLst>
              <a:ext uri="{FF2B5EF4-FFF2-40B4-BE49-F238E27FC236}">
                <a16:creationId xmlns:a16="http://schemas.microsoft.com/office/drawing/2014/main" id="{998EF78D-3E98-4542-A39F-78482A572984}"/>
              </a:ext>
            </a:extLst>
          </p:cNvPr>
          <p:cNvSpPr>
            <a:spLocks noChangeArrowheads="1"/>
          </p:cNvSpPr>
          <p:nvPr/>
        </p:nvSpPr>
        <p:spPr bwMode="auto">
          <a:xfrm>
            <a:off x="64790" y="701106"/>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200" b="1" i="0" u="none" strike="noStrike" kern="1200" cap="none" normalizeH="0" baseline="0">
                <a:ln>
                  <a:noFill/>
                </a:ln>
                <a:effectLst/>
                <a:latin typeface="Times New Roman" panose="02020603050405020304" pitchFamily="18" charset="0"/>
                <a:ea typeface="+mj-ea"/>
                <a:cs typeface="Times New Roman" panose="02020603050405020304" pitchFamily="18" charset="0"/>
              </a:rPr>
              <a:t>I. </a:t>
            </a:r>
            <a:r>
              <a:rPr lang="en-US" altLang="en-US" sz="2200" b="1">
                <a:latin typeface="Times New Roman" panose="02020603050405020304" pitchFamily="18" charset="0"/>
                <a:ea typeface="+mj-ea"/>
                <a:cs typeface="Times New Roman" panose="02020603050405020304" pitchFamily="18" charset="0"/>
              </a:rPr>
              <a:t>TÌM HIỂU VỀ MỘT SỐ</a:t>
            </a:r>
            <a:r>
              <a:rPr kumimoji="0" lang="en-US" altLang="en-US" sz="2200" b="1" i="0" u="none" strike="noStrike" kern="1200" cap="none" normalizeH="0" baseline="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2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10" name="Rectangle 1">
            <a:extLst>
              <a:ext uri="{FF2B5EF4-FFF2-40B4-BE49-F238E27FC236}">
                <a16:creationId xmlns:a16="http://schemas.microsoft.com/office/drawing/2014/main" id="{23F82D40-F426-4914-AB70-4B0E3521CE94}"/>
              </a:ext>
            </a:extLst>
          </p:cNvPr>
          <p:cNvSpPr>
            <a:spLocks noChangeArrowheads="1"/>
          </p:cNvSpPr>
          <p:nvPr/>
        </p:nvSpPr>
        <p:spPr bwMode="auto">
          <a:xfrm>
            <a:off x="64790" y="1929193"/>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92500" lnSpcReduction="20000"/>
          </a:bodyPr>
          <a:lstStyle/>
          <a:p>
            <a:pPr marL="0" marR="0" lvl="0" indent="0" defTabSz="914400" fontAlgn="base">
              <a:lnSpc>
                <a:spcPct val="110000"/>
              </a:lnSpc>
              <a:spcBef>
                <a:spcPct val="0"/>
              </a:spcBef>
              <a:spcAft>
                <a:spcPts val="600"/>
              </a:spcAft>
              <a:buClrTx/>
              <a:buSzTx/>
              <a:tabLst/>
            </a:pPr>
            <a:r>
              <a:rPr kumimoji="0" lang="en-US" altLang="en-US" sz="22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III. </a:t>
            </a:r>
            <a:r>
              <a:rPr lang="en-US" altLang="en-US" sz="2200" b="1" dirty="0">
                <a:solidFill>
                  <a:srgbClr val="C00000"/>
                </a:solidFill>
                <a:latin typeface="Times New Roman" panose="02020603050405020304" pitchFamily="18" charset="0"/>
                <a:ea typeface="+mj-ea"/>
                <a:cs typeface="Times New Roman" panose="02020603050405020304" pitchFamily="18" charset="0"/>
              </a:rPr>
              <a:t>SỬ DỤNG VẬT LIỆU AN TOÀN, HIỆU QUẢ ĐẢM BẢO SỰ PHÁT TRIỂN BỀN VŨNG</a:t>
            </a:r>
            <a:endParaRPr kumimoji="0" lang="en-US" altLang="en-US" sz="22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pic>
        <p:nvPicPr>
          <p:cNvPr id="11" name="Shape 935">
            <a:extLst>
              <a:ext uri="{FF2B5EF4-FFF2-40B4-BE49-F238E27FC236}">
                <a16:creationId xmlns:a16="http://schemas.microsoft.com/office/drawing/2014/main" id="{C0EEB4BA-F520-4310-A82B-46FD4DB37801}"/>
              </a:ext>
            </a:extLst>
          </p:cNvPr>
          <p:cNvPicPr/>
          <p:nvPr/>
        </p:nvPicPr>
        <p:blipFill>
          <a:blip r:embed="rId2"/>
          <a:stretch/>
        </p:blipFill>
        <p:spPr>
          <a:xfrm>
            <a:off x="476457" y="2928379"/>
            <a:ext cx="673440" cy="820607"/>
          </a:xfrm>
          <a:prstGeom prst="rect">
            <a:avLst/>
          </a:prstGeom>
        </p:spPr>
      </p:pic>
    </p:spTree>
    <p:extLst>
      <p:ext uri="{BB962C8B-B14F-4D97-AF65-F5344CB8AC3E}">
        <p14:creationId xmlns:p14="http://schemas.microsoft.com/office/powerpoint/2010/main" val="29265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5E37B2-2098-4AA3-B10C-F0DB9D9F8A83}"/>
              </a:ext>
            </a:extLst>
          </p:cNvPr>
          <p:cNvPicPr>
            <a:picLocks noChangeAspect="1"/>
          </p:cNvPicPr>
          <p:nvPr/>
        </p:nvPicPr>
        <p:blipFill rotWithShape="1">
          <a:blip r:embed="rId2">
            <a:extLst>
              <a:ext uri="{28A0092B-C50C-407E-A947-70E740481C1C}">
                <a14:useLocalDpi xmlns:a14="http://schemas.microsoft.com/office/drawing/2010/main" val="0"/>
              </a:ext>
            </a:extLst>
          </a:blip>
          <a:srcRect r="1314"/>
          <a:stretch/>
        </p:blipFill>
        <p:spPr>
          <a:xfrm>
            <a:off x="20" y="1"/>
            <a:ext cx="3140313" cy="2164321"/>
          </a:xfrm>
          <a:prstGeom prst="rect">
            <a:avLst/>
          </a:prstGeom>
        </p:spPr>
      </p:pic>
      <p:pic>
        <p:nvPicPr>
          <p:cNvPr id="10" name="Picture 9" descr="A group of colorful figurines&#10;&#10;Description automatically generated with medium confidence">
            <a:extLst>
              <a:ext uri="{FF2B5EF4-FFF2-40B4-BE49-F238E27FC236}">
                <a16:creationId xmlns:a16="http://schemas.microsoft.com/office/drawing/2014/main" id="{EE1DBECF-B873-4313-91C1-24C701A0DE29}"/>
              </a:ext>
            </a:extLst>
          </p:cNvPr>
          <p:cNvPicPr>
            <a:picLocks noChangeAspect="1"/>
          </p:cNvPicPr>
          <p:nvPr/>
        </p:nvPicPr>
        <p:blipFill rotWithShape="1">
          <a:blip r:embed="rId3">
            <a:extLst>
              <a:ext uri="{28A0092B-C50C-407E-A947-70E740481C1C}">
                <a14:useLocalDpi xmlns:a14="http://schemas.microsoft.com/office/drawing/2010/main" val="0"/>
              </a:ext>
            </a:extLst>
          </a:blip>
          <a:srcRect l="3270"/>
          <a:stretch/>
        </p:blipFill>
        <p:spPr>
          <a:xfrm>
            <a:off x="20" y="2342320"/>
            <a:ext cx="3140313" cy="2164321"/>
          </a:xfrm>
          <a:prstGeom prst="rect">
            <a:avLst/>
          </a:prstGeom>
        </p:spPr>
      </p:pic>
      <p:pic>
        <p:nvPicPr>
          <p:cNvPr id="6" name="Picture 5" descr="A picture containing sky, outdoor&#10;&#10;Description automatically generated">
            <a:extLst>
              <a:ext uri="{FF2B5EF4-FFF2-40B4-BE49-F238E27FC236}">
                <a16:creationId xmlns:a16="http://schemas.microsoft.com/office/drawing/2014/main" id="{57E0BC4D-78EF-4A78-80F9-4959DA442D48}"/>
              </a:ext>
            </a:extLst>
          </p:cNvPr>
          <p:cNvPicPr>
            <a:picLocks noChangeAspect="1"/>
          </p:cNvPicPr>
          <p:nvPr/>
        </p:nvPicPr>
        <p:blipFill rotWithShape="1">
          <a:blip r:embed="rId4">
            <a:extLst>
              <a:ext uri="{28A0092B-C50C-407E-A947-70E740481C1C}">
                <a14:useLocalDpi xmlns:a14="http://schemas.microsoft.com/office/drawing/2010/main" val="0"/>
              </a:ext>
            </a:extLst>
          </a:blip>
          <a:srcRect l="3149" r="-1" b="-1"/>
          <a:stretch/>
        </p:blipFill>
        <p:spPr>
          <a:xfrm>
            <a:off x="20" y="4693680"/>
            <a:ext cx="3140313" cy="2164321"/>
          </a:xfrm>
          <a:prstGeom prst="rect">
            <a:avLst/>
          </a:prstGeom>
        </p:spPr>
      </p:pic>
      <p:sp>
        <p:nvSpPr>
          <p:cNvPr id="4" name="TextBox 3">
            <a:extLst>
              <a:ext uri="{FF2B5EF4-FFF2-40B4-BE49-F238E27FC236}">
                <a16:creationId xmlns:a16="http://schemas.microsoft.com/office/drawing/2014/main" id="{271BEC3B-993C-48FB-8472-AE59505DC627}"/>
              </a:ext>
            </a:extLst>
          </p:cNvPr>
          <p:cNvSpPr txBox="1"/>
          <p:nvPr/>
        </p:nvSpPr>
        <p:spPr>
          <a:xfrm>
            <a:off x="3694392" y="1359196"/>
            <a:ext cx="5153216" cy="3736507"/>
          </a:xfrm>
          <a:prstGeom prst="rect">
            <a:avLst/>
          </a:prstGeom>
        </p:spPr>
        <p:txBody>
          <a:bodyPr vert="horz" lIns="91440" tIns="45720" rIns="91440" bIns="45720" rtlCol="0">
            <a:noAutofit/>
          </a:bodyPr>
          <a:lstStyle/>
          <a:p>
            <a:pPr indent="-228600" defTabSz="914400">
              <a:lnSpc>
                <a:spcPct val="90000"/>
              </a:lnSpc>
              <a:spcBef>
                <a:spcPts val="600"/>
              </a:spcBef>
              <a:spcAft>
                <a:spcPts val="600"/>
              </a:spcAft>
              <a:buFont typeface="Arial" panose="020B0604020202020204" pitchFamily="34" charset="0"/>
              <a:buChar char="•"/>
            </a:pPr>
            <a:r>
              <a:rPr lang="en-US" sz="2500" b="1" dirty="0" err="1">
                <a:effectLst/>
              </a:rPr>
              <a:t>Phiếu</a:t>
            </a:r>
            <a:r>
              <a:rPr lang="en-US" sz="2500" b="1" dirty="0">
                <a:effectLst/>
              </a:rPr>
              <a:t> </a:t>
            </a:r>
            <a:r>
              <a:rPr lang="en-US" sz="2500" b="1" dirty="0" err="1">
                <a:effectLst/>
              </a:rPr>
              <a:t>học</a:t>
            </a:r>
            <a:r>
              <a:rPr lang="en-US" sz="2500" b="1" dirty="0">
                <a:effectLst/>
              </a:rPr>
              <a:t> </a:t>
            </a:r>
            <a:r>
              <a:rPr lang="en-US" sz="2500" b="1" dirty="0" err="1">
                <a:effectLst/>
              </a:rPr>
              <a:t>tập</a:t>
            </a:r>
            <a:r>
              <a:rPr lang="en-US" sz="2500" b="1" dirty="0">
                <a:effectLst/>
              </a:rPr>
              <a:t> </a:t>
            </a:r>
            <a:r>
              <a:rPr lang="en-US" sz="2500" b="1" dirty="0" err="1">
                <a:effectLst/>
              </a:rPr>
              <a:t>số</a:t>
            </a:r>
            <a:r>
              <a:rPr lang="en-US" sz="2500" b="1" dirty="0">
                <a:effectLst/>
              </a:rPr>
              <a:t> 5</a:t>
            </a:r>
            <a:endParaRPr lang="en-US" sz="2500" dirty="0">
              <a:effectLst/>
            </a:endParaRPr>
          </a:p>
          <a:p>
            <a:pPr marL="342900" lvl="0" indent="-228600" defTabSz="914400">
              <a:lnSpc>
                <a:spcPct val="90000"/>
              </a:lnSpc>
              <a:spcBef>
                <a:spcPts val="600"/>
              </a:spcBef>
              <a:spcAft>
                <a:spcPts val="600"/>
              </a:spcAft>
              <a:buFont typeface="Arial" panose="020B0604020202020204" pitchFamily="34" charset="0"/>
              <a:buChar char="•"/>
            </a:pPr>
            <a:r>
              <a:rPr lang="en-US" sz="2500" dirty="0" err="1">
                <a:effectLst/>
              </a:rPr>
              <a:t>Em</a:t>
            </a:r>
            <a:r>
              <a:rPr lang="en-US" sz="2500" dirty="0">
                <a:effectLst/>
              </a:rPr>
              <a:t> </a:t>
            </a:r>
            <a:r>
              <a:rPr lang="en-US" sz="2500" dirty="0" err="1">
                <a:effectLst/>
              </a:rPr>
              <a:t>hãy</a:t>
            </a:r>
            <a:r>
              <a:rPr lang="en-US" sz="2500" dirty="0">
                <a:effectLst/>
              </a:rPr>
              <a:t> </a:t>
            </a:r>
            <a:r>
              <a:rPr lang="en-US" sz="2500" dirty="0" err="1">
                <a:effectLst/>
              </a:rPr>
              <a:t>cho</a:t>
            </a:r>
            <a:r>
              <a:rPr lang="en-US" sz="2500" dirty="0">
                <a:effectLst/>
              </a:rPr>
              <a:t> </a:t>
            </a:r>
            <a:r>
              <a:rPr lang="en-US" sz="2500" dirty="0" err="1">
                <a:effectLst/>
              </a:rPr>
              <a:t>biết</a:t>
            </a:r>
            <a:r>
              <a:rPr lang="en-US" sz="2500" dirty="0">
                <a:effectLst/>
              </a:rPr>
              <a:t> </a:t>
            </a:r>
            <a:r>
              <a:rPr lang="en-US" sz="2500" dirty="0" err="1">
                <a:effectLst/>
              </a:rPr>
              <a:t>cách</a:t>
            </a:r>
            <a:r>
              <a:rPr lang="en-US" sz="2500" dirty="0">
                <a:effectLst/>
              </a:rPr>
              <a:t> </a:t>
            </a:r>
            <a:r>
              <a:rPr lang="en-US" sz="2500" dirty="0" err="1">
                <a:effectLst/>
              </a:rPr>
              <a:t>tốt</a:t>
            </a:r>
            <a:r>
              <a:rPr lang="en-US" sz="2500" dirty="0">
                <a:effectLst/>
              </a:rPr>
              <a:t> </a:t>
            </a:r>
            <a:r>
              <a:rPr lang="en-US" sz="2500" dirty="0" err="1">
                <a:effectLst/>
              </a:rPr>
              <a:t>để</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các</a:t>
            </a:r>
            <a:r>
              <a:rPr lang="en-US" sz="2500" dirty="0">
                <a:effectLst/>
              </a:rPr>
              <a:t> </a:t>
            </a:r>
            <a:r>
              <a:rPr lang="en-US" sz="2500" dirty="0" err="1">
                <a:effectLst/>
              </a:rPr>
              <a:t>đồ</a:t>
            </a:r>
            <a:r>
              <a:rPr lang="en-US" sz="2500" dirty="0">
                <a:effectLst/>
              </a:rPr>
              <a:t> </a:t>
            </a:r>
            <a:r>
              <a:rPr lang="en-US" sz="2500" dirty="0" err="1">
                <a:effectLst/>
              </a:rPr>
              <a:t>vật</a:t>
            </a:r>
            <a:r>
              <a:rPr lang="en-US" sz="2500" dirty="0">
                <a:effectLst/>
              </a:rPr>
              <a:t> </a:t>
            </a:r>
            <a:r>
              <a:rPr lang="en-US" sz="2500" dirty="0" err="1">
                <a:effectLst/>
              </a:rPr>
              <a:t>bằng</a:t>
            </a:r>
            <a:r>
              <a:rPr lang="en-US" sz="2500" dirty="0">
                <a:effectLst/>
              </a:rPr>
              <a:t> </a:t>
            </a:r>
            <a:r>
              <a:rPr lang="en-US" sz="2500" dirty="0" err="1">
                <a:effectLst/>
              </a:rPr>
              <a:t>nhựa</a:t>
            </a:r>
            <a:r>
              <a:rPr lang="en-US" sz="2500" dirty="0">
                <a:effectLst/>
              </a:rPr>
              <a:t> an </a:t>
            </a:r>
            <a:r>
              <a:rPr lang="en-US" sz="2500" dirty="0" err="1">
                <a:effectLst/>
              </a:rPr>
              <a:t>toàn</a:t>
            </a:r>
            <a:r>
              <a:rPr lang="en-US" sz="2500" dirty="0">
                <a:effectLst/>
              </a:rPr>
              <a:t> </a:t>
            </a:r>
            <a:r>
              <a:rPr lang="en-US" sz="2500" dirty="0" err="1">
                <a:effectLst/>
              </a:rPr>
              <a:t>và</a:t>
            </a:r>
            <a:r>
              <a:rPr lang="en-US" sz="2500" dirty="0">
                <a:effectLst/>
              </a:rPr>
              <a:t> </a:t>
            </a:r>
            <a:r>
              <a:rPr lang="en-US" sz="2500" dirty="0" err="1">
                <a:effectLst/>
              </a:rPr>
              <a:t>hiệu</a:t>
            </a:r>
            <a:r>
              <a:rPr lang="en-US" sz="2500" dirty="0">
                <a:effectLst/>
              </a:rPr>
              <a:t> </a:t>
            </a:r>
            <a:r>
              <a:rPr lang="en-US" sz="2500" dirty="0" err="1">
                <a:effectLst/>
              </a:rPr>
              <a:t>quả</a:t>
            </a:r>
            <a:r>
              <a:rPr lang="en-US" sz="2500" dirty="0">
                <a:effectLst/>
              </a:rPr>
              <a:t>?</a:t>
            </a:r>
          </a:p>
          <a:p>
            <a:pPr marL="342900" lvl="0" indent="-228600" defTabSz="914400">
              <a:lnSpc>
                <a:spcPct val="90000"/>
              </a:lnSpc>
              <a:spcBef>
                <a:spcPts val="600"/>
              </a:spcBef>
              <a:spcAft>
                <a:spcPts val="600"/>
              </a:spcAft>
              <a:buFont typeface="Arial" panose="020B0604020202020204" pitchFamily="34" charset="0"/>
              <a:buChar char="•"/>
            </a:pPr>
            <a:r>
              <a:rPr lang="en-US" sz="2500" dirty="0" err="1">
                <a:effectLst/>
              </a:rPr>
              <a:t>Em</a:t>
            </a:r>
            <a:r>
              <a:rPr lang="en-US" sz="2500" dirty="0">
                <a:effectLst/>
              </a:rPr>
              <a:t> </a:t>
            </a:r>
            <a:r>
              <a:rPr lang="en-US" sz="2500" dirty="0" err="1">
                <a:effectLst/>
              </a:rPr>
              <a:t>hãy</a:t>
            </a:r>
            <a:r>
              <a:rPr lang="en-US" sz="2500" dirty="0">
                <a:effectLst/>
              </a:rPr>
              <a:t> </a:t>
            </a:r>
            <a:r>
              <a:rPr lang="en-US" sz="2500" dirty="0" err="1">
                <a:effectLst/>
              </a:rPr>
              <a:t>cho</a:t>
            </a:r>
            <a:r>
              <a:rPr lang="en-US" sz="2500" dirty="0">
                <a:effectLst/>
              </a:rPr>
              <a:t> </a:t>
            </a:r>
            <a:r>
              <a:rPr lang="en-US" sz="2500" dirty="0" err="1">
                <a:effectLst/>
              </a:rPr>
              <a:t>biết</a:t>
            </a:r>
            <a:r>
              <a:rPr lang="en-US" sz="2500" dirty="0">
                <a:effectLst/>
              </a:rPr>
              <a:t> </a:t>
            </a:r>
            <a:r>
              <a:rPr lang="en-US" sz="2500" dirty="0" err="1">
                <a:effectLst/>
              </a:rPr>
              <a:t>cách</a:t>
            </a:r>
            <a:r>
              <a:rPr lang="en-US" sz="2500" dirty="0">
                <a:effectLst/>
              </a:rPr>
              <a:t> </a:t>
            </a:r>
            <a:r>
              <a:rPr lang="en-US" sz="2500" dirty="0" err="1">
                <a:effectLst/>
              </a:rPr>
              <a:t>tốt</a:t>
            </a:r>
            <a:r>
              <a:rPr lang="en-US" sz="2500" dirty="0">
                <a:effectLst/>
              </a:rPr>
              <a:t> </a:t>
            </a:r>
            <a:r>
              <a:rPr lang="en-US" sz="2500" dirty="0" err="1">
                <a:effectLst/>
              </a:rPr>
              <a:t>để</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các</a:t>
            </a:r>
            <a:r>
              <a:rPr lang="en-US" sz="2500" dirty="0">
                <a:effectLst/>
              </a:rPr>
              <a:t> </a:t>
            </a:r>
            <a:r>
              <a:rPr lang="en-US" sz="2500" dirty="0" err="1">
                <a:effectLst/>
              </a:rPr>
              <a:t>đồ</a:t>
            </a:r>
            <a:r>
              <a:rPr lang="en-US" sz="2500" dirty="0">
                <a:effectLst/>
              </a:rPr>
              <a:t> </a:t>
            </a:r>
            <a:r>
              <a:rPr lang="en-US" sz="2500" dirty="0" err="1">
                <a:effectLst/>
              </a:rPr>
              <a:t>vật</a:t>
            </a:r>
            <a:r>
              <a:rPr lang="en-US" sz="2500" dirty="0">
                <a:effectLst/>
              </a:rPr>
              <a:t> </a:t>
            </a:r>
            <a:r>
              <a:rPr lang="en-US" sz="2500" dirty="0" err="1">
                <a:effectLst/>
              </a:rPr>
              <a:t>bằng</a:t>
            </a:r>
            <a:r>
              <a:rPr lang="en-US" sz="2500" dirty="0">
                <a:effectLst/>
              </a:rPr>
              <a:t> </a:t>
            </a:r>
            <a:r>
              <a:rPr lang="en-US" sz="2500" dirty="0" err="1">
                <a:effectLst/>
              </a:rPr>
              <a:t>cao</a:t>
            </a:r>
            <a:r>
              <a:rPr lang="en-US" sz="2500" dirty="0">
                <a:effectLst/>
              </a:rPr>
              <a:t> </a:t>
            </a:r>
            <a:r>
              <a:rPr lang="en-US" sz="2500" dirty="0" err="1">
                <a:effectLst/>
              </a:rPr>
              <a:t>su</a:t>
            </a:r>
            <a:r>
              <a:rPr lang="en-US" sz="2500" dirty="0">
                <a:effectLst/>
              </a:rPr>
              <a:t> an </a:t>
            </a:r>
            <a:r>
              <a:rPr lang="en-US" sz="2500" dirty="0" err="1">
                <a:effectLst/>
              </a:rPr>
              <a:t>toàn</a:t>
            </a:r>
            <a:r>
              <a:rPr lang="en-US" sz="2500" dirty="0">
                <a:effectLst/>
              </a:rPr>
              <a:t> </a:t>
            </a:r>
            <a:r>
              <a:rPr lang="en-US" sz="2500" dirty="0" err="1">
                <a:effectLst/>
              </a:rPr>
              <a:t>và</a:t>
            </a:r>
            <a:r>
              <a:rPr lang="en-US" sz="2500" dirty="0">
                <a:effectLst/>
              </a:rPr>
              <a:t> </a:t>
            </a:r>
            <a:r>
              <a:rPr lang="en-US" sz="2500" dirty="0" err="1">
                <a:effectLst/>
              </a:rPr>
              <a:t>hiệu</a:t>
            </a:r>
            <a:r>
              <a:rPr lang="en-US" sz="2500" dirty="0">
                <a:effectLst/>
              </a:rPr>
              <a:t> </a:t>
            </a:r>
            <a:r>
              <a:rPr lang="en-US" sz="2500" dirty="0" err="1">
                <a:effectLst/>
              </a:rPr>
              <a:t>quả</a:t>
            </a:r>
            <a:r>
              <a:rPr lang="en-US" sz="2500" dirty="0">
                <a:effectLst/>
              </a:rPr>
              <a:t>?</a:t>
            </a:r>
          </a:p>
          <a:p>
            <a:pPr marL="342900" lvl="0" indent="-228600" defTabSz="914400">
              <a:lnSpc>
                <a:spcPct val="90000"/>
              </a:lnSpc>
              <a:spcBef>
                <a:spcPts val="600"/>
              </a:spcBef>
              <a:spcAft>
                <a:spcPts val="600"/>
              </a:spcAft>
              <a:buFont typeface="Arial" panose="020B0604020202020204" pitchFamily="34" charset="0"/>
              <a:buChar char="•"/>
            </a:pPr>
            <a:r>
              <a:rPr lang="en-US" sz="2500" dirty="0" err="1">
                <a:effectLst/>
              </a:rPr>
              <a:t>Em</a:t>
            </a:r>
            <a:r>
              <a:rPr lang="en-US" sz="2500" dirty="0">
                <a:effectLst/>
              </a:rPr>
              <a:t> </a:t>
            </a:r>
            <a:r>
              <a:rPr lang="en-US" sz="2500" dirty="0" err="1">
                <a:effectLst/>
              </a:rPr>
              <a:t>hãy</a:t>
            </a:r>
            <a:r>
              <a:rPr lang="en-US" sz="2500" dirty="0">
                <a:effectLst/>
              </a:rPr>
              <a:t> </a:t>
            </a:r>
            <a:r>
              <a:rPr lang="en-US" sz="2500" dirty="0" err="1">
                <a:effectLst/>
              </a:rPr>
              <a:t>nêu</a:t>
            </a:r>
            <a:r>
              <a:rPr lang="en-US" sz="2500" dirty="0">
                <a:effectLst/>
              </a:rPr>
              <a:t> </a:t>
            </a:r>
            <a:r>
              <a:rPr lang="en-US" sz="2500" dirty="0" err="1">
                <a:effectLst/>
              </a:rPr>
              <a:t>một</a:t>
            </a:r>
            <a:r>
              <a:rPr lang="en-US" sz="2500" dirty="0">
                <a:effectLst/>
              </a:rPr>
              <a:t> </a:t>
            </a:r>
            <a:r>
              <a:rPr lang="en-US" sz="2500" dirty="0" err="1">
                <a:effectLst/>
              </a:rPr>
              <a:t>số</a:t>
            </a:r>
            <a:r>
              <a:rPr lang="en-US" sz="2500" dirty="0">
                <a:effectLst/>
              </a:rPr>
              <a:t> </a:t>
            </a:r>
            <a:r>
              <a:rPr lang="en-US" sz="2500" dirty="0" err="1">
                <a:effectLst/>
              </a:rPr>
              <a:t>biện</a:t>
            </a:r>
            <a:r>
              <a:rPr lang="en-US" sz="2500" dirty="0">
                <a:effectLst/>
              </a:rPr>
              <a:t> </a:t>
            </a:r>
            <a:r>
              <a:rPr lang="en-US" sz="2500" dirty="0" err="1">
                <a:effectLst/>
              </a:rPr>
              <a:t>pháp</a:t>
            </a:r>
            <a:r>
              <a:rPr lang="en-US" sz="2500" dirty="0">
                <a:effectLst/>
              </a:rPr>
              <a:t> </a:t>
            </a:r>
            <a:r>
              <a:rPr lang="en-US" sz="2500" dirty="0" err="1">
                <a:effectLst/>
              </a:rPr>
              <a:t>được</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để</a:t>
            </a:r>
            <a:r>
              <a:rPr lang="en-US" sz="2500" dirty="0">
                <a:effectLst/>
              </a:rPr>
              <a:t> </a:t>
            </a:r>
            <a:r>
              <a:rPr lang="en-US" sz="2500" dirty="0" err="1">
                <a:effectLst/>
              </a:rPr>
              <a:t>hạn</a:t>
            </a:r>
            <a:r>
              <a:rPr lang="en-US" sz="2500" dirty="0">
                <a:effectLst/>
              </a:rPr>
              <a:t> </a:t>
            </a:r>
            <a:r>
              <a:rPr lang="en-US" sz="2500" dirty="0" err="1">
                <a:effectLst/>
              </a:rPr>
              <a:t>chế</a:t>
            </a:r>
            <a:r>
              <a:rPr lang="en-US" sz="2500" dirty="0">
                <a:effectLst/>
              </a:rPr>
              <a:t> </a:t>
            </a:r>
            <a:r>
              <a:rPr lang="en-US" sz="2500" dirty="0" err="1">
                <a:effectLst/>
              </a:rPr>
              <a:t>sự</a:t>
            </a:r>
            <a:r>
              <a:rPr lang="en-US" sz="2500" dirty="0">
                <a:effectLst/>
              </a:rPr>
              <a:t> </a:t>
            </a:r>
            <a:r>
              <a:rPr lang="en-US" sz="2500" dirty="0" err="1">
                <a:effectLst/>
              </a:rPr>
              <a:t>hoen</a:t>
            </a:r>
            <a:r>
              <a:rPr lang="en-US" sz="2500" dirty="0">
                <a:effectLst/>
              </a:rPr>
              <a:t> </a:t>
            </a:r>
            <a:r>
              <a:rPr lang="en-US" sz="2500" dirty="0" err="1">
                <a:effectLst/>
              </a:rPr>
              <a:t>gỉ</a:t>
            </a:r>
            <a:r>
              <a:rPr lang="en-US" sz="2500" dirty="0">
                <a:effectLst/>
              </a:rPr>
              <a:t> </a:t>
            </a:r>
            <a:r>
              <a:rPr lang="en-US" sz="2500" dirty="0" err="1">
                <a:effectLst/>
              </a:rPr>
              <a:t>của</a:t>
            </a:r>
            <a:r>
              <a:rPr lang="en-US" sz="2500" dirty="0">
                <a:effectLst/>
              </a:rPr>
              <a:t> </a:t>
            </a:r>
            <a:r>
              <a:rPr lang="en-US" sz="2500" dirty="0" err="1">
                <a:effectLst/>
              </a:rPr>
              <a:t>kim</a:t>
            </a:r>
            <a:r>
              <a:rPr lang="en-US" sz="2500" dirty="0">
                <a:effectLst/>
              </a:rPr>
              <a:t> </a:t>
            </a:r>
            <a:r>
              <a:rPr lang="en-US" sz="2500" dirty="0" err="1">
                <a:effectLst/>
              </a:rPr>
              <a:t>loại</a:t>
            </a:r>
            <a:r>
              <a:rPr lang="en-US" sz="2500" dirty="0">
                <a:effectLst/>
              </a:rPr>
              <a:t>?</a:t>
            </a:r>
          </a:p>
        </p:txBody>
      </p:sp>
    </p:spTree>
    <p:extLst>
      <p:ext uri="{BB962C8B-B14F-4D97-AF65-F5344CB8AC3E}">
        <p14:creationId xmlns:p14="http://schemas.microsoft.com/office/powerpoint/2010/main" val="12937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3">
            <a:extLst>
              <a:ext uri="{FF2B5EF4-FFF2-40B4-BE49-F238E27FC236}">
                <a16:creationId xmlns:a16="http://schemas.microsoft.com/office/drawing/2014/main" id="{668CC381-DB3F-4E41-95B6-2813AF87E569}"/>
              </a:ext>
            </a:extLst>
          </p:cNvPr>
          <p:cNvSpPr txBox="1"/>
          <p:nvPr/>
        </p:nvSpPr>
        <p:spPr>
          <a:xfrm>
            <a:off x="729549" y="35321"/>
            <a:ext cx="7886700" cy="4351338"/>
          </a:xfrm>
          <a:prstGeom prst="rect">
            <a:avLst/>
          </a:prstGeom>
        </p:spPr>
        <p:txBody>
          <a:bodyPr vert="horz" lIns="91440" tIns="45720" rIns="91440" bIns="45720" rtlCol="0">
            <a:noAutofit/>
          </a:bodyPr>
          <a:lstStyle/>
          <a:p>
            <a:pPr indent="-228600" defTabSz="914400">
              <a:lnSpc>
                <a:spcPct val="90000"/>
              </a:lnSpc>
              <a:spcBef>
                <a:spcPts val="600"/>
              </a:spcBef>
              <a:spcAft>
                <a:spcPts val="600"/>
              </a:spcAft>
              <a:buFont typeface="Arial" panose="020B0604020202020204" pitchFamily="34" charset="0"/>
              <a:buChar char="•"/>
            </a:pPr>
            <a:r>
              <a:rPr lang="en-US" sz="2500" dirty="0">
                <a:effectLst/>
              </a:rPr>
              <a:t>- GV </a:t>
            </a:r>
            <a:r>
              <a:rPr lang="en-US" sz="2500" dirty="0" err="1">
                <a:effectLst/>
              </a:rPr>
              <a:t>nhận</a:t>
            </a:r>
            <a:r>
              <a:rPr lang="en-US" sz="2500" dirty="0">
                <a:effectLst/>
              </a:rPr>
              <a:t> </a:t>
            </a:r>
            <a:r>
              <a:rPr lang="en-US" sz="2500" dirty="0" err="1">
                <a:effectLst/>
              </a:rPr>
              <a:t>xét</a:t>
            </a:r>
            <a:r>
              <a:rPr lang="en-US" sz="2500" dirty="0">
                <a:effectLst/>
              </a:rPr>
              <a:t> </a:t>
            </a:r>
            <a:r>
              <a:rPr lang="en-US" sz="2500" dirty="0" err="1">
                <a:effectLst/>
              </a:rPr>
              <a:t>sau</a:t>
            </a:r>
            <a:r>
              <a:rPr lang="en-US" sz="2500" dirty="0">
                <a:effectLst/>
              </a:rPr>
              <a:t> </a:t>
            </a:r>
            <a:r>
              <a:rPr lang="en-US" sz="2500" dirty="0" err="1">
                <a:effectLst/>
              </a:rPr>
              <a:t>khi</a:t>
            </a:r>
            <a:r>
              <a:rPr lang="en-US" sz="2500" dirty="0">
                <a:effectLst/>
              </a:rPr>
              <a:t> </a:t>
            </a:r>
            <a:r>
              <a:rPr lang="en-US" sz="2500" dirty="0" err="1">
                <a:effectLst/>
              </a:rPr>
              <a:t>các</a:t>
            </a:r>
            <a:r>
              <a:rPr lang="en-US" sz="2500" dirty="0">
                <a:effectLst/>
              </a:rPr>
              <a:t> </a:t>
            </a:r>
            <a:r>
              <a:rPr lang="en-US" sz="2500" dirty="0" err="1">
                <a:effectLst/>
              </a:rPr>
              <a:t>nhóm</a:t>
            </a:r>
            <a:r>
              <a:rPr lang="en-US" sz="2500" dirty="0">
                <a:effectLst/>
              </a:rPr>
              <a:t> </a:t>
            </a:r>
            <a:r>
              <a:rPr lang="en-US" sz="2500" dirty="0" err="1">
                <a:effectLst/>
              </a:rPr>
              <a:t>đã</a:t>
            </a:r>
            <a:r>
              <a:rPr lang="en-US" sz="2500" dirty="0">
                <a:effectLst/>
              </a:rPr>
              <a:t> </a:t>
            </a:r>
            <a:r>
              <a:rPr lang="en-US" sz="2500" dirty="0" err="1">
                <a:effectLst/>
              </a:rPr>
              <a:t>có</a:t>
            </a:r>
            <a:r>
              <a:rPr lang="en-US" sz="2500" dirty="0">
                <a:effectLst/>
              </a:rPr>
              <a:t> ý </a:t>
            </a:r>
            <a:r>
              <a:rPr lang="en-US" sz="2500" dirty="0" err="1">
                <a:effectLst/>
              </a:rPr>
              <a:t>kiến</a:t>
            </a:r>
            <a:r>
              <a:rPr lang="en-US" sz="2500" dirty="0">
                <a:effectLst/>
              </a:rPr>
              <a:t> </a:t>
            </a:r>
            <a:r>
              <a:rPr lang="en-US" sz="2500" dirty="0" err="1">
                <a:effectLst/>
              </a:rPr>
              <a:t>bổ</a:t>
            </a:r>
            <a:r>
              <a:rPr lang="en-US" sz="2500" dirty="0">
                <a:effectLst/>
              </a:rPr>
              <a:t> </a:t>
            </a:r>
            <a:r>
              <a:rPr lang="en-US" sz="2500" dirty="0" err="1">
                <a:effectLst/>
              </a:rPr>
              <a:t>xung</a:t>
            </a:r>
            <a:r>
              <a:rPr lang="en-US" sz="2500" dirty="0">
                <a:effectLst/>
              </a:rPr>
              <a:t>.</a:t>
            </a:r>
          </a:p>
          <a:p>
            <a:pPr indent="-228600" defTabSz="914400">
              <a:lnSpc>
                <a:spcPct val="90000"/>
              </a:lnSpc>
              <a:spcBef>
                <a:spcPts val="600"/>
              </a:spcBef>
              <a:spcAft>
                <a:spcPts val="600"/>
              </a:spcAft>
              <a:buFont typeface="Arial" panose="020B0604020202020204" pitchFamily="34" charset="0"/>
              <a:buChar char="•"/>
            </a:pPr>
            <a:r>
              <a:rPr lang="en-US" sz="2500" dirty="0">
                <a:effectLst/>
              </a:rPr>
              <a:t>11. -</a:t>
            </a:r>
            <a:r>
              <a:rPr lang="en-US" sz="2500" dirty="0" err="1">
                <a:effectLst/>
              </a:rPr>
              <a:t>Hạn</a:t>
            </a:r>
            <a:r>
              <a:rPr lang="en-US" sz="2500" dirty="0">
                <a:effectLst/>
              </a:rPr>
              <a:t> </a:t>
            </a:r>
            <a:r>
              <a:rPr lang="en-US" sz="2500" dirty="0" err="1">
                <a:effectLst/>
              </a:rPr>
              <a:t>chế</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đổ</a:t>
            </a:r>
            <a:r>
              <a:rPr lang="en-US" sz="2500" dirty="0">
                <a:effectLst/>
              </a:rPr>
              <a:t> </a:t>
            </a:r>
            <a:r>
              <a:rPr lang="en-US" sz="2500" dirty="0" err="1">
                <a:effectLst/>
              </a:rPr>
              <a:t>vật</a:t>
            </a:r>
            <a:r>
              <a:rPr lang="en-US" sz="2500" dirty="0">
                <a:effectLst/>
              </a:rPr>
              <a:t> </a:t>
            </a:r>
            <a:r>
              <a:rPr lang="en-US" sz="2500" dirty="0" err="1">
                <a:effectLst/>
              </a:rPr>
              <a:t>nhựa</a:t>
            </a:r>
            <a:r>
              <a:rPr lang="en-US" sz="2500" dirty="0">
                <a:effectLst/>
              </a:rPr>
              <a:t> </a:t>
            </a:r>
            <a:r>
              <a:rPr lang="en-US" sz="2500" dirty="0" err="1">
                <a:effectLst/>
              </a:rPr>
              <a:t>đựng</a:t>
            </a:r>
            <a:r>
              <a:rPr lang="en-US" sz="2500" dirty="0">
                <a:effectLst/>
              </a:rPr>
              <a:t> </a:t>
            </a:r>
            <a:r>
              <a:rPr lang="en-US" sz="2500" dirty="0" err="1">
                <a:effectLst/>
              </a:rPr>
              <a:t>nước</a:t>
            </a:r>
            <a:r>
              <a:rPr lang="en-US" sz="2500" dirty="0">
                <a:effectLst/>
              </a:rPr>
              <a:t> </a:t>
            </a:r>
            <a:r>
              <a:rPr lang="en-US" sz="2500" dirty="0" err="1">
                <a:effectLst/>
              </a:rPr>
              <a:t>uống</a:t>
            </a:r>
            <a:r>
              <a:rPr lang="en-US" sz="2500" dirty="0">
                <a:effectLst/>
              </a:rPr>
              <a:t>, </a:t>
            </a:r>
            <a:r>
              <a:rPr lang="en-US" sz="2500" dirty="0" err="1">
                <a:effectLst/>
              </a:rPr>
              <a:t>thực</a:t>
            </a:r>
            <a:r>
              <a:rPr lang="en-US" sz="2500" dirty="0">
                <a:effectLst/>
              </a:rPr>
              <a:t> </a:t>
            </a:r>
            <a:r>
              <a:rPr lang="en-US" sz="2500" dirty="0" err="1">
                <a:effectLst/>
              </a:rPr>
              <a:t>phẩm</a:t>
            </a:r>
            <a:r>
              <a:rPr lang="en-US" sz="2500" dirty="0">
                <a:effectLst/>
              </a:rPr>
              <a:t>, </a:t>
            </a:r>
            <a:r>
              <a:rPr lang="en-US" sz="2500" dirty="0" err="1">
                <a:effectLst/>
              </a:rPr>
              <a:t>thức</a:t>
            </a:r>
            <a:r>
              <a:rPr lang="en-US" sz="2500" dirty="0">
                <a:effectLst/>
              </a:rPr>
              <a:t> </a:t>
            </a:r>
            <a:r>
              <a:rPr lang="en-US" sz="2500" dirty="0" err="1">
                <a:effectLst/>
              </a:rPr>
              <a:t>ăn</a:t>
            </a:r>
            <a:r>
              <a:rPr lang="en-US" sz="2500" dirty="0">
                <a:effectLst/>
              </a:rPr>
              <a:t>,... </a:t>
            </a:r>
            <a:r>
              <a:rPr lang="en-US" sz="2500" dirty="0" err="1">
                <a:effectLst/>
              </a:rPr>
              <a:t>Có</a:t>
            </a:r>
            <a:r>
              <a:rPr lang="en-US" sz="2500" dirty="0">
                <a:effectLst/>
              </a:rPr>
              <a:t> </a:t>
            </a:r>
            <a:r>
              <a:rPr lang="en-US" sz="2500" dirty="0" err="1">
                <a:effectLst/>
              </a:rPr>
              <a:t>thể</a:t>
            </a:r>
            <a:r>
              <a:rPr lang="en-US" sz="2500" dirty="0">
                <a:effectLst/>
              </a:rPr>
              <a:t> </a:t>
            </a:r>
            <a:r>
              <a:rPr lang="en-US" sz="2500" dirty="0" err="1">
                <a:effectLst/>
              </a:rPr>
              <a:t>thay</a:t>
            </a:r>
            <a:r>
              <a:rPr lang="en-US" sz="2500" dirty="0">
                <a:effectLst/>
              </a:rPr>
              <a:t> </a:t>
            </a:r>
            <a:r>
              <a:rPr lang="en-US" sz="2500" dirty="0" err="1">
                <a:effectLst/>
              </a:rPr>
              <a:t>bằng</a:t>
            </a:r>
            <a:r>
              <a:rPr lang="en-US" sz="2500" dirty="0">
                <a:effectLst/>
              </a:rPr>
              <a:t> </a:t>
            </a:r>
            <a:r>
              <a:rPr lang="en-US" sz="2500" dirty="0" err="1">
                <a:effectLst/>
              </a:rPr>
              <a:t>đó</a:t>
            </a:r>
            <a:r>
              <a:rPr lang="en-US" sz="2500" dirty="0">
                <a:effectLst/>
              </a:rPr>
              <a:t> </a:t>
            </a:r>
            <a:r>
              <a:rPr lang="en-US" sz="2500" dirty="0" err="1">
                <a:effectLst/>
              </a:rPr>
              <a:t>thuỷ</a:t>
            </a:r>
            <a:r>
              <a:rPr lang="en-US" sz="2500" dirty="0">
                <a:effectLst/>
              </a:rPr>
              <a:t> </a:t>
            </a:r>
            <a:r>
              <a:rPr lang="en-US" sz="2500" dirty="0" err="1">
                <a:effectLst/>
              </a:rPr>
              <a:t>tinh</a:t>
            </a:r>
            <a:r>
              <a:rPr lang="en-US" sz="2500" dirty="0">
                <a:effectLst/>
              </a:rPr>
              <a:t>;</a:t>
            </a:r>
          </a:p>
          <a:p>
            <a:pPr indent="-228600" defTabSz="914400">
              <a:lnSpc>
                <a:spcPct val="90000"/>
              </a:lnSpc>
              <a:spcBef>
                <a:spcPts val="600"/>
              </a:spcBef>
              <a:spcAft>
                <a:spcPts val="600"/>
              </a:spcAft>
              <a:buFont typeface="Arial" panose="020B0604020202020204" pitchFamily="34" charset="0"/>
              <a:buChar char="•"/>
            </a:pPr>
            <a:r>
              <a:rPr lang="en-US" sz="2500" dirty="0">
                <a:effectLst/>
              </a:rPr>
              <a:t>-</a:t>
            </a:r>
            <a:r>
              <a:rPr lang="en-US" sz="2500" dirty="0" err="1">
                <a:effectLst/>
              </a:rPr>
              <a:t>Không</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hộp</a:t>
            </a:r>
            <a:r>
              <a:rPr lang="en-US" sz="2500" dirty="0">
                <a:effectLst/>
              </a:rPr>
              <a:t> </a:t>
            </a:r>
            <a:r>
              <a:rPr lang="en-US" sz="2500" dirty="0" err="1">
                <a:effectLst/>
              </a:rPr>
              <a:t>nhựa</a:t>
            </a:r>
            <a:r>
              <a:rPr lang="en-US" sz="2500" dirty="0">
                <a:effectLst/>
              </a:rPr>
              <a:t> </a:t>
            </a:r>
            <a:r>
              <a:rPr lang="en-US" sz="2500" dirty="0" err="1">
                <a:effectLst/>
              </a:rPr>
              <a:t>để</a:t>
            </a:r>
            <a:r>
              <a:rPr lang="en-US" sz="2500" dirty="0">
                <a:effectLst/>
              </a:rPr>
              <a:t> </a:t>
            </a:r>
            <a:r>
              <a:rPr lang="en-US" sz="2500" dirty="0" err="1">
                <a:effectLst/>
              </a:rPr>
              <a:t>đựng</a:t>
            </a:r>
            <a:r>
              <a:rPr lang="en-US" sz="2500" dirty="0">
                <a:effectLst/>
              </a:rPr>
              <a:t> </a:t>
            </a:r>
            <a:r>
              <a:rPr lang="en-US" sz="2500" dirty="0" err="1">
                <a:effectLst/>
              </a:rPr>
              <a:t>thực</a:t>
            </a:r>
            <a:r>
              <a:rPr lang="en-US" sz="2500" dirty="0">
                <a:effectLst/>
              </a:rPr>
              <a:t> </a:t>
            </a:r>
            <a:r>
              <a:rPr lang="en-US" sz="2500" dirty="0" err="1">
                <a:effectLst/>
              </a:rPr>
              <a:t>phẩm</a:t>
            </a:r>
            <a:r>
              <a:rPr lang="en-US" sz="2500" dirty="0">
                <a:effectLst/>
              </a:rPr>
              <a:t> ở </a:t>
            </a:r>
            <a:r>
              <a:rPr lang="en-US" sz="2500" dirty="0" err="1">
                <a:effectLst/>
              </a:rPr>
              <a:t>nhiệt</a:t>
            </a:r>
            <a:r>
              <a:rPr lang="en-US" sz="2500" dirty="0">
                <a:effectLst/>
              </a:rPr>
              <a:t> </a:t>
            </a:r>
            <a:r>
              <a:rPr lang="en-US" sz="2500" dirty="0" err="1">
                <a:effectLst/>
              </a:rPr>
              <a:t>độ</a:t>
            </a:r>
            <a:r>
              <a:rPr lang="en-US" sz="2500" dirty="0">
                <a:effectLst/>
              </a:rPr>
              <a:t> </a:t>
            </a:r>
            <a:r>
              <a:rPr lang="en-US" sz="2500" dirty="0" err="1">
                <a:effectLst/>
              </a:rPr>
              <a:t>cao</a:t>
            </a:r>
            <a:r>
              <a:rPr lang="en-US" sz="2500" dirty="0">
                <a:effectLst/>
              </a:rPr>
              <a:t> (</a:t>
            </a:r>
            <a:r>
              <a:rPr lang="en-US" sz="2500" dirty="0" err="1">
                <a:effectLst/>
              </a:rPr>
              <a:t>nước</a:t>
            </a:r>
            <a:r>
              <a:rPr lang="en-US" sz="2500" dirty="0">
                <a:effectLst/>
              </a:rPr>
              <a:t> </a:t>
            </a:r>
            <a:r>
              <a:rPr lang="en-US" sz="2500" dirty="0" err="1">
                <a:effectLst/>
              </a:rPr>
              <a:t>sôi</a:t>
            </a:r>
            <a:r>
              <a:rPr lang="en-US" sz="2500" dirty="0">
                <a:effectLst/>
              </a:rPr>
              <a:t>, </a:t>
            </a:r>
            <a:r>
              <a:rPr lang="en-US" sz="2500" dirty="0" err="1">
                <a:effectLst/>
              </a:rPr>
              <a:t>thức</a:t>
            </a:r>
            <a:r>
              <a:rPr lang="en-US" sz="2500" dirty="0">
                <a:effectLst/>
              </a:rPr>
              <a:t> </a:t>
            </a:r>
            <a:r>
              <a:rPr lang="en-US" sz="2500" dirty="0" err="1">
                <a:effectLst/>
              </a:rPr>
              <a:t>ăn</a:t>
            </a:r>
            <a:r>
              <a:rPr lang="en-US" sz="2500" dirty="0">
                <a:effectLst/>
              </a:rPr>
              <a:t> </a:t>
            </a:r>
            <a:r>
              <a:rPr lang="en-US" sz="2500" dirty="0" err="1">
                <a:effectLst/>
              </a:rPr>
              <a:t>nóng</a:t>
            </a:r>
            <a:r>
              <a:rPr lang="en-US" sz="2500" dirty="0">
                <a:effectLst/>
              </a:rPr>
              <a:t>,...) </a:t>
            </a:r>
            <a:r>
              <a:rPr lang="en-US" sz="2500" dirty="0" err="1">
                <a:effectLst/>
              </a:rPr>
              <a:t>nhằm</a:t>
            </a:r>
            <a:r>
              <a:rPr lang="en-US" sz="2500" dirty="0">
                <a:effectLst/>
              </a:rPr>
              <a:t> </a:t>
            </a:r>
            <a:r>
              <a:rPr lang="en-US" sz="2500" dirty="0" err="1">
                <a:effectLst/>
              </a:rPr>
              <a:t>tránh</a:t>
            </a:r>
            <a:r>
              <a:rPr lang="en-US" sz="2500" dirty="0">
                <a:effectLst/>
              </a:rPr>
              <a:t> </a:t>
            </a:r>
            <a:r>
              <a:rPr lang="en-US" sz="2500" dirty="0" err="1">
                <a:effectLst/>
              </a:rPr>
              <a:t>các</a:t>
            </a:r>
            <a:r>
              <a:rPr lang="en-US" sz="2500" dirty="0">
                <a:effectLst/>
              </a:rPr>
              <a:t> </a:t>
            </a:r>
            <a:r>
              <a:rPr lang="en-US" sz="2500" dirty="0" err="1">
                <a:effectLst/>
              </a:rPr>
              <a:t>hoá</a:t>
            </a:r>
            <a:r>
              <a:rPr lang="en-US" sz="2500" dirty="0">
                <a:effectLst/>
              </a:rPr>
              <a:t> </a:t>
            </a:r>
            <a:r>
              <a:rPr lang="en-US" sz="2500" dirty="0" err="1">
                <a:effectLst/>
              </a:rPr>
              <a:t>chất</a:t>
            </a:r>
            <a:r>
              <a:rPr lang="en-US" sz="2500" dirty="0">
                <a:effectLst/>
              </a:rPr>
              <a:t> </a:t>
            </a:r>
            <a:r>
              <a:rPr lang="en-US" sz="2500" dirty="0" err="1">
                <a:effectLst/>
              </a:rPr>
              <a:t>độc</a:t>
            </a:r>
            <a:r>
              <a:rPr lang="en-US" sz="2500" dirty="0">
                <a:effectLst/>
              </a:rPr>
              <a:t> </a:t>
            </a:r>
            <a:r>
              <a:rPr lang="en-US" sz="2500" dirty="0" err="1">
                <a:effectLst/>
              </a:rPr>
              <a:t>hại</a:t>
            </a:r>
            <a:r>
              <a:rPr lang="en-US" sz="2500" dirty="0">
                <a:effectLst/>
              </a:rPr>
              <a:t> </a:t>
            </a:r>
            <a:r>
              <a:rPr lang="en-US" sz="2500" dirty="0" err="1">
                <a:effectLst/>
              </a:rPr>
              <a:t>từ</a:t>
            </a:r>
            <a:r>
              <a:rPr lang="en-US" sz="2500" dirty="0">
                <a:effectLst/>
              </a:rPr>
              <a:t> </a:t>
            </a:r>
            <a:r>
              <a:rPr lang="en-US" sz="2500" dirty="0" err="1">
                <a:effectLst/>
              </a:rPr>
              <a:t>hộp</a:t>
            </a:r>
            <a:r>
              <a:rPr lang="en-US" sz="2500" dirty="0">
                <a:effectLst/>
              </a:rPr>
              <a:t> </a:t>
            </a:r>
            <a:r>
              <a:rPr lang="en-US" sz="2500" dirty="0" err="1">
                <a:effectLst/>
              </a:rPr>
              <a:t>nhựa</a:t>
            </a:r>
            <a:r>
              <a:rPr lang="en-US" sz="2500" dirty="0">
                <a:effectLst/>
              </a:rPr>
              <a:t> </a:t>
            </a:r>
            <a:r>
              <a:rPr lang="en-US" sz="2500" dirty="0" err="1">
                <a:effectLst/>
              </a:rPr>
              <a:t>lây</a:t>
            </a:r>
            <a:r>
              <a:rPr lang="en-US" sz="2500" dirty="0">
                <a:effectLst/>
              </a:rPr>
              <a:t> </a:t>
            </a:r>
            <a:r>
              <a:rPr lang="en-US" sz="2500" dirty="0" err="1">
                <a:effectLst/>
              </a:rPr>
              <a:t>nhiễm</a:t>
            </a:r>
            <a:r>
              <a:rPr lang="en-US" sz="2500" dirty="0">
                <a:effectLst/>
              </a:rPr>
              <a:t> </a:t>
            </a:r>
            <a:r>
              <a:rPr lang="en-US" sz="2500" dirty="0" err="1">
                <a:effectLst/>
              </a:rPr>
              <a:t>vào</a:t>
            </a:r>
            <a:r>
              <a:rPr lang="en-US" sz="2500" dirty="0">
                <a:effectLst/>
              </a:rPr>
              <a:t> </a:t>
            </a:r>
            <a:r>
              <a:rPr lang="en-US" sz="2500" dirty="0" err="1">
                <a:effectLst/>
              </a:rPr>
              <a:t>thức</a:t>
            </a:r>
            <a:r>
              <a:rPr lang="en-US" sz="2500" dirty="0">
                <a:effectLst/>
              </a:rPr>
              <a:t> </a:t>
            </a:r>
            <a:r>
              <a:rPr lang="en-US" sz="2500" dirty="0" err="1">
                <a:effectLst/>
              </a:rPr>
              <a:t>ăn</a:t>
            </a:r>
            <a:r>
              <a:rPr lang="en-US" sz="2500" dirty="0">
                <a:effectLst/>
              </a:rPr>
              <a:t>, </a:t>
            </a:r>
            <a:r>
              <a:rPr lang="en-US" sz="2500" dirty="0" err="1">
                <a:effectLst/>
              </a:rPr>
              <a:t>nước</a:t>
            </a:r>
            <a:r>
              <a:rPr lang="en-US" sz="2500" dirty="0">
                <a:effectLst/>
              </a:rPr>
              <a:t> </a:t>
            </a:r>
            <a:r>
              <a:rPr lang="en-US" sz="2500" dirty="0" err="1">
                <a:effectLst/>
              </a:rPr>
              <a:t>uống</a:t>
            </a:r>
            <a:r>
              <a:rPr lang="en-US" sz="2500" dirty="0">
                <a:effectLst/>
              </a:rPr>
              <a:t>;</a:t>
            </a:r>
          </a:p>
          <a:p>
            <a:pPr indent="-228600" defTabSz="914400">
              <a:lnSpc>
                <a:spcPct val="90000"/>
              </a:lnSpc>
              <a:spcBef>
                <a:spcPts val="600"/>
              </a:spcBef>
              <a:spcAft>
                <a:spcPts val="600"/>
              </a:spcAft>
              <a:buFont typeface="Arial" panose="020B0604020202020204" pitchFamily="34" charset="0"/>
              <a:buChar char="•"/>
            </a:pPr>
            <a:r>
              <a:rPr lang="en-US" sz="2500" dirty="0">
                <a:effectLst/>
              </a:rPr>
              <a:t>-</a:t>
            </a:r>
            <a:r>
              <a:rPr lang="en-US" sz="2500" dirty="0" err="1">
                <a:effectLst/>
              </a:rPr>
              <a:t>Không</a:t>
            </a:r>
            <a:r>
              <a:rPr lang="en-US" sz="2500" dirty="0">
                <a:effectLst/>
              </a:rPr>
              <a:t> </a:t>
            </a:r>
            <a:r>
              <a:rPr lang="en-US" sz="2500" dirty="0" err="1">
                <a:effectLst/>
              </a:rPr>
              <a:t>sử</a:t>
            </a:r>
            <a:r>
              <a:rPr lang="en-US" sz="2500" dirty="0">
                <a:effectLst/>
              </a:rPr>
              <a:t> </a:t>
            </a:r>
            <a:r>
              <a:rPr lang="en-US" sz="2500" dirty="0" err="1">
                <a:effectLst/>
              </a:rPr>
              <a:t>dụng</a:t>
            </a:r>
            <a:r>
              <a:rPr lang="en-US" sz="2500" dirty="0">
                <a:effectLst/>
              </a:rPr>
              <a:t> </a:t>
            </a:r>
            <a:r>
              <a:rPr lang="en-US" sz="2500" dirty="0" err="1">
                <a:effectLst/>
              </a:rPr>
              <a:t>hộp</a:t>
            </a:r>
            <a:r>
              <a:rPr lang="en-US" sz="2500" dirty="0">
                <a:effectLst/>
              </a:rPr>
              <a:t> </a:t>
            </a:r>
            <a:r>
              <a:rPr lang="en-US" sz="2500" dirty="0" err="1">
                <a:effectLst/>
              </a:rPr>
              <a:t>nhựa</a:t>
            </a:r>
            <a:r>
              <a:rPr lang="en-US" sz="2500" dirty="0">
                <a:effectLst/>
              </a:rPr>
              <a:t> </a:t>
            </a:r>
            <a:r>
              <a:rPr lang="en-US" sz="2500" dirty="0" err="1">
                <a:effectLst/>
              </a:rPr>
              <a:t>để</a:t>
            </a:r>
            <a:r>
              <a:rPr lang="en-US" sz="2500" dirty="0">
                <a:effectLst/>
              </a:rPr>
              <a:t> </a:t>
            </a:r>
            <a:r>
              <a:rPr lang="en-US" sz="2500" dirty="0" err="1">
                <a:effectLst/>
              </a:rPr>
              <a:t>nấu</a:t>
            </a:r>
            <a:r>
              <a:rPr lang="en-US" sz="2500" dirty="0">
                <a:effectLst/>
              </a:rPr>
              <a:t>, </a:t>
            </a:r>
            <a:r>
              <a:rPr lang="en-US" sz="2500" dirty="0" err="1">
                <a:effectLst/>
              </a:rPr>
              <a:t>hâm</a:t>
            </a:r>
            <a:r>
              <a:rPr lang="en-US" sz="2500" dirty="0">
                <a:effectLst/>
              </a:rPr>
              <a:t> </a:t>
            </a:r>
            <a:r>
              <a:rPr lang="en-US" sz="2500" dirty="0" err="1">
                <a:effectLst/>
              </a:rPr>
              <a:t>nóng</a:t>
            </a:r>
            <a:r>
              <a:rPr lang="en-US" sz="2500" dirty="0">
                <a:effectLst/>
              </a:rPr>
              <a:t> hay </a:t>
            </a:r>
            <a:r>
              <a:rPr lang="en-US" sz="2500" dirty="0" err="1">
                <a:effectLst/>
              </a:rPr>
              <a:t>rã</a:t>
            </a:r>
            <a:r>
              <a:rPr lang="en-US" sz="2500" dirty="0">
                <a:effectLst/>
              </a:rPr>
              <a:t> </a:t>
            </a:r>
            <a:r>
              <a:rPr lang="en-US" sz="2500" dirty="0" err="1">
                <a:effectLst/>
              </a:rPr>
              <a:t>đông</a:t>
            </a:r>
            <a:r>
              <a:rPr lang="en-US" sz="2500" dirty="0">
                <a:effectLst/>
              </a:rPr>
              <a:t> </a:t>
            </a:r>
            <a:r>
              <a:rPr lang="en-US" sz="2500" dirty="0" err="1">
                <a:effectLst/>
              </a:rPr>
              <a:t>thực</a:t>
            </a:r>
            <a:r>
              <a:rPr lang="en-US" sz="2500" dirty="0">
                <a:effectLst/>
              </a:rPr>
              <a:t> </a:t>
            </a:r>
            <a:r>
              <a:rPr lang="en-US" sz="2500" dirty="0" err="1">
                <a:effectLst/>
              </a:rPr>
              <a:t>phẩm</a:t>
            </a:r>
            <a:r>
              <a:rPr lang="en-US" sz="2500" dirty="0">
                <a:effectLst/>
              </a:rPr>
              <a:t> trong </a:t>
            </a:r>
            <a:r>
              <a:rPr lang="en-US" sz="2500" dirty="0" err="1">
                <a:effectLst/>
              </a:rPr>
              <a:t>lò</a:t>
            </a:r>
            <a:r>
              <a:rPr lang="en-US" sz="2500" dirty="0">
                <a:effectLst/>
              </a:rPr>
              <a:t> vi </a:t>
            </a:r>
            <a:r>
              <a:rPr lang="en-US" sz="2500" dirty="0" err="1">
                <a:effectLst/>
              </a:rPr>
              <a:t>sóng</a:t>
            </a:r>
            <a:r>
              <a:rPr lang="en-US" sz="2500" dirty="0">
                <a:effectLst/>
              </a:rPr>
              <a:t>. Khi </a:t>
            </a:r>
            <a:r>
              <a:rPr lang="en-US" sz="2500" dirty="0" err="1">
                <a:effectLst/>
              </a:rPr>
              <a:t>dùng</a:t>
            </a:r>
            <a:r>
              <a:rPr lang="en-US" sz="2500" dirty="0">
                <a:effectLst/>
              </a:rPr>
              <a:t> trong </a:t>
            </a:r>
            <a:r>
              <a:rPr lang="en-US" sz="2500" dirty="0" err="1">
                <a:effectLst/>
              </a:rPr>
              <a:t>lò</a:t>
            </a:r>
            <a:r>
              <a:rPr lang="en-US" sz="2500" dirty="0">
                <a:effectLst/>
              </a:rPr>
              <a:t> vi </a:t>
            </a:r>
            <a:r>
              <a:rPr lang="en-US" sz="2500" dirty="0" err="1">
                <a:effectLst/>
              </a:rPr>
              <a:t>sóng</a:t>
            </a:r>
            <a:r>
              <a:rPr lang="en-US" sz="2500" dirty="0">
                <a:effectLst/>
              </a:rPr>
              <a:t> </a:t>
            </a:r>
            <a:r>
              <a:rPr lang="en-US" sz="2500" dirty="0" err="1">
                <a:effectLst/>
              </a:rPr>
              <a:t>nhiệt</a:t>
            </a:r>
            <a:r>
              <a:rPr lang="en-US" sz="2500" dirty="0">
                <a:effectLst/>
              </a:rPr>
              <a:t> </a:t>
            </a:r>
            <a:r>
              <a:rPr lang="en-US" sz="2500" dirty="0" err="1">
                <a:effectLst/>
              </a:rPr>
              <a:t>độ</a:t>
            </a:r>
            <a:r>
              <a:rPr lang="en-US" sz="2500" dirty="0">
                <a:effectLst/>
              </a:rPr>
              <a:t> </a:t>
            </a:r>
            <a:r>
              <a:rPr lang="en-US" sz="2500" dirty="0" err="1">
                <a:effectLst/>
              </a:rPr>
              <a:t>của</a:t>
            </a:r>
            <a:r>
              <a:rPr lang="en-US" sz="2500" dirty="0">
                <a:effectLst/>
              </a:rPr>
              <a:t> </a:t>
            </a:r>
            <a:r>
              <a:rPr lang="en-US" sz="2500" dirty="0" err="1">
                <a:effectLst/>
              </a:rPr>
              <a:t>thức</a:t>
            </a:r>
            <a:r>
              <a:rPr lang="en-US" sz="2500" dirty="0">
                <a:effectLst/>
              </a:rPr>
              <a:t> </a:t>
            </a:r>
            <a:r>
              <a:rPr lang="en-US" sz="2500" dirty="0" err="1">
                <a:effectLst/>
              </a:rPr>
              <a:t>ăn</a:t>
            </a:r>
            <a:r>
              <a:rPr lang="en-US" sz="2500" dirty="0">
                <a:effectLst/>
              </a:rPr>
              <a:t> </a:t>
            </a:r>
            <a:r>
              <a:rPr lang="en-US" sz="2500" dirty="0" err="1">
                <a:effectLst/>
              </a:rPr>
              <a:t>sẽ</a:t>
            </a:r>
            <a:r>
              <a:rPr lang="en-US" sz="2500" dirty="0">
                <a:effectLst/>
              </a:rPr>
              <a:t> </a:t>
            </a:r>
            <a:r>
              <a:rPr lang="en-US" sz="2500" dirty="0" err="1">
                <a:effectLst/>
              </a:rPr>
              <a:t>tăng</a:t>
            </a:r>
            <a:r>
              <a:rPr lang="en-US" sz="2500" dirty="0">
                <a:effectLst/>
              </a:rPr>
              <a:t> </a:t>
            </a:r>
            <a:r>
              <a:rPr lang="en-US" sz="2500" dirty="0" err="1">
                <a:effectLst/>
              </a:rPr>
              <a:t>lên</a:t>
            </a:r>
            <a:r>
              <a:rPr lang="en-US" sz="2500" dirty="0">
                <a:effectLst/>
              </a:rPr>
              <a:t>, </a:t>
            </a:r>
            <a:r>
              <a:rPr lang="en-US" sz="2500" dirty="0" err="1">
                <a:effectLst/>
              </a:rPr>
              <a:t>và</a:t>
            </a:r>
            <a:r>
              <a:rPr lang="en-US" sz="2500" dirty="0">
                <a:effectLst/>
              </a:rPr>
              <a:t> </a:t>
            </a:r>
            <a:r>
              <a:rPr lang="en-US" sz="2500" dirty="0" err="1">
                <a:effectLst/>
              </a:rPr>
              <a:t>sẽ</a:t>
            </a:r>
            <a:r>
              <a:rPr lang="en-US" sz="2500" dirty="0">
                <a:effectLst/>
              </a:rPr>
              <a:t> </a:t>
            </a:r>
            <a:r>
              <a:rPr lang="en-US" sz="2500" dirty="0" err="1">
                <a:effectLst/>
              </a:rPr>
              <a:t>tác</a:t>
            </a:r>
            <a:r>
              <a:rPr lang="en-US" sz="2500" dirty="0">
                <a:effectLst/>
              </a:rPr>
              <a:t> </a:t>
            </a:r>
            <a:r>
              <a:rPr lang="en-US" sz="2500" dirty="0" err="1">
                <a:effectLst/>
              </a:rPr>
              <a:t>động</a:t>
            </a:r>
            <a:r>
              <a:rPr lang="en-US" sz="2500" dirty="0">
                <a:effectLst/>
              </a:rPr>
              <a:t> </a:t>
            </a:r>
            <a:r>
              <a:rPr lang="en-US" sz="2500" dirty="0" err="1">
                <a:effectLst/>
              </a:rPr>
              <a:t>vào</a:t>
            </a:r>
            <a:r>
              <a:rPr lang="en-US" sz="2500" dirty="0">
                <a:effectLst/>
              </a:rPr>
              <a:t> </a:t>
            </a:r>
            <a:r>
              <a:rPr lang="en-US" sz="2500" dirty="0" err="1">
                <a:effectLst/>
              </a:rPr>
              <a:t>hộp</a:t>
            </a:r>
            <a:r>
              <a:rPr lang="en-US" sz="2500" dirty="0">
                <a:effectLst/>
              </a:rPr>
              <a:t> </a:t>
            </a:r>
            <a:r>
              <a:rPr lang="en-US" sz="2500" dirty="0" err="1">
                <a:effectLst/>
              </a:rPr>
              <a:t>đựng</a:t>
            </a:r>
            <a:r>
              <a:rPr lang="en-US" sz="2500" dirty="0">
                <a:effectLst/>
              </a:rPr>
              <a:t> </a:t>
            </a:r>
            <a:r>
              <a:rPr lang="en-US" sz="2500" dirty="0" err="1">
                <a:effectLst/>
              </a:rPr>
              <a:t>bằng</a:t>
            </a:r>
            <a:r>
              <a:rPr lang="en-US" sz="2500" dirty="0">
                <a:effectLst/>
              </a:rPr>
              <a:t> </a:t>
            </a:r>
            <a:r>
              <a:rPr lang="en-US" sz="2500" dirty="0" err="1">
                <a:effectLst/>
              </a:rPr>
              <a:t>nhựa</a:t>
            </a:r>
            <a:r>
              <a:rPr lang="en-US" sz="2500" dirty="0">
                <a:effectLst/>
              </a:rPr>
              <a:t>, </a:t>
            </a:r>
            <a:r>
              <a:rPr lang="en-US" sz="2500" dirty="0" err="1">
                <a:effectLst/>
              </a:rPr>
              <a:t>làm</a:t>
            </a:r>
            <a:r>
              <a:rPr lang="en-US" sz="2500" dirty="0">
                <a:effectLst/>
              </a:rPr>
              <a:t> </a:t>
            </a:r>
            <a:r>
              <a:rPr lang="en-US" sz="2500" dirty="0" err="1">
                <a:effectLst/>
              </a:rPr>
              <a:t>cho</a:t>
            </a:r>
            <a:r>
              <a:rPr lang="en-US" sz="2500" dirty="0">
                <a:effectLst/>
              </a:rPr>
              <a:t> </a:t>
            </a:r>
            <a:r>
              <a:rPr lang="en-US" sz="2500" dirty="0" err="1">
                <a:effectLst/>
              </a:rPr>
              <a:t>các</a:t>
            </a:r>
            <a:r>
              <a:rPr lang="en-US" sz="2500" dirty="0">
                <a:effectLst/>
              </a:rPr>
              <a:t> </a:t>
            </a:r>
            <a:r>
              <a:rPr lang="en-US" sz="2500" dirty="0" err="1">
                <a:effectLst/>
              </a:rPr>
              <a:t>chất</a:t>
            </a:r>
            <a:r>
              <a:rPr lang="en-US" sz="2500" dirty="0">
                <a:effectLst/>
              </a:rPr>
              <a:t> </a:t>
            </a:r>
            <a:r>
              <a:rPr lang="en-US" sz="2500" dirty="0" err="1">
                <a:effectLst/>
              </a:rPr>
              <a:t>gây</a:t>
            </a:r>
            <a:r>
              <a:rPr lang="en-US" sz="2500" dirty="0">
                <a:effectLst/>
              </a:rPr>
              <a:t> </a:t>
            </a:r>
            <a:r>
              <a:rPr lang="en-US" sz="2500" dirty="0" err="1">
                <a:effectLst/>
              </a:rPr>
              <a:t>hại</a:t>
            </a:r>
            <a:r>
              <a:rPr lang="en-US" sz="2500" dirty="0">
                <a:effectLst/>
              </a:rPr>
              <a:t> </a:t>
            </a:r>
            <a:r>
              <a:rPr lang="en-US" sz="2500" dirty="0" err="1">
                <a:effectLst/>
              </a:rPr>
              <a:t>có</a:t>
            </a:r>
            <a:r>
              <a:rPr lang="en-US" sz="2500" dirty="0">
                <a:effectLst/>
              </a:rPr>
              <a:t> trong </a:t>
            </a:r>
            <a:r>
              <a:rPr lang="en-US" sz="2500" dirty="0" err="1">
                <a:effectLst/>
              </a:rPr>
              <a:t>nhựa</a:t>
            </a:r>
            <a:r>
              <a:rPr lang="en-US" sz="2500" dirty="0">
                <a:effectLst/>
              </a:rPr>
              <a:t> </a:t>
            </a:r>
            <a:r>
              <a:rPr lang="en-US" sz="2500" dirty="0" err="1">
                <a:effectLst/>
              </a:rPr>
              <a:t>bị</a:t>
            </a:r>
            <a:r>
              <a:rPr lang="en-US" sz="2500" dirty="0">
                <a:effectLst/>
              </a:rPr>
              <a:t> </a:t>
            </a:r>
            <a:r>
              <a:rPr lang="en-US" sz="2500" dirty="0" err="1">
                <a:effectLst/>
              </a:rPr>
              <a:t>lây</a:t>
            </a:r>
            <a:r>
              <a:rPr lang="en-US" sz="2500" dirty="0">
                <a:effectLst/>
              </a:rPr>
              <a:t> </a:t>
            </a:r>
            <a:r>
              <a:rPr lang="en-US" sz="2500" dirty="0" err="1">
                <a:effectLst/>
              </a:rPr>
              <a:t>nhiễm</a:t>
            </a:r>
            <a:r>
              <a:rPr lang="en-US" sz="2500" dirty="0">
                <a:effectLst/>
              </a:rPr>
              <a:t> ra </a:t>
            </a:r>
            <a:r>
              <a:rPr lang="en-US" sz="2500" dirty="0" err="1">
                <a:effectLst/>
              </a:rPr>
              <a:t>thực</a:t>
            </a:r>
            <a:r>
              <a:rPr lang="en-US" sz="2500" dirty="0">
                <a:effectLst/>
              </a:rPr>
              <a:t> </a:t>
            </a:r>
            <a:r>
              <a:rPr lang="en-US" sz="2500" dirty="0" err="1">
                <a:effectLst/>
              </a:rPr>
              <a:t>phẩm</a:t>
            </a:r>
            <a:r>
              <a:rPr lang="en-US" sz="2500" dirty="0">
                <a:effectLst/>
              </a:rPr>
              <a:t>. </a:t>
            </a:r>
            <a:r>
              <a:rPr lang="en-US" sz="2500" dirty="0" err="1">
                <a:effectLst/>
              </a:rPr>
              <a:t>Có</a:t>
            </a:r>
            <a:r>
              <a:rPr lang="en-US" sz="2500" dirty="0">
                <a:effectLst/>
              </a:rPr>
              <a:t> </a:t>
            </a:r>
            <a:r>
              <a:rPr lang="en-US" sz="2500" dirty="0" err="1">
                <a:effectLst/>
              </a:rPr>
              <a:t>thể</a:t>
            </a:r>
            <a:r>
              <a:rPr lang="en-US" sz="2500" dirty="0">
                <a:effectLst/>
              </a:rPr>
              <a:t> </a:t>
            </a:r>
            <a:r>
              <a:rPr lang="en-US" sz="2500" dirty="0" err="1">
                <a:effectLst/>
              </a:rPr>
              <a:t>thay</a:t>
            </a:r>
            <a:r>
              <a:rPr lang="en-US" sz="2500" dirty="0">
                <a:effectLst/>
              </a:rPr>
              <a:t> </a:t>
            </a:r>
            <a:r>
              <a:rPr lang="en-US" sz="2500" dirty="0" err="1">
                <a:effectLst/>
              </a:rPr>
              <a:t>thế</a:t>
            </a:r>
            <a:r>
              <a:rPr lang="en-US" sz="2500" dirty="0">
                <a:effectLst/>
              </a:rPr>
              <a:t> </a:t>
            </a:r>
            <a:r>
              <a:rPr lang="en-US" sz="2500" dirty="0" err="1">
                <a:effectLst/>
              </a:rPr>
              <a:t>bằng</a:t>
            </a:r>
            <a:r>
              <a:rPr lang="en-US" sz="2500" dirty="0">
                <a:effectLst/>
              </a:rPr>
              <a:t> </a:t>
            </a:r>
            <a:r>
              <a:rPr lang="en-US" sz="2500" dirty="0" err="1">
                <a:effectLst/>
              </a:rPr>
              <a:t>hộp</a:t>
            </a:r>
            <a:r>
              <a:rPr lang="en-US" sz="2500" dirty="0">
                <a:effectLst/>
              </a:rPr>
              <a:t> </a:t>
            </a:r>
            <a:r>
              <a:rPr lang="en-US" sz="2500" dirty="0" err="1">
                <a:effectLst/>
              </a:rPr>
              <a:t>thuỷ</a:t>
            </a:r>
            <a:r>
              <a:rPr lang="en-US" sz="2500" dirty="0">
                <a:effectLst/>
              </a:rPr>
              <a:t> </a:t>
            </a:r>
            <a:r>
              <a:rPr lang="en-US" sz="2500" dirty="0" err="1">
                <a:effectLst/>
              </a:rPr>
              <a:t>tinh</a:t>
            </a:r>
            <a:r>
              <a:rPr lang="en-US" sz="2500" dirty="0">
                <a:effectLst/>
              </a:rPr>
              <a:t>, </a:t>
            </a:r>
            <a:r>
              <a:rPr lang="en-US" sz="2500" dirty="0" err="1">
                <a:effectLst/>
              </a:rPr>
              <a:t>bát</a:t>
            </a:r>
            <a:r>
              <a:rPr lang="en-US" sz="2500" dirty="0">
                <a:effectLst/>
              </a:rPr>
              <a:t> </a:t>
            </a:r>
            <a:r>
              <a:rPr lang="en-US" sz="2500" dirty="0" err="1">
                <a:effectLst/>
              </a:rPr>
              <a:t>đĩa</a:t>
            </a:r>
            <a:r>
              <a:rPr lang="en-US" sz="2500" dirty="0">
                <a:effectLst/>
              </a:rPr>
              <a:t> </a:t>
            </a:r>
            <a:r>
              <a:rPr lang="en-US" sz="2500" dirty="0" err="1">
                <a:effectLst/>
              </a:rPr>
              <a:t>bằng</a:t>
            </a:r>
            <a:r>
              <a:rPr lang="en-US" sz="2500" dirty="0">
                <a:effectLst/>
              </a:rPr>
              <a:t> </a:t>
            </a:r>
            <a:r>
              <a:rPr lang="en-US" sz="2500" dirty="0" err="1">
                <a:effectLst/>
              </a:rPr>
              <a:t>sành</a:t>
            </a:r>
            <a:r>
              <a:rPr lang="en-US" sz="2500" dirty="0">
                <a:effectLst/>
              </a:rPr>
              <a:t> </a:t>
            </a:r>
            <a:r>
              <a:rPr lang="en-US" sz="2500" dirty="0" err="1">
                <a:effectLst/>
              </a:rPr>
              <a:t>sứ</a:t>
            </a:r>
            <a:r>
              <a:rPr lang="en-US" sz="2500" dirty="0">
                <a:effectLst/>
              </a:rPr>
              <a:t> </a:t>
            </a:r>
            <a:r>
              <a:rPr lang="en-US" sz="2500" dirty="0" err="1">
                <a:effectLst/>
              </a:rPr>
              <a:t>để</a:t>
            </a:r>
            <a:r>
              <a:rPr lang="en-US" sz="2500" dirty="0">
                <a:effectLst/>
              </a:rPr>
              <a:t> </a:t>
            </a:r>
            <a:r>
              <a:rPr lang="en-US" sz="2500" dirty="0" err="1">
                <a:effectLst/>
              </a:rPr>
              <a:t>bảo</a:t>
            </a:r>
            <a:r>
              <a:rPr lang="en-US" sz="2500" dirty="0">
                <a:effectLst/>
              </a:rPr>
              <a:t> </a:t>
            </a:r>
            <a:r>
              <a:rPr lang="en-US" sz="2500" dirty="0" err="1">
                <a:effectLst/>
              </a:rPr>
              <a:t>đảm</a:t>
            </a:r>
            <a:r>
              <a:rPr lang="en-US" sz="2500" dirty="0">
                <a:effectLst/>
              </a:rPr>
              <a:t> an </a:t>
            </a:r>
            <a:r>
              <a:rPr lang="en-US" sz="2500" dirty="0" err="1">
                <a:effectLst/>
              </a:rPr>
              <a:t>toàn</a:t>
            </a:r>
            <a:r>
              <a:rPr lang="en-US" sz="2500" dirty="0">
                <a:effectLst/>
              </a:rPr>
              <a:t> </a:t>
            </a:r>
            <a:r>
              <a:rPr lang="en-US" sz="2500" dirty="0" err="1">
                <a:effectLst/>
              </a:rPr>
              <a:t>cho</a:t>
            </a:r>
            <a:r>
              <a:rPr lang="en-US" sz="2500" dirty="0">
                <a:effectLst/>
              </a:rPr>
              <a:t> </a:t>
            </a:r>
            <a:r>
              <a:rPr lang="en-US" sz="2500" dirty="0" err="1">
                <a:effectLst/>
              </a:rPr>
              <a:t>sức</a:t>
            </a:r>
            <a:r>
              <a:rPr lang="en-US" sz="2500" dirty="0">
                <a:effectLst/>
              </a:rPr>
              <a:t> </a:t>
            </a:r>
            <a:r>
              <a:rPr lang="en-US" sz="2500" dirty="0" err="1">
                <a:effectLst/>
              </a:rPr>
              <a:t>khoẻ</a:t>
            </a:r>
            <a:r>
              <a:rPr lang="en-US" sz="2500" dirty="0">
                <a:effectLst/>
              </a:rPr>
              <a:t> </a:t>
            </a:r>
            <a:r>
              <a:rPr lang="en-US" sz="2500" dirty="0" err="1">
                <a:effectLst/>
              </a:rPr>
              <a:t>gia</a:t>
            </a:r>
            <a:r>
              <a:rPr lang="en-US" sz="2500" dirty="0">
                <a:effectLst/>
              </a:rPr>
              <a:t> </a:t>
            </a:r>
            <a:r>
              <a:rPr lang="en-US" sz="2500" dirty="0" err="1">
                <a:effectLst/>
              </a:rPr>
              <a:t>đình</a:t>
            </a:r>
            <a:r>
              <a:rPr lang="en-US" sz="2500" dirty="0">
                <a:effectLst/>
              </a:rPr>
              <a:t>;</a:t>
            </a:r>
          </a:p>
          <a:p>
            <a:pPr indent="-228600" defTabSz="914400">
              <a:lnSpc>
                <a:spcPct val="90000"/>
              </a:lnSpc>
              <a:spcBef>
                <a:spcPts val="600"/>
              </a:spcBef>
              <a:spcAft>
                <a:spcPts val="600"/>
              </a:spcAft>
              <a:buFont typeface="Arial" panose="020B0604020202020204" pitchFamily="34" charset="0"/>
              <a:buChar char="•"/>
            </a:pPr>
            <a:r>
              <a:rPr lang="en-US" sz="2500" dirty="0">
                <a:effectLst/>
              </a:rPr>
              <a:t>-</a:t>
            </a:r>
            <a:r>
              <a:rPr lang="en-US" sz="2500" dirty="0" err="1">
                <a:effectLst/>
              </a:rPr>
              <a:t>Hạn</a:t>
            </a:r>
            <a:r>
              <a:rPr lang="en-US" sz="2500" dirty="0">
                <a:effectLst/>
              </a:rPr>
              <a:t> </a:t>
            </a:r>
            <a:r>
              <a:rPr lang="en-US" sz="2500" dirty="0" err="1">
                <a:effectLst/>
              </a:rPr>
              <a:t>chế</a:t>
            </a:r>
            <a:r>
              <a:rPr lang="en-US" sz="2500" dirty="0">
                <a:effectLst/>
              </a:rPr>
              <a:t> </a:t>
            </a:r>
            <a:r>
              <a:rPr lang="en-US" sz="2500" dirty="0" err="1">
                <a:effectLst/>
              </a:rPr>
              <a:t>cho</a:t>
            </a:r>
            <a:r>
              <a:rPr lang="en-US" sz="2500" dirty="0">
                <a:effectLst/>
              </a:rPr>
              <a:t> </a:t>
            </a:r>
            <a:r>
              <a:rPr lang="en-US" sz="2500" dirty="0" err="1">
                <a:effectLst/>
              </a:rPr>
              <a:t>trẻ</a:t>
            </a:r>
            <a:r>
              <a:rPr lang="en-US" sz="2500" dirty="0">
                <a:effectLst/>
              </a:rPr>
              <a:t> </a:t>
            </a:r>
            <a:r>
              <a:rPr lang="en-US" sz="2500" dirty="0" err="1">
                <a:effectLst/>
              </a:rPr>
              <a:t>em</a:t>
            </a:r>
            <a:r>
              <a:rPr lang="en-US" sz="2500" dirty="0">
                <a:effectLst/>
              </a:rPr>
              <a:t> </a:t>
            </a:r>
            <a:r>
              <a:rPr lang="en-US" sz="2500" dirty="0" err="1">
                <a:effectLst/>
              </a:rPr>
              <a:t>chơi</a:t>
            </a:r>
            <a:r>
              <a:rPr lang="en-US" sz="2500" dirty="0">
                <a:effectLst/>
              </a:rPr>
              <a:t> </a:t>
            </a:r>
            <a:r>
              <a:rPr lang="en-US" sz="2500" dirty="0" err="1">
                <a:effectLst/>
              </a:rPr>
              <a:t>đổ</a:t>
            </a:r>
            <a:r>
              <a:rPr lang="en-US" sz="2500" dirty="0">
                <a:effectLst/>
              </a:rPr>
              <a:t> </a:t>
            </a:r>
            <a:r>
              <a:rPr lang="en-US" sz="2500" dirty="0" err="1">
                <a:effectLst/>
              </a:rPr>
              <a:t>chơi</a:t>
            </a:r>
            <a:r>
              <a:rPr lang="en-US" sz="2500" dirty="0">
                <a:effectLst/>
              </a:rPr>
              <a:t> </a:t>
            </a:r>
            <a:r>
              <a:rPr lang="en-US" sz="2500" dirty="0" err="1">
                <a:effectLst/>
              </a:rPr>
              <a:t>nhựa</a:t>
            </a:r>
            <a:r>
              <a:rPr lang="en-US" sz="2500" dirty="0">
                <a:effectLst/>
              </a:rPr>
              <a:t> </a:t>
            </a:r>
            <a:r>
              <a:rPr lang="en-US" sz="2500" dirty="0" err="1">
                <a:effectLst/>
              </a:rPr>
              <a:t>vì</a:t>
            </a:r>
            <a:r>
              <a:rPr lang="en-US" sz="2500" dirty="0">
                <a:effectLst/>
              </a:rPr>
              <a:t> </a:t>
            </a:r>
            <a:r>
              <a:rPr lang="en-US" sz="2500" dirty="0" err="1">
                <a:effectLst/>
              </a:rPr>
              <a:t>chúng</a:t>
            </a:r>
            <a:r>
              <a:rPr lang="en-US" sz="2500" dirty="0">
                <a:effectLst/>
              </a:rPr>
              <a:t> </a:t>
            </a:r>
            <a:r>
              <a:rPr lang="en-US" sz="2500" dirty="0" err="1">
                <a:effectLst/>
              </a:rPr>
              <a:t>đều</a:t>
            </a:r>
            <a:r>
              <a:rPr lang="en-US" sz="2500" dirty="0">
                <a:effectLst/>
              </a:rPr>
              <a:t> </a:t>
            </a:r>
            <a:r>
              <a:rPr lang="en-US" sz="2500" dirty="0" err="1">
                <a:effectLst/>
              </a:rPr>
              <a:t>tạo</a:t>
            </a:r>
            <a:r>
              <a:rPr lang="en-US" sz="2500" dirty="0">
                <a:effectLst/>
              </a:rPr>
              <a:t> </a:t>
            </a:r>
            <a:r>
              <a:rPr lang="en-US" sz="2500" dirty="0" err="1">
                <a:effectLst/>
              </a:rPr>
              <a:t>từ</a:t>
            </a:r>
            <a:r>
              <a:rPr lang="en-US" sz="2500" dirty="0">
                <a:effectLst/>
              </a:rPr>
              <a:t> </a:t>
            </a:r>
            <a:r>
              <a:rPr lang="en-US" sz="2500" dirty="0" err="1">
                <a:effectLst/>
              </a:rPr>
              <a:t>nhựa</a:t>
            </a:r>
            <a:r>
              <a:rPr lang="en-US" sz="2500" dirty="0">
                <a:effectLst/>
              </a:rPr>
              <a:t> </a:t>
            </a:r>
            <a:r>
              <a:rPr lang="en-US" sz="2500" dirty="0" err="1">
                <a:effectLst/>
              </a:rPr>
              <a:t>tái</a:t>
            </a:r>
            <a:r>
              <a:rPr lang="en-US" sz="2500" dirty="0">
                <a:effectLst/>
              </a:rPr>
              <a:t> </a:t>
            </a:r>
            <a:r>
              <a:rPr lang="en-US" sz="2500" dirty="0" err="1">
                <a:effectLst/>
              </a:rPr>
              <a:t>chê</a:t>
            </a:r>
            <a:r>
              <a:rPr lang="en-US" sz="2500" dirty="0">
                <a:effectLst/>
              </a:rPr>
              <a:t> </a:t>
            </a:r>
            <a:r>
              <a:rPr lang="en-US" sz="2500" dirty="0" err="1">
                <a:effectLst/>
              </a:rPr>
              <a:t>chứa</a:t>
            </a:r>
            <a:r>
              <a:rPr lang="en-US" sz="2500" dirty="0">
                <a:effectLst/>
              </a:rPr>
              <a:t> </a:t>
            </a:r>
            <a:r>
              <a:rPr lang="en-US" sz="2500" dirty="0" err="1">
                <a:effectLst/>
              </a:rPr>
              <a:t>nhiều</a:t>
            </a:r>
            <a:r>
              <a:rPr lang="en-US" sz="2500" dirty="0">
                <a:effectLst/>
              </a:rPr>
              <a:t> </a:t>
            </a:r>
            <a:r>
              <a:rPr lang="en-US" sz="2500" dirty="0" err="1">
                <a:effectLst/>
              </a:rPr>
              <a:t>hoá</a:t>
            </a:r>
            <a:r>
              <a:rPr lang="en-US" sz="2500" dirty="0">
                <a:effectLst/>
              </a:rPr>
              <a:t> </a:t>
            </a:r>
            <a:r>
              <a:rPr lang="en-US" sz="2500" dirty="0" err="1">
                <a:effectLst/>
              </a:rPr>
              <a:t>chất</a:t>
            </a:r>
            <a:r>
              <a:rPr lang="en-US" sz="2500" dirty="0">
                <a:effectLst/>
              </a:rPr>
              <a:t> </a:t>
            </a:r>
            <a:r>
              <a:rPr lang="en-US" sz="2500" dirty="0" err="1">
                <a:effectLst/>
              </a:rPr>
              <a:t>độc</a:t>
            </a:r>
            <a:r>
              <a:rPr lang="en-US" sz="2500" dirty="0">
                <a:effectLst/>
              </a:rPr>
              <a:t> </a:t>
            </a:r>
            <a:r>
              <a:rPr lang="en-US" sz="2500" dirty="0" err="1">
                <a:effectLst/>
              </a:rPr>
              <a:t>hại</a:t>
            </a:r>
            <a:r>
              <a:rPr lang="en-US" sz="2500" dirty="0">
                <a:effectLst/>
              </a:rPr>
              <a:t> </a:t>
            </a:r>
            <a:r>
              <a:rPr lang="en-US" sz="2500" dirty="0" err="1">
                <a:effectLst/>
              </a:rPr>
              <a:t>và</a:t>
            </a:r>
            <a:r>
              <a:rPr lang="en-US" sz="2500" dirty="0">
                <a:effectLst/>
              </a:rPr>
              <a:t> </a:t>
            </a:r>
            <a:r>
              <a:rPr lang="en-US" sz="2500" dirty="0" err="1">
                <a:effectLst/>
              </a:rPr>
              <a:t>các</a:t>
            </a:r>
            <a:r>
              <a:rPr lang="en-US" sz="2500" dirty="0">
                <a:effectLst/>
              </a:rPr>
              <a:t> </a:t>
            </a:r>
            <a:r>
              <a:rPr lang="en-US" sz="2500" dirty="0" err="1">
                <a:effectLst/>
              </a:rPr>
              <a:t>bột</a:t>
            </a:r>
            <a:r>
              <a:rPr lang="en-US" sz="2500" dirty="0">
                <a:effectLst/>
              </a:rPr>
              <a:t> </a:t>
            </a:r>
            <a:r>
              <a:rPr lang="en-US" sz="2500" dirty="0" err="1">
                <a:effectLst/>
              </a:rPr>
              <a:t>kim</a:t>
            </a:r>
            <a:r>
              <a:rPr lang="en-US" sz="2500" dirty="0">
                <a:effectLst/>
              </a:rPr>
              <a:t> </a:t>
            </a:r>
            <a:r>
              <a:rPr lang="en-US" sz="2500" dirty="0" err="1">
                <a:effectLst/>
              </a:rPr>
              <a:t>loại</a:t>
            </a:r>
            <a:r>
              <a:rPr lang="en-US" sz="2500" dirty="0">
                <a:effectLst/>
              </a:rPr>
              <a:t> </a:t>
            </a:r>
            <a:r>
              <a:rPr lang="en-US" sz="2500" dirty="0" err="1">
                <a:effectLst/>
              </a:rPr>
              <a:t>pha</a:t>
            </a:r>
            <a:r>
              <a:rPr lang="en-US" sz="2500" dirty="0">
                <a:effectLst/>
              </a:rPr>
              <a:t> </a:t>
            </a:r>
            <a:r>
              <a:rPr lang="en-US" sz="2500" dirty="0" err="1">
                <a:effectLst/>
              </a:rPr>
              <a:t>sơn</a:t>
            </a:r>
            <a:r>
              <a:rPr lang="en-US" sz="2500" dirty="0">
                <a:effectLst/>
              </a:rPr>
              <a:t> </a:t>
            </a:r>
            <a:r>
              <a:rPr lang="en-US" sz="2500" dirty="0" err="1">
                <a:effectLst/>
              </a:rPr>
              <a:t>tạo</a:t>
            </a:r>
            <a:r>
              <a:rPr lang="en-US" sz="2500" dirty="0">
                <a:effectLst/>
              </a:rPr>
              <a:t> </a:t>
            </a:r>
            <a:r>
              <a:rPr lang="en-US" sz="2500" dirty="0" err="1">
                <a:effectLst/>
              </a:rPr>
              <a:t>màu</a:t>
            </a:r>
            <a:r>
              <a:rPr lang="en-US" sz="2500" dirty="0">
                <a:effectLst/>
              </a:rPr>
              <a:t> </a:t>
            </a:r>
            <a:r>
              <a:rPr lang="en-US" sz="2500" dirty="0" err="1">
                <a:effectLst/>
              </a:rPr>
              <a:t>bắt</a:t>
            </a:r>
            <a:r>
              <a:rPr lang="en-US" sz="2500" dirty="0">
                <a:effectLst/>
              </a:rPr>
              <a:t> </a:t>
            </a:r>
            <a:r>
              <a:rPr lang="en-US" sz="2500" dirty="0" err="1">
                <a:effectLst/>
              </a:rPr>
              <a:t>mắt</a:t>
            </a:r>
            <a:r>
              <a:rPr lang="en-US" sz="2500" dirty="0">
                <a:effectLst/>
              </a:rPr>
              <a:t> </a:t>
            </a:r>
            <a:r>
              <a:rPr lang="en-US" sz="2500" dirty="0" err="1">
                <a:effectLst/>
              </a:rPr>
              <a:t>cho</a:t>
            </a:r>
            <a:r>
              <a:rPr lang="en-US" sz="2500" dirty="0">
                <a:effectLst/>
              </a:rPr>
              <a:t> </a:t>
            </a:r>
            <a:r>
              <a:rPr lang="en-US" sz="2500" dirty="0" err="1">
                <a:effectLst/>
              </a:rPr>
              <a:t>đổ</a:t>
            </a:r>
            <a:r>
              <a:rPr lang="en-US" sz="2500" dirty="0">
                <a:effectLst/>
              </a:rPr>
              <a:t> </a:t>
            </a:r>
            <a:r>
              <a:rPr lang="en-US" sz="2500" dirty="0" err="1">
                <a:effectLst/>
              </a:rPr>
              <a:t>chơi</a:t>
            </a:r>
            <a:r>
              <a:rPr lang="en-US" sz="2500" dirty="0">
                <a:effectLst/>
              </a:rPr>
              <a:t>.</a:t>
            </a:r>
          </a:p>
          <a:p>
            <a:pPr indent="-228600" defTabSz="914400">
              <a:lnSpc>
                <a:spcPct val="90000"/>
              </a:lnSpc>
              <a:spcBef>
                <a:spcPts val="600"/>
              </a:spcBef>
              <a:spcAft>
                <a:spcPts val="600"/>
              </a:spcAft>
              <a:buFont typeface="Arial" panose="020B0604020202020204" pitchFamily="34" charset="0"/>
              <a:buChar char="•"/>
            </a:pPr>
            <a:endParaRPr lang="en-US" sz="2500" dirty="0">
              <a:effectLst/>
            </a:endParaRPr>
          </a:p>
        </p:txBody>
      </p:sp>
    </p:spTree>
    <p:extLst>
      <p:ext uri="{BB962C8B-B14F-4D97-AF65-F5344CB8AC3E}">
        <p14:creationId xmlns:p14="http://schemas.microsoft.com/office/powerpoint/2010/main" val="639414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2DEF89-96A5-4416-91B1-03C8C61EFA74}"/>
              </a:ext>
            </a:extLst>
          </p:cNvPr>
          <p:cNvSpPr txBox="1"/>
          <p:nvPr/>
        </p:nvSpPr>
        <p:spPr>
          <a:xfrm>
            <a:off x="628520" y="601831"/>
            <a:ext cx="7683062" cy="6268511"/>
          </a:xfrm>
          <a:prstGeom prst="rect">
            <a:avLst/>
          </a:prstGeom>
          <a:noFill/>
        </p:spPr>
        <p:txBody>
          <a:bodyPr wrap="square">
            <a:spAutoFit/>
          </a:bodyPr>
          <a:lstStyle/>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12. Không nên để các đổ dùng bằng cao su ở nơi có nhiệt độ quá cao (cao su sẽ bị chảy) hoặc ở nơi có nhiệt độ quá thấp (cao su sê bị giòn, cứng,...). Không để các hoá chất dính vào cao su. Không tẩy giặt bằng xà phòng hay xăng dầu làm biến chất, lão hoá cao su.</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13. Ngăn cách các vật liệu này với môi trường bằng một số biện pháp như sơn phủ bề mặt vật liệu, tra dầu mỡ, chế tạo vật liệu chống ăn mòn,...</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+Vật liệu sản xuất không phải là nguồn tài nguyên vô hạn. Do đó, cần sử dụng chúng một cách hiệu quả, tiết kiệm, an toàn và hài hoà về lợi ích kinh tế, xã hội, môi trường.</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 Sử dụng theo chuỗi cung ứng mô hình 3R: Giảm thiểu (Reduce);Tái sử dụng (Re- use);Tái chế (Recycle).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-Reduce: Giảm thiểu tối đa sử dụng vật liệu nhằm tiết kiệm tiền bạc, tránh lãng phí vật liệu, giảm rác thải vật liệu cho môi trường;</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-Reuse: Tái sử dụng các vật liệu đang còn khả năng sử dụng được;</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-Recycle: Tái chế các vật liệu thành các sản phẩm hữu ích trong cuộc sống.</a:t>
            </a:r>
            <a:endParaRPr lang="en-US" sz="2000" dirty="0"/>
          </a:p>
        </p:txBody>
      </p:sp>
    </p:spTree>
    <p:extLst>
      <p:ext uri="{BB962C8B-B14F-4D97-AF65-F5344CB8AC3E}">
        <p14:creationId xmlns:p14="http://schemas.microsoft.com/office/powerpoint/2010/main" val="2411625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16D4F7-F4B0-4917-BE55-AABE351C55FC}"/>
              </a:ext>
            </a:extLst>
          </p:cNvPr>
          <p:cNvSpPr txBox="1"/>
          <p:nvPr/>
        </p:nvSpPr>
        <p:spPr>
          <a:xfrm>
            <a:off x="81455" y="461905"/>
            <a:ext cx="8981090" cy="4850815"/>
          </a:xfrm>
          <a:prstGeom prst="rect">
            <a:avLst/>
          </a:prstGeom>
          <a:noFill/>
        </p:spPr>
        <p:txBody>
          <a:bodyPr wrap="square">
            <a:spAutoFit/>
          </a:bodyPr>
          <a:lstStyle/>
          <a:p>
            <a:pPr algn="just">
              <a:lnSpc>
                <a:spcPct val="140000"/>
              </a:lnSpc>
              <a:spcBef>
                <a:spcPts val="600"/>
              </a:spcBef>
              <a:spcAft>
                <a:spcPts val="600"/>
              </a:spcAft>
            </a:pPr>
            <a:r>
              <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rPr>
              <a:t>* Ngoài ra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Một số vật liệu xây dựng mới như gạch không nung, tấm panen đúc sẵn; cửa nhôm; cửa trượt tự động; vách nhôm kính tiết kiệm năng lượng; vách kính chống cháy; mái che kính; cửa gỗ chống cháy, hệ thống rèm ngăn lửa, ngăn khói;... còn được gọi là vật liệu xây dựng xanh, thân thiện với môi trường.</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14. Kính xây dựng, gạch không nung, gỗ công nghiệp, panen đúc sẵn,...</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Tiết kiệm chi phí, năng lượng;</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thiện môi trường;</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toàn cháy nổ;</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kiến trúc, thẩm mĩ;</a:t>
            </a:r>
            <a:endParaRPr lang="en-US" sz="1100" dirty="0">
              <a:effectLst/>
              <a:latin typeface="Times New Roman" panose="02020603050405020304" pitchFamily="18" charset="0"/>
              <a:ea typeface="Times New Roman" panose="02020603050405020304" pitchFamily="18" charset="0"/>
            </a:endParaRPr>
          </a:p>
          <a:p>
            <a:pPr algn="just">
              <a:lnSpc>
                <a:spcPct val="140000"/>
              </a:lnSpc>
              <a:spcBef>
                <a:spcPts val="600"/>
              </a:spcBef>
              <a:spcAft>
                <a:spcPts val="600"/>
              </a:spcAft>
            </a:pP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-Tăng nhanh tốc độ xây dựng.</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979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593"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Picutre 983" descr="Application&#10;&#10;Description automatically generated with low confidence">
            <a:extLst>
              <a:ext uri="{FF2B5EF4-FFF2-40B4-BE49-F238E27FC236}">
                <a16:creationId xmlns:a16="http://schemas.microsoft.com/office/drawing/2014/main" id="{EEAF4C64-B6A7-4C6E-97FF-41ECB82E1C56}"/>
              </a:ext>
            </a:extLst>
          </p:cNvPr>
          <p:cNvPicPr/>
          <p:nvPr/>
        </p:nvPicPr>
        <p:blipFill>
          <a:blip r:embed="rId2"/>
          <a:stretch/>
        </p:blipFill>
        <p:spPr>
          <a:xfrm>
            <a:off x="331969" y="2679096"/>
            <a:ext cx="1021412" cy="640453"/>
          </a:xfrm>
          <a:prstGeom prst="rect">
            <a:avLst/>
          </a:prstGeom>
        </p:spPr>
      </p:pic>
      <p:sp>
        <p:nvSpPr>
          <p:cNvPr id="5" name="TextBox 4">
            <a:extLst>
              <a:ext uri="{FF2B5EF4-FFF2-40B4-BE49-F238E27FC236}">
                <a16:creationId xmlns:a16="http://schemas.microsoft.com/office/drawing/2014/main" id="{E7E47D2C-265F-4084-A35F-1CFDACE6572A}"/>
              </a:ext>
            </a:extLst>
          </p:cNvPr>
          <p:cNvSpPr txBox="1"/>
          <p:nvPr/>
        </p:nvSpPr>
        <p:spPr>
          <a:xfrm>
            <a:off x="730293" y="2790762"/>
            <a:ext cx="8509788" cy="2341339"/>
          </a:xfrm>
          <a:prstGeom prst="rect">
            <a:avLst/>
          </a:prstGeom>
        </p:spPr>
        <p:txBody>
          <a:bodyPr vert="horz" lIns="91440" tIns="45720" rIns="91440" bIns="45720" rtlCol="0">
            <a:noAutofit/>
          </a:bodyPr>
          <a:lstStyle/>
          <a:p>
            <a:pPr indent="-228600" defTabSz="914400">
              <a:spcBef>
                <a:spcPts val="600"/>
              </a:spcBef>
              <a:spcAft>
                <a:spcPts val="600"/>
              </a:spcAft>
              <a:buFont typeface="Arial" panose="020B0604020202020204" pitchFamily="34" charset="0"/>
              <a:buChar char="•"/>
            </a:pPr>
            <a:r>
              <a:rPr lang="en-US" sz="2500" b="1" dirty="0" err="1">
                <a:effectLst/>
              </a:rPr>
              <a:t>Tổng</a:t>
            </a:r>
            <a:r>
              <a:rPr lang="en-US" sz="2500" b="1" dirty="0">
                <a:effectLst/>
              </a:rPr>
              <a:t> </a:t>
            </a:r>
            <a:r>
              <a:rPr lang="en-US" sz="2500" b="1" dirty="0" err="1">
                <a:effectLst/>
              </a:rPr>
              <a:t>kết</a:t>
            </a:r>
            <a:r>
              <a:rPr lang="en-US" sz="2500" b="1" dirty="0">
                <a:effectLst/>
              </a:rPr>
              <a:t>: </a:t>
            </a:r>
            <a:endParaRPr lang="en-US" sz="2500" dirty="0">
              <a:effectLst/>
            </a:endParaRPr>
          </a:p>
          <a:p>
            <a:pPr defTabSz="914400">
              <a:lnSpc>
                <a:spcPct val="160000"/>
              </a:lnSpc>
              <a:spcBef>
                <a:spcPts val="600"/>
              </a:spcBef>
              <a:spcAft>
                <a:spcPts val="600"/>
              </a:spcAft>
              <a:tabLst>
                <a:tab pos="462280" algn="l"/>
              </a:tabLst>
            </a:pPr>
            <a:r>
              <a:rPr lang="en-US" sz="2500" i="1" dirty="0" err="1">
                <a:solidFill>
                  <a:srgbClr val="0000FF"/>
                </a:solidFill>
                <a:effectLst/>
                <a:latin typeface="Times New Roman" panose="02020603050405020304" pitchFamily="18" charset="0"/>
                <a:cs typeface="Times New Roman" panose="02020603050405020304" pitchFamily="18" charset="0"/>
              </a:rPr>
              <a:t>Sử</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dụng</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vật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liệu</a:t>
            </a:r>
            <a:r>
              <a:rPr lang="en-US" sz="2500" i="1" dirty="0">
                <a:solidFill>
                  <a:srgbClr val="0000FF"/>
                </a:solidFill>
                <a:effectLst/>
                <a:latin typeface="Times New Roman" panose="02020603050405020304" pitchFamily="18" charset="0"/>
                <a:cs typeface="Times New Roman" panose="02020603050405020304" pitchFamily="18" charset="0"/>
              </a:rPr>
              <a:t> an </a:t>
            </a:r>
            <a:r>
              <a:rPr lang="en-US" sz="2500" i="1" dirty="0" err="1">
                <a:solidFill>
                  <a:srgbClr val="0000FF"/>
                </a:solidFill>
                <a:effectLst/>
                <a:latin typeface="Times New Roman" panose="02020603050405020304" pitchFamily="18" charset="0"/>
                <a:cs typeface="Times New Roman" panose="02020603050405020304" pitchFamily="18" charset="0"/>
              </a:rPr>
              <a:t>toàn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hiệu</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quả</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sẽ</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bảo</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vệ</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sức</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khoẻ</a:t>
            </a:r>
            <a:r>
              <a:rPr lang="en-US" sz="2500" i="1" dirty="0">
                <a:solidFill>
                  <a:srgbClr val="0000FF"/>
                </a:solidFill>
                <a:effectLst/>
                <a:latin typeface="Times New Roman" panose="02020603050405020304" pitchFamily="18" charset="0"/>
                <a:cs typeface="Times New Roman" panose="02020603050405020304" pitchFamily="18" charset="0"/>
              </a:rPr>
              <a:t> con </a:t>
            </a:r>
            <a:r>
              <a:rPr lang="en-US" sz="2500" i="1" dirty="0" err="1">
                <a:solidFill>
                  <a:srgbClr val="0000FF"/>
                </a:solidFill>
                <a:effectLst/>
                <a:latin typeface="Times New Roman" panose="02020603050405020304" pitchFamily="18" charset="0"/>
                <a:cs typeface="Times New Roman" panose="02020603050405020304" pitchFamily="18" charset="0"/>
              </a:rPr>
              <a:t>người</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và</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tiết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kiệm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để</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giảm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giá</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thành</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sản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phẩm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Sử</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dụng</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các</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vật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liệu</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mới</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tiết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kiệm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kinh</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tế</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tiết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kiệm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năng</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lượng</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thân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thiện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với</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môi</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trường</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sẽ</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đảm</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bảo</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sự</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phát</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triển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bền</a:t>
            </a:r>
            <a:r>
              <a:rPr lang="en-US" sz="2500" i="1" dirty="0">
                <a:solidFill>
                  <a:srgbClr val="0000FF"/>
                </a:solidFill>
                <a:effectLst/>
                <a:latin typeface="Times New Roman" panose="02020603050405020304" pitchFamily="18" charset="0"/>
                <a:cs typeface="Times New Roman" panose="02020603050405020304" pitchFamily="18" charset="0"/>
              </a:rPr>
              <a:t> </a:t>
            </a:r>
            <a:r>
              <a:rPr lang="en-US" sz="2500" i="1" dirty="0" err="1">
                <a:solidFill>
                  <a:srgbClr val="0000FF"/>
                </a:solidFill>
                <a:effectLst/>
                <a:latin typeface="Times New Roman" panose="02020603050405020304" pitchFamily="18" charset="0"/>
                <a:cs typeface="Times New Roman" panose="02020603050405020304" pitchFamily="18" charset="0"/>
              </a:rPr>
              <a:t>vững</a:t>
            </a:r>
            <a:r>
              <a:rPr lang="en-US" sz="2500" i="1" dirty="0">
                <a:solidFill>
                  <a:srgbClr val="0000FF"/>
                </a:solidFill>
                <a:effectLst/>
                <a:latin typeface="Times New Roman" panose="02020603050405020304" pitchFamily="18" charset="0"/>
                <a:cs typeface="Times New Roman" panose="02020603050405020304" pitchFamily="18" charset="0"/>
              </a:rPr>
              <a:t>.</a:t>
            </a:r>
            <a:endParaRPr lang="en-US" sz="2500" i="1" dirty="0">
              <a:solidFill>
                <a:srgbClr val="0000FF"/>
              </a:solidFill>
              <a:latin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a16="http://schemas.microsoft.com/office/drawing/2014/main" id="{11033AD9-C3A5-47F9-8DEB-8599CDEA2DD6}"/>
              </a:ext>
            </a:extLst>
          </p:cNvPr>
          <p:cNvSpPr>
            <a:spLocks noChangeArrowheads="1"/>
          </p:cNvSpPr>
          <p:nvPr/>
        </p:nvSpPr>
        <p:spPr bwMode="auto">
          <a:xfrm>
            <a:off x="64790" y="1282701"/>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2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II. </a:t>
            </a:r>
            <a:r>
              <a:rPr lang="en-US" altLang="en-US" sz="2200" b="1" dirty="0">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2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9" name="Hộp_Văn_Bản 7">
            <a:extLst>
              <a:ext uri="{FF2B5EF4-FFF2-40B4-BE49-F238E27FC236}">
                <a16:creationId xmlns:a16="http://schemas.microsoft.com/office/drawing/2014/main" id="{8B1467D1-AC59-4E59-AB21-C8AEB5C5A2CE}"/>
              </a:ext>
            </a:extLst>
          </p:cNvPr>
          <p:cNvSpPr txBox="1"/>
          <p:nvPr/>
        </p:nvSpPr>
        <p:spPr>
          <a:xfrm>
            <a:off x="207859" y="18265"/>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0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0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IỆU THÔNG DỤNG</a:t>
            </a:r>
          </a:p>
        </p:txBody>
      </p:sp>
      <p:sp>
        <p:nvSpPr>
          <p:cNvPr id="10" name="Rectangle 1">
            <a:extLst>
              <a:ext uri="{FF2B5EF4-FFF2-40B4-BE49-F238E27FC236}">
                <a16:creationId xmlns:a16="http://schemas.microsoft.com/office/drawing/2014/main" id="{CD0C0419-E025-416D-93C8-08DB27BF727A}"/>
              </a:ext>
            </a:extLst>
          </p:cNvPr>
          <p:cNvSpPr>
            <a:spLocks noChangeArrowheads="1"/>
          </p:cNvSpPr>
          <p:nvPr/>
        </p:nvSpPr>
        <p:spPr bwMode="auto">
          <a:xfrm>
            <a:off x="64790" y="701106"/>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200" b="1" i="0" u="none" strike="noStrike" kern="1200" cap="none" normalizeH="0" baseline="0">
                <a:ln>
                  <a:noFill/>
                </a:ln>
                <a:effectLst/>
                <a:latin typeface="Times New Roman" panose="02020603050405020304" pitchFamily="18" charset="0"/>
                <a:ea typeface="+mj-ea"/>
                <a:cs typeface="Times New Roman" panose="02020603050405020304" pitchFamily="18" charset="0"/>
              </a:rPr>
              <a:t>I. </a:t>
            </a:r>
            <a:r>
              <a:rPr lang="en-US" altLang="en-US" sz="2200" b="1">
                <a:latin typeface="Times New Roman" panose="02020603050405020304" pitchFamily="18" charset="0"/>
                <a:ea typeface="+mj-ea"/>
                <a:cs typeface="Times New Roman" panose="02020603050405020304" pitchFamily="18" charset="0"/>
              </a:rPr>
              <a:t>TÌM HIỂU VỀ MỘT SỐ</a:t>
            </a:r>
            <a:r>
              <a:rPr kumimoji="0" lang="en-US" altLang="en-US" sz="2200" b="1" i="0" u="none" strike="noStrike" kern="1200" cap="none" normalizeH="0" baseline="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2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11" name="Rectangle 1">
            <a:extLst>
              <a:ext uri="{FF2B5EF4-FFF2-40B4-BE49-F238E27FC236}">
                <a16:creationId xmlns:a16="http://schemas.microsoft.com/office/drawing/2014/main" id="{B5422F7B-41A1-494A-946F-D8380CBC152E}"/>
              </a:ext>
            </a:extLst>
          </p:cNvPr>
          <p:cNvSpPr>
            <a:spLocks noChangeArrowheads="1"/>
          </p:cNvSpPr>
          <p:nvPr/>
        </p:nvSpPr>
        <p:spPr bwMode="auto">
          <a:xfrm>
            <a:off x="64790" y="1929193"/>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92500" lnSpcReduction="20000"/>
          </a:bodyPr>
          <a:lstStyle/>
          <a:p>
            <a:pPr marL="0" marR="0" lvl="0" indent="0" defTabSz="914400" fontAlgn="base">
              <a:lnSpc>
                <a:spcPct val="110000"/>
              </a:lnSpc>
              <a:spcBef>
                <a:spcPct val="0"/>
              </a:spcBef>
              <a:spcAft>
                <a:spcPts val="600"/>
              </a:spcAft>
              <a:buClrTx/>
              <a:buSzTx/>
              <a:tabLst/>
            </a:pPr>
            <a:r>
              <a:rPr kumimoji="0" lang="en-US" altLang="en-US" sz="22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III. </a:t>
            </a:r>
            <a:r>
              <a:rPr lang="en-US" altLang="en-US" sz="2200" b="1" dirty="0">
                <a:solidFill>
                  <a:srgbClr val="C00000"/>
                </a:solidFill>
                <a:latin typeface="Times New Roman" panose="02020603050405020304" pitchFamily="18" charset="0"/>
                <a:ea typeface="+mj-ea"/>
                <a:cs typeface="Times New Roman" panose="02020603050405020304" pitchFamily="18" charset="0"/>
              </a:rPr>
              <a:t>SỬ DỤNG VẬT LIỆU AN TOÀN, HIỆU QUẢ ĐẢM BẢO SỰ PHÁT TRIỂN BỀN VŨNG</a:t>
            </a:r>
            <a:endParaRPr kumimoji="0" lang="en-US" altLang="en-US" sz="22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8818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19"/>
            <a:ext cx="6486800" cy="6861919"/>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9" name="Picture 88">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043"/>
          <a:stretch/>
        </p:blipFill>
        <p:spPr>
          <a:xfrm flipH="1">
            <a:off x="-3" y="-3919"/>
            <a:ext cx="9144001" cy="6861919"/>
          </a:xfrm>
          <a:prstGeom prst="rect">
            <a:avLst/>
          </a:prstGeom>
        </p:spPr>
      </p:pic>
      <p:sp>
        <p:nvSpPr>
          <p:cNvPr id="91"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1491"/>
            <a:ext cx="3243983" cy="2706509"/>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 name="TextBox 3">
            <a:extLst>
              <a:ext uri="{FF2B5EF4-FFF2-40B4-BE49-F238E27FC236}">
                <a16:creationId xmlns:a16="http://schemas.microsoft.com/office/drawing/2014/main" id="{50E2F927-A1D4-497D-99E0-9165D82BFFB8}"/>
              </a:ext>
            </a:extLst>
          </p:cNvPr>
          <p:cNvSpPr txBox="1"/>
          <p:nvPr/>
        </p:nvSpPr>
        <p:spPr>
          <a:xfrm>
            <a:off x="6181015" y="2256040"/>
            <a:ext cx="2472164" cy="3049607"/>
          </a:xfrm>
          <a:prstGeom prst="rect">
            <a:avLst/>
          </a:prstGeom>
        </p:spPr>
        <p:txBody>
          <a:bodyPr vert="horz" lIns="91440" tIns="45720" rIns="91440" bIns="45720" rtlCol="0" anchor="ctr">
            <a:normAutofit/>
          </a:bodyPr>
          <a:lstStyle/>
          <a:p>
            <a:pPr indent="-171450" defTabSz="685800">
              <a:lnSpc>
                <a:spcPct val="90000"/>
              </a:lnSpc>
              <a:spcAft>
                <a:spcPts val="4400"/>
              </a:spcAft>
              <a:buFont typeface="Arial" panose="020B0604020202020204" pitchFamily="34" charset="0"/>
              <a:buChar char="•"/>
            </a:pPr>
            <a:r>
              <a:rPr lang="en-US" sz="1500" b="1">
                <a:solidFill>
                  <a:srgbClr val="000000"/>
                </a:solidFill>
                <a:effectLst/>
              </a:rPr>
              <a:t>Vật dụng nào sau đầy được xem là thân thiện với môi trường: pin máy tính, túi ni lông, ống hút bột gạo?</a:t>
            </a:r>
          </a:p>
        </p:txBody>
      </p:sp>
      <p:sp>
        <p:nvSpPr>
          <p:cNvPr id="93" name="Oval 92">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6777" y="2817257"/>
            <a:ext cx="2866978" cy="286697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63"/>
            <a:ext cx="4093259" cy="3467887"/>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Thay pin laptop Lenovo Thinkpad giá rẻ| Điện Thoại Vui">
            <a:extLst>
              <a:ext uri="{FF2B5EF4-FFF2-40B4-BE49-F238E27FC236}">
                <a16:creationId xmlns:a16="http://schemas.microsoft.com/office/drawing/2014/main" id="{27C772E6-7DEB-4BC3-8C2E-D8315447A9F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0804" b="6591"/>
          <a:stretch/>
        </p:blipFill>
        <p:spPr bwMode="auto">
          <a:xfrm>
            <a:off x="20" y="4305680"/>
            <a:ext cx="3085185" cy="2548533"/>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8" name="Picture 7" descr="A group of red and blue bags&#10;&#10;Description automatically generated with low confidence">
            <a:extLst>
              <a:ext uri="{FF2B5EF4-FFF2-40B4-BE49-F238E27FC236}">
                <a16:creationId xmlns:a16="http://schemas.microsoft.com/office/drawing/2014/main" id="{65F9AC00-1108-4E88-B7FC-D2E1CE9A2BB1}"/>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24464" r="19534" b="-3"/>
          <a:stretch/>
        </p:blipFill>
        <p:spPr>
          <a:xfrm>
            <a:off x="3521834" y="2966567"/>
            <a:ext cx="2556863" cy="255686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0" name="Picture 9" descr="A picture containing text&#10;&#10;Description automatically generated">
            <a:extLst>
              <a:ext uri="{FF2B5EF4-FFF2-40B4-BE49-F238E27FC236}">
                <a16:creationId xmlns:a16="http://schemas.microsoft.com/office/drawing/2014/main" id="{CF0965C4-EF59-403A-92E8-772F3733455F}"/>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20102" r="17413"/>
          <a:stretch/>
        </p:blipFill>
        <p:spPr>
          <a:xfrm>
            <a:off x="1" y="-9668"/>
            <a:ext cx="3945364" cy="3319992"/>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Tree>
    <p:extLst>
      <p:ext uri="{BB962C8B-B14F-4D97-AF65-F5344CB8AC3E}">
        <p14:creationId xmlns:p14="http://schemas.microsoft.com/office/powerpoint/2010/main" val="577123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8F83519B-7BEF-4683-AD95-44C6CEBD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p:nvSpPr>
            <p:cNvPr id="31" name="Rectangle 3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32" name="Rectangle 3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6" name="Hộp_Văn_Bản 7">
            <a:extLst>
              <a:ext uri="{FF2B5EF4-FFF2-40B4-BE49-F238E27FC236}">
                <a16:creationId xmlns:a16="http://schemas.microsoft.com/office/drawing/2014/main" id="{2B36D6EB-0492-4488-AE3F-234D4C348023}"/>
              </a:ext>
            </a:extLst>
          </p:cNvPr>
          <p:cNvSpPr txBox="1"/>
          <p:nvPr/>
        </p:nvSpPr>
        <p:spPr>
          <a:xfrm>
            <a:off x="573788" y="662400"/>
            <a:ext cx="5255512" cy="1492132"/>
          </a:xfrm>
          <a:prstGeom prst="rect">
            <a:avLst/>
          </a:prstGeom>
        </p:spPr>
        <p:txBody>
          <a:bodyPr vert="horz" lIns="91440" tIns="45720" rIns="91440" bIns="45720" rtlCol="0" anchor="t">
            <a:normAutofit/>
          </a:bodyPr>
          <a:lstStyle/>
          <a:p>
            <a:pPr defTabSz="914400">
              <a:lnSpc>
                <a:spcPct val="90000"/>
              </a:lnSpc>
              <a:spcBef>
                <a:spcPct val="0"/>
              </a:spcBef>
              <a:spcAft>
                <a:spcPts val="450"/>
              </a:spcAft>
              <a:defRPr/>
            </a:pPr>
            <a:r>
              <a:rPr lang="en-US" sz="4400" b="1" dirty="0" err="1">
                <a:effectLst>
                  <a:outerShdw blurRad="50800" dist="50800" algn="l" rotWithShape="0">
                    <a:prstClr val="black"/>
                  </a:outerShdw>
                </a:effectLst>
                <a:latin typeface="+mj-lt"/>
                <a:ea typeface="+mj-ea"/>
                <a:cs typeface="+mj-cs"/>
              </a:rPr>
              <a:t>Bài</a:t>
            </a:r>
            <a:r>
              <a:rPr lang="en-US" sz="4400" b="1" dirty="0">
                <a:effectLst>
                  <a:outerShdw blurRad="50800" dist="50800" algn="l" rotWithShape="0">
                    <a:prstClr val="black"/>
                  </a:outerShdw>
                </a:effectLst>
                <a:latin typeface="+mj-lt"/>
                <a:ea typeface="+mj-ea"/>
                <a:cs typeface="+mj-cs"/>
              </a:rPr>
              <a:t> 11: MỘT SỐ VẬT LIỆU THÔNG DỤNG</a:t>
            </a:r>
          </a:p>
        </p:txBody>
      </p:sp>
      <p:sp>
        <p:nvSpPr>
          <p:cNvPr id="7" name="TextBox 6">
            <a:extLst>
              <a:ext uri="{FF2B5EF4-FFF2-40B4-BE49-F238E27FC236}">
                <a16:creationId xmlns:a16="http://schemas.microsoft.com/office/drawing/2014/main" id="{C5087D15-F0AA-4B16-84A2-1123D7CAE1B0}"/>
              </a:ext>
            </a:extLst>
          </p:cNvPr>
          <p:cNvSpPr txBox="1"/>
          <p:nvPr/>
        </p:nvSpPr>
        <p:spPr>
          <a:xfrm>
            <a:off x="491144" y="3175598"/>
            <a:ext cx="3292498" cy="1246179"/>
          </a:xfrm>
          <a:prstGeom prst="rect">
            <a:avLst/>
          </a:prstGeom>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en-US" sz="2500" i="1" dirty="0" err="1">
                <a:solidFill>
                  <a:schemeClr val="tx1">
                    <a:alpha val="60000"/>
                  </a:schemeClr>
                </a:solidFill>
                <a:effectLst/>
              </a:rPr>
              <a:t>Trả</a:t>
            </a:r>
            <a:r>
              <a:rPr lang="en-US" sz="2500" i="1" dirty="0">
                <a:solidFill>
                  <a:schemeClr val="tx1">
                    <a:alpha val="60000"/>
                  </a:schemeClr>
                </a:solidFill>
                <a:effectLst/>
              </a:rPr>
              <a:t> </a:t>
            </a:r>
            <a:r>
              <a:rPr lang="en-US" sz="2500" i="1" dirty="0" err="1">
                <a:solidFill>
                  <a:schemeClr val="tx1">
                    <a:alpha val="60000"/>
                  </a:schemeClr>
                </a:solidFill>
                <a:effectLst/>
              </a:rPr>
              <a:t>lời</a:t>
            </a:r>
            <a:r>
              <a:rPr lang="en-US" sz="2500" i="1" dirty="0">
                <a:solidFill>
                  <a:schemeClr val="tx1">
                    <a:alpha val="60000"/>
                  </a:schemeClr>
                </a:solidFill>
                <a:effectLst/>
              </a:rPr>
              <a:t> </a:t>
            </a:r>
            <a:r>
              <a:rPr lang="en-US" sz="2500" i="1" dirty="0" err="1">
                <a:solidFill>
                  <a:schemeClr val="tx1">
                    <a:alpha val="60000"/>
                  </a:schemeClr>
                </a:solidFill>
                <a:effectLst/>
              </a:rPr>
              <a:t>câu</a:t>
            </a:r>
            <a:r>
              <a:rPr lang="en-US" sz="2500" i="1" dirty="0">
                <a:solidFill>
                  <a:schemeClr val="tx1">
                    <a:alpha val="60000"/>
                  </a:schemeClr>
                </a:solidFill>
                <a:effectLst/>
              </a:rPr>
              <a:t> </a:t>
            </a:r>
            <a:r>
              <a:rPr lang="en-US" sz="2500" i="1" dirty="0" err="1">
                <a:solidFill>
                  <a:schemeClr val="tx1">
                    <a:alpha val="60000"/>
                  </a:schemeClr>
                </a:solidFill>
                <a:effectLst/>
              </a:rPr>
              <a:t>hỏi</a:t>
            </a:r>
            <a:r>
              <a:rPr lang="en-US" sz="2500" i="1" dirty="0">
                <a:solidFill>
                  <a:schemeClr val="tx1">
                    <a:alpha val="60000"/>
                  </a:schemeClr>
                </a:solidFill>
                <a:effectLst/>
              </a:rPr>
              <a:t> ở </a:t>
            </a:r>
            <a:r>
              <a:rPr lang="en-US" sz="2500" i="1" dirty="0" err="1">
                <a:solidFill>
                  <a:schemeClr val="tx1">
                    <a:alpha val="60000"/>
                  </a:schemeClr>
                </a:solidFill>
                <a:effectLst/>
              </a:rPr>
              <a:t>phần</a:t>
            </a:r>
            <a:r>
              <a:rPr lang="en-US" sz="2500" i="1" dirty="0">
                <a:solidFill>
                  <a:schemeClr val="tx1">
                    <a:alpha val="60000"/>
                  </a:schemeClr>
                </a:solidFill>
                <a:effectLst/>
              </a:rPr>
              <a:t> </a:t>
            </a:r>
            <a:r>
              <a:rPr lang="en-US" sz="2500" i="1" dirty="0" err="1">
                <a:solidFill>
                  <a:schemeClr val="tx1">
                    <a:alpha val="60000"/>
                  </a:schemeClr>
                </a:solidFill>
                <a:effectLst/>
              </a:rPr>
              <a:t>bài</a:t>
            </a:r>
            <a:r>
              <a:rPr lang="en-US" sz="2500" i="1" dirty="0">
                <a:solidFill>
                  <a:schemeClr val="tx1">
                    <a:alpha val="60000"/>
                  </a:schemeClr>
                </a:solidFill>
                <a:effectLst/>
              </a:rPr>
              <a:t> </a:t>
            </a:r>
            <a:r>
              <a:rPr lang="en-US" sz="2500" i="1" dirty="0" err="1">
                <a:solidFill>
                  <a:schemeClr val="tx1">
                    <a:alpha val="60000"/>
                  </a:schemeClr>
                </a:solidFill>
                <a:effectLst/>
              </a:rPr>
              <a:t>tập</a:t>
            </a:r>
            <a:r>
              <a:rPr lang="en-US" sz="2500" i="1" dirty="0">
                <a:solidFill>
                  <a:schemeClr val="tx1">
                    <a:alpha val="60000"/>
                  </a:schemeClr>
                </a:solidFill>
                <a:effectLst/>
              </a:rPr>
              <a:t> </a:t>
            </a:r>
            <a:r>
              <a:rPr lang="en-US" sz="2500" i="1" dirty="0" err="1">
                <a:solidFill>
                  <a:schemeClr val="tx1">
                    <a:alpha val="60000"/>
                  </a:schemeClr>
                </a:solidFill>
                <a:effectLst/>
              </a:rPr>
              <a:t>và</a:t>
            </a:r>
            <a:r>
              <a:rPr lang="en-US" sz="2500" i="1" dirty="0">
                <a:solidFill>
                  <a:schemeClr val="tx1">
                    <a:alpha val="60000"/>
                  </a:schemeClr>
                </a:solidFill>
                <a:effectLst/>
              </a:rPr>
              <a:t> </a:t>
            </a:r>
            <a:r>
              <a:rPr lang="en-US" sz="2500" i="1" dirty="0" err="1">
                <a:solidFill>
                  <a:schemeClr val="tx1">
                    <a:alpha val="60000"/>
                  </a:schemeClr>
                </a:solidFill>
                <a:effectLst/>
              </a:rPr>
              <a:t>làm</a:t>
            </a:r>
            <a:r>
              <a:rPr lang="en-US" sz="2500" i="1" dirty="0">
                <a:solidFill>
                  <a:schemeClr val="tx1">
                    <a:alpha val="60000"/>
                  </a:schemeClr>
                </a:solidFill>
                <a:effectLst/>
              </a:rPr>
              <a:t> poster </a:t>
            </a:r>
            <a:r>
              <a:rPr lang="en-US" sz="2500" i="1" dirty="0" err="1">
                <a:solidFill>
                  <a:schemeClr val="tx1">
                    <a:alpha val="60000"/>
                  </a:schemeClr>
                </a:solidFill>
                <a:effectLst/>
              </a:rPr>
              <a:t>tuyên</a:t>
            </a:r>
            <a:r>
              <a:rPr lang="en-US" sz="2500" i="1" dirty="0">
                <a:solidFill>
                  <a:schemeClr val="tx1">
                    <a:alpha val="60000"/>
                  </a:schemeClr>
                </a:solidFill>
                <a:effectLst/>
              </a:rPr>
              <a:t> </a:t>
            </a:r>
            <a:r>
              <a:rPr lang="en-US" sz="2500" i="1" dirty="0" err="1">
                <a:solidFill>
                  <a:schemeClr val="tx1">
                    <a:alpha val="60000"/>
                  </a:schemeClr>
                </a:solidFill>
                <a:effectLst/>
              </a:rPr>
              <a:t>truyền</a:t>
            </a:r>
            <a:r>
              <a:rPr lang="en-US" sz="2500" i="1" dirty="0">
                <a:solidFill>
                  <a:schemeClr val="tx1">
                    <a:alpha val="60000"/>
                  </a:schemeClr>
                </a:solidFill>
                <a:effectLst/>
              </a:rPr>
              <a:t> </a:t>
            </a:r>
            <a:r>
              <a:rPr lang="en-US" sz="2500" i="1" dirty="0" err="1">
                <a:solidFill>
                  <a:schemeClr val="tx1">
                    <a:alpha val="60000"/>
                  </a:schemeClr>
                </a:solidFill>
                <a:effectLst/>
              </a:rPr>
              <a:t>về</a:t>
            </a:r>
            <a:r>
              <a:rPr lang="en-US" sz="2500" i="1" dirty="0">
                <a:solidFill>
                  <a:schemeClr val="tx1">
                    <a:alpha val="60000"/>
                  </a:schemeClr>
                </a:solidFill>
                <a:effectLst/>
              </a:rPr>
              <a:t> </a:t>
            </a:r>
            <a:r>
              <a:rPr lang="en-US" sz="2500" i="1" dirty="0" err="1">
                <a:solidFill>
                  <a:schemeClr val="tx1">
                    <a:alpha val="60000"/>
                  </a:schemeClr>
                </a:solidFill>
                <a:effectLst/>
              </a:rPr>
              <a:t>sử</a:t>
            </a:r>
            <a:r>
              <a:rPr lang="en-US" sz="2500" i="1" dirty="0">
                <a:solidFill>
                  <a:schemeClr val="tx1">
                    <a:alpha val="60000"/>
                  </a:schemeClr>
                </a:solidFill>
                <a:effectLst/>
              </a:rPr>
              <a:t> </a:t>
            </a:r>
            <a:r>
              <a:rPr lang="en-US" sz="2500" i="1" dirty="0" err="1">
                <a:solidFill>
                  <a:schemeClr val="tx1">
                    <a:alpha val="60000"/>
                  </a:schemeClr>
                </a:solidFill>
                <a:effectLst/>
              </a:rPr>
              <a:t>dụng</a:t>
            </a:r>
            <a:r>
              <a:rPr lang="en-US" sz="2500" i="1" dirty="0">
                <a:solidFill>
                  <a:schemeClr val="tx1">
                    <a:alpha val="60000"/>
                  </a:schemeClr>
                </a:solidFill>
                <a:effectLst/>
              </a:rPr>
              <a:t> </a:t>
            </a:r>
            <a:r>
              <a:rPr lang="en-US" sz="2500" i="1" dirty="0" err="1">
                <a:solidFill>
                  <a:schemeClr val="tx1">
                    <a:alpha val="60000"/>
                  </a:schemeClr>
                </a:solidFill>
                <a:effectLst/>
              </a:rPr>
              <a:t>vật</a:t>
            </a:r>
            <a:r>
              <a:rPr lang="en-US" sz="2500" i="1" dirty="0">
                <a:solidFill>
                  <a:schemeClr val="tx1">
                    <a:alpha val="60000"/>
                  </a:schemeClr>
                </a:solidFill>
                <a:effectLst/>
              </a:rPr>
              <a:t> </a:t>
            </a:r>
            <a:r>
              <a:rPr lang="en-US" sz="2500" i="1" dirty="0" err="1">
                <a:solidFill>
                  <a:schemeClr val="tx1">
                    <a:alpha val="60000"/>
                  </a:schemeClr>
                </a:solidFill>
                <a:effectLst/>
              </a:rPr>
              <a:t>liệu</a:t>
            </a:r>
            <a:r>
              <a:rPr lang="en-US" sz="2500" i="1" dirty="0">
                <a:solidFill>
                  <a:schemeClr val="tx1">
                    <a:alpha val="60000"/>
                  </a:schemeClr>
                </a:solidFill>
                <a:effectLst/>
              </a:rPr>
              <a:t> </a:t>
            </a:r>
            <a:r>
              <a:rPr lang="en-US" sz="2500" i="1" dirty="0" err="1">
                <a:solidFill>
                  <a:schemeClr val="tx1">
                    <a:alpha val="60000"/>
                  </a:schemeClr>
                </a:solidFill>
                <a:effectLst/>
              </a:rPr>
              <a:t>tái</a:t>
            </a:r>
            <a:r>
              <a:rPr lang="en-US" sz="2500" i="1" dirty="0">
                <a:solidFill>
                  <a:schemeClr val="tx1">
                    <a:alpha val="60000"/>
                  </a:schemeClr>
                </a:solidFill>
                <a:effectLst/>
              </a:rPr>
              <a:t> </a:t>
            </a:r>
            <a:r>
              <a:rPr lang="en-US" sz="2500" i="1" dirty="0" err="1">
                <a:solidFill>
                  <a:schemeClr val="tx1">
                    <a:alpha val="60000"/>
                  </a:schemeClr>
                </a:solidFill>
                <a:effectLst/>
              </a:rPr>
              <a:t>chế</a:t>
            </a:r>
            <a:r>
              <a:rPr lang="en-US" sz="2500" i="1" dirty="0">
                <a:solidFill>
                  <a:schemeClr val="tx1">
                    <a:alpha val="60000"/>
                  </a:schemeClr>
                </a:solidFill>
                <a:effectLst/>
              </a:rPr>
              <a:t>.</a:t>
            </a:r>
            <a:endParaRPr lang="en-US" sz="2500" i="1" dirty="0">
              <a:solidFill>
                <a:schemeClr val="tx1">
                  <a:alpha val="60000"/>
                </a:schemeClr>
              </a:solidFill>
            </a:endParaRPr>
          </a:p>
        </p:txBody>
      </p:sp>
      <p:grpSp>
        <p:nvGrpSpPr>
          <p:cNvPr id="34" name="Group 33">
            <a:extLst>
              <a:ext uri="{FF2B5EF4-FFF2-40B4-BE49-F238E27FC236}">
                <a16:creationId xmlns:a16="http://schemas.microsoft.com/office/drawing/2014/main" id="{7A737E2B-A28F-42F1-A1E9-1CA2DE4A1E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92209" y="0"/>
            <a:ext cx="3251796" cy="3532180"/>
            <a:chOff x="7856276" y="0"/>
            <a:chExt cx="4335727" cy="3532180"/>
          </a:xfrm>
        </p:grpSpPr>
        <p:sp>
          <p:nvSpPr>
            <p:cNvPr id="35" name="Freeform: Shape 34">
              <a:extLst>
                <a:ext uri="{FF2B5EF4-FFF2-40B4-BE49-F238E27FC236}">
                  <a16:creationId xmlns:a16="http://schemas.microsoft.com/office/drawing/2014/main" id="{CA31F01E-6863-47B2-B5F8-4C443DA14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6" name="Freeform: Shape 35">
              <a:extLst>
                <a:ext uri="{FF2B5EF4-FFF2-40B4-BE49-F238E27FC236}">
                  <a16:creationId xmlns:a16="http://schemas.microsoft.com/office/drawing/2014/main" id="{F1AA6C21-51B2-47E8-9760-50708EB56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9582" y="0"/>
              <a:ext cx="4232421" cy="3429000"/>
            </a:xfrm>
            <a:custGeom>
              <a:avLst/>
              <a:gdLst>
                <a:gd name="connsiteX0" fmla="*/ 176695 w 4232421"/>
                <a:gd name="connsiteY0" fmla="*/ 0 h 3429000"/>
                <a:gd name="connsiteX1" fmla="*/ 4232421 w 4232421"/>
                <a:gd name="connsiteY1" fmla="*/ 0 h 3429000"/>
                <a:gd name="connsiteX2" fmla="*/ 4232421 w 4232421"/>
                <a:gd name="connsiteY2" fmla="*/ 2741963 h 3429000"/>
                <a:gd name="connsiteX3" fmla="*/ 4230819 w 4232421"/>
                <a:gd name="connsiteY3" fmla="*/ 2742965 h 3429000"/>
                <a:gd name="connsiteX4" fmla="*/ 4189566 w 4232421"/>
                <a:gd name="connsiteY4" fmla="*/ 2761300 h 3429000"/>
                <a:gd name="connsiteX5" fmla="*/ 4145256 w 4232421"/>
                <a:gd name="connsiteY5" fmla="*/ 2776579 h 3429000"/>
                <a:gd name="connsiteX6" fmla="*/ 4100946 w 4232421"/>
                <a:gd name="connsiteY6" fmla="*/ 2790330 h 3429000"/>
                <a:gd name="connsiteX7" fmla="*/ 4053581 w 4232421"/>
                <a:gd name="connsiteY7" fmla="*/ 2802553 h 3429000"/>
                <a:gd name="connsiteX8" fmla="*/ 4007741 w 4232421"/>
                <a:gd name="connsiteY8" fmla="*/ 2814777 h 3429000"/>
                <a:gd name="connsiteX9" fmla="*/ 3961906 w 4232421"/>
                <a:gd name="connsiteY9" fmla="*/ 2828531 h 3429000"/>
                <a:gd name="connsiteX10" fmla="*/ 3917596 w 4232421"/>
                <a:gd name="connsiteY10" fmla="*/ 2843809 h 3429000"/>
                <a:gd name="connsiteX11" fmla="*/ 3876343 w 4232421"/>
                <a:gd name="connsiteY11" fmla="*/ 2862145 h 3429000"/>
                <a:gd name="connsiteX12" fmla="*/ 3838145 w 4232421"/>
                <a:gd name="connsiteY12" fmla="*/ 2883535 h 3429000"/>
                <a:gd name="connsiteX13" fmla="*/ 3804531 w 4232421"/>
                <a:gd name="connsiteY13" fmla="*/ 2911037 h 3429000"/>
                <a:gd name="connsiteX14" fmla="*/ 3769387 w 4232421"/>
                <a:gd name="connsiteY14" fmla="*/ 2941596 h 3429000"/>
                <a:gd name="connsiteX15" fmla="*/ 3738828 w 4232421"/>
                <a:gd name="connsiteY15" fmla="*/ 2976737 h 3429000"/>
                <a:gd name="connsiteX16" fmla="*/ 3709798 w 4232421"/>
                <a:gd name="connsiteY16" fmla="*/ 3013408 h 3429000"/>
                <a:gd name="connsiteX17" fmla="*/ 3680767 w 4232421"/>
                <a:gd name="connsiteY17" fmla="*/ 3051604 h 3429000"/>
                <a:gd name="connsiteX18" fmla="*/ 3651737 w 4232421"/>
                <a:gd name="connsiteY18" fmla="*/ 3089802 h 3429000"/>
                <a:gd name="connsiteX19" fmla="*/ 3622708 w 4232421"/>
                <a:gd name="connsiteY19" fmla="*/ 3126473 h 3429000"/>
                <a:gd name="connsiteX20" fmla="*/ 3590619 w 4232421"/>
                <a:gd name="connsiteY20" fmla="*/ 3161614 h 3429000"/>
                <a:gd name="connsiteX21" fmla="*/ 3558532 w 4232421"/>
                <a:gd name="connsiteY21" fmla="*/ 3192174 h 3429000"/>
                <a:gd name="connsiteX22" fmla="*/ 3521864 w 4232421"/>
                <a:gd name="connsiteY22" fmla="*/ 3218148 h 3429000"/>
                <a:gd name="connsiteX23" fmla="*/ 3483665 w 4232421"/>
                <a:gd name="connsiteY23" fmla="*/ 3238011 h 3429000"/>
                <a:gd name="connsiteX24" fmla="*/ 3437828 w 4232421"/>
                <a:gd name="connsiteY24" fmla="*/ 3251762 h 3429000"/>
                <a:gd name="connsiteX25" fmla="*/ 3390461 w 4232421"/>
                <a:gd name="connsiteY25" fmla="*/ 3257874 h 3429000"/>
                <a:gd name="connsiteX26" fmla="*/ 3341569 w 4232421"/>
                <a:gd name="connsiteY26" fmla="*/ 3259401 h 3429000"/>
                <a:gd name="connsiteX27" fmla="*/ 3289619 w 4232421"/>
                <a:gd name="connsiteY27" fmla="*/ 3254819 h 3429000"/>
                <a:gd name="connsiteX28" fmla="*/ 3237670 w 4232421"/>
                <a:gd name="connsiteY28" fmla="*/ 3248707 h 3429000"/>
                <a:gd name="connsiteX29" fmla="*/ 3185721 w 4232421"/>
                <a:gd name="connsiteY29" fmla="*/ 3241066 h 3429000"/>
                <a:gd name="connsiteX30" fmla="*/ 3133771 w 4232421"/>
                <a:gd name="connsiteY30" fmla="*/ 3234956 h 3429000"/>
                <a:gd name="connsiteX31" fmla="*/ 3081822 w 4232421"/>
                <a:gd name="connsiteY31" fmla="*/ 3231899 h 3429000"/>
                <a:gd name="connsiteX32" fmla="*/ 3031400 w 4232421"/>
                <a:gd name="connsiteY32" fmla="*/ 3231899 h 3429000"/>
                <a:gd name="connsiteX33" fmla="*/ 2984035 w 4232421"/>
                <a:gd name="connsiteY33" fmla="*/ 3238011 h 3429000"/>
                <a:gd name="connsiteX34" fmla="*/ 2935140 w 4232421"/>
                <a:gd name="connsiteY34" fmla="*/ 3250235 h 3429000"/>
                <a:gd name="connsiteX35" fmla="*/ 2890830 w 4232421"/>
                <a:gd name="connsiteY35" fmla="*/ 3268570 h 3429000"/>
                <a:gd name="connsiteX36" fmla="*/ 2844995 w 4232421"/>
                <a:gd name="connsiteY36" fmla="*/ 3293018 h 3429000"/>
                <a:gd name="connsiteX37" fmla="*/ 2799158 w 4232421"/>
                <a:gd name="connsiteY37" fmla="*/ 3317465 h 3429000"/>
                <a:gd name="connsiteX38" fmla="*/ 2753317 w 4232421"/>
                <a:gd name="connsiteY38" fmla="*/ 3344964 h 3429000"/>
                <a:gd name="connsiteX39" fmla="*/ 2709007 w 4232421"/>
                <a:gd name="connsiteY39" fmla="*/ 3370942 h 3429000"/>
                <a:gd name="connsiteX40" fmla="*/ 2661643 w 4232421"/>
                <a:gd name="connsiteY40" fmla="*/ 3393859 h 3429000"/>
                <a:gd name="connsiteX41" fmla="*/ 2615805 w 4232421"/>
                <a:gd name="connsiteY41" fmla="*/ 3412195 h 3429000"/>
                <a:gd name="connsiteX42" fmla="*/ 2568440 w 4232421"/>
                <a:gd name="connsiteY42" fmla="*/ 3424418 h 3429000"/>
                <a:gd name="connsiteX43" fmla="*/ 2519548 w 4232421"/>
                <a:gd name="connsiteY43" fmla="*/ 3429000 h 3429000"/>
                <a:gd name="connsiteX44" fmla="*/ 2470653 w 4232421"/>
                <a:gd name="connsiteY44" fmla="*/ 3424418 h 3429000"/>
                <a:gd name="connsiteX45" fmla="*/ 2423286 w 4232421"/>
                <a:gd name="connsiteY45" fmla="*/ 3412195 h 3429000"/>
                <a:gd name="connsiteX46" fmla="*/ 2377451 w 4232421"/>
                <a:gd name="connsiteY46" fmla="*/ 3393859 h 3429000"/>
                <a:gd name="connsiteX47" fmla="*/ 2330084 w 4232421"/>
                <a:gd name="connsiteY47" fmla="*/ 3370942 h 3429000"/>
                <a:gd name="connsiteX48" fmla="*/ 2285773 w 4232421"/>
                <a:gd name="connsiteY48" fmla="*/ 3344964 h 3429000"/>
                <a:gd name="connsiteX49" fmla="*/ 2239936 w 4232421"/>
                <a:gd name="connsiteY49" fmla="*/ 3317465 h 3429000"/>
                <a:gd name="connsiteX50" fmla="*/ 2194099 w 4232421"/>
                <a:gd name="connsiteY50" fmla="*/ 3293018 h 3429000"/>
                <a:gd name="connsiteX51" fmla="*/ 2148261 w 4232421"/>
                <a:gd name="connsiteY51" fmla="*/ 3268570 h 3429000"/>
                <a:gd name="connsiteX52" fmla="*/ 2102426 w 4232421"/>
                <a:gd name="connsiteY52" fmla="*/ 3250235 h 3429000"/>
                <a:gd name="connsiteX53" fmla="*/ 2055059 w 4232421"/>
                <a:gd name="connsiteY53" fmla="*/ 3238011 h 3429000"/>
                <a:gd name="connsiteX54" fmla="*/ 2007691 w 4232421"/>
                <a:gd name="connsiteY54" fmla="*/ 3231899 h 3429000"/>
                <a:gd name="connsiteX55" fmla="*/ 1957269 w 4232421"/>
                <a:gd name="connsiteY55" fmla="*/ 3231899 h 3429000"/>
                <a:gd name="connsiteX56" fmla="*/ 1905320 w 4232421"/>
                <a:gd name="connsiteY56" fmla="*/ 3234956 h 3429000"/>
                <a:gd name="connsiteX57" fmla="*/ 1853373 w 4232421"/>
                <a:gd name="connsiteY57" fmla="*/ 3241066 h 3429000"/>
                <a:gd name="connsiteX58" fmla="*/ 1801421 w 4232421"/>
                <a:gd name="connsiteY58" fmla="*/ 3248707 h 3429000"/>
                <a:gd name="connsiteX59" fmla="*/ 1749472 w 4232421"/>
                <a:gd name="connsiteY59" fmla="*/ 3254819 h 3429000"/>
                <a:gd name="connsiteX60" fmla="*/ 1697523 w 4232421"/>
                <a:gd name="connsiteY60" fmla="*/ 3259401 h 3429000"/>
                <a:gd name="connsiteX61" fmla="*/ 1648630 w 4232421"/>
                <a:gd name="connsiteY61" fmla="*/ 3257874 h 3429000"/>
                <a:gd name="connsiteX62" fmla="*/ 1601266 w 4232421"/>
                <a:gd name="connsiteY62" fmla="*/ 3251762 h 3429000"/>
                <a:gd name="connsiteX63" fmla="*/ 1555428 w 4232421"/>
                <a:gd name="connsiteY63" fmla="*/ 3238011 h 3429000"/>
                <a:gd name="connsiteX64" fmla="*/ 1517230 w 4232421"/>
                <a:gd name="connsiteY64" fmla="*/ 3218148 h 3429000"/>
                <a:gd name="connsiteX65" fmla="*/ 1480559 w 4232421"/>
                <a:gd name="connsiteY65" fmla="*/ 3192174 h 3429000"/>
                <a:gd name="connsiteX66" fmla="*/ 1448472 w 4232421"/>
                <a:gd name="connsiteY66" fmla="*/ 3161614 h 3429000"/>
                <a:gd name="connsiteX67" fmla="*/ 1416386 w 4232421"/>
                <a:gd name="connsiteY67" fmla="*/ 3126473 h 3429000"/>
                <a:gd name="connsiteX68" fmla="*/ 1387354 w 4232421"/>
                <a:gd name="connsiteY68" fmla="*/ 3089802 h 3429000"/>
                <a:gd name="connsiteX69" fmla="*/ 1358325 w 4232421"/>
                <a:gd name="connsiteY69" fmla="*/ 3051604 h 3429000"/>
                <a:gd name="connsiteX70" fmla="*/ 1329295 w 4232421"/>
                <a:gd name="connsiteY70" fmla="*/ 3013408 h 3429000"/>
                <a:gd name="connsiteX71" fmla="*/ 1300263 w 4232421"/>
                <a:gd name="connsiteY71" fmla="*/ 2976737 h 3429000"/>
                <a:gd name="connsiteX72" fmla="*/ 1269704 w 4232421"/>
                <a:gd name="connsiteY72" fmla="*/ 2941596 h 3429000"/>
                <a:gd name="connsiteX73" fmla="*/ 1234563 w 4232421"/>
                <a:gd name="connsiteY73" fmla="*/ 2911037 h 3429000"/>
                <a:gd name="connsiteX74" fmla="*/ 1200949 w 4232421"/>
                <a:gd name="connsiteY74" fmla="*/ 2883535 h 3429000"/>
                <a:gd name="connsiteX75" fmla="*/ 1162751 w 4232421"/>
                <a:gd name="connsiteY75" fmla="*/ 2862145 h 3429000"/>
                <a:gd name="connsiteX76" fmla="*/ 1121495 w 4232421"/>
                <a:gd name="connsiteY76" fmla="*/ 2843809 h 3429000"/>
                <a:gd name="connsiteX77" fmla="*/ 1077188 w 4232421"/>
                <a:gd name="connsiteY77" fmla="*/ 2828531 h 3429000"/>
                <a:gd name="connsiteX78" fmla="*/ 1031348 w 4232421"/>
                <a:gd name="connsiteY78" fmla="*/ 2814777 h 3429000"/>
                <a:gd name="connsiteX79" fmla="*/ 985513 w 4232421"/>
                <a:gd name="connsiteY79" fmla="*/ 2802553 h 3429000"/>
                <a:gd name="connsiteX80" fmla="*/ 938145 w 4232421"/>
                <a:gd name="connsiteY80" fmla="*/ 2790330 h 3429000"/>
                <a:gd name="connsiteX81" fmla="*/ 893838 w 4232421"/>
                <a:gd name="connsiteY81" fmla="*/ 2776579 h 3429000"/>
                <a:gd name="connsiteX82" fmla="*/ 849525 w 4232421"/>
                <a:gd name="connsiteY82" fmla="*/ 2761300 h 3429000"/>
                <a:gd name="connsiteX83" fmla="*/ 808275 w 4232421"/>
                <a:gd name="connsiteY83" fmla="*/ 2742965 h 3429000"/>
                <a:gd name="connsiteX84" fmla="*/ 771601 w 4232421"/>
                <a:gd name="connsiteY84" fmla="*/ 2720045 h 3429000"/>
                <a:gd name="connsiteX85" fmla="*/ 737987 w 4232421"/>
                <a:gd name="connsiteY85" fmla="*/ 2692543 h 3429000"/>
                <a:gd name="connsiteX86" fmla="*/ 710485 w 4232421"/>
                <a:gd name="connsiteY86" fmla="*/ 2658929 h 3429000"/>
                <a:gd name="connsiteX87" fmla="*/ 687568 w 4232421"/>
                <a:gd name="connsiteY87" fmla="*/ 2622258 h 3429000"/>
                <a:gd name="connsiteX88" fmla="*/ 669232 w 4232421"/>
                <a:gd name="connsiteY88" fmla="*/ 2581005 h 3429000"/>
                <a:gd name="connsiteX89" fmla="*/ 653954 w 4232421"/>
                <a:gd name="connsiteY89" fmla="*/ 2536695 h 3429000"/>
                <a:gd name="connsiteX90" fmla="*/ 640203 w 4232421"/>
                <a:gd name="connsiteY90" fmla="*/ 2492387 h 3429000"/>
                <a:gd name="connsiteX91" fmla="*/ 627979 w 4232421"/>
                <a:gd name="connsiteY91" fmla="*/ 2445020 h 3429000"/>
                <a:gd name="connsiteX92" fmla="*/ 615753 w 4232421"/>
                <a:gd name="connsiteY92" fmla="*/ 2399185 h 3429000"/>
                <a:gd name="connsiteX93" fmla="*/ 602002 w 4232421"/>
                <a:gd name="connsiteY93" fmla="*/ 2353345 h 3429000"/>
                <a:gd name="connsiteX94" fmla="*/ 586724 w 4232421"/>
                <a:gd name="connsiteY94" fmla="*/ 2309035 h 3429000"/>
                <a:gd name="connsiteX95" fmla="*/ 568388 w 4232421"/>
                <a:gd name="connsiteY95" fmla="*/ 2267782 h 3429000"/>
                <a:gd name="connsiteX96" fmla="*/ 546998 w 4232421"/>
                <a:gd name="connsiteY96" fmla="*/ 2229583 h 3429000"/>
                <a:gd name="connsiteX97" fmla="*/ 519496 w 4232421"/>
                <a:gd name="connsiteY97" fmla="*/ 2195970 h 3429000"/>
                <a:gd name="connsiteX98" fmla="*/ 488937 w 4232421"/>
                <a:gd name="connsiteY98" fmla="*/ 2160826 h 3429000"/>
                <a:gd name="connsiteX99" fmla="*/ 453796 w 4232421"/>
                <a:gd name="connsiteY99" fmla="*/ 2130269 h 3429000"/>
                <a:gd name="connsiteX100" fmla="*/ 415595 w 4232421"/>
                <a:gd name="connsiteY100" fmla="*/ 2101240 h 3429000"/>
                <a:gd name="connsiteX101" fmla="*/ 377399 w 4232421"/>
                <a:gd name="connsiteY101" fmla="*/ 2072208 h 3429000"/>
                <a:gd name="connsiteX102" fmla="*/ 339201 w 4232421"/>
                <a:gd name="connsiteY102" fmla="*/ 2043179 h 3429000"/>
                <a:gd name="connsiteX103" fmla="*/ 302530 w 4232421"/>
                <a:gd name="connsiteY103" fmla="*/ 2014147 h 3429000"/>
                <a:gd name="connsiteX104" fmla="*/ 267389 w 4232421"/>
                <a:gd name="connsiteY104" fmla="*/ 1982060 h 3429000"/>
                <a:gd name="connsiteX105" fmla="*/ 236829 w 4232421"/>
                <a:gd name="connsiteY105" fmla="*/ 1949976 h 3429000"/>
                <a:gd name="connsiteX106" fmla="*/ 210855 w 4232421"/>
                <a:gd name="connsiteY106" fmla="*/ 1913305 h 3429000"/>
                <a:gd name="connsiteX107" fmla="*/ 190992 w 4232421"/>
                <a:gd name="connsiteY107" fmla="*/ 1875107 h 3429000"/>
                <a:gd name="connsiteX108" fmla="*/ 177241 w 4232421"/>
                <a:gd name="connsiteY108" fmla="*/ 1829269 h 3429000"/>
                <a:gd name="connsiteX109" fmla="*/ 171129 w 4232421"/>
                <a:gd name="connsiteY109" fmla="*/ 1781905 h 3429000"/>
                <a:gd name="connsiteX110" fmla="*/ 169599 w 4232421"/>
                <a:gd name="connsiteY110" fmla="*/ 1733010 h 3429000"/>
                <a:gd name="connsiteX111" fmla="*/ 174184 w 4232421"/>
                <a:gd name="connsiteY111" fmla="*/ 1681060 h 3429000"/>
                <a:gd name="connsiteX112" fmla="*/ 180296 w 4232421"/>
                <a:gd name="connsiteY112" fmla="*/ 1629111 h 3429000"/>
                <a:gd name="connsiteX113" fmla="*/ 187935 w 4232421"/>
                <a:gd name="connsiteY113" fmla="*/ 1577162 h 3429000"/>
                <a:gd name="connsiteX114" fmla="*/ 194049 w 4232421"/>
                <a:gd name="connsiteY114" fmla="*/ 1525212 h 3429000"/>
                <a:gd name="connsiteX115" fmla="*/ 197104 w 4232421"/>
                <a:gd name="connsiteY115" fmla="*/ 1473263 h 3429000"/>
                <a:gd name="connsiteX116" fmla="*/ 197104 w 4232421"/>
                <a:gd name="connsiteY116" fmla="*/ 1422841 h 3429000"/>
                <a:gd name="connsiteX117" fmla="*/ 190992 w 4232421"/>
                <a:gd name="connsiteY117" fmla="*/ 1375479 h 3429000"/>
                <a:gd name="connsiteX118" fmla="*/ 178768 w 4232421"/>
                <a:gd name="connsiteY118" fmla="*/ 1328111 h 3429000"/>
                <a:gd name="connsiteX119" fmla="*/ 160433 w 4232421"/>
                <a:gd name="connsiteY119" fmla="*/ 1283801 h 3429000"/>
                <a:gd name="connsiteX120" fmla="*/ 137515 w 4232421"/>
                <a:gd name="connsiteY120" fmla="*/ 1237964 h 3429000"/>
                <a:gd name="connsiteX121" fmla="*/ 111538 w 4232421"/>
                <a:gd name="connsiteY121" fmla="*/ 1192129 h 3429000"/>
                <a:gd name="connsiteX122" fmla="*/ 84039 w 4232421"/>
                <a:gd name="connsiteY122" fmla="*/ 1146289 h 3429000"/>
                <a:gd name="connsiteX123" fmla="*/ 58064 w 4232421"/>
                <a:gd name="connsiteY123" fmla="*/ 1101978 h 3429000"/>
                <a:gd name="connsiteX124" fmla="*/ 35144 w 4232421"/>
                <a:gd name="connsiteY124" fmla="*/ 1054614 h 3429000"/>
                <a:gd name="connsiteX125" fmla="*/ 16808 w 4232421"/>
                <a:gd name="connsiteY125" fmla="*/ 1008776 h 3429000"/>
                <a:gd name="connsiteX126" fmla="*/ 4585 w 4232421"/>
                <a:gd name="connsiteY126" fmla="*/ 961409 h 3429000"/>
                <a:gd name="connsiteX127" fmla="*/ 0 w 4232421"/>
                <a:gd name="connsiteY127" fmla="*/ 912517 h 3429000"/>
                <a:gd name="connsiteX128" fmla="*/ 4585 w 4232421"/>
                <a:gd name="connsiteY128" fmla="*/ 863625 h 3429000"/>
                <a:gd name="connsiteX129" fmla="*/ 16808 w 4232421"/>
                <a:gd name="connsiteY129" fmla="*/ 816260 h 3429000"/>
                <a:gd name="connsiteX130" fmla="*/ 35144 w 4232421"/>
                <a:gd name="connsiteY130" fmla="*/ 770420 h 3429000"/>
                <a:gd name="connsiteX131" fmla="*/ 58064 w 4232421"/>
                <a:gd name="connsiteY131" fmla="*/ 723055 h 3429000"/>
                <a:gd name="connsiteX132" fmla="*/ 84039 w 4232421"/>
                <a:gd name="connsiteY132" fmla="*/ 678745 h 3429000"/>
                <a:gd name="connsiteX133" fmla="*/ 111538 w 4232421"/>
                <a:gd name="connsiteY133" fmla="*/ 632910 h 3429000"/>
                <a:gd name="connsiteX134" fmla="*/ 137515 w 4232421"/>
                <a:gd name="connsiteY134" fmla="*/ 587070 h 3429000"/>
                <a:gd name="connsiteX135" fmla="*/ 160433 w 4232421"/>
                <a:gd name="connsiteY135" fmla="*/ 541232 h 3429000"/>
                <a:gd name="connsiteX136" fmla="*/ 178768 w 4232421"/>
                <a:gd name="connsiteY136" fmla="*/ 496922 h 3429000"/>
                <a:gd name="connsiteX137" fmla="*/ 190992 w 4232421"/>
                <a:gd name="connsiteY137" fmla="*/ 449557 h 3429000"/>
                <a:gd name="connsiteX138" fmla="*/ 197104 w 4232421"/>
                <a:gd name="connsiteY138" fmla="*/ 402192 h 3429000"/>
                <a:gd name="connsiteX139" fmla="*/ 197104 w 4232421"/>
                <a:gd name="connsiteY139" fmla="*/ 351770 h 3429000"/>
                <a:gd name="connsiteX140" fmla="*/ 194049 w 4232421"/>
                <a:gd name="connsiteY140" fmla="*/ 299821 h 3429000"/>
                <a:gd name="connsiteX141" fmla="*/ 187935 w 4232421"/>
                <a:gd name="connsiteY141" fmla="*/ 247872 h 3429000"/>
                <a:gd name="connsiteX142" fmla="*/ 180296 w 4232421"/>
                <a:gd name="connsiteY142" fmla="*/ 195922 h 3429000"/>
                <a:gd name="connsiteX143" fmla="*/ 174184 w 4232421"/>
                <a:gd name="connsiteY143" fmla="*/ 143973 h 3429000"/>
                <a:gd name="connsiteX144" fmla="*/ 169599 w 4232421"/>
                <a:gd name="connsiteY144" fmla="*/ 92024 h 3429000"/>
                <a:gd name="connsiteX145" fmla="*/ 171129 w 4232421"/>
                <a:gd name="connsiteY145" fmla="*/ 4313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2" name="Picture 11" descr="Graphical user interface&#10;&#10;Description automatically generated with medium confidence">
            <a:extLst>
              <a:ext uri="{FF2B5EF4-FFF2-40B4-BE49-F238E27FC236}">
                <a16:creationId xmlns:a16="http://schemas.microsoft.com/office/drawing/2014/main" id="{7E1AF56F-3131-4D2B-9372-35BB2D205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845" y="459707"/>
            <a:ext cx="2432640" cy="1721092"/>
          </a:xfrm>
          <a:prstGeom prst="rect">
            <a:avLst/>
          </a:prstGeom>
        </p:spPr>
      </p:pic>
      <p:grpSp>
        <p:nvGrpSpPr>
          <p:cNvPr id="38" name="Group 37">
            <a:extLst>
              <a:ext uri="{FF2B5EF4-FFF2-40B4-BE49-F238E27FC236}">
                <a16:creationId xmlns:a16="http://schemas.microsoft.com/office/drawing/2014/main" id="{5F42AC07-1FE2-483E-851B-FC9134210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1510" y="3754146"/>
            <a:ext cx="2482488" cy="3103853"/>
            <a:chOff x="8882017" y="3754146"/>
            <a:chExt cx="3309985" cy="3103853"/>
          </a:xfrm>
        </p:grpSpPr>
        <p:sp>
          <p:nvSpPr>
            <p:cNvPr id="39" name="Freeform: Shape 38">
              <a:extLst>
                <a:ext uri="{FF2B5EF4-FFF2-40B4-BE49-F238E27FC236}">
                  <a16:creationId xmlns:a16="http://schemas.microsoft.com/office/drawing/2014/main" id="{0A6D42E8-3193-4B5F-8230-2778A35E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40" name="Freeform: Shape 39">
              <a:extLst>
                <a:ext uri="{FF2B5EF4-FFF2-40B4-BE49-F238E27FC236}">
                  <a16:creationId xmlns:a16="http://schemas.microsoft.com/office/drawing/2014/main" id="{4C2C01E1-D319-482D-ACDE-2C00980C8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8359" y="3890298"/>
              <a:ext cx="3173643" cy="2967700"/>
            </a:xfrm>
            <a:custGeom>
              <a:avLst/>
              <a:gdLst>
                <a:gd name="connsiteX0" fmla="*/ 1885720 w 3173643"/>
                <a:gd name="connsiteY0" fmla="*/ 0 h 2967700"/>
                <a:gd name="connsiteX1" fmla="*/ 1922313 w 3173643"/>
                <a:gd name="connsiteY1" fmla="*/ 3430 h 2967700"/>
                <a:gd name="connsiteX2" fmla="*/ 1957763 w 3173643"/>
                <a:gd name="connsiteY2" fmla="*/ 12579 h 2967700"/>
                <a:gd name="connsiteX3" fmla="*/ 1992070 w 3173643"/>
                <a:gd name="connsiteY3" fmla="*/ 26302 h 2967700"/>
                <a:gd name="connsiteX4" fmla="*/ 2027519 w 3173643"/>
                <a:gd name="connsiteY4" fmla="*/ 43455 h 2967700"/>
                <a:gd name="connsiteX5" fmla="*/ 2060683 w 3173643"/>
                <a:gd name="connsiteY5" fmla="*/ 62896 h 2967700"/>
                <a:gd name="connsiteX6" fmla="*/ 2094991 w 3173643"/>
                <a:gd name="connsiteY6" fmla="*/ 83480 h 2967700"/>
                <a:gd name="connsiteX7" fmla="*/ 2129297 w 3173643"/>
                <a:gd name="connsiteY7" fmla="*/ 101777 h 2967700"/>
                <a:gd name="connsiteX8" fmla="*/ 2163602 w 3173643"/>
                <a:gd name="connsiteY8" fmla="*/ 120075 h 2967700"/>
                <a:gd name="connsiteX9" fmla="*/ 2196766 w 3173643"/>
                <a:gd name="connsiteY9" fmla="*/ 133797 h 2967700"/>
                <a:gd name="connsiteX10" fmla="*/ 2233360 w 3173643"/>
                <a:gd name="connsiteY10" fmla="*/ 142945 h 2967700"/>
                <a:gd name="connsiteX11" fmla="*/ 2268809 w 3173643"/>
                <a:gd name="connsiteY11" fmla="*/ 147520 h 2967700"/>
                <a:gd name="connsiteX12" fmla="*/ 2306546 w 3173643"/>
                <a:gd name="connsiteY12" fmla="*/ 147520 h 2967700"/>
                <a:gd name="connsiteX13" fmla="*/ 2345428 w 3173643"/>
                <a:gd name="connsiteY13" fmla="*/ 145233 h 2967700"/>
                <a:gd name="connsiteX14" fmla="*/ 2384308 w 3173643"/>
                <a:gd name="connsiteY14" fmla="*/ 140659 h 2967700"/>
                <a:gd name="connsiteX15" fmla="*/ 2423190 w 3173643"/>
                <a:gd name="connsiteY15" fmla="*/ 134941 h 2967700"/>
                <a:gd name="connsiteX16" fmla="*/ 2462070 w 3173643"/>
                <a:gd name="connsiteY16" fmla="*/ 130367 h 2967700"/>
                <a:gd name="connsiteX17" fmla="*/ 2500951 w 3173643"/>
                <a:gd name="connsiteY17" fmla="*/ 126936 h 2967700"/>
                <a:gd name="connsiteX18" fmla="*/ 2537544 w 3173643"/>
                <a:gd name="connsiteY18" fmla="*/ 128079 h 2967700"/>
                <a:gd name="connsiteX19" fmla="*/ 2572995 w 3173643"/>
                <a:gd name="connsiteY19" fmla="*/ 132653 h 2967700"/>
                <a:gd name="connsiteX20" fmla="*/ 2607301 w 3173643"/>
                <a:gd name="connsiteY20" fmla="*/ 142945 h 2967700"/>
                <a:gd name="connsiteX21" fmla="*/ 2635891 w 3173643"/>
                <a:gd name="connsiteY21" fmla="*/ 157812 h 2967700"/>
                <a:gd name="connsiteX22" fmla="*/ 2663335 w 3173643"/>
                <a:gd name="connsiteY22" fmla="*/ 177253 h 2967700"/>
                <a:gd name="connsiteX23" fmla="*/ 2687350 w 3173643"/>
                <a:gd name="connsiteY23" fmla="*/ 200124 h 2967700"/>
                <a:gd name="connsiteX24" fmla="*/ 2711365 w 3173643"/>
                <a:gd name="connsiteY24" fmla="*/ 226426 h 2967700"/>
                <a:gd name="connsiteX25" fmla="*/ 2733093 w 3173643"/>
                <a:gd name="connsiteY25" fmla="*/ 253871 h 2967700"/>
                <a:gd name="connsiteX26" fmla="*/ 2754820 w 3173643"/>
                <a:gd name="connsiteY26" fmla="*/ 282461 h 2967700"/>
                <a:gd name="connsiteX27" fmla="*/ 2776547 w 3173643"/>
                <a:gd name="connsiteY27" fmla="*/ 311049 h 2967700"/>
                <a:gd name="connsiteX28" fmla="*/ 2798275 w 3173643"/>
                <a:gd name="connsiteY28" fmla="*/ 338495 h 2967700"/>
                <a:gd name="connsiteX29" fmla="*/ 2821146 w 3173643"/>
                <a:gd name="connsiteY29" fmla="*/ 364797 h 2967700"/>
                <a:gd name="connsiteX30" fmla="*/ 2847448 w 3173643"/>
                <a:gd name="connsiteY30" fmla="*/ 387669 h 2967700"/>
                <a:gd name="connsiteX31" fmla="*/ 2872607 w 3173643"/>
                <a:gd name="connsiteY31" fmla="*/ 408253 h 2967700"/>
                <a:gd name="connsiteX32" fmla="*/ 2901195 w 3173643"/>
                <a:gd name="connsiteY32" fmla="*/ 424261 h 2967700"/>
                <a:gd name="connsiteX33" fmla="*/ 2932071 w 3173643"/>
                <a:gd name="connsiteY33" fmla="*/ 437985 h 2967700"/>
                <a:gd name="connsiteX34" fmla="*/ 2965233 w 3173643"/>
                <a:gd name="connsiteY34" fmla="*/ 449420 h 2967700"/>
                <a:gd name="connsiteX35" fmla="*/ 2999539 w 3173643"/>
                <a:gd name="connsiteY35" fmla="*/ 459712 h 2967700"/>
                <a:gd name="connsiteX36" fmla="*/ 3033847 w 3173643"/>
                <a:gd name="connsiteY36" fmla="*/ 468861 h 2967700"/>
                <a:gd name="connsiteX37" fmla="*/ 3069297 w 3173643"/>
                <a:gd name="connsiteY37" fmla="*/ 478010 h 2967700"/>
                <a:gd name="connsiteX38" fmla="*/ 3102460 w 3173643"/>
                <a:gd name="connsiteY38" fmla="*/ 488302 h 2967700"/>
                <a:gd name="connsiteX39" fmla="*/ 3135622 w 3173643"/>
                <a:gd name="connsiteY39" fmla="*/ 499737 h 2967700"/>
                <a:gd name="connsiteX40" fmla="*/ 3166499 w 3173643"/>
                <a:gd name="connsiteY40" fmla="*/ 513461 h 2967700"/>
                <a:gd name="connsiteX41" fmla="*/ 3173643 w 3173643"/>
                <a:gd name="connsiteY41" fmla="*/ 517926 h 2967700"/>
                <a:gd name="connsiteX42" fmla="*/ 3173643 w 3173643"/>
                <a:gd name="connsiteY42" fmla="*/ 2967700 h 2967700"/>
                <a:gd name="connsiteX43" fmla="*/ 452321 w 3173643"/>
                <a:gd name="connsiteY43" fmla="*/ 2967700 h 2967700"/>
                <a:gd name="connsiteX44" fmla="*/ 450560 w 3173643"/>
                <a:gd name="connsiteY44" fmla="*/ 2961831 h 2967700"/>
                <a:gd name="connsiteX45" fmla="*/ 439125 w 3173643"/>
                <a:gd name="connsiteY45" fmla="*/ 2928666 h 2967700"/>
                <a:gd name="connsiteX46" fmla="*/ 425402 w 3173643"/>
                <a:gd name="connsiteY46" fmla="*/ 2897790 h 2967700"/>
                <a:gd name="connsiteX47" fmla="*/ 409392 w 3173643"/>
                <a:gd name="connsiteY47" fmla="*/ 2869201 h 2967700"/>
                <a:gd name="connsiteX48" fmla="*/ 388809 w 3173643"/>
                <a:gd name="connsiteY48" fmla="*/ 2844043 h 2967700"/>
                <a:gd name="connsiteX49" fmla="*/ 365937 w 3173643"/>
                <a:gd name="connsiteY49" fmla="*/ 2817741 h 2967700"/>
                <a:gd name="connsiteX50" fmla="*/ 339636 w 3173643"/>
                <a:gd name="connsiteY50" fmla="*/ 2794870 h 2967700"/>
                <a:gd name="connsiteX51" fmla="*/ 311046 w 3173643"/>
                <a:gd name="connsiteY51" fmla="*/ 2773142 h 2967700"/>
                <a:gd name="connsiteX52" fmla="*/ 282458 w 3173643"/>
                <a:gd name="connsiteY52" fmla="*/ 2751415 h 2967700"/>
                <a:gd name="connsiteX53" fmla="*/ 253870 w 3173643"/>
                <a:gd name="connsiteY53" fmla="*/ 2729687 h 2967700"/>
                <a:gd name="connsiteX54" fmla="*/ 226423 w 3173643"/>
                <a:gd name="connsiteY54" fmla="*/ 2707959 h 2967700"/>
                <a:gd name="connsiteX55" fmla="*/ 200122 w 3173643"/>
                <a:gd name="connsiteY55" fmla="*/ 2683944 h 2967700"/>
                <a:gd name="connsiteX56" fmla="*/ 177251 w 3173643"/>
                <a:gd name="connsiteY56" fmla="*/ 2659930 h 2967700"/>
                <a:gd name="connsiteX57" fmla="*/ 157812 w 3173643"/>
                <a:gd name="connsiteY57" fmla="*/ 2632484 h 2967700"/>
                <a:gd name="connsiteX58" fmla="*/ 142945 w 3173643"/>
                <a:gd name="connsiteY58" fmla="*/ 2603895 h 2967700"/>
                <a:gd name="connsiteX59" fmla="*/ 132653 w 3173643"/>
                <a:gd name="connsiteY59" fmla="*/ 2569589 h 2967700"/>
                <a:gd name="connsiteX60" fmla="*/ 128079 w 3173643"/>
                <a:gd name="connsiteY60" fmla="*/ 2534138 h 2967700"/>
                <a:gd name="connsiteX61" fmla="*/ 126934 w 3173643"/>
                <a:gd name="connsiteY61" fmla="*/ 2497543 h 2967700"/>
                <a:gd name="connsiteX62" fmla="*/ 130365 w 3173643"/>
                <a:gd name="connsiteY62" fmla="*/ 2458662 h 2967700"/>
                <a:gd name="connsiteX63" fmla="*/ 134940 w 3173643"/>
                <a:gd name="connsiteY63" fmla="*/ 2419782 h 2967700"/>
                <a:gd name="connsiteX64" fmla="*/ 140657 w 3173643"/>
                <a:gd name="connsiteY64" fmla="*/ 2380900 h 2967700"/>
                <a:gd name="connsiteX65" fmla="*/ 145232 w 3173643"/>
                <a:gd name="connsiteY65" fmla="*/ 2342019 h 2967700"/>
                <a:gd name="connsiteX66" fmla="*/ 147519 w 3173643"/>
                <a:gd name="connsiteY66" fmla="*/ 2303138 h 2967700"/>
                <a:gd name="connsiteX67" fmla="*/ 147519 w 3173643"/>
                <a:gd name="connsiteY67" fmla="*/ 2265400 h 2967700"/>
                <a:gd name="connsiteX68" fmla="*/ 142945 w 3173643"/>
                <a:gd name="connsiteY68" fmla="*/ 2229950 h 2967700"/>
                <a:gd name="connsiteX69" fmla="*/ 133796 w 3173643"/>
                <a:gd name="connsiteY69" fmla="*/ 2194499 h 2967700"/>
                <a:gd name="connsiteX70" fmla="*/ 120073 w 3173643"/>
                <a:gd name="connsiteY70" fmla="*/ 2161335 h 2967700"/>
                <a:gd name="connsiteX71" fmla="*/ 102920 w 3173643"/>
                <a:gd name="connsiteY71" fmla="*/ 2127029 h 2967700"/>
                <a:gd name="connsiteX72" fmla="*/ 83479 w 3173643"/>
                <a:gd name="connsiteY72" fmla="*/ 2092723 h 2967700"/>
                <a:gd name="connsiteX73" fmla="*/ 62897 w 3173643"/>
                <a:gd name="connsiteY73" fmla="*/ 2058415 h 2967700"/>
                <a:gd name="connsiteX74" fmla="*/ 43456 w 3173643"/>
                <a:gd name="connsiteY74" fmla="*/ 2025251 h 2967700"/>
                <a:gd name="connsiteX75" fmla="*/ 26302 w 3173643"/>
                <a:gd name="connsiteY75" fmla="*/ 1989801 h 2967700"/>
                <a:gd name="connsiteX76" fmla="*/ 12580 w 3173643"/>
                <a:gd name="connsiteY76" fmla="*/ 1955494 h 2967700"/>
                <a:gd name="connsiteX77" fmla="*/ 3431 w 3173643"/>
                <a:gd name="connsiteY77" fmla="*/ 1920043 h 2967700"/>
                <a:gd name="connsiteX78" fmla="*/ 0 w 3173643"/>
                <a:gd name="connsiteY78" fmla="*/ 1883449 h 2967700"/>
                <a:gd name="connsiteX79" fmla="*/ 3431 w 3173643"/>
                <a:gd name="connsiteY79" fmla="*/ 1846856 h 2967700"/>
                <a:gd name="connsiteX80" fmla="*/ 12580 w 3173643"/>
                <a:gd name="connsiteY80" fmla="*/ 1811405 h 2967700"/>
                <a:gd name="connsiteX81" fmla="*/ 26302 w 3173643"/>
                <a:gd name="connsiteY81" fmla="*/ 1777098 h 2967700"/>
                <a:gd name="connsiteX82" fmla="*/ 43456 w 3173643"/>
                <a:gd name="connsiteY82" fmla="*/ 1741648 h 2967700"/>
                <a:gd name="connsiteX83" fmla="*/ 62897 w 3173643"/>
                <a:gd name="connsiteY83" fmla="*/ 1708484 h 2967700"/>
                <a:gd name="connsiteX84" fmla="*/ 83479 w 3173643"/>
                <a:gd name="connsiteY84" fmla="*/ 1674178 h 2967700"/>
                <a:gd name="connsiteX85" fmla="*/ 102920 w 3173643"/>
                <a:gd name="connsiteY85" fmla="*/ 1639870 h 2967700"/>
                <a:gd name="connsiteX86" fmla="*/ 120073 w 3173643"/>
                <a:gd name="connsiteY86" fmla="*/ 1605564 h 2967700"/>
                <a:gd name="connsiteX87" fmla="*/ 133796 w 3173643"/>
                <a:gd name="connsiteY87" fmla="*/ 1572400 h 2967700"/>
                <a:gd name="connsiteX88" fmla="*/ 142945 w 3173643"/>
                <a:gd name="connsiteY88" fmla="*/ 1536949 h 2967700"/>
                <a:gd name="connsiteX89" fmla="*/ 147519 w 3173643"/>
                <a:gd name="connsiteY89" fmla="*/ 1501500 h 2967700"/>
                <a:gd name="connsiteX90" fmla="*/ 147519 w 3173643"/>
                <a:gd name="connsiteY90" fmla="*/ 1463762 h 2967700"/>
                <a:gd name="connsiteX91" fmla="*/ 145232 w 3173643"/>
                <a:gd name="connsiteY91" fmla="*/ 1424880 h 2967700"/>
                <a:gd name="connsiteX92" fmla="*/ 140657 w 3173643"/>
                <a:gd name="connsiteY92" fmla="*/ 1386000 h 2967700"/>
                <a:gd name="connsiteX93" fmla="*/ 134940 w 3173643"/>
                <a:gd name="connsiteY93" fmla="*/ 1347118 h 2967700"/>
                <a:gd name="connsiteX94" fmla="*/ 130365 w 3173643"/>
                <a:gd name="connsiteY94" fmla="*/ 1308237 h 2967700"/>
                <a:gd name="connsiteX95" fmla="*/ 126934 w 3173643"/>
                <a:gd name="connsiteY95" fmla="*/ 1269356 h 2967700"/>
                <a:gd name="connsiteX96" fmla="*/ 128079 w 3173643"/>
                <a:gd name="connsiteY96" fmla="*/ 1232762 h 2967700"/>
                <a:gd name="connsiteX97" fmla="*/ 132653 w 3173643"/>
                <a:gd name="connsiteY97" fmla="*/ 1197312 h 2967700"/>
                <a:gd name="connsiteX98" fmla="*/ 142945 w 3173643"/>
                <a:gd name="connsiteY98" fmla="*/ 1163004 h 2967700"/>
                <a:gd name="connsiteX99" fmla="*/ 157812 w 3173643"/>
                <a:gd name="connsiteY99" fmla="*/ 1134416 h 2967700"/>
                <a:gd name="connsiteX100" fmla="*/ 177251 w 3173643"/>
                <a:gd name="connsiteY100" fmla="*/ 1106970 h 2967700"/>
                <a:gd name="connsiteX101" fmla="*/ 200122 w 3173643"/>
                <a:gd name="connsiteY101" fmla="*/ 1082955 h 2967700"/>
                <a:gd name="connsiteX102" fmla="*/ 226423 w 3173643"/>
                <a:gd name="connsiteY102" fmla="*/ 1058941 h 2967700"/>
                <a:gd name="connsiteX103" fmla="*/ 253870 w 3173643"/>
                <a:gd name="connsiteY103" fmla="*/ 1037212 h 2967700"/>
                <a:gd name="connsiteX104" fmla="*/ 282458 w 3173643"/>
                <a:gd name="connsiteY104" fmla="*/ 1015484 h 2967700"/>
                <a:gd name="connsiteX105" fmla="*/ 311046 w 3173643"/>
                <a:gd name="connsiteY105" fmla="*/ 993757 h 2967700"/>
                <a:gd name="connsiteX106" fmla="*/ 339636 w 3173643"/>
                <a:gd name="connsiteY106" fmla="*/ 972029 h 2967700"/>
                <a:gd name="connsiteX107" fmla="*/ 365937 w 3173643"/>
                <a:gd name="connsiteY107" fmla="*/ 949159 h 2967700"/>
                <a:gd name="connsiteX108" fmla="*/ 388809 w 3173643"/>
                <a:gd name="connsiteY108" fmla="*/ 922857 h 2967700"/>
                <a:gd name="connsiteX109" fmla="*/ 409392 w 3173643"/>
                <a:gd name="connsiteY109" fmla="*/ 897698 h 2967700"/>
                <a:gd name="connsiteX110" fmla="*/ 425402 w 3173643"/>
                <a:gd name="connsiteY110" fmla="*/ 869109 h 2967700"/>
                <a:gd name="connsiteX111" fmla="*/ 439125 w 3173643"/>
                <a:gd name="connsiteY111" fmla="*/ 838233 h 2967700"/>
                <a:gd name="connsiteX112" fmla="*/ 450560 w 3173643"/>
                <a:gd name="connsiteY112" fmla="*/ 805069 h 2967700"/>
                <a:gd name="connsiteX113" fmla="*/ 460852 w 3173643"/>
                <a:gd name="connsiteY113" fmla="*/ 770761 h 2967700"/>
                <a:gd name="connsiteX114" fmla="*/ 470001 w 3173643"/>
                <a:gd name="connsiteY114" fmla="*/ 736455 h 2967700"/>
                <a:gd name="connsiteX115" fmla="*/ 479150 w 3173643"/>
                <a:gd name="connsiteY115" fmla="*/ 701004 h 2967700"/>
                <a:gd name="connsiteX116" fmla="*/ 489442 w 3173643"/>
                <a:gd name="connsiteY116" fmla="*/ 667841 h 2967700"/>
                <a:gd name="connsiteX117" fmla="*/ 500877 w 3173643"/>
                <a:gd name="connsiteY117" fmla="*/ 634677 h 2967700"/>
                <a:gd name="connsiteX118" fmla="*/ 514600 w 3173643"/>
                <a:gd name="connsiteY118" fmla="*/ 603802 h 2967700"/>
                <a:gd name="connsiteX119" fmla="*/ 531753 w 3173643"/>
                <a:gd name="connsiteY119" fmla="*/ 576357 h 2967700"/>
                <a:gd name="connsiteX120" fmla="*/ 552336 w 3173643"/>
                <a:gd name="connsiteY120" fmla="*/ 551198 h 2967700"/>
                <a:gd name="connsiteX121" fmla="*/ 577494 w 3173643"/>
                <a:gd name="connsiteY121" fmla="*/ 530614 h 2967700"/>
                <a:gd name="connsiteX122" fmla="*/ 604941 w 3173643"/>
                <a:gd name="connsiteY122" fmla="*/ 513461 h 2967700"/>
                <a:gd name="connsiteX123" fmla="*/ 635815 w 3173643"/>
                <a:gd name="connsiteY123" fmla="*/ 499737 h 2967700"/>
                <a:gd name="connsiteX124" fmla="*/ 668979 w 3173643"/>
                <a:gd name="connsiteY124" fmla="*/ 488302 h 2967700"/>
                <a:gd name="connsiteX125" fmla="*/ 702142 w 3173643"/>
                <a:gd name="connsiteY125" fmla="*/ 478010 h 2967700"/>
                <a:gd name="connsiteX126" fmla="*/ 737592 w 3173643"/>
                <a:gd name="connsiteY126" fmla="*/ 468861 h 2967700"/>
                <a:gd name="connsiteX127" fmla="*/ 771898 w 3173643"/>
                <a:gd name="connsiteY127" fmla="*/ 459712 h 2967700"/>
                <a:gd name="connsiteX128" fmla="*/ 806205 w 3173643"/>
                <a:gd name="connsiteY128" fmla="*/ 449420 h 2967700"/>
                <a:gd name="connsiteX129" fmla="*/ 839368 w 3173643"/>
                <a:gd name="connsiteY129" fmla="*/ 437985 h 2967700"/>
                <a:gd name="connsiteX130" fmla="*/ 870244 w 3173643"/>
                <a:gd name="connsiteY130" fmla="*/ 424261 h 2967700"/>
                <a:gd name="connsiteX131" fmla="*/ 898833 w 3173643"/>
                <a:gd name="connsiteY131" fmla="*/ 408253 h 2967700"/>
                <a:gd name="connsiteX132" fmla="*/ 923991 w 3173643"/>
                <a:gd name="connsiteY132" fmla="*/ 387669 h 2967700"/>
                <a:gd name="connsiteX133" fmla="*/ 950293 w 3173643"/>
                <a:gd name="connsiteY133" fmla="*/ 364797 h 2967700"/>
                <a:gd name="connsiteX134" fmla="*/ 973165 w 3173643"/>
                <a:gd name="connsiteY134" fmla="*/ 338495 h 2967700"/>
                <a:gd name="connsiteX135" fmla="*/ 994892 w 3173643"/>
                <a:gd name="connsiteY135" fmla="*/ 311049 h 2967700"/>
                <a:gd name="connsiteX136" fmla="*/ 1016619 w 3173643"/>
                <a:gd name="connsiteY136" fmla="*/ 282461 h 2967700"/>
                <a:gd name="connsiteX137" fmla="*/ 1038347 w 3173643"/>
                <a:gd name="connsiteY137" fmla="*/ 253871 h 2967700"/>
                <a:gd name="connsiteX138" fmla="*/ 1060074 w 3173643"/>
                <a:gd name="connsiteY138" fmla="*/ 226426 h 2967700"/>
                <a:gd name="connsiteX139" fmla="*/ 1084089 w 3173643"/>
                <a:gd name="connsiteY139" fmla="*/ 200124 h 2967700"/>
                <a:gd name="connsiteX140" fmla="*/ 1108103 w 3173643"/>
                <a:gd name="connsiteY140" fmla="*/ 177253 h 2967700"/>
                <a:gd name="connsiteX141" fmla="*/ 1135549 w 3173643"/>
                <a:gd name="connsiteY141" fmla="*/ 157812 h 2967700"/>
                <a:gd name="connsiteX142" fmla="*/ 1164137 w 3173643"/>
                <a:gd name="connsiteY142" fmla="*/ 142945 h 2967700"/>
                <a:gd name="connsiteX143" fmla="*/ 1198445 w 3173643"/>
                <a:gd name="connsiteY143" fmla="*/ 132653 h 2967700"/>
                <a:gd name="connsiteX144" fmla="*/ 1233895 w 3173643"/>
                <a:gd name="connsiteY144" fmla="*/ 128079 h 2967700"/>
                <a:gd name="connsiteX145" fmla="*/ 1270487 w 3173643"/>
                <a:gd name="connsiteY145" fmla="*/ 126936 h 2967700"/>
                <a:gd name="connsiteX146" fmla="*/ 1309368 w 3173643"/>
                <a:gd name="connsiteY146" fmla="*/ 130367 h 2967700"/>
                <a:gd name="connsiteX147" fmla="*/ 1348249 w 3173643"/>
                <a:gd name="connsiteY147" fmla="*/ 134941 h 2967700"/>
                <a:gd name="connsiteX148" fmla="*/ 1387131 w 3173643"/>
                <a:gd name="connsiteY148" fmla="*/ 140659 h 2967700"/>
                <a:gd name="connsiteX149" fmla="*/ 1426011 w 3173643"/>
                <a:gd name="connsiteY149" fmla="*/ 145233 h 2967700"/>
                <a:gd name="connsiteX150" fmla="*/ 1464891 w 3173643"/>
                <a:gd name="connsiteY150" fmla="*/ 147520 h 2967700"/>
                <a:gd name="connsiteX151" fmla="*/ 1502630 w 3173643"/>
                <a:gd name="connsiteY151" fmla="*/ 147520 h 2967700"/>
                <a:gd name="connsiteX152" fmla="*/ 1538080 w 3173643"/>
                <a:gd name="connsiteY152" fmla="*/ 142945 h 2967700"/>
                <a:gd name="connsiteX153" fmla="*/ 1573531 w 3173643"/>
                <a:gd name="connsiteY153" fmla="*/ 133797 h 2967700"/>
                <a:gd name="connsiteX154" fmla="*/ 1607837 w 3173643"/>
                <a:gd name="connsiteY154" fmla="*/ 120075 h 2967700"/>
                <a:gd name="connsiteX155" fmla="*/ 1642143 w 3173643"/>
                <a:gd name="connsiteY155" fmla="*/ 101777 h 2967700"/>
                <a:gd name="connsiteX156" fmla="*/ 1676450 w 3173643"/>
                <a:gd name="connsiteY156" fmla="*/ 83480 h 2967700"/>
                <a:gd name="connsiteX157" fmla="*/ 1710756 w 3173643"/>
                <a:gd name="connsiteY157" fmla="*/ 62896 h 2967700"/>
                <a:gd name="connsiteX158" fmla="*/ 1743919 w 3173643"/>
                <a:gd name="connsiteY158" fmla="*/ 43455 h 2967700"/>
                <a:gd name="connsiteX159" fmla="*/ 1779370 w 3173643"/>
                <a:gd name="connsiteY159" fmla="*/ 26302 h 2967700"/>
                <a:gd name="connsiteX160" fmla="*/ 1813676 w 3173643"/>
                <a:gd name="connsiteY160" fmla="*/ 12579 h 2967700"/>
                <a:gd name="connsiteX161" fmla="*/ 1849126 w 3173643"/>
                <a:gd name="connsiteY161" fmla="*/ 3430 h 29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 name="Group 41">
            <a:extLst>
              <a:ext uri="{FF2B5EF4-FFF2-40B4-BE49-F238E27FC236}">
                <a16:creationId xmlns:a16="http://schemas.microsoft.com/office/drawing/2014/main" id="{990CD16F-8620-4B36-8D85-DB9DD98696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8209" y="2529102"/>
            <a:ext cx="2521436" cy="3357830"/>
            <a:chOff x="5610946" y="2529102"/>
            <a:chExt cx="3361914" cy="3357830"/>
          </a:xfrm>
        </p:grpSpPr>
        <p:sp>
          <p:nvSpPr>
            <p:cNvPr id="43" name="Freeform: Shape 42">
              <a:extLst>
                <a:ext uri="{FF2B5EF4-FFF2-40B4-BE49-F238E27FC236}">
                  <a16:creationId xmlns:a16="http://schemas.microsoft.com/office/drawing/2014/main" id="{4AF1E51D-8E17-4D73-9B13-D0D66F9E2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44" name="Freeform: Shape 43">
              <a:extLst>
                <a:ext uri="{FF2B5EF4-FFF2-40B4-BE49-F238E27FC236}">
                  <a16:creationId xmlns:a16="http://schemas.microsoft.com/office/drawing/2014/main" id="{D0530028-C7C7-40F1-BE0D-7B614DE9A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287" y="2642287"/>
              <a:ext cx="3135234" cy="3131460"/>
            </a:xfrm>
            <a:custGeom>
              <a:avLst/>
              <a:gdLst>
                <a:gd name="connsiteX0" fmla="*/ 1567618 w 3135234"/>
                <a:gd name="connsiteY0" fmla="*/ 0 h 3131460"/>
                <a:gd name="connsiteX1" fmla="*/ 1598037 w 3135234"/>
                <a:gd name="connsiteY1" fmla="*/ 2851 h 3131460"/>
                <a:gd name="connsiteX2" fmla="*/ 1627508 w 3135234"/>
                <a:gd name="connsiteY2" fmla="*/ 10457 h 3131460"/>
                <a:gd name="connsiteX3" fmla="*/ 1656028 w 3135234"/>
                <a:gd name="connsiteY3" fmla="*/ 21865 h 3131460"/>
                <a:gd name="connsiteX4" fmla="*/ 1685497 w 3135234"/>
                <a:gd name="connsiteY4" fmla="*/ 36125 h 3131460"/>
                <a:gd name="connsiteX5" fmla="*/ 1713066 w 3135234"/>
                <a:gd name="connsiteY5" fmla="*/ 52286 h 3131460"/>
                <a:gd name="connsiteX6" fmla="*/ 1741586 w 3135234"/>
                <a:gd name="connsiteY6" fmla="*/ 69398 h 3131460"/>
                <a:gd name="connsiteX7" fmla="*/ 1770105 w 3135234"/>
                <a:gd name="connsiteY7" fmla="*/ 84608 h 3131460"/>
                <a:gd name="connsiteX8" fmla="*/ 1798624 w 3135234"/>
                <a:gd name="connsiteY8" fmla="*/ 99819 h 3131460"/>
                <a:gd name="connsiteX9" fmla="*/ 1826193 w 3135234"/>
                <a:gd name="connsiteY9" fmla="*/ 111226 h 3131460"/>
                <a:gd name="connsiteX10" fmla="*/ 1856614 w 3135234"/>
                <a:gd name="connsiteY10" fmla="*/ 118832 h 3131460"/>
                <a:gd name="connsiteX11" fmla="*/ 1886083 w 3135234"/>
                <a:gd name="connsiteY11" fmla="*/ 122635 h 3131460"/>
                <a:gd name="connsiteX12" fmla="*/ 1917455 w 3135234"/>
                <a:gd name="connsiteY12" fmla="*/ 122635 h 3131460"/>
                <a:gd name="connsiteX13" fmla="*/ 1949777 w 3135234"/>
                <a:gd name="connsiteY13" fmla="*/ 120734 h 3131460"/>
                <a:gd name="connsiteX14" fmla="*/ 1982099 w 3135234"/>
                <a:gd name="connsiteY14" fmla="*/ 116931 h 3131460"/>
                <a:gd name="connsiteX15" fmla="*/ 2014421 w 3135234"/>
                <a:gd name="connsiteY15" fmla="*/ 112178 h 3131460"/>
                <a:gd name="connsiteX16" fmla="*/ 2046743 w 3135234"/>
                <a:gd name="connsiteY16" fmla="*/ 108375 h 3131460"/>
                <a:gd name="connsiteX17" fmla="*/ 2079066 w 3135234"/>
                <a:gd name="connsiteY17" fmla="*/ 105523 h 3131460"/>
                <a:gd name="connsiteX18" fmla="*/ 2109485 w 3135234"/>
                <a:gd name="connsiteY18" fmla="*/ 106473 h 3131460"/>
                <a:gd name="connsiteX19" fmla="*/ 2138955 w 3135234"/>
                <a:gd name="connsiteY19" fmla="*/ 110276 h 3131460"/>
                <a:gd name="connsiteX20" fmla="*/ 2167475 w 3135234"/>
                <a:gd name="connsiteY20" fmla="*/ 118832 h 3131460"/>
                <a:gd name="connsiteX21" fmla="*/ 2191242 w 3135234"/>
                <a:gd name="connsiteY21" fmla="*/ 131191 h 3131460"/>
                <a:gd name="connsiteX22" fmla="*/ 2214056 w 3135234"/>
                <a:gd name="connsiteY22" fmla="*/ 147352 h 3131460"/>
                <a:gd name="connsiteX23" fmla="*/ 2234020 w 3135234"/>
                <a:gd name="connsiteY23" fmla="*/ 166365 h 3131460"/>
                <a:gd name="connsiteX24" fmla="*/ 2253984 w 3135234"/>
                <a:gd name="connsiteY24" fmla="*/ 188230 h 3131460"/>
                <a:gd name="connsiteX25" fmla="*/ 2272047 w 3135234"/>
                <a:gd name="connsiteY25" fmla="*/ 211045 h 3131460"/>
                <a:gd name="connsiteX26" fmla="*/ 2290109 w 3135234"/>
                <a:gd name="connsiteY26" fmla="*/ 234812 h 3131460"/>
                <a:gd name="connsiteX27" fmla="*/ 2308171 w 3135234"/>
                <a:gd name="connsiteY27" fmla="*/ 258578 h 3131460"/>
                <a:gd name="connsiteX28" fmla="*/ 2326233 w 3135234"/>
                <a:gd name="connsiteY28" fmla="*/ 281394 h 3131460"/>
                <a:gd name="connsiteX29" fmla="*/ 2345247 w 3135234"/>
                <a:gd name="connsiteY29" fmla="*/ 303259 h 3131460"/>
                <a:gd name="connsiteX30" fmla="*/ 2367111 w 3135234"/>
                <a:gd name="connsiteY30" fmla="*/ 322273 h 3131460"/>
                <a:gd name="connsiteX31" fmla="*/ 2388026 w 3135234"/>
                <a:gd name="connsiteY31" fmla="*/ 339385 h 3131460"/>
                <a:gd name="connsiteX32" fmla="*/ 2411792 w 3135234"/>
                <a:gd name="connsiteY32" fmla="*/ 352693 h 3131460"/>
                <a:gd name="connsiteX33" fmla="*/ 2437459 w 3135234"/>
                <a:gd name="connsiteY33" fmla="*/ 364101 h 3131460"/>
                <a:gd name="connsiteX34" fmla="*/ 2465028 w 3135234"/>
                <a:gd name="connsiteY34" fmla="*/ 373607 h 3131460"/>
                <a:gd name="connsiteX35" fmla="*/ 2493546 w 3135234"/>
                <a:gd name="connsiteY35" fmla="*/ 382163 h 3131460"/>
                <a:gd name="connsiteX36" fmla="*/ 2522066 w 3135234"/>
                <a:gd name="connsiteY36" fmla="*/ 389769 h 3131460"/>
                <a:gd name="connsiteX37" fmla="*/ 2551537 w 3135234"/>
                <a:gd name="connsiteY37" fmla="*/ 397374 h 3131460"/>
                <a:gd name="connsiteX38" fmla="*/ 2579105 w 3135234"/>
                <a:gd name="connsiteY38" fmla="*/ 405930 h 3131460"/>
                <a:gd name="connsiteX39" fmla="*/ 2606674 w 3135234"/>
                <a:gd name="connsiteY39" fmla="*/ 415437 h 3131460"/>
                <a:gd name="connsiteX40" fmla="*/ 2632341 w 3135234"/>
                <a:gd name="connsiteY40" fmla="*/ 426845 h 3131460"/>
                <a:gd name="connsiteX41" fmla="*/ 2655157 w 3135234"/>
                <a:gd name="connsiteY41" fmla="*/ 441104 h 3131460"/>
                <a:gd name="connsiteX42" fmla="*/ 2676072 w 3135234"/>
                <a:gd name="connsiteY42" fmla="*/ 458216 h 3131460"/>
                <a:gd name="connsiteX43" fmla="*/ 2693183 w 3135234"/>
                <a:gd name="connsiteY43" fmla="*/ 479131 h 3131460"/>
                <a:gd name="connsiteX44" fmla="*/ 2707443 w 3135234"/>
                <a:gd name="connsiteY44" fmla="*/ 501946 h 3131460"/>
                <a:gd name="connsiteX45" fmla="*/ 2718850 w 3135234"/>
                <a:gd name="connsiteY45" fmla="*/ 527613 h 3131460"/>
                <a:gd name="connsiteX46" fmla="*/ 2728356 w 3135234"/>
                <a:gd name="connsiteY46" fmla="*/ 555183 h 3131460"/>
                <a:gd name="connsiteX47" fmla="*/ 2736912 w 3135234"/>
                <a:gd name="connsiteY47" fmla="*/ 582752 h 3131460"/>
                <a:gd name="connsiteX48" fmla="*/ 2744518 w 3135234"/>
                <a:gd name="connsiteY48" fmla="*/ 612222 h 3131460"/>
                <a:gd name="connsiteX49" fmla="*/ 2752123 w 3135234"/>
                <a:gd name="connsiteY49" fmla="*/ 640741 h 3131460"/>
                <a:gd name="connsiteX50" fmla="*/ 2760679 w 3135234"/>
                <a:gd name="connsiteY50" fmla="*/ 669262 h 3131460"/>
                <a:gd name="connsiteX51" fmla="*/ 2770185 w 3135234"/>
                <a:gd name="connsiteY51" fmla="*/ 696831 h 3131460"/>
                <a:gd name="connsiteX52" fmla="*/ 2781592 w 3135234"/>
                <a:gd name="connsiteY52" fmla="*/ 722499 h 3131460"/>
                <a:gd name="connsiteX53" fmla="*/ 2794903 w 3135234"/>
                <a:gd name="connsiteY53" fmla="*/ 746265 h 3131460"/>
                <a:gd name="connsiteX54" fmla="*/ 2812014 w 3135234"/>
                <a:gd name="connsiteY54" fmla="*/ 767180 h 3131460"/>
                <a:gd name="connsiteX55" fmla="*/ 2831027 w 3135234"/>
                <a:gd name="connsiteY55" fmla="*/ 789045 h 3131460"/>
                <a:gd name="connsiteX56" fmla="*/ 2852891 w 3135234"/>
                <a:gd name="connsiteY56" fmla="*/ 808058 h 3131460"/>
                <a:gd name="connsiteX57" fmla="*/ 2875708 w 3135234"/>
                <a:gd name="connsiteY57" fmla="*/ 826120 h 3131460"/>
                <a:gd name="connsiteX58" fmla="*/ 2900424 w 3135234"/>
                <a:gd name="connsiteY58" fmla="*/ 844182 h 3131460"/>
                <a:gd name="connsiteX59" fmla="*/ 2924190 w 3135234"/>
                <a:gd name="connsiteY59" fmla="*/ 862244 h 3131460"/>
                <a:gd name="connsiteX60" fmla="*/ 2947006 w 3135234"/>
                <a:gd name="connsiteY60" fmla="*/ 880308 h 3131460"/>
                <a:gd name="connsiteX61" fmla="*/ 2968870 w 3135234"/>
                <a:gd name="connsiteY61" fmla="*/ 900271 h 3131460"/>
                <a:gd name="connsiteX62" fmla="*/ 2987883 w 3135234"/>
                <a:gd name="connsiteY62" fmla="*/ 920235 h 3131460"/>
                <a:gd name="connsiteX63" fmla="*/ 3004045 w 3135234"/>
                <a:gd name="connsiteY63" fmla="*/ 943051 h 3131460"/>
                <a:gd name="connsiteX64" fmla="*/ 3016403 w 3135234"/>
                <a:gd name="connsiteY64" fmla="*/ 966817 h 3131460"/>
                <a:gd name="connsiteX65" fmla="*/ 3024959 w 3135234"/>
                <a:gd name="connsiteY65" fmla="*/ 995337 h 3131460"/>
                <a:gd name="connsiteX66" fmla="*/ 3028761 w 3135234"/>
                <a:gd name="connsiteY66" fmla="*/ 1024807 h 3131460"/>
                <a:gd name="connsiteX67" fmla="*/ 3029713 w 3135234"/>
                <a:gd name="connsiteY67" fmla="*/ 1055228 h 3131460"/>
                <a:gd name="connsiteX68" fmla="*/ 3026860 w 3135234"/>
                <a:gd name="connsiteY68" fmla="*/ 1087550 h 3131460"/>
                <a:gd name="connsiteX69" fmla="*/ 3023057 w 3135234"/>
                <a:gd name="connsiteY69" fmla="*/ 1119872 h 3131460"/>
                <a:gd name="connsiteX70" fmla="*/ 3018304 w 3135234"/>
                <a:gd name="connsiteY70" fmla="*/ 1152195 h 3131460"/>
                <a:gd name="connsiteX71" fmla="*/ 3014501 w 3135234"/>
                <a:gd name="connsiteY71" fmla="*/ 1184517 h 3131460"/>
                <a:gd name="connsiteX72" fmla="*/ 3012601 w 3135234"/>
                <a:gd name="connsiteY72" fmla="*/ 1216840 h 3131460"/>
                <a:gd name="connsiteX73" fmla="*/ 3012601 w 3135234"/>
                <a:gd name="connsiteY73" fmla="*/ 1248211 h 3131460"/>
                <a:gd name="connsiteX74" fmla="*/ 3016403 w 3135234"/>
                <a:gd name="connsiteY74" fmla="*/ 1277681 h 3131460"/>
                <a:gd name="connsiteX75" fmla="*/ 3024008 w 3135234"/>
                <a:gd name="connsiteY75" fmla="*/ 1307152 h 3131460"/>
                <a:gd name="connsiteX76" fmla="*/ 3035416 w 3135234"/>
                <a:gd name="connsiteY76" fmla="*/ 1334721 h 3131460"/>
                <a:gd name="connsiteX77" fmla="*/ 3050627 w 3135234"/>
                <a:gd name="connsiteY77" fmla="*/ 1363240 h 3131460"/>
                <a:gd name="connsiteX78" fmla="*/ 3065837 w 3135234"/>
                <a:gd name="connsiteY78" fmla="*/ 1391761 h 3131460"/>
                <a:gd name="connsiteX79" fmla="*/ 3082949 w 3135234"/>
                <a:gd name="connsiteY79" fmla="*/ 1420280 h 3131460"/>
                <a:gd name="connsiteX80" fmla="*/ 3099109 w 3135234"/>
                <a:gd name="connsiteY80" fmla="*/ 1447849 h 3131460"/>
                <a:gd name="connsiteX81" fmla="*/ 3113369 w 3135234"/>
                <a:gd name="connsiteY81" fmla="*/ 1477319 h 3131460"/>
                <a:gd name="connsiteX82" fmla="*/ 3124776 w 3135234"/>
                <a:gd name="connsiteY82" fmla="*/ 1505839 h 3131460"/>
                <a:gd name="connsiteX83" fmla="*/ 3132382 w 3135234"/>
                <a:gd name="connsiteY83" fmla="*/ 1535310 h 3131460"/>
                <a:gd name="connsiteX84" fmla="*/ 3135234 w 3135234"/>
                <a:gd name="connsiteY84" fmla="*/ 1565730 h 3131460"/>
                <a:gd name="connsiteX85" fmla="*/ 3132382 w 3135234"/>
                <a:gd name="connsiteY85" fmla="*/ 1596151 h 3131460"/>
                <a:gd name="connsiteX86" fmla="*/ 3124776 w 3135234"/>
                <a:gd name="connsiteY86" fmla="*/ 1625621 h 3131460"/>
                <a:gd name="connsiteX87" fmla="*/ 3113369 w 3135234"/>
                <a:gd name="connsiteY87" fmla="*/ 1654141 h 3131460"/>
                <a:gd name="connsiteX88" fmla="*/ 3099109 w 3135234"/>
                <a:gd name="connsiteY88" fmla="*/ 1683611 h 3131460"/>
                <a:gd name="connsiteX89" fmla="*/ 3082949 w 3135234"/>
                <a:gd name="connsiteY89" fmla="*/ 1711181 h 3131460"/>
                <a:gd name="connsiteX90" fmla="*/ 3065837 w 3135234"/>
                <a:gd name="connsiteY90" fmla="*/ 1739701 h 3131460"/>
                <a:gd name="connsiteX91" fmla="*/ 3050627 w 3135234"/>
                <a:gd name="connsiteY91" fmla="*/ 1768220 h 3131460"/>
                <a:gd name="connsiteX92" fmla="*/ 3035416 w 3135234"/>
                <a:gd name="connsiteY92" fmla="*/ 1796739 h 3131460"/>
                <a:gd name="connsiteX93" fmla="*/ 3024008 w 3135234"/>
                <a:gd name="connsiteY93" fmla="*/ 1824309 h 3131460"/>
                <a:gd name="connsiteX94" fmla="*/ 3016403 w 3135234"/>
                <a:gd name="connsiteY94" fmla="*/ 1853779 h 3131460"/>
                <a:gd name="connsiteX95" fmla="*/ 3012601 w 3135234"/>
                <a:gd name="connsiteY95" fmla="*/ 1883249 h 3131460"/>
                <a:gd name="connsiteX96" fmla="*/ 3012601 w 3135234"/>
                <a:gd name="connsiteY96" fmla="*/ 1914621 h 3131460"/>
                <a:gd name="connsiteX97" fmla="*/ 3014501 w 3135234"/>
                <a:gd name="connsiteY97" fmla="*/ 1946943 h 3131460"/>
                <a:gd name="connsiteX98" fmla="*/ 3018304 w 3135234"/>
                <a:gd name="connsiteY98" fmla="*/ 1979265 h 3131460"/>
                <a:gd name="connsiteX99" fmla="*/ 3023057 w 3135234"/>
                <a:gd name="connsiteY99" fmla="*/ 2011588 h 3131460"/>
                <a:gd name="connsiteX100" fmla="*/ 3026860 w 3135234"/>
                <a:gd name="connsiteY100" fmla="*/ 2043910 h 3131460"/>
                <a:gd name="connsiteX101" fmla="*/ 3029713 w 3135234"/>
                <a:gd name="connsiteY101" fmla="*/ 2076232 h 3131460"/>
                <a:gd name="connsiteX102" fmla="*/ 3028761 w 3135234"/>
                <a:gd name="connsiteY102" fmla="*/ 2106654 h 3131460"/>
                <a:gd name="connsiteX103" fmla="*/ 3024959 w 3135234"/>
                <a:gd name="connsiteY103" fmla="*/ 2136125 h 3131460"/>
                <a:gd name="connsiteX104" fmla="*/ 3016403 w 3135234"/>
                <a:gd name="connsiteY104" fmla="*/ 2164644 h 3131460"/>
                <a:gd name="connsiteX105" fmla="*/ 3004045 w 3135234"/>
                <a:gd name="connsiteY105" fmla="*/ 2188410 h 3131460"/>
                <a:gd name="connsiteX106" fmla="*/ 2987883 w 3135234"/>
                <a:gd name="connsiteY106" fmla="*/ 2211226 h 3131460"/>
                <a:gd name="connsiteX107" fmla="*/ 2968870 w 3135234"/>
                <a:gd name="connsiteY107" fmla="*/ 2231189 h 3131460"/>
                <a:gd name="connsiteX108" fmla="*/ 2947006 w 3135234"/>
                <a:gd name="connsiteY108" fmla="*/ 2251152 h 3131460"/>
                <a:gd name="connsiteX109" fmla="*/ 2924190 w 3135234"/>
                <a:gd name="connsiteY109" fmla="*/ 2269216 h 3131460"/>
                <a:gd name="connsiteX110" fmla="*/ 2900424 w 3135234"/>
                <a:gd name="connsiteY110" fmla="*/ 2287278 h 3131460"/>
                <a:gd name="connsiteX111" fmla="*/ 2875708 w 3135234"/>
                <a:gd name="connsiteY111" fmla="*/ 2305340 h 3131460"/>
                <a:gd name="connsiteX112" fmla="*/ 2852891 w 3135234"/>
                <a:gd name="connsiteY112" fmla="*/ 2323403 h 3131460"/>
                <a:gd name="connsiteX113" fmla="*/ 2831027 w 3135234"/>
                <a:gd name="connsiteY113" fmla="*/ 2342416 h 3131460"/>
                <a:gd name="connsiteX114" fmla="*/ 2812014 w 3135234"/>
                <a:gd name="connsiteY114" fmla="*/ 2364281 h 3131460"/>
                <a:gd name="connsiteX115" fmla="*/ 2794903 w 3135234"/>
                <a:gd name="connsiteY115" fmla="*/ 2385195 h 3131460"/>
                <a:gd name="connsiteX116" fmla="*/ 2781592 w 3135234"/>
                <a:gd name="connsiteY116" fmla="*/ 2408961 h 3131460"/>
                <a:gd name="connsiteX117" fmla="*/ 2770185 w 3135234"/>
                <a:gd name="connsiteY117" fmla="*/ 2434629 h 3131460"/>
                <a:gd name="connsiteX118" fmla="*/ 2760679 w 3135234"/>
                <a:gd name="connsiteY118" fmla="*/ 2462199 h 3131460"/>
                <a:gd name="connsiteX119" fmla="*/ 2752123 w 3135234"/>
                <a:gd name="connsiteY119" fmla="*/ 2490719 h 3131460"/>
                <a:gd name="connsiteX120" fmla="*/ 2744518 w 3135234"/>
                <a:gd name="connsiteY120" fmla="*/ 2519238 h 3131460"/>
                <a:gd name="connsiteX121" fmla="*/ 2736912 w 3135234"/>
                <a:gd name="connsiteY121" fmla="*/ 2548709 h 3131460"/>
                <a:gd name="connsiteX122" fmla="*/ 2728356 w 3135234"/>
                <a:gd name="connsiteY122" fmla="*/ 2576277 h 3131460"/>
                <a:gd name="connsiteX123" fmla="*/ 2718850 w 3135234"/>
                <a:gd name="connsiteY123" fmla="*/ 2603846 h 3131460"/>
                <a:gd name="connsiteX124" fmla="*/ 2707443 w 3135234"/>
                <a:gd name="connsiteY124" fmla="*/ 2629514 h 3131460"/>
                <a:gd name="connsiteX125" fmla="*/ 2693183 w 3135234"/>
                <a:gd name="connsiteY125" fmla="*/ 2652330 h 3131460"/>
                <a:gd name="connsiteX126" fmla="*/ 2676072 w 3135234"/>
                <a:gd name="connsiteY126" fmla="*/ 2673244 h 3131460"/>
                <a:gd name="connsiteX127" fmla="*/ 2655157 w 3135234"/>
                <a:gd name="connsiteY127" fmla="*/ 2690356 h 3131460"/>
                <a:gd name="connsiteX128" fmla="*/ 2632341 w 3135234"/>
                <a:gd name="connsiteY128" fmla="*/ 2704615 h 3131460"/>
                <a:gd name="connsiteX129" fmla="*/ 2606674 w 3135234"/>
                <a:gd name="connsiteY129" fmla="*/ 2716024 h 3131460"/>
                <a:gd name="connsiteX130" fmla="*/ 2579105 w 3135234"/>
                <a:gd name="connsiteY130" fmla="*/ 2725530 h 3131460"/>
                <a:gd name="connsiteX131" fmla="*/ 2551537 w 3135234"/>
                <a:gd name="connsiteY131" fmla="*/ 2734086 h 3131460"/>
                <a:gd name="connsiteX132" fmla="*/ 2522066 w 3135234"/>
                <a:gd name="connsiteY132" fmla="*/ 2741692 h 3131460"/>
                <a:gd name="connsiteX133" fmla="*/ 2493546 w 3135234"/>
                <a:gd name="connsiteY133" fmla="*/ 2749297 h 3131460"/>
                <a:gd name="connsiteX134" fmla="*/ 2465028 w 3135234"/>
                <a:gd name="connsiteY134" fmla="*/ 2757853 h 3131460"/>
                <a:gd name="connsiteX135" fmla="*/ 2437459 w 3135234"/>
                <a:gd name="connsiteY135" fmla="*/ 2767359 h 3131460"/>
                <a:gd name="connsiteX136" fmla="*/ 2411792 w 3135234"/>
                <a:gd name="connsiteY136" fmla="*/ 2778768 h 3131460"/>
                <a:gd name="connsiteX137" fmla="*/ 2388026 w 3135234"/>
                <a:gd name="connsiteY137" fmla="*/ 2792076 h 3131460"/>
                <a:gd name="connsiteX138" fmla="*/ 2367111 w 3135234"/>
                <a:gd name="connsiteY138" fmla="*/ 2809188 h 3131460"/>
                <a:gd name="connsiteX139" fmla="*/ 2345247 w 3135234"/>
                <a:gd name="connsiteY139" fmla="*/ 2828201 h 3131460"/>
                <a:gd name="connsiteX140" fmla="*/ 2326233 w 3135234"/>
                <a:gd name="connsiteY140" fmla="*/ 2850066 h 3131460"/>
                <a:gd name="connsiteX141" fmla="*/ 2308171 w 3135234"/>
                <a:gd name="connsiteY141" fmla="*/ 2872882 h 3131460"/>
                <a:gd name="connsiteX142" fmla="*/ 2290109 w 3135234"/>
                <a:gd name="connsiteY142" fmla="*/ 2896648 h 3131460"/>
                <a:gd name="connsiteX143" fmla="*/ 2272047 w 3135234"/>
                <a:gd name="connsiteY143" fmla="*/ 2920415 h 3131460"/>
                <a:gd name="connsiteX144" fmla="*/ 2253984 w 3135234"/>
                <a:gd name="connsiteY144" fmla="*/ 2943230 h 3131460"/>
                <a:gd name="connsiteX145" fmla="*/ 2234020 w 3135234"/>
                <a:gd name="connsiteY145" fmla="*/ 2965095 h 3131460"/>
                <a:gd name="connsiteX146" fmla="*/ 2214056 w 3135234"/>
                <a:gd name="connsiteY146" fmla="*/ 2984108 h 3131460"/>
                <a:gd name="connsiteX147" fmla="*/ 2191242 w 3135234"/>
                <a:gd name="connsiteY147" fmla="*/ 3000270 h 3131460"/>
                <a:gd name="connsiteX148" fmla="*/ 2167475 w 3135234"/>
                <a:gd name="connsiteY148" fmla="*/ 3012628 h 3131460"/>
                <a:gd name="connsiteX149" fmla="*/ 2138955 w 3135234"/>
                <a:gd name="connsiteY149" fmla="*/ 3021184 h 3131460"/>
                <a:gd name="connsiteX150" fmla="*/ 2109485 w 3135234"/>
                <a:gd name="connsiteY150" fmla="*/ 3024987 h 3131460"/>
                <a:gd name="connsiteX151" fmla="*/ 2079066 w 3135234"/>
                <a:gd name="connsiteY151" fmla="*/ 3025938 h 3131460"/>
                <a:gd name="connsiteX152" fmla="*/ 2046743 w 3135234"/>
                <a:gd name="connsiteY152" fmla="*/ 3023085 h 3131460"/>
                <a:gd name="connsiteX153" fmla="*/ 2014421 w 3135234"/>
                <a:gd name="connsiteY153" fmla="*/ 3019283 h 3131460"/>
                <a:gd name="connsiteX154" fmla="*/ 1982099 w 3135234"/>
                <a:gd name="connsiteY154" fmla="*/ 3014529 h 3131460"/>
                <a:gd name="connsiteX155" fmla="*/ 1949777 w 3135234"/>
                <a:gd name="connsiteY155" fmla="*/ 3010728 h 3131460"/>
                <a:gd name="connsiteX156" fmla="*/ 1917455 w 3135234"/>
                <a:gd name="connsiteY156" fmla="*/ 3008826 h 3131460"/>
                <a:gd name="connsiteX157" fmla="*/ 1886083 w 3135234"/>
                <a:gd name="connsiteY157" fmla="*/ 3008826 h 3131460"/>
                <a:gd name="connsiteX158" fmla="*/ 1856614 w 3135234"/>
                <a:gd name="connsiteY158" fmla="*/ 3012628 h 3131460"/>
                <a:gd name="connsiteX159" fmla="*/ 1826193 w 3135234"/>
                <a:gd name="connsiteY159" fmla="*/ 3020234 h 3131460"/>
                <a:gd name="connsiteX160" fmla="*/ 1798624 w 3135234"/>
                <a:gd name="connsiteY160" fmla="*/ 3031641 h 3131460"/>
                <a:gd name="connsiteX161" fmla="*/ 1770105 w 3135234"/>
                <a:gd name="connsiteY161" fmla="*/ 3046852 h 3131460"/>
                <a:gd name="connsiteX162" fmla="*/ 1741586 w 3135234"/>
                <a:gd name="connsiteY162" fmla="*/ 3062063 h 3131460"/>
                <a:gd name="connsiteX163" fmla="*/ 1713066 w 3135234"/>
                <a:gd name="connsiteY163" fmla="*/ 3079174 h 3131460"/>
                <a:gd name="connsiteX164" fmla="*/ 1685497 w 3135234"/>
                <a:gd name="connsiteY164" fmla="*/ 3095335 h 3131460"/>
                <a:gd name="connsiteX165" fmla="*/ 1656028 w 3135234"/>
                <a:gd name="connsiteY165" fmla="*/ 3109595 h 3131460"/>
                <a:gd name="connsiteX166" fmla="*/ 1627508 w 3135234"/>
                <a:gd name="connsiteY166" fmla="*/ 3121003 h 3131460"/>
                <a:gd name="connsiteX167" fmla="*/ 1598037 w 3135234"/>
                <a:gd name="connsiteY167" fmla="*/ 3128609 h 3131460"/>
                <a:gd name="connsiteX168" fmla="*/ 1567618 w 3135234"/>
                <a:gd name="connsiteY168" fmla="*/ 3131460 h 3131460"/>
                <a:gd name="connsiteX169" fmla="*/ 1537197 w 3135234"/>
                <a:gd name="connsiteY169" fmla="*/ 3128609 h 3131460"/>
                <a:gd name="connsiteX170" fmla="*/ 1507727 w 3135234"/>
                <a:gd name="connsiteY170" fmla="*/ 3121003 h 3131460"/>
                <a:gd name="connsiteX171" fmla="*/ 1479208 w 3135234"/>
                <a:gd name="connsiteY171" fmla="*/ 3109595 h 3131460"/>
                <a:gd name="connsiteX172" fmla="*/ 1449738 w 3135234"/>
                <a:gd name="connsiteY172" fmla="*/ 3095335 h 3131460"/>
                <a:gd name="connsiteX173" fmla="*/ 1422168 w 3135234"/>
                <a:gd name="connsiteY173" fmla="*/ 3079174 h 3131460"/>
                <a:gd name="connsiteX174" fmla="*/ 1393649 w 3135234"/>
                <a:gd name="connsiteY174" fmla="*/ 3062063 h 3131460"/>
                <a:gd name="connsiteX175" fmla="*/ 1365129 w 3135234"/>
                <a:gd name="connsiteY175" fmla="*/ 3046852 h 3131460"/>
                <a:gd name="connsiteX176" fmla="*/ 1336610 w 3135234"/>
                <a:gd name="connsiteY176" fmla="*/ 3031641 h 3131460"/>
                <a:gd name="connsiteX177" fmla="*/ 1308092 w 3135234"/>
                <a:gd name="connsiteY177" fmla="*/ 3020234 h 3131460"/>
                <a:gd name="connsiteX178" fmla="*/ 1278621 w 3135234"/>
                <a:gd name="connsiteY178" fmla="*/ 3012628 h 3131460"/>
                <a:gd name="connsiteX179" fmla="*/ 1249151 w 3135234"/>
                <a:gd name="connsiteY179" fmla="*/ 3008826 h 3131460"/>
                <a:gd name="connsiteX180" fmla="*/ 1217779 w 3135234"/>
                <a:gd name="connsiteY180" fmla="*/ 3008826 h 3131460"/>
                <a:gd name="connsiteX181" fmla="*/ 1185457 w 3135234"/>
                <a:gd name="connsiteY181" fmla="*/ 3010728 h 3131460"/>
                <a:gd name="connsiteX182" fmla="*/ 1153136 w 3135234"/>
                <a:gd name="connsiteY182" fmla="*/ 3014529 h 3131460"/>
                <a:gd name="connsiteX183" fmla="*/ 1120813 w 3135234"/>
                <a:gd name="connsiteY183" fmla="*/ 3019283 h 3131460"/>
                <a:gd name="connsiteX184" fmla="*/ 1088490 w 3135234"/>
                <a:gd name="connsiteY184" fmla="*/ 3023085 h 3131460"/>
                <a:gd name="connsiteX185" fmla="*/ 1056169 w 3135234"/>
                <a:gd name="connsiteY185" fmla="*/ 3025938 h 3131460"/>
                <a:gd name="connsiteX186" fmla="*/ 1025749 w 3135234"/>
                <a:gd name="connsiteY186" fmla="*/ 3024987 h 3131460"/>
                <a:gd name="connsiteX187" fmla="*/ 996279 w 3135234"/>
                <a:gd name="connsiteY187" fmla="*/ 3021184 h 3131460"/>
                <a:gd name="connsiteX188" fmla="*/ 967759 w 3135234"/>
                <a:gd name="connsiteY188" fmla="*/ 3012628 h 3131460"/>
                <a:gd name="connsiteX189" fmla="*/ 943993 w 3135234"/>
                <a:gd name="connsiteY189" fmla="*/ 3000270 h 3131460"/>
                <a:gd name="connsiteX190" fmla="*/ 921177 w 3135234"/>
                <a:gd name="connsiteY190" fmla="*/ 2984108 h 3131460"/>
                <a:gd name="connsiteX191" fmla="*/ 901214 w 3135234"/>
                <a:gd name="connsiteY191" fmla="*/ 2965095 h 3131460"/>
                <a:gd name="connsiteX192" fmla="*/ 881250 w 3135234"/>
                <a:gd name="connsiteY192" fmla="*/ 2943230 h 3131460"/>
                <a:gd name="connsiteX193" fmla="*/ 863188 w 3135234"/>
                <a:gd name="connsiteY193" fmla="*/ 2920415 h 3131460"/>
                <a:gd name="connsiteX194" fmla="*/ 845126 w 3135234"/>
                <a:gd name="connsiteY194" fmla="*/ 2896648 h 3131460"/>
                <a:gd name="connsiteX195" fmla="*/ 827064 w 3135234"/>
                <a:gd name="connsiteY195" fmla="*/ 2872882 h 3131460"/>
                <a:gd name="connsiteX196" fmla="*/ 809001 w 3135234"/>
                <a:gd name="connsiteY196" fmla="*/ 2850066 h 3131460"/>
                <a:gd name="connsiteX197" fmla="*/ 789988 w 3135234"/>
                <a:gd name="connsiteY197" fmla="*/ 2828201 h 3131460"/>
                <a:gd name="connsiteX198" fmla="*/ 768123 w 3135234"/>
                <a:gd name="connsiteY198" fmla="*/ 2809188 h 3131460"/>
                <a:gd name="connsiteX199" fmla="*/ 747208 w 3135234"/>
                <a:gd name="connsiteY199" fmla="*/ 2792076 h 3131460"/>
                <a:gd name="connsiteX200" fmla="*/ 723443 w 3135234"/>
                <a:gd name="connsiteY200" fmla="*/ 2778768 h 3131460"/>
                <a:gd name="connsiteX201" fmla="*/ 697775 w 3135234"/>
                <a:gd name="connsiteY201" fmla="*/ 2767359 h 3131460"/>
                <a:gd name="connsiteX202" fmla="*/ 670207 w 3135234"/>
                <a:gd name="connsiteY202" fmla="*/ 2757853 h 3131460"/>
                <a:gd name="connsiteX203" fmla="*/ 641687 w 3135234"/>
                <a:gd name="connsiteY203" fmla="*/ 2749297 h 3131460"/>
                <a:gd name="connsiteX204" fmla="*/ 613168 w 3135234"/>
                <a:gd name="connsiteY204" fmla="*/ 2741692 h 3131460"/>
                <a:gd name="connsiteX205" fmla="*/ 583698 w 3135234"/>
                <a:gd name="connsiteY205" fmla="*/ 2734086 h 3131460"/>
                <a:gd name="connsiteX206" fmla="*/ 556129 w 3135234"/>
                <a:gd name="connsiteY206" fmla="*/ 2725530 h 3131460"/>
                <a:gd name="connsiteX207" fmla="*/ 528560 w 3135234"/>
                <a:gd name="connsiteY207" fmla="*/ 2716024 h 3131460"/>
                <a:gd name="connsiteX208" fmla="*/ 502893 w 3135234"/>
                <a:gd name="connsiteY208" fmla="*/ 2704615 h 3131460"/>
                <a:gd name="connsiteX209" fmla="*/ 480077 w 3135234"/>
                <a:gd name="connsiteY209" fmla="*/ 2690356 h 3131460"/>
                <a:gd name="connsiteX210" fmla="*/ 459162 w 3135234"/>
                <a:gd name="connsiteY210" fmla="*/ 2673244 h 3131460"/>
                <a:gd name="connsiteX211" fmla="*/ 442052 w 3135234"/>
                <a:gd name="connsiteY211" fmla="*/ 2652330 h 3131460"/>
                <a:gd name="connsiteX212" fmla="*/ 427792 w 3135234"/>
                <a:gd name="connsiteY212" fmla="*/ 2629514 h 3131460"/>
                <a:gd name="connsiteX213" fmla="*/ 416384 w 3135234"/>
                <a:gd name="connsiteY213" fmla="*/ 2603846 h 3131460"/>
                <a:gd name="connsiteX214" fmla="*/ 406878 w 3135234"/>
                <a:gd name="connsiteY214" fmla="*/ 2576277 h 3131460"/>
                <a:gd name="connsiteX215" fmla="*/ 398322 w 3135234"/>
                <a:gd name="connsiteY215" fmla="*/ 2548709 h 3131460"/>
                <a:gd name="connsiteX216" fmla="*/ 390717 w 3135234"/>
                <a:gd name="connsiteY216" fmla="*/ 2519238 h 3131460"/>
                <a:gd name="connsiteX217" fmla="*/ 383111 w 3135234"/>
                <a:gd name="connsiteY217" fmla="*/ 2490719 h 3131460"/>
                <a:gd name="connsiteX218" fmla="*/ 374555 w 3135234"/>
                <a:gd name="connsiteY218" fmla="*/ 2462199 h 3131460"/>
                <a:gd name="connsiteX219" fmla="*/ 365049 w 3135234"/>
                <a:gd name="connsiteY219" fmla="*/ 2434629 h 3131460"/>
                <a:gd name="connsiteX220" fmla="*/ 353641 w 3135234"/>
                <a:gd name="connsiteY220" fmla="*/ 2408961 h 3131460"/>
                <a:gd name="connsiteX221" fmla="*/ 340332 w 3135234"/>
                <a:gd name="connsiteY221" fmla="*/ 2385195 h 3131460"/>
                <a:gd name="connsiteX222" fmla="*/ 323221 w 3135234"/>
                <a:gd name="connsiteY222" fmla="*/ 2364281 h 3131460"/>
                <a:gd name="connsiteX223" fmla="*/ 304208 w 3135234"/>
                <a:gd name="connsiteY223" fmla="*/ 2342416 h 3131460"/>
                <a:gd name="connsiteX224" fmla="*/ 282343 w 3135234"/>
                <a:gd name="connsiteY224" fmla="*/ 2323403 h 3131460"/>
                <a:gd name="connsiteX225" fmla="*/ 258576 w 3135234"/>
                <a:gd name="connsiteY225" fmla="*/ 2305340 h 3131460"/>
                <a:gd name="connsiteX226" fmla="*/ 234810 w 3135234"/>
                <a:gd name="connsiteY226" fmla="*/ 2287278 h 3131460"/>
                <a:gd name="connsiteX227" fmla="*/ 211045 w 3135234"/>
                <a:gd name="connsiteY227" fmla="*/ 2269216 h 3131460"/>
                <a:gd name="connsiteX228" fmla="*/ 188228 w 3135234"/>
                <a:gd name="connsiteY228" fmla="*/ 2251152 h 3131460"/>
                <a:gd name="connsiteX229" fmla="*/ 166363 w 3135234"/>
                <a:gd name="connsiteY229" fmla="*/ 2231189 h 3131460"/>
                <a:gd name="connsiteX230" fmla="*/ 147351 w 3135234"/>
                <a:gd name="connsiteY230" fmla="*/ 2211226 h 3131460"/>
                <a:gd name="connsiteX231" fmla="*/ 131190 w 3135234"/>
                <a:gd name="connsiteY231" fmla="*/ 2188410 h 3131460"/>
                <a:gd name="connsiteX232" fmla="*/ 118832 w 3135234"/>
                <a:gd name="connsiteY232" fmla="*/ 2164644 h 3131460"/>
                <a:gd name="connsiteX233" fmla="*/ 110276 w 3135234"/>
                <a:gd name="connsiteY233" fmla="*/ 2136125 h 3131460"/>
                <a:gd name="connsiteX234" fmla="*/ 106473 w 3135234"/>
                <a:gd name="connsiteY234" fmla="*/ 2106654 h 3131460"/>
                <a:gd name="connsiteX235" fmla="*/ 105522 w 3135234"/>
                <a:gd name="connsiteY235" fmla="*/ 2076232 h 3131460"/>
                <a:gd name="connsiteX236" fmla="*/ 108374 w 3135234"/>
                <a:gd name="connsiteY236" fmla="*/ 2043910 h 3131460"/>
                <a:gd name="connsiteX237" fmla="*/ 112177 w 3135234"/>
                <a:gd name="connsiteY237" fmla="*/ 2011588 h 3131460"/>
                <a:gd name="connsiteX238" fmla="*/ 116930 w 3135234"/>
                <a:gd name="connsiteY238" fmla="*/ 1979265 h 3131460"/>
                <a:gd name="connsiteX239" fmla="*/ 120733 w 3135234"/>
                <a:gd name="connsiteY239" fmla="*/ 1946943 h 3131460"/>
                <a:gd name="connsiteX240" fmla="*/ 122635 w 3135234"/>
                <a:gd name="connsiteY240" fmla="*/ 1914621 h 3131460"/>
                <a:gd name="connsiteX241" fmla="*/ 122635 w 3135234"/>
                <a:gd name="connsiteY241" fmla="*/ 1883249 h 3131460"/>
                <a:gd name="connsiteX242" fmla="*/ 118832 w 3135234"/>
                <a:gd name="connsiteY242" fmla="*/ 1853779 h 3131460"/>
                <a:gd name="connsiteX243" fmla="*/ 111226 w 3135234"/>
                <a:gd name="connsiteY243" fmla="*/ 1824309 h 3131460"/>
                <a:gd name="connsiteX244" fmla="*/ 99818 w 3135234"/>
                <a:gd name="connsiteY244" fmla="*/ 1796739 h 3131460"/>
                <a:gd name="connsiteX245" fmla="*/ 85559 w 3135234"/>
                <a:gd name="connsiteY245" fmla="*/ 1768220 h 3131460"/>
                <a:gd name="connsiteX246" fmla="*/ 69398 w 3135234"/>
                <a:gd name="connsiteY246" fmla="*/ 1739701 h 3131460"/>
                <a:gd name="connsiteX247" fmla="*/ 52287 w 3135234"/>
                <a:gd name="connsiteY247" fmla="*/ 1711181 h 3131460"/>
                <a:gd name="connsiteX248" fmla="*/ 36126 w 3135234"/>
                <a:gd name="connsiteY248" fmla="*/ 1683611 h 3131460"/>
                <a:gd name="connsiteX249" fmla="*/ 21865 w 3135234"/>
                <a:gd name="connsiteY249" fmla="*/ 1654141 h 3131460"/>
                <a:gd name="connsiteX250" fmla="*/ 10458 w 3135234"/>
                <a:gd name="connsiteY250" fmla="*/ 1625621 h 3131460"/>
                <a:gd name="connsiteX251" fmla="*/ 2853 w 3135234"/>
                <a:gd name="connsiteY251" fmla="*/ 1596151 h 3131460"/>
                <a:gd name="connsiteX252" fmla="*/ 0 w 3135234"/>
                <a:gd name="connsiteY252" fmla="*/ 1565730 h 3131460"/>
                <a:gd name="connsiteX253" fmla="*/ 2853 w 3135234"/>
                <a:gd name="connsiteY253" fmla="*/ 1535310 h 3131460"/>
                <a:gd name="connsiteX254" fmla="*/ 10458 w 3135234"/>
                <a:gd name="connsiteY254" fmla="*/ 1505839 h 3131460"/>
                <a:gd name="connsiteX255" fmla="*/ 21865 w 3135234"/>
                <a:gd name="connsiteY255" fmla="*/ 1477319 h 3131460"/>
                <a:gd name="connsiteX256" fmla="*/ 36126 w 3135234"/>
                <a:gd name="connsiteY256" fmla="*/ 1447849 h 3131460"/>
                <a:gd name="connsiteX257" fmla="*/ 52287 w 3135234"/>
                <a:gd name="connsiteY257" fmla="*/ 1420280 h 3131460"/>
                <a:gd name="connsiteX258" fmla="*/ 69398 w 3135234"/>
                <a:gd name="connsiteY258" fmla="*/ 1391761 h 3131460"/>
                <a:gd name="connsiteX259" fmla="*/ 85559 w 3135234"/>
                <a:gd name="connsiteY259" fmla="*/ 1363240 h 3131460"/>
                <a:gd name="connsiteX260" fmla="*/ 99818 w 3135234"/>
                <a:gd name="connsiteY260" fmla="*/ 1334721 h 3131460"/>
                <a:gd name="connsiteX261" fmla="*/ 111226 w 3135234"/>
                <a:gd name="connsiteY261" fmla="*/ 1307152 h 3131460"/>
                <a:gd name="connsiteX262" fmla="*/ 118832 w 3135234"/>
                <a:gd name="connsiteY262" fmla="*/ 1277681 h 3131460"/>
                <a:gd name="connsiteX263" fmla="*/ 122635 w 3135234"/>
                <a:gd name="connsiteY263" fmla="*/ 1248211 h 3131460"/>
                <a:gd name="connsiteX264" fmla="*/ 122635 w 3135234"/>
                <a:gd name="connsiteY264" fmla="*/ 1216840 h 3131460"/>
                <a:gd name="connsiteX265" fmla="*/ 120733 w 3135234"/>
                <a:gd name="connsiteY265" fmla="*/ 1184517 h 3131460"/>
                <a:gd name="connsiteX266" fmla="*/ 116930 w 3135234"/>
                <a:gd name="connsiteY266" fmla="*/ 1152195 h 3131460"/>
                <a:gd name="connsiteX267" fmla="*/ 112177 w 3135234"/>
                <a:gd name="connsiteY267" fmla="*/ 1119872 h 3131460"/>
                <a:gd name="connsiteX268" fmla="*/ 108374 w 3135234"/>
                <a:gd name="connsiteY268" fmla="*/ 1087550 h 3131460"/>
                <a:gd name="connsiteX269" fmla="*/ 105522 w 3135234"/>
                <a:gd name="connsiteY269" fmla="*/ 1055228 h 3131460"/>
                <a:gd name="connsiteX270" fmla="*/ 106473 w 3135234"/>
                <a:gd name="connsiteY270" fmla="*/ 1024807 h 3131460"/>
                <a:gd name="connsiteX271" fmla="*/ 110276 w 3135234"/>
                <a:gd name="connsiteY271" fmla="*/ 995337 h 3131460"/>
                <a:gd name="connsiteX272" fmla="*/ 118832 w 3135234"/>
                <a:gd name="connsiteY272" fmla="*/ 966817 h 3131460"/>
                <a:gd name="connsiteX273" fmla="*/ 131190 w 3135234"/>
                <a:gd name="connsiteY273" fmla="*/ 943051 h 3131460"/>
                <a:gd name="connsiteX274" fmla="*/ 147351 w 3135234"/>
                <a:gd name="connsiteY274" fmla="*/ 920235 h 3131460"/>
                <a:gd name="connsiteX275" fmla="*/ 166363 w 3135234"/>
                <a:gd name="connsiteY275" fmla="*/ 900271 h 3131460"/>
                <a:gd name="connsiteX276" fmla="*/ 188228 w 3135234"/>
                <a:gd name="connsiteY276" fmla="*/ 880308 h 3131460"/>
                <a:gd name="connsiteX277" fmla="*/ 211045 w 3135234"/>
                <a:gd name="connsiteY277" fmla="*/ 862244 h 3131460"/>
                <a:gd name="connsiteX278" fmla="*/ 234810 w 3135234"/>
                <a:gd name="connsiteY278" fmla="*/ 844182 h 3131460"/>
                <a:gd name="connsiteX279" fmla="*/ 258576 w 3135234"/>
                <a:gd name="connsiteY279" fmla="*/ 826120 h 3131460"/>
                <a:gd name="connsiteX280" fmla="*/ 282343 w 3135234"/>
                <a:gd name="connsiteY280" fmla="*/ 808058 h 3131460"/>
                <a:gd name="connsiteX281" fmla="*/ 304208 w 3135234"/>
                <a:gd name="connsiteY281" fmla="*/ 789045 h 3131460"/>
                <a:gd name="connsiteX282" fmla="*/ 323221 w 3135234"/>
                <a:gd name="connsiteY282" fmla="*/ 767180 h 3131460"/>
                <a:gd name="connsiteX283" fmla="*/ 340332 w 3135234"/>
                <a:gd name="connsiteY283" fmla="*/ 746265 h 3131460"/>
                <a:gd name="connsiteX284" fmla="*/ 353641 w 3135234"/>
                <a:gd name="connsiteY284" fmla="*/ 722499 h 3131460"/>
                <a:gd name="connsiteX285" fmla="*/ 365049 w 3135234"/>
                <a:gd name="connsiteY285" fmla="*/ 696831 h 3131460"/>
                <a:gd name="connsiteX286" fmla="*/ 374555 w 3135234"/>
                <a:gd name="connsiteY286" fmla="*/ 669262 h 3131460"/>
                <a:gd name="connsiteX287" fmla="*/ 383111 w 3135234"/>
                <a:gd name="connsiteY287" fmla="*/ 640741 h 3131460"/>
                <a:gd name="connsiteX288" fmla="*/ 390717 w 3135234"/>
                <a:gd name="connsiteY288" fmla="*/ 612222 h 3131460"/>
                <a:gd name="connsiteX289" fmla="*/ 398322 w 3135234"/>
                <a:gd name="connsiteY289" fmla="*/ 582752 h 3131460"/>
                <a:gd name="connsiteX290" fmla="*/ 406878 w 3135234"/>
                <a:gd name="connsiteY290" fmla="*/ 555183 h 3131460"/>
                <a:gd name="connsiteX291" fmla="*/ 416384 w 3135234"/>
                <a:gd name="connsiteY291" fmla="*/ 527613 h 3131460"/>
                <a:gd name="connsiteX292" fmla="*/ 427792 w 3135234"/>
                <a:gd name="connsiteY292" fmla="*/ 501946 h 3131460"/>
                <a:gd name="connsiteX293" fmla="*/ 442052 w 3135234"/>
                <a:gd name="connsiteY293" fmla="*/ 479131 h 3131460"/>
                <a:gd name="connsiteX294" fmla="*/ 459162 w 3135234"/>
                <a:gd name="connsiteY294" fmla="*/ 458216 h 3131460"/>
                <a:gd name="connsiteX295" fmla="*/ 480077 w 3135234"/>
                <a:gd name="connsiteY295" fmla="*/ 441104 h 3131460"/>
                <a:gd name="connsiteX296" fmla="*/ 502893 w 3135234"/>
                <a:gd name="connsiteY296" fmla="*/ 426845 h 3131460"/>
                <a:gd name="connsiteX297" fmla="*/ 528560 w 3135234"/>
                <a:gd name="connsiteY297" fmla="*/ 415437 h 3131460"/>
                <a:gd name="connsiteX298" fmla="*/ 556129 w 3135234"/>
                <a:gd name="connsiteY298" fmla="*/ 405930 h 3131460"/>
                <a:gd name="connsiteX299" fmla="*/ 583698 w 3135234"/>
                <a:gd name="connsiteY299" fmla="*/ 397374 h 3131460"/>
                <a:gd name="connsiteX300" fmla="*/ 613168 w 3135234"/>
                <a:gd name="connsiteY300" fmla="*/ 389769 h 3131460"/>
                <a:gd name="connsiteX301" fmla="*/ 641687 w 3135234"/>
                <a:gd name="connsiteY301" fmla="*/ 382163 h 3131460"/>
                <a:gd name="connsiteX302" fmla="*/ 670207 w 3135234"/>
                <a:gd name="connsiteY302" fmla="*/ 373607 h 3131460"/>
                <a:gd name="connsiteX303" fmla="*/ 697775 w 3135234"/>
                <a:gd name="connsiteY303" fmla="*/ 364101 h 3131460"/>
                <a:gd name="connsiteX304" fmla="*/ 723443 w 3135234"/>
                <a:gd name="connsiteY304" fmla="*/ 352693 h 3131460"/>
                <a:gd name="connsiteX305" fmla="*/ 747208 w 3135234"/>
                <a:gd name="connsiteY305" fmla="*/ 339385 h 3131460"/>
                <a:gd name="connsiteX306" fmla="*/ 768123 w 3135234"/>
                <a:gd name="connsiteY306" fmla="*/ 322273 h 3131460"/>
                <a:gd name="connsiteX307" fmla="*/ 789988 w 3135234"/>
                <a:gd name="connsiteY307" fmla="*/ 303259 h 3131460"/>
                <a:gd name="connsiteX308" fmla="*/ 809001 w 3135234"/>
                <a:gd name="connsiteY308" fmla="*/ 281394 h 3131460"/>
                <a:gd name="connsiteX309" fmla="*/ 827064 w 3135234"/>
                <a:gd name="connsiteY309" fmla="*/ 258578 h 3131460"/>
                <a:gd name="connsiteX310" fmla="*/ 845126 w 3135234"/>
                <a:gd name="connsiteY310" fmla="*/ 234812 h 3131460"/>
                <a:gd name="connsiteX311" fmla="*/ 863188 w 3135234"/>
                <a:gd name="connsiteY311" fmla="*/ 211045 h 3131460"/>
                <a:gd name="connsiteX312" fmla="*/ 881250 w 3135234"/>
                <a:gd name="connsiteY312" fmla="*/ 188230 h 3131460"/>
                <a:gd name="connsiteX313" fmla="*/ 901214 w 3135234"/>
                <a:gd name="connsiteY313" fmla="*/ 166365 h 3131460"/>
                <a:gd name="connsiteX314" fmla="*/ 921177 w 3135234"/>
                <a:gd name="connsiteY314" fmla="*/ 147352 h 3131460"/>
                <a:gd name="connsiteX315" fmla="*/ 943993 w 3135234"/>
                <a:gd name="connsiteY315" fmla="*/ 131191 h 3131460"/>
                <a:gd name="connsiteX316" fmla="*/ 967759 w 3135234"/>
                <a:gd name="connsiteY316" fmla="*/ 118832 h 3131460"/>
                <a:gd name="connsiteX317" fmla="*/ 996279 w 3135234"/>
                <a:gd name="connsiteY317" fmla="*/ 110276 h 3131460"/>
                <a:gd name="connsiteX318" fmla="*/ 1025749 w 3135234"/>
                <a:gd name="connsiteY318" fmla="*/ 106473 h 3131460"/>
                <a:gd name="connsiteX319" fmla="*/ 1056169 w 3135234"/>
                <a:gd name="connsiteY319" fmla="*/ 105523 h 3131460"/>
                <a:gd name="connsiteX320" fmla="*/ 1088490 w 3135234"/>
                <a:gd name="connsiteY320" fmla="*/ 108375 h 3131460"/>
                <a:gd name="connsiteX321" fmla="*/ 1120813 w 3135234"/>
                <a:gd name="connsiteY321" fmla="*/ 112178 h 3131460"/>
                <a:gd name="connsiteX322" fmla="*/ 1153136 w 3135234"/>
                <a:gd name="connsiteY322" fmla="*/ 116931 h 3131460"/>
                <a:gd name="connsiteX323" fmla="*/ 1185457 w 3135234"/>
                <a:gd name="connsiteY323" fmla="*/ 120734 h 3131460"/>
                <a:gd name="connsiteX324" fmla="*/ 1217779 w 3135234"/>
                <a:gd name="connsiteY324" fmla="*/ 122635 h 3131460"/>
                <a:gd name="connsiteX325" fmla="*/ 1249151 w 3135234"/>
                <a:gd name="connsiteY325" fmla="*/ 122635 h 3131460"/>
                <a:gd name="connsiteX326" fmla="*/ 1278621 w 3135234"/>
                <a:gd name="connsiteY326" fmla="*/ 118832 h 3131460"/>
                <a:gd name="connsiteX327" fmla="*/ 1308092 w 3135234"/>
                <a:gd name="connsiteY327" fmla="*/ 111226 h 3131460"/>
                <a:gd name="connsiteX328" fmla="*/ 1336610 w 3135234"/>
                <a:gd name="connsiteY328" fmla="*/ 99819 h 3131460"/>
                <a:gd name="connsiteX329" fmla="*/ 1365129 w 3135234"/>
                <a:gd name="connsiteY329" fmla="*/ 84608 h 3131460"/>
                <a:gd name="connsiteX330" fmla="*/ 1393649 w 3135234"/>
                <a:gd name="connsiteY330" fmla="*/ 69398 h 3131460"/>
                <a:gd name="connsiteX331" fmla="*/ 1422168 w 3135234"/>
                <a:gd name="connsiteY331" fmla="*/ 52286 h 3131460"/>
                <a:gd name="connsiteX332" fmla="*/ 1449738 w 3135234"/>
                <a:gd name="connsiteY332" fmla="*/ 36125 h 3131460"/>
                <a:gd name="connsiteX333" fmla="*/ 1479208 w 3135234"/>
                <a:gd name="connsiteY333" fmla="*/ 21865 h 3131460"/>
                <a:gd name="connsiteX334" fmla="*/ 1507727 w 3135234"/>
                <a:gd name="connsiteY334" fmla="*/ 10457 h 3131460"/>
                <a:gd name="connsiteX335" fmla="*/ 1537197 w 3135234"/>
                <a:gd name="connsiteY335" fmla="*/ 2851 h 31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35234" h="3131460">
                  <a:moveTo>
                    <a:pt x="1567618" y="0"/>
                  </a:moveTo>
                  <a:lnTo>
                    <a:pt x="1598037" y="2851"/>
                  </a:lnTo>
                  <a:lnTo>
                    <a:pt x="1627508" y="10457"/>
                  </a:lnTo>
                  <a:lnTo>
                    <a:pt x="1656028" y="21865"/>
                  </a:lnTo>
                  <a:lnTo>
                    <a:pt x="1685497" y="36125"/>
                  </a:lnTo>
                  <a:lnTo>
                    <a:pt x="1713066" y="52286"/>
                  </a:lnTo>
                  <a:lnTo>
                    <a:pt x="1741586" y="69398"/>
                  </a:lnTo>
                  <a:lnTo>
                    <a:pt x="1770105" y="84608"/>
                  </a:lnTo>
                  <a:lnTo>
                    <a:pt x="1798624" y="99819"/>
                  </a:lnTo>
                  <a:lnTo>
                    <a:pt x="1826193" y="111226"/>
                  </a:lnTo>
                  <a:lnTo>
                    <a:pt x="1856614" y="118832"/>
                  </a:lnTo>
                  <a:lnTo>
                    <a:pt x="1886083" y="122635"/>
                  </a:lnTo>
                  <a:lnTo>
                    <a:pt x="1917455" y="122635"/>
                  </a:lnTo>
                  <a:lnTo>
                    <a:pt x="1949777" y="120734"/>
                  </a:lnTo>
                  <a:lnTo>
                    <a:pt x="1982099" y="116931"/>
                  </a:lnTo>
                  <a:lnTo>
                    <a:pt x="2014421" y="112178"/>
                  </a:lnTo>
                  <a:lnTo>
                    <a:pt x="2046743" y="108375"/>
                  </a:lnTo>
                  <a:lnTo>
                    <a:pt x="2079066" y="105523"/>
                  </a:lnTo>
                  <a:lnTo>
                    <a:pt x="2109485" y="106473"/>
                  </a:lnTo>
                  <a:lnTo>
                    <a:pt x="2138955" y="110276"/>
                  </a:lnTo>
                  <a:lnTo>
                    <a:pt x="2167475" y="118832"/>
                  </a:lnTo>
                  <a:lnTo>
                    <a:pt x="2191242" y="131191"/>
                  </a:lnTo>
                  <a:lnTo>
                    <a:pt x="2214056" y="147352"/>
                  </a:lnTo>
                  <a:lnTo>
                    <a:pt x="2234020" y="166365"/>
                  </a:lnTo>
                  <a:lnTo>
                    <a:pt x="2253984" y="188230"/>
                  </a:lnTo>
                  <a:lnTo>
                    <a:pt x="2272047" y="211045"/>
                  </a:lnTo>
                  <a:lnTo>
                    <a:pt x="2290109" y="234812"/>
                  </a:lnTo>
                  <a:lnTo>
                    <a:pt x="2308171" y="258578"/>
                  </a:lnTo>
                  <a:lnTo>
                    <a:pt x="2326233" y="281394"/>
                  </a:lnTo>
                  <a:lnTo>
                    <a:pt x="2345247" y="303259"/>
                  </a:lnTo>
                  <a:lnTo>
                    <a:pt x="2367111" y="322273"/>
                  </a:lnTo>
                  <a:lnTo>
                    <a:pt x="2388026" y="339385"/>
                  </a:lnTo>
                  <a:lnTo>
                    <a:pt x="2411792" y="352693"/>
                  </a:lnTo>
                  <a:lnTo>
                    <a:pt x="2437459" y="364101"/>
                  </a:lnTo>
                  <a:lnTo>
                    <a:pt x="2465028" y="373607"/>
                  </a:lnTo>
                  <a:lnTo>
                    <a:pt x="2493546" y="382163"/>
                  </a:lnTo>
                  <a:lnTo>
                    <a:pt x="2522066" y="389769"/>
                  </a:lnTo>
                  <a:lnTo>
                    <a:pt x="2551537" y="397374"/>
                  </a:lnTo>
                  <a:lnTo>
                    <a:pt x="2579105" y="405930"/>
                  </a:lnTo>
                  <a:lnTo>
                    <a:pt x="2606674" y="415437"/>
                  </a:lnTo>
                  <a:lnTo>
                    <a:pt x="2632341" y="426845"/>
                  </a:lnTo>
                  <a:lnTo>
                    <a:pt x="2655157" y="441104"/>
                  </a:lnTo>
                  <a:lnTo>
                    <a:pt x="2676072" y="458216"/>
                  </a:lnTo>
                  <a:lnTo>
                    <a:pt x="2693183" y="479131"/>
                  </a:lnTo>
                  <a:lnTo>
                    <a:pt x="2707443" y="501946"/>
                  </a:lnTo>
                  <a:lnTo>
                    <a:pt x="2718850" y="527613"/>
                  </a:lnTo>
                  <a:lnTo>
                    <a:pt x="2728356" y="555183"/>
                  </a:lnTo>
                  <a:lnTo>
                    <a:pt x="2736912" y="582752"/>
                  </a:lnTo>
                  <a:lnTo>
                    <a:pt x="2744518" y="612222"/>
                  </a:lnTo>
                  <a:lnTo>
                    <a:pt x="2752123" y="640741"/>
                  </a:lnTo>
                  <a:lnTo>
                    <a:pt x="2760679" y="669262"/>
                  </a:lnTo>
                  <a:lnTo>
                    <a:pt x="2770185" y="696831"/>
                  </a:lnTo>
                  <a:lnTo>
                    <a:pt x="2781592" y="722499"/>
                  </a:lnTo>
                  <a:lnTo>
                    <a:pt x="2794903" y="746265"/>
                  </a:lnTo>
                  <a:lnTo>
                    <a:pt x="2812014" y="767180"/>
                  </a:lnTo>
                  <a:lnTo>
                    <a:pt x="2831027" y="789045"/>
                  </a:lnTo>
                  <a:lnTo>
                    <a:pt x="2852891" y="808058"/>
                  </a:lnTo>
                  <a:lnTo>
                    <a:pt x="2875708" y="826120"/>
                  </a:lnTo>
                  <a:lnTo>
                    <a:pt x="2900424" y="844182"/>
                  </a:lnTo>
                  <a:lnTo>
                    <a:pt x="2924190" y="862244"/>
                  </a:lnTo>
                  <a:lnTo>
                    <a:pt x="2947006" y="880308"/>
                  </a:lnTo>
                  <a:lnTo>
                    <a:pt x="2968870" y="900271"/>
                  </a:lnTo>
                  <a:lnTo>
                    <a:pt x="2987883" y="920235"/>
                  </a:lnTo>
                  <a:lnTo>
                    <a:pt x="3004045" y="943051"/>
                  </a:lnTo>
                  <a:lnTo>
                    <a:pt x="3016403" y="966817"/>
                  </a:lnTo>
                  <a:lnTo>
                    <a:pt x="3024959" y="995337"/>
                  </a:lnTo>
                  <a:lnTo>
                    <a:pt x="3028761" y="1024807"/>
                  </a:lnTo>
                  <a:lnTo>
                    <a:pt x="3029713" y="1055228"/>
                  </a:lnTo>
                  <a:lnTo>
                    <a:pt x="3026860" y="1087550"/>
                  </a:lnTo>
                  <a:lnTo>
                    <a:pt x="3023057" y="1119872"/>
                  </a:lnTo>
                  <a:lnTo>
                    <a:pt x="3018304" y="1152195"/>
                  </a:lnTo>
                  <a:lnTo>
                    <a:pt x="3014501" y="1184517"/>
                  </a:lnTo>
                  <a:lnTo>
                    <a:pt x="3012601" y="1216840"/>
                  </a:lnTo>
                  <a:lnTo>
                    <a:pt x="3012601" y="1248211"/>
                  </a:lnTo>
                  <a:lnTo>
                    <a:pt x="3016403" y="1277681"/>
                  </a:lnTo>
                  <a:lnTo>
                    <a:pt x="3024008" y="1307152"/>
                  </a:lnTo>
                  <a:lnTo>
                    <a:pt x="3035416" y="1334721"/>
                  </a:lnTo>
                  <a:lnTo>
                    <a:pt x="3050627" y="1363240"/>
                  </a:lnTo>
                  <a:lnTo>
                    <a:pt x="3065837" y="1391761"/>
                  </a:lnTo>
                  <a:lnTo>
                    <a:pt x="3082949" y="1420280"/>
                  </a:lnTo>
                  <a:lnTo>
                    <a:pt x="3099109" y="1447849"/>
                  </a:lnTo>
                  <a:lnTo>
                    <a:pt x="3113369" y="1477319"/>
                  </a:lnTo>
                  <a:lnTo>
                    <a:pt x="3124776" y="1505839"/>
                  </a:lnTo>
                  <a:lnTo>
                    <a:pt x="3132382" y="1535310"/>
                  </a:lnTo>
                  <a:lnTo>
                    <a:pt x="3135234" y="1565730"/>
                  </a:lnTo>
                  <a:lnTo>
                    <a:pt x="3132382" y="1596151"/>
                  </a:lnTo>
                  <a:lnTo>
                    <a:pt x="3124776" y="1625621"/>
                  </a:lnTo>
                  <a:lnTo>
                    <a:pt x="3113369" y="1654141"/>
                  </a:lnTo>
                  <a:lnTo>
                    <a:pt x="3099109" y="1683611"/>
                  </a:lnTo>
                  <a:lnTo>
                    <a:pt x="3082949" y="1711181"/>
                  </a:lnTo>
                  <a:lnTo>
                    <a:pt x="3065837" y="1739701"/>
                  </a:lnTo>
                  <a:lnTo>
                    <a:pt x="3050627" y="1768220"/>
                  </a:lnTo>
                  <a:lnTo>
                    <a:pt x="3035416" y="1796739"/>
                  </a:lnTo>
                  <a:lnTo>
                    <a:pt x="3024008" y="1824309"/>
                  </a:lnTo>
                  <a:lnTo>
                    <a:pt x="3016403" y="1853779"/>
                  </a:lnTo>
                  <a:lnTo>
                    <a:pt x="3012601" y="1883249"/>
                  </a:lnTo>
                  <a:lnTo>
                    <a:pt x="3012601" y="1914621"/>
                  </a:lnTo>
                  <a:lnTo>
                    <a:pt x="3014501" y="1946943"/>
                  </a:lnTo>
                  <a:lnTo>
                    <a:pt x="3018304" y="1979265"/>
                  </a:lnTo>
                  <a:lnTo>
                    <a:pt x="3023057" y="2011588"/>
                  </a:lnTo>
                  <a:lnTo>
                    <a:pt x="3026860" y="2043910"/>
                  </a:lnTo>
                  <a:lnTo>
                    <a:pt x="3029713" y="2076232"/>
                  </a:lnTo>
                  <a:lnTo>
                    <a:pt x="3028761" y="2106654"/>
                  </a:lnTo>
                  <a:lnTo>
                    <a:pt x="3024959" y="2136125"/>
                  </a:lnTo>
                  <a:lnTo>
                    <a:pt x="3016403" y="2164644"/>
                  </a:lnTo>
                  <a:lnTo>
                    <a:pt x="3004045" y="2188410"/>
                  </a:lnTo>
                  <a:lnTo>
                    <a:pt x="2987883" y="2211226"/>
                  </a:lnTo>
                  <a:lnTo>
                    <a:pt x="2968870" y="2231189"/>
                  </a:lnTo>
                  <a:lnTo>
                    <a:pt x="2947006" y="2251152"/>
                  </a:lnTo>
                  <a:lnTo>
                    <a:pt x="2924190" y="2269216"/>
                  </a:lnTo>
                  <a:lnTo>
                    <a:pt x="2900424" y="2287278"/>
                  </a:lnTo>
                  <a:lnTo>
                    <a:pt x="2875708" y="2305340"/>
                  </a:lnTo>
                  <a:lnTo>
                    <a:pt x="2852891" y="2323403"/>
                  </a:lnTo>
                  <a:lnTo>
                    <a:pt x="2831027" y="2342416"/>
                  </a:lnTo>
                  <a:lnTo>
                    <a:pt x="2812014" y="2364281"/>
                  </a:lnTo>
                  <a:lnTo>
                    <a:pt x="2794903" y="2385195"/>
                  </a:lnTo>
                  <a:lnTo>
                    <a:pt x="2781592" y="2408961"/>
                  </a:lnTo>
                  <a:lnTo>
                    <a:pt x="2770185" y="2434629"/>
                  </a:lnTo>
                  <a:lnTo>
                    <a:pt x="2760679" y="2462199"/>
                  </a:lnTo>
                  <a:lnTo>
                    <a:pt x="2752123" y="2490719"/>
                  </a:lnTo>
                  <a:lnTo>
                    <a:pt x="2744518" y="2519238"/>
                  </a:lnTo>
                  <a:lnTo>
                    <a:pt x="2736912" y="2548709"/>
                  </a:lnTo>
                  <a:lnTo>
                    <a:pt x="2728356" y="2576277"/>
                  </a:lnTo>
                  <a:lnTo>
                    <a:pt x="2718850" y="2603846"/>
                  </a:lnTo>
                  <a:lnTo>
                    <a:pt x="2707443" y="2629514"/>
                  </a:lnTo>
                  <a:lnTo>
                    <a:pt x="2693183" y="2652330"/>
                  </a:lnTo>
                  <a:lnTo>
                    <a:pt x="2676072" y="2673244"/>
                  </a:lnTo>
                  <a:lnTo>
                    <a:pt x="2655157" y="2690356"/>
                  </a:lnTo>
                  <a:lnTo>
                    <a:pt x="2632341" y="2704615"/>
                  </a:lnTo>
                  <a:lnTo>
                    <a:pt x="2606674" y="2716024"/>
                  </a:lnTo>
                  <a:lnTo>
                    <a:pt x="2579105" y="2725530"/>
                  </a:lnTo>
                  <a:lnTo>
                    <a:pt x="2551537" y="2734086"/>
                  </a:lnTo>
                  <a:lnTo>
                    <a:pt x="2522066" y="2741692"/>
                  </a:lnTo>
                  <a:lnTo>
                    <a:pt x="2493546" y="2749297"/>
                  </a:lnTo>
                  <a:lnTo>
                    <a:pt x="2465028" y="2757853"/>
                  </a:lnTo>
                  <a:lnTo>
                    <a:pt x="2437459" y="2767359"/>
                  </a:lnTo>
                  <a:lnTo>
                    <a:pt x="2411792" y="2778768"/>
                  </a:lnTo>
                  <a:lnTo>
                    <a:pt x="2388026" y="2792076"/>
                  </a:lnTo>
                  <a:lnTo>
                    <a:pt x="2367111" y="2809188"/>
                  </a:lnTo>
                  <a:lnTo>
                    <a:pt x="2345247" y="2828201"/>
                  </a:lnTo>
                  <a:lnTo>
                    <a:pt x="2326233" y="2850066"/>
                  </a:lnTo>
                  <a:lnTo>
                    <a:pt x="2308171" y="2872882"/>
                  </a:lnTo>
                  <a:lnTo>
                    <a:pt x="2290109" y="2896648"/>
                  </a:lnTo>
                  <a:lnTo>
                    <a:pt x="2272047" y="2920415"/>
                  </a:lnTo>
                  <a:lnTo>
                    <a:pt x="2253984" y="2943230"/>
                  </a:lnTo>
                  <a:lnTo>
                    <a:pt x="2234020" y="2965095"/>
                  </a:lnTo>
                  <a:lnTo>
                    <a:pt x="2214056" y="2984108"/>
                  </a:lnTo>
                  <a:lnTo>
                    <a:pt x="2191242" y="3000270"/>
                  </a:lnTo>
                  <a:lnTo>
                    <a:pt x="2167475" y="3012628"/>
                  </a:lnTo>
                  <a:lnTo>
                    <a:pt x="2138955" y="3021184"/>
                  </a:lnTo>
                  <a:lnTo>
                    <a:pt x="2109485" y="3024987"/>
                  </a:lnTo>
                  <a:lnTo>
                    <a:pt x="2079066" y="3025938"/>
                  </a:lnTo>
                  <a:lnTo>
                    <a:pt x="2046743" y="3023085"/>
                  </a:lnTo>
                  <a:lnTo>
                    <a:pt x="2014421" y="3019283"/>
                  </a:lnTo>
                  <a:lnTo>
                    <a:pt x="1982099" y="3014529"/>
                  </a:lnTo>
                  <a:lnTo>
                    <a:pt x="1949777" y="3010728"/>
                  </a:lnTo>
                  <a:lnTo>
                    <a:pt x="1917455" y="3008826"/>
                  </a:lnTo>
                  <a:lnTo>
                    <a:pt x="1886083" y="3008826"/>
                  </a:lnTo>
                  <a:lnTo>
                    <a:pt x="1856614" y="3012628"/>
                  </a:lnTo>
                  <a:lnTo>
                    <a:pt x="1826193" y="3020234"/>
                  </a:lnTo>
                  <a:lnTo>
                    <a:pt x="1798624" y="3031641"/>
                  </a:lnTo>
                  <a:lnTo>
                    <a:pt x="1770105" y="3046852"/>
                  </a:lnTo>
                  <a:lnTo>
                    <a:pt x="1741586" y="3062063"/>
                  </a:lnTo>
                  <a:lnTo>
                    <a:pt x="1713066" y="3079174"/>
                  </a:lnTo>
                  <a:lnTo>
                    <a:pt x="1685497" y="3095335"/>
                  </a:lnTo>
                  <a:lnTo>
                    <a:pt x="1656028" y="3109595"/>
                  </a:lnTo>
                  <a:lnTo>
                    <a:pt x="1627508" y="3121003"/>
                  </a:lnTo>
                  <a:lnTo>
                    <a:pt x="1598037" y="3128609"/>
                  </a:lnTo>
                  <a:lnTo>
                    <a:pt x="1567618" y="3131460"/>
                  </a:lnTo>
                  <a:lnTo>
                    <a:pt x="1537197" y="3128609"/>
                  </a:lnTo>
                  <a:lnTo>
                    <a:pt x="1507727" y="3121003"/>
                  </a:lnTo>
                  <a:lnTo>
                    <a:pt x="1479208" y="3109595"/>
                  </a:lnTo>
                  <a:lnTo>
                    <a:pt x="1449738" y="3095335"/>
                  </a:lnTo>
                  <a:lnTo>
                    <a:pt x="1422168" y="3079174"/>
                  </a:lnTo>
                  <a:lnTo>
                    <a:pt x="1393649" y="3062063"/>
                  </a:lnTo>
                  <a:lnTo>
                    <a:pt x="1365129" y="3046852"/>
                  </a:lnTo>
                  <a:lnTo>
                    <a:pt x="1336610" y="3031641"/>
                  </a:lnTo>
                  <a:lnTo>
                    <a:pt x="1308092" y="3020234"/>
                  </a:lnTo>
                  <a:lnTo>
                    <a:pt x="1278621" y="3012628"/>
                  </a:lnTo>
                  <a:lnTo>
                    <a:pt x="1249151" y="3008826"/>
                  </a:lnTo>
                  <a:lnTo>
                    <a:pt x="1217779" y="3008826"/>
                  </a:lnTo>
                  <a:lnTo>
                    <a:pt x="1185457" y="3010728"/>
                  </a:lnTo>
                  <a:lnTo>
                    <a:pt x="1153136" y="3014529"/>
                  </a:lnTo>
                  <a:lnTo>
                    <a:pt x="1120813" y="3019283"/>
                  </a:lnTo>
                  <a:lnTo>
                    <a:pt x="1088490" y="3023085"/>
                  </a:lnTo>
                  <a:lnTo>
                    <a:pt x="1056169" y="3025938"/>
                  </a:lnTo>
                  <a:lnTo>
                    <a:pt x="1025749" y="3024987"/>
                  </a:lnTo>
                  <a:lnTo>
                    <a:pt x="996279" y="3021184"/>
                  </a:lnTo>
                  <a:lnTo>
                    <a:pt x="967759" y="3012628"/>
                  </a:lnTo>
                  <a:lnTo>
                    <a:pt x="943993" y="3000270"/>
                  </a:lnTo>
                  <a:lnTo>
                    <a:pt x="921177" y="2984108"/>
                  </a:lnTo>
                  <a:lnTo>
                    <a:pt x="901214" y="2965095"/>
                  </a:lnTo>
                  <a:lnTo>
                    <a:pt x="881250" y="2943230"/>
                  </a:lnTo>
                  <a:lnTo>
                    <a:pt x="863188" y="2920415"/>
                  </a:lnTo>
                  <a:lnTo>
                    <a:pt x="845126" y="2896648"/>
                  </a:lnTo>
                  <a:lnTo>
                    <a:pt x="827064" y="2872882"/>
                  </a:lnTo>
                  <a:lnTo>
                    <a:pt x="809001" y="2850066"/>
                  </a:lnTo>
                  <a:lnTo>
                    <a:pt x="789988" y="2828201"/>
                  </a:lnTo>
                  <a:lnTo>
                    <a:pt x="768123" y="2809188"/>
                  </a:lnTo>
                  <a:lnTo>
                    <a:pt x="747208" y="2792076"/>
                  </a:lnTo>
                  <a:lnTo>
                    <a:pt x="723443" y="2778768"/>
                  </a:lnTo>
                  <a:lnTo>
                    <a:pt x="697775" y="2767359"/>
                  </a:lnTo>
                  <a:lnTo>
                    <a:pt x="670207" y="2757853"/>
                  </a:lnTo>
                  <a:lnTo>
                    <a:pt x="641687" y="2749297"/>
                  </a:lnTo>
                  <a:lnTo>
                    <a:pt x="613168" y="2741692"/>
                  </a:lnTo>
                  <a:lnTo>
                    <a:pt x="583698" y="2734086"/>
                  </a:lnTo>
                  <a:lnTo>
                    <a:pt x="556129" y="2725530"/>
                  </a:lnTo>
                  <a:lnTo>
                    <a:pt x="528560" y="2716024"/>
                  </a:lnTo>
                  <a:lnTo>
                    <a:pt x="502893" y="2704615"/>
                  </a:lnTo>
                  <a:lnTo>
                    <a:pt x="480077" y="2690356"/>
                  </a:lnTo>
                  <a:lnTo>
                    <a:pt x="459162" y="2673244"/>
                  </a:lnTo>
                  <a:lnTo>
                    <a:pt x="442052" y="2652330"/>
                  </a:lnTo>
                  <a:lnTo>
                    <a:pt x="427792" y="2629514"/>
                  </a:lnTo>
                  <a:lnTo>
                    <a:pt x="416384" y="2603846"/>
                  </a:lnTo>
                  <a:lnTo>
                    <a:pt x="406878" y="2576277"/>
                  </a:lnTo>
                  <a:lnTo>
                    <a:pt x="398322" y="2548709"/>
                  </a:lnTo>
                  <a:lnTo>
                    <a:pt x="390717" y="2519238"/>
                  </a:lnTo>
                  <a:lnTo>
                    <a:pt x="383111" y="2490719"/>
                  </a:lnTo>
                  <a:lnTo>
                    <a:pt x="374555" y="2462199"/>
                  </a:lnTo>
                  <a:lnTo>
                    <a:pt x="365049" y="2434629"/>
                  </a:lnTo>
                  <a:lnTo>
                    <a:pt x="353641" y="2408961"/>
                  </a:lnTo>
                  <a:lnTo>
                    <a:pt x="340332" y="2385195"/>
                  </a:lnTo>
                  <a:lnTo>
                    <a:pt x="323221" y="2364281"/>
                  </a:lnTo>
                  <a:lnTo>
                    <a:pt x="304208" y="2342416"/>
                  </a:lnTo>
                  <a:lnTo>
                    <a:pt x="282343" y="2323403"/>
                  </a:lnTo>
                  <a:lnTo>
                    <a:pt x="258576" y="2305340"/>
                  </a:lnTo>
                  <a:lnTo>
                    <a:pt x="234810" y="2287278"/>
                  </a:lnTo>
                  <a:lnTo>
                    <a:pt x="211045" y="2269216"/>
                  </a:lnTo>
                  <a:lnTo>
                    <a:pt x="188228" y="2251152"/>
                  </a:lnTo>
                  <a:lnTo>
                    <a:pt x="166363" y="2231189"/>
                  </a:lnTo>
                  <a:lnTo>
                    <a:pt x="147351" y="2211226"/>
                  </a:lnTo>
                  <a:lnTo>
                    <a:pt x="131190" y="2188410"/>
                  </a:lnTo>
                  <a:lnTo>
                    <a:pt x="118832" y="2164644"/>
                  </a:lnTo>
                  <a:lnTo>
                    <a:pt x="110276" y="2136125"/>
                  </a:lnTo>
                  <a:lnTo>
                    <a:pt x="106473" y="2106654"/>
                  </a:lnTo>
                  <a:lnTo>
                    <a:pt x="105522" y="2076232"/>
                  </a:lnTo>
                  <a:lnTo>
                    <a:pt x="108374" y="2043910"/>
                  </a:lnTo>
                  <a:lnTo>
                    <a:pt x="112177" y="2011588"/>
                  </a:lnTo>
                  <a:lnTo>
                    <a:pt x="116930" y="1979265"/>
                  </a:lnTo>
                  <a:lnTo>
                    <a:pt x="120733" y="1946943"/>
                  </a:lnTo>
                  <a:lnTo>
                    <a:pt x="122635" y="1914621"/>
                  </a:lnTo>
                  <a:lnTo>
                    <a:pt x="122635" y="1883249"/>
                  </a:lnTo>
                  <a:lnTo>
                    <a:pt x="118832" y="1853779"/>
                  </a:lnTo>
                  <a:lnTo>
                    <a:pt x="111226" y="1824309"/>
                  </a:lnTo>
                  <a:lnTo>
                    <a:pt x="99818" y="1796739"/>
                  </a:lnTo>
                  <a:lnTo>
                    <a:pt x="85559" y="1768220"/>
                  </a:lnTo>
                  <a:lnTo>
                    <a:pt x="69398" y="1739701"/>
                  </a:lnTo>
                  <a:lnTo>
                    <a:pt x="52287" y="1711181"/>
                  </a:lnTo>
                  <a:lnTo>
                    <a:pt x="36126" y="1683611"/>
                  </a:lnTo>
                  <a:lnTo>
                    <a:pt x="21865" y="1654141"/>
                  </a:lnTo>
                  <a:lnTo>
                    <a:pt x="10458" y="1625621"/>
                  </a:lnTo>
                  <a:lnTo>
                    <a:pt x="2853" y="1596151"/>
                  </a:lnTo>
                  <a:lnTo>
                    <a:pt x="0" y="1565730"/>
                  </a:lnTo>
                  <a:lnTo>
                    <a:pt x="2853" y="1535310"/>
                  </a:lnTo>
                  <a:lnTo>
                    <a:pt x="10458" y="1505839"/>
                  </a:lnTo>
                  <a:lnTo>
                    <a:pt x="21865" y="1477319"/>
                  </a:lnTo>
                  <a:lnTo>
                    <a:pt x="36126" y="1447849"/>
                  </a:lnTo>
                  <a:lnTo>
                    <a:pt x="52287" y="1420280"/>
                  </a:lnTo>
                  <a:lnTo>
                    <a:pt x="69398" y="1391761"/>
                  </a:lnTo>
                  <a:lnTo>
                    <a:pt x="85559" y="1363240"/>
                  </a:lnTo>
                  <a:lnTo>
                    <a:pt x="99818" y="1334721"/>
                  </a:lnTo>
                  <a:lnTo>
                    <a:pt x="111226" y="1307152"/>
                  </a:lnTo>
                  <a:lnTo>
                    <a:pt x="118832" y="1277681"/>
                  </a:lnTo>
                  <a:lnTo>
                    <a:pt x="122635" y="1248211"/>
                  </a:lnTo>
                  <a:lnTo>
                    <a:pt x="122635" y="1216840"/>
                  </a:lnTo>
                  <a:lnTo>
                    <a:pt x="120733" y="1184517"/>
                  </a:lnTo>
                  <a:lnTo>
                    <a:pt x="116930" y="1152195"/>
                  </a:lnTo>
                  <a:lnTo>
                    <a:pt x="112177" y="1119872"/>
                  </a:lnTo>
                  <a:lnTo>
                    <a:pt x="108374" y="1087550"/>
                  </a:lnTo>
                  <a:lnTo>
                    <a:pt x="105522" y="1055228"/>
                  </a:lnTo>
                  <a:lnTo>
                    <a:pt x="106473" y="1024807"/>
                  </a:lnTo>
                  <a:lnTo>
                    <a:pt x="110276" y="995337"/>
                  </a:lnTo>
                  <a:lnTo>
                    <a:pt x="118832" y="966817"/>
                  </a:lnTo>
                  <a:lnTo>
                    <a:pt x="131190" y="943051"/>
                  </a:lnTo>
                  <a:lnTo>
                    <a:pt x="147351" y="920235"/>
                  </a:lnTo>
                  <a:lnTo>
                    <a:pt x="166363" y="900271"/>
                  </a:lnTo>
                  <a:lnTo>
                    <a:pt x="188228" y="880308"/>
                  </a:lnTo>
                  <a:lnTo>
                    <a:pt x="211045" y="862244"/>
                  </a:lnTo>
                  <a:lnTo>
                    <a:pt x="234810" y="844182"/>
                  </a:lnTo>
                  <a:lnTo>
                    <a:pt x="258576" y="826120"/>
                  </a:lnTo>
                  <a:lnTo>
                    <a:pt x="282343" y="808058"/>
                  </a:lnTo>
                  <a:lnTo>
                    <a:pt x="304208" y="789045"/>
                  </a:lnTo>
                  <a:lnTo>
                    <a:pt x="323221" y="767180"/>
                  </a:lnTo>
                  <a:lnTo>
                    <a:pt x="340332" y="746265"/>
                  </a:lnTo>
                  <a:lnTo>
                    <a:pt x="353641" y="722499"/>
                  </a:lnTo>
                  <a:lnTo>
                    <a:pt x="365049" y="696831"/>
                  </a:lnTo>
                  <a:lnTo>
                    <a:pt x="374555" y="669262"/>
                  </a:lnTo>
                  <a:lnTo>
                    <a:pt x="383111" y="640741"/>
                  </a:lnTo>
                  <a:lnTo>
                    <a:pt x="390717" y="612222"/>
                  </a:lnTo>
                  <a:lnTo>
                    <a:pt x="398322" y="582752"/>
                  </a:lnTo>
                  <a:lnTo>
                    <a:pt x="406878" y="555183"/>
                  </a:lnTo>
                  <a:lnTo>
                    <a:pt x="416384" y="527613"/>
                  </a:lnTo>
                  <a:lnTo>
                    <a:pt x="427792" y="501946"/>
                  </a:lnTo>
                  <a:lnTo>
                    <a:pt x="442052" y="479131"/>
                  </a:lnTo>
                  <a:lnTo>
                    <a:pt x="459162" y="458216"/>
                  </a:lnTo>
                  <a:lnTo>
                    <a:pt x="480077" y="441104"/>
                  </a:lnTo>
                  <a:lnTo>
                    <a:pt x="502893" y="426845"/>
                  </a:lnTo>
                  <a:lnTo>
                    <a:pt x="528560" y="415437"/>
                  </a:lnTo>
                  <a:lnTo>
                    <a:pt x="556129" y="405930"/>
                  </a:lnTo>
                  <a:lnTo>
                    <a:pt x="583698" y="397374"/>
                  </a:lnTo>
                  <a:lnTo>
                    <a:pt x="613168" y="389769"/>
                  </a:lnTo>
                  <a:lnTo>
                    <a:pt x="641687" y="382163"/>
                  </a:lnTo>
                  <a:lnTo>
                    <a:pt x="670207" y="373607"/>
                  </a:lnTo>
                  <a:lnTo>
                    <a:pt x="697775" y="364101"/>
                  </a:lnTo>
                  <a:lnTo>
                    <a:pt x="723443" y="352693"/>
                  </a:lnTo>
                  <a:lnTo>
                    <a:pt x="747208" y="339385"/>
                  </a:lnTo>
                  <a:lnTo>
                    <a:pt x="768123" y="322273"/>
                  </a:lnTo>
                  <a:lnTo>
                    <a:pt x="789988" y="303259"/>
                  </a:lnTo>
                  <a:lnTo>
                    <a:pt x="809001" y="281394"/>
                  </a:lnTo>
                  <a:lnTo>
                    <a:pt x="827064" y="258578"/>
                  </a:lnTo>
                  <a:lnTo>
                    <a:pt x="845126" y="234812"/>
                  </a:lnTo>
                  <a:lnTo>
                    <a:pt x="863188" y="211045"/>
                  </a:lnTo>
                  <a:lnTo>
                    <a:pt x="881250" y="188230"/>
                  </a:lnTo>
                  <a:lnTo>
                    <a:pt x="901214" y="166365"/>
                  </a:lnTo>
                  <a:lnTo>
                    <a:pt x="921177" y="147352"/>
                  </a:lnTo>
                  <a:lnTo>
                    <a:pt x="943993" y="131191"/>
                  </a:lnTo>
                  <a:lnTo>
                    <a:pt x="967759" y="118832"/>
                  </a:lnTo>
                  <a:lnTo>
                    <a:pt x="996279" y="110276"/>
                  </a:lnTo>
                  <a:lnTo>
                    <a:pt x="1025749" y="106473"/>
                  </a:lnTo>
                  <a:lnTo>
                    <a:pt x="1056169" y="105523"/>
                  </a:lnTo>
                  <a:lnTo>
                    <a:pt x="1088490" y="108375"/>
                  </a:lnTo>
                  <a:lnTo>
                    <a:pt x="1120813" y="112178"/>
                  </a:lnTo>
                  <a:lnTo>
                    <a:pt x="1153136" y="116931"/>
                  </a:lnTo>
                  <a:lnTo>
                    <a:pt x="1185457" y="120734"/>
                  </a:lnTo>
                  <a:lnTo>
                    <a:pt x="1217779" y="122635"/>
                  </a:lnTo>
                  <a:lnTo>
                    <a:pt x="1249151" y="122635"/>
                  </a:lnTo>
                  <a:lnTo>
                    <a:pt x="1278621" y="118832"/>
                  </a:lnTo>
                  <a:lnTo>
                    <a:pt x="1308092" y="111226"/>
                  </a:lnTo>
                  <a:lnTo>
                    <a:pt x="1336610" y="99819"/>
                  </a:lnTo>
                  <a:lnTo>
                    <a:pt x="1365129" y="84608"/>
                  </a:lnTo>
                  <a:lnTo>
                    <a:pt x="1393649" y="69398"/>
                  </a:lnTo>
                  <a:lnTo>
                    <a:pt x="1422168" y="52286"/>
                  </a:lnTo>
                  <a:lnTo>
                    <a:pt x="1449738" y="36125"/>
                  </a:lnTo>
                  <a:lnTo>
                    <a:pt x="1479208" y="21865"/>
                  </a:lnTo>
                  <a:lnTo>
                    <a:pt x="1507727" y="10457"/>
                  </a:lnTo>
                  <a:lnTo>
                    <a:pt x="1537197" y="28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2" descr="Diagram&#10;&#10;Description automatically generated">
            <a:extLst>
              <a:ext uri="{FF2B5EF4-FFF2-40B4-BE49-F238E27FC236}">
                <a16:creationId xmlns:a16="http://schemas.microsoft.com/office/drawing/2014/main" id="{1910CF2B-091F-42FD-A11E-4611D7E54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483" y="3114580"/>
            <a:ext cx="1509591" cy="2160000"/>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DFB40D49-9960-4210-B280-AB03277F0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037" y="4573831"/>
            <a:ext cx="1446816" cy="2043916"/>
          </a:xfrm>
          <a:prstGeom prst="rect">
            <a:avLst/>
          </a:prstGeom>
        </p:spPr>
      </p:pic>
      <p:sp>
        <p:nvSpPr>
          <p:cNvPr id="4" name="Rectangle 1">
            <a:extLst>
              <a:ext uri="{FF2B5EF4-FFF2-40B4-BE49-F238E27FC236}">
                <a16:creationId xmlns:a16="http://schemas.microsoft.com/office/drawing/2014/main" id="{017E00AA-4120-4A1C-8C37-21A0AE1826AF}"/>
              </a:ext>
            </a:extLst>
          </p:cNvPr>
          <p:cNvSpPr>
            <a:spLocks noChangeArrowheads="1"/>
          </p:cNvSpPr>
          <p:nvPr/>
        </p:nvSpPr>
        <p:spPr bwMode="auto">
          <a:xfrm>
            <a:off x="491144" y="2208875"/>
            <a:ext cx="2397662"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110000"/>
              </a:lnSpc>
              <a:spcBef>
                <a:spcPct val="0"/>
              </a:spcBef>
              <a:spcAft>
                <a:spcPts val="600"/>
              </a:spcAft>
              <a:buClrTx/>
              <a:buSzTx/>
              <a:tabLst/>
            </a:pPr>
            <a:r>
              <a:rPr kumimoji="0" lang="en-US" altLang="en-US" sz="22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IV. VẬN DỤNG</a:t>
            </a:r>
            <a:endParaRPr kumimoji="0" lang="en-US" altLang="en-US" sz="22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697419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30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D25328B3-65DD-4811-B56C-E465F5476CC1}"/>
              </a:ext>
            </a:extLst>
          </p:cNvPr>
          <p:cNvGraphicFramePr>
            <a:graphicFrameLocks noGrp="1"/>
          </p:cNvGraphicFramePr>
          <p:nvPr>
            <p:extLst>
              <p:ext uri="{D42A27DB-BD31-4B8C-83A1-F6EECF244321}">
                <p14:modId xmlns:p14="http://schemas.microsoft.com/office/powerpoint/2010/main" val="2950417028"/>
              </p:ext>
            </p:extLst>
          </p:nvPr>
        </p:nvGraphicFramePr>
        <p:xfrm>
          <a:off x="391790" y="2322785"/>
          <a:ext cx="7998814" cy="3153105"/>
        </p:xfrm>
        <a:graphic>
          <a:graphicData uri="http://schemas.openxmlformats.org/drawingml/2006/table">
            <a:tbl>
              <a:tblPr firstRow="1" firstCol="1" bandRow="1"/>
              <a:tblGrid>
                <a:gridCol w="2924974">
                  <a:extLst>
                    <a:ext uri="{9D8B030D-6E8A-4147-A177-3AD203B41FA5}">
                      <a16:colId xmlns:a16="http://schemas.microsoft.com/office/drawing/2014/main" val="1027941211"/>
                    </a:ext>
                  </a:extLst>
                </a:gridCol>
                <a:gridCol w="2456512">
                  <a:extLst>
                    <a:ext uri="{9D8B030D-6E8A-4147-A177-3AD203B41FA5}">
                      <a16:colId xmlns:a16="http://schemas.microsoft.com/office/drawing/2014/main" val="2724285645"/>
                    </a:ext>
                  </a:extLst>
                </a:gridCol>
                <a:gridCol w="2617328">
                  <a:extLst>
                    <a:ext uri="{9D8B030D-6E8A-4147-A177-3AD203B41FA5}">
                      <a16:colId xmlns:a16="http://schemas.microsoft.com/office/drawing/2014/main" val="1015873094"/>
                    </a:ext>
                  </a:extLst>
                </a:gridCol>
              </a:tblGrid>
              <a:tr h="2233449">
                <a:tc>
                  <a:txBody>
                    <a:bodyPr/>
                    <a:lstStyle/>
                    <a:p>
                      <a:pPr marL="64008" marR="54864" algn="l" fontAlgn="t">
                        <a:lnSpc>
                          <a:spcPct val="107000"/>
                        </a:lnSpc>
                        <a:spcBef>
                          <a:spcPts val="600"/>
                        </a:spcBef>
                        <a:spcAft>
                          <a:spcPts val="600"/>
                        </a:spcAft>
                      </a:pPr>
                      <a:r>
                        <a:rPr lang="vi-VN" sz="25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K (Know): những điều em biết về các loại vật liệu (kim loại, nhựa, gỗ, cao su,...)</a:t>
                      </a:r>
                      <a:endParaRPr lang="vi-VN" sz="2500" b="0" i="0" u="none" strike="noStrike" dirty="0">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008" marR="274320" algn="l" fontAlgn="t">
                        <a:lnSpc>
                          <a:spcPct val="107000"/>
                        </a:lnSpc>
                        <a:spcBef>
                          <a:spcPts val="600"/>
                        </a:spcBef>
                        <a:spcAft>
                          <a:spcPts val="600"/>
                        </a:spcAft>
                      </a:pPr>
                      <a:r>
                        <a:rPr lang="vi-VN" sz="25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W (Want): những điều em muốn biết về các loại vật liệu </a:t>
                      </a:r>
                      <a:endParaRPr lang="vi-VN" sz="2500" b="0" i="0" u="none" strike="noStrike" dirty="0">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008" marR="109728" algn="l" fontAlgn="t">
                        <a:lnSpc>
                          <a:spcPct val="107000"/>
                        </a:lnSpc>
                        <a:spcBef>
                          <a:spcPts val="600"/>
                        </a:spcBef>
                        <a:spcAft>
                          <a:spcPts val="600"/>
                        </a:spcAft>
                      </a:pPr>
                      <a:r>
                        <a:rPr lang="vi-VN" sz="25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L (Learn): những điều HS tự giải đáp/ trả lời.</a:t>
                      </a:r>
                      <a:endParaRPr lang="vi-VN" sz="2500" b="0" i="0" u="none" strike="noStrike" dirty="0">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249999"/>
                  </a:ext>
                </a:extLst>
              </a:tr>
              <a:tr h="919656">
                <a:tc>
                  <a:txBody>
                    <a:bodyPr/>
                    <a:lstStyle/>
                    <a:p>
                      <a:pPr marL="64008" marR="54864" algn="l" fontAlgn="t">
                        <a:lnSpc>
                          <a:spcPct val="107000"/>
                        </a:lnSpc>
                        <a:spcBef>
                          <a:spcPts val="600"/>
                        </a:spcBef>
                        <a:spcAft>
                          <a:spcPts val="600"/>
                        </a:spcAft>
                      </a:pPr>
                      <a:r>
                        <a:rPr lang="vi-VN" sz="25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b="0" i="0" u="none" strike="noStrike" dirty="0">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008" marR="274320" algn="l" fontAlgn="t">
                        <a:lnSpc>
                          <a:spcPct val="107000"/>
                        </a:lnSpc>
                        <a:spcBef>
                          <a:spcPts val="600"/>
                        </a:spcBef>
                        <a:spcAft>
                          <a:spcPts val="600"/>
                        </a:spcAft>
                      </a:pPr>
                      <a:r>
                        <a:rPr lang="vi-VN" sz="25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b="0" i="0" u="none" strike="noStrike">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008" marR="109728" algn="l" fontAlgn="t">
                        <a:lnSpc>
                          <a:spcPct val="107000"/>
                        </a:lnSpc>
                        <a:spcBef>
                          <a:spcPts val="600"/>
                        </a:spcBef>
                        <a:spcAft>
                          <a:spcPts val="600"/>
                        </a:spcAft>
                      </a:pPr>
                      <a:r>
                        <a:rPr lang="vi-VN" sz="25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500" b="0" i="0" u="none" strike="noStrike" dirty="0">
                        <a:effectLst/>
                        <a:latin typeface="Arial" panose="020B0604020202020204" pitchFamily="34" charset="0"/>
                      </a:endParaRPr>
                    </a:p>
                  </a:txBody>
                  <a:tcPr marL="21150" marR="21150" marT="211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833013"/>
                  </a:ext>
                </a:extLst>
              </a:tr>
            </a:tbl>
          </a:graphicData>
        </a:graphic>
      </p:graphicFrame>
      <p:sp>
        <p:nvSpPr>
          <p:cNvPr id="4" name="Hộp_Văn_Bản 7">
            <a:extLst>
              <a:ext uri="{FF2B5EF4-FFF2-40B4-BE49-F238E27FC236}">
                <a16:creationId xmlns:a16="http://schemas.microsoft.com/office/drawing/2014/main" id="{57D1E598-267D-4926-9C3F-C77FE8FD8117}"/>
              </a:ext>
            </a:extLst>
          </p:cNvPr>
          <p:cNvSpPr txBox="1"/>
          <p:nvPr/>
        </p:nvSpPr>
        <p:spPr>
          <a:xfrm>
            <a:off x="207859" y="42812"/>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5" name="Rectangle 1">
            <a:extLst>
              <a:ext uri="{FF2B5EF4-FFF2-40B4-BE49-F238E27FC236}">
                <a16:creationId xmlns:a16="http://schemas.microsoft.com/office/drawing/2014/main" id="{383553EA-D964-4AF5-BEB6-B221AFC27280}"/>
              </a:ext>
            </a:extLst>
          </p:cNvPr>
          <p:cNvSpPr>
            <a:spLocks noChangeArrowheads="1"/>
          </p:cNvSpPr>
          <p:nvPr/>
        </p:nvSpPr>
        <p:spPr bwMode="auto">
          <a:xfrm>
            <a:off x="225972" y="1623170"/>
            <a:ext cx="7868586" cy="6089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Hoàn</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thành</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phiếu</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học</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tập</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1:</a:t>
            </a:r>
          </a:p>
        </p:txBody>
      </p:sp>
      <p:sp>
        <p:nvSpPr>
          <p:cNvPr id="6" name="Rectangle 1">
            <a:extLst>
              <a:ext uri="{FF2B5EF4-FFF2-40B4-BE49-F238E27FC236}">
                <a16:creationId xmlns:a16="http://schemas.microsoft.com/office/drawing/2014/main" id="{B4005263-77EE-4384-AA4F-AABE95A3EB2D}"/>
              </a:ext>
            </a:extLst>
          </p:cNvPr>
          <p:cNvSpPr>
            <a:spLocks noChangeArrowheads="1"/>
          </p:cNvSpPr>
          <p:nvPr/>
        </p:nvSpPr>
        <p:spPr bwMode="auto">
          <a:xfrm>
            <a:off x="89338" y="982717"/>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 </a:t>
            </a:r>
            <a:r>
              <a:rPr lang="en-US" altLang="en-US" sz="2800" b="1" dirty="0">
                <a:solidFill>
                  <a:srgbClr val="C00000"/>
                </a:solidFill>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0237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87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0955315-6EA7-45D9-B619-C39F81C41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48" name="Rectangle 4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517897"/>
            <a:ext cx="8333796"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D541040-322E-48BE-9023-2EAA785EDEB4}"/>
              </a:ext>
            </a:extLst>
          </p:cNvPr>
          <p:cNvSpPr txBox="1"/>
          <p:nvPr/>
        </p:nvSpPr>
        <p:spPr>
          <a:xfrm>
            <a:off x="1864741" y="928209"/>
            <a:ext cx="3780214" cy="116958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000" b="1" kern="1200" dirty="0" err="1">
                <a:solidFill>
                  <a:schemeClr val="tx1"/>
                </a:solidFill>
                <a:effectLst/>
                <a:latin typeface="+mj-lt"/>
                <a:ea typeface="+mj-ea"/>
                <a:cs typeface="+mj-cs"/>
              </a:rPr>
              <a:t>Tìm</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hiểu</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về</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một</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số</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nguyên</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liệu</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thông</a:t>
            </a:r>
            <a:r>
              <a:rPr lang="en-US" sz="3000" b="1" kern="1200" dirty="0">
                <a:solidFill>
                  <a:schemeClr val="tx1"/>
                </a:solidFill>
                <a:effectLst/>
                <a:latin typeface="+mj-lt"/>
                <a:ea typeface="+mj-ea"/>
                <a:cs typeface="+mj-cs"/>
              </a:rPr>
              <a:t> </a:t>
            </a:r>
            <a:r>
              <a:rPr lang="en-US" sz="3000" b="1" kern="1200" dirty="0" err="1">
                <a:solidFill>
                  <a:schemeClr val="tx1"/>
                </a:solidFill>
                <a:effectLst/>
                <a:latin typeface="+mj-lt"/>
                <a:ea typeface="+mj-ea"/>
                <a:cs typeface="+mj-cs"/>
              </a:rPr>
              <a:t>dụng</a:t>
            </a:r>
            <a:endParaRPr lang="en-US" sz="3000" kern="1200" dirty="0">
              <a:solidFill>
                <a:schemeClr val="tx1"/>
              </a:solidFill>
              <a:latin typeface="+mj-lt"/>
              <a:ea typeface="+mj-ea"/>
              <a:cs typeface="+mj-cs"/>
            </a:endParaRPr>
          </a:p>
        </p:txBody>
      </p:sp>
      <p:sp>
        <p:nvSpPr>
          <p:cNvPr id="53" name="Rectangle 5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1785" y="2263365"/>
            <a:ext cx="37033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314619-FA99-44C7-83BD-43308DF0D99E}"/>
              </a:ext>
            </a:extLst>
          </p:cNvPr>
          <p:cNvSpPr txBox="1"/>
          <p:nvPr/>
        </p:nvSpPr>
        <p:spPr>
          <a:xfrm>
            <a:off x="791786" y="2508105"/>
            <a:ext cx="3780214" cy="3632493"/>
          </a:xfrm>
          <a:prstGeom prst="rect">
            <a:avLst/>
          </a:prstGeom>
        </p:spPr>
        <p:txBody>
          <a:bodyPr vert="horz" lIns="91440" tIns="45720" rIns="91440" bIns="45720" rtlCol="0" anchor="ctr">
            <a:normAutofit/>
          </a:bodyPr>
          <a:lstStyle/>
          <a:p>
            <a:pPr indent="-228600" defTabSz="914400">
              <a:lnSpc>
                <a:spcPct val="90000"/>
              </a:lnSpc>
              <a:spcBef>
                <a:spcPts val="600"/>
              </a:spcBef>
              <a:spcAft>
                <a:spcPts val="600"/>
              </a:spcAft>
              <a:buFont typeface="Arial" panose="020B0604020202020204" pitchFamily="34" charset="0"/>
              <a:buChar char="•"/>
              <a:tabLst>
                <a:tab pos="523240" algn="l"/>
              </a:tabLst>
            </a:pPr>
            <a:r>
              <a:rPr lang="en-US" sz="1700" b="0" dirty="0">
                <a:effectLst/>
              </a:rPr>
              <a:t>1. </a:t>
            </a:r>
            <a:r>
              <a:rPr lang="en-US" sz="1700" b="0" dirty="0" err="1">
                <a:effectLst/>
              </a:rPr>
              <a:t>Em</a:t>
            </a:r>
            <a:r>
              <a:rPr lang="en-US" sz="1700" b="0" dirty="0">
                <a:effectLst/>
              </a:rPr>
              <a:t> </a:t>
            </a:r>
            <a:r>
              <a:rPr lang="en-US" sz="1700" b="0" dirty="0" err="1">
                <a:effectLst/>
              </a:rPr>
              <a:t>hãy</a:t>
            </a:r>
            <a:r>
              <a:rPr lang="en-US" sz="1700" b="0" dirty="0">
                <a:effectLst/>
              </a:rPr>
              <a:t> </a:t>
            </a:r>
            <a:r>
              <a:rPr lang="en-US" sz="1700" b="0" dirty="0" err="1">
                <a:effectLst/>
              </a:rPr>
              <a:t>quan</a:t>
            </a:r>
            <a:r>
              <a:rPr lang="en-US" sz="1700" b="0" dirty="0">
                <a:effectLst/>
              </a:rPr>
              <a:t> </a:t>
            </a:r>
            <a:r>
              <a:rPr lang="en-US" sz="1700" b="0" dirty="0" err="1">
                <a:effectLst/>
              </a:rPr>
              <a:t>sát</a:t>
            </a:r>
            <a:r>
              <a:rPr lang="en-US" sz="1700" b="0" dirty="0">
                <a:effectLst/>
              </a:rPr>
              <a:t> trong </a:t>
            </a:r>
            <a:r>
              <a:rPr lang="en-US" sz="1700" b="0" dirty="0" err="1">
                <a:effectLst/>
              </a:rPr>
              <a:t>hình</a:t>
            </a:r>
            <a:r>
              <a:rPr lang="en-US" sz="1700" b="0" dirty="0">
                <a:effectLst/>
              </a:rPr>
              <a:t> 14.1 SGK </a:t>
            </a:r>
            <a:r>
              <a:rPr lang="en-US" sz="1700" b="0" dirty="0" err="1">
                <a:effectLst/>
              </a:rPr>
              <a:t>và</a:t>
            </a:r>
            <a:r>
              <a:rPr lang="en-US" sz="1700" b="0" dirty="0">
                <a:effectLst/>
              </a:rPr>
              <a:t> </a:t>
            </a:r>
            <a:r>
              <a:rPr lang="en-US" sz="1700" b="0" dirty="0" err="1">
                <a:effectLst/>
              </a:rPr>
              <a:t>kể</a:t>
            </a:r>
            <a:r>
              <a:rPr lang="en-US" sz="1700" b="0" dirty="0">
                <a:effectLst/>
              </a:rPr>
              <a:t> </a:t>
            </a:r>
            <a:r>
              <a:rPr lang="en-US" sz="1700" b="0" dirty="0" err="1">
                <a:effectLst/>
              </a:rPr>
              <a:t>tên</a:t>
            </a:r>
            <a:r>
              <a:rPr lang="en-US" sz="1700" b="0" dirty="0">
                <a:effectLst/>
              </a:rPr>
              <a:t> </a:t>
            </a:r>
            <a:r>
              <a:rPr lang="en-US" sz="1700" b="0" dirty="0" err="1">
                <a:effectLst/>
              </a:rPr>
              <a:t>các</a:t>
            </a:r>
            <a:r>
              <a:rPr lang="en-US" sz="1700" b="0" dirty="0">
                <a:effectLst/>
              </a:rPr>
              <a:t> </a:t>
            </a:r>
            <a:r>
              <a:rPr lang="en-US" sz="1700" b="0" dirty="0" err="1">
                <a:effectLst/>
              </a:rPr>
              <a:t>vật</a:t>
            </a:r>
            <a:r>
              <a:rPr lang="en-US" sz="1700" b="0" dirty="0">
                <a:effectLst/>
              </a:rPr>
              <a:t> </a:t>
            </a:r>
            <a:r>
              <a:rPr lang="en-US" sz="1700" b="0" dirty="0" err="1">
                <a:effectLst/>
              </a:rPr>
              <a:t>liệu</a:t>
            </a:r>
            <a:r>
              <a:rPr lang="en-US" sz="1700" b="0" dirty="0">
                <a:effectLst/>
              </a:rPr>
              <a:t> </a:t>
            </a:r>
            <a:r>
              <a:rPr lang="en-US" sz="1700" b="0" dirty="0" err="1">
                <a:effectLst/>
              </a:rPr>
              <a:t>nào</a:t>
            </a:r>
            <a:r>
              <a:rPr lang="en-US" sz="1700" b="0" dirty="0">
                <a:effectLst/>
              </a:rPr>
              <a:t> </a:t>
            </a:r>
            <a:r>
              <a:rPr lang="en-US" sz="1700" b="0" dirty="0" err="1">
                <a:effectLst/>
              </a:rPr>
              <a:t>tương</a:t>
            </a:r>
            <a:r>
              <a:rPr lang="en-US" sz="1700" b="0" dirty="0">
                <a:effectLst/>
              </a:rPr>
              <a:t> </a:t>
            </a:r>
            <a:r>
              <a:rPr lang="en-US" sz="1700" b="0" dirty="0" err="1">
                <a:effectLst/>
              </a:rPr>
              <a:t>ứng</a:t>
            </a:r>
            <a:r>
              <a:rPr lang="en-US" sz="1700" b="0" dirty="0">
                <a:effectLst/>
              </a:rPr>
              <a:t> </a:t>
            </a:r>
            <a:r>
              <a:rPr lang="en-US" sz="1700" b="0" dirty="0" err="1">
                <a:effectLst/>
              </a:rPr>
              <a:t>với</a:t>
            </a:r>
            <a:r>
              <a:rPr lang="en-US" sz="1700" b="0" dirty="0">
                <a:effectLst/>
              </a:rPr>
              <a:t> </a:t>
            </a:r>
            <a:r>
              <a:rPr lang="en-US" sz="1700" b="0" dirty="0" err="1">
                <a:effectLst/>
              </a:rPr>
              <a:t>hình</a:t>
            </a:r>
            <a:r>
              <a:rPr lang="en-US" sz="1700" b="0" dirty="0">
                <a:effectLst/>
              </a:rPr>
              <a:t> trong </a:t>
            </a:r>
            <a:r>
              <a:rPr lang="en-US" sz="1700" b="0" dirty="0" err="1">
                <a:effectLst/>
              </a:rPr>
              <a:t>các</a:t>
            </a:r>
            <a:r>
              <a:rPr lang="en-US" sz="1700" b="0" dirty="0">
                <a:effectLst/>
              </a:rPr>
              <a:t> </a:t>
            </a:r>
            <a:r>
              <a:rPr lang="en-US" sz="1700" b="0" dirty="0" err="1">
                <a:effectLst/>
              </a:rPr>
              <a:t>vật</a:t>
            </a:r>
            <a:r>
              <a:rPr lang="en-US" sz="1700" b="0" dirty="0">
                <a:effectLst/>
              </a:rPr>
              <a:t> </a:t>
            </a:r>
            <a:r>
              <a:rPr lang="en-US" sz="1700" b="0" dirty="0" err="1">
                <a:effectLst/>
              </a:rPr>
              <a:t>liệu</a:t>
            </a:r>
            <a:r>
              <a:rPr lang="en-US" sz="1700" b="0" dirty="0">
                <a:effectLst/>
              </a:rPr>
              <a:t> </a:t>
            </a:r>
            <a:r>
              <a:rPr lang="en-US" sz="1700" b="0" dirty="0" err="1">
                <a:effectLst/>
              </a:rPr>
              <a:t>sau</a:t>
            </a:r>
            <a:r>
              <a:rPr lang="en-US" sz="1700" b="0" dirty="0">
                <a:effectLst/>
              </a:rPr>
              <a:t> : </a:t>
            </a:r>
            <a:r>
              <a:rPr lang="en-US" sz="1700" b="0" dirty="0" err="1">
                <a:effectLst/>
              </a:rPr>
              <a:t>sắt</a:t>
            </a:r>
            <a:r>
              <a:rPr lang="en-US" sz="1700" b="0" dirty="0">
                <a:effectLst/>
              </a:rPr>
              <a:t>, </a:t>
            </a:r>
            <a:r>
              <a:rPr lang="en-US" sz="1700" b="0" dirty="0" err="1">
                <a:effectLst/>
              </a:rPr>
              <a:t>thép</a:t>
            </a:r>
            <a:r>
              <a:rPr lang="en-US" sz="1700" b="0" dirty="0">
                <a:effectLst/>
              </a:rPr>
              <a:t>, </a:t>
            </a:r>
            <a:r>
              <a:rPr lang="en-US" sz="1700" b="0" dirty="0" err="1">
                <a:effectLst/>
              </a:rPr>
              <a:t>gốm</a:t>
            </a:r>
            <a:r>
              <a:rPr lang="en-US" sz="1700" b="0" dirty="0">
                <a:effectLst/>
              </a:rPr>
              <a:t>, xi </a:t>
            </a:r>
            <a:r>
              <a:rPr lang="en-US" sz="1700" b="0" dirty="0" err="1">
                <a:effectLst/>
              </a:rPr>
              <a:t>măng</a:t>
            </a:r>
            <a:r>
              <a:rPr lang="en-US" sz="1700" b="0" dirty="0">
                <a:effectLst/>
              </a:rPr>
              <a:t>, </a:t>
            </a:r>
            <a:r>
              <a:rPr lang="en-US" sz="1700" b="0" dirty="0" err="1">
                <a:effectLst/>
              </a:rPr>
              <a:t>nhựa</a:t>
            </a:r>
            <a:r>
              <a:rPr lang="en-US" sz="1700" b="0" dirty="0">
                <a:effectLst/>
              </a:rPr>
              <a:t>, </a:t>
            </a:r>
            <a:r>
              <a:rPr lang="en-US" sz="1700" b="0" dirty="0" err="1">
                <a:effectLst/>
              </a:rPr>
              <a:t>thủy</a:t>
            </a:r>
            <a:r>
              <a:rPr lang="en-US" sz="1700" b="0" dirty="0">
                <a:effectLst/>
              </a:rPr>
              <a:t> </a:t>
            </a:r>
            <a:r>
              <a:rPr lang="en-US" sz="1700" b="0" dirty="0" err="1">
                <a:effectLst/>
              </a:rPr>
              <a:t>tinh</a:t>
            </a:r>
            <a:r>
              <a:rPr lang="en-US" sz="1700" b="0" dirty="0">
                <a:effectLst/>
              </a:rPr>
              <a:t>, </a:t>
            </a:r>
            <a:r>
              <a:rPr lang="en-US" sz="1700" b="0" dirty="0" err="1">
                <a:effectLst/>
              </a:rPr>
              <a:t>cao</a:t>
            </a:r>
            <a:r>
              <a:rPr lang="en-US" sz="1700" b="0" dirty="0">
                <a:effectLst/>
              </a:rPr>
              <a:t> </a:t>
            </a:r>
            <a:r>
              <a:rPr lang="en-US" sz="1700" b="0" dirty="0" err="1">
                <a:effectLst/>
              </a:rPr>
              <a:t>su</a:t>
            </a:r>
            <a:r>
              <a:rPr lang="en-US" sz="1700" b="0" dirty="0">
                <a:effectLst/>
              </a:rPr>
              <a:t>, </a:t>
            </a:r>
            <a:r>
              <a:rPr lang="en-US" sz="1700" b="0" dirty="0" err="1">
                <a:effectLst/>
              </a:rPr>
              <a:t>gỗ</a:t>
            </a:r>
            <a:r>
              <a:rPr lang="en-US" sz="1700" b="0" dirty="0">
                <a:effectLst/>
              </a:rPr>
              <a:t> …</a:t>
            </a:r>
            <a:endParaRPr lang="en-US" sz="1700" b="1" dirty="0">
              <a:effectLst/>
            </a:endParaRPr>
          </a:p>
          <a:p>
            <a:pPr indent="-228600" defTabSz="914400">
              <a:lnSpc>
                <a:spcPct val="90000"/>
              </a:lnSpc>
              <a:spcBef>
                <a:spcPts val="600"/>
              </a:spcBef>
              <a:spcAft>
                <a:spcPts val="600"/>
              </a:spcAft>
              <a:buFont typeface="Arial" panose="020B0604020202020204" pitchFamily="34" charset="0"/>
              <a:buChar char="•"/>
            </a:pPr>
            <a:r>
              <a:rPr lang="en-US" sz="1700" dirty="0">
                <a:effectLst/>
              </a:rPr>
              <a:t>2.  </a:t>
            </a:r>
            <a:r>
              <a:rPr lang="en-US" sz="1700" dirty="0" err="1">
                <a:effectLst/>
              </a:rPr>
              <a:t>Em</a:t>
            </a:r>
            <a:r>
              <a:rPr lang="en-US" sz="1700" dirty="0">
                <a:effectLst/>
              </a:rPr>
              <a:t> </a:t>
            </a:r>
            <a:r>
              <a:rPr lang="en-US" sz="1700" dirty="0" err="1">
                <a:effectLst/>
              </a:rPr>
              <a:t>hãy</a:t>
            </a:r>
            <a:r>
              <a:rPr lang="en-US" sz="1700" dirty="0">
                <a:effectLst/>
              </a:rPr>
              <a:t> </a:t>
            </a:r>
            <a:r>
              <a:rPr lang="en-US" sz="1700" dirty="0" err="1">
                <a:effectLst/>
              </a:rPr>
              <a:t>liệt</a:t>
            </a:r>
            <a:r>
              <a:rPr lang="en-US" sz="1700" dirty="0">
                <a:effectLst/>
              </a:rPr>
              <a:t> </a:t>
            </a:r>
            <a:r>
              <a:rPr lang="en-US" sz="1700" dirty="0" err="1">
                <a:effectLst/>
              </a:rPr>
              <a:t>kê</a:t>
            </a:r>
            <a:r>
              <a:rPr lang="en-US" sz="1700" dirty="0">
                <a:effectLst/>
              </a:rPr>
              <a:t> </a:t>
            </a:r>
            <a:r>
              <a:rPr lang="en-US" sz="1700" dirty="0" err="1">
                <a:effectLst/>
              </a:rPr>
              <a:t>các</a:t>
            </a:r>
            <a:r>
              <a:rPr lang="en-US" sz="1700" dirty="0">
                <a:effectLst/>
              </a:rPr>
              <a:t> </a:t>
            </a:r>
            <a:r>
              <a:rPr lang="en-US" sz="1700" dirty="0" err="1">
                <a:effectLst/>
              </a:rPr>
              <a:t>loại</a:t>
            </a:r>
            <a:r>
              <a:rPr lang="en-US" sz="1700" dirty="0">
                <a:effectLst/>
              </a:rPr>
              <a:t> </a:t>
            </a:r>
            <a:r>
              <a:rPr lang="en-US" sz="1700" dirty="0" err="1">
                <a:effectLst/>
              </a:rPr>
              <a:t>đồ</a:t>
            </a:r>
            <a:r>
              <a:rPr lang="en-US" sz="1700" dirty="0">
                <a:effectLst/>
              </a:rPr>
              <a:t> </a:t>
            </a:r>
            <a:r>
              <a:rPr lang="en-US" sz="1700" dirty="0" err="1">
                <a:effectLst/>
              </a:rPr>
              <a:t>vật</a:t>
            </a:r>
            <a:r>
              <a:rPr lang="en-US" sz="1700" dirty="0">
                <a:effectLst/>
              </a:rPr>
              <a:t> trong </a:t>
            </a:r>
            <a:r>
              <a:rPr lang="en-US" sz="1700" dirty="0" err="1">
                <a:effectLst/>
              </a:rPr>
              <a:t>cuộc</a:t>
            </a:r>
            <a:r>
              <a:rPr lang="en-US" sz="1700" dirty="0">
                <a:effectLst/>
              </a:rPr>
              <a:t> </a:t>
            </a:r>
            <a:r>
              <a:rPr lang="en-US" sz="1700" dirty="0" err="1">
                <a:effectLst/>
              </a:rPr>
              <a:t>sống</a:t>
            </a:r>
            <a:r>
              <a:rPr lang="en-US" sz="1700" dirty="0">
                <a:effectLst/>
              </a:rPr>
              <a:t> </a:t>
            </a:r>
            <a:r>
              <a:rPr lang="en-US" sz="1700" dirty="0" err="1">
                <a:effectLst/>
              </a:rPr>
              <a:t>hoặc</a:t>
            </a:r>
            <a:r>
              <a:rPr lang="en-US" sz="1700" dirty="0">
                <a:effectLst/>
              </a:rPr>
              <a:t> </a:t>
            </a:r>
            <a:r>
              <a:rPr lang="en-US" sz="1700" dirty="0" err="1">
                <a:effectLst/>
              </a:rPr>
              <a:t>công</a:t>
            </a:r>
            <a:r>
              <a:rPr lang="en-US" sz="1700" dirty="0">
                <a:effectLst/>
              </a:rPr>
              <a:t> </a:t>
            </a:r>
            <a:r>
              <a:rPr lang="en-US" sz="1700" dirty="0" err="1">
                <a:effectLst/>
              </a:rPr>
              <a:t>trình</a:t>
            </a:r>
            <a:r>
              <a:rPr lang="en-US" sz="1700" dirty="0">
                <a:effectLst/>
              </a:rPr>
              <a:t> </a:t>
            </a:r>
            <a:r>
              <a:rPr lang="en-US" sz="1700" dirty="0" err="1">
                <a:effectLst/>
              </a:rPr>
              <a:t>xây</a:t>
            </a:r>
            <a:r>
              <a:rPr lang="en-US" sz="1700" dirty="0">
                <a:effectLst/>
              </a:rPr>
              <a:t> </a:t>
            </a:r>
            <a:r>
              <a:rPr lang="en-US" sz="1700" dirty="0" err="1">
                <a:effectLst/>
              </a:rPr>
              <a:t>dựng</a:t>
            </a:r>
            <a:r>
              <a:rPr lang="en-US" sz="1700" dirty="0">
                <a:effectLst/>
              </a:rPr>
              <a:t> </a:t>
            </a:r>
            <a:r>
              <a:rPr lang="en-US" sz="1700" dirty="0" err="1">
                <a:effectLst/>
              </a:rPr>
              <a:t>được</a:t>
            </a:r>
            <a:r>
              <a:rPr lang="en-US" sz="1700" dirty="0">
                <a:effectLst/>
              </a:rPr>
              <a:t> </a:t>
            </a:r>
            <a:r>
              <a:rPr lang="en-US" sz="1700" dirty="0" err="1">
                <a:effectLst/>
              </a:rPr>
              <a:t>làm</a:t>
            </a:r>
            <a:r>
              <a:rPr lang="en-US" sz="1700" dirty="0">
                <a:effectLst/>
              </a:rPr>
              <a:t> </a:t>
            </a:r>
            <a:r>
              <a:rPr lang="en-US" sz="1700" dirty="0" err="1">
                <a:effectLst/>
              </a:rPr>
              <a:t>từ</a:t>
            </a:r>
            <a:r>
              <a:rPr lang="en-US" sz="1700" dirty="0">
                <a:effectLst/>
              </a:rPr>
              <a:t> </a:t>
            </a:r>
            <a:r>
              <a:rPr lang="en-US" sz="1700" dirty="0" err="1">
                <a:effectLst/>
              </a:rPr>
              <a:t>những</a:t>
            </a:r>
            <a:r>
              <a:rPr lang="en-US" sz="1700" dirty="0">
                <a:effectLst/>
              </a:rPr>
              <a:t> </a:t>
            </a:r>
            <a:r>
              <a:rPr lang="en-US" sz="1700" dirty="0" err="1">
                <a:effectLst/>
              </a:rPr>
              <a:t>vật</a:t>
            </a:r>
            <a:r>
              <a:rPr lang="en-US" sz="1700" dirty="0">
                <a:effectLst/>
              </a:rPr>
              <a:t> </a:t>
            </a:r>
            <a:r>
              <a:rPr lang="en-US" sz="1700" dirty="0" err="1">
                <a:effectLst/>
              </a:rPr>
              <a:t>liệu</a:t>
            </a:r>
            <a:r>
              <a:rPr lang="en-US" sz="1700" dirty="0">
                <a:effectLst/>
              </a:rPr>
              <a:t> trong </a:t>
            </a:r>
            <a:r>
              <a:rPr lang="en-US" sz="1700" dirty="0" err="1">
                <a:effectLst/>
              </a:rPr>
              <a:t>hình</a:t>
            </a:r>
            <a:r>
              <a:rPr lang="en-US" sz="1700" dirty="0">
                <a:effectLst/>
              </a:rPr>
              <a:t> 14.1 ?</a:t>
            </a:r>
          </a:p>
          <a:p>
            <a:pPr indent="-228600" defTabSz="914400">
              <a:lnSpc>
                <a:spcPct val="90000"/>
              </a:lnSpc>
              <a:spcBef>
                <a:spcPts val="600"/>
              </a:spcBef>
              <a:spcAft>
                <a:spcPts val="600"/>
              </a:spcAft>
              <a:buFont typeface="Arial" panose="020B0604020202020204" pitchFamily="34" charset="0"/>
              <a:buChar char="•"/>
            </a:pPr>
            <a:r>
              <a:rPr lang="en-US" sz="1700" dirty="0">
                <a:effectLst/>
              </a:rPr>
              <a:t>3. Quan </a:t>
            </a:r>
            <a:r>
              <a:rPr lang="en-US" sz="1700" dirty="0" err="1">
                <a:effectLst/>
              </a:rPr>
              <a:t>sát</a:t>
            </a:r>
            <a:r>
              <a:rPr lang="en-US" sz="1700" dirty="0">
                <a:effectLst/>
              </a:rPr>
              <a:t> </a:t>
            </a:r>
            <a:r>
              <a:rPr lang="en-US" sz="1700" dirty="0" err="1">
                <a:effectLst/>
              </a:rPr>
              <a:t>hình</a:t>
            </a:r>
            <a:r>
              <a:rPr lang="en-US" sz="1700" dirty="0">
                <a:effectLst/>
              </a:rPr>
              <a:t> 14.2 SGK </a:t>
            </a:r>
            <a:r>
              <a:rPr lang="en-US" sz="1700" dirty="0" err="1">
                <a:effectLst/>
              </a:rPr>
              <a:t>và</a:t>
            </a:r>
            <a:r>
              <a:rPr lang="en-US" sz="1700" dirty="0">
                <a:effectLst/>
              </a:rPr>
              <a:t> </a:t>
            </a:r>
            <a:r>
              <a:rPr lang="en-US" sz="1700" dirty="0" err="1">
                <a:effectLst/>
              </a:rPr>
              <a:t>tích</a:t>
            </a:r>
            <a:r>
              <a:rPr lang="en-US" sz="1700" dirty="0">
                <a:effectLst/>
              </a:rPr>
              <a:t> </a:t>
            </a:r>
            <a:r>
              <a:rPr lang="en-US" sz="1700" dirty="0" err="1">
                <a:effectLst/>
              </a:rPr>
              <a:t>dấu</a:t>
            </a:r>
            <a:r>
              <a:rPr lang="en-US" sz="1700" dirty="0">
                <a:effectLst/>
              </a:rPr>
              <a:t> </a:t>
            </a:r>
            <a:r>
              <a:rPr lang="en-US" sz="1700" dirty="0">
                <a:effectLst/>
                <a:sym typeface="Wingdings" panose="05000000000000000000" pitchFamily="2" charset="2"/>
              </a:rPr>
              <a:t></a:t>
            </a:r>
            <a:r>
              <a:rPr lang="en-US" sz="1700" dirty="0">
                <a:effectLst/>
              </a:rPr>
              <a:t> </a:t>
            </a:r>
            <a:r>
              <a:rPr lang="en-US" sz="1700" dirty="0" err="1">
                <a:effectLst/>
              </a:rPr>
              <a:t>để</a:t>
            </a:r>
            <a:r>
              <a:rPr lang="en-US" sz="1700" dirty="0">
                <a:effectLst/>
              </a:rPr>
              <a:t> </a:t>
            </a:r>
            <a:r>
              <a:rPr lang="en-US" sz="1700" dirty="0" err="1">
                <a:effectLst/>
              </a:rPr>
              <a:t>hoàn</a:t>
            </a:r>
            <a:r>
              <a:rPr lang="en-US" sz="1700" dirty="0">
                <a:effectLst/>
              </a:rPr>
              <a:t> </a:t>
            </a:r>
            <a:r>
              <a:rPr lang="en-US" sz="1700" dirty="0" err="1">
                <a:effectLst/>
              </a:rPr>
              <a:t>thành</a:t>
            </a:r>
            <a:r>
              <a:rPr lang="en-US" sz="1700" dirty="0">
                <a:effectLst/>
              </a:rPr>
              <a:t> </a:t>
            </a:r>
            <a:r>
              <a:rPr lang="en-US" sz="1700" dirty="0" err="1">
                <a:effectLst/>
              </a:rPr>
              <a:t>theo</a:t>
            </a:r>
            <a:r>
              <a:rPr lang="en-US" sz="1700" dirty="0">
                <a:effectLst/>
              </a:rPr>
              <a:t> </a:t>
            </a:r>
            <a:r>
              <a:rPr lang="en-US" sz="1700" dirty="0" err="1">
                <a:effectLst/>
              </a:rPr>
              <a:t>mẫu</a:t>
            </a:r>
            <a:r>
              <a:rPr lang="en-US" sz="1700" dirty="0">
                <a:effectLst/>
              </a:rPr>
              <a:t> </a:t>
            </a:r>
            <a:r>
              <a:rPr lang="en-US" sz="1700" dirty="0" err="1">
                <a:effectLst/>
              </a:rPr>
              <a:t>bảng</a:t>
            </a:r>
            <a:r>
              <a:rPr lang="en-US" sz="1700" dirty="0">
                <a:effectLst/>
              </a:rPr>
              <a:t> 14.1.</a:t>
            </a:r>
          </a:p>
        </p:txBody>
      </p:sp>
      <p:pic>
        <p:nvPicPr>
          <p:cNvPr id="29" name="Shape 927">
            <a:extLst>
              <a:ext uri="{FF2B5EF4-FFF2-40B4-BE49-F238E27FC236}">
                <a16:creationId xmlns:a16="http://schemas.microsoft.com/office/drawing/2014/main" id="{D9815E89-31DA-4B55-ACB0-65E1E8900ED6}"/>
              </a:ext>
            </a:extLst>
          </p:cNvPr>
          <p:cNvPicPr/>
          <p:nvPr/>
        </p:nvPicPr>
        <p:blipFill rotWithShape="1">
          <a:blip r:embed="rId2"/>
          <a:srcRect l="12121" r="13251"/>
          <a:stretch/>
        </p:blipFill>
        <p:spPr>
          <a:xfrm>
            <a:off x="467637" y="687253"/>
            <a:ext cx="1110996" cy="1647101"/>
          </a:xfrm>
          <a:prstGeom prst="rect">
            <a:avLst/>
          </a:prstGeom>
        </p:spPr>
      </p:pic>
      <p:pic>
        <p:nvPicPr>
          <p:cNvPr id="7" name="Shape 925">
            <a:extLst>
              <a:ext uri="{FF2B5EF4-FFF2-40B4-BE49-F238E27FC236}">
                <a16:creationId xmlns:a16="http://schemas.microsoft.com/office/drawing/2014/main" id="{8B7AD570-B5FE-46ED-8734-63622D037B63}"/>
              </a:ext>
            </a:extLst>
          </p:cNvPr>
          <p:cNvPicPr/>
          <p:nvPr/>
        </p:nvPicPr>
        <p:blipFill rotWithShape="1">
          <a:blip r:embed="rId3"/>
          <a:srcRect l="16422" r="8678"/>
          <a:stretch/>
        </p:blipFill>
        <p:spPr>
          <a:xfrm>
            <a:off x="6168263" y="1046224"/>
            <a:ext cx="1110996" cy="1647101"/>
          </a:xfrm>
          <a:prstGeom prst="rect">
            <a:avLst/>
          </a:prstGeom>
        </p:spPr>
      </p:pic>
      <p:pic>
        <p:nvPicPr>
          <p:cNvPr id="8" name="Shape 929">
            <a:extLst>
              <a:ext uri="{FF2B5EF4-FFF2-40B4-BE49-F238E27FC236}">
                <a16:creationId xmlns:a16="http://schemas.microsoft.com/office/drawing/2014/main" id="{6BCC3FA4-2517-4C4B-89D4-D013BFBC9FE9}"/>
              </a:ext>
            </a:extLst>
          </p:cNvPr>
          <p:cNvPicPr/>
          <p:nvPr/>
        </p:nvPicPr>
        <p:blipFill rotWithShape="1">
          <a:blip r:embed="rId4"/>
          <a:srcRect l="35720" r="27350"/>
          <a:stretch/>
        </p:blipFill>
        <p:spPr>
          <a:xfrm>
            <a:off x="7389612" y="1046224"/>
            <a:ext cx="1110996" cy="1647101"/>
          </a:xfrm>
          <a:prstGeom prst="rect">
            <a:avLst/>
          </a:prstGeom>
        </p:spPr>
      </p:pic>
      <p:pic>
        <p:nvPicPr>
          <p:cNvPr id="6" name="Shape 923">
            <a:extLst>
              <a:ext uri="{FF2B5EF4-FFF2-40B4-BE49-F238E27FC236}">
                <a16:creationId xmlns:a16="http://schemas.microsoft.com/office/drawing/2014/main" id="{70C846A1-AC86-493B-A6D6-9DF449439B2D}"/>
              </a:ext>
            </a:extLst>
          </p:cNvPr>
          <p:cNvPicPr/>
          <p:nvPr/>
        </p:nvPicPr>
        <p:blipFill rotWithShape="1">
          <a:blip r:embed="rId5"/>
          <a:srcRect t="15223" r="3" b="3"/>
          <a:stretch/>
        </p:blipFill>
        <p:spPr>
          <a:xfrm>
            <a:off x="4946915" y="2809702"/>
            <a:ext cx="3554925" cy="3346545"/>
          </a:xfrm>
          <a:prstGeom prst="rect">
            <a:avLst/>
          </a:prstGeom>
        </p:spPr>
      </p:pic>
    </p:spTree>
    <p:extLst>
      <p:ext uri="{BB962C8B-B14F-4D97-AF65-F5344CB8AC3E}">
        <p14:creationId xmlns:p14="http://schemas.microsoft.com/office/powerpoint/2010/main" val="275799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7"/>
                                        </p:tgtEl>
                                        <p:attrNameLst>
                                          <p:attrName>r</p:attrName>
                                        </p:attrNameLst>
                                      </p:cBhvr>
                                    </p:animRot>
                                    <p:animRot by="-240000">
                                      <p:cBhvr>
                                        <p:cTn id="18" dur="200" fill="hold">
                                          <p:stCondLst>
                                            <p:cond delay="200"/>
                                          </p:stCondLst>
                                        </p:cTn>
                                        <p:tgtEl>
                                          <p:spTgt spid="7"/>
                                        </p:tgtEl>
                                        <p:attrNameLst>
                                          <p:attrName>r</p:attrName>
                                        </p:attrNameLst>
                                      </p:cBhvr>
                                    </p:animRot>
                                    <p:animRot by="240000">
                                      <p:cBhvr>
                                        <p:cTn id="19" dur="200" fill="hold">
                                          <p:stCondLst>
                                            <p:cond delay="400"/>
                                          </p:stCondLst>
                                        </p:cTn>
                                        <p:tgtEl>
                                          <p:spTgt spid="7"/>
                                        </p:tgtEl>
                                        <p:attrNameLst>
                                          <p:attrName>r</p:attrName>
                                        </p:attrNameLst>
                                      </p:cBhvr>
                                    </p:animRot>
                                    <p:animRot by="-240000">
                                      <p:cBhvr>
                                        <p:cTn id="20" dur="200" fill="hold">
                                          <p:stCondLst>
                                            <p:cond delay="600"/>
                                          </p:stCondLst>
                                        </p:cTn>
                                        <p:tgtEl>
                                          <p:spTgt spid="7"/>
                                        </p:tgtEl>
                                        <p:attrNameLst>
                                          <p:attrName>r</p:attrName>
                                        </p:attrNameLst>
                                      </p:cBhvr>
                                    </p:animRot>
                                    <p:animRot by="120000">
                                      <p:cBhvr>
                                        <p:cTn id="21" dur="200" fill="hold">
                                          <p:stCondLst>
                                            <p:cond delay="800"/>
                                          </p:stCondLst>
                                        </p:cTn>
                                        <p:tgtEl>
                                          <p:spTgt spid="7"/>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6"/>
                                        </p:tgtEl>
                                        <p:attrNameLst>
                                          <p:attrName>r</p:attrName>
                                        </p:attrNameLst>
                                      </p:cBhvr>
                                    </p:animRot>
                                    <p:animRot by="-240000">
                                      <p:cBhvr>
                                        <p:cTn id="30" dur="200" fill="hold">
                                          <p:stCondLst>
                                            <p:cond delay="200"/>
                                          </p:stCondLst>
                                        </p:cTn>
                                        <p:tgtEl>
                                          <p:spTgt spid="6"/>
                                        </p:tgtEl>
                                        <p:attrNameLst>
                                          <p:attrName>r</p:attrName>
                                        </p:attrNameLst>
                                      </p:cBhvr>
                                    </p:animRot>
                                    <p:animRot by="240000">
                                      <p:cBhvr>
                                        <p:cTn id="31" dur="200" fill="hold">
                                          <p:stCondLst>
                                            <p:cond delay="400"/>
                                          </p:stCondLst>
                                        </p:cTn>
                                        <p:tgtEl>
                                          <p:spTgt spid="6"/>
                                        </p:tgtEl>
                                        <p:attrNameLst>
                                          <p:attrName>r</p:attrName>
                                        </p:attrNameLst>
                                      </p:cBhvr>
                                    </p:animRot>
                                    <p:animRot by="-240000">
                                      <p:cBhvr>
                                        <p:cTn id="32" dur="200" fill="hold">
                                          <p:stCondLst>
                                            <p:cond delay="600"/>
                                          </p:stCondLst>
                                        </p:cTn>
                                        <p:tgtEl>
                                          <p:spTgt spid="6"/>
                                        </p:tgtEl>
                                        <p:attrNameLst>
                                          <p:attrName>r</p:attrName>
                                        </p:attrNameLst>
                                      </p:cBhvr>
                                    </p:animRot>
                                    <p:animRot by="120000">
                                      <p:cBhvr>
                                        <p:cTn id="33" dur="200" fill="hold">
                                          <p:stCondLst>
                                            <p:cond delay="800"/>
                                          </p:stCondLst>
                                        </p:cTn>
                                        <p:tgtEl>
                                          <p:spTgt spid="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edge">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5">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37">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9" name="Freeform: Shape 38">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9">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8410D0EA-3810-4EBC-B556-4C1CDA8C89CE}"/>
              </a:ext>
            </a:extLst>
          </p:cNvPr>
          <p:cNvGraphicFramePr>
            <a:graphicFrameLocks noGrp="1"/>
          </p:cNvGraphicFramePr>
          <p:nvPr>
            <p:extLst>
              <p:ext uri="{D42A27DB-BD31-4B8C-83A1-F6EECF244321}">
                <p14:modId xmlns:p14="http://schemas.microsoft.com/office/powerpoint/2010/main" val="2090537561"/>
              </p:ext>
            </p:extLst>
          </p:nvPr>
        </p:nvGraphicFramePr>
        <p:xfrm>
          <a:off x="482600" y="1091991"/>
          <a:ext cx="8178801" cy="4674024"/>
        </p:xfrm>
        <a:graphic>
          <a:graphicData uri="http://schemas.openxmlformats.org/drawingml/2006/table">
            <a:tbl>
              <a:tblPr firstRow="1" firstCol="1" bandRow="1"/>
              <a:tblGrid>
                <a:gridCol w="1625335">
                  <a:extLst>
                    <a:ext uri="{9D8B030D-6E8A-4147-A177-3AD203B41FA5}">
                      <a16:colId xmlns:a16="http://schemas.microsoft.com/office/drawing/2014/main" val="2860985884"/>
                    </a:ext>
                  </a:extLst>
                </a:gridCol>
                <a:gridCol w="1130727">
                  <a:extLst>
                    <a:ext uri="{9D8B030D-6E8A-4147-A177-3AD203B41FA5}">
                      <a16:colId xmlns:a16="http://schemas.microsoft.com/office/drawing/2014/main" val="2399264050"/>
                    </a:ext>
                  </a:extLst>
                </a:gridCol>
                <a:gridCol w="1224015">
                  <a:extLst>
                    <a:ext uri="{9D8B030D-6E8A-4147-A177-3AD203B41FA5}">
                      <a16:colId xmlns:a16="http://schemas.microsoft.com/office/drawing/2014/main" val="1695376068"/>
                    </a:ext>
                  </a:extLst>
                </a:gridCol>
                <a:gridCol w="881177">
                  <a:extLst>
                    <a:ext uri="{9D8B030D-6E8A-4147-A177-3AD203B41FA5}">
                      <a16:colId xmlns:a16="http://schemas.microsoft.com/office/drawing/2014/main" val="3963895656"/>
                    </a:ext>
                  </a:extLst>
                </a:gridCol>
                <a:gridCol w="1158713">
                  <a:extLst>
                    <a:ext uri="{9D8B030D-6E8A-4147-A177-3AD203B41FA5}">
                      <a16:colId xmlns:a16="http://schemas.microsoft.com/office/drawing/2014/main" val="935167493"/>
                    </a:ext>
                  </a:extLst>
                </a:gridCol>
                <a:gridCol w="1133199">
                  <a:extLst>
                    <a:ext uri="{9D8B030D-6E8A-4147-A177-3AD203B41FA5}">
                      <a16:colId xmlns:a16="http://schemas.microsoft.com/office/drawing/2014/main" val="3408342431"/>
                    </a:ext>
                  </a:extLst>
                </a:gridCol>
                <a:gridCol w="1025635">
                  <a:extLst>
                    <a:ext uri="{9D8B030D-6E8A-4147-A177-3AD203B41FA5}">
                      <a16:colId xmlns:a16="http://schemas.microsoft.com/office/drawing/2014/main" val="499288019"/>
                    </a:ext>
                  </a:extLst>
                </a:gridCol>
              </a:tblGrid>
              <a:tr h="761506">
                <a:tc>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            Vật liệu</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Đồng</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Nhôm</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Sắt</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Nhựa</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Cao su</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Gỗ</a:t>
                      </a:r>
                      <a:endParaRPr lang="en-US" sz="3100" b="0" i="0" u="none" strike="noStrike">
                        <a:effectLst/>
                        <a:latin typeface="Arial" panose="020B0604020202020204" pitchFamily="34" charset="0"/>
                      </a:endParaRPr>
                    </a:p>
                  </a:txBody>
                  <a:tcPr marL="156988" marR="156988" marT="78494" marB="784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013866"/>
                  </a:ext>
                </a:extLst>
              </a:tr>
              <a:tr h="407000">
                <a:tc>
                  <a:txBody>
                    <a:bodyPr/>
                    <a:lstStyle/>
                    <a:p>
                      <a:pPr algn="l" fontAlgn="t">
                        <a:lnSpc>
                          <a:spcPct val="107000"/>
                        </a:lnSpc>
                        <a:spcBef>
                          <a:spcPts val="600"/>
                        </a:spcBef>
                        <a:spcAft>
                          <a:spcPts val="600"/>
                        </a:spcAft>
                      </a:pPr>
                      <a:r>
                        <a:rPr lang="en-US"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Vật dụng</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90564386"/>
                  </a:ext>
                </a:extLst>
              </a:tr>
              <a:tr h="407000">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Dây điện</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307344"/>
                  </a:ext>
                </a:extLst>
              </a:tr>
              <a:tr h="761506">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Phim pha cà phê</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64747"/>
                  </a:ext>
                </a:extLst>
              </a:tr>
              <a:tr h="761506">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Đồ chơi lego</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dirty="0">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886731"/>
                  </a:ext>
                </a:extLst>
              </a:tr>
              <a:tr h="761506">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Dây phanh xe đạp</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dirty="0">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877832"/>
                  </a:ext>
                </a:extLst>
              </a:tr>
              <a:tr h="407000">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Lốp xe đạp</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311218"/>
                  </a:ext>
                </a:extLst>
              </a:tr>
              <a:tr h="407000">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Tủ quần áo</a:t>
                      </a:r>
                      <a:endParaRPr lang="en-US"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dirty="0">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600"/>
                        </a:spcBef>
                        <a:spcAft>
                          <a:spcPts val="60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dirty="0">
                        <a:effectLst/>
                        <a:latin typeface="Arial" panose="020B0604020202020204" pitchFamily="34" charset="0"/>
                      </a:endParaRPr>
                    </a:p>
                  </a:txBody>
                  <a:tcPr marL="117742" marR="117742" marT="163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497740"/>
                  </a:ext>
                </a:extLst>
              </a:tr>
            </a:tbl>
          </a:graphicData>
        </a:graphic>
      </p:graphicFrame>
      <p:sp>
        <p:nvSpPr>
          <p:cNvPr id="17" name="Rectangle 1">
            <a:extLst>
              <a:ext uri="{FF2B5EF4-FFF2-40B4-BE49-F238E27FC236}">
                <a16:creationId xmlns:a16="http://schemas.microsoft.com/office/drawing/2014/main" id="{D6100746-F166-4075-8138-FBE42A106657}"/>
              </a:ext>
            </a:extLst>
          </p:cNvPr>
          <p:cNvSpPr>
            <a:spLocks noChangeArrowheads="1"/>
          </p:cNvSpPr>
          <p:nvPr/>
        </p:nvSpPr>
        <p:spPr bwMode="auto">
          <a:xfrm>
            <a:off x="308551" y="241542"/>
            <a:ext cx="7868586" cy="6089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90000"/>
              </a:lnSpc>
              <a:spcBef>
                <a:spcPct val="0"/>
              </a:spcBef>
              <a:spcAft>
                <a:spcPts val="600"/>
              </a:spcAft>
              <a:buClrTx/>
              <a:buSzTx/>
              <a:tabLst/>
            </a:pP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Hoàn</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thành</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phiếu</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học</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tập</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a:t>
            </a:r>
            <a:r>
              <a:rPr kumimoji="0" lang="en-US" altLang="en-US" sz="2800" i="1" u="none" strike="noStrike" kern="1200" cap="none" normalizeH="0" baseline="0" dirty="0" err="1">
                <a:ln>
                  <a:noFill/>
                </a:ln>
                <a:solidFill>
                  <a:srgbClr val="0000FF"/>
                </a:solidFill>
                <a:effectLst/>
                <a:latin typeface="Times New Roman" panose="02020603050405020304" pitchFamily="18" charset="0"/>
                <a:ea typeface="+mj-ea"/>
                <a:cs typeface="Times New Roman" panose="02020603050405020304" pitchFamily="18" charset="0"/>
              </a:rPr>
              <a:t>số</a:t>
            </a:r>
            <a:r>
              <a:rPr kumimoji="0" lang="en-US" altLang="en-US" sz="2800" i="1" u="none" strike="noStrike" kern="1200" cap="none" normalizeH="0" baseline="0" dirty="0">
                <a:ln>
                  <a:noFill/>
                </a:ln>
                <a:solidFill>
                  <a:srgbClr val="0000FF"/>
                </a:solidFill>
                <a:effectLst/>
                <a:latin typeface="Times New Roman" panose="02020603050405020304" pitchFamily="18" charset="0"/>
                <a:ea typeface="+mj-ea"/>
                <a:cs typeface="Times New Roman" panose="02020603050405020304" pitchFamily="18" charset="0"/>
              </a:rPr>
              <a:t> 2:</a:t>
            </a:r>
          </a:p>
        </p:txBody>
      </p:sp>
    </p:spTree>
    <p:extLst>
      <p:ext uri="{BB962C8B-B14F-4D97-AF65-F5344CB8AC3E}">
        <p14:creationId xmlns:p14="http://schemas.microsoft.com/office/powerpoint/2010/main" val="416139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BF00605-9A27-4934-B2F0-E883ED324672}"/>
              </a:ext>
            </a:extLst>
          </p:cNvPr>
          <p:cNvGraphicFramePr>
            <a:graphicFrameLocks noGrp="1"/>
          </p:cNvGraphicFramePr>
          <p:nvPr>
            <p:extLst>
              <p:ext uri="{D42A27DB-BD31-4B8C-83A1-F6EECF244321}">
                <p14:modId xmlns:p14="http://schemas.microsoft.com/office/powerpoint/2010/main" val="2648082645"/>
              </p:ext>
            </p:extLst>
          </p:nvPr>
        </p:nvGraphicFramePr>
        <p:xfrm>
          <a:off x="482600" y="1135485"/>
          <a:ext cx="8178803" cy="4587033"/>
        </p:xfrm>
        <a:graphic>
          <a:graphicData uri="http://schemas.openxmlformats.org/drawingml/2006/table">
            <a:tbl>
              <a:tblPr firstRow="1" firstCol="1" bandRow="1"/>
              <a:tblGrid>
                <a:gridCol w="1883848">
                  <a:extLst>
                    <a:ext uri="{9D8B030D-6E8A-4147-A177-3AD203B41FA5}">
                      <a16:colId xmlns:a16="http://schemas.microsoft.com/office/drawing/2014/main" val="532675927"/>
                    </a:ext>
                  </a:extLst>
                </a:gridCol>
                <a:gridCol w="1144439">
                  <a:extLst>
                    <a:ext uri="{9D8B030D-6E8A-4147-A177-3AD203B41FA5}">
                      <a16:colId xmlns:a16="http://schemas.microsoft.com/office/drawing/2014/main" val="1996560198"/>
                    </a:ext>
                  </a:extLst>
                </a:gridCol>
                <a:gridCol w="1238821">
                  <a:extLst>
                    <a:ext uri="{9D8B030D-6E8A-4147-A177-3AD203B41FA5}">
                      <a16:colId xmlns:a16="http://schemas.microsoft.com/office/drawing/2014/main" val="3443533655"/>
                    </a:ext>
                  </a:extLst>
                </a:gridCol>
                <a:gridCol w="896351">
                  <a:extLst>
                    <a:ext uri="{9D8B030D-6E8A-4147-A177-3AD203B41FA5}">
                      <a16:colId xmlns:a16="http://schemas.microsoft.com/office/drawing/2014/main" val="4269543342"/>
                    </a:ext>
                  </a:extLst>
                </a:gridCol>
                <a:gridCol w="1171405">
                  <a:extLst>
                    <a:ext uri="{9D8B030D-6E8A-4147-A177-3AD203B41FA5}">
                      <a16:colId xmlns:a16="http://schemas.microsoft.com/office/drawing/2014/main" val="1865913096"/>
                    </a:ext>
                  </a:extLst>
                </a:gridCol>
                <a:gridCol w="979947">
                  <a:extLst>
                    <a:ext uri="{9D8B030D-6E8A-4147-A177-3AD203B41FA5}">
                      <a16:colId xmlns:a16="http://schemas.microsoft.com/office/drawing/2014/main" val="847942860"/>
                    </a:ext>
                  </a:extLst>
                </a:gridCol>
                <a:gridCol w="863992">
                  <a:extLst>
                    <a:ext uri="{9D8B030D-6E8A-4147-A177-3AD203B41FA5}">
                      <a16:colId xmlns:a16="http://schemas.microsoft.com/office/drawing/2014/main" val="1833687102"/>
                    </a:ext>
                  </a:extLst>
                </a:gridCol>
              </a:tblGrid>
              <a:tr h="798411">
                <a:tc>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            Vật liệu</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Đồng</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Nhôm</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Sắt</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Nhựa</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Cao su</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Gỗ</a:t>
                      </a:r>
                      <a:endParaRPr lang="vi-VN" sz="3100" b="0" i="0" u="none" strike="noStrike">
                        <a:effectLst/>
                        <a:latin typeface="Arial" panose="020B0604020202020204" pitchFamily="34" charset="0"/>
                      </a:endParaRPr>
                    </a:p>
                  </a:txBody>
                  <a:tcPr marL="155324" marR="155324" marT="77662" marB="776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139807"/>
                  </a:ext>
                </a:extLst>
              </a:tr>
              <a:tr h="438360">
                <a:tc>
                  <a:txBody>
                    <a:bodyPr/>
                    <a:lstStyle/>
                    <a:p>
                      <a:pPr algn="l" fontAlgn="t">
                        <a:lnSpc>
                          <a:spcPct val="107000"/>
                        </a:lnSpc>
                        <a:spcBef>
                          <a:spcPts val="600"/>
                        </a:spcBef>
                        <a:spcAft>
                          <a:spcPts val="600"/>
                        </a:spcAft>
                      </a:pPr>
                      <a:r>
                        <a:rPr lang="vi-VN" sz="2200" b="1" i="0" u="none" strike="noStrike">
                          <a:effectLst/>
                          <a:latin typeface="Times New Roman" panose="02020603050405020304" pitchFamily="18" charset="0"/>
                          <a:ea typeface="Arial" panose="020B0604020202020204" pitchFamily="34" charset="0"/>
                          <a:cs typeface="Times New Roman" panose="02020603050405020304" pitchFamily="18" charset="0"/>
                        </a:rPr>
                        <a:t>Vật dụng</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645178"/>
                  </a:ext>
                </a:extLst>
              </a:tr>
              <a:tr h="438360">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Dây điện</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63496"/>
                  </a:ext>
                </a:extLst>
              </a:tr>
              <a:tr h="798411">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Phim pha cà phê</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485631"/>
                  </a:ext>
                </a:extLst>
              </a:tr>
              <a:tr h="438360">
                <a:tc>
                  <a:txBody>
                    <a:bodyPr/>
                    <a:lstStyle/>
                    <a:p>
                      <a:pPr algn="l"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Đồ chơi lego</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85398"/>
                  </a:ext>
                </a:extLst>
              </a:tr>
              <a:tr h="798411">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Dây phanh xe đạp</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8157"/>
                  </a:ext>
                </a:extLst>
              </a:tr>
              <a:tr h="438360">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Lốp xe đạp</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99315"/>
                  </a:ext>
                </a:extLst>
              </a:tr>
              <a:tr h="438360">
                <a:tc>
                  <a:txBody>
                    <a:bodyPr/>
                    <a:lstStyle/>
                    <a:p>
                      <a:pPr algn="l"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Tủ quần áo</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vi-VN" sz="22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100" b="0" i="0" u="none" strike="noStrike">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600"/>
                        </a:spcBef>
                        <a:spcAft>
                          <a:spcPts val="600"/>
                        </a:spcAft>
                      </a:pPr>
                      <a:r>
                        <a:rPr lang="en-US"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endParaRPr lang="en-US" sz="3100" b="0" i="0" u="none" strike="noStrike" dirty="0">
                        <a:effectLst/>
                        <a:latin typeface="Arial" panose="020B0604020202020204" pitchFamily="34" charset="0"/>
                      </a:endParaRPr>
                    </a:p>
                  </a:txBody>
                  <a:tcPr marL="116493" marR="116493" marT="16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619703"/>
                  </a:ext>
                </a:extLst>
              </a:tr>
            </a:tbl>
          </a:graphicData>
        </a:graphic>
      </p:graphicFrame>
    </p:spTree>
    <p:extLst>
      <p:ext uri="{BB962C8B-B14F-4D97-AF65-F5344CB8AC3E}">
        <p14:creationId xmlns:p14="http://schemas.microsoft.com/office/powerpoint/2010/main" val="155126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6AF1D8-6D16-496E-9FC7-5571D56A6C04}"/>
              </a:ext>
            </a:extLst>
          </p:cNvPr>
          <p:cNvSpPr txBox="1"/>
          <p:nvPr/>
        </p:nvSpPr>
        <p:spPr>
          <a:xfrm>
            <a:off x="373117" y="1865586"/>
            <a:ext cx="8397766" cy="2520242"/>
          </a:xfrm>
          <a:prstGeom prst="rect">
            <a:avLst/>
          </a:prstGeom>
          <a:noFill/>
        </p:spPr>
        <p:txBody>
          <a:bodyPr wrap="square">
            <a:spAutoFit/>
          </a:bodyPr>
          <a:lstStyle/>
          <a:p>
            <a:pPr algn="just">
              <a:lnSpc>
                <a:spcPct val="107000"/>
              </a:lnSpc>
              <a:spcBef>
                <a:spcPts val="600"/>
              </a:spcBef>
              <a:spcAft>
                <a:spcPts val="600"/>
              </a:spcAft>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Kết</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1:</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Bef>
                <a:spcPts val="600"/>
              </a:spcBef>
              <a:spcAft>
                <a:spcPts val="600"/>
              </a:spcAft>
            </a:pPr>
            <a:r>
              <a:rPr lang="vi-VN" sz="2800" i="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Vật liệu là chất hoặc hỗn hợp một số chất được con người sử dụng như là nguyên liệu đầu vào trong một quá trình sản suất hoặc chế tạo để làm ra những sản phẩm phục vụ cuộc sống.</a:t>
            </a:r>
            <a:endParaRPr lang="en-US" sz="2800" i="1" dirty="0">
              <a:solidFill>
                <a:srgbClr val="0000FF"/>
              </a:solidFill>
              <a:latin typeface="Times New Roman" panose="02020603050405020304" pitchFamily="18" charset="0"/>
              <a:cs typeface="Times New Roman" panose="02020603050405020304" pitchFamily="18" charset="0"/>
            </a:endParaRPr>
          </a:p>
        </p:txBody>
      </p:sp>
      <p:sp>
        <p:nvSpPr>
          <p:cNvPr id="3" name="Hộp_Văn_Bản 7">
            <a:extLst>
              <a:ext uri="{FF2B5EF4-FFF2-40B4-BE49-F238E27FC236}">
                <a16:creationId xmlns:a16="http://schemas.microsoft.com/office/drawing/2014/main" id="{369AFD9E-4D99-4D4C-AAF9-0AEF338EC2FE}"/>
              </a:ext>
            </a:extLst>
          </p:cNvPr>
          <p:cNvSpPr txBox="1"/>
          <p:nvPr/>
        </p:nvSpPr>
        <p:spPr>
          <a:xfrm>
            <a:off x="207859" y="21791"/>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5" name="Rectangle 1">
            <a:extLst>
              <a:ext uri="{FF2B5EF4-FFF2-40B4-BE49-F238E27FC236}">
                <a16:creationId xmlns:a16="http://schemas.microsoft.com/office/drawing/2014/main" id="{D13B522A-1D0C-4CE0-A391-BBFBC87497A4}"/>
              </a:ext>
            </a:extLst>
          </p:cNvPr>
          <p:cNvSpPr>
            <a:spLocks noChangeArrowheads="1"/>
          </p:cNvSpPr>
          <p:nvPr/>
        </p:nvSpPr>
        <p:spPr bwMode="auto">
          <a:xfrm>
            <a:off x="89338" y="982717"/>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 </a:t>
            </a:r>
            <a:r>
              <a:rPr lang="en-US" altLang="en-US" sz="2800" b="1" dirty="0">
                <a:solidFill>
                  <a:srgbClr val="C00000"/>
                </a:solidFill>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pic>
        <p:nvPicPr>
          <p:cNvPr id="6" name="Picutre 983" descr="Application&#10;&#10;Description automatically generated with low confidence">
            <a:extLst>
              <a:ext uri="{FF2B5EF4-FFF2-40B4-BE49-F238E27FC236}">
                <a16:creationId xmlns:a16="http://schemas.microsoft.com/office/drawing/2014/main" id="{EAEE3C45-EE1F-47B2-BE94-DC23030FFA25}"/>
              </a:ext>
            </a:extLst>
          </p:cNvPr>
          <p:cNvPicPr/>
          <p:nvPr/>
        </p:nvPicPr>
        <p:blipFill>
          <a:blip r:embed="rId2"/>
          <a:stretch/>
        </p:blipFill>
        <p:spPr>
          <a:xfrm>
            <a:off x="533121" y="1822866"/>
            <a:ext cx="1552246" cy="487033"/>
          </a:xfrm>
          <a:prstGeom prst="rect">
            <a:avLst/>
          </a:prstGeom>
        </p:spPr>
      </p:pic>
    </p:spTree>
    <p:extLst>
      <p:ext uri="{BB962C8B-B14F-4D97-AF65-F5344CB8AC3E}">
        <p14:creationId xmlns:p14="http://schemas.microsoft.com/office/powerpoint/2010/main" val="182096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931505-CC2E-4328-AF94-2AA357BEB100}"/>
              </a:ext>
            </a:extLst>
          </p:cNvPr>
          <p:cNvSpPr txBox="1"/>
          <p:nvPr/>
        </p:nvSpPr>
        <p:spPr>
          <a:xfrm>
            <a:off x="882868" y="3068263"/>
            <a:ext cx="7919545" cy="2351644"/>
          </a:xfrm>
          <a:prstGeom prst="rect">
            <a:avLst/>
          </a:prstGeom>
          <a:noFill/>
        </p:spPr>
        <p:txBody>
          <a:bodyPr wrap="square">
            <a:spAutoFit/>
          </a:bodyPr>
          <a:lstStyle/>
          <a:p>
            <a:pPr algn="just">
              <a:lnSpc>
                <a:spcPct val="107000"/>
              </a:lnSpc>
              <a:spcBef>
                <a:spcPts val="600"/>
              </a:spcBef>
              <a:spcAft>
                <a:spcPts val="600"/>
              </a:spcAft>
            </a:pPr>
            <a:r>
              <a:rPr lang="vi-VN" sz="2800" b="1" dirty="0">
                <a:effectLst/>
                <a:latin typeface="+mj-lt"/>
                <a:ea typeface="Arial" panose="020B0604020202020204" pitchFamily="34" charset="0"/>
                <a:cs typeface="Times New Roman" panose="02020603050405020304" pitchFamily="18" charset="0"/>
              </a:rPr>
              <a:t>Giao nhiệm vụ:</a:t>
            </a:r>
            <a:r>
              <a:rPr lang="vi-VN" sz="2800" dirty="0">
                <a:effectLst/>
                <a:latin typeface="+mj-lt"/>
                <a:ea typeface="Arial" panose="020B0604020202020204" pitchFamily="34" charset="0"/>
                <a:cs typeface="Times New Roman" panose="02020603050405020304" pitchFamily="18" charset="0"/>
              </a:rPr>
              <a:t> </a:t>
            </a:r>
            <a:r>
              <a:rPr lang="vi-VN" sz="2800" dirty="0">
                <a:solidFill>
                  <a:srgbClr val="0000FF"/>
                </a:solidFill>
                <a:effectLst/>
                <a:latin typeface="+mj-lt"/>
                <a:ea typeface="Arial" panose="020B0604020202020204" pitchFamily="34" charset="0"/>
                <a:cs typeface="Times New Roman" panose="02020603050405020304" pitchFamily="18" charset="0"/>
              </a:rPr>
              <a:t>Chia học sinh thành 5 nhóm theo tổ.</a:t>
            </a:r>
            <a:endParaRPr lang="en-US" sz="2800" dirty="0">
              <a:solidFill>
                <a:srgbClr val="0000FF"/>
              </a:solidFill>
              <a:effectLst/>
              <a:latin typeface="+mj-lt"/>
              <a:ea typeface="Arial" panose="020B0604020202020204" pitchFamily="34" charset="0"/>
              <a:cs typeface="Times New Roman" panose="02020603050405020304" pitchFamily="18" charset="0"/>
            </a:endParaRPr>
          </a:p>
          <a:p>
            <a:r>
              <a:rPr lang="vi-VN" sz="2800" dirty="0">
                <a:solidFill>
                  <a:srgbClr val="0000FF"/>
                </a:solidFill>
                <a:effectLst/>
                <a:latin typeface="+mj-lt"/>
                <a:ea typeface="Arial" panose="020B0604020202020204" pitchFamily="34" charset="0"/>
              </a:rPr>
              <a:t>Hoàn thành phiếu học t</a:t>
            </a:r>
            <a:r>
              <a:rPr lang="en-US" sz="2800" dirty="0">
                <a:solidFill>
                  <a:srgbClr val="0000FF"/>
                </a:solidFill>
                <a:effectLst/>
                <a:latin typeface="+mj-lt"/>
                <a:ea typeface="Arial" panose="020B0604020202020204" pitchFamily="34" charset="0"/>
              </a:rPr>
              <a:t>ậ</a:t>
            </a:r>
            <a:r>
              <a:rPr lang="vi-VN" sz="2800" dirty="0">
                <a:solidFill>
                  <a:srgbClr val="0000FF"/>
                </a:solidFill>
                <a:effectLst/>
                <a:latin typeface="+mj-lt"/>
                <a:ea typeface="Arial" panose="020B0604020202020204" pitchFamily="34" charset="0"/>
              </a:rPr>
              <a:t>p số 3.</a:t>
            </a:r>
            <a:endParaRPr lang="en-US" sz="2800" dirty="0">
              <a:solidFill>
                <a:srgbClr val="0000FF"/>
              </a:solidFill>
              <a:effectLst/>
              <a:latin typeface="+mj-lt"/>
              <a:ea typeface="Arial" panose="020B0604020202020204" pitchFamily="34" charset="0"/>
            </a:endParaRPr>
          </a:p>
          <a:p>
            <a:r>
              <a:rPr lang="vi-VN" sz="2800" dirty="0">
                <a:solidFill>
                  <a:srgbClr val="0000FF"/>
                </a:solidFill>
                <a:effectLst/>
                <a:latin typeface="+mj-lt"/>
                <a:ea typeface="Arial" panose="020B0604020202020204" pitchFamily="34" charset="0"/>
              </a:rPr>
              <a:t>Thời gian thực hiện sau 5 phút khi nhận nhiệm vụ. Sau khi làm xong, 1 nhóm lên trình bày, các nhóm còn lại đổi chéo và chấm điểm.</a:t>
            </a:r>
            <a:endParaRPr lang="en-US" sz="2800" dirty="0">
              <a:solidFill>
                <a:srgbClr val="0000FF"/>
              </a:solidFill>
              <a:latin typeface="+mj-lt"/>
            </a:endParaRPr>
          </a:p>
        </p:txBody>
      </p:sp>
      <p:sp>
        <p:nvSpPr>
          <p:cNvPr id="4" name="Rectangle 1">
            <a:extLst>
              <a:ext uri="{FF2B5EF4-FFF2-40B4-BE49-F238E27FC236}">
                <a16:creationId xmlns:a16="http://schemas.microsoft.com/office/drawing/2014/main" id="{2C64E343-C7FD-4626-91D2-8CF6E49C4368}"/>
              </a:ext>
            </a:extLst>
          </p:cNvPr>
          <p:cNvSpPr>
            <a:spLocks noChangeArrowheads="1"/>
          </p:cNvSpPr>
          <p:nvPr/>
        </p:nvSpPr>
        <p:spPr bwMode="auto">
          <a:xfrm>
            <a:off x="89338" y="1539765"/>
            <a:ext cx="8571186"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rPr>
              <a:t>II. </a:t>
            </a:r>
            <a:r>
              <a:rPr lang="en-US" altLang="en-US" sz="2800" b="1" dirty="0">
                <a:solidFill>
                  <a:srgbClr val="C00000"/>
                </a:solidFill>
                <a:latin typeface="Times New Roman" panose="02020603050405020304" pitchFamily="18" charset="0"/>
                <a:ea typeface="+mj-ea"/>
                <a:cs typeface="Times New Roman" panose="02020603050405020304" pitchFamily="18" charset="0"/>
              </a:rPr>
              <a:t>MỘT SỐ TÍNH CHẤT VÀ ỨNG DỤNG CỦA VẬT LIỆU</a:t>
            </a:r>
            <a:endParaRPr kumimoji="0" lang="en-US" altLang="en-US" sz="2800" b="0" i="0" u="none" strike="noStrike" kern="1200" cap="none" normalizeH="0" baseline="0" dirty="0">
              <a:ln>
                <a:noFill/>
              </a:ln>
              <a:solidFill>
                <a:srgbClr val="C00000"/>
              </a:solidFill>
              <a:effectLst/>
              <a:latin typeface="Times New Roman" panose="02020603050405020304" pitchFamily="18" charset="0"/>
              <a:ea typeface="+mj-ea"/>
              <a:cs typeface="Times New Roman" panose="02020603050405020304" pitchFamily="18" charset="0"/>
            </a:endParaRPr>
          </a:p>
        </p:txBody>
      </p:sp>
      <p:sp>
        <p:nvSpPr>
          <p:cNvPr id="5" name="Hộp_Văn_Bản 7">
            <a:extLst>
              <a:ext uri="{FF2B5EF4-FFF2-40B4-BE49-F238E27FC236}">
                <a16:creationId xmlns:a16="http://schemas.microsoft.com/office/drawing/2014/main" id="{D6ABC316-7A05-4005-ABDF-43A84BAF197E}"/>
              </a:ext>
            </a:extLst>
          </p:cNvPr>
          <p:cNvSpPr txBox="1"/>
          <p:nvPr/>
        </p:nvSpPr>
        <p:spPr>
          <a:xfrm>
            <a:off x="207859" y="42812"/>
            <a:ext cx="8728282" cy="608908"/>
          </a:xfrm>
          <a:prstGeom prst="rect">
            <a:avLst/>
          </a:prstGeom>
          <a:ln>
            <a:solidFill>
              <a:schemeClr val="tx1"/>
            </a:solidFill>
          </a:ln>
        </p:spPr>
        <p:txBody>
          <a:bodyPr vert="horz" lIns="68580" tIns="34290" rIns="68580" bIns="34290" rtlCol="0" anchor="b">
            <a:normAutofit/>
          </a:bodyPr>
          <a:lstStyle/>
          <a:p>
            <a:pPr>
              <a:lnSpc>
                <a:spcPct val="90000"/>
              </a:lnSpc>
              <a:spcBef>
                <a:spcPct val="0"/>
              </a:spcBef>
              <a:spcAft>
                <a:spcPts val="450"/>
              </a:spcAft>
              <a:defRPr/>
            </a:pPr>
            <a:r>
              <a:rPr lang="en-US" sz="3300" b="1" dirty="0" err="1">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Bài</a:t>
            </a:r>
            <a:r>
              <a:rPr lang="en-US" sz="3300" b="1" dirty="0">
                <a:effectLst>
                  <a:outerShdw blurRad="50800" dist="50800" algn="l" rotWithShape="0">
                    <a:prstClr val="black"/>
                  </a:outerShdw>
                </a:effectLst>
                <a:latin typeface="Times New Roman" panose="02020603050405020304" pitchFamily="18" charset="0"/>
                <a:ea typeface="+mj-ea"/>
                <a:cs typeface="Times New Roman" panose="02020603050405020304" pitchFamily="18" charset="0"/>
              </a:rPr>
              <a:t> 11: MỘT SỐ VẬT LIỆU THÔNG DỤNG</a:t>
            </a:r>
          </a:p>
        </p:txBody>
      </p:sp>
      <p:sp>
        <p:nvSpPr>
          <p:cNvPr id="7" name="Rectangle 1">
            <a:extLst>
              <a:ext uri="{FF2B5EF4-FFF2-40B4-BE49-F238E27FC236}">
                <a16:creationId xmlns:a16="http://schemas.microsoft.com/office/drawing/2014/main" id="{5BF6B22D-D617-44B0-895B-910A05181F31}"/>
              </a:ext>
            </a:extLst>
          </p:cNvPr>
          <p:cNvSpPr>
            <a:spLocks noChangeArrowheads="1"/>
          </p:cNvSpPr>
          <p:nvPr/>
        </p:nvSpPr>
        <p:spPr bwMode="auto">
          <a:xfrm>
            <a:off x="89338" y="982717"/>
            <a:ext cx="7912384" cy="6404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85000" lnSpcReduction="10000"/>
          </a:bodyPr>
          <a:lstStyle/>
          <a:p>
            <a:pPr marL="0" marR="0" lvl="0" indent="0" defTabSz="914400" fontAlgn="base">
              <a:lnSpc>
                <a:spcPct val="90000"/>
              </a:lnSpc>
              <a:spcBef>
                <a:spcPct val="0"/>
              </a:spcBef>
              <a:spcAft>
                <a:spcPts val="600"/>
              </a:spcAft>
              <a:buClrTx/>
              <a:buSzTx/>
              <a:tabLst/>
            </a:pPr>
            <a:r>
              <a:rPr kumimoji="0" lang="en-US" altLang="en-US" sz="28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I. </a:t>
            </a:r>
            <a:r>
              <a:rPr lang="en-US" altLang="en-US" sz="2800" b="1" dirty="0">
                <a:latin typeface="Times New Roman" panose="02020603050405020304" pitchFamily="18" charset="0"/>
                <a:ea typeface="+mj-ea"/>
                <a:cs typeface="Times New Roman" panose="02020603050405020304" pitchFamily="18" charset="0"/>
              </a:rPr>
              <a:t>TÌM HIỂU VỀ MỘT SỐ</a:t>
            </a:r>
            <a:r>
              <a:rPr kumimoji="0" lang="en-US" altLang="en-US" sz="2800" b="1" i="0" u="none" strike="noStrike" kern="1200" cap="none" normalizeH="0" baseline="0" dirty="0">
                <a:ln>
                  <a:noFill/>
                </a:ln>
                <a:effectLst/>
                <a:latin typeface="Times New Roman" panose="02020603050405020304" pitchFamily="18" charset="0"/>
                <a:ea typeface="+mj-ea"/>
                <a:cs typeface="Times New Roman" panose="02020603050405020304" pitchFamily="18" charset="0"/>
              </a:rPr>
              <a:t> VẬT LIỆU THÔNG DỤNG</a:t>
            </a:r>
            <a:endParaRPr kumimoji="0" lang="en-US" altLang="en-US" sz="2800" b="0" i="0" u="none" strike="noStrike" kern="1200" cap="none" normalizeH="0" baseline="0" dirty="0">
              <a:ln>
                <a:noFill/>
              </a:ln>
              <a:effectLst/>
              <a:latin typeface="Times New Roman" panose="02020603050405020304" pitchFamily="18" charset="0"/>
              <a:ea typeface="+mj-ea"/>
              <a:cs typeface="Times New Roman" panose="02020603050405020304" pitchFamily="18" charset="0"/>
            </a:endParaRPr>
          </a:p>
        </p:txBody>
      </p:sp>
      <p:pic>
        <p:nvPicPr>
          <p:cNvPr id="8" name="Shape 935">
            <a:extLst>
              <a:ext uri="{FF2B5EF4-FFF2-40B4-BE49-F238E27FC236}">
                <a16:creationId xmlns:a16="http://schemas.microsoft.com/office/drawing/2014/main" id="{5791C926-0771-41D1-ABFA-A9752E22E1D1}"/>
              </a:ext>
            </a:extLst>
          </p:cNvPr>
          <p:cNvPicPr/>
          <p:nvPr/>
        </p:nvPicPr>
        <p:blipFill>
          <a:blip r:embed="rId2"/>
          <a:stretch/>
        </p:blipFill>
        <p:spPr>
          <a:xfrm>
            <a:off x="488731" y="2326962"/>
            <a:ext cx="673440" cy="820607"/>
          </a:xfrm>
          <a:prstGeom prst="rect">
            <a:avLst/>
          </a:prstGeom>
        </p:spPr>
      </p:pic>
    </p:spTree>
    <p:extLst>
      <p:ext uri="{BB962C8B-B14F-4D97-AF65-F5344CB8AC3E}">
        <p14:creationId xmlns:p14="http://schemas.microsoft.com/office/powerpoint/2010/main" val="119449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5D55759-8795-41A0-8776-520C5FA530CE}"/>
              </a:ext>
            </a:extLst>
          </p:cNvPr>
          <p:cNvGraphicFramePr>
            <a:graphicFrameLocks noGrp="1"/>
          </p:cNvGraphicFramePr>
          <p:nvPr>
            <p:extLst>
              <p:ext uri="{D42A27DB-BD31-4B8C-83A1-F6EECF244321}">
                <p14:modId xmlns:p14="http://schemas.microsoft.com/office/powerpoint/2010/main" val="1539862436"/>
              </p:ext>
            </p:extLst>
          </p:nvPr>
        </p:nvGraphicFramePr>
        <p:xfrm>
          <a:off x="215462" y="1855076"/>
          <a:ext cx="8728844" cy="4366050"/>
        </p:xfrm>
        <a:graphic>
          <a:graphicData uri="http://schemas.openxmlformats.org/drawingml/2006/table">
            <a:tbl>
              <a:tblPr firstRow="1" firstCol="1" bandRow="1">
                <a:tableStyleId>{5C22544A-7EE6-4342-B048-85BDC9FD1C3A}</a:tableStyleId>
              </a:tblPr>
              <a:tblGrid>
                <a:gridCol w="1603364">
                  <a:extLst>
                    <a:ext uri="{9D8B030D-6E8A-4147-A177-3AD203B41FA5}">
                      <a16:colId xmlns:a16="http://schemas.microsoft.com/office/drawing/2014/main" val="777190308"/>
                    </a:ext>
                  </a:extLst>
                </a:gridCol>
                <a:gridCol w="967950">
                  <a:extLst>
                    <a:ext uri="{9D8B030D-6E8A-4147-A177-3AD203B41FA5}">
                      <a16:colId xmlns:a16="http://schemas.microsoft.com/office/drawing/2014/main" val="2886169046"/>
                    </a:ext>
                  </a:extLst>
                </a:gridCol>
                <a:gridCol w="902232">
                  <a:extLst>
                    <a:ext uri="{9D8B030D-6E8A-4147-A177-3AD203B41FA5}">
                      <a16:colId xmlns:a16="http://schemas.microsoft.com/office/drawing/2014/main" val="1344518267"/>
                    </a:ext>
                  </a:extLst>
                </a:gridCol>
                <a:gridCol w="901324">
                  <a:extLst>
                    <a:ext uri="{9D8B030D-6E8A-4147-A177-3AD203B41FA5}">
                      <a16:colId xmlns:a16="http://schemas.microsoft.com/office/drawing/2014/main" val="4260620522"/>
                    </a:ext>
                  </a:extLst>
                </a:gridCol>
                <a:gridCol w="786607">
                  <a:extLst>
                    <a:ext uri="{9D8B030D-6E8A-4147-A177-3AD203B41FA5}">
                      <a16:colId xmlns:a16="http://schemas.microsoft.com/office/drawing/2014/main" val="3598259891"/>
                    </a:ext>
                  </a:extLst>
                </a:gridCol>
                <a:gridCol w="1306790">
                  <a:extLst>
                    <a:ext uri="{9D8B030D-6E8A-4147-A177-3AD203B41FA5}">
                      <a16:colId xmlns:a16="http://schemas.microsoft.com/office/drawing/2014/main" val="2060918390"/>
                    </a:ext>
                  </a:extLst>
                </a:gridCol>
                <a:gridCol w="825001">
                  <a:extLst>
                    <a:ext uri="{9D8B030D-6E8A-4147-A177-3AD203B41FA5}">
                      <a16:colId xmlns:a16="http://schemas.microsoft.com/office/drawing/2014/main" val="1238902953"/>
                    </a:ext>
                  </a:extLst>
                </a:gridCol>
                <a:gridCol w="717788">
                  <a:extLst>
                    <a:ext uri="{9D8B030D-6E8A-4147-A177-3AD203B41FA5}">
                      <a16:colId xmlns:a16="http://schemas.microsoft.com/office/drawing/2014/main" val="4146985705"/>
                    </a:ext>
                  </a:extLst>
                </a:gridCol>
                <a:gridCol w="717788">
                  <a:extLst>
                    <a:ext uri="{9D8B030D-6E8A-4147-A177-3AD203B41FA5}">
                      <a16:colId xmlns:a16="http://schemas.microsoft.com/office/drawing/2014/main" val="2229470512"/>
                    </a:ext>
                  </a:extLst>
                </a:gridCol>
              </a:tblGrid>
              <a:tr h="881205">
                <a:tc>
                  <a:txBody>
                    <a:bodyPr/>
                    <a:lstStyle/>
                    <a:p>
                      <a:pPr algn="ctr">
                        <a:lnSpc>
                          <a:spcPct val="107000"/>
                        </a:lnSpc>
                        <a:spcBef>
                          <a:spcPts val="600"/>
                        </a:spcBef>
                        <a:spcAft>
                          <a:spcPts val="600"/>
                        </a:spcAft>
                      </a:pPr>
                      <a:r>
                        <a:rPr lang="vi-VN" sz="2000" dirty="0">
                          <a:effectLst/>
                          <a:latin typeface="+mj-lt"/>
                        </a:rPr>
                        <a:t>         </a:t>
                      </a:r>
                      <a:r>
                        <a:rPr lang="en-US" sz="2000" dirty="0" err="1">
                          <a:effectLst/>
                          <a:latin typeface="+mj-lt"/>
                        </a:rPr>
                        <a:t>Tính</a:t>
                      </a:r>
                      <a:r>
                        <a:rPr lang="en-US" sz="2000" dirty="0">
                          <a:effectLst/>
                          <a:latin typeface="+mj-lt"/>
                        </a:rPr>
                        <a:t> </a:t>
                      </a:r>
                      <a:r>
                        <a:rPr lang="en-US" sz="2000" dirty="0" err="1">
                          <a:effectLst/>
                          <a:latin typeface="+mj-lt"/>
                        </a:rPr>
                        <a:t>chất</a:t>
                      </a:r>
                      <a:endParaRPr lang="en-US" sz="2000" dirty="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dirty="0" err="1">
                          <a:effectLst/>
                          <a:latin typeface="+mj-lt"/>
                        </a:rPr>
                        <a:t>Cứng</a:t>
                      </a:r>
                      <a:endParaRPr lang="en-US" sz="2000" dirty="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Dẻo</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Giòn</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Đàn hồi</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Dẫn điện, nhiệt tốt</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Dễ cháy</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Bị gỉ</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rowSpan="2">
                  <a:txBody>
                    <a:bodyPr/>
                    <a:lstStyle/>
                    <a:p>
                      <a:pPr algn="ctr">
                        <a:lnSpc>
                          <a:spcPct val="107000"/>
                        </a:lnSpc>
                        <a:spcBef>
                          <a:spcPts val="600"/>
                        </a:spcBef>
                        <a:spcAft>
                          <a:spcPts val="600"/>
                        </a:spcAft>
                      </a:pPr>
                      <a:r>
                        <a:rPr lang="en-US" sz="2000">
                          <a:effectLst/>
                          <a:latin typeface="+mj-lt"/>
                        </a:rPr>
                        <a:t>Bị ăn mòn</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0334411"/>
                  </a:ext>
                </a:extLst>
              </a:tr>
              <a:tr h="901197">
                <a:tc>
                  <a:txBody>
                    <a:bodyPr/>
                    <a:lstStyle/>
                    <a:p>
                      <a:pPr>
                        <a:lnSpc>
                          <a:spcPct val="107000"/>
                        </a:lnSpc>
                        <a:spcBef>
                          <a:spcPts val="600"/>
                        </a:spcBef>
                        <a:spcAft>
                          <a:spcPts val="600"/>
                        </a:spcAft>
                      </a:pPr>
                      <a:r>
                        <a:rPr lang="en-US" sz="2000">
                          <a:effectLst/>
                          <a:latin typeface="+mj-lt"/>
                        </a:rPr>
                        <a:t>Vật liệu</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4501726"/>
                  </a:ext>
                </a:extLst>
              </a:tr>
              <a:tr h="430608">
                <a:tc>
                  <a:txBody>
                    <a:bodyPr/>
                    <a:lstStyle/>
                    <a:p>
                      <a:pPr>
                        <a:lnSpc>
                          <a:spcPct val="107000"/>
                        </a:lnSpc>
                        <a:spcBef>
                          <a:spcPts val="600"/>
                        </a:spcBef>
                        <a:spcAft>
                          <a:spcPts val="600"/>
                        </a:spcAft>
                      </a:pPr>
                      <a:r>
                        <a:rPr lang="en-US" sz="2000">
                          <a:effectLst/>
                          <a:latin typeface="+mj-lt"/>
                        </a:rPr>
                        <a:t>Kim loại</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2000">
                          <a:effectLst/>
                          <a:latin typeface="+mj-lt"/>
                          <a:sym typeface="Wingdings" panose="05000000000000000000" pitchFamily="2" charset="2"/>
                        </a:rPr>
                        <a:t></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2000">
                          <a:effectLst/>
                          <a:latin typeface="+mj-lt"/>
                          <a:sym typeface="Wingdings" panose="05000000000000000000" pitchFamily="2" charset="2"/>
                        </a:rPr>
                        <a:t></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2000">
                          <a:effectLst/>
                          <a:latin typeface="+mj-lt"/>
                          <a:sym typeface="Wingdings" panose="05000000000000000000" pitchFamily="2" charset="2"/>
                        </a:rPr>
                        <a:t></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US" sz="2000">
                          <a:effectLst/>
                          <a:latin typeface="+mj-lt"/>
                          <a:sym typeface="Wingdings" panose="05000000000000000000" pitchFamily="2" charset="2"/>
                        </a:rPr>
                        <a:t></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en-US" sz="2000">
                          <a:effectLst/>
                          <a:latin typeface="+mj-lt"/>
                          <a:sym typeface="Wingdings" panose="05000000000000000000" pitchFamily="2" charset="2"/>
                        </a:rPr>
                        <a:t></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6216520"/>
                  </a:ext>
                </a:extLst>
              </a:tr>
              <a:tr h="430608">
                <a:tc>
                  <a:txBody>
                    <a:bodyPr/>
                    <a:lstStyle/>
                    <a:p>
                      <a:pPr>
                        <a:lnSpc>
                          <a:spcPct val="107000"/>
                        </a:lnSpc>
                        <a:spcBef>
                          <a:spcPts val="600"/>
                        </a:spcBef>
                        <a:spcAft>
                          <a:spcPts val="600"/>
                        </a:spcAft>
                      </a:pPr>
                      <a:r>
                        <a:rPr lang="en-US" sz="2000">
                          <a:effectLst/>
                          <a:latin typeface="+mj-lt"/>
                        </a:rPr>
                        <a:t>Cao su</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6415366"/>
                  </a:ext>
                </a:extLst>
              </a:tr>
              <a:tr h="430608">
                <a:tc>
                  <a:txBody>
                    <a:bodyPr/>
                    <a:lstStyle/>
                    <a:p>
                      <a:pPr>
                        <a:lnSpc>
                          <a:spcPct val="107000"/>
                        </a:lnSpc>
                        <a:spcBef>
                          <a:spcPts val="600"/>
                        </a:spcBef>
                        <a:spcAft>
                          <a:spcPts val="600"/>
                        </a:spcAft>
                      </a:pPr>
                      <a:r>
                        <a:rPr lang="en-US" sz="2000">
                          <a:effectLst/>
                          <a:latin typeface="+mj-lt"/>
                        </a:rPr>
                        <a:t>Nhựa</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182616"/>
                  </a:ext>
                </a:extLst>
              </a:tr>
              <a:tr h="430608">
                <a:tc>
                  <a:txBody>
                    <a:bodyPr/>
                    <a:lstStyle/>
                    <a:p>
                      <a:pPr>
                        <a:lnSpc>
                          <a:spcPct val="107000"/>
                        </a:lnSpc>
                        <a:spcBef>
                          <a:spcPts val="600"/>
                        </a:spcBef>
                        <a:spcAft>
                          <a:spcPts val="600"/>
                        </a:spcAft>
                      </a:pPr>
                      <a:r>
                        <a:rPr lang="en-US" sz="2000">
                          <a:effectLst/>
                          <a:latin typeface="+mj-lt"/>
                        </a:rPr>
                        <a:t>Gỗ</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dirty="0">
                          <a:effectLst/>
                          <a:latin typeface="+mj-lt"/>
                        </a:rPr>
                        <a:t> </a:t>
                      </a:r>
                      <a:endParaRPr lang="en-US" sz="2000" dirty="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9304182"/>
                  </a:ext>
                </a:extLst>
              </a:tr>
              <a:tr h="430608">
                <a:tc>
                  <a:txBody>
                    <a:bodyPr/>
                    <a:lstStyle/>
                    <a:p>
                      <a:pPr>
                        <a:lnSpc>
                          <a:spcPct val="107000"/>
                        </a:lnSpc>
                        <a:spcBef>
                          <a:spcPts val="600"/>
                        </a:spcBef>
                        <a:spcAft>
                          <a:spcPts val="600"/>
                        </a:spcAft>
                      </a:pPr>
                      <a:r>
                        <a:rPr lang="en-US" sz="2000">
                          <a:effectLst/>
                          <a:latin typeface="+mj-lt"/>
                        </a:rPr>
                        <a:t>Thủy tinh</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7066551"/>
                  </a:ext>
                </a:extLst>
              </a:tr>
              <a:tr h="430608">
                <a:tc>
                  <a:txBody>
                    <a:bodyPr/>
                    <a:lstStyle/>
                    <a:p>
                      <a:pPr>
                        <a:lnSpc>
                          <a:spcPct val="107000"/>
                        </a:lnSpc>
                        <a:spcBef>
                          <a:spcPts val="600"/>
                        </a:spcBef>
                        <a:spcAft>
                          <a:spcPts val="600"/>
                        </a:spcAft>
                      </a:pPr>
                      <a:r>
                        <a:rPr lang="en-US" sz="2000" dirty="0" err="1">
                          <a:effectLst/>
                          <a:latin typeface="+mj-lt"/>
                        </a:rPr>
                        <a:t>Gốm</a:t>
                      </a:r>
                      <a:endParaRPr lang="en-US" sz="2000" dirty="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a:effectLst/>
                          <a:latin typeface="+mj-lt"/>
                        </a:rPr>
                        <a:t> </a:t>
                      </a:r>
                      <a:endParaRPr lang="en-US" sz="2000">
                        <a:effectLst/>
                        <a:latin typeface="+mj-lt"/>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2000" dirty="0">
                          <a:effectLst/>
                          <a:latin typeface="+mj-lt"/>
                        </a:rPr>
                        <a:t> </a:t>
                      </a:r>
                      <a:endParaRPr lang="en-US" sz="2000" dirty="0">
                        <a:effectLst/>
                        <a:latin typeface="+mj-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557797"/>
                  </a:ext>
                </a:extLst>
              </a:tr>
            </a:tbl>
          </a:graphicData>
        </a:graphic>
      </p:graphicFrame>
      <p:sp>
        <p:nvSpPr>
          <p:cNvPr id="3" name="Rectangle 1">
            <a:extLst>
              <a:ext uri="{FF2B5EF4-FFF2-40B4-BE49-F238E27FC236}">
                <a16:creationId xmlns:a16="http://schemas.microsoft.com/office/drawing/2014/main" id="{05CDD1F1-BEC2-4BED-B622-AB941C2E6876}"/>
              </a:ext>
            </a:extLst>
          </p:cNvPr>
          <p:cNvSpPr>
            <a:spLocks noChangeArrowheads="1"/>
          </p:cNvSpPr>
          <p:nvPr/>
        </p:nvSpPr>
        <p:spPr bwMode="auto">
          <a:xfrm>
            <a:off x="291095" y="355784"/>
            <a:ext cx="62251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Phiếu học tập 3</a:t>
            </a:r>
            <a:endParaRPr kumimoji="0" lang="en-US" altLang="en-US" sz="2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Một số tính chất và ứng dụng của vật  liệu</a:t>
            </a:r>
            <a:endParaRPr kumimoji="0" lang="vi-VN" altLang="en-US" sz="2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742746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391</TotalTime>
  <Words>2513</Words>
  <PresentationFormat>On-screen Show (4:3)</PresentationFormat>
  <Paragraphs>386</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Segoe UI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2021-08-03T14:36:59Z</dcterms:created>
  <dcterms:modified xsi:type="dcterms:W3CDTF">2021-08-18T08:41:30Z</dcterms:modified>
</cp:coreProperties>
</file>