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1BFC62-3212-4875-A81F-82F7396F671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20648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FC62-3212-4875-A81F-82F7396F671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871843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FC62-3212-4875-A81F-82F7396F671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277115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FC62-3212-4875-A81F-82F7396F671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3040042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BFC62-3212-4875-A81F-82F7396F671B}" type="datetimeFigureOut">
              <a:rPr lang="en-US" smtClean="0"/>
              <a:t>4/24/2022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802827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1BFC62-3212-4875-A81F-82F7396F671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545237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1BFC62-3212-4875-A81F-82F7396F671B}" type="datetimeFigureOut">
              <a:rPr lang="en-US" smtClean="0"/>
              <a:t>4/24/2022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989694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1BFC62-3212-4875-A81F-82F7396F671B}" type="datetimeFigureOut">
              <a:rPr lang="en-US" smtClean="0"/>
              <a:t>4/24/2022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2344685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BFC62-3212-4875-A81F-82F7396F671B}" type="datetimeFigureOut">
              <a:rPr lang="en-US" smtClean="0"/>
              <a:t>4/24/2022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2158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BFC62-3212-4875-A81F-82F7396F671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21653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BFC62-3212-4875-A81F-82F7396F671B}" type="datetimeFigureOut">
              <a:rPr lang="en-US" smtClean="0"/>
              <a:t>4/24/2022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93DE50-1BA9-4955-A151-8401A12ACC1A}" type="slidenum">
              <a:rPr lang="en-US" smtClean="0"/>
              <a:t>‹#›</a:t>
            </a:fld>
            <a:endParaRPr lang="en-US"/>
          </a:p>
        </p:txBody>
      </p:sp>
    </p:spTree>
    <p:extLst>
      <p:ext uri="{BB962C8B-B14F-4D97-AF65-F5344CB8AC3E}">
        <p14:creationId xmlns:p14="http://schemas.microsoft.com/office/powerpoint/2010/main" val="149418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BFC62-3212-4875-A81F-82F7396F671B}" type="datetimeFigureOut">
              <a:rPr lang="en-US" smtClean="0"/>
              <a:t>4/24/2022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3DE50-1BA9-4955-A151-8401A12ACC1A}" type="slidenum">
              <a:rPr lang="en-US" smtClean="0"/>
              <a:t>‹#›</a:t>
            </a:fld>
            <a:endParaRPr lang="en-US"/>
          </a:p>
        </p:txBody>
      </p:sp>
    </p:spTree>
    <p:extLst>
      <p:ext uri="{BB962C8B-B14F-4D97-AF65-F5344CB8AC3E}">
        <p14:creationId xmlns:p14="http://schemas.microsoft.com/office/powerpoint/2010/main" val="316472657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6370975"/>
          </a:xfrm>
          <a:prstGeom prst="rect">
            <a:avLst/>
          </a:prstGeom>
          <a:noFill/>
        </p:spPr>
        <p:txBody>
          <a:bodyPr wrap="square" rtlCol="0">
            <a:spAutoFit/>
          </a:bodyPr>
          <a:lstStyle/>
          <a:p>
            <a:r>
              <a:rPr lang="en-US" sz="2400" b="1" dirty="0"/>
              <a:t>Question 1</a:t>
            </a:r>
            <a:r>
              <a:rPr lang="en-US" sz="2400" dirty="0"/>
              <a:t>. In some ways, financial planning for singles is more ________ than for couples.</a:t>
            </a:r>
          </a:p>
          <a:p>
            <a:r>
              <a:rPr lang="fr-FR" sz="2400" b="1" dirty="0"/>
              <a:t>    </a:t>
            </a:r>
            <a:r>
              <a:rPr lang="fr-FR" sz="2400" b="1" dirty="0" smtClean="0"/>
              <a:t>A</a:t>
            </a:r>
            <a:r>
              <a:rPr lang="fr-FR" sz="2400" dirty="0"/>
              <a:t>. </a:t>
            </a:r>
            <a:r>
              <a:rPr lang="fr-FR" sz="2400" dirty="0" smtClean="0"/>
              <a:t>Importable</a:t>
            </a:r>
            <a:r>
              <a:rPr lang="vi-VN" sz="2400" dirty="0" smtClean="0"/>
              <a:t>   </a:t>
            </a:r>
            <a:r>
              <a:rPr lang="fr-FR" sz="2400" b="1" dirty="0" smtClean="0"/>
              <a:t>B</a:t>
            </a:r>
            <a:r>
              <a:rPr lang="fr-FR" sz="2400" dirty="0"/>
              <a:t>. importance        </a:t>
            </a:r>
            <a:r>
              <a:rPr lang="fr-FR" sz="2400" dirty="0" smtClean="0"/>
              <a:t>   </a:t>
            </a:r>
            <a:r>
              <a:rPr lang="fr-FR" sz="2400" b="1" dirty="0"/>
              <a:t>C</a:t>
            </a:r>
            <a:r>
              <a:rPr lang="fr-FR" sz="2400" dirty="0"/>
              <a:t>. important	</a:t>
            </a:r>
            <a:r>
              <a:rPr lang="fr-FR" sz="2400" b="1" dirty="0"/>
              <a:t>D</a:t>
            </a:r>
            <a:r>
              <a:rPr lang="fr-FR" sz="2400" dirty="0"/>
              <a:t>. </a:t>
            </a:r>
            <a:r>
              <a:rPr lang="fr-FR" sz="2400" dirty="0" err="1"/>
              <a:t>importantly</a:t>
            </a:r>
            <a:endParaRPr lang="en-US" sz="2400" dirty="0"/>
          </a:p>
          <a:p>
            <a:endParaRPr lang="vi-VN" sz="2400" b="1" dirty="0" smtClean="0"/>
          </a:p>
          <a:p>
            <a:r>
              <a:rPr lang="vi-VN" sz="2400" dirty="0" smtClean="0"/>
              <a:t>Kiến </a:t>
            </a:r>
            <a:r>
              <a:rPr lang="vi-VN" sz="2400" dirty="0"/>
              <a:t>thức: Từ loại</a:t>
            </a:r>
            <a:endParaRPr lang="en-US" sz="2400" dirty="0"/>
          </a:p>
          <a:p>
            <a:r>
              <a:rPr lang="vi-VN" sz="2400" dirty="0"/>
              <a:t>Giải thích:</a:t>
            </a:r>
            <a:endParaRPr lang="en-US" sz="2400" dirty="0"/>
          </a:p>
          <a:p>
            <a:r>
              <a:rPr lang="vi-VN" sz="2400" dirty="0"/>
              <a:t>Xét các đáp án:</a:t>
            </a:r>
            <a:endParaRPr lang="en-US" sz="2400" dirty="0"/>
          </a:p>
          <a:p>
            <a:r>
              <a:rPr lang="vi-VN" sz="2400" dirty="0"/>
              <a:t>	A. importable : (không có từ này) 	B. importance (n): tầm quan trọng </a:t>
            </a:r>
            <a:endParaRPr lang="en-US" sz="2400" dirty="0"/>
          </a:p>
          <a:p>
            <a:r>
              <a:rPr lang="vi-VN" sz="2400" dirty="0"/>
              <a:t>	C. important (a): quan trọng 	D. importantly (adv): một cách quan trọng</a:t>
            </a:r>
            <a:endParaRPr lang="en-US" sz="2400" dirty="0"/>
          </a:p>
          <a:p>
            <a:r>
              <a:rPr lang="vi-VN" sz="2400" dirty="0"/>
              <a:t>Vị trí chỗ trống này cần một tính từ, vì phía trước có động từ “to be”. Vì vậy chọn đáp án A. </a:t>
            </a:r>
            <a:endParaRPr lang="en-US" sz="2400" dirty="0"/>
          </a:p>
          <a:p>
            <a:r>
              <a:rPr lang="vi-VN" sz="2400" dirty="0"/>
              <a:t>Tạm dịch: Trong một số trường hợp, kế hoạch tài chính cho những người độc thân thì quan trọng hơn là đối với các cặp vợ chồng.</a:t>
            </a:r>
            <a:endParaRPr lang="en-US" sz="2400" dirty="0"/>
          </a:p>
          <a:p>
            <a:endParaRPr lang="en-US" sz="2400" dirty="0"/>
          </a:p>
        </p:txBody>
      </p:sp>
      <p:sp>
        <p:nvSpPr>
          <p:cNvPr id="3" name="Oval 2"/>
          <p:cNvSpPr/>
          <p:nvPr/>
        </p:nvSpPr>
        <p:spPr>
          <a:xfrm>
            <a:off x="49530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9741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additive="base">
                                        <p:cTn id="44" dur="500" fill="hold"/>
                                        <p:tgtEl>
                                          <p:spTgt spid="3"/>
                                        </p:tgtEl>
                                        <p:attrNameLst>
                                          <p:attrName>ppt_x</p:attrName>
                                        </p:attrNameLst>
                                      </p:cBhvr>
                                      <p:tavLst>
                                        <p:tav tm="0">
                                          <p:val>
                                            <p:strVal val="#ppt_x"/>
                                          </p:val>
                                        </p:tav>
                                        <p:tav tm="100000">
                                          <p:val>
                                            <p:strVal val="#ppt_x"/>
                                          </p:val>
                                        </p:tav>
                                      </p:tavLst>
                                    </p:anim>
                                    <p:anim calcmode="lin" valueType="num">
                                      <p:cBhvr additive="base">
                                        <p:cTn id="4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304800"/>
            <a:ext cx="8686800" cy="5262979"/>
          </a:xfrm>
          <a:prstGeom prst="rect">
            <a:avLst/>
          </a:prstGeom>
          <a:noFill/>
        </p:spPr>
        <p:txBody>
          <a:bodyPr wrap="square" rtlCol="0">
            <a:spAutoFit/>
          </a:bodyPr>
          <a:lstStyle/>
          <a:p>
            <a:r>
              <a:rPr lang="en-US" sz="2400" b="1" dirty="0"/>
              <a:t>Question 10</a:t>
            </a:r>
            <a:r>
              <a:rPr lang="vi-VN" sz="2400" dirty="0"/>
              <a:t>. </a:t>
            </a:r>
            <a:r>
              <a:rPr lang="en-US" sz="2400" dirty="0"/>
              <a:t>We will go on holiday in </a:t>
            </a:r>
            <a:r>
              <a:rPr lang="en-US" sz="2400" dirty="0" err="1"/>
              <a:t>Nha</a:t>
            </a:r>
            <a:r>
              <a:rPr lang="en-US" sz="2400" dirty="0"/>
              <a:t> </a:t>
            </a:r>
            <a:r>
              <a:rPr lang="en-US" sz="2400" dirty="0" err="1"/>
              <a:t>Trang</a:t>
            </a:r>
            <a:r>
              <a:rPr lang="en-US" sz="2400" dirty="0"/>
              <a:t> ___________.</a:t>
            </a:r>
          </a:p>
          <a:p>
            <a:r>
              <a:rPr lang="en-US" sz="2400" dirty="0"/>
              <a:t>    </a:t>
            </a:r>
            <a:r>
              <a:rPr lang="en-US" sz="2400" b="1" dirty="0"/>
              <a:t>A. </a:t>
            </a:r>
            <a:r>
              <a:rPr lang="en-US" sz="2400" dirty="0"/>
              <a:t>as soon as our son finishes the final examination	</a:t>
            </a:r>
          </a:p>
          <a:p>
            <a:r>
              <a:rPr lang="en-US" sz="2400" dirty="0"/>
              <a:t>   </a:t>
            </a:r>
            <a:r>
              <a:rPr lang="en-US" sz="2400" b="1" dirty="0"/>
              <a:t> B. </a:t>
            </a:r>
            <a:r>
              <a:rPr lang="en-US" sz="2400" dirty="0"/>
              <a:t>before our son finished the final examination</a:t>
            </a:r>
          </a:p>
          <a:p>
            <a:r>
              <a:rPr lang="en-US" sz="2400" dirty="0"/>
              <a:t>   </a:t>
            </a:r>
            <a:r>
              <a:rPr lang="en-US" sz="2400" b="1" dirty="0"/>
              <a:t> C. </a:t>
            </a:r>
            <a:r>
              <a:rPr lang="en-US" sz="2400" dirty="0"/>
              <a:t>when our son will finish the final examination</a:t>
            </a:r>
          </a:p>
          <a:p>
            <a:r>
              <a:rPr lang="en-US" sz="2400" dirty="0"/>
              <a:t>   </a:t>
            </a:r>
            <a:r>
              <a:rPr lang="en-US" sz="2400" b="1" dirty="0"/>
              <a:t> D. </a:t>
            </a:r>
            <a:r>
              <a:rPr lang="en-US" sz="2400" dirty="0"/>
              <a:t>after our son had finished the final examination</a:t>
            </a:r>
          </a:p>
          <a:p>
            <a:endParaRPr lang="vi-VN" sz="2400" b="1" dirty="0" smtClean="0"/>
          </a:p>
          <a:p>
            <a:r>
              <a:rPr lang="vi-VN" sz="2400" dirty="0" smtClean="0"/>
              <a:t>Kiến </a:t>
            </a:r>
            <a:r>
              <a:rPr lang="vi-VN" sz="2400" dirty="0"/>
              <a:t>thức:  Sự phối hợp các thì (Tương lai &amp; hiện tại)</a:t>
            </a:r>
            <a:endParaRPr lang="en-US" sz="2400" dirty="0"/>
          </a:p>
          <a:p>
            <a:r>
              <a:rPr lang="vi-VN" sz="2400" dirty="0"/>
              <a:t>Giải thích: Căn cứ vào công thức của mệnh đề trạng ngữ chỉ thời gian: </a:t>
            </a:r>
            <a:endParaRPr lang="en-US" sz="2400" dirty="0"/>
          </a:p>
          <a:p>
            <a:r>
              <a:rPr lang="vi-VN" sz="2400" dirty="0"/>
              <a:t>	Động từ ở mệnh đề chính chia ở thì tương lai  + as soon as + S + V(s/es).</a:t>
            </a:r>
            <a:endParaRPr lang="en-US" sz="2400" dirty="0"/>
          </a:p>
          <a:p>
            <a:r>
              <a:rPr lang="vi-VN" sz="2400" dirty="0"/>
              <a:t>Tạm dịch: Chúng tôi sẽ đi du lịch </a:t>
            </a:r>
            <a:r>
              <a:rPr lang="en-US" sz="2400" dirty="0" err="1"/>
              <a:t>Nha</a:t>
            </a:r>
            <a:r>
              <a:rPr lang="en-US" sz="2400" dirty="0"/>
              <a:t> </a:t>
            </a:r>
            <a:r>
              <a:rPr lang="en-US" sz="2400" dirty="0" err="1"/>
              <a:t>Trang</a:t>
            </a:r>
            <a:r>
              <a:rPr lang="vi-VN" sz="2400" dirty="0"/>
              <a:t> ngay khi con trai chúng tôi thi tốt nghiệp xong.</a:t>
            </a:r>
            <a:endParaRPr lang="en-US" sz="2400" dirty="0"/>
          </a:p>
          <a:p>
            <a:endParaRPr lang="en-US" sz="2400" dirty="0"/>
          </a:p>
        </p:txBody>
      </p:sp>
      <p:sp>
        <p:nvSpPr>
          <p:cNvPr id="6" name="Oval 5"/>
          <p:cNvSpPr/>
          <p:nvPr/>
        </p:nvSpPr>
        <p:spPr>
          <a:xfrm>
            <a:off x="304800" y="685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130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3416320"/>
          </a:xfrm>
          <a:prstGeom prst="rect">
            <a:avLst/>
          </a:prstGeom>
          <a:noFill/>
        </p:spPr>
        <p:txBody>
          <a:bodyPr wrap="square" rtlCol="0">
            <a:spAutoFit/>
          </a:bodyPr>
          <a:lstStyle/>
          <a:p>
            <a:r>
              <a:rPr lang="en-US" sz="2400" b="1" dirty="0"/>
              <a:t>Question 11</a:t>
            </a:r>
            <a:r>
              <a:rPr lang="vi-VN" sz="2400" dirty="0"/>
              <a:t>. </a:t>
            </a:r>
            <a:r>
              <a:rPr lang="en-US" sz="2400" dirty="0"/>
              <a:t>The closure of the school is a slap in </a:t>
            </a:r>
            <a:r>
              <a:rPr lang="en-US" sz="2400" dirty="0" err="1"/>
              <a:t>the________to</a:t>
            </a:r>
            <a:r>
              <a:rPr lang="en-US" sz="2400" dirty="0"/>
              <a:t> the local community.</a:t>
            </a:r>
          </a:p>
          <a:p>
            <a:r>
              <a:rPr lang="fr-FR" sz="2400" dirty="0"/>
              <a:t>	</a:t>
            </a:r>
            <a:r>
              <a:rPr lang="en-US" sz="2400" b="1" dirty="0"/>
              <a:t>A</a:t>
            </a:r>
            <a:r>
              <a:rPr lang="en-US" sz="2400" dirty="0"/>
              <a:t>. head  	</a:t>
            </a:r>
            <a:r>
              <a:rPr lang="en-US" sz="2400" b="1" dirty="0"/>
              <a:t>B</a:t>
            </a:r>
            <a:r>
              <a:rPr lang="en-US" sz="2400" dirty="0"/>
              <a:t>. feet  	   </a:t>
            </a:r>
            <a:r>
              <a:rPr lang="en-US" sz="2400" b="1" dirty="0"/>
              <a:t>C</a:t>
            </a:r>
            <a:r>
              <a:rPr lang="en-US" sz="2400" dirty="0"/>
              <a:t>. mouth 	</a:t>
            </a:r>
            <a:r>
              <a:rPr lang="en-US" sz="2400" b="1" dirty="0"/>
              <a:t>D</a:t>
            </a:r>
            <a:r>
              <a:rPr lang="en-US" sz="2400" dirty="0"/>
              <a:t>. face</a:t>
            </a:r>
          </a:p>
          <a:p>
            <a:endParaRPr lang="vi-VN" sz="2400" b="1" dirty="0" smtClean="0"/>
          </a:p>
          <a:p>
            <a:r>
              <a:rPr lang="vi-VN" sz="2400" dirty="0" smtClean="0"/>
              <a:t>Kiến </a:t>
            </a:r>
            <a:r>
              <a:rPr lang="vi-VN" sz="2400" dirty="0"/>
              <a:t>thức: Cụm từ cố định</a:t>
            </a:r>
            <a:endParaRPr lang="en-US" sz="2400" dirty="0"/>
          </a:p>
          <a:p>
            <a:r>
              <a:rPr lang="vi-VN" sz="2400" dirty="0"/>
              <a:t>Giải thích: a slap in the face: sự sỉ nhục/ sự lăng mạ</a:t>
            </a:r>
            <a:endParaRPr lang="en-US" sz="2400" dirty="0"/>
          </a:p>
          <a:p>
            <a:r>
              <a:rPr lang="vi-VN" sz="2400" dirty="0"/>
              <a:t>Tạm dịch: Sự đóng cửa trường học là một sự sỉ nhục đối với cộng đồng địa phương</a:t>
            </a:r>
            <a:endParaRPr lang="en-US" sz="2400" dirty="0"/>
          </a:p>
          <a:p>
            <a:endParaRPr lang="en-US" sz="2400" dirty="0"/>
          </a:p>
        </p:txBody>
      </p:sp>
      <p:sp>
        <p:nvSpPr>
          <p:cNvPr id="3" name="Oval 2"/>
          <p:cNvSpPr/>
          <p:nvPr/>
        </p:nvSpPr>
        <p:spPr>
          <a:xfrm>
            <a:off x="6553200" y="1295400"/>
            <a:ext cx="609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715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5632311"/>
          </a:xfrm>
          <a:prstGeom prst="rect">
            <a:avLst/>
          </a:prstGeom>
          <a:noFill/>
        </p:spPr>
        <p:txBody>
          <a:bodyPr wrap="square" rtlCol="0">
            <a:spAutoFit/>
          </a:bodyPr>
          <a:lstStyle/>
          <a:p>
            <a:r>
              <a:rPr lang="en-US" sz="2400" b="1" dirty="0"/>
              <a:t>Question 12</a:t>
            </a:r>
            <a:r>
              <a:rPr lang="en-US" sz="2400" dirty="0"/>
              <a:t>. Researchers fear the virus could ________   and become transmissible between humans.</a:t>
            </a:r>
          </a:p>
          <a:p>
            <a:r>
              <a:rPr lang="vi-VN" sz="2400" b="1" dirty="0"/>
              <a:t>	A.</a:t>
            </a:r>
            <a:r>
              <a:rPr lang="vi-VN" sz="2400" dirty="0"/>
              <a:t> vanish </a:t>
            </a:r>
            <a:r>
              <a:rPr lang="vi-VN" sz="2400" b="1" dirty="0"/>
              <a:t>	B.</a:t>
            </a:r>
            <a:r>
              <a:rPr lang="vi-VN" sz="2400" dirty="0"/>
              <a:t> fade </a:t>
            </a:r>
            <a:r>
              <a:rPr lang="en-US" sz="2400" b="1" dirty="0"/>
              <a:t>                   </a:t>
            </a:r>
            <a:r>
              <a:rPr lang="vi-VN" sz="2400" b="1" dirty="0" smtClean="0"/>
              <a:t>C</a:t>
            </a:r>
            <a:r>
              <a:rPr lang="vi-VN" sz="2400" b="1" dirty="0"/>
              <a:t>.</a:t>
            </a:r>
            <a:r>
              <a:rPr lang="vi-VN" sz="2400" dirty="0"/>
              <a:t> mutate </a:t>
            </a:r>
            <a:r>
              <a:rPr lang="en-US" sz="2400" b="1" dirty="0"/>
              <a:t>             </a:t>
            </a:r>
            <a:r>
              <a:rPr lang="vi-VN" sz="2400" b="1" dirty="0" smtClean="0"/>
              <a:t>D</a:t>
            </a:r>
            <a:r>
              <a:rPr lang="vi-VN" sz="2400" b="1" dirty="0"/>
              <a:t>.</a:t>
            </a:r>
            <a:r>
              <a:rPr lang="vi-VN" sz="2400" dirty="0"/>
              <a:t> rotate </a:t>
            </a:r>
            <a:endParaRPr lang="en-US" sz="2400" dirty="0"/>
          </a:p>
          <a:p>
            <a:endParaRPr lang="vi-VN"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a:t>
            </a:r>
            <a:endParaRPr lang="en-US" sz="2400" dirty="0"/>
          </a:p>
          <a:p>
            <a:r>
              <a:rPr lang="vi-VN" sz="2400" dirty="0"/>
              <a:t>A. vanish (verb): biến mất          			B. fade (verb): mờ dần; bạc màu 	</a:t>
            </a:r>
            <a:endParaRPr lang="en-US" sz="2400" dirty="0"/>
          </a:p>
          <a:p>
            <a:r>
              <a:rPr lang="vi-VN" sz="2400" dirty="0"/>
              <a:t>C. mutate (verb): đột biến, biến đổi                           D. rotate (verb): làm xoay quanh; luân phiên nhau</a:t>
            </a:r>
            <a:endParaRPr lang="en-US" sz="2400" dirty="0"/>
          </a:p>
          <a:p>
            <a:r>
              <a:rPr lang="fr-FR" sz="2400" dirty="0" err="1"/>
              <a:t>Dựa</a:t>
            </a:r>
            <a:r>
              <a:rPr lang="fr-FR" sz="2400" dirty="0"/>
              <a:t> </a:t>
            </a:r>
            <a:r>
              <a:rPr lang="fr-FR" sz="2400" dirty="0" err="1"/>
              <a:t>nghĩa</a:t>
            </a:r>
            <a:r>
              <a:rPr lang="fr-FR" sz="2400" dirty="0"/>
              <a:t> </a:t>
            </a:r>
            <a:r>
              <a:rPr lang="fr-FR" sz="2400" dirty="0" err="1"/>
              <a:t>và</a:t>
            </a:r>
            <a:r>
              <a:rPr lang="fr-FR" sz="2400" dirty="0"/>
              <a:t> </a:t>
            </a:r>
            <a:r>
              <a:rPr lang="fr-FR" sz="2400" dirty="0" err="1"/>
              <a:t>ngữ</a:t>
            </a:r>
            <a:r>
              <a:rPr lang="fr-FR" sz="2400" dirty="0"/>
              <a:t> </a:t>
            </a:r>
            <a:r>
              <a:rPr lang="fr-FR" sz="2400" dirty="0" err="1"/>
              <a:t>cảnh</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C</a:t>
            </a:r>
            <a:endParaRPr lang="en-US" sz="2400" dirty="0"/>
          </a:p>
          <a:p>
            <a:r>
              <a:rPr lang="fr-FR" sz="2400" dirty="0" err="1"/>
              <a:t>Tạm</a:t>
            </a:r>
            <a:r>
              <a:rPr lang="fr-FR" sz="2400" dirty="0"/>
              <a:t> </a:t>
            </a:r>
            <a:r>
              <a:rPr lang="fr-FR" sz="2400" dirty="0" err="1"/>
              <a:t>dịch</a:t>
            </a:r>
            <a:r>
              <a:rPr lang="fr-FR" sz="2400" dirty="0"/>
              <a:t> : </a:t>
            </a:r>
            <a:r>
              <a:rPr lang="fr-FR" sz="2400" dirty="0" err="1"/>
              <a:t>Các</a:t>
            </a:r>
            <a:r>
              <a:rPr lang="fr-FR" sz="2400" dirty="0"/>
              <a:t> </a:t>
            </a:r>
            <a:r>
              <a:rPr lang="fr-FR" sz="2400" dirty="0" err="1"/>
              <a:t>nhà</a:t>
            </a:r>
            <a:r>
              <a:rPr lang="fr-FR" sz="2400" dirty="0"/>
              <a:t> </a:t>
            </a:r>
            <a:r>
              <a:rPr lang="fr-FR" sz="2400" dirty="0" err="1"/>
              <a:t>nghiên</a:t>
            </a:r>
            <a:r>
              <a:rPr lang="fr-FR" sz="2400" dirty="0"/>
              <a:t> </a:t>
            </a:r>
            <a:r>
              <a:rPr lang="fr-FR" sz="2400" dirty="0" err="1"/>
              <a:t>cứu</a:t>
            </a:r>
            <a:r>
              <a:rPr lang="fr-FR" sz="2400" dirty="0"/>
              <a:t> </a:t>
            </a:r>
            <a:r>
              <a:rPr lang="fr-FR" sz="2400" dirty="0" err="1"/>
              <a:t>đang</a:t>
            </a:r>
            <a:r>
              <a:rPr lang="fr-FR" sz="2400" dirty="0"/>
              <a:t> </a:t>
            </a:r>
            <a:r>
              <a:rPr lang="fr-FR" sz="2400" dirty="0" err="1"/>
              <a:t>lo</a:t>
            </a:r>
            <a:r>
              <a:rPr lang="fr-FR" sz="2400" dirty="0"/>
              <a:t> </a:t>
            </a:r>
            <a:r>
              <a:rPr lang="fr-FR" sz="2400" dirty="0" err="1"/>
              <a:t>sợ</a:t>
            </a:r>
            <a:r>
              <a:rPr lang="fr-FR" sz="2400" dirty="0"/>
              <a:t> vi </a:t>
            </a:r>
            <a:r>
              <a:rPr lang="fr-FR" sz="2400" dirty="0" err="1"/>
              <a:t>rút</a:t>
            </a:r>
            <a:r>
              <a:rPr lang="fr-FR" sz="2400" dirty="0"/>
              <a:t> </a:t>
            </a:r>
            <a:r>
              <a:rPr lang="fr-FR" sz="2400" dirty="0" err="1"/>
              <a:t>có</a:t>
            </a:r>
            <a:r>
              <a:rPr lang="fr-FR" sz="2400" dirty="0"/>
              <a:t> </a:t>
            </a:r>
            <a:r>
              <a:rPr lang="fr-FR" sz="2400" dirty="0" err="1"/>
              <a:t>thể</a:t>
            </a:r>
            <a:r>
              <a:rPr lang="fr-FR" sz="2400" dirty="0"/>
              <a:t> </a:t>
            </a:r>
            <a:r>
              <a:rPr lang="fr-FR" sz="2400" dirty="0" err="1"/>
              <a:t>biến</a:t>
            </a:r>
            <a:r>
              <a:rPr lang="fr-FR" sz="2400" dirty="0"/>
              <a:t> </a:t>
            </a:r>
            <a:r>
              <a:rPr lang="fr-FR" sz="2400" dirty="0" err="1"/>
              <a:t>đổi</a:t>
            </a:r>
            <a:r>
              <a:rPr lang="fr-FR" sz="2400" dirty="0"/>
              <a:t> </a:t>
            </a:r>
            <a:r>
              <a:rPr lang="fr-FR" sz="2400" dirty="0" err="1"/>
              <a:t>và</a:t>
            </a:r>
            <a:r>
              <a:rPr lang="fr-FR" sz="2400" dirty="0"/>
              <a:t> </a:t>
            </a:r>
            <a:r>
              <a:rPr lang="fr-FR" sz="2400" dirty="0" err="1"/>
              <a:t>trở</a:t>
            </a:r>
            <a:r>
              <a:rPr lang="fr-FR" sz="2400" dirty="0"/>
              <a:t> </a:t>
            </a:r>
            <a:r>
              <a:rPr lang="fr-FR" sz="2400" dirty="0" err="1"/>
              <a:t>nên</a:t>
            </a:r>
            <a:r>
              <a:rPr lang="fr-FR" sz="2400" dirty="0"/>
              <a:t> </a:t>
            </a:r>
            <a:r>
              <a:rPr lang="fr-FR" sz="2400" dirty="0" err="1"/>
              <a:t>dễ</a:t>
            </a:r>
            <a:r>
              <a:rPr lang="fr-FR" sz="2400" dirty="0"/>
              <a:t> </a:t>
            </a:r>
            <a:r>
              <a:rPr lang="fr-FR" sz="2400" dirty="0" err="1"/>
              <a:t>dàng</a:t>
            </a:r>
            <a:r>
              <a:rPr lang="fr-FR" sz="2400" dirty="0"/>
              <a:t> </a:t>
            </a:r>
            <a:r>
              <a:rPr lang="fr-FR" sz="2400" dirty="0" err="1"/>
              <a:t>lây</a:t>
            </a:r>
            <a:r>
              <a:rPr lang="fr-FR" sz="2400" dirty="0"/>
              <a:t> </a:t>
            </a:r>
            <a:r>
              <a:rPr lang="fr-FR" sz="2400" dirty="0" err="1"/>
              <a:t>nhiễm</a:t>
            </a:r>
            <a:r>
              <a:rPr lang="fr-FR" sz="2400" dirty="0"/>
              <a:t> </a:t>
            </a:r>
            <a:r>
              <a:rPr lang="fr-FR" sz="2400" dirty="0" err="1"/>
              <a:t>trên</a:t>
            </a:r>
            <a:r>
              <a:rPr lang="fr-FR" sz="2400" dirty="0"/>
              <a:t> con </a:t>
            </a:r>
            <a:r>
              <a:rPr lang="fr-FR" sz="2400" dirty="0" err="1"/>
              <a:t>người</a:t>
            </a:r>
            <a:endParaRPr lang="en-US" sz="2400" dirty="0"/>
          </a:p>
          <a:p>
            <a:endParaRPr lang="en-US" sz="2400" dirty="0"/>
          </a:p>
        </p:txBody>
      </p:sp>
      <p:sp>
        <p:nvSpPr>
          <p:cNvPr id="3" name="Oval 2"/>
          <p:cNvSpPr/>
          <p:nvPr/>
        </p:nvSpPr>
        <p:spPr>
          <a:xfrm>
            <a:off x="5257800" y="1143000"/>
            <a:ext cx="5334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445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262979"/>
          </a:xfrm>
          <a:prstGeom prst="rect">
            <a:avLst/>
          </a:prstGeom>
          <a:noFill/>
        </p:spPr>
        <p:txBody>
          <a:bodyPr wrap="square" rtlCol="0">
            <a:spAutoFit/>
          </a:bodyPr>
          <a:lstStyle/>
          <a:p>
            <a:r>
              <a:rPr lang="en-US" sz="2400" b="1" dirty="0"/>
              <a:t>Question 13</a:t>
            </a:r>
            <a:r>
              <a:rPr lang="vi-VN" sz="2400" dirty="0"/>
              <a:t>. </a:t>
            </a:r>
            <a:r>
              <a:rPr lang="en-US" sz="2400" dirty="0"/>
              <a:t>Miss Vietnam Do </a:t>
            </a:r>
            <a:r>
              <a:rPr lang="en-US" sz="2400" dirty="0" err="1"/>
              <a:t>Thi</a:t>
            </a:r>
            <a:r>
              <a:rPr lang="en-US" sz="2400" dirty="0"/>
              <a:t> Ha __________ in the list of 13 finalists in the Top Model competition at the Miss World 2021 beauty pageant on December 7.</a:t>
            </a:r>
          </a:p>
          <a:p>
            <a:r>
              <a:rPr lang="en-US" sz="2400" dirty="0"/>
              <a:t>	</a:t>
            </a:r>
            <a:r>
              <a:rPr lang="vi-VN" sz="2400" b="1" dirty="0"/>
              <a:t>A</a:t>
            </a:r>
            <a:r>
              <a:rPr lang="vi-VN" sz="2400" dirty="0"/>
              <a:t>. </a:t>
            </a:r>
            <a:r>
              <a:rPr lang="en-US" sz="2400" dirty="0"/>
              <a:t>was named</a:t>
            </a:r>
            <a:r>
              <a:rPr lang="vi-VN" sz="2400" dirty="0"/>
              <a:t>	</a:t>
            </a:r>
            <a:r>
              <a:rPr lang="vi-VN" sz="2400" b="1" dirty="0"/>
              <a:t>B</a:t>
            </a:r>
            <a:r>
              <a:rPr lang="vi-VN" sz="2400" dirty="0"/>
              <a:t>. </a:t>
            </a:r>
            <a:r>
              <a:rPr lang="en-US" sz="2400" dirty="0"/>
              <a:t>named</a:t>
            </a:r>
            <a:r>
              <a:rPr lang="vi-VN" sz="2400" dirty="0"/>
              <a:t>	</a:t>
            </a:r>
            <a:r>
              <a:rPr lang="vi-VN" sz="2400" b="1" dirty="0"/>
              <a:t>C</a:t>
            </a:r>
            <a:r>
              <a:rPr lang="vi-VN" sz="2400" dirty="0"/>
              <a:t>. </a:t>
            </a:r>
            <a:r>
              <a:rPr lang="en-US" sz="2400" dirty="0"/>
              <a:t>was naming</a:t>
            </a:r>
            <a:r>
              <a:rPr lang="vi-VN" sz="2400" dirty="0"/>
              <a:t> 	</a:t>
            </a:r>
            <a:r>
              <a:rPr lang="vi-VN" sz="2400" b="1" dirty="0"/>
              <a:t>D</a:t>
            </a:r>
            <a:r>
              <a:rPr lang="vi-VN" sz="2400" dirty="0"/>
              <a:t>. </a:t>
            </a:r>
            <a:r>
              <a:rPr lang="en-US" sz="2400" dirty="0"/>
              <a:t>names</a:t>
            </a:r>
          </a:p>
          <a:p>
            <a:endParaRPr lang="vi-VN"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vi-VN" sz="2400" dirty="0"/>
              <a:t>Giải thích: </a:t>
            </a:r>
            <a:endParaRPr lang="en-US" sz="2400" dirty="0"/>
          </a:p>
          <a:p>
            <a:r>
              <a:rPr lang="vi-VN" sz="2400" dirty="0"/>
              <a:t>Căn cứ vào nghĩa, ta cân chia động từ ở thể bị động vì “</a:t>
            </a:r>
            <a:r>
              <a:rPr lang="en-US" sz="2400" dirty="0" err="1"/>
              <a:t>Đỗ</a:t>
            </a:r>
            <a:r>
              <a:rPr lang="en-US" sz="2400" dirty="0"/>
              <a:t> </a:t>
            </a:r>
            <a:r>
              <a:rPr lang="en-US" sz="2400" dirty="0" err="1"/>
              <a:t>Thị</a:t>
            </a:r>
            <a:r>
              <a:rPr lang="en-US" sz="2400" dirty="0"/>
              <a:t> </a:t>
            </a:r>
            <a:r>
              <a:rPr lang="en-US" sz="2400" dirty="0" err="1"/>
              <a:t>Hà</a:t>
            </a:r>
            <a:r>
              <a:rPr lang="en-US" sz="2400" dirty="0"/>
              <a:t>” “</a:t>
            </a:r>
            <a:r>
              <a:rPr lang="en-US" sz="2400" dirty="0" err="1"/>
              <a:t>đã</a:t>
            </a:r>
            <a:r>
              <a:rPr lang="en-US" sz="2400" dirty="0"/>
              <a:t> </a:t>
            </a:r>
            <a:r>
              <a:rPr lang="en-US" sz="2400" dirty="0" err="1"/>
              <a:t>được</a:t>
            </a:r>
            <a:r>
              <a:rPr lang="en-US" sz="2400" dirty="0"/>
              <a:t> </a:t>
            </a:r>
            <a:r>
              <a:rPr lang="en-US" sz="2400" dirty="0" err="1"/>
              <a:t>gọi</a:t>
            </a:r>
            <a:r>
              <a:rPr lang="en-US" sz="2400" dirty="0"/>
              <a:t> </a:t>
            </a:r>
            <a:r>
              <a:rPr lang="en-US" sz="2400" dirty="0" err="1"/>
              <a:t>tên</a:t>
            </a:r>
            <a:r>
              <a:rPr lang="en-US" sz="2400" dirty="0"/>
              <a:t>” </a:t>
            </a:r>
            <a:r>
              <a:rPr lang="en-US" sz="2400" dirty="0" err="1"/>
              <a:t>chứ</a:t>
            </a:r>
            <a:r>
              <a:rPr lang="en-US" sz="2400" dirty="0"/>
              <a:t> </a:t>
            </a:r>
            <a:r>
              <a:rPr lang="en-US" sz="2400" dirty="0" err="1"/>
              <a:t>không</a:t>
            </a:r>
            <a:r>
              <a:rPr lang="en-US" sz="2400" dirty="0"/>
              <a:t> </a:t>
            </a:r>
            <a:r>
              <a:rPr lang="en-US" sz="2400" dirty="0" err="1"/>
              <a:t>thể</a:t>
            </a:r>
            <a:r>
              <a:rPr lang="en-US" sz="2400" dirty="0"/>
              <a:t> </a:t>
            </a:r>
            <a:r>
              <a:rPr lang="en-US" sz="2400" dirty="0" err="1"/>
              <a:t>tự</a:t>
            </a:r>
            <a:r>
              <a:rPr lang="en-US" sz="2400" dirty="0"/>
              <a:t> </a:t>
            </a:r>
            <a:r>
              <a:rPr lang="en-US" sz="2400" dirty="0" err="1"/>
              <a:t>mình</a:t>
            </a:r>
            <a:r>
              <a:rPr lang="en-US" sz="2400" dirty="0"/>
              <a:t> </a:t>
            </a:r>
            <a:r>
              <a:rPr lang="en-US" sz="2400" dirty="0" err="1"/>
              <a:t>gọi</a:t>
            </a:r>
            <a:r>
              <a:rPr lang="en-US" sz="2400" dirty="0"/>
              <a:t> </a:t>
            </a:r>
            <a:r>
              <a:rPr lang="en-US" sz="2400" dirty="0" err="1"/>
              <a:t>tên</a:t>
            </a:r>
            <a:r>
              <a:rPr lang="en-US" sz="2400" dirty="0"/>
              <a:t> </a:t>
            </a:r>
            <a:r>
              <a:rPr lang="en-US" sz="2400" dirty="0" err="1"/>
              <a:t>được</a:t>
            </a:r>
            <a:r>
              <a:rPr lang="vi-VN" sz="2400" dirty="0"/>
              <a:t>. D</a:t>
            </a:r>
            <a:r>
              <a:rPr lang="en-US" sz="2400" dirty="0"/>
              <a:t>o </a:t>
            </a:r>
            <a:r>
              <a:rPr lang="en-US" sz="2400" dirty="0" err="1"/>
              <a:t>đó</a:t>
            </a:r>
            <a:r>
              <a:rPr lang="en-US" sz="2400" dirty="0"/>
              <a:t>, </a:t>
            </a:r>
            <a:r>
              <a:rPr lang="en-US" sz="2400" dirty="0" err="1"/>
              <a:t>động</a:t>
            </a:r>
            <a:r>
              <a:rPr lang="en-US" sz="2400" dirty="0"/>
              <a:t> </a:t>
            </a:r>
            <a:r>
              <a:rPr lang="en-US" sz="2400" dirty="0" err="1"/>
              <a:t>từ</a:t>
            </a:r>
            <a:r>
              <a:rPr lang="en-US" sz="2400" dirty="0"/>
              <a:t> chia ở </a:t>
            </a:r>
            <a:r>
              <a:rPr lang="en-US" sz="2400" dirty="0" err="1"/>
              <a:t>bị</a:t>
            </a:r>
            <a:r>
              <a:rPr lang="en-US" sz="2400" dirty="0"/>
              <a:t> </a:t>
            </a:r>
            <a:r>
              <a:rPr lang="en-US" sz="2400" dirty="0" err="1"/>
              <a:t>động</a:t>
            </a:r>
            <a:r>
              <a:rPr lang="en-US" sz="2400" dirty="0"/>
              <a:t> </a:t>
            </a:r>
            <a:r>
              <a:rPr lang="en-US" sz="2400" dirty="0" err="1"/>
              <a:t>và</a:t>
            </a:r>
            <a:r>
              <a:rPr lang="en-US" sz="2400" dirty="0"/>
              <a:t> ở “ </a:t>
            </a:r>
            <a:r>
              <a:rPr lang="en-US" sz="2400" dirty="0" err="1"/>
              <a:t>dạng</a:t>
            </a:r>
            <a:r>
              <a:rPr lang="en-US" sz="2400" dirty="0"/>
              <a:t> “was + PII”</a:t>
            </a:r>
          </a:p>
          <a:p>
            <a:r>
              <a:rPr lang="en-US" sz="2400" dirty="0" err="1"/>
              <a:t>Tạm</a:t>
            </a:r>
            <a:r>
              <a:rPr lang="en-US" sz="2400" dirty="0"/>
              <a:t> </a:t>
            </a:r>
            <a:r>
              <a:rPr lang="en-US" sz="2400" dirty="0" err="1"/>
              <a:t>dịch</a:t>
            </a:r>
            <a:r>
              <a:rPr lang="en-US" sz="2400" dirty="0"/>
              <a:t>: </a:t>
            </a:r>
            <a:r>
              <a:rPr lang="en-US" sz="2400" dirty="0" err="1"/>
              <a:t>Hoa</a:t>
            </a:r>
            <a:r>
              <a:rPr lang="en-US" sz="2400" dirty="0"/>
              <a:t> </a:t>
            </a:r>
            <a:r>
              <a:rPr lang="en-US" sz="2400" dirty="0" err="1"/>
              <a:t>Hậu</a:t>
            </a:r>
            <a:r>
              <a:rPr lang="en-US" sz="2400" dirty="0"/>
              <a:t> </a:t>
            </a:r>
            <a:r>
              <a:rPr lang="en-US" sz="2400" dirty="0" err="1"/>
              <a:t>Đỗ</a:t>
            </a:r>
            <a:r>
              <a:rPr lang="en-US" sz="2400" dirty="0"/>
              <a:t> </a:t>
            </a:r>
            <a:r>
              <a:rPr lang="en-US" sz="2400" dirty="0" err="1"/>
              <a:t>Thị</a:t>
            </a:r>
            <a:r>
              <a:rPr lang="en-US" sz="2400" dirty="0"/>
              <a:t> </a:t>
            </a:r>
            <a:r>
              <a:rPr lang="en-US" sz="2400" dirty="0" err="1"/>
              <a:t>Hà</a:t>
            </a:r>
            <a:r>
              <a:rPr lang="en-US" sz="2400" dirty="0"/>
              <a:t> </a:t>
            </a:r>
            <a:r>
              <a:rPr lang="en-US" sz="2400" dirty="0" err="1"/>
              <a:t>đã</a:t>
            </a:r>
            <a:r>
              <a:rPr lang="en-US" sz="2400" dirty="0"/>
              <a:t> </a:t>
            </a:r>
            <a:r>
              <a:rPr lang="en-US" sz="2400" dirty="0" err="1"/>
              <a:t>được</a:t>
            </a:r>
            <a:r>
              <a:rPr lang="en-US" sz="2400" dirty="0"/>
              <a:t> </a:t>
            </a:r>
            <a:r>
              <a:rPr lang="en-US" sz="2400" dirty="0" err="1"/>
              <a:t>gọi</a:t>
            </a:r>
            <a:r>
              <a:rPr lang="en-US" sz="2400" dirty="0"/>
              <a:t> </a:t>
            </a:r>
            <a:r>
              <a:rPr lang="en-US" sz="2400" dirty="0" err="1"/>
              <a:t>tên</a:t>
            </a:r>
            <a:r>
              <a:rPr lang="en-US" sz="2400" dirty="0"/>
              <a:t> </a:t>
            </a:r>
            <a:r>
              <a:rPr lang="en-US" sz="2400" dirty="0" err="1"/>
              <a:t>vào</a:t>
            </a:r>
            <a:r>
              <a:rPr lang="en-US" sz="2400" dirty="0"/>
              <a:t> </a:t>
            </a:r>
            <a:r>
              <a:rPr lang="en-US" sz="2400" dirty="0" err="1"/>
              <a:t>danh</a:t>
            </a:r>
            <a:r>
              <a:rPr lang="en-US" sz="2400" dirty="0"/>
              <a:t> </a:t>
            </a:r>
            <a:r>
              <a:rPr lang="en-US" sz="2400" dirty="0" err="1"/>
              <a:t>sách</a:t>
            </a:r>
            <a:r>
              <a:rPr lang="en-US" sz="2400" dirty="0"/>
              <a:t> 13 </a:t>
            </a:r>
            <a:r>
              <a:rPr lang="en-US" sz="2400" dirty="0" err="1"/>
              <a:t>thí</a:t>
            </a:r>
            <a:r>
              <a:rPr lang="en-US" sz="2400" dirty="0"/>
              <a:t> </a:t>
            </a:r>
            <a:r>
              <a:rPr lang="en-US" sz="2400" dirty="0" err="1"/>
              <a:t>sinh</a:t>
            </a:r>
            <a:r>
              <a:rPr lang="en-US" sz="2400" dirty="0"/>
              <a:t> </a:t>
            </a:r>
            <a:r>
              <a:rPr lang="en-US" sz="2400" dirty="0" err="1"/>
              <a:t>xuất</a:t>
            </a:r>
            <a:r>
              <a:rPr lang="en-US" sz="2400" dirty="0"/>
              <a:t> </a:t>
            </a:r>
            <a:r>
              <a:rPr lang="en-US" sz="2400" dirty="0" err="1"/>
              <a:t>săc</a:t>
            </a:r>
            <a:r>
              <a:rPr lang="en-US" sz="2400" dirty="0"/>
              <a:t> </a:t>
            </a:r>
            <a:r>
              <a:rPr lang="en-US" sz="2400" dirty="0" err="1"/>
              <a:t>trong</a:t>
            </a:r>
            <a:r>
              <a:rPr lang="en-US" sz="2400" dirty="0"/>
              <a:t> </a:t>
            </a:r>
            <a:r>
              <a:rPr lang="en-US" sz="2400" dirty="0" err="1"/>
              <a:t>phần</a:t>
            </a:r>
            <a:r>
              <a:rPr lang="en-US" sz="2400" dirty="0"/>
              <a:t> </a:t>
            </a:r>
            <a:r>
              <a:rPr lang="en-US" sz="2400" dirty="0" err="1"/>
              <a:t>thi</a:t>
            </a:r>
            <a:r>
              <a:rPr lang="en-US" sz="2400" dirty="0"/>
              <a:t> </a:t>
            </a:r>
            <a:r>
              <a:rPr lang="en-US" sz="2400" dirty="0" err="1"/>
              <a:t>Siêu</a:t>
            </a:r>
            <a:r>
              <a:rPr lang="en-US" sz="2400" dirty="0"/>
              <a:t> </a:t>
            </a:r>
            <a:r>
              <a:rPr lang="en-US" sz="2400" dirty="0" err="1"/>
              <a:t>Mẫu</a:t>
            </a:r>
            <a:r>
              <a:rPr lang="en-US" sz="2400" dirty="0"/>
              <a:t> </a:t>
            </a:r>
            <a:r>
              <a:rPr lang="en-US" sz="2400" dirty="0" err="1"/>
              <a:t>tại</a:t>
            </a:r>
            <a:r>
              <a:rPr lang="en-US" sz="2400" dirty="0"/>
              <a:t> </a:t>
            </a:r>
            <a:r>
              <a:rPr lang="en-US" sz="2400" dirty="0" err="1"/>
              <a:t>cuộc</a:t>
            </a:r>
            <a:r>
              <a:rPr lang="en-US" sz="2400" dirty="0"/>
              <a:t> </a:t>
            </a:r>
            <a:r>
              <a:rPr lang="en-US" sz="2400" dirty="0" err="1"/>
              <a:t>thi</a:t>
            </a:r>
            <a:r>
              <a:rPr lang="en-US" sz="2400" dirty="0"/>
              <a:t> </a:t>
            </a:r>
            <a:r>
              <a:rPr lang="en-US" sz="2400" dirty="0" err="1"/>
              <a:t>Hoa</a:t>
            </a:r>
            <a:r>
              <a:rPr lang="en-US" sz="2400" dirty="0"/>
              <a:t> </a:t>
            </a:r>
            <a:r>
              <a:rPr lang="en-US" sz="2400" dirty="0" err="1"/>
              <a:t>Hậu</a:t>
            </a:r>
            <a:r>
              <a:rPr lang="en-US" sz="2400" dirty="0"/>
              <a:t> </a:t>
            </a:r>
            <a:r>
              <a:rPr lang="en-US" sz="2400" dirty="0" err="1"/>
              <a:t>Thế</a:t>
            </a:r>
            <a:r>
              <a:rPr lang="en-US" sz="2400" dirty="0"/>
              <a:t> </a:t>
            </a:r>
            <a:r>
              <a:rPr lang="en-US" sz="2400" dirty="0" err="1"/>
              <a:t>Giới</a:t>
            </a:r>
            <a:r>
              <a:rPr lang="en-US" sz="2400" dirty="0"/>
              <a:t> </a:t>
            </a:r>
            <a:r>
              <a:rPr lang="en-US" sz="2400" dirty="0" err="1"/>
              <a:t>vào</a:t>
            </a:r>
            <a:r>
              <a:rPr lang="en-US" sz="2400" dirty="0"/>
              <a:t> </a:t>
            </a:r>
            <a:r>
              <a:rPr lang="en-US" sz="2400" dirty="0" err="1"/>
              <a:t>ngày</a:t>
            </a:r>
            <a:r>
              <a:rPr lang="en-US" sz="2400" dirty="0"/>
              <a:t> 7thangs 12.</a:t>
            </a:r>
          </a:p>
          <a:p>
            <a:endParaRPr lang="en-US" sz="2400" dirty="0"/>
          </a:p>
        </p:txBody>
      </p:sp>
      <p:sp>
        <p:nvSpPr>
          <p:cNvPr id="3" name="Oval 2"/>
          <p:cNvSpPr/>
          <p:nvPr/>
        </p:nvSpPr>
        <p:spPr>
          <a:xfrm>
            <a:off x="10668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835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632311"/>
          </a:xfrm>
          <a:prstGeom prst="rect">
            <a:avLst/>
          </a:prstGeom>
          <a:noFill/>
        </p:spPr>
        <p:txBody>
          <a:bodyPr wrap="square" rtlCol="0">
            <a:spAutoFit/>
          </a:bodyPr>
          <a:lstStyle/>
          <a:p>
            <a:r>
              <a:rPr lang="en-US" sz="2400" b="1" dirty="0"/>
              <a:t>Question 14</a:t>
            </a:r>
            <a:r>
              <a:rPr lang="vi-VN" sz="2400" dirty="0"/>
              <a:t>________ every major </a:t>
            </a:r>
            <a:r>
              <a:rPr lang="en-US" sz="2400" dirty="0"/>
              <a:t>tennis</a:t>
            </a:r>
            <a:r>
              <a:rPr lang="vi-VN" sz="2400" dirty="0"/>
              <a:t> title, </a:t>
            </a:r>
            <a:r>
              <a:rPr lang="en-US" sz="2400" dirty="0"/>
              <a:t>Alan</a:t>
            </a:r>
            <a:r>
              <a:rPr lang="vi-VN" sz="2400" dirty="0"/>
              <a:t> retired from international competition. </a:t>
            </a:r>
            <a:endParaRPr lang="en-US" sz="2400" dirty="0"/>
          </a:p>
          <a:p>
            <a:r>
              <a:rPr lang="en-US" sz="2400" dirty="0"/>
              <a:t>     </a:t>
            </a:r>
            <a:r>
              <a:rPr lang="vi-VN" sz="2400" b="1" dirty="0"/>
              <a:t>A.</a:t>
            </a:r>
            <a:r>
              <a:rPr lang="vi-VN" sz="2400" dirty="0"/>
              <a:t> Having won 	</a:t>
            </a:r>
            <a:r>
              <a:rPr lang="vi-VN" sz="2400" b="1" dirty="0"/>
              <a:t>B.</a:t>
            </a:r>
            <a:r>
              <a:rPr lang="vi-VN" sz="2400" dirty="0"/>
              <a:t> Winning 	</a:t>
            </a:r>
            <a:r>
              <a:rPr lang="vi-VN" sz="2400" b="1" dirty="0"/>
              <a:t>C.</a:t>
            </a:r>
            <a:r>
              <a:rPr lang="vi-VN" sz="2400" dirty="0"/>
              <a:t> When he won 	</a:t>
            </a:r>
            <a:r>
              <a:rPr lang="vi-VN" sz="2400" b="1" dirty="0"/>
              <a:t>D.</a:t>
            </a:r>
            <a:r>
              <a:rPr lang="vi-VN" sz="2400" dirty="0"/>
              <a:t> On winning </a:t>
            </a:r>
            <a:endParaRPr lang="en-US" sz="2400" dirty="0"/>
          </a:p>
          <a:p>
            <a:endParaRPr lang="vi-VN"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vi-VN" sz="2400" dirty="0"/>
              <a:t>Giải thích: </a:t>
            </a:r>
            <a:endParaRPr lang="en-US" sz="2400" dirty="0"/>
          </a:p>
          <a:p>
            <a:r>
              <a:rPr lang="vi-VN" sz="2400" dirty="0"/>
              <a:t>Khi hai mệnh đề cùng chủ ngữ, và câu muốn nhấn mạnh hành động phía trước được hoàn thành xong trước rồi hành động phía sau mới xảy ra thì chúng ta dùng công thức: </a:t>
            </a:r>
            <a:endParaRPr lang="en-US" sz="2400" dirty="0"/>
          </a:p>
          <a:p>
            <a:r>
              <a:rPr lang="vi-VN" sz="2400" dirty="0"/>
              <a:t>Having + P2, S+Ved. </a:t>
            </a:r>
            <a:endParaRPr lang="en-US" sz="2400" dirty="0"/>
          </a:p>
          <a:p>
            <a:r>
              <a:rPr lang="vi-VN" sz="2400" dirty="0"/>
              <a:t>Đáp án </a:t>
            </a:r>
            <a:r>
              <a:rPr lang="en-US" sz="2400" dirty="0" err="1"/>
              <a:t>đúng</a:t>
            </a:r>
            <a:r>
              <a:rPr lang="en-US" sz="2400" dirty="0"/>
              <a:t> </a:t>
            </a:r>
            <a:r>
              <a:rPr lang="en-US" sz="2400" dirty="0" err="1"/>
              <a:t>là</a:t>
            </a:r>
            <a:r>
              <a:rPr lang="en-US" sz="2400" dirty="0"/>
              <a:t> A</a:t>
            </a:r>
            <a:r>
              <a:rPr lang="vi-VN" sz="2400" dirty="0"/>
              <a:t>. </a:t>
            </a:r>
            <a:endParaRPr lang="en-US" sz="2400" dirty="0"/>
          </a:p>
          <a:p>
            <a:r>
              <a:rPr lang="vi-VN" sz="2400" dirty="0"/>
              <a:t>Tạm dịch: Sau khi </a:t>
            </a:r>
            <a:r>
              <a:rPr lang="en-US" sz="2400" dirty="0" err="1"/>
              <a:t>giành</a:t>
            </a:r>
            <a:r>
              <a:rPr lang="en-US" sz="2400" dirty="0"/>
              <a:t> </a:t>
            </a:r>
            <a:r>
              <a:rPr lang="en-US" sz="2400" dirty="0" err="1"/>
              <a:t>được</a:t>
            </a:r>
            <a:r>
              <a:rPr lang="en-US" sz="2400" dirty="0"/>
              <a:t> </a:t>
            </a:r>
            <a:r>
              <a:rPr lang="en-US" sz="2400" dirty="0" err="1"/>
              <a:t>danh</a:t>
            </a:r>
            <a:r>
              <a:rPr lang="en-US" sz="2400" dirty="0"/>
              <a:t> </a:t>
            </a:r>
            <a:r>
              <a:rPr lang="en-US" sz="2400" dirty="0" err="1"/>
              <a:t>hiệu</a:t>
            </a:r>
            <a:r>
              <a:rPr lang="en-US" sz="2400" dirty="0"/>
              <a:t> </a:t>
            </a:r>
            <a:r>
              <a:rPr lang="en-US" sz="2400" dirty="0" err="1"/>
              <a:t>quan</a:t>
            </a:r>
            <a:r>
              <a:rPr lang="en-US" sz="2400" dirty="0"/>
              <a:t> </a:t>
            </a:r>
            <a:r>
              <a:rPr lang="en-US" sz="2400" dirty="0" err="1"/>
              <a:t>trọng</a:t>
            </a:r>
            <a:r>
              <a:rPr lang="en-US" sz="2400" dirty="0"/>
              <a:t> </a:t>
            </a:r>
            <a:r>
              <a:rPr lang="en-US" sz="2400" dirty="0" err="1"/>
              <a:t>trong</a:t>
            </a:r>
            <a:r>
              <a:rPr lang="en-US" sz="2400" dirty="0"/>
              <a:t> </a:t>
            </a:r>
            <a:r>
              <a:rPr lang="en-US" sz="2400" dirty="0" err="1"/>
              <a:t>môn</a:t>
            </a:r>
            <a:r>
              <a:rPr lang="en-US" sz="2400" dirty="0"/>
              <a:t> </a:t>
            </a:r>
            <a:r>
              <a:rPr lang="en-US" sz="2400" dirty="0" err="1"/>
              <a:t>quần</a:t>
            </a:r>
            <a:r>
              <a:rPr lang="en-US" sz="2400" dirty="0"/>
              <a:t> </a:t>
            </a:r>
            <a:r>
              <a:rPr lang="en-US" sz="2400" dirty="0" err="1"/>
              <a:t>vợt</a:t>
            </a:r>
            <a:r>
              <a:rPr lang="en-US" sz="2400" dirty="0"/>
              <a:t> , Alan </a:t>
            </a:r>
            <a:r>
              <a:rPr lang="en-US" sz="2400" dirty="0" err="1"/>
              <a:t>đã</a:t>
            </a:r>
            <a:r>
              <a:rPr lang="en-US" sz="2400" dirty="0"/>
              <a:t> </a:t>
            </a:r>
            <a:r>
              <a:rPr lang="en-US" sz="2400" dirty="0" err="1"/>
              <a:t>rời</a:t>
            </a:r>
            <a:r>
              <a:rPr lang="en-US" sz="2400" dirty="0"/>
              <a:t> </a:t>
            </a:r>
            <a:r>
              <a:rPr lang="en-US" sz="2400" dirty="0" err="1"/>
              <a:t>khỏi</a:t>
            </a:r>
            <a:r>
              <a:rPr lang="en-US" sz="2400" dirty="0"/>
              <a:t> </a:t>
            </a:r>
            <a:r>
              <a:rPr lang="en-US" sz="2400" dirty="0" err="1"/>
              <a:t>các</a:t>
            </a:r>
            <a:r>
              <a:rPr lang="en-US" sz="2400" dirty="0"/>
              <a:t> </a:t>
            </a:r>
            <a:r>
              <a:rPr lang="en-US" sz="2400" dirty="0" err="1"/>
              <a:t>cuộc</a:t>
            </a:r>
            <a:r>
              <a:rPr lang="en-US" sz="2400" dirty="0"/>
              <a:t> </a:t>
            </a:r>
            <a:r>
              <a:rPr lang="en-US" sz="2400" dirty="0" err="1"/>
              <a:t>thi</a:t>
            </a:r>
            <a:r>
              <a:rPr lang="en-US" sz="2400" dirty="0"/>
              <a:t> </a:t>
            </a:r>
            <a:r>
              <a:rPr lang="en-US" sz="2400" dirty="0" err="1"/>
              <a:t>đấu</a:t>
            </a:r>
            <a:r>
              <a:rPr lang="en-US" sz="2400" dirty="0"/>
              <a:t> </a:t>
            </a:r>
            <a:r>
              <a:rPr lang="en-US" sz="2400" dirty="0" err="1"/>
              <a:t>quốc</a:t>
            </a:r>
            <a:r>
              <a:rPr lang="en-US" sz="2400" dirty="0"/>
              <a:t> </a:t>
            </a:r>
            <a:r>
              <a:rPr lang="en-US" sz="2400" dirty="0" err="1"/>
              <a:t>tê</a:t>
            </a:r>
            <a:r>
              <a:rPr lang="en-US" sz="2400" dirty="0"/>
              <a:t> </a:t>
            </a:r>
            <a:r>
              <a:rPr lang="vi-VN" sz="2400" dirty="0"/>
              <a:t>. </a:t>
            </a:r>
            <a:endParaRPr lang="en-US" sz="2400" dirty="0"/>
          </a:p>
          <a:p>
            <a:endParaRPr lang="en-US" sz="2400" dirty="0"/>
          </a:p>
        </p:txBody>
      </p:sp>
      <p:sp>
        <p:nvSpPr>
          <p:cNvPr id="3" name="Oval 2"/>
          <p:cNvSpPr/>
          <p:nvPr/>
        </p:nvSpPr>
        <p:spPr>
          <a:xfrm>
            <a:off x="4572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002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6370975"/>
          </a:xfrm>
          <a:prstGeom prst="rect">
            <a:avLst/>
          </a:prstGeom>
          <a:noFill/>
        </p:spPr>
        <p:txBody>
          <a:bodyPr wrap="square" rtlCol="0">
            <a:spAutoFit/>
          </a:bodyPr>
          <a:lstStyle/>
          <a:p>
            <a:r>
              <a:rPr lang="en-US" sz="2400" b="1" dirty="0"/>
              <a:t>Question 15</a:t>
            </a:r>
            <a:r>
              <a:rPr lang="vi-VN" sz="2400" dirty="0"/>
              <a:t>. The harder he studies, ______ results he gets.</a:t>
            </a:r>
            <a:endParaRPr lang="en-US" sz="2400" dirty="0"/>
          </a:p>
          <a:p>
            <a:r>
              <a:rPr lang="vi-VN" sz="2400" b="1" dirty="0"/>
              <a:t>A.</a:t>
            </a:r>
            <a:r>
              <a:rPr lang="vi-VN" sz="2400" dirty="0"/>
              <a:t> the be</a:t>
            </a:r>
            <a:r>
              <a:rPr lang="en-US" sz="2400" dirty="0" err="1"/>
              <a:t>st</a:t>
            </a:r>
            <a:r>
              <a:rPr lang="en-US" sz="2400" dirty="0"/>
              <a:t> results he gets</a:t>
            </a:r>
            <a:r>
              <a:rPr lang="vi-VN" sz="2400" dirty="0"/>
              <a:t>	</a:t>
            </a:r>
            <a:r>
              <a:rPr lang="vi-VN" sz="2400" b="1" dirty="0"/>
              <a:t>B.</a:t>
            </a:r>
            <a:r>
              <a:rPr lang="vi-VN" sz="2400" dirty="0"/>
              <a:t> his results get better	</a:t>
            </a:r>
            <a:endParaRPr lang="en-US" sz="2400" dirty="0"/>
          </a:p>
          <a:p>
            <a:r>
              <a:rPr lang="vi-VN" sz="2400" b="1" dirty="0"/>
              <a:t>C.</a:t>
            </a:r>
            <a:r>
              <a:rPr lang="vi-VN" sz="2400" dirty="0"/>
              <a:t> the better do his results get		</a:t>
            </a:r>
            <a:r>
              <a:rPr lang="vi-VN" sz="2400" b="1" dirty="0"/>
              <a:t>D.</a:t>
            </a:r>
            <a:r>
              <a:rPr lang="vi-VN" sz="2400" dirty="0"/>
              <a:t> the b</a:t>
            </a:r>
            <a:r>
              <a:rPr lang="en-US" sz="2400" dirty="0" err="1"/>
              <a:t>etter</a:t>
            </a:r>
            <a:endParaRPr lang="en-US" sz="2400" dirty="0"/>
          </a:p>
          <a:p>
            <a:r>
              <a:rPr lang="en-US" sz="2400" dirty="0"/>
              <a:t> </a:t>
            </a:r>
          </a:p>
          <a:p>
            <a:endParaRPr lang="vi-VN"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 so </a:t>
            </a:r>
            <a:r>
              <a:rPr lang="en-US" sz="2400" dirty="0" err="1"/>
              <a:t>sánh</a:t>
            </a:r>
            <a:r>
              <a:rPr lang="en-US" sz="2400" dirty="0"/>
              <a:t> </a:t>
            </a:r>
            <a:r>
              <a:rPr lang="en-US" sz="2400" dirty="0" err="1"/>
              <a:t>kép</a:t>
            </a:r>
            <a:r>
              <a:rPr lang="en-US" sz="2400" dirty="0"/>
              <a:t>:</a:t>
            </a:r>
          </a:p>
          <a:p>
            <a:r>
              <a:rPr lang="en-US" sz="2400" dirty="0"/>
              <a:t>The comparative + S1 + V1, the comparative + S2 + V2: </a:t>
            </a:r>
            <a:r>
              <a:rPr lang="en-US" sz="2400" dirty="0" err="1"/>
              <a:t>càng</a:t>
            </a:r>
            <a:r>
              <a:rPr lang="en-US" sz="2400" dirty="0"/>
              <a:t> …., </a:t>
            </a:r>
            <a:r>
              <a:rPr lang="en-US" sz="2400" dirty="0" err="1"/>
              <a:t>càng</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vi-VN" sz="2400" dirty="0"/>
              <a:t>A. the be</a:t>
            </a:r>
            <a:r>
              <a:rPr lang="en-US" sz="2400" dirty="0" err="1"/>
              <a:t>st</a:t>
            </a:r>
            <a:r>
              <a:rPr lang="en-US" sz="2400" dirty="0"/>
              <a:t> results he gets: </a:t>
            </a:r>
            <a:r>
              <a:rPr lang="en-US" sz="2400" dirty="0" err="1"/>
              <a:t>sai</a:t>
            </a:r>
            <a:r>
              <a:rPr lang="vi-VN" sz="2400" dirty="0"/>
              <a:t>	B. his results get better	</a:t>
            </a:r>
            <a:r>
              <a:rPr lang="en-US" sz="2400" dirty="0"/>
              <a:t>: </a:t>
            </a:r>
            <a:r>
              <a:rPr lang="en-US" sz="2400" dirty="0" err="1"/>
              <a:t>sai</a:t>
            </a:r>
            <a:endParaRPr lang="en-US" sz="2400" dirty="0"/>
          </a:p>
          <a:p>
            <a:r>
              <a:rPr lang="vi-VN" sz="2400" dirty="0"/>
              <a:t>C. the better do his results get</a:t>
            </a:r>
            <a:r>
              <a:rPr lang="en-US" sz="2400" dirty="0"/>
              <a:t>: </a:t>
            </a:r>
            <a:r>
              <a:rPr lang="en-US" sz="2400" dirty="0" err="1"/>
              <a:t>sai</a:t>
            </a:r>
            <a:r>
              <a:rPr lang="vi-VN" sz="2400" dirty="0"/>
              <a:t>		D. the b</a:t>
            </a:r>
            <a:r>
              <a:rPr lang="en-US" sz="2400" dirty="0" err="1"/>
              <a:t>etter</a:t>
            </a:r>
            <a:r>
              <a:rPr lang="en-US" sz="2400" dirty="0"/>
              <a:t> : </a:t>
            </a:r>
            <a:r>
              <a:rPr lang="en-US" sz="2400" dirty="0" err="1"/>
              <a:t>đúng</a:t>
            </a:r>
            <a:r>
              <a:rPr lang="en-US" sz="2400" dirty="0"/>
              <a:t> </a:t>
            </a:r>
          </a:p>
          <a:p>
            <a:r>
              <a:rPr lang="vi-VN" sz="2400" dirty="0"/>
              <a:t>Tạm dịch: </a:t>
            </a:r>
            <a:r>
              <a:rPr lang="en-US" sz="2400" dirty="0" err="1"/>
              <a:t>Anh</a:t>
            </a:r>
            <a:r>
              <a:rPr lang="en-US" sz="2400" dirty="0"/>
              <a:t> </a:t>
            </a:r>
            <a:r>
              <a:rPr lang="en-US" sz="2400" dirty="0" err="1"/>
              <a:t>ấy</a:t>
            </a:r>
            <a:r>
              <a:rPr lang="en-US" sz="2400" dirty="0"/>
              <a:t> </a:t>
            </a:r>
            <a:r>
              <a:rPr lang="en-US" sz="2400" dirty="0" err="1"/>
              <a:t>càng</a:t>
            </a:r>
            <a:r>
              <a:rPr lang="en-US" sz="2400" dirty="0"/>
              <a:t> </a:t>
            </a:r>
            <a:r>
              <a:rPr lang="en-US" sz="2400" dirty="0" err="1"/>
              <a:t>học</a:t>
            </a:r>
            <a:r>
              <a:rPr lang="en-US" sz="2400" dirty="0"/>
              <a:t> </a:t>
            </a:r>
            <a:r>
              <a:rPr lang="en-US" sz="2400" dirty="0" err="1"/>
              <a:t>hành</a:t>
            </a:r>
            <a:r>
              <a:rPr lang="en-US" sz="2400" dirty="0"/>
              <a:t> </a:t>
            </a:r>
            <a:r>
              <a:rPr lang="en-US" sz="2400" dirty="0" err="1"/>
              <a:t>chăm</a:t>
            </a:r>
            <a:r>
              <a:rPr lang="en-US" sz="2400" dirty="0"/>
              <a:t> </a:t>
            </a:r>
            <a:r>
              <a:rPr lang="en-US" sz="2400" dirty="0" err="1"/>
              <a:t>chỉ</a:t>
            </a:r>
            <a:r>
              <a:rPr lang="en-US" sz="2400" dirty="0"/>
              <a:t>, </a:t>
            </a:r>
            <a:r>
              <a:rPr lang="en-US" sz="2400" dirty="0" err="1"/>
              <a:t>anh</a:t>
            </a:r>
            <a:r>
              <a:rPr lang="en-US" sz="2400" dirty="0"/>
              <a:t> </a:t>
            </a:r>
            <a:r>
              <a:rPr lang="en-US" sz="2400" dirty="0" err="1"/>
              <a:t>ấy</a:t>
            </a:r>
            <a:r>
              <a:rPr lang="en-US" sz="2400" dirty="0"/>
              <a:t> </a:t>
            </a:r>
            <a:r>
              <a:rPr lang="en-US" sz="2400" dirty="0" err="1"/>
              <a:t>càng</a:t>
            </a:r>
            <a:r>
              <a:rPr lang="en-US" sz="2400" dirty="0"/>
              <a:t> </a:t>
            </a:r>
            <a:r>
              <a:rPr lang="en-US" sz="2400" dirty="0" err="1"/>
              <a:t>đạt</a:t>
            </a:r>
            <a:r>
              <a:rPr lang="en-US" sz="2400" dirty="0"/>
              <a:t> </a:t>
            </a:r>
            <a:r>
              <a:rPr lang="en-US" sz="2400" dirty="0" err="1"/>
              <a:t>được</a:t>
            </a:r>
            <a:r>
              <a:rPr lang="en-US" sz="2400" dirty="0"/>
              <a:t> </a:t>
            </a:r>
            <a:r>
              <a:rPr lang="en-US" sz="2400" dirty="0" err="1"/>
              <a:t>kết</a:t>
            </a:r>
            <a:r>
              <a:rPr lang="en-US" sz="2400" dirty="0"/>
              <a:t> </a:t>
            </a:r>
            <a:r>
              <a:rPr lang="en-US" sz="2400" dirty="0" err="1"/>
              <a:t>quả</a:t>
            </a:r>
            <a:r>
              <a:rPr lang="en-US" sz="2400" dirty="0"/>
              <a:t> </a:t>
            </a:r>
            <a:r>
              <a:rPr lang="en-US" sz="2400" dirty="0" err="1"/>
              <a:t>tốt</a:t>
            </a:r>
            <a:r>
              <a:rPr lang="vi-VN" sz="2400" dirty="0"/>
              <a:t>. </a:t>
            </a:r>
            <a:endParaRPr lang="en-US" sz="2400" dirty="0"/>
          </a:p>
          <a:p>
            <a:endParaRPr lang="en-US" sz="2400" dirty="0"/>
          </a:p>
        </p:txBody>
      </p:sp>
      <p:sp>
        <p:nvSpPr>
          <p:cNvPr id="3" name="Oval 2"/>
          <p:cNvSpPr/>
          <p:nvPr/>
        </p:nvSpPr>
        <p:spPr>
          <a:xfrm>
            <a:off x="57150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526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anim calcmode="lin" valueType="num">
                                      <p:cBhvr additive="base">
                                        <p:cTn id="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anim calcmode="lin" valueType="num">
                                      <p:cBhvr additive="base">
                                        <p:cTn id="2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anim calcmode="lin" valueType="num">
                                      <p:cBhvr additive="base">
                                        <p:cTn id="3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2" end="12"/>
                                            </p:txEl>
                                          </p:spTgt>
                                        </p:tgtEl>
                                        <p:attrNameLst>
                                          <p:attrName>style.visibility</p:attrName>
                                        </p:attrNameLst>
                                      </p:cBhvr>
                                      <p:to>
                                        <p:strVal val="visible"/>
                                      </p:to>
                                    </p:set>
                                    <p:anim calcmode="lin" valueType="num">
                                      <p:cBhvr additive="base">
                                        <p:cTn id="3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6370975"/>
          </a:xfrm>
          <a:prstGeom prst="rect">
            <a:avLst/>
          </a:prstGeom>
          <a:noFill/>
        </p:spPr>
        <p:txBody>
          <a:bodyPr wrap="square" rtlCol="0">
            <a:spAutoFit/>
          </a:bodyPr>
          <a:lstStyle/>
          <a:p>
            <a:r>
              <a:rPr lang="en-US" sz="2400" b="1" dirty="0"/>
              <a:t>Question 16</a:t>
            </a:r>
            <a:r>
              <a:rPr lang="vi-VN" sz="2400" dirty="0"/>
              <a:t>. </a:t>
            </a:r>
            <a:r>
              <a:rPr lang="en-GB" sz="2400" dirty="0"/>
              <a:t>The hotel receptionist is asking the customer his name.</a:t>
            </a:r>
            <a:endParaRPr lang="en-US" sz="2400" dirty="0"/>
          </a:p>
          <a:p>
            <a:r>
              <a:rPr lang="en-GB" sz="2400" b="1" dirty="0"/>
              <a:t>Receptionist:</a:t>
            </a:r>
            <a:r>
              <a:rPr lang="en-GB" sz="2400" dirty="0"/>
              <a:t> “Could you please say your name again please?”</a:t>
            </a:r>
            <a:endParaRPr lang="en-US" sz="2400" dirty="0"/>
          </a:p>
          <a:p>
            <a:r>
              <a:rPr lang="en-GB" sz="2400" b="1" dirty="0"/>
              <a:t>Customer:</a:t>
            </a:r>
            <a:r>
              <a:rPr lang="en-GB" sz="2400" dirty="0"/>
              <a:t> “__________”</a:t>
            </a:r>
            <a:endParaRPr lang="en-US" sz="2400" dirty="0"/>
          </a:p>
          <a:p>
            <a:r>
              <a:rPr lang="en-GB" sz="2400" b="1" dirty="0"/>
              <a:t>   A.</a:t>
            </a:r>
            <a:r>
              <a:rPr lang="en-GB" sz="2400" dirty="0"/>
              <a:t> How can you say so?	</a:t>
            </a:r>
            <a:r>
              <a:rPr lang="en-GB" sz="2400" b="1" dirty="0"/>
              <a:t>B.</a:t>
            </a:r>
            <a:r>
              <a:rPr lang="en-GB" sz="2400" dirty="0"/>
              <a:t> Why do I have to?</a:t>
            </a:r>
            <a:endParaRPr lang="en-US" sz="2400" dirty="0"/>
          </a:p>
          <a:p>
            <a:r>
              <a:rPr lang="en-GB" sz="2400" b="1" dirty="0"/>
              <a:t>   C.</a:t>
            </a:r>
            <a:r>
              <a:rPr lang="en-GB" sz="2400" dirty="0"/>
              <a:t> No, I don’t remember.	</a:t>
            </a:r>
            <a:r>
              <a:rPr lang="en-GB" sz="2400" b="1" dirty="0"/>
              <a:t>D.</a:t>
            </a:r>
            <a:r>
              <a:rPr lang="en-GB" sz="2400" dirty="0"/>
              <a:t> Sure, that’s Robert.</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đề</a:t>
            </a:r>
            <a:r>
              <a:rPr lang="en-US" sz="2400" dirty="0"/>
              <a:t> </a:t>
            </a:r>
            <a:r>
              <a:rPr lang="en-US" sz="2400" dirty="0" err="1"/>
              <a:t>nghị</a:t>
            </a:r>
            <a:r>
              <a:rPr lang="en-US" sz="2400" dirty="0"/>
              <a:t>)</a:t>
            </a:r>
          </a:p>
          <a:p>
            <a:r>
              <a:rPr lang="en-US" sz="2400" dirty="0" err="1"/>
              <a:t>Giải</a:t>
            </a:r>
            <a:r>
              <a:rPr lang="en-US" sz="2400" dirty="0"/>
              <a:t> </a:t>
            </a:r>
            <a:r>
              <a:rPr lang="en-US" sz="2400" dirty="0" err="1"/>
              <a:t>thích</a:t>
            </a:r>
            <a:r>
              <a:rPr lang="en-US" sz="2400" dirty="0"/>
              <a:t>: </a:t>
            </a:r>
          </a:p>
          <a:p>
            <a:r>
              <a:rPr lang="en-US" sz="2400" dirty="0" err="1"/>
              <a:t>Nhân</a:t>
            </a:r>
            <a:r>
              <a:rPr lang="en-US" sz="2400" dirty="0"/>
              <a:t> </a:t>
            </a:r>
            <a:r>
              <a:rPr lang="en-US" sz="2400" dirty="0" err="1"/>
              <a:t>viên</a:t>
            </a:r>
            <a:r>
              <a:rPr lang="en-US" sz="2400" dirty="0"/>
              <a:t> </a:t>
            </a:r>
            <a:r>
              <a:rPr lang="en-US" sz="2400" dirty="0" err="1"/>
              <a:t>lễ</a:t>
            </a:r>
            <a:r>
              <a:rPr lang="en-US" sz="2400" dirty="0"/>
              <a:t> </a:t>
            </a:r>
            <a:r>
              <a:rPr lang="en-US" sz="2400" dirty="0" err="1"/>
              <a:t>tân</a:t>
            </a:r>
            <a:r>
              <a:rPr lang="en-US" sz="2400" dirty="0"/>
              <a:t> </a:t>
            </a:r>
            <a:r>
              <a:rPr lang="en-US" sz="2400" dirty="0" err="1"/>
              <a:t>khách</a:t>
            </a:r>
            <a:r>
              <a:rPr lang="en-US" sz="2400" dirty="0"/>
              <a:t> </a:t>
            </a:r>
            <a:r>
              <a:rPr lang="en-US" sz="2400" dirty="0" err="1"/>
              <a:t>sạn</a:t>
            </a:r>
            <a:r>
              <a:rPr lang="en-US" sz="2400" dirty="0"/>
              <a:t> </a:t>
            </a:r>
            <a:r>
              <a:rPr lang="en-US" sz="2400" dirty="0" err="1"/>
              <a:t>đang</a:t>
            </a:r>
            <a:r>
              <a:rPr lang="en-US" sz="2400" dirty="0"/>
              <a:t> </a:t>
            </a:r>
            <a:r>
              <a:rPr lang="en-US" sz="2400" dirty="0" err="1"/>
              <a:t>hỏi</a:t>
            </a:r>
            <a:r>
              <a:rPr lang="en-US" sz="2400" dirty="0"/>
              <a:t> </a:t>
            </a:r>
            <a:r>
              <a:rPr lang="en-US" sz="2400" dirty="0" err="1"/>
              <a:t>khách</a:t>
            </a:r>
            <a:r>
              <a:rPr lang="en-US" sz="2400" dirty="0"/>
              <a:t> </a:t>
            </a:r>
            <a:r>
              <a:rPr lang="en-US" sz="2400" dirty="0" err="1"/>
              <a:t>hàng</a:t>
            </a:r>
            <a:r>
              <a:rPr lang="en-US" sz="2400" dirty="0"/>
              <a:t> </a:t>
            </a:r>
            <a:r>
              <a:rPr lang="en-US" sz="2400" dirty="0" err="1"/>
              <a:t>về</a:t>
            </a:r>
            <a:r>
              <a:rPr lang="en-US" sz="2400" dirty="0"/>
              <a:t> </a:t>
            </a:r>
            <a:r>
              <a:rPr lang="en-US" sz="2400" dirty="0" err="1"/>
              <a:t>tên</a:t>
            </a:r>
            <a:r>
              <a:rPr lang="en-US" sz="2400" dirty="0"/>
              <a:t> </a:t>
            </a:r>
            <a:r>
              <a:rPr lang="en-US" sz="2400" dirty="0" err="1"/>
              <a:t>của</a:t>
            </a:r>
            <a:r>
              <a:rPr lang="en-US" sz="2400" dirty="0"/>
              <a:t> </a:t>
            </a:r>
            <a:r>
              <a:rPr lang="en-US" sz="2400" dirty="0" err="1"/>
              <a:t>anh</a:t>
            </a:r>
            <a:r>
              <a:rPr lang="en-US" sz="2400" dirty="0"/>
              <a:t> ta.</a:t>
            </a:r>
          </a:p>
          <a:p>
            <a:r>
              <a:rPr lang="en-US" sz="2400" dirty="0"/>
              <a:t>- </a:t>
            </a:r>
            <a:r>
              <a:rPr lang="en-US" sz="2400" dirty="0" err="1"/>
              <a:t>Nhân</a:t>
            </a:r>
            <a:r>
              <a:rPr lang="en-US" sz="2400" dirty="0"/>
              <a:t> </a:t>
            </a:r>
            <a:r>
              <a:rPr lang="en-US" sz="2400" dirty="0" err="1"/>
              <a:t>viên</a:t>
            </a:r>
            <a:r>
              <a:rPr lang="en-US" sz="2400" dirty="0"/>
              <a:t> </a:t>
            </a:r>
            <a:r>
              <a:rPr lang="en-US" sz="2400" dirty="0" err="1"/>
              <a:t>lễ</a:t>
            </a:r>
            <a:r>
              <a:rPr lang="en-US" sz="2400" dirty="0"/>
              <a:t> </a:t>
            </a:r>
            <a:r>
              <a:rPr lang="en-US" sz="2400" dirty="0" err="1"/>
              <a:t>tân</a:t>
            </a:r>
            <a:r>
              <a:rPr lang="en-US" sz="2400" dirty="0"/>
              <a:t>: " </a:t>
            </a:r>
            <a:r>
              <a:rPr lang="en-US" sz="2400" dirty="0" err="1"/>
              <a:t>Ông</a:t>
            </a:r>
            <a:r>
              <a:rPr lang="en-US" sz="2400" dirty="0"/>
              <a:t>/</a:t>
            </a:r>
            <a:r>
              <a:rPr lang="en-US" sz="2400" dirty="0" err="1"/>
              <a:t>anh</a:t>
            </a:r>
            <a:r>
              <a:rPr lang="en-US" sz="2400" dirty="0"/>
              <a:t> </a:t>
            </a:r>
            <a:r>
              <a:rPr lang="en-US" sz="2400" dirty="0" err="1"/>
              <a:t>làm</a:t>
            </a:r>
            <a:r>
              <a:rPr lang="en-US" sz="2400" dirty="0"/>
              <a:t> </a:t>
            </a:r>
            <a:r>
              <a:rPr lang="en-US" sz="2400" dirty="0" err="1"/>
              <a:t>ơn</a:t>
            </a:r>
            <a:r>
              <a:rPr lang="en-US" sz="2400" dirty="0"/>
              <a:t> </a:t>
            </a:r>
            <a:r>
              <a:rPr lang="en-US" sz="2400" dirty="0" err="1"/>
              <a:t>có</a:t>
            </a:r>
            <a:r>
              <a:rPr lang="en-US" sz="2400" dirty="0"/>
              <a:t> </a:t>
            </a:r>
            <a:r>
              <a:rPr lang="en-US" sz="2400" dirty="0" err="1"/>
              <a:t>thể</a:t>
            </a:r>
            <a:r>
              <a:rPr lang="en-US" sz="2400" dirty="0"/>
              <a:t> </a:t>
            </a:r>
            <a:r>
              <a:rPr lang="en-US" sz="2400" dirty="0" err="1"/>
              <a:t>nói</a:t>
            </a:r>
            <a:r>
              <a:rPr lang="en-US" sz="2400" dirty="0"/>
              <a:t> </a:t>
            </a:r>
            <a:r>
              <a:rPr lang="en-US" sz="2400" dirty="0" err="1"/>
              <a:t>lại</a:t>
            </a:r>
            <a:r>
              <a:rPr lang="en-US" sz="2400" dirty="0"/>
              <a:t> </a:t>
            </a:r>
            <a:r>
              <a:rPr lang="en-US" sz="2400" dirty="0" err="1"/>
              <a:t>tên</a:t>
            </a:r>
            <a:r>
              <a:rPr lang="en-US" sz="2400" dirty="0"/>
              <a:t> </a:t>
            </a:r>
            <a:r>
              <a:rPr lang="en-US" sz="2400" dirty="0" err="1"/>
              <a:t>của</a:t>
            </a:r>
            <a:r>
              <a:rPr lang="en-US" sz="2400" dirty="0"/>
              <a:t> </a:t>
            </a:r>
            <a:r>
              <a:rPr lang="en-US" sz="2400" dirty="0" err="1"/>
              <a:t>mình</a:t>
            </a:r>
            <a:r>
              <a:rPr lang="en-US" sz="2400" dirty="0"/>
              <a:t> </a:t>
            </a:r>
            <a:r>
              <a:rPr lang="en-US" sz="2400" dirty="0" err="1"/>
              <a:t>được</a:t>
            </a:r>
            <a:r>
              <a:rPr lang="en-US" sz="2400" dirty="0"/>
              <a:t> </a:t>
            </a:r>
            <a:r>
              <a:rPr lang="en-US" sz="2400" dirty="0" err="1"/>
              <a:t>không</a:t>
            </a:r>
            <a:r>
              <a:rPr lang="en-US" sz="2400" dirty="0"/>
              <a:t>?"</a:t>
            </a:r>
          </a:p>
          <a:p>
            <a:r>
              <a:rPr lang="en-US" sz="2400" dirty="0"/>
              <a:t>- </a:t>
            </a:r>
            <a:r>
              <a:rPr lang="en-US" sz="2400" dirty="0" err="1"/>
              <a:t>Khách</a:t>
            </a:r>
            <a:r>
              <a:rPr lang="en-US" sz="2400" dirty="0"/>
              <a:t> </a:t>
            </a:r>
            <a:r>
              <a:rPr lang="en-US" sz="2400" dirty="0" err="1"/>
              <a:t>hàng</a:t>
            </a:r>
            <a:r>
              <a:rPr lang="en-US" sz="2400" dirty="0"/>
              <a:t>: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Sao </a:t>
            </a:r>
            <a:r>
              <a:rPr lang="en-US" sz="2400" dirty="0" err="1"/>
              <a:t>ông</a:t>
            </a:r>
            <a:r>
              <a:rPr lang="en-US" sz="2400" dirty="0"/>
              <a:t> </a:t>
            </a:r>
            <a:r>
              <a:rPr lang="en-US" sz="2400" dirty="0" err="1"/>
              <a:t>có</a:t>
            </a:r>
            <a:r>
              <a:rPr lang="en-US" sz="2400" dirty="0"/>
              <a:t> </a:t>
            </a:r>
            <a:r>
              <a:rPr lang="en-US" sz="2400" dirty="0" err="1"/>
              <a:t>thể</a:t>
            </a:r>
            <a:r>
              <a:rPr lang="en-US" sz="2400" dirty="0"/>
              <a:t> </a:t>
            </a:r>
            <a:r>
              <a:rPr lang="en-US" sz="2400" dirty="0" err="1"/>
              <a:t>nói</a:t>
            </a:r>
            <a:r>
              <a:rPr lang="en-US" sz="2400" dirty="0"/>
              <a:t> </a:t>
            </a:r>
            <a:r>
              <a:rPr lang="en-US" sz="2400" dirty="0" err="1"/>
              <a:t>thế</a:t>
            </a:r>
            <a:r>
              <a:rPr lang="en-US" sz="2400" dirty="0"/>
              <a:t>	B. Sao </a:t>
            </a:r>
            <a:r>
              <a:rPr lang="en-US" sz="2400" dirty="0" err="1"/>
              <a:t>tôi</a:t>
            </a:r>
            <a:r>
              <a:rPr lang="en-US" sz="2400" dirty="0"/>
              <a:t> </a:t>
            </a:r>
            <a:r>
              <a:rPr lang="en-US" sz="2400" dirty="0" err="1"/>
              <a:t>phải</a:t>
            </a:r>
            <a:r>
              <a:rPr lang="en-US" sz="2400" dirty="0"/>
              <a:t> </a:t>
            </a:r>
            <a:r>
              <a:rPr lang="en-US" sz="2400" dirty="0" err="1"/>
              <a:t>làm</a:t>
            </a:r>
            <a:r>
              <a:rPr lang="en-US" sz="2400" dirty="0"/>
              <a:t> </a:t>
            </a:r>
            <a:r>
              <a:rPr lang="en-US" sz="2400" dirty="0" err="1"/>
              <a:t>vậy</a:t>
            </a:r>
            <a:r>
              <a:rPr lang="en-US" sz="2400" dirty="0"/>
              <a:t> </a:t>
            </a:r>
          </a:p>
          <a:p>
            <a:r>
              <a:rPr lang="en-US" sz="2400" dirty="0"/>
              <a:t>	C. </a:t>
            </a:r>
            <a:r>
              <a:rPr lang="en-US" sz="2400" dirty="0" err="1"/>
              <a:t>Không</a:t>
            </a:r>
            <a:r>
              <a:rPr lang="en-US" sz="2400" dirty="0"/>
              <a:t>, </a:t>
            </a:r>
            <a:r>
              <a:rPr lang="en-US" sz="2400" dirty="0" err="1"/>
              <a:t>tôi</a:t>
            </a:r>
            <a:r>
              <a:rPr lang="en-US" sz="2400" dirty="0"/>
              <a:t> </a:t>
            </a:r>
            <a:r>
              <a:rPr lang="en-US" sz="2400" dirty="0" err="1"/>
              <a:t>không</a:t>
            </a:r>
            <a:r>
              <a:rPr lang="en-US" sz="2400" dirty="0"/>
              <a:t> </a:t>
            </a:r>
            <a:r>
              <a:rPr lang="en-US" sz="2400" dirty="0" err="1"/>
              <a:t>nhớ</a:t>
            </a:r>
            <a:r>
              <a:rPr lang="en-US" sz="2400" dirty="0"/>
              <a:t> 	D. </a:t>
            </a:r>
            <a:r>
              <a:rPr lang="en-US" sz="2400" dirty="0" err="1"/>
              <a:t>Chắc</a:t>
            </a:r>
            <a:r>
              <a:rPr lang="en-US" sz="2400" dirty="0"/>
              <a:t> </a:t>
            </a:r>
            <a:r>
              <a:rPr lang="en-US" sz="2400" dirty="0" err="1"/>
              <a:t>chắn</a:t>
            </a:r>
            <a:r>
              <a:rPr lang="en-US" sz="2400" dirty="0"/>
              <a:t> </a:t>
            </a:r>
            <a:r>
              <a:rPr lang="en-US" sz="2400" dirty="0" err="1"/>
              <a:t>rồi</a:t>
            </a:r>
            <a:r>
              <a:rPr lang="en-US" sz="2400" dirty="0"/>
              <a:t>, </a:t>
            </a:r>
            <a:r>
              <a:rPr lang="en-US" sz="2400" dirty="0" err="1"/>
              <a:t>đó</a:t>
            </a:r>
            <a:r>
              <a:rPr lang="en-US" sz="2400" dirty="0"/>
              <a:t> </a:t>
            </a:r>
            <a:r>
              <a:rPr lang="en-US" sz="2400" dirty="0" err="1"/>
              <a:t>là</a:t>
            </a:r>
            <a:r>
              <a:rPr lang="en-US" sz="2400" dirty="0"/>
              <a:t> Robert</a:t>
            </a:r>
          </a:p>
          <a:p>
            <a:endParaRPr lang="vi-VN" sz="2400" dirty="0" smtClean="0"/>
          </a:p>
          <a:p>
            <a:endParaRPr lang="en-US" sz="2400" dirty="0"/>
          </a:p>
        </p:txBody>
      </p:sp>
      <p:sp>
        <p:nvSpPr>
          <p:cNvPr id="3" name="Oval 2"/>
          <p:cNvSpPr/>
          <p:nvPr/>
        </p:nvSpPr>
        <p:spPr>
          <a:xfrm>
            <a:off x="3733800" y="1905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4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15400" cy="6247864"/>
          </a:xfrm>
          <a:prstGeom prst="rect">
            <a:avLst/>
          </a:prstGeom>
          <a:noFill/>
        </p:spPr>
        <p:txBody>
          <a:bodyPr wrap="square" rtlCol="0">
            <a:spAutoFit/>
          </a:bodyPr>
          <a:lstStyle/>
          <a:p>
            <a:r>
              <a:rPr lang="en-US" sz="2000" b="1" dirty="0"/>
              <a:t>Question 17</a:t>
            </a:r>
            <a:r>
              <a:rPr lang="vi-VN" sz="2000" dirty="0"/>
              <a:t>. Jolie is reading a magazine on famous people, asking her friend. </a:t>
            </a:r>
            <a:endParaRPr lang="en-US" sz="2000" dirty="0"/>
          </a:p>
          <a:p>
            <a:r>
              <a:rPr lang="vi-VN" sz="2000" b="1" dirty="0"/>
              <a:t>Jolie:</a:t>
            </a:r>
            <a:r>
              <a:rPr lang="vi-VN" sz="2000" dirty="0"/>
              <a:t> “Do you think celebrities today tend to focus more on wealth rather than achievements?” </a:t>
            </a:r>
            <a:endParaRPr lang="en-US" sz="2000" dirty="0"/>
          </a:p>
          <a:p>
            <a:r>
              <a:rPr lang="vi-VN" sz="2000" b="1" dirty="0"/>
              <a:t>Jolie's friend: “_________________</a:t>
            </a:r>
            <a:r>
              <a:rPr lang="vi-VN" sz="2000" dirty="0"/>
              <a:t>_. And this sets bad examples for young people.” </a:t>
            </a:r>
            <a:endParaRPr lang="en-US" sz="2000" dirty="0"/>
          </a:p>
          <a:p>
            <a:r>
              <a:rPr lang="vi-VN" sz="2000" b="1" dirty="0" smtClean="0"/>
              <a:t>A</a:t>
            </a:r>
            <a:r>
              <a:rPr lang="vi-VN" sz="2000" b="1" dirty="0"/>
              <a:t>.</a:t>
            </a:r>
            <a:r>
              <a:rPr lang="vi-VN" sz="2000" dirty="0"/>
              <a:t> Not at all 		</a:t>
            </a:r>
            <a:r>
              <a:rPr lang="vi-VN" sz="2000" b="1" dirty="0"/>
              <a:t>B.</a:t>
            </a:r>
            <a:r>
              <a:rPr lang="vi-VN" sz="2000" dirty="0"/>
              <a:t> </a:t>
            </a:r>
            <a:r>
              <a:rPr lang="en-US" sz="2000" dirty="0"/>
              <a:t>You can say that again</a:t>
            </a:r>
            <a:r>
              <a:rPr lang="vi-VN" sz="2000" dirty="0"/>
              <a:t> </a:t>
            </a:r>
            <a:endParaRPr lang="en-US" sz="2000" dirty="0"/>
          </a:p>
          <a:p>
            <a:r>
              <a:rPr lang="vi-VN" sz="2000" b="1" dirty="0" smtClean="0"/>
              <a:t>C</a:t>
            </a:r>
            <a:r>
              <a:rPr lang="vi-VN" sz="2000" b="1" dirty="0"/>
              <a:t>.</a:t>
            </a:r>
            <a:r>
              <a:rPr lang="vi-VN" sz="2000" dirty="0"/>
              <a:t> I think they focus more on achievements 	</a:t>
            </a:r>
            <a:r>
              <a:rPr lang="vi-VN" sz="2000" b="1" dirty="0"/>
              <a:t>D.</a:t>
            </a:r>
            <a:r>
              <a:rPr lang="vi-VN" sz="2000" dirty="0"/>
              <a:t> It's out of the question </a:t>
            </a:r>
            <a:endParaRPr lang="en-US" sz="2000" dirty="0"/>
          </a:p>
          <a:p>
            <a:r>
              <a:rPr lang="en-US" sz="2000" b="1" i="1" dirty="0"/>
              <a:t> </a:t>
            </a:r>
            <a:endParaRPr lang="en-US" sz="2000" dirty="0"/>
          </a:p>
          <a:p>
            <a:endParaRPr lang="vi-VN" sz="2000" b="1" dirty="0" smtClean="0"/>
          </a:p>
          <a:p>
            <a:r>
              <a:rPr lang="vi-VN" sz="2000" dirty="0" smtClean="0"/>
              <a:t>Kiến </a:t>
            </a:r>
            <a:r>
              <a:rPr lang="vi-VN" sz="2000" dirty="0"/>
              <a:t>thức: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r>
              <a:rPr lang="en-US" sz="2000" dirty="0" err="1"/>
              <a:t>Hỏi</a:t>
            </a:r>
            <a:r>
              <a:rPr lang="en-US" sz="2000" dirty="0"/>
              <a:t> </a:t>
            </a:r>
            <a:r>
              <a:rPr lang="en-US" sz="2000" dirty="0" err="1"/>
              <a:t>về</a:t>
            </a:r>
            <a:r>
              <a:rPr lang="en-US" sz="2000" dirty="0"/>
              <a:t> </a:t>
            </a:r>
            <a:r>
              <a:rPr lang="en-US" sz="2000" dirty="0" err="1"/>
              <a:t>quan</a:t>
            </a:r>
            <a:r>
              <a:rPr lang="en-US" sz="2000" dirty="0"/>
              <a:t> </a:t>
            </a:r>
            <a:r>
              <a:rPr lang="en-US" sz="2000" dirty="0" err="1"/>
              <a:t>điểm</a:t>
            </a:r>
            <a:r>
              <a:rPr lang="en-US" sz="2000" dirty="0"/>
              <a:t> </a:t>
            </a:r>
            <a:r>
              <a:rPr lang="en-US" sz="2000" dirty="0" err="1"/>
              <a:t>của</a:t>
            </a:r>
            <a:r>
              <a:rPr lang="en-US" sz="2000" dirty="0"/>
              <a:t> </a:t>
            </a:r>
            <a:r>
              <a:rPr lang="en-US" sz="2000" dirty="0" err="1"/>
              <a:t>người</a:t>
            </a:r>
            <a:r>
              <a:rPr lang="en-US" sz="2000" dirty="0"/>
              <a:t> </a:t>
            </a:r>
            <a:r>
              <a:rPr lang="en-US" sz="2000" dirty="0" err="1"/>
              <a:t>khác</a:t>
            </a:r>
            <a:r>
              <a:rPr lang="en-US" sz="2000" dirty="0"/>
              <a:t>)</a:t>
            </a:r>
          </a:p>
          <a:p>
            <a:r>
              <a:rPr lang="en-US" sz="2000" dirty="0" err="1"/>
              <a:t>Giải</a:t>
            </a:r>
            <a:r>
              <a:rPr lang="en-US" sz="2000" dirty="0"/>
              <a:t> </a:t>
            </a:r>
            <a:r>
              <a:rPr lang="en-US" sz="2000" dirty="0" err="1"/>
              <a:t>thích</a:t>
            </a:r>
            <a:r>
              <a:rPr lang="en-US" sz="2000" dirty="0"/>
              <a:t>:</a:t>
            </a:r>
          </a:p>
          <a:p>
            <a:r>
              <a:rPr lang="en-US" sz="2000" dirty="0"/>
              <a:t>Jolie </a:t>
            </a:r>
            <a:r>
              <a:rPr lang="en-US" sz="2000" dirty="0" err="1"/>
              <a:t>đang</a:t>
            </a:r>
            <a:r>
              <a:rPr lang="en-US" sz="2000" dirty="0"/>
              <a:t> </a:t>
            </a:r>
            <a:r>
              <a:rPr lang="en-US" sz="2000" dirty="0" err="1"/>
              <a:t>đọc</a:t>
            </a:r>
            <a:r>
              <a:rPr lang="en-US" sz="2000" dirty="0"/>
              <a:t> </a:t>
            </a:r>
            <a:r>
              <a:rPr lang="en-US" sz="2000" dirty="0" err="1"/>
              <a:t>một</a:t>
            </a:r>
            <a:r>
              <a:rPr lang="en-US" sz="2000" dirty="0"/>
              <a:t> </a:t>
            </a:r>
            <a:r>
              <a:rPr lang="en-US" sz="2000" dirty="0" err="1"/>
              <a:t>cuốn</a:t>
            </a:r>
            <a:r>
              <a:rPr lang="en-US" sz="2000" dirty="0"/>
              <a:t> </a:t>
            </a:r>
            <a:r>
              <a:rPr lang="en-US" sz="2000" dirty="0" err="1"/>
              <a:t>tạp</a:t>
            </a:r>
            <a:r>
              <a:rPr lang="en-US" sz="2000" dirty="0"/>
              <a:t> </a:t>
            </a:r>
            <a:r>
              <a:rPr lang="en-US" sz="2000" dirty="0" err="1"/>
              <a:t>chí</a:t>
            </a:r>
            <a:r>
              <a:rPr lang="en-US" sz="2000" dirty="0"/>
              <a:t> </a:t>
            </a:r>
            <a:r>
              <a:rPr lang="en-US" sz="2000" dirty="0" err="1"/>
              <a:t>về</a:t>
            </a:r>
            <a:r>
              <a:rPr lang="en-US" sz="2000" dirty="0"/>
              <a:t> </a:t>
            </a:r>
            <a:r>
              <a:rPr lang="en-US" sz="2000" dirty="0" err="1"/>
              <a:t>người</a:t>
            </a:r>
            <a:r>
              <a:rPr lang="en-US" sz="2000" dirty="0"/>
              <a:t> </a:t>
            </a:r>
            <a:r>
              <a:rPr lang="en-US" sz="2000" dirty="0" err="1"/>
              <a:t>nổi</a:t>
            </a:r>
            <a:r>
              <a:rPr lang="en-US" sz="2000" dirty="0"/>
              <a:t> </a:t>
            </a:r>
            <a:r>
              <a:rPr lang="en-US" sz="2000" dirty="0" err="1"/>
              <a:t>tiếng</a:t>
            </a:r>
            <a:r>
              <a:rPr lang="en-US" sz="2000" dirty="0"/>
              <a:t>, </a:t>
            </a:r>
            <a:r>
              <a:rPr lang="en-US" sz="2000" dirty="0" err="1"/>
              <a:t>hỏi</a:t>
            </a:r>
            <a:r>
              <a:rPr lang="en-US" sz="2000" dirty="0"/>
              <a:t> </a:t>
            </a:r>
            <a:r>
              <a:rPr lang="en-US" sz="2000" dirty="0" err="1"/>
              <a:t>bạn</a:t>
            </a:r>
            <a:r>
              <a:rPr lang="en-US" sz="2000" dirty="0"/>
              <a:t> </a:t>
            </a:r>
            <a:r>
              <a:rPr lang="en-US" sz="2000" dirty="0" err="1"/>
              <a:t>cô</a:t>
            </a:r>
            <a:r>
              <a:rPr lang="en-US" sz="2000" dirty="0"/>
              <a:t> </a:t>
            </a:r>
            <a:r>
              <a:rPr lang="en-US" sz="2000" dirty="0" err="1"/>
              <a:t>ấy</a:t>
            </a:r>
            <a:r>
              <a:rPr lang="en-US" sz="2000" dirty="0"/>
              <a:t>.</a:t>
            </a:r>
          </a:p>
          <a:p>
            <a:r>
              <a:rPr lang="en-US" sz="2000" dirty="0"/>
              <a:t>- Jolie: "</a:t>
            </a:r>
            <a:r>
              <a:rPr lang="en-US" sz="2000" dirty="0" err="1"/>
              <a:t>Bạn</a:t>
            </a:r>
            <a:r>
              <a:rPr lang="en-US" sz="2000" dirty="0"/>
              <a:t> </a:t>
            </a:r>
            <a:r>
              <a:rPr lang="en-US" sz="2000" dirty="0" err="1"/>
              <a:t>có</a:t>
            </a:r>
            <a:r>
              <a:rPr lang="en-US" sz="2000" dirty="0"/>
              <a:t> </a:t>
            </a:r>
            <a:r>
              <a:rPr lang="en-US" sz="2000" dirty="0" err="1"/>
              <a:t>nghĩ</a:t>
            </a:r>
            <a:r>
              <a:rPr lang="en-US" sz="2000" dirty="0"/>
              <a:t> </a:t>
            </a:r>
            <a:r>
              <a:rPr lang="en-US" sz="2000" dirty="0" err="1"/>
              <a:t>những</a:t>
            </a:r>
            <a:r>
              <a:rPr lang="en-US" sz="2000" dirty="0"/>
              <a:t> </a:t>
            </a:r>
            <a:r>
              <a:rPr lang="en-US" sz="2000" dirty="0" err="1"/>
              <a:t>người</a:t>
            </a:r>
            <a:r>
              <a:rPr lang="en-US" sz="2000" dirty="0"/>
              <a:t> </a:t>
            </a:r>
            <a:r>
              <a:rPr lang="en-US" sz="2000" dirty="0" err="1"/>
              <a:t>nổi</a:t>
            </a:r>
            <a:r>
              <a:rPr lang="en-US" sz="2000" dirty="0"/>
              <a:t> </a:t>
            </a:r>
            <a:r>
              <a:rPr lang="en-US" sz="2000" dirty="0" err="1"/>
              <a:t>tiếng</a:t>
            </a:r>
            <a:r>
              <a:rPr lang="en-US" sz="2000" dirty="0"/>
              <a:t> </a:t>
            </a:r>
            <a:r>
              <a:rPr lang="en-US" sz="2000" dirty="0" err="1"/>
              <a:t>ngày</a:t>
            </a:r>
            <a:r>
              <a:rPr lang="en-US" sz="2000" dirty="0"/>
              <a:t> nay </a:t>
            </a:r>
            <a:r>
              <a:rPr lang="en-US" sz="2000" dirty="0" err="1"/>
              <a:t>có</a:t>
            </a:r>
            <a:r>
              <a:rPr lang="en-US" sz="2000" dirty="0"/>
              <a:t> </a:t>
            </a:r>
            <a:r>
              <a:rPr lang="en-US" sz="2000" dirty="0" err="1"/>
              <a:t>xu</a:t>
            </a:r>
            <a:r>
              <a:rPr lang="en-US" sz="2000" dirty="0"/>
              <a:t> </a:t>
            </a:r>
            <a:r>
              <a:rPr lang="en-US" sz="2000" dirty="0" err="1"/>
              <a:t>hướng</a:t>
            </a:r>
            <a:r>
              <a:rPr lang="en-US" sz="2000" dirty="0"/>
              <a:t> </a:t>
            </a:r>
            <a:r>
              <a:rPr lang="en-US" sz="2000" dirty="0" err="1"/>
              <a:t>tập</a:t>
            </a:r>
            <a:r>
              <a:rPr lang="en-US" sz="2000" dirty="0"/>
              <a:t> </a:t>
            </a:r>
            <a:r>
              <a:rPr lang="en-US" sz="2000" dirty="0" err="1"/>
              <a:t>trung</a:t>
            </a:r>
            <a:r>
              <a:rPr lang="en-US" sz="2000" dirty="0"/>
              <a:t> </a:t>
            </a:r>
            <a:r>
              <a:rPr lang="en-US" sz="2000" dirty="0" err="1"/>
              <a:t>vào</a:t>
            </a:r>
            <a:r>
              <a:rPr lang="en-US" sz="2000" dirty="0"/>
              <a:t> </a:t>
            </a:r>
            <a:r>
              <a:rPr lang="en-US" sz="2000" dirty="0" err="1"/>
              <a:t>tiền</a:t>
            </a:r>
            <a:r>
              <a:rPr lang="en-US" sz="2000" dirty="0"/>
              <a:t> </a:t>
            </a:r>
            <a:r>
              <a:rPr lang="en-US" sz="2000" dirty="0" err="1"/>
              <a:t>bạc</a:t>
            </a:r>
            <a:r>
              <a:rPr lang="en-US" sz="2000" dirty="0"/>
              <a:t> </a:t>
            </a:r>
            <a:r>
              <a:rPr lang="en-US" sz="2000" dirty="0" err="1"/>
              <a:t>hơn</a:t>
            </a:r>
            <a:r>
              <a:rPr lang="en-US" sz="2000" dirty="0"/>
              <a:t> </a:t>
            </a:r>
            <a:r>
              <a:rPr lang="en-US" sz="2000" dirty="0" err="1"/>
              <a:t>về</a:t>
            </a:r>
            <a:r>
              <a:rPr lang="en-US" sz="2000" dirty="0"/>
              <a:t> </a:t>
            </a:r>
            <a:r>
              <a:rPr lang="en-US" sz="2000" dirty="0" err="1"/>
              <a:t>những</a:t>
            </a:r>
            <a:r>
              <a:rPr lang="en-US" sz="2000" dirty="0"/>
              <a:t> </a:t>
            </a:r>
            <a:r>
              <a:rPr lang="en-US" sz="2000" dirty="0" err="1"/>
              <a:t>thành</a:t>
            </a:r>
            <a:r>
              <a:rPr lang="en-US" sz="2000" dirty="0"/>
              <a:t> </a:t>
            </a:r>
            <a:r>
              <a:rPr lang="en-US" sz="2000" dirty="0" err="1"/>
              <a:t>tích</a:t>
            </a:r>
            <a:r>
              <a:rPr lang="en-US" sz="2000" dirty="0"/>
              <a:t> </a:t>
            </a:r>
            <a:r>
              <a:rPr lang="en-US" sz="2000" dirty="0" err="1"/>
              <a:t>không</a:t>
            </a:r>
            <a:r>
              <a:rPr lang="en-US" sz="2000" dirty="0"/>
              <a:t>?."</a:t>
            </a:r>
          </a:p>
          <a:p>
            <a:r>
              <a:rPr lang="en-US" sz="2000" dirty="0"/>
              <a:t>- </a:t>
            </a:r>
            <a:r>
              <a:rPr lang="en-US" sz="2000" dirty="0" err="1"/>
              <a:t>Bạn</a:t>
            </a:r>
            <a:r>
              <a:rPr lang="en-US" sz="2000" dirty="0"/>
              <a:t> </a:t>
            </a:r>
            <a:r>
              <a:rPr lang="en-US" sz="2000" dirty="0" err="1"/>
              <a:t>của</a:t>
            </a:r>
            <a:r>
              <a:rPr lang="en-US" sz="2000" dirty="0"/>
              <a:t> Jolie: </a:t>
            </a:r>
            <a:r>
              <a:rPr lang="en-US" sz="2000" dirty="0" smtClean="0"/>
              <a:t>"_______, </a:t>
            </a:r>
            <a:r>
              <a:rPr lang="en-US" sz="2000" dirty="0" err="1"/>
              <a:t>và</a:t>
            </a:r>
            <a:r>
              <a:rPr lang="en-US" sz="2000" dirty="0"/>
              <a:t> </a:t>
            </a:r>
            <a:r>
              <a:rPr lang="en-US" sz="2000" dirty="0" err="1"/>
              <a:t>điều</a:t>
            </a:r>
            <a:r>
              <a:rPr lang="en-US" sz="2000" dirty="0"/>
              <a:t> </a:t>
            </a:r>
            <a:r>
              <a:rPr lang="en-US" sz="2000" dirty="0" err="1"/>
              <a:t>này</a:t>
            </a:r>
            <a:r>
              <a:rPr lang="en-US" sz="2000" dirty="0"/>
              <a:t> </a:t>
            </a:r>
            <a:r>
              <a:rPr lang="en-US" sz="2000" dirty="0" err="1"/>
              <a:t>tạo</a:t>
            </a:r>
            <a:r>
              <a:rPr lang="en-US" sz="2000" dirty="0"/>
              <a:t> </a:t>
            </a:r>
            <a:r>
              <a:rPr lang="en-US" sz="2000" dirty="0" err="1"/>
              <a:t>ra</a:t>
            </a:r>
            <a:r>
              <a:rPr lang="en-US" sz="2000" dirty="0"/>
              <a:t> </a:t>
            </a:r>
            <a:r>
              <a:rPr lang="en-US" sz="2000" dirty="0" err="1"/>
              <a:t>những</a:t>
            </a:r>
            <a:r>
              <a:rPr lang="en-US" sz="2000" dirty="0"/>
              <a:t> </a:t>
            </a:r>
            <a:r>
              <a:rPr lang="en-US" sz="2000" dirty="0" err="1"/>
              <a:t>tấm</a:t>
            </a:r>
            <a:r>
              <a:rPr lang="en-US" sz="2000" dirty="0"/>
              <a:t> </a:t>
            </a:r>
            <a:r>
              <a:rPr lang="en-US" sz="2000" dirty="0" err="1"/>
              <a:t>gương</a:t>
            </a:r>
            <a:r>
              <a:rPr lang="en-US" sz="2000" dirty="0"/>
              <a:t> </a:t>
            </a:r>
            <a:r>
              <a:rPr lang="en-US" sz="2000" dirty="0" err="1"/>
              <a:t>xấu</a:t>
            </a:r>
            <a:r>
              <a:rPr lang="en-US" sz="2000" dirty="0"/>
              <a:t> </a:t>
            </a:r>
            <a:r>
              <a:rPr lang="en-US" sz="2000" dirty="0" err="1"/>
              <a:t>cho</a:t>
            </a:r>
            <a:r>
              <a:rPr lang="en-US" sz="2000" dirty="0"/>
              <a:t> </a:t>
            </a:r>
            <a:r>
              <a:rPr lang="en-US" sz="2000" dirty="0" err="1"/>
              <a:t>các</a:t>
            </a:r>
            <a:r>
              <a:rPr lang="en-US" sz="2000" dirty="0"/>
              <a:t> </a:t>
            </a:r>
            <a:r>
              <a:rPr lang="en-US" sz="2000" dirty="0" err="1"/>
              <a:t>bạn</a:t>
            </a:r>
            <a:r>
              <a:rPr lang="en-US" sz="2000" dirty="0"/>
              <a:t> </a:t>
            </a:r>
            <a:r>
              <a:rPr lang="en-US" sz="2000" dirty="0" err="1"/>
              <a:t>trẻ</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Hoàn</a:t>
            </a:r>
            <a:r>
              <a:rPr lang="en-US" sz="2000" dirty="0"/>
              <a:t> </a:t>
            </a:r>
            <a:r>
              <a:rPr lang="en-US" sz="2000" dirty="0" err="1"/>
              <a:t>toàn</a:t>
            </a:r>
            <a:r>
              <a:rPr lang="en-US" sz="2000" dirty="0"/>
              <a:t> </a:t>
            </a:r>
            <a:r>
              <a:rPr lang="en-US" sz="2000" dirty="0" err="1"/>
              <a:t>không</a:t>
            </a:r>
            <a:r>
              <a:rPr lang="en-US" sz="2000" dirty="0"/>
              <a:t>. 		B. </a:t>
            </a:r>
            <a:r>
              <a:rPr lang="en-US" sz="2000" dirty="0" err="1"/>
              <a:t>Tôi</a:t>
            </a:r>
            <a:r>
              <a:rPr lang="en-US" sz="2000" dirty="0"/>
              <a:t> </a:t>
            </a:r>
            <a:r>
              <a:rPr lang="en-US" sz="2000" dirty="0" err="1"/>
              <a:t>đồng</a:t>
            </a:r>
            <a:r>
              <a:rPr lang="en-US" sz="2000" dirty="0"/>
              <a:t> ý.</a:t>
            </a:r>
          </a:p>
          <a:p>
            <a:r>
              <a:rPr lang="en-US" sz="2000" dirty="0"/>
              <a:t>	C. </a:t>
            </a:r>
            <a:r>
              <a:rPr lang="en-US" sz="2000" dirty="0" err="1"/>
              <a:t>Tôi</a:t>
            </a:r>
            <a:r>
              <a:rPr lang="en-US" sz="2000" dirty="0"/>
              <a:t> </a:t>
            </a:r>
            <a:r>
              <a:rPr lang="en-US" sz="2000" dirty="0" err="1"/>
              <a:t>nghĩ</a:t>
            </a:r>
            <a:r>
              <a:rPr lang="en-US" sz="2000" dirty="0"/>
              <a:t>  </a:t>
            </a:r>
            <a:r>
              <a:rPr lang="en-US" sz="2000" dirty="0" err="1"/>
              <a:t>họ</a:t>
            </a:r>
            <a:r>
              <a:rPr lang="en-US" sz="2000" dirty="0"/>
              <a:t> </a:t>
            </a:r>
            <a:r>
              <a:rPr lang="en-US" sz="2000" dirty="0" err="1"/>
              <a:t>tập</a:t>
            </a:r>
            <a:r>
              <a:rPr lang="en-US" sz="2000" dirty="0"/>
              <a:t> </a:t>
            </a:r>
            <a:r>
              <a:rPr lang="en-US" sz="2000" dirty="0" err="1"/>
              <a:t>trung</a:t>
            </a:r>
            <a:r>
              <a:rPr lang="en-US" sz="2000" dirty="0"/>
              <a:t> </a:t>
            </a:r>
            <a:r>
              <a:rPr lang="en-US" sz="2000" dirty="0" err="1"/>
              <a:t>nhiều</a:t>
            </a:r>
            <a:r>
              <a:rPr lang="en-US" sz="2000" dirty="0"/>
              <a:t> </a:t>
            </a:r>
            <a:r>
              <a:rPr lang="en-US" sz="2000" dirty="0" err="1"/>
              <a:t>hơn</a:t>
            </a:r>
            <a:r>
              <a:rPr lang="en-US" sz="2000" dirty="0"/>
              <a:t> </a:t>
            </a:r>
            <a:r>
              <a:rPr lang="en-US" sz="2000" dirty="0" err="1"/>
              <a:t>về</a:t>
            </a:r>
            <a:r>
              <a:rPr lang="en-US" sz="2000" dirty="0"/>
              <a:t> </a:t>
            </a:r>
            <a:r>
              <a:rPr lang="en-US" sz="2000" dirty="0" err="1"/>
              <a:t>những</a:t>
            </a:r>
            <a:r>
              <a:rPr lang="en-US" sz="2000" dirty="0"/>
              <a:t> </a:t>
            </a:r>
            <a:r>
              <a:rPr lang="en-US" sz="2000" dirty="0" err="1"/>
              <a:t>thành</a:t>
            </a:r>
            <a:r>
              <a:rPr lang="en-US" sz="2000" dirty="0"/>
              <a:t> </a:t>
            </a:r>
            <a:r>
              <a:rPr lang="en-US" sz="2000" dirty="0" err="1"/>
              <a:t>tích</a:t>
            </a:r>
            <a:r>
              <a:rPr lang="en-US" sz="2000" dirty="0"/>
              <a:t>  D. </a:t>
            </a:r>
            <a:r>
              <a:rPr lang="en-US" sz="2000" dirty="0" err="1"/>
              <a:t>Nó</a:t>
            </a:r>
            <a:r>
              <a:rPr lang="en-US" sz="2000" dirty="0"/>
              <a:t> </a:t>
            </a:r>
            <a:r>
              <a:rPr lang="en-US" sz="2000" dirty="0" err="1"/>
              <a:t>là</a:t>
            </a:r>
            <a:r>
              <a:rPr lang="en-US" sz="2000" dirty="0"/>
              <a:t> </a:t>
            </a:r>
            <a:r>
              <a:rPr lang="en-US" sz="2000" dirty="0" err="1"/>
              <a:t>vấn</a:t>
            </a:r>
            <a:r>
              <a:rPr lang="en-US" sz="2000" dirty="0"/>
              <a:t> </a:t>
            </a:r>
            <a:r>
              <a:rPr lang="en-US" sz="2000" dirty="0" err="1"/>
              <a:t>đề</a:t>
            </a:r>
            <a:r>
              <a:rPr lang="en-US" sz="2000" dirty="0"/>
              <a:t> </a:t>
            </a:r>
            <a:r>
              <a:rPr lang="en-US" sz="2000" dirty="0" err="1"/>
              <a:t>không</a:t>
            </a:r>
            <a:r>
              <a:rPr lang="en-US" sz="2000" dirty="0"/>
              <a:t> </a:t>
            </a:r>
            <a:r>
              <a:rPr lang="en-US" sz="2000" dirty="0" err="1"/>
              <a:t>thể</a:t>
            </a:r>
            <a:r>
              <a:rPr lang="en-US" sz="2000" dirty="0"/>
              <a:t> </a:t>
            </a:r>
            <a:r>
              <a:rPr lang="en-US" sz="2000" dirty="0" err="1"/>
              <a:t>bàn</a:t>
            </a:r>
            <a:r>
              <a:rPr lang="en-US" sz="2000" dirty="0"/>
              <a:t> </a:t>
            </a:r>
            <a:r>
              <a:rPr lang="en-US" sz="2000" dirty="0" err="1" smtClean="0"/>
              <a:t>đến</a:t>
            </a:r>
            <a:endParaRPr lang="en-US" sz="2000" dirty="0"/>
          </a:p>
        </p:txBody>
      </p:sp>
      <p:sp>
        <p:nvSpPr>
          <p:cNvPr id="3" name="Oval 2"/>
          <p:cNvSpPr/>
          <p:nvPr/>
        </p:nvSpPr>
        <p:spPr>
          <a:xfrm>
            <a:off x="2743200" y="2209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034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additive="base">
                                        <p:cTn id="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anim calcmode="lin" valueType="num">
                                      <p:cBhvr additive="base">
                                        <p:cTn id="1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anim calcmode="lin" valueType="num">
                                      <p:cBhvr additive="base">
                                        <p:cTn id="1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 calcmode="lin" valueType="num">
                                      <p:cBhvr additive="base">
                                        <p:cTn id="1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anim calcmode="lin" valueType="num">
                                      <p:cBhvr additive="base">
                                        <p:cTn id="2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anim calcmode="lin" valueType="num">
                                      <p:cBhvr additive="base">
                                        <p:cTn id="27"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3" end="13"/>
                                            </p:txEl>
                                          </p:spTgt>
                                        </p:tgtEl>
                                        <p:attrNameLst>
                                          <p:attrName>style.visibility</p:attrName>
                                        </p:attrNameLst>
                                      </p:cBhvr>
                                      <p:to>
                                        <p:strVal val="visible"/>
                                      </p:to>
                                    </p:set>
                                    <p:anim calcmode="lin" valueType="num">
                                      <p:cBhvr additive="base">
                                        <p:cTn id="31"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anim calcmode="lin" valueType="num">
                                      <p:cBhvr additive="base">
                                        <p:cTn id="35"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839200" cy="5262979"/>
          </a:xfrm>
          <a:prstGeom prst="rect">
            <a:avLst/>
          </a:prstGeom>
          <a:noFill/>
        </p:spPr>
        <p:txBody>
          <a:bodyPr wrap="square" rtlCol="0">
            <a:spAutoFit/>
          </a:bodyPr>
          <a:lstStyle/>
          <a:p>
            <a:r>
              <a:rPr lang="en-US" sz="2400" b="1" dirty="0"/>
              <a:t>Question 18</a:t>
            </a:r>
            <a:r>
              <a:rPr lang="vi-VN" sz="2400" dirty="0"/>
              <a:t>. </a:t>
            </a:r>
            <a:endParaRPr lang="vi-VN" sz="2400" dirty="0" smtClean="0"/>
          </a:p>
          <a:p>
            <a:r>
              <a:rPr lang="vi-VN" sz="2400" b="1" dirty="0" smtClean="0"/>
              <a:t>A</a:t>
            </a:r>
            <a:r>
              <a:rPr lang="vi-VN" sz="2400" b="1" dirty="0"/>
              <a:t>. </a:t>
            </a:r>
            <a:r>
              <a:rPr lang="en-US" sz="2400" dirty="0"/>
              <a:t>publicity </a:t>
            </a:r>
            <a:r>
              <a:rPr lang="vi-VN" sz="2400" b="1" dirty="0"/>
              <a:t>	B. </a:t>
            </a:r>
            <a:r>
              <a:rPr lang="vi-VN" sz="2400" dirty="0"/>
              <a:t>chemistry  </a:t>
            </a:r>
            <a:r>
              <a:rPr lang="vi-VN" sz="2400" b="1" dirty="0"/>
              <a:t>	C. </a:t>
            </a:r>
            <a:r>
              <a:rPr lang="vi-VN" sz="2400" dirty="0"/>
              <a:t>attention  </a:t>
            </a:r>
            <a:r>
              <a:rPr lang="vi-VN" sz="2400" b="1" dirty="0"/>
              <a:t>	D. </a:t>
            </a:r>
            <a:r>
              <a:rPr lang="vi-VN" sz="2400" dirty="0"/>
              <a:t>romantic</a:t>
            </a:r>
            <a:endParaRPr lang="en-US" sz="2400" dirty="0"/>
          </a:p>
          <a:p>
            <a:endParaRPr lang="vi-VN"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r>
              <a:rPr lang="en-US" sz="2400" dirty="0"/>
              <a:t> </a:t>
            </a:r>
            <a:r>
              <a:rPr lang="en-US" sz="2400" dirty="0" err="1"/>
              <a:t>trở</a:t>
            </a:r>
            <a:r>
              <a:rPr lang="en-US" sz="2400" dirty="0"/>
              <a:t> </a:t>
            </a:r>
            <a:r>
              <a:rPr lang="en-US" sz="2400" dirty="0" err="1"/>
              <a:t>lên</a:t>
            </a:r>
            <a:endParaRPr lang="en-US" sz="2400" dirty="0"/>
          </a:p>
          <a:p>
            <a:r>
              <a:rPr lang="vi-VN" sz="2400" dirty="0"/>
              <a:t>Giải thích:	</a:t>
            </a:r>
            <a:endParaRPr lang="en-US" sz="2400" dirty="0"/>
          </a:p>
          <a:p>
            <a:r>
              <a:rPr lang="en-US" sz="2400" dirty="0"/>
              <a:t>	</a:t>
            </a:r>
            <a:r>
              <a:rPr lang="vi-VN" sz="2400" dirty="0"/>
              <a:t>A. </a:t>
            </a:r>
            <a:r>
              <a:rPr lang="en-US" sz="2400" dirty="0"/>
              <a:t>publicity </a:t>
            </a:r>
            <a:r>
              <a:rPr lang="vi-VN" sz="2400" dirty="0"/>
              <a:t>/pʌbˈlɪsəti/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đuôi</a:t>
            </a:r>
            <a:r>
              <a:rPr lang="en-US" sz="2400" dirty="0"/>
              <a:t> –ITY –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liền</a:t>
            </a:r>
            <a:r>
              <a:rPr lang="en-US" sz="2400" dirty="0"/>
              <a:t> </a:t>
            </a:r>
            <a:r>
              <a:rPr lang="en-US" sz="2400" dirty="0" err="1"/>
              <a:t>trước</a:t>
            </a:r>
            <a:r>
              <a:rPr lang="en-US" sz="2400" dirty="0"/>
              <a:t>. </a:t>
            </a:r>
          </a:p>
          <a:p>
            <a:r>
              <a:rPr lang="en-US" sz="2400" dirty="0"/>
              <a:t>	</a:t>
            </a:r>
            <a:r>
              <a:rPr lang="vi-VN" sz="2400" dirty="0"/>
              <a:t>B.</a:t>
            </a:r>
            <a:r>
              <a:rPr lang="vi-VN" sz="2400" i="1" dirty="0"/>
              <a:t> </a:t>
            </a:r>
            <a:r>
              <a:rPr lang="en-US" sz="2400" dirty="0"/>
              <a:t>chemistry </a:t>
            </a:r>
            <a:r>
              <a:rPr lang="vi-VN" sz="2400" dirty="0"/>
              <a:t>/ˈkemɪstri/ (n):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endParaRPr lang="en-US" sz="2400" dirty="0"/>
          </a:p>
          <a:p>
            <a:r>
              <a:rPr lang="en-US" sz="2400" dirty="0"/>
              <a:t>	</a:t>
            </a:r>
            <a:r>
              <a:rPr lang="vi-VN" sz="2400" dirty="0"/>
              <a:t>C. </a:t>
            </a:r>
            <a:r>
              <a:rPr lang="en-US" sz="2400" dirty="0"/>
              <a:t>attention  </a:t>
            </a:r>
            <a:r>
              <a:rPr lang="vi-VN" sz="2400" dirty="0"/>
              <a:t>/əˈtenʃn/ (n):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đuôi</a:t>
            </a:r>
            <a:r>
              <a:rPr lang="en-US" sz="2400" dirty="0"/>
              <a:t> – TION-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liền</a:t>
            </a:r>
            <a:r>
              <a:rPr lang="en-US" sz="2400" dirty="0"/>
              <a:t> </a:t>
            </a:r>
            <a:r>
              <a:rPr lang="en-US" sz="2400" dirty="0" err="1"/>
              <a:t>trước</a:t>
            </a:r>
            <a:r>
              <a:rPr lang="en-US" sz="2400" dirty="0"/>
              <a:t> </a:t>
            </a:r>
          </a:p>
          <a:p>
            <a:r>
              <a:rPr lang="en-US" sz="2400" b="1" dirty="0"/>
              <a:t>	</a:t>
            </a:r>
            <a:r>
              <a:rPr lang="vi-VN" sz="2400" dirty="0"/>
              <a:t>D. </a:t>
            </a:r>
            <a:r>
              <a:rPr lang="en-US" sz="2400" dirty="0"/>
              <a:t>romantic </a:t>
            </a:r>
            <a:r>
              <a:rPr lang="vi-VN" sz="2400" dirty="0"/>
              <a:t>/rəʊˈmæntɪk/ (</a:t>
            </a:r>
            <a:r>
              <a:rPr lang="en-US" sz="2400" dirty="0"/>
              <a:t>a</a:t>
            </a:r>
            <a:r>
              <a:rPr lang="vi-VN" sz="2400" dirty="0"/>
              <a:t>):</a:t>
            </a:r>
            <a:r>
              <a:rPr lang="vi-VN" sz="2400" b="1"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đuôi</a:t>
            </a:r>
            <a:r>
              <a:rPr lang="en-US" sz="2400" dirty="0"/>
              <a:t> – IC -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liền</a:t>
            </a:r>
            <a:r>
              <a:rPr lang="en-US" sz="2400" dirty="0"/>
              <a:t> </a:t>
            </a:r>
            <a:r>
              <a:rPr lang="en-US" sz="2400" dirty="0" err="1"/>
              <a:t>trước</a:t>
            </a:r>
            <a:r>
              <a:rPr lang="en-US" sz="2400" dirty="0"/>
              <a:t> </a:t>
            </a:r>
          </a:p>
          <a:p>
            <a:endParaRPr lang="en-US" sz="2400" dirty="0"/>
          </a:p>
        </p:txBody>
      </p:sp>
      <p:sp>
        <p:nvSpPr>
          <p:cNvPr id="3" name="Oval 2"/>
          <p:cNvSpPr/>
          <p:nvPr/>
        </p:nvSpPr>
        <p:spPr>
          <a:xfrm>
            <a:off x="1981200" y="5715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696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4893647"/>
          </a:xfrm>
          <a:prstGeom prst="rect">
            <a:avLst/>
          </a:prstGeom>
          <a:noFill/>
        </p:spPr>
        <p:txBody>
          <a:bodyPr wrap="square" rtlCol="0">
            <a:spAutoFit/>
          </a:bodyPr>
          <a:lstStyle/>
          <a:p>
            <a:r>
              <a:rPr lang="en-US" sz="2400" b="1" dirty="0"/>
              <a:t>Question 19</a:t>
            </a:r>
            <a:r>
              <a:rPr lang="vi-VN" sz="2400" dirty="0"/>
              <a:t>. </a:t>
            </a:r>
            <a:endParaRPr lang="vi-VN" sz="2400" dirty="0" smtClean="0"/>
          </a:p>
          <a:p>
            <a:r>
              <a:rPr lang="vi-VN" sz="2400" b="1" dirty="0" smtClean="0"/>
              <a:t>A</a:t>
            </a:r>
            <a:r>
              <a:rPr lang="vi-VN" sz="2400" b="1" dirty="0"/>
              <a:t>. </a:t>
            </a:r>
            <a:r>
              <a:rPr lang="vi-VN" sz="2400" dirty="0"/>
              <a:t>attract </a:t>
            </a:r>
            <a:r>
              <a:rPr lang="vi-VN" sz="2400" b="1" dirty="0"/>
              <a:t>	B. </a:t>
            </a:r>
            <a:r>
              <a:rPr lang="vi-VN" sz="2400" dirty="0"/>
              <a:t>discuss  </a:t>
            </a:r>
            <a:r>
              <a:rPr lang="vi-VN" sz="2400" b="1" dirty="0"/>
              <a:t>	C. </a:t>
            </a:r>
            <a:r>
              <a:rPr lang="vi-VN" sz="2400" dirty="0"/>
              <a:t>follow  </a:t>
            </a:r>
            <a:r>
              <a:rPr lang="vi-VN" sz="2400" b="1" dirty="0"/>
              <a:t>	D. </a:t>
            </a:r>
            <a:r>
              <a:rPr lang="vi-VN" sz="2400" dirty="0"/>
              <a:t>confide </a:t>
            </a:r>
            <a:endParaRPr lang="en-US" sz="2400" dirty="0"/>
          </a:p>
          <a:p>
            <a:endParaRPr lang="vi-VN" sz="2400" b="1" dirty="0" smtClean="0"/>
          </a:p>
          <a:p>
            <a:r>
              <a:rPr lang="vi-VN" sz="2400" dirty="0" smtClean="0"/>
              <a:t>Kiến </a:t>
            </a:r>
            <a:r>
              <a:rPr lang="vi-VN" sz="2400" dirty="0"/>
              <a:t>thức: Trọng âm của từ 2 âm tiết</a:t>
            </a:r>
            <a:endParaRPr lang="en-US" sz="2400" dirty="0"/>
          </a:p>
          <a:p>
            <a:r>
              <a:rPr lang="vi-VN" sz="2400" dirty="0"/>
              <a:t>Giải thích: </a:t>
            </a:r>
            <a:endParaRPr lang="en-US" sz="2400" dirty="0"/>
          </a:p>
          <a:p>
            <a:r>
              <a:rPr lang="vi-VN" sz="2400" dirty="0"/>
              <a:t>- Đáp án C có trọng âm rơi vào âm tiết thứ 1. Các đáp án còn lại có trọng âm rơi vào âm tiết thứ 2. </a:t>
            </a:r>
            <a:endParaRPr lang="en-US" sz="2400" dirty="0"/>
          </a:p>
          <a:p>
            <a:r>
              <a:rPr lang="vi-VN" sz="2400" dirty="0"/>
              <a:t>	A. attract /əˈtrækt/ (v): 	B. discus /dɪˈskʌs/ (v):  </a:t>
            </a:r>
            <a:endParaRPr lang="en-US" sz="2400" dirty="0"/>
          </a:p>
          <a:p>
            <a:r>
              <a:rPr lang="vi-VN" sz="2400" dirty="0"/>
              <a:t>	C. follow /dɪˈskʌs/ (v): 	D. confide /kənˈfaɪd/ (v):  </a:t>
            </a:r>
            <a:endParaRPr lang="en-US" sz="2400" dirty="0"/>
          </a:p>
          <a:p>
            <a:r>
              <a:rPr lang="vi-VN" sz="2400" dirty="0"/>
              <a:t>* Note  - Động từ 2 âm tiết – trọng âm thường rơi vào âm tiết thứ hai. Trừ những động từ có tận cùng là : er/ ow / en / ish trong âm rơi vào âm tiết số 1</a:t>
            </a:r>
            <a:endParaRPr lang="en-US" sz="2400" dirty="0"/>
          </a:p>
          <a:p>
            <a:endParaRPr lang="en-US" sz="2400" dirty="0"/>
          </a:p>
        </p:txBody>
      </p:sp>
      <p:sp>
        <p:nvSpPr>
          <p:cNvPr id="3" name="Oval 2"/>
          <p:cNvSpPr/>
          <p:nvPr/>
        </p:nvSpPr>
        <p:spPr>
          <a:xfrm>
            <a:off x="38862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753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3416320"/>
          </a:xfrm>
          <a:prstGeom prst="rect">
            <a:avLst/>
          </a:prstGeom>
          <a:noFill/>
        </p:spPr>
        <p:txBody>
          <a:bodyPr wrap="square" rtlCol="0">
            <a:spAutoFit/>
          </a:bodyPr>
          <a:lstStyle/>
          <a:p>
            <a:r>
              <a:rPr lang="en-US" sz="2400" b="1" dirty="0"/>
              <a:t>Question 2</a:t>
            </a:r>
            <a:r>
              <a:rPr lang="en-US" sz="2400" dirty="0"/>
              <a:t>. It is your homework</a:t>
            </a:r>
            <a:r>
              <a:rPr lang="vi-VN" sz="2400" dirty="0"/>
              <a:t>, </a:t>
            </a:r>
            <a:r>
              <a:rPr lang="en-US" sz="2400" dirty="0"/>
              <a:t>_______</a:t>
            </a:r>
            <a:r>
              <a:rPr lang="vi-VN" sz="2400" dirty="0"/>
              <a:t>? </a:t>
            </a:r>
            <a:endParaRPr lang="en-US" sz="2400" dirty="0"/>
          </a:p>
          <a:p>
            <a:r>
              <a:rPr lang="vi-VN" sz="2400" b="1" dirty="0" smtClean="0"/>
              <a:t>A</a:t>
            </a:r>
            <a:r>
              <a:rPr lang="vi-VN" sz="2400" dirty="0"/>
              <a:t>. </a:t>
            </a:r>
            <a:r>
              <a:rPr lang="en-US" sz="2400" dirty="0"/>
              <a:t>isn’t it</a:t>
            </a:r>
            <a:r>
              <a:rPr lang="vi-VN" sz="2400" dirty="0"/>
              <a:t>          </a:t>
            </a:r>
            <a:r>
              <a:rPr lang="en-US" sz="2400" dirty="0"/>
              <a:t>	</a:t>
            </a:r>
            <a:r>
              <a:rPr lang="vi-VN" sz="2400" b="1" dirty="0"/>
              <a:t>B</a:t>
            </a:r>
            <a:r>
              <a:rPr lang="vi-VN" sz="2400" dirty="0"/>
              <a:t>. </a:t>
            </a:r>
            <a:r>
              <a:rPr lang="en-US" sz="2400" dirty="0"/>
              <a:t>didn’t you 	</a:t>
            </a:r>
            <a:r>
              <a:rPr lang="vi-VN" sz="2400" b="1" dirty="0"/>
              <a:t>C</a:t>
            </a:r>
            <a:r>
              <a:rPr lang="vi-VN" sz="2400" dirty="0"/>
              <a:t>. </a:t>
            </a:r>
            <a:r>
              <a:rPr lang="en-US" sz="2400" dirty="0"/>
              <a:t>don’t you</a:t>
            </a:r>
            <a:r>
              <a:rPr lang="vi-VN" sz="2400" dirty="0"/>
              <a:t>         </a:t>
            </a:r>
            <a:r>
              <a:rPr lang="en-US" sz="2400" dirty="0"/>
              <a:t>	</a:t>
            </a:r>
            <a:r>
              <a:rPr lang="vi-VN" sz="2400" b="1" dirty="0"/>
              <a:t>D</a:t>
            </a:r>
            <a:r>
              <a:rPr lang="vi-VN" sz="2400" dirty="0"/>
              <a:t>. </a:t>
            </a:r>
            <a:r>
              <a:rPr lang="en-US" sz="2400" dirty="0"/>
              <a:t>do you</a:t>
            </a:r>
          </a:p>
          <a:p>
            <a:endParaRPr lang="vi-VN" sz="2400" b="1" dirty="0" smtClean="0"/>
          </a:p>
          <a:p>
            <a:r>
              <a:rPr lang="vi-VN" sz="2400" dirty="0" smtClean="0"/>
              <a:t>Kiến </a:t>
            </a:r>
            <a:r>
              <a:rPr lang="vi-VN" sz="2400" dirty="0"/>
              <a:t>thức: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a:t>
            </a:r>
          </a:p>
          <a:p>
            <a:r>
              <a:rPr lang="en-US" sz="2400" dirty="0"/>
              <a:t>- </a:t>
            </a:r>
            <a:r>
              <a:rPr lang="en-US" sz="2400" dirty="0" err="1"/>
              <a:t>Chủ</a:t>
            </a:r>
            <a:r>
              <a:rPr lang="en-US" sz="2400" dirty="0"/>
              <a:t> </a:t>
            </a:r>
            <a:r>
              <a:rPr lang="en-US" sz="2400" dirty="0" err="1"/>
              <a:t>ngữ</a:t>
            </a:r>
            <a:r>
              <a:rPr lang="en-US" sz="2400" dirty="0"/>
              <a:t> </a:t>
            </a:r>
            <a:r>
              <a:rPr lang="en-US" sz="2400" dirty="0" err="1"/>
              <a:t>là</a:t>
            </a:r>
            <a:r>
              <a:rPr lang="en-US" sz="2400" dirty="0"/>
              <a:t> “it” , </a:t>
            </a:r>
            <a:r>
              <a:rPr lang="en-US" sz="2400" dirty="0" err="1"/>
              <a:t>phần</a:t>
            </a:r>
            <a:r>
              <a:rPr lang="en-US" sz="2400" dirty="0"/>
              <a:t> </a:t>
            </a:r>
            <a:r>
              <a:rPr lang="en-US" sz="2400" dirty="0" err="1"/>
              <a:t>câu</a:t>
            </a:r>
            <a:r>
              <a:rPr lang="en-US" sz="2400" dirty="0"/>
              <a:t> </a:t>
            </a:r>
            <a:r>
              <a:rPr lang="en-US" sz="2400" dirty="0" err="1"/>
              <a:t>trần</a:t>
            </a:r>
            <a:r>
              <a:rPr lang="en-US" sz="2400" dirty="0"/>
              <a:t> </a:t>
            </a:r>
            <a:r>
              <a:rPr lang="en-US" sz="2400" dirty="0" err="1"/>
              <a:t>thuật</a:t>
            </a:r>
            <a:r>
              <a:rPr lang="en-US" sz="2400" dirty="0"/>
              <a:t> </a:t>
            </a:r>
            <a:r>
              <a:rPr lang="en-US" sz="2400" dirty="0" err="1"/>
              <a:t>động</a:t>
            </a:r>
            <a:r>
              <a:rPr lang="en-US" sz="2400" dirty="0"/>
              <a:t> </a:t>
            </a:r>
            <a:r>
              <a:rPr lang="en-US" sz="2400" dirty="0" err="1"/>
              <a:t>từ</a:t>
            </a:r>
            <a:r>
              <a:rPr lang="en-US" sz="2400" dirty="0"/>
              <a:t> chia ở </a:t>
            </a:r>
            <a:r>
              <a:rPr lang="en-US" sz="2400" dirty="0" err="1"/>
              <a:t>phủ</a:t>
            </a:r>
            <a:r>
              <a:rPr lang="en-US" sz="2400" dirty="0"/>
              <a:t> </a:t>
            </a:r>
            <a:r>
              <a:rPr lang="en-US" sz="2400" dirty="0" err="1"/>
              <a:t>định</a:t>
            </a:r>
            <a:r>
              <a:rPr lang="en-US" sz="2400" dirty="0"/>
              <a:t> </a:t>
            </a:r>
            <a:r>
              <a:rPr lang="en-US" sz="2400" dirty="0" err="1"/>
              <a:t>của</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câu</a:t>
            </a:r>
            <a:r>
              <a:rPr lang="en-US" sz="2400" dirty="0"/>
              <a:t> </a:t>
            </a:r>
            <a:r>
              <a:rPr lang="en-US" sz="2400" dirty="0" err="1"/>
              <a:t>hỏi</a:t>
            </a:r>
            <a:r>
              <a:rPr lang="en-US" sz="2400" dirty="0"/>
              <a:t> </a:t>
            </a:r>
            <a:r>
              <a:rPr lang="en-US" sz="2400" dirty="0" err="1"/>
              <a:t>đuôi</a:t>
            </a:r>
            <a:r>
              <a:rPr lang="en-US" sz="2400" dirty="0"/>
              <a:t> chia ở </a:t>
            </a:r>
            <a:r>
              <a:rPr lang="en-US" sz="2400" dirty="0" err="1"/>
              <a:t>khẳng</a:t>
            </a:r>
            <a:r>
              <a:rPr lang="en-US" sz="2400" dirty="0"/>
              <a:t> </a:t>
            </a:r>
            <a:r>
              <a:rPr lang="en-US" sz="2400" dirty="0" err="1"/>
              <a:t>định</a:t>
            </a:r>
            <a:r>
              <a:rPr lang="en-US" sz="2400" dirty="0"/>
              <a:t>.</a:t>
            </a:r>
          </a:p>
          <a:p>
            <a:r>
              <a:rPr lang="en-US" sz="2400" dirty="0" err="1"/>
              <a:t>Dịch</a:t>
            </a:r>
            <a:r>
              <a:rPr lang="en-US" sz="2400" dirty="0"/>
              <a:t>: </a:t>
            </a:r>
            <a:r>
              <a:rPr lang="en-US" sz="2400" dirty="0" err="1"/>
              <a:t>Nó</a:t>
            </a:r>
            <a:r>
              <a:rPr lang="en-US" sz="2400" dirty="0"/>
              <a:t> </a:t>
            </a:r>
            <a:r>
              <a:rPr lang="en-US" sz="2400" dirty="0" err="1"/>
              <a:t>là</a:t>
            </a:r>
            <a:r>
              <a:rPr lang="en-US" sz="2400" dirty="0"/>
              <a:t> </a:t>
            </a:r>
            <a:r>
              <a:rPr lang="en-US" sz="2400" dirty="0" err="1"/>
              <a:t>bài</a:t>
            </a:r>
            <a:r>
              <a:rPr lang="en-US" sz="2400" dirty="0"/>
              <a:t> </a:t>
            </a:r>
            <a:r>
              <a:rPr lang="en-US" sz="2400" dirty="0" err="1"/>
              <a:t>tập</a:t>
            </a:r>
            <a:r>
              <a:rPr lang="en-US" sz="2400" dirty="0"/>
              <a:t> </a:t>
            </a:r>
            <a:r>
              <a:rPr lang="en-US" sz="2400" dirty="0" err="1"/>
              <a:t>về</a:t>
            </a:r>
            <a:r>
              <a:rPr lang="en-US" sz="2400" dirty="0"/>
              <a:t> </a:t>
            </a:r>
            <a:r>
              <a:rPr lang="en-US" sz="2400" dirty="0" err="1"/>
              <a:t>nhà</a:t>
            </a:r>
            <a:r>
              <a:rPr lang="en-US" sz="2400" dirty="0"/>
              <a:t> </a:t>
            </a:r>
            <a:r>
              <a:rPr lang="en-US" sz="2400" dirty="0" err="1"/>
              <a:t>của</a:t>
            </a:r>
            <a:r>
              <a:rPr lang="en-US" sz="2400" dirty="0"/>
              <a:t> </a:t>
            </a:r>
            <a:r>
              <a:rPr lang="en-US" sz="2400" dirty="0" err="1"/>
              <a:t>bạn</a:t>
            </a:r>
            <a:r>
              <a:rPr lang="en-US" sz="2400" dirty="0"/>
              <a:t> </a:t>
            </a:r>
            <a:r>
              <a:rPr lang="en-US" sz="2400" dirty="0" err="1"/>
              <a:t>phải</a:t>
            </a:r>
            <a:r>
              <a:rPr lang="en-US" sz="2400" dirty="0"/>
              <a:t> </a:t>
            </a:r>
            <a:r>
              <a:rPr lang="en-US" sz="2400" dirty="0" err="1"/>
              <a:t>không</a:t>
            </a:r>
            <a:r>
              <a:rPr lang="en-US" sz="2400" dirty="0"/>
              <a:t>?</a:t>
            </a:r>
          </a:p>
          <a:p>
            <a:endParaRPr lang="en-US" sz="2400" dirty="0"/>
          </a:p>
        </p:txBody>
      </p:sp>
      <p:sp>
        <p:nvSpPr>
          <p:cNvPr id="3" name="Oval 2"/>
          <p:cNvSpPr/>
          <p:nvPr/>
        </p:nvSpPr>
        <p:spPr>
          <a:xfrm>
            <a:off x="152400" y="838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472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5262979"/>
          </a:xfrm>
          <a:prstGeom prst="rect">
            <a:avLst/>
          </a:prstGeom>
          <a:noFill/>
        </p:spPr>
        <p:txBody>
          <a:bodyPr wrap="square" rtlCol="0">
            <a:spAutoFit/>
          </a:bodyPr>
          <a:lstStyle/>
          <a:p>
            <a:r>
              <a:rPr lang="en-US" sz="2400" b="1" dirty="0"/>
              <a:t>Question 20</a:t>
            </a:r>
            <a:r>
              <a:rPr lang="en-US" sz="2400" dirty="0"/>
              <a:t>. </a:t>
            </a:r>
            <a:endParaRPr lang="vi-VN" sz="2400" dirty="0" smtClean="0"/>
          </a:p>
          <a:p>
            <a:r>
              <a:rPr lang="vi-VN" sz="2400" b="1" dirty="0" smtClean="0"/>
              <a:t>A</a:t>
            </a:r>
            <a:r>
              <a:rPr lang="vi-VN" sz="2400" b="1" dirty="0"/>
              <a:t>. </a:t>
            </a:r>
            <a:r>
              <a:rPr lang="vi-VN" sz="2400" dirty="0"/>
              <a:t>access</a:t>
            </a:r>
            <a:r>
              <a:rPr lang="vi-VN" sz="2400" u="sng" dirty="0"/>
              <a:t>ed</a:t>
            </a:r>
            <a:r>
              <a:rPr lang="vi-VN" sz="2400" dirty="0"/>
              <a:t> </a:t>
            </a:r>
            <a:r>
              <a:rPr lang="vi-VN" sz="2400" b="1" dirty="0"/>
              <a:t>	B. </a:t>
            </a:r>
            <a:r>
              <a:rPr lang="vi-VN" sz="2400" dirty="0"/>
              <a:t>search</a:t>
            </a:r>
            <a:r>
              <a:rPr lang="vi-VN" sz="2400" u="sng" dirty="0"/>
              <a:t>ed</a:t>
            </a:r>
            <a:r>
              <a:rPr lang="vi-VN" sz="2400" dirty="0"/>
              <a:t>  </a:t>
            </a:r>
            <a:r>
              <a:rPr lang="vi-VN" sz="2400" b="1" dirty="0"/>
              <a:t>	C. </a:t>
            </a:r>
            <a:r>
              <a:rPr lang="vi-VN" sz="2400" dirty="0"/>
              <a:t>record</a:t>
            </a:r>
            <a:r>
              <a:rPr lang="vi-VN" sz="2400" u="sng" dirty="0"/>
              <a:t>ed</a:t>
            </a:r>
            <a:r>
              <a:rPr lang="vi-VN" sz="2400" dirty="0"/>
              <a:t>  </a:t>
            </a:r>
            <a:r>
              <a:rPr lang="vi-VN" sz="2400" b="1" dirty="0"/>
              <a:t>	D. </a:t>
            </a:r>
            <a:r>
              <a:rPr lang="vi-VN" sz="2400" dirty="0"/>
              <a:t>develop</a:t>
            </a:r>
            <a:r>
              <a:rPr lang="vi-VN" sz="2400" u="sng" dirty="0"/>
              <a:t>ed</a:t>
            </a:r>
            <a:r>
              <a:rPr lang="vi-VN" sz="2400" dirty="0"/>
              <a:t> </a:t>
            </a:r>
            <a:endParaRPr lang="en-US" sz="2400" dirty="0"/>
          </a:p>
          <a:p>
            <a:r>
              <a:rPr lang="vi-VN" sz="2400" b="1" dirty="0"/>
              <a:t>Question 20</a:t>
            </a:r>
            <a:r>
              <a:rPr lang="vi-VN" sz="2400" dirty="0"/>
              <a:t>. </a:t>
            </a:r>
            <a:r>
              <a:rPr lang="vi-VN" sz="2400" b="1" dirty="0"/>
              <a:t>Đáp án </a:t>
            </a:r>
            <a:r>
              <a:rPr lang="en-US" sz="2400" b="1" dirty="0"/>
              <a:t>C</a:t>
            </a:r>
            <a:endParaRPr lang="en-US" sz="2400" dirty="0"/>
          </a:p>
          <a:p>
            <a:r>
              <a:rPr lang="vi-VN" sz="2400" dirty="0"/>
              <a:t>Kiến 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vi-VN" sz="2400" dirty="0"/>
              <a:t>– Phát âm là /t/ khi từ có tận cùng bằng các phụ âm vô thanh: /θ/, /p/, /k/, /f/, /s/, /ʃ/, /tʃ/</a:t>
            </a:r>
            <a:endParaRPr lang="en-US" sz="2400" dirty="0"/>
          </a:p>
          <a:p>
            <a:r>
              <a:rPr lang="vi-VN" sz="2400" dirty="0"/>
              <a:t>– Phát âm là /id/ khi từ có tận cùng là các âm: /t/, /d/</a:t>
            </a:r>
            <a:endParaRPr lang="en-US" sz="2400" dirty="0"/>
          </a:p>
          <a:p>
            <a:r>
              <a:rPr lang="vi-VN" sz="2400" dirty="0"/>
              <a:t>– Phát âm là /d/ khi các từ có tận cùng là nguyên âm và các phụ âm hữu thanh còn lại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access</a:t>
            </a:r>
            <a:r>
              <a:rPr lang="en-US" sz="2400" u="sng" dirty="0"/>
              <a:t>ed</a:t>
            </a:r>
            <a:r>
              <a:rPr lang="en-US" sz="2400" dirty="0"/>
              <a:t> 	B. search</a:t>
            </a:r>
            <a:r>
              <a:rPr lang="en-US" sz="2400" u="sng" dirty="0"/>
              <a:t>ed</a:t>
            </a:r>
            <a:r>
              <a:rPr lang="en-US" sz="2400" dirty="0"/>
              <a:t> 	</a:t>
            </a:r>
          </a:p>
          <a:p>
            <a:r>
              <a:rPr lang="en-US" sz="2400" dirty="0"/>
              <a:t>	C. record</a:t>
            </a:r>
            <a:r>
              <a:rPr lang="en-US" sz="2400" u="sng" dirty="0"/>
              <a:t>ed</a:t>
            </a:r>
            <a:r>
              <a:rPr lang="en-US" sz="2400" dirty="0"/>
              <a:t> 	D. develop</a:t>
            </a:r>
            <a:r>
              <a:rPr lang="en-US" sz="2400" u="sng" dirty="0"/>
              <a:t>ed</a:t>
            </a:r>
            <a:endParaRPr lang="en-US" sz="2400" dirty="0"/>
          </a:p>
          <a:p>
            <a:endParaRPr lang="en-US" sz="2400" dirty="0"/>
          </a:p>
        </p:txBody>
      </p:sp>
      <p:sp>
        <p:nvSpPr>
          <p:cNvPr id="3" name="Rectangle 2"/>
          <p:cNvSpPr/>
          <p:nvPr/>
        </p:nvSpPr>
        <p:spPr>
          <a:xfrm>
            <a:off x="3810000" y="800100"/>
            <a:ext cx="4953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296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4524315"/>
          </a:xfrm>
          <a:prstGeom prst="rect">
            <a:avLst/>
          </a:prstGeom>
          <a:noFill/>
        </p:spPr>
        <p:txBody>
          <a:bodyPr wrap="square" rtlCol="0">
            <a:spAutoFit/>
          </a:bodyPr>
          <a:lstStyle/>
          <a:p>
            <a:r>
              <a:rPr lang="en-US" sz="2400" b="1" dirty="0"/>
              <a:t>Question 21</a:t>
            </a:r>
            <a:r>
              <a:rPr lang="vi-VN" sz="2400" dirty="0"/>
              <a:t>. </a:t>
            </a:r>
            <a:endParaRPr lang="vi-VN" sz="2400" dirty="0" smtClean="0"/>
          </a:p>
          <a:p>
            <a:r>
              <a:rPr lang="vi-VN" sz="2400" b="1" dirty="0" smtClean="0"/>
              <a:t>A</a:t>
            </a:r>
            <a:r>
              <a:rPr lang="vi-VN" sz="2400" b="1" dirty="0"/>
              <a:t>. </a:t>
            </a:r>
            <a:r>
              <a:rPr lang="vi-VN" sz="2400" dirty="0"/>
              <a:t>m</a:t>
            </a:r>
            <a:r>
              <a:rPr lang="vi-VN" sz="2400" u="sng" dirty="0"/>
              <a:t>ou</a:t>
            </a:r>
            <a:r>
              <a:rPr lang="vi-VN" sz="2400" dirty="0"/>
              <a:t>th </a:t>
            </a:r>
            <a:r>
              <a:rPr lang="en-US" sz="2400" b="1" dirty="0"/>
              <a:t>                  </a:t>
            </a:r>
            <a:r>
              <a:rPr lang="vi-VN" sz="2400" b="1" dirty="0"/>
              <a:t>B. </a:t>
            </a:r>
            <a:r>
              <a:rPr lang="vi-VN" sz="2400" dirty="0"/>
              <a:t>f</a:t>
            </a:r>
            <a:r>
              <a:rPr lang="vi-VN" sz="2400" u="sng" dirty="0"/>
              <a:t>ou</a:t>
            </a:r>
            <a:r>
              <a:rPr lang="vi-VN" sz="2400" dirty="0"/>
              <a:t>nder  </a:t>
            </a:r>
            <a:r>
              <a:rPr lang="en-US" sz="2400" b="1" dirty="0"/>
              <a:t>      </a:t>
            </a:r>
            <a:r>
              <a:rPr lang="en-US" sz="2400" b="1" dirty="0" smtClean="0"/>
              <a:t>  </a:t>
            </a:r>
            <a:r>
              <a:rPr lang="vi-VN" sz="2400" b="1" dirty="0"/>
              <a:t>C. </a:t>
            </a:r>
            <a:r>
              <a:rPr lang="vi-VN" sz="2400" dirty="0"/>
              <a:t>a</a:t>
            </a:r>
            <a:r>
              <a:rPr lang="en-US" sz="2400" dirty="0"/>
              <a:t>r</a:t>
            </a:r>
            <a:r>
              <a:rPr lang="vi-VN" sz="2400" u="sng" dirty="0"/>
              <a:t>ou</a:t>
            </a:r>
            <a:r>
              <a:rPr lang="en-US" sz="2400" dirty="0" err="1"/>
              <a:t>nd</a:t>
            </a:r>
            <a:r>
              <a:rPr lang="vi-VN" sz="2400" dirty="0"/>
              <a:t>  </a:t>
            </a:r>
            <a:r>
              <a:rPr lang="vi-VN" sz="2400" b="1" dirty="0"/>
              <a:t>	</a:t>
            </a:r>
            <a:r>
              <a:rPr lang="en-US" sz="2400" b="1" dirty="0"/>
              <a:t>  </a:t>
            </a:r>
            <a:r>
              <a:rPr lang="en-US" sz="2400" b="1" dirty="0" smtClean="0"/>
              <a:t> </a:t>
            </a:r>
            <a:r>
              <a:rPr lang="vi-VN" sz="2400" b="1" dirty="0"/>
              <a:t>D. </a:t>
            </a:r>
            <a:r>
              <a:rPr lang="vi-VN" sz="2400" dirty="0"/>
              <a:t>c</a:t>
            </a:r>
            <a:r>
              <a:rPr lang="vi-VN" sz="2400" u="sng" dirty="0"/>
              <a:t>ou</a:t>
            </a:r>
            <a:r>
              <a:rPr lang="vi-VN" sz="2400" dirty="0"/>
              <a:t>ntry </a:t>
            </a:r>
            <a:endParaRPr lang="en-US" sz="2400" dirty="0"/>
          </a:p>
          <a:p>
            <a:r>
              <a:rPr lang="en-US" sz="2400" b="1" i="1" dirty="0"/>
              <a:t> </a:t>
            </a:r>
            <a:endParaRPr lang="en-US" sz="2400" dirty="0"/>
          </a:p>
          <a:p>
            <a:endParaRPr lang="vi-VN" sz="2400" b="1" dirty="0" smtClean="0"/>
          </a:p>
          <a:p>
            <a:r>
              <a:rPr lang="vi-VN" sz="2400" dirty="0" smtClean="0"/>
              <a:t>Kiến </a:t>
            </a:r>
            <a:r>
              <a:rPr lang="vi-VN" sz="2400" dirty="0"/>
              <a:t>thức: Cách phát âm của nguyên âm</a:t>
            </a:r>
            <a:endParaRPr lang="en-US" sz="2400" dirty="0"/>
          </a:p>
          <a:p>
            <a:r>
              <a:rPr lang="en-US" sz="2400" dirty="0" err="1"/>
              <a:t>Giải</a:t>
            </a:r>
            <a:r>
              <a:rPr lang="en-US" sz="2400" dirty="0"/>
              <a:t> </a:t>
            </a:r>
            <a:r>
              <a:rPr lang="en-US" sz="2400" dirty="0" err="1"/>
              <a:t>thích</a:t>
            </a:r>
            <a:r>
              <a:rPr lang="en-US" sz="2400" dirty="0"/>
              <a:t>:</a:t>
            </a:r>
          </a:p>
          <a:p>
            <a:r>
              <a:rPr lang="en-US" sz="2400" dirty="0"/>
              <a:t>	</a:t>
            </a:r>
            <a:r>
              <a:rPr lang="vi-VN" sz="2400" dirty="0"/>
              <a:t>A. </a:t>
            </a:r>
            <a:r>
              <a:rPr lang="en-US" sz="2400" dirty="0"/>
              <a:t>m</a:t>
            </a:r>
            <a:r>
              <a:rPr lang="en-US" sz="2400" u="sng" dirty="0"/>
              <a:t>ou</a:t>
            </a:r>
            <a:r>
              <a:rPr lang="en-US" sz="2400" dirty="0"/>
              <a:t>th  </a:t>
            </a:r>
            <a:r>
              <a:rPr lang="vi-VN" sz="2400" dirty="0"/>
              <a:t>/maʊθ/	B. </a:t>
            </a:r>
            <a:r>
              <a:rPr lang="en-US" sz="2400" dirty="0"/>
              <a:t>f</a:t>
            </a:r>
            <a:r>
              <a:rPr lang="en-US" sz="2400" u="sng" dirty="0"/>
              <a:t>ou</a:t>
            </a:r>
            <a:r>
              <a:rPr lang="en-US" sz="2400" dirty="0"/>
              <a:t>nder </a:t>
            </a:r>
            <a:r>
              <a:rPr lang="vi-VN" sz="2400" dirty="0"/>
              <a:t>/ˈfaʊndə(r)/	</a:t>
            </a:r>
            <a:endParaRPr lang="en-US" sz="2400" dirty="0"/>
          </a:p>
          <a:p>
            <a:r>
              <a:rPr lang="en-US" sz="2400" dirty="0"/>
              <a:t>	</a:t>
            </a:r>
            <a:r>
              <a:rPr lang="vi-VN" sz="2400" dirty="0"/>
              <a:t>C. </a:t>
            </a:r>
            <a:r>
              <a:rPr lang="en-US" sz="2400" dirty="0"/>
              <a:t>ar</a:t>
            </a:r>
            <a:r>
              <a:rPr lang="en-US" sz="2400" u="sng" dirty="0"/>
              <a:t>ou</a:t>
            </a:r>
            <a:r>
              <a:rPr lang="en-US" sz="2400" dirty="0"/>
              <a:t>nd </a:t>
            </a:r>
            <a:r>
              <a:rPr lang="vi-VN" sz="2400" dirty="0"/>
              <a:t> /əˈraʊnd/	D. </a:t>
            </a:r>
            <a:r>
              <a:rPr lang="en-US" sz="2400" dirty="0"/>
              <a:t>c</a:t>
            </a:r>
            <a:r>
              <a:rPr lang="en-US" sz="2400" u="sng" dirty="0"/>
              <a:t>ou</a:t>
            </a:r>
            <a:r>
              <a:rPr lang="en-US" sz="2400" dirty="0"/>
              <a:t>ntry</a:t>
            </a:r>
            <a:r>
              <a:rPr lang="vi-VN" sz="2400" dirty="0"/>
              <a:t>  /ˈkʌntri/</a:t>
            </a:r>
            <a:endParaRPr lang="en-US" sz="2400" dirty="0"/>
          </a:p>
          <a:p>
            <a:r>
              <a:rPr lang="en-US" sz="2400" dirty="0"/>
              <a:t>Ta </a:t>
            </a:r>
            <a:r>
              <a:rPr lang="en-US" sz="2400" dirty="0" err="1"/>
              <a:t>thấy</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 B, C –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a:t>
            </a:r>
            <a:r>
              <a:rPr lang="vi-VN" sz="2400" dirty="0"/>
              <a:t>aʊ</a:t>
            </a:r>
            <a:r>
              <a:rPr lang="en-US" sz="2400" dirty="0" smtClean="0"/>
              <a:t>/</a:t>
            </a:r>
            <a:endParaRPr lang="vi-VN" sz="2400" dirty="0" smtClean="0"/>
          </a:p>
          <a:p>
            <a:r>
              <a:rPr lang="en-US" sz="2400" dirty="0"/>
              <a:t> </a:t>
            </a:r>
            <a:r>
              <a:rPr lang="en-US" sz="2400" dirty="0" err="1"/>
              <a:t>Phương</a:t>
            </a:r>
            <a:r>
              <a:rPr lang="en-US" sz="2400" dirty="0"/>
              <a:t> </a:t>
            </a:r>
            <a:r>
              <a:rPr lang="en-US" sz="2400" dirty="0" err="1"/>
              <a:t>án</a:t>
            </a:r>
            <a:r>
              <a:rPr lang="en-US" sz="2400" dirty="0"/>
              <a:t> D – </a:t>
            </a:r>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a:t>
            </a:r>
            <a:r>
              <a:rPr lang="vi-VN" sz="2400" dirty="0"/>
              <a:t>ʌ</a:t>
            </a:r>
            <a:r>
              <a:rPr lang="en-US" sz="2400" dirty="0"/>
              <a:t>/</a:t>
            </a:r>
          </a:p>
          <a:p>
            <a:endParaRPr lang="en-US" sz="2400" dirty="0"/>
          </a:p>
        </p:txBody>
      </p:sp>
      <p:sp>
        <p:nvSpPr>
          <p:cNvPr id="5" name="Oval 4"/>
          <p:cNvSpPr/>
          <p:nvPr/>
        </p:nvSpPr>
        <p:spPr>
          <a:xfrm>
            <a:off x="67818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155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262979"/>
          </a:xfrm>
          <a:prstGeom prst="rect">
            <a:avLst/>
          </a:prstGeom>
          <a:noFill/>
        </p:spPr>
        <p:txBody>
          <a:bodyPr wrap="square" rtlCol="0">
            <a:spAutoFit/>
          </a:bodyPr>
          <a:lstStyle/>
          <a:p>
            <a:r>
              <a:rPr lang="en-US" sz="2400" b="1" dirty="0"/>
              <a:t>Question 22</a:t>
            </a:r>
            <a:r>
              <a:rPr lang="en-US" sz="2400" dirty="0"/>
              <a:t>. Some students only </a:t>
            </a:r>
            <a:r>
              <a:rPr lang="en-US" sz="2400" b="1" u="sng" dirty="0"/>
              <a:t>cram</a:t>
            </a:r>
            <a:r>
              <a:rPr lang="en-US" sz="2400" dirty="0"/>
              <a:t> for tests when there is little time left, so their results are not satisfactory.</a:t>
            </a:r>
          </a:p>
          <a:p>
            <a:r>
              <a:rPr lang="vi-VN" sz="2400" b="1" dirty="0"/>
              <a:t>A</a:t>
            </a:r>
            <a:r>
              <a:rPr lang="vi-VN" sz="2400" dirty="0"/>
              <a:t>. prepare in a short period	</a:t>
            </a:r>
            <a:r>
              <a:rPr lang="vi-VN" sz="2400" b="1" dirty="0"/>
              <a:t>B</a:t>
            </a:r>
            <a:r>
              <a:rPr lang="vi-VN" sz="2400" dirty="0"/>
              <a:t>. prepare in a long time</a:t>
            </a:r>
            <a:endParaRPr lang="en-US" sz="2400" dirty="0"/>
          </a:p>
          <a:p>
            <a:r>
              <a:rPr lang="vi-VN" sz="2400" b="1" dirty="0"/>
              <a:t>C</a:t>
            </a:r>
            <a:r>
              <a:rPr lang="vi-VN" sz="2400" dirty="0"/>
              <a:t>. prepare well	</a:t>
            </a:r>
            <a:r>
              <a:rPr lang="vi-VN" sz="2400" b="1" dirty="0"/>
              <a:t>D.</a:t>
            </a:r>
            <a:r>
              <a:rPr lang="vi-VN" sz="2400" dirty="0"/>
              <a:t> prepare badly</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a:t>cram (v): </a:t>
            </a:r>
            <a:r>
              <a:rPr lang="en-US" sz="2400" dirty="0" err="1"/>
              <a:t>học</a:t>
            </a:r>
            <a:r>
              <a:rPr lang="en-US" sz="2400" dirty="0"/>
              <a:t> </a:t>
            </a:r>
            <a:r>
              <a:rPr lang="en-US" sz="2400" dirty="0" err="1"/>
              <a:t>gạo</a:t>
            </a:r>
            <a:r>
              <a:rPr lang="en-US" sz="2400" dirty="0"/>
              <a:t> ( </a:t>
            </a:r>
            <a:r>
              <a:rPr lang="en-US" sz="2400" dirty="0" err="1"/>
              <a:t>học</a:t>
            </a:r>
            <a:r>
              <a:rPr lang="en-US" sz="2400" dirty="0"/>
              <a:t> </a:t>
            </a:r>
            <a:r>
              <a:rPr lang="en-US" sz="2400" dirty="0" err="1"/>
              <a:t>trong</a:t>
            </a:r>
            <a:r>
              <a:rPr lang="en-US" sz="2400" dirty="0"/>
              <a:t> </a:t>
            </a:r>
            <a:r>
              <a:rPr lang="en-US" sz="2400" dirty="0" err="1"/>
              <a:t>khoảng</a:t>
            </a:r>
            <a:r>
              <a:rPr lang="en-US" sz="2400" dirty="0"/>
              <a:t> </a:t>
            </a:r>
            <a:r>
              <a:rPr lang="en-US" sz="2400" dirty="0" err="1"/>
              <a:t>thời</a:t>
            </a:r>
            <a:r>
              <a:rPr lang="en-US" sz="2400" dirty="0"/>
              <a:t> </a:t>
            </a:r>
            <a:r>
              <a:rPr lang="en-US" sz="2400" dirty="0" err="1"/>
              <a:t>gian</a:t>
            </a:r>
            <a:r>
              <a:rPr lang="en-US" sz="2400" dirty="0"/>
              <a:t> </a:t>
            </a:r>
            <a:r>
              <a:rPr lang="en-US" sz="2400" dirty="0" err="1"/>
              <a:t>ngắn</a:t>
            </a:r>
            <a:r>
              <a:rPr lang="en-US" sz="2400" dirty="0"/>
              <a:t> </a:t>
            </a:r>
            <a:r>
              <a:rPr lang="en-US" sz="2400" dirty="0" err="1"/>
              <a:t>để</a:t>
            </a:r>
            <a:r>
              <a:rPr lang="en-US" sz="2400" dirty="0"/>
              <a:t> </a:t>
            </a:r>
            <a:r>
              <a:rPr lang="en-US" sz="2400" dirty="0" err="1"/>
              <a:t>thi</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A. prepare in a short period</a:t>
            </a:r>
            <a:r>
              <a:rPr lang="en-US" sz="2400" dirty="0"/>
              <a:t>: </a:t>
            </a:r>
            <a:r>
              <a:rPr lang="en-US" sz="2400" dirty="0" err="1"/>
              <a:t>chuẩn</a:t>
            </a:r>
            <a:r>
              <a:rPr lang="en-US" sz="2400" dirty="0"/>
              <a:t> </a:t>
            </a:r>
            <a:r>
              <a:rPr lang="en-US" sz="2400" dirty="0" err="1"/>
              <a:t>bị</a:t>
            </a:r>
            <a:r>
              <a:rPr lang="en-US" sz="2400" dirty="0"/>
              <a:t> </a:t>
            </a:r>
            <a:r>
              <a:rPr lang="en-US" sz="2400" dirty="0" err="1"/>
              <a:t>trong</a:t>
            </a:r>
            <a:r>
              <a:rPr lang="en-US" sz="2400" dirty="0"/>
              <a:t> </a:t>
            </a:r>
            <a:r>
              <a:rPr lang="en-US" sz="2400" dirty="0" err="1"/>
              <a:t>thời</a:t>
            </a:r>
            <a:r>
              <a:rPr lang="en-US" sz="2400" dirty="0"/>
              <a:t> </a:t>
            </a:r>
            <a:r>
              <a:rPr lang="en-US" sz="2400" dirty="0" err="1"/>
              <a:t>gian</a:t>
            </a:r>
            <a:r>
              <a:rPr lang="en-US" sz="2400" dirty="0"/>
              <a:t> </a:t>
            </a:r>
            <a:r>
              <a:rPr lang="en-US" sz="2400" dirty="0" err="1"/>
              <a:t>ngắn</a:t>
            </a:r>
            <a:r>
              <a:rPr lang="vi-VN" sz="2400" dirty="0"/>
              <a:t>	</a:t>
            </a:r>
            <a:endParaRPr lang="en-US" sz="2400" dirty="0"/>
          </a:p>
          <a:p>
            <a:r>
              <a:rPr lang="vi-VN" sz="2400" dirty="0"/>
              <a:t>B. prepare in a long time</a:t>
            </a:r>
            <a:r>
              <a:rPr lang="en-US" sz="2400" dirty="0"/>
              <a:t>: </a:t>
            </a:r>
            <a:r>
              <a:rPr lang="en-US" sz="2400" dirty="0" err="1"/>
              <a:t>chuẩn</a:t>
            </a:r>
            <a:r>
              <a:rPr lang="en-US" sz="2400" dirty="0"/>
              <a:t> </a:t>
            </a:r>
            <a:r>
              <a:rPr lang="en-US" sz="2400" dirty="0" err="1"/>
              <a:t>bị</a:t>
            </a:r>
            <a:r>
              <a:rPr lang="en-US" sz="2400" dirty="0"/>
              <a:t> </a:t>
            </a:r>
            <a:r>
              <a:rPr lang="en-US" sz="2400" dirty="0" err="1"/>
              <a:t>trong</a:t>
            </a:r>
            <a:r>
              <a:rPr lang="en-US" sz="2400" dirty="0"/>
              <a:t> </a:t>
            </a:r>
            <a:r>
              <a:rPr lang="en-US" sz="2400" dirty="0" err="1"/>
              <a:t>thời</a:t>
            </a:r>
            <a:r>
              <a:rPr lang="en-US" sz="2400" dirty="0"/>
              <a:t> </a:t>
            </a:r>
            <a:r>
              <a:rPr lang="en-US" sz="2400" dirty="0" err="1"/>
              <a:t>gian</a:t>
            </a:r>
            <a:r>
              <a:rPr lang="en-US" sz="2400" dirty="0"/>
              <a:t> </a:t>
            </a:r>
            <a:r>
              <a:rPr lang="en-US" sz="2400" dirty="0" err="1"/>
              <a:t>dài</a:t>
            </a:r>
            <a:endParaRPr lang="en-US" sz="2400" dirty="0"/>
          </a:p>
          <a:p>
            <a:r>
              <a:rPr lang="vi-VN" sz="2400" dirty="0"/>
              <a:t>C. prepare well</a:t>
            </a:r>
            <a:r>
              <a:rPr lang="en-US" sz="2400" dirty="0"/>
              <a:t>: </a:t>
            </a:r>
            <a:r>
              <a:rPr lang="en-US" sz="2400" dirty="0" err="1"/>
              <a:t>chuẩn</a:t>
            </a:r>
            <a:r>
              <a:rPr lang="en-US" sz="2400" dirty="0"/>
              <a:t> </a:t>
            </a:r>
            <a:r>
              <a:rPr lang="en-US" sz="2400" dirty="0" err="1"/>
              <a:t>bị</a:t>
            </a:r>
            <a:r>
              <a:rPr lang="en-US" sz="2400" dirty="0"/>
              <a:t> </a:t>
            </a:r>
            <a:r>
              <a:rPr lang="en-US" sz="2400" dirty="0" err="1"/>
              <a:t>tốt</a:t>
            </a:r>
            <a:r>
              <a:rPr lang="vi-VN" sz="2400" dirty="0"/>
              <a:t>	</a:t>
            </a:r>
            <a:r>
              <a:rPr lang="en-US" sz="2400" dirty="0"/>
              <a:t>		</a:t>
            </a:r>
          </a:p>
          <a:p>
            <a:r>
              <a:rPr lang="vi-VN" sz="2400" dirty="0"/>
              <a:t>D. prepare badly</a:t>
            </a:r>
            <a:r>
              <a:rPr lang="en-US" sz="2400" dirty="0"/>
              <a:t>: </a:t>
            </a:r>
            <a:r>
              <a:rPr lang="en-US" sz="2400" dirty="0" err="1"/>
              <a:t>chuẩn</a:t>
            </a:r>
            <a:r>
              <a:rPr lang="en-US" sz="2400" dirty="0"/>
              <a:t> </a:t>
            </a:r>
            <a:r>
              <a:rPr lang="en-US" sz="2400" dirty="0" err="1"/>
              <a:t>bị</a:t>
            </a:r>
            <a:r>
              <a:rPr lang="en-US" sz="2400" dirty="0"/>
              <a:t> </a:t>
            </a:r>
            <a:r>
              <a:rPr lang="en-US" sz="2400" dirty="0" err="1"/>
              <a:t>không</a:t>
            </a:r>
            <a:r>
              <a:rPr lang="en-US" sz="2400" dirty="0"/>
              <a:t> </a:t>
            </a:r>
            <a:r>
              <a:rPr lang="en-US" sz="2400" dirty="0" err="1"/>
              <a:t>tốt</a:t>
            </a:r>
            <a:endParaRPr lang="en-US" sz="2400" dirty="0"/>
          </a:p>
          <a:p>
            <a:endParaRPr lang="en-US" sz="2400" dirty="0"/>
          </a:p>
        </p:txBody>
      </p:sp>
      <p:sp>
        <p:nvSpPr>
          <p:cNvPr id="5" name="Oval 4"/>
          <p:cNvSpPr/>
          <p:nvPr/>
        </p:nvSpPr>
        <p:spPr>
          <a:xfrm>
            <a:off x="2286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928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001643"/>
          </a:xfrm>
          <a:prstGeom prst="rect">
            <a:avLst/>
          </a:prstGeom>
          <a:noFill/>
        </p:spPr>
        <p:txBody>
          <a:bodyPr wrap="square" rtlCol="0">
            <a:spAutoFit/>
          </a:bodyPr>
          <a:lstStyle/>
          <a:p>
            <a:r>
              <a:rPr lang="en-US" sz="2400" b="1" dirty="0"/>
              <a:t>Question 23</a:t>
            </a:r>
            <a:r>
              <a:rPr lang="vi-VN" sz="2400" dirty="0"/>
              <a:t>. Please, you are so nervous, do try to</a:t>
            </a:r>
            <a:r>
              <a:rPr lang="vi-VN" sz="2400" u="sng" dirty="0"/>
              <a:t> </a:t>
            </a:r>
            <a:r>
              <a:rPr lang="vi-VN" sz="2400" b="1" u="sng" dirty="0"/>
              <a:t>contain</a:t>
            </a:r>
            <a:r>
              <a:rPr lang="vi-VN" sz="2400" b="1" dirty="0"/>
              <a:t> </a:t>
            </a:r>
            <a:r>
              <a:rPr lang="vi-VN" sz="2400" dirty="0"/>
              <a:t>your anger.</a:t>
            </a:r>
            <a:endParaRPr lang="en-US" sz="2400" dirty="0"/>
          </a:p>
          <a:p>
            <a:r>
              <a:rPr lang="vi-VN" sz="2400" b="1" dirty="0"/>
              <a:t>A.</a:t>
            </a:r>
            <a:r>
              <a:rPr lang="vi-VN" sz="2400" dirty="0"/>
              <a:t> hold back	</a:t>
            </a:r>
            <a:r>
              <a:rPr lang="vi-VN" sz="2400" b="1" dirty="0"/>
              <a:t>B.</a:t>
            </a:r>
            <a:r>
              <a:rPr lang="vi-VN" sz="2400" dirty="0"/>
              <a:t> consult	</a:t>
            </a:r>
            <a:r>
              <a:rPr lang="vi-VN" sz="2400" b="1" dirty="0"/>
              <a:t>C.</a:t>
            </a:r>
            <a:r>
              <a:rPr lang="vi-VN" sz="2400" dirty="0"/>
              <a:t> consume	</a:t>
            </a:r>
            <a:r>
              <a:rPr lang="vi-VN" sz="2400" b="1" dirty="0"/>
              <a:t>D.</a:t>
            </a:r>
            <a:r>
              <a:rPr lang="vi-VN" sz="2400" dirty="0"/>
              <a:t> contact</a:t>
            </a:r>
            <a:endParaRPr lang="en-US" sz="2400" dirty="0"/>
          </a:p>
          <a:p>
            <a:endParaRPr lang="vi-VN"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en-US" sz="2400" dirty="0"/>
              <a:t>Contain (v)  : </a:t>
            </a:r>
            <a:r>
              <a:rPr lang="en-US" sz="2400" dirty="0" err="1"/>
              <a:t>chứa</a:t>
            </a:r>
            <a:r>
              <a:rPr lang="en-US" sz="2400" dirty="0"/>
              <a:t> </a:t>
            </a:r>
            <a:r>
              <a:rPr lang="en-US" sz="2400" dirty="0" err="1"/>
              <a:t>đựng</a:t>
            </a:r>
            <a:r>
              <a:rPr lang="en-US" sz="2400" dirty="0"/>
              <a:t>/ </a:t>
            </a:r>
            <a:r>
              <a:rPr lang="en-US" sz="2400" dirty="0" err="1"/>
              <a:t>kiềm</a:t>
            </a:r>
            <a:r>
              <a:rPr lang="en-US" sz="2400" dirty="0"/>
              <a:t> </a:t>
            </a:r>
            <a:r>
              <a:rPr lang="en-US" sz="2400" dirty="0" err="1"/>
              <a:t>chế</a:t>
            </a:r>
            <a:r>
              <a:rPr lang="en-US" sz="2400" dirty="0"/>
              <a:t>/ </a:t>
            </a:r>
            <a:r>
              <a:rPr lang="en-US" sz="2400" dirty="0" err="1"/>
              <a:t>ngăn</a:t>
            </a:r>
            <a:r>
              <a:rPr lang="en-US" sz="2400" dirty="0"/>
              <a:t> </a:t>
            </a:r>
            <a:r>
              <a:rPr lang="en-US" sz="2400" dirty="0" err="1"/>
              <a:t>lại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pPr marL="457200" indent="-457200">
              <a:buAutoNum type="alphaUcPeriod"/>
            </a:pPr>
            <a:r>
              <a:rPr lang="vi-VN" sz="2400" dirty="0" smtClean="0"/>
              <a:t>hold </a:t>
            </a:r>
            <a:r>
              <a:rPr lang="vi-VN" sz="2400" dirty="0"/>
              <a:t>back</a:t>
            </a:r>
            <a:r>
              <a:rPr lang="en-US" sz="2400" dirty="0"/>
              <a:t>: </a:t>
            </a:r>
            <a:r>
              <a:rPr lang="en-US" sz="2400" dirty="0" err="1"/>
              <a:t>ngăn</a:t>
            </a:r>
            <a:r>
              <a:rPr lang="en-US" sz="2400" dirty="0"/>
              <a:t> </a:t>
            </a:r>
            <a:r>
              <a:rPr lang="en-US" sz="2400" dirty="0" err="1"/>
              <a:t>lại</a:t>
            </a:r>
            <a:r>
              <a:rPr lang="en-US" sz="2400" dirty="0"/>
              <a:t>/ </a:t>
            </a:r>
            <a:r>
              <a:rPr lang="en-US" sz="2400" dirty="0" err="1"/>
              <a:t>giữ</a:t>
            </a:r>
            <a:r>
              <a:rPr lang="en-US" sz="2400" dirty="0"/>
              <a:t> </a:t>
            </a:r>
            <a:r>
              <a:rPr lang="en-US" sz="2400" dirty="0" err="1"/>
              <a:t>lại</a:t>
            </a:r>
            <a:r>
              <a:rPr lang="en-US" sz="2400" dirty="0"/>
              <a:t>/</a:t>
            </a:r>
            <a:r>
              <a:rPr lang="en-US" sz="2400" dirty="0" err="1"/>
              <a:t>kìm</a:t>
            </a:r>
            <a:r>
              <a:rPr lang="en-US" sz="2400" dirty="0"/>
              <a:t> </a:t>
            </a:r>
            <a:r>
              <a:rPr lang="en-US" sz="2400" dirty="0" err="1"/>
              <a:t>lại</a:t>
            </a:r>
            <a:r>
              <a:rPr lang="en-US" sz="2400" dirty="0"/>
              <a:t>                                 </a:t>
            </a:r>
            <a:endParaRPr lang="vi-VN" sz="2400" dirty="0" smtClean="0"/>
          </a:p>
          <a:p>
            <a:r>
              <a:rPr lang="en-US" sz="2400" dirty="0" smtClean="0"/>
              <a:t> </a:t>
            </a:r>
            <a:r>
              <a:rPr lang="vi-VN" sz="2400" dirty="0"/>
              <a:t>B. </a:t>
            </a:r>
            <a:r>
              <a:rPr lang="en-US" sz="2400" dirty="0"/>
              <a:t>c</a:t>
            </a:r>
            <a:r>
              <a:rPr lang="vi-VN" sz="2400" dirty="0"/>
              <a:t>onsult</a:t>
            </a:r>
            <a:r>
              <a:rPr lang="en-US" sz="2400" dirty="0"/>
              <a:t>(v) </a:t>
            </a:r>
            <a:r>
              <a:rPr lang="en-US" sz="2400" dirty="0" err="1"/>
              <a:t>hỏi</a:t>
            </a:r>
            <a:r>
              <a:rPr lang="en-US" sz="2400" dirty="0"/>
              <a:t> ý </a:t>
            </a:r>
            <a:r>
              <a:rPr lang="en-US" sz="2400" dirty="0" err="1"/>
              <a:t>kiến</a:t>
            </a:r>
            <a:r>
              <a:rPr lang="en-US" sz="2400" dirty="0"/>
              <a:t>/ </a:t>
            </a:r>
            <a:r>
              <a:rPr lang="en-US" sz="2400" dirty="0" err="1"/>
              <a:t>tham</a:t>
            </a:r>
            <a:r>
              <a:rPr lang="en-US" sz="2400" dirty="0"/>
              <a:t> </a:t>
            </a:r>
            <a:r>
              <a:rPr lang="en-US" sz="2400" dirty="0" err="1"/>
              <a:t>khảo</a:t>
            </a:r>
            <a:r>
              <a:rPr lang="vi-VN" sz="2400" dirty="0"/>
              <a:t>	</a:t>
            </a:r>
            <a:endParaRPr lang="en-US" sz="2400" dirty="0"/>
          </a:p>
          <a:p>
            <a:r>
              <a:rPr lang="vi-VN" sz="2400" dirty="0"/>
              <a:t>C. consume</a:t>
            </a:r>
            <a:r>
              <a:rPr lang="en-US" sz="2400" dirty="0"/>
              <a:t>(v) </a:t>
            </a:r>
            <a:r>
              <a:rPr lang="en-US" sz="2400" dirty="0" err="1"/>
              <a:t>tiêu</a:t>
            </a:r>
            <a:r>
              <a:rPr lang="en-US" sz="2400" dirty="0"/>
              <a:t> </a:t>
            </a:r>
            <a:r>
              <a:rPr lang="en-US" sz="2400" dirty="0" err="1"/>
              <a:t>thụ</a:t>
            </a:r>
            <a:r>
              <a:rPr lang="en-US" sz="2400" dirty="0"/>
              <a:t>/ </a:t>
            </a:r>
            <a:r>
              <a:rPr lang="en-US" sz="2400" dirty="0" err="1"/>
              <a:t>tiêu</a:t>
            </a:r>
            <a:r>
              <a:rPr lang="en-US" sz="2400" dirty="0"/>
              <a:t> </a:t>
            </a:r>
            <a:r>
              <a:rPr lang="en-US" sz="2400" dirty="0" err="1"/>
              <a:t>dùng</a:t>
            </a:r>
            <a:r>
              <a:rPr lang="en-US" sz="2400" dirty="0"/>
              <a:t>    </a:t>
            </a:r>
            <a:r>
              <a:rPr lang="vi-VN" sz="2400" dirty="0"/>
              <a:t>	</a:t>
            </a:r>
            <a:r>
              <a:rPr lang="en-US" sz="2400" dirty="0"/>
              <a:t>       </a:t>
            </a:r>
            <a:r>
              <a:rPr lang="vi-VN" sz="2400" dirty="0"/>
              <a:t>D. contact</a:t>
            </a:r>
            <a:r>
              <a:rPr lang="en-US" sz="2400" dirty="0"/>
              <a:t> (v) </a:t>
            </a:r>
            <a:r>
              <a:rPr lang="en-US" sz="2400" dirty="0" err="1"/>
              <a:t>liên</a:t>
            </a:r>
            <a:r>
              <a:rPr lang="en-US" sz="2400" dirty="0"/>
              <a:t> </a:t>
            </a:r>
            <a:r>
              <a:rPr lang="en-US" sz="2400" dirty="0" err="1"/>
              <a:t>lạc</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a:t>	</a:t>
            </a:r>
            <a:r>
              <a:rPr lang="en-US" sz="2400" dirty="0" err="1"/>
              <a:t>Tạm</a:t>
            </a:r>
            <a:r>
              <a:rPr lang="en-US" sz="2400" dirty="0"/>
              <a:t> </a:t>
            </a:r>
            <a:r>
              <a:rPr lang="en-US" sz="2400" dirty="0" err="1"/>
              <a:t>dịch</a:t>
            </a:r>
            <a:r>
              <a:rPr lang="en-US" sz="2400" dirty="0"/>
              <a:t>: </a:t>
            </a:r>
            <a:r>
              <a:rPr lang="en-US" sz="2400" dirty="0" err="1"/>
              <a:t>Bạn</a:t>
            </a:r>
            <a:r>
              <a:rPr lang="en-US" sz="2400" dirty="0"/>
              <a:t> </a:t>
            </a:r>
            <a:r>
              <a:rPr lang="en-US" sz="2400" dirty="0" err="1"/>
              <a:t>đang</a:t>
            </a:r>
            <a:r>
              <a:rPr lang="en-US" sz="2400" dirty="0"/>
              <a:t> </a:t>
            </a:r>
            <a:r>
              <a:rPr lang="en-US" sz="2400" dirty="0" err="1"/>
              <a:t>rất</a:t>
            </a:r>
            <a:r>
              <a:rPr lang="en-US" sz="2400" dirty="0"/>
              <a:t> </a:t>
            </a:r>
            <a:r>
              <a:rPr lang="en-US" sz="2400" dirty="0" err="1"/>
              <a:t>căng</a:t>
            </a:r>
            <a:r>
              <a:rPr lang="en-US" sz="2400" dirty="0"/>
              <a:t> </a:t>
            </a:r>
            <a:r>
              <a:rPr lang="en-US" sz="2400" dirty="0" err="1"/>
              <a:t>thẳng</a:t>
            </a:r>
            <a:r>
              <a:rPr lang="en-US" sz="2400" dirty="0"/>
              <a:t> , </a:t>
            </a:r>
            <a:r>
              <a:rPr lang="en-US" sz="2400" dirty="0" err="1"/>
              <a:t>làm</a:t>
            </a:r>
            <a:r>
              <a:rPr lang="en-US" sz="2400" dirty="0"/>
              <a:t> </a:t>
            </a:r>
            <a:r>
              <a:rPr lang="en-US" sz="2400" dirty="0" err="1"/>
              <a:t>ơn</a:t>
            </a:r>
            <a:r>
              <a:rPr lang="en-US" sz="2400" dirty="0"/>
              <a:t> </a:t>
            </a:r>
            <a:r>
              <a:rPr lang="en-US" sz="2400" dirty="0" err="1"/>
              <a:t>cố</a:t>
            </a:r>
            <a:r>
              <a:rPr lang="en-US" sz="2400" dirty="0"/>
              <a:t> </a:t>
            </a:r>
            <a:r>
              <a:rPr lang="en-US" sz="2400" dirty="0" err="1"/>
              <a:t>gắng</a:t>
            </a:r>
            <a:r>
              <a:rPr lang="en-US" sz="2400" dirty="0"/>
              <a:t> </a:t>
            </a:r>
            <a:r>
              <a:rPr lang="en-US" sz="2400" dirty="0" err="1"/>
              <a:t>kiềm</a:t>
            </a:r>
            <a:r>
              <a:rPr lang="en-US" sz="2400" dirty="0"/>
              <a:t> </a:t>
            </a:r>
            <a:r>
              <a:rPr lang="en-US" sz="2400" dirty="0" err="1"/>
              <a:t>chế</a:t>
            </a:r>
            <a:r>
              <a:rPr lang="en-US" sz="2400" dirty="0"/>
              <a:t> </a:t>
            </a:r>
            <a:r>
              <a:rPr lang="en-US" sz="2400" dirty="0" err="1"/>
              <a:t>cơn</a:t>
            </a:r>
            <a:r>
              <a:rPr lang="en-US" sz="2400" dirty="0"/>
              <a:t> </a:t>
            </a:r>
            <a:r>
              <a:rPr lang="en-US" sz="2400" dirty="0" err="1"/>
              <a:t>tức</a:t>
            </a:r>
            <a:r>
              <a:rPr lang="en-US" sz="2400" dirty="0"/>
              <a:t> </a:t>
            </a:r>
            <a:r>
              <a:rPr lang="en-US" sz="2400" dirty="0" err="1"/>
              <a:t>giận</a:t>
            </a:r>
            <a:r>
              <a:rPr lang="en-US" sz="2400" dirty="0"/>
              <a:t>.</a:t>
            </a:r>
          </a:p>
          <a:p>
            <a:endParaRPr lang="en-US" sz="2400" dirty="0"/>
          </a:p>
        </p:txBody>
      </p:sp>
      <p:sp>
        <p:nvSpPr>
          <p:cNvPr id="5" name="Oval 4"/>
          <p:cNvSpPr/>
          <p:nvPr/>
        </p:nvSpPr>
        <p:spPr>
          <a:xfrm>
            <a:off x="22860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797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8915400" cy="5262979"/>
          </a:xfrm>
          <a:prstGeom prst="rect">
            <a:avLst/>
          </a:prstGeom>
          <a:noFill/>
        </p:spPr>
        <p:txBody>
          <a:bodyPr wrap="square" rtlCol="0">
            <a:spAutoFit/>
          </a:bodyPr>
          <a:lstStyle/>
          <a:p>
            <a:r>
              <a:rPr lang="en-US" sz="2400" b="1" dirty="0"/>
              <a:t>Question 24</a:t>
            </a:r>
            <a:r>
              <a:rPr lang="vi-VN" sz="2400" dirty="0"/>
              <a:t> The principle of use and disuse states that those parts of organisms' bodies that are used grown larger while those parts that are not tend to</a:t>
            </a:r>
            <a:r>
              <a:rPr lang="vi-VN" sz="2400" u="sng" dirty="0"/>
              <a:t> </a:t>
            </a:r>
            <a:r>
              <a:rPr lang="vi-VN" sz="2400" b="1" u="sng" dirty="0"/>
              <a:t>wither away</a:t>
            </a:r>
            <a:r>
              <a:rPr lang="vi-VN" sz="2400" dirty="0"/>
              <a:t>.</a:t>
            </a:r>
            <a:endParaRPr lang="en-US" sz="2400" dirty="0"/>
          </a:p>
          <a:p>
            <a:r>
              <a:rPr lang="vi-VN" sz="2400" b="1" dirty="0"/>
              <a:t>A.</a:t>
            </a:r>
            <a:r>
              <a:rPr lang="vi-VN" sz="2400" dirty="0"/>
              <a:t> split	</a:t>
            </a:r>
            <a:r>
              <a:rPr lang="vi-VN" sz="2400" b="1" dirty="0"/>
              <a:t>B.</a:t>
            </a:r>
            <a:r>
              <a:rPr lang="vi-VN" sz="2400" dirty="0"/>
              <a:t> swell	</a:t>
            </a:r>
            <a:r>
              <a:rPr lang="vi-VN" sz="2400" b="1" dirty="0"/>
              <a:t>C.</a:t>
            </a:r>
            <a:r>
              <a:rPr lang="vi-VN" sz="2400" dirty="0"/>
              <a:t> perish	</a:t>
            </a:r>
            <a:r>
              <a:rPr lang="vi-VN" sz="2400" b="1" dirty="0"/>
              <a:t>D.</a:t>
            </a:r>
            <a:r>
              <a:rPr lang="vi-VN" sz="2400" dirty="0"/>
              <a:t> shrink</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cụm</a:t>
            </a:r>
            <a:r>
              <a:rPr lang="en-US" sz="2400" dirty="0"/>
              <a:t> </a:t>
            </a:r>
            <a:r>
              <a:rPr lang="en-US" sz="2400" dirty="0" err="1"/>
              <a:t>từ</a:t>
            </a:r>
            <a:r>
              <a:rPr lang="en-US" sz="2400" dirty="0"/>
              <a:t> </a:t>
            </a:r>
            <a:r>
              <a:rPr lang="en-US" sz="2400" dirty="0" err="1"/>
              <a:t>hoặc</a:t>
            </a:r>
            <a:r>
              <a:rPr lang="en-US" sz="2400" dirty="0"/>
              <a:t> </a:t>
            </a:r>
            <a:r>
              <a:rPr lang="en-US" sz="2400" dirty="0" err="1"/>
              <a:t>thành</a:t>
            </a:r>
            <a:r>
              <a:rPr lang="en-US" sz="2400" dirty="0"/>
              <a:t> </a:t>
            </a:r>
            <a:r>
              <a:rPr lang="en-US" sz="2400" dirty="0" err="1"/>
              <a:t>ngữ</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 wither away:  </a:t>
            </a:r>
            <a:r>
              <a:rPr lang="en-US" sz="2400" dirty="0" err="1"/>
              <a:t>trở</a:t>
            </a:r>
            <a:r>
              <a:rPr lang="en-US" sz="2400" dirty="0"/>
              <a:t> </a:t>
            </a:r>
            <a:r>
              <a:rPr lang="en-US" sz="2400" dirty="0" err="1"/>
              <a:t>nên</a:t>
            </a:r>
            <a:r>
              <a:rPr lang="en-US" sz="2400" dirty="0"/>
              <a:t> </a:t>
            </a:r>
            <a:r>
              <a:rPr lang="en-US" sz="2400" dirty="0" err="1"/>
              <a:t>yếu</a:t>
            </a:r>
            <a:r>
              <a:rPr lang="en-US" sz="2400" dirty="0"/>
              <a:t> </a:t>
            </a:r>
            <a:r>
              <a:rPr lang="en-US" sz="2400" dirty="0" err="1"/>
              <a:t>đi</a:t>
            </a:r>
            <a:r>
              <a:rPr lang="en-US" sz="2400" dirty="0"/>
              <a:t>/ </a:t>
            </a:r>
            <a:r>
              <a:rPr lang="en-US" sz="2400" dirty="0" err="1"/>
              <a:t>nhỏ</a:t>
            </a:r>
            <a:r>
              <a:rPr lang="en-US" sz="2400" dirty="0"/>
              <a:t> </a:t>
            </a:r>
            <a:r>
              <a:rPr lang="en-US" sz="2400" dirty="0" err="1"/>
              <a:t>lại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A. split</a:t>
            </a:r>
            <a:r>
              <a:rPr lang="en-US" sz="2400" dirty="0"/>
              <a:t> (v) chia/ </a:t>
            </a:r>
            <a:r>
              <a:rPr lang="en-US" sz="2400" dirty="0" err="1"/>
              <a:t>tách</a:t>
            </a:r>
            <a:r>
              <a:rPr lang="en-US" sz="2400" dirty="0"/>
              <a:t> </a:t>
            </a:r>
            <a:r>
              <a:rPr lang="en-US" sz="2400" dirty="0" err="1"/>
              <a:t>ra</a:t>
            </a:r>
            <a:r>
              <a:rPr lang="vi-VN" sz="2400" dirty="0"/>
              <a:t>	</a:t>
            </a:r>
            <a:r>
              <a:rPr lang="en-US" sz="2400" dirty="0"/>
              <a:t>	</a:t>
            </a:r>
            <a:r>
              <a:rPr lang="vi-VN" sz="2400" dirty="0"/>
              <a:t>B. </a:t>
            </a:r>
            <a:r>
              <a:rPr lang="en-US" sz="2400" dirty="0"/>
              <a:t>s</a:t>
            </a:r>
            <a:r>
              <a:rPr lang="vi-VN" sz="2400" dirty="0"/>
              <a:t>well</a:t>
            </a:r>
            <a:r>
              <a:rPr lang="en-US" sz="2400" dirty="0"/>
              <a:t> (v) </a:t>
            </a:r>
            <a:r>
              <a:rPr lang="en-US" sz="2400" dirty="0" err="1"/>
              <a:t>phồng</a:t>
            </a:r>
            <a:r>
              <a:rPr lang="en-US" sz="2400" dirty="0"/>
              <a:t> </a:t>
            </a:r>
            <a:r>
              <a:rPr lang="en-US" sz="2400" dirty="0" err="1"/>
              <a:t>lên</a:t>
            </a:r>
            <a:r>
              <a:rPr lang="en-US" sz="2400" dirty="0"/>
              <a:t>/ to </a:t>
            </a:r>
            <a:r>
              <a:rPr lang="en-US" sz="2400" dirty="0" err="1"/>
              <a:t>lên</a:t>
            </a:r>
            <a:r>
              <a:rPr lang="vi-VN" sz="2400" dirty="0"/>
              <a:t>	</a:t>
            </a:r>
            <a:endParaRPr lang="en-US" sz="2400" dirty="0"/>
          </a:p>
          <a:p>
            <a:r>
              <a:rPr lang="vi-VN" sz="2400" dirty="0"/>
              <a:t>C. perish</a:t>
            </a:r>
            <a:r>
              <a:rPr lang="en-US" sz="2400" dirty="0"/>
              <a:t> (v) </a:t>
            </a:r>
            <a:r>
              <a:rPr lang="en-US" sz="2400" dirty="0" err="1"/>
              <a:t>diệt</a:t>
            </a:r>
            <a:r>
              <a:rPr lang="en-US" sz="2400" dirty="0"/>
              <a:t> </a:t>
            </a:r>
            <a:r>
              <a:rPr lang="en-US" sz="2400" dirty="0" err="1"/>
              <a:t>vong</a:t>
            </a:r>
            <a:r>
              <a:rPr lang="en-US" sz="2400" dirty="0"/>
              <a:t>/ </a:t>
            </a:r>
            <a:r>
              <a:rPr lang="en-US" sz="2400" dirty="0" err="1"/>
              <a:t>bỏ</a:t>
            </a:r>
            <a:r>
              <a:rPr lang="en-US" sz="2400" dirty="0"/>
              <a:t> </a:t>
            </a:r>
            <a:r>
              <a:rPr lang="en-US" sz="2400" dirty="0" err="1"/>
              <a:t>mạng</a:t>
            </a:r>
            <a:r>
              <a:rPr lang="vi-VN" sz="2400" dirty="0"/>
              <a:t>	D. shrink</a:t>
            </a:r>
            <a:r>
              <a:rPr lang="en-US" sz="2400" dirty="0"/>
              <a:t> (v) </a:t>
            </a:r>
            <a:r>
              <a:rPr lang="en-US" sz="2400" dirty="0" err="1"/>
              <a:t>nhỏ</a:t>
            </a:r>
            <a:r>
              <a:rPr lang="en-US" sz="2400" dirty="0"/>
              <a:t> </a:t>
            </a:r>
            <a:r>
              <a:rPr lang="en-US" sz="2400" dirty="0" err="1"/>
              <a:t>lại</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r>
              <a:rPr lang="en-US" sz="2400" dirty="0"/>
              <a:t>	Wither away &gt;&lt; swell</a:t>
            </a:r>
          </a:p>
          <a:p>
            <a:endParaRPr lang="en-US" sz="2400" dirty="0"/>
          </a:p>
        </p:txBody>
      </p:sp>
      <p:sp>
        <p:nvSpPr>
          <p:cNvPr id="5" name="Oval 4"/>
          <p:cNvSpPr/>
          <p:nvPr/>
        </p:nvSpPr>
        <p:spPr>
          <a:xfrm>
            <a:off x="1828800" y="1676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1846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686800" cy="4893647"/>
          </a:xfrm>
          <a:prstGeom prst="rect">
            <a:avLst/>
          </a:prstGeom>
          <a:noFill/>
        </p:spPr>
        <p:txBody>
          <a:bodyPr wrap="square" rtlCol="0">
            <a:spAutoFit/>
          </a:bodyPr>
          <a:lstStyle/>
          <a:p>
            <a:r>
              <a:rPr lang="en-US" sz="2400" b="1" dirty="0"/>
              <a:t>Question 25</a:t>
            </a:r>
            <a:r>
              <a:rPr lang="vi-VN" sz="2400" dirty="0"/>
              <a:t>. He is from such an unemotional family, he will never learn to</a:t>
            </a:r>
            <a:r>
              <a:rPr lang="vi-VN" sz="2400" u="sng" dirty="0"/>
              <a:t> </a:t>
            </a:r>
            <a:r>
              <a:rPr lang="vi-VN" sz="2400" b="1" u="sng" dirty="0"/>
              <a:t>unleash</a:t>
            </a:r>
            <a:r>
              <a:rPr lang="vi-VN" sz="2400" b="1" dirty="0"/>
              <a:t> </a:t>
            </a:r>
            <a:r>
              <a:rPr lang="vi-VN" sz="2400" dirty="0"/>
              <a:t>his feelings.</a:t>
            </a:r>
            <a:endParaRPr lang="en-US" sz="2400" dirty="0"/>
          </a:p>
          <a:p>
            <a:r>
              <a:rPr lang="vi-VN" sz="2400" b="1" dirty="0"/>
              <a:t>A</a:t>
            </a:r>
            <a:r>
              <a:rPr lang="vi-VN" sz="2400" dirty="0"/>
              <a:t>. describe	</a:t>
            </a:r>
            <a:r>
              <a:rPr lang="vi-VN" sz="2400" b="1" dirty="0"/>
              <a:t>B</a:t>
            </a:r>
            <a:r>
              <a:rPr lang="vi-VN" sz="2400" dirty="0"/>
              <a:t>. conceal	</a:t>
            </a:r>
            <a:r>
              <a:rPr lang="vi-VN" sz="2400" b="1" dirty="0"/>
              <a:t>C.</a:t>
            </a:r>
            <a:r>
              <a:rPr lang="vi-VN" sz="2400" dirty="0"/>
              <a:t> release	</a:t>
            </a:r>
            <a:r>
              <a:rPr lang="vi-VN" sz="2400" b="1" dirty="0"/>
              <a:t>D.</a:t>
            </a:r>
            <a:r>
              <a:rPr lang="vi-VN" sz="2400" dirty="0"/>
              <a:t> extend</a:t>
            </a:r>
            <a:endParaRPr lang="en-US" sz="2400" dirty="0"/>
          </a:p>
          <a:p>
            <a:r>
              <a:rPr lang="en-US" sz="2400" b="1" i="1" dirty="0"/>
              <a:t>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Trái</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 </a:t>
            </a:r>
          </a:p>
          <a:p>
            <a:r>
              <a:rPr lang="en-US" sz="2400" dirty="0"/>
              <a:t>Ta </a:t>
            </a:r>
            <a:r>
              <a:rPr lang="en-US" sz="2400" dirty="0" err="1"/>
              <a:t>có</a:t>
            </a:r>
            <a:r>
              <a:rPr lang="en-US" sz="2400" dirty="0"/>
              <a:t>:  unleash (v): </a:t>
            </a:r>
            <a:r>
              <a:rPr lang="en-US" sz="2400" dirty="0" err="1"/>
              <a:t>buông</a:t>
            </a:r>
            <a:r>
              <a:rPr lang="en-US" sz="2400" dirty="0"/>
              <a:t> </a:t>
            </a:r>
            <a:r>
              <a:rPr lang="en-US" sz="2400" dirty="0" err="1"/>
              <a:t>lỏng</a:t>
            </a:r>
            <a:r>
              <a:rPr lang="en-US" sz="2400" dirty="0"/>
              <a:t>/ </a:t>
            </a:r>
            <a:r>
              <a:rPr lang="en-US" sz="2400" dirty="0" err="1"/>
              <a:t>giải</a:t>
            </a:r>
            <a:r>
              <a:rPr lang="en-US" sz="2400" dirty="0"/>
              <a:t> </a:t>
            </a:r>
            <a:r>
              <a:rPr lang="en-US" sz="2400" dirty="0" err="1"/>
              <a:t>phóng</a:t>
            </a:r>
            <a:r>
              <a:rPr lang="en-US" sz="2400" dirty="0"/>
              <a:t>/ </a:t>
            </a:r>
            <a:r>
              <a:rPr lang="en-US" sz="2400" dirty="0" err="1"/>
              <a:t>thể</a:t>
            </a:r>
            <a:r>
              <a:rPr lang="en-US" sz="2400" dirty="0"/>
              <a:t> </a:t>
            </a:r>
            <a:r>
              <a:rPr lang="en-US" sz="2400" dirty="0" err="1"/>
              <a:t>hiện</a:t>
            </a:r>
            <a:r>
              <a:rPr lang="en-US" sz="2400" dirty="0"/>
              <a:t> ( </a:t>
            </a:r>
            <a:r>
              <a:rPr lang="en-US" sz="2400" dirty="0" err="1"/>
              <a:t>cảm</a:t>
            </a:r>
            <a:r>
              <a:rPr lang="en-US" sz="2400" dirty="0"/>
              <a:t> </a:t>
            </a:r>
            <a:r>
              <a:rPr lang="en-US" sz="2400" dirty="0" err="1"/>
              <a:t>xúc</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vi-VN" sz="2400" dirty="0"/>
              <a:t>A. describe</a:t>
            </a:r>
            <a:r>
              <a:rPr lang="en-US" sz="2400" dirty="0"/>
              <a:t> (v) </a:t>
            </a:r>
            <a:r>
              <a:rPr lang="en-US" sz="2400" dirty="0" err="1"/>
              <a:t>miêu</a:t>
            </a:r>
            <a:r>
              <a:rPr lang="en-US" sz="2400" dirty="0"/>
              <a:t> </a:t>
            </a:r>
            <a:r>
              <a:rPr lang="en-US" sz="2400" dirty="0" err="1"/>
              <a:t>tả</a:t>
            </a:r>
            <a:r>
              <a:rPr lang="vi-VN" sz="2400" dirty="0"/>
              <a:t>	</a:t>
            </a:r>
            <a:r>
              <a:rPr lang="en-US" sz="2400" dirty="0"/>
              <a:t>	</a:t>
            </a:r>
            <a:r>
              <a:rPr lang="vi-VN" sz="2400" dirty="0"/>
              <a:t>B. </a:t>
            </a:r>
            <a:r>
              <a:rPr lang="en-US" sz="2400" dirty="0"/>
              <a:t>c</a:t>
            </a:r>
            <a:r>
              <a:rPr lang="vi-VN" sz="2400" dirty="0"/>
              <a:t>onceal</a:t>
            </a:r>
            <a:r>
              <a:rPr lang="en-US" sz="2400" dirty="0"/>
              <a:t> (v) </a:t>
            </a:r>
            <a:r>
              <a:rPr lang="en-US" sz="2400" dirty="0" err="1"/>
              <a:t>che</a:t>
            </a:r>
            <a:r>
              <a:rPr lang="en-US" sz="2400" dirty="0"/>
              <a:t> </a:t>
            </a:r>
            <a:r>
              <a:rPr lang="en-US" sz="2400" dirty="0" err="1"/>
              <a:t>dấu</a:t>
            </a:r>
            <a:r>
              <a:rPr lang="vi-VN" sz="2400" dirty="0"/>
              <a:t>	</a:t>
            </a:r>
            <a:endParaRPr lang="en-US" sz="2400" dirty="0"/>
          </a:p>
          <a:p>
            <a:r>
              <a:rPr lang="vi-VN" sz="2400" dirty="0"/>
              <a:t>C. release</a:t>
            </a:r>
            <a:r>
              <a:rPr lang="en-US" sz="2400" dirty="0"/>
              <a:t> (v) </a:t>
            </a:r>
            <a:r>
              <a:rPr lang="en-US" sz="2400" dirty="0" err="1"/>
              <a:t>thả</a:t>
            </a:r>
            <a:r>
              <a:rPr lang="en-US" sz="2400" dirty="0"/>
              <a:t>/ </a:t>
            </a:r>
            <a:r>
              <a:rPr lang="en-US" sz="2400" dirty="0" err="1"/>
              <a:t>phóng</a:t>
            </a:r>
            <a:r>
              <a:rPr lang="en-US" sz="2400" dirty="0"/>
              <a:t> </a:t>
            </a:r>
            <a:r>
              <a:rPr lang="en-US" sz="2400" dirty="0" err="1"/>
              <a:t>thích</a:t>
            </a:r>
            <a:r>
              <a:rPr lang="en-US" sz="2400" dirty="0"/>
              <a:t>/</a:t>
            </a:r>
            <a:r>
              <a:rPr lang="en-US" sz="2400" dirty="0" err="1"/>
              <a:t>làm</a:t>
            </a:r>
            <a:r>
              <a:rPr lang="en-US" sz="2400" dirty="0"/>
              <a:t> </a:t>
            </a:r>
            <a:r>
              <a:rPr lang="en-US" sz="2400" dirty="0" err="1"/>
              <a:t>nhẹ</a:t>
            </a:r>
            <a:r>
              <a:rPr lang="en-US" sz="2400" dirty="0"/>
              <a:t> </a:t>
            </a:r>
            <a:r>
              <a:rPr lang="en-US" sz="2400" dirty="0" err="1"/>
              <a:t>bớt</a:t>
            </a:r>
            <a:r>
              <a:rPr lang="vi-VN" sz="2400" dirty="0"/>
              <a:t>	D. extend</a:t>
            </a:r>
            <a:r>
              <a:rPr lang="en-US" sz="2400" dirty="0"/>
              <a:t> (v) </a:t>
            </a:r>
            <a:r>
              <a:rPr lang="en-US" sz="2400" dirty="0" err="1"/>
              <a:t>mở</a:t>
            </a:r>
            <a:r>
              <a:rPr lang="en-US" sz="2400" dirty="0"/>
              <a:t> </a:t>
            </a:r>
            <a:r>
              <a:rPr lang="en-US" sz="2400" dirty="0" err="1"/>
              <a:t>rộng</a:t>
            </a:r>
            <a:endParaRPr lang="en-US" sz="2400" dirty="0"/>
          </a:p>
          <a:p>
            <a:endParaRPr lang="en-US" sz="2400" dirty="0"/>
          </a:p>
        </p:txBody>
      </p:sp>
      <p:sp>
        <p:nvSpPr>
          <p:cNvPr id="5" name="Oval 4"/>
          <p:cNvSpPr/>
          <p:nvPr/>
        </p:nvSpPr>
        <p:spPr>
          <a:xfrm>
            <a:off x="20574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940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6740307"/>
          </a:xfrm>
          <a:prstGeom prst="rect">
            <a:avLst/>
          </a:prstGeom>
          <a:noFill/>
        </p:spPr>
        <p:txBody>
          <a:bodyPr wrap="square" rtlCol="0">
            <a:spAutoFit/>
          </a:bodyPr>
          <a:lstStyle/>
          <a:p>
            <a:pPr fontAlgn="ctr"/>
            <a:r>
              <a:rPr lang="vi-VN" sz="2400" b="1" dirty="0"/>
              <a:t>Question </a:t>
            </a:r>
            <a:r>
              <a:rPr lang="en-US" sz="2400" b="1" dirty="0"/>
              <a:t>26</a:t>
            </a:r>
            <a:r>
              <a:rPr lang="vi-VN" sz="2400" dirty="0"/>
              <a:t>. </a:t>
            </a:r>
            <a:r>
              <a:rPr lang="en-US" sz="2400" dirty="0"/>
              <a:t>My eldest sister graduated from university. She soon started working as a freelance journalist.</a:t>
            </a:r>
          </a:p>
          <a:p>
            <a:pPr fontAlgn="ctr"/>
            <a:r>
              <a:rPr lang="en-US" sz="2400" b="1" dirty="0"/>
              <a:t>A. </a:t>
            </a:r>
            <a:r>
              <a:rPr lang="en-US" sz="2400" dirty="0"/>
              <a:t>Hardly had my eldest started working as a freelance journalist when she graduated from university.</a:t>
            </a:r>
          </a:p>
          <a:p>
            <a:pPr fontAlgn="ctr"/>
            <a:r>
              <a:rPr lang="en-US" sz="2400" b="1" dirty="0"/>
              <a:t>B. </a:t>
            </a:r>
            <a:r>
              <a:rPr lang="en-US" sz="2400" dirty="0"/>
              <a:t>No sooner had my eldest sister graduated from university than she started working as a freelance journalist.</a:t>
            </a:r>
          </a:p>
          <a:p>
            <a:pPr fontAlgn="ctr"/>
            <a:r>
              <a:rPr lang="en-US" sz="2400" b="1" dirty="0"/>
              <a:t>C. </a:t>
            </a:r>
            <a:r>
              <a:rPr lang="en-US" sz="2400" dirty="0"/>
              <a:t>No sooner had my eldest sister started working as a freelance journalist than she graduated from university.</a:t>
            </a:r>
          </a:p>
          <a:p>
            <a:pPr fontAlgn="ctr"/>
            <a:r>
              <a:rPr lang="en-US" sz="2400" b="1" dirty="0"/>
              <a:t>D. </a:t>
            </a:r>
            <a:r>
              <a:rPr lang="en-US" sz="2400" dirty="0"/>
              <a:t>After my eldest sister graduated from university, she had started working as a freelance journalist.</a:t>
            </a:r>
          </a:p>
          <a:p>
            <a:endParaRPr lang="vi-VN" sz="2400" b="1" dirty="0" smtClean="0"/>
          </a:p>
          <a:p>
            <a:r>
              <a:rPr lang="vi-VN" sz="2400" dirty="0" smtClean="0"/>
              <a:t>Kiến </a:t>
            </a:r>
            <a:r>
              <a:rPr lang="vi-VN" sz="2400" dirty="0"/>
              <a:t>thức: </a:t>
            </a:r>
            <a:r>
              <a:rPr lang="en-US" sz="2400" dirty="0" err="1"/>
              <a:t>Kết</a:t>
            </a:r>
            <a:r>
              <a:rPr lang="en-US" sz="2400" dirty="0"/>
              <a:t> </a:t>
            </a:r>
            <a:r>
              <a:rPr lang="en-US" sz="2400" dirty="0" err="1"/>
              <a:t>hợp</a:t>
            </a:r>
            <a:r>
              <a:rPr lang="en-US" sz="2400" dirty="0"/>
              <a:t> </a:t>
            </a:r>
            <a:r>
              <a:rPr lang="en-US" sz="2400" dirty="0" err="1"/>
              <a:t>câu</a:t>
            </a:r>
            <a:r>
              <a:rPr lang="en-US" sz="2400" dirty="0"/>
              <a:t> – </a:t>
            </a:r>
            <a:r>
              <a:rPr lang="en-US" sz="2400" dirty="0" err="1"/>
              <a:t>đảo</a:t>
            </a:r>
            <a:r>
              <a:rPr lang="en-US" sz="2400" dirty="0"/>
              <a:t> </a:t>
            </a:r>
            <a:r>
              <a:rPr lang="en-US" sz="2400" dirty="0" err="1"/>
              <a:t>ngữ</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công</a:t>
            </a:r>
            <a:r>
              <a:rPr lang="en-US" sz="2400" dirty="0"/>
              <a:t> </a:t>
            </a:r>
            <a:r>
              <a:rPr lang="en-US" sz="2400" dirty="0" err="1"/>
              <a:t>thức</a:t>
            </a:r>
            <a:r>
              <a:rPr lang="en-US" sz="2400" dirty="0"/>
              <a:t> </a:t>
            </a:r>
            <a:r>
              <a:rPr lang="en-US" sz="2400" dirty="0" err="1"/>
              <a:t>đảo</a:t>
            </a:r>
            <a:r>
              <a:rPr lang="en-US" sz="2400" dirty="0"/>
              <a:t> </a:t>
            </a:r>
            <a:r>
              <a:rPr lang="en-US" sz="2400" dirty="0" err="1"/>
              <a:t>ngữ</a:t>
            </a:r>
            <a:r>
              <a:rPr lang="en-US" sz="2400" dirty="0"/>
              <a:t>:</a:t>
            </a:r>
          </a:p>
          <a:p>
            <a:r>
              <a:rPr lang="en-US" sz="2400" dirty="0"/>
              <a:t>No sooner + had + S + PII than + S  + </a:t>
            </a:r>
            <a:r>
              <a:rPr lang="en-US" sz="2400" dirty="0" err="1"/>
              <a:t>Ved</a:t>
            </a:r>
            <a:endParaRPr lang="en-US" sz="2400" dirty="0"/>
          </a:p>
          <a:p>
            <a:r>
              <a:rPr lang="en-US" sz="2400" dirty="0" err="1"/>
              <a:t>Câu</a:t>
            </a:r>
            <a:r>
              <a:rPr lang="en-US" sz="2400" dirty="0"/>
              <a:t> </a:t>
            </a:r>
            <a:r>
              <a:rPr lang="en-US" sz="2400" dirty="0" err="1"/>
              <a:t>đề</a:t>
            </a:r>
            <a:r>
              <a:rPr lang="en-US" sz="2400" dirty="0"/>
              <a:t> </a:t>
            </a:r>
            <a:r>
              <a:rPr lang="en-US" sz="2400" dirty="0" err="1"/>
              <a:t>bài</a:t>
            </a:r>
            <a:r>
              <a:rPr lang="en-US" sz="2400" dirty="0"/>
              <a:t>: </a:t>
            </a:r>
            <a:r>
              <a:rPr lang="en-US" sz="2400" dirty="0" err="1"/>
              <a:t>Chị</a:t>
            </a:r>
            <a:r>
              <a:rPr lang="en-US" sz="2400" dirty="0"/>
              <a:t> </a:t>
            </a:r>
            <a:r>
              <a:rPr lang="en-US" sz="2400" dirty="0" err="1"/>
              <a:t>gái</a:t>
            </a:r>
            <a:r>
              <a:rPr lang="en-US" sz="2400" dirty="0"/>
              <a:t> </a:t>
            </a:r>
            <a:r>
              <a:rPr lang="en-US" sz="2400" dirty="0" err="1"/>
              <a:t>tôi</a:t>
            </a:r>
            <a:r>
              <a:rPr lang="en-US" sz="2400" dirty="0"/>
              <a:t> </a:t>
            </a:r>
            <a:r>
              <a:rPr lang="en-US" sz="2400" dirty="0" err="1"/>
              <a:t>tốt</a:t>
            </a:r>
            <a:r>
              <a:rPr lang="en-US" sz="2400" dirty="0"/>
              <a:t> </a:t>
            </a:r>
            <a:r>
              <a:rPr lang="en-US" sz="2400" dirty="0" err="1"/>
              <a:t>nghiệp</a:t>
            </a:r>
            <a:r>
              <a:rPr lang="en-US" sz="2400" dirty="0"/>
              <a:t> </a:t>
            </a:r>
            <a:r>
              <a:rPr lang="en-US" sz="2400" dirty="0" err="1"/>
              <a:t>đại</a:t>
            </a:r>
            <a:r>
              <a:rPr lang="en-US" sz="2400" dirty="0"/>
              <a:t> </a:t>
            </a:r>
            <a:r>
              <a:rPr lang="en-US" sz="2400" dirty="0" err="1"/>
              <a:t>học</a:t>
            </a:r>
            <a:r>
              <a:rPr lang="en-US" sz="2400" dirty="0"/>
              <a:t>. </a:t>
            </a:r>
            <a:r>
              <a:rPr lang="en-US" sz="2400" dirty="0" err="1"/>
              <a:t>Chị</a:t>
            </a:r>
            <a:r>
              <a:rPr lang="en-US" sz="2400" dirty="0"/>
              <a:t> </a:t>
            </a:r>
            <a:r>
              <a:rPr lang="en-US" sz="2400" dirty="0" err="1"/>
              <a:t>ấy</a:t>
            </a:r>
            <a:r>
              <a:rPr lang="en-US" sz="2400" dirty="0"/>
              <a:t> </a:t>
            </a:r>
            <a:r>
              <a:rPr lang="en-US" sz="2400" dirty="0" err="1"/>
              <a:t>sớm</a:t>
            </a:r>
            <a:r>
              <a:rPr lang="en-US" sz="2400" dirty="0"/>
              <a:t> </a:t>
            </a:r>
            <a:r>
              <a:rPr lang="en-US" sz="2400" dirty="0" err="1"/>
              <a:t>bắt</a:t>
            </a:r>
            <a:r>
              <a:rPr lang="en-US" sz="2400" dirty="0"/>
              <a:t> </a:t>
            </a:r>
            <a:r>
              <a:rPr lang="en-US" sz="2400" dirty="0" err="1"/>
              <a:t>đầu</a:t>
            </a:r>
            <a:r>
              <a:rPr lang="en-US" sz="2400" dirty="0"/>
              <a:t> </a:t>
            </a:r>
            <a:r>
              <a:rPr lang="en-US" sz="2400" dirty="0" err="1"/>
              <a:t>làm</a:t>
            </a:r>
            <a:r>
              <a:rPr lang="en-US" sz="2400" dirty="0"/>
              <a:t> </a:t>
            </a:r>
            <a:r>
              <a:rPr lang="en-US" sz="2400" dirty="0" err="1"/>
              <a:t>một</a:t>
            </a:r>
            <a:r>
              <a:rPr lang="en-US" sz="2400" dirty="0"/>
              <a:t> </a:t>
            </a:r>
            <a:r>
              <a:rPr lang="en-US" sz="2400" dirty="0" err="1"/>
              <a:t>nhà</a:t>
            </a:r>
            <a:r>
              <a:rPr lang="en-US" sz="2400" dirty="0"/>
              <a:t> </a:t>
            </a:r>
            <a:r>
              <a:rPr lang="en-US" sz="2400" dirty="0" err="1"/>
              <a:t>báo</a:t>
            </a:r>
            <a:r>
              <a:rPr lang="en-US" sz="2400" dirty="0"/>
              <a:t> </a:t>
            </a:r>
            <a:r>
              <a:rPr lang="en-US" sz="2400" dirty="0" err="1"/>
              <a:t>tự</a:t>
            </a:r>
            <a:r>
              <a:rPr lang="en-US" sz="2400" dirty="0"/>
              <a:t>  do</a:t>
            </a:r>
            <a:r>
              <a:rPr lang="vi-VN" sz="2400" dirty="0"/>
              <a:t>.</a:t>
            </a:r>
            <a:endParaRPr lang="en-US" sz="2400" dirty="0"/>
          </a:p>
          <a:p>
            <a:endParaRPr lang="en-US" sz="2400" dirty="0"/>
          </a:p>
        </p:txBody>
      </p:sp>
      <p:sp>
        <p:nvSpPr>
          <p:cNvPr id="7" name="Oval 6"/>
          <p:cNvSpPr/>
          <p:nvPr/>
        </p:nvSpPr>
        <p:spPr>
          <a:xfrm>
            <a:off x="1524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394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6764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5" name="Content Placeholder 2"/>
          <p:cNvSpPr txBox="1">
            <a:spLocks/>
          </p:cNvSpPr>
          <p:nvPr/>
        </p:nvSpPr>
        <p:spPr>
          <a:xfrm>
            <a:off x="480811" y="1676399"/>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6" name="Content Placeholder 2"/>
          <p:cNvSpPr txBox="1">
            <a:spLocks/>
          </p:cNvSpPr>
          <p:nvPr/>
        </p:nvSpPr>
        <p:spPr>
          <a:xfrm>
            <a:off x="480811" y="1752599"/>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10" name="TextBox 9"/>
          <p:cNvSpPr txBox="1"/>
          <p:nvPr/>
        </p:nvSpPr>
        <p:spPr>
          <a:xfrm>
            <a:off x="152400" y="381000"/>
            <a:ext cx="8839200" cy="5940088"/>
          </a:xfrm>
          <a:prstGeom prst="rect">
            <a:avLst/>
          </a:prstGeom>
          <a:noFill/>
        </p:spPr>
        <p:txBody>
          <a:bodyPr wrap="square" rtlCol="0">
            <a:spAutoFit/>
          </a:bodyPr>
          <a:lstStyle/>
          <a:p>
            <a:pPr fontAlgn="ctr"/>
            <a:r>
              <a:rPr lang="vi-VN" sz="2000" b="1" dirty="0"/>
              <a:t>Question </a:t>
            </a:r>
            <a:r>
              <a:rPr lang="en-US" sz="2000" b="1" dirty="0"/>
              <a:t>27</a:t>
            </a:r>
            <a:r>
              <a:rPr lang="vi-VN" sz="2000" dirty="0"/>
              <a:t>. </a:t>
            </a:r>
            <a:r>
              <a:rPr lang="en-US" sz="2000" dirty="0"/>
              <a:t>You didn’t give me a chance to tell you the truth. I regret that.</a:t>
            </a:r>
          </a:p>
          <a:p>
            <a:pPr fontAlgn="ctr"/>
            <a:r>
              <a:rPr lang="en-US" sz="2000" b="1" dirty="0"/>
              <a:t>A. </a:t>
            </a:r>
            <a:r>
              <a:rPr lang="en-US" sz="2000" dirty="0"/>
              <a:t>If you gave me a chance, I could  tell you the truth.</a:t>
            </a:r>
          </a:p>
          <a:p>
            <a:pPr fontAlgn="ctr"/>
            <a:r>
              <a:rPr lang="en-US" sz="2000" b="1" dirty="0"/>
              <a:t>B. </a:t>
            </a:r>
            <a:r>
              <a:rPr lang="en-US" sz="2000" dirty="0"/>
              <a:t>I wish you had given me a chance to tell you the truth.</a:t>
            </a:r>
          </a:p>
          <a:p>
            <a:pPr fontAlgn="ctr"/>
            <a:r>
              <a:rPr lang="en-US" sz="2000" b="1" dirty="0"/>
              <a:t>C. </a:t>
            </a:r>
            <a:r>
              <a:rPr lang="en-US" sz="2000" dirty="0"/>
              <a:t>I wish you didn’t give me a chance to tell you the truth.</a:t>
            </a:r>
          </a:p>
          <a:p>
            <a:pPr fontAlgn="ctr"/>
            <a:r>
              <a:rPr lang="en-US" sz="2000" b="1" dirty="0"/>
              <a:t>D. </a:t>
            </a:r>
            <a:r>
              <a:rPr lang="en-US" sz="2000" dirty="0"/>
              <a:t>If only you hadn’t given me a chance to tell you the truth.</a:t>
            </a:r>
          </a:p>
          <a:p>
            <a:endParaRPr lang="vi-VN"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câu</a:t>
            </a:r>
            <a:r>
              <a:rPr lang="en-US" sz="2000" dirty="0"/>
              <a:t> </a:t>
            </a:r>
            <a:r>
              <a:rPr lang="en-US" sz="2000" dirty="0" err="1"/>
              <a:t>điều</a:t>
            </a:r>
            <a:r>
              <a:rPr lang="en-US" sz="2000" dirty="0"/>
              <a:t> </a:t>
            </a:r>
            <a:r>
              <a:rPr lang="en-US" sz="2000" dirty="0" err="1"/>
              <a:t>ước</a:t>
            </a:r>
            <a:endParaRPr lang="en-US" sz="2000" dirty="0"/>
          </a:p>
          <a:p>
            <a:r>
              <a:rPr lang="vi-VN" sz="2000" dirty="0"/>
              <a:t>Giải thích: </a:t>
            </a:r>
            <a:endParaRPr lang="en-US" sz="2000" dirty="0"/>
          </a:p>
          <a:p>
            <a:r>
              <a:rPr lang="vi-VN" sz="2000" dirty="0"/>
              <a:t>Giải thích: Câu đề bài:</a:t>
            </a:r>
            <a:r>
              <a:rPr lang="en-US" sz="2000" dirty="0"/>
              <a:t> </a:t>
            </a:r>
            <a:r>
              <a:rPr lang="en-US" sz="2000" dirty="0" err="1"/>
              <a:t>Bạn</a:t>
            </a:r>
            <a:r>
              <a:rPr lang="en-US" sz="2000" dirty="0"/>
              <a:t> </a:t>
            </a:r>
            <a:r>
              <a:rPr lang="en-US" sz="2000" dirty="0" err="1"/>
              <a:t>không</a:t>
            </a:r>
            <a:r>
              <a:rPr lang="en-US" sz="2000" dirty="0"/>
              <a:t> </a:t>
            </a:r>
            <a:r>
              <a:rPr lang="en-US" sz="2000" dirty="0" err="1"/>
              <a:t>cho</a:t>
            </a:r>
            <a:r>
              <a:rPr lang="en-US" sz="2000" dirty="0"/>
              <a:t> </a:t>
            </a:r>
            <a:r>
              <a:rPr lang="en-US" sz="2000" dirty="0" err="1"/>
              <a:t>tôi</a:t>
            </a:r>
            <a:r>
              <a:rPr lang="en-US" sz="2000" dirty="0"/>
              <a:t> </a:t>
            </a:r>
            <a:r>
              <a:rPr lang="en-US" sz="2000" dirty="0" err="1"/>
              <a:t>cơ</a:t>
            </a:r>
            <a:r>
              <a:rPr lang="en-US" sz="2000" dirty="0"/>
              <a:t> </a:t>
            </a:r>
            <a:r>
              <a:rPr lang="en-US" sz="2000" dirty="0" err="1"/>
              <a:t>hội</a:t>
            </a:r>
            <a:r>
              <a:rPr lang="en-US" sz="2000" dirty="0"/>
              <a:t> </a:t>
            </a:r>
            <a:r>
              <a:rPr lang="en-US" sz="2000" dirty="0" err="1"/>
              <a:t>nói</a:t>
            </a:r>
            <a:r>
              <a:rPr lang="en-US" sz="2000" dirty="0"/>
              <a:t> </a:t>
            </a:r>
            <a:r>
              <a:rPr lang="en-US" sz="2000" dirty="0" err="1"/>
              <a:t>cho</a:t>
            </a:r>
            <a:r>
              <a:rPr lang="en-US" sz="2000" dirty="0"/>
              <a:t> </a:t>
            </a:r>
            <a:r>
              <a:rPr lang="en-US" sz="2000" dirty="0" err="1"/>
              <a:t>bạn</a:t>
            </a:r>
            <a:r>
              <a:rPr lang="en-US" sz="2000" dirty="0"/>
              <a:t> </a:t>
            </a:r>
            <a:r>
              <a:rPr lang="en-US" sz="2000" dirty="0" err="1"/>
              <a:t>biết</a:t>
            </a:r>
            <a:r>
              <a:rPr lang="en-US" sz="2000" dirty="0"/>
              <a:t> </a:t>
            </a:r>
            <a:r>
              <a:rPr lang="en-US" sz="2000" dirty="0" err="1"/>
              <a:t>sự</a:t>
            </a:r>
            <a:r>
              <a:rPr lang="en-US" sz="2000" dirty="0"/>
              <a:t> </a:t>
            </a:r>
            <a:r>
              <a:rPr lang="en-US" sz="2000" dirty="0" err="1"/>
              <a:t>thật</a:t>
            </a:r>
            <a:r>
              <a:rPr lang="en-US" sz="2000" dirty="0"/>
              <a:t>. </a:t>
            </a:r>
            <a:r>
              <a:rPr lang="en-US" sz="2000" dirty="0" err="1"/>
              <a:t>Tôi</a:t>
            </a:r>
            <a:r>
              <a:rPr lang="en-US" sz="2000" dirty="0"/>
              <a:t> </a:t>
            </a:r>
            <a:r>
              <a:rPr lang="en-US" sz="2000" dirty="0" err="1"/>
              <a:t>thấy</a:t>
            </a:r>
            <a:r>
              <a:rPr lang="en-US" sz="2000" dirty="0"/>
              <a:t> </a:t>
            </a:r>
            <a:r>
              <a:rPr lang="en-US" sz="2000" dirty="0" err="1"/>
              <a:t>tiếc</a:t>
            </a:r>
            <a:r>
              <a:rPr lang="en-US" sz="2000" dirty="0"/>
              <a:t> </a:t>
            </a:r>
            <a:r>
              <a:rPr lang="en-US" sz="2000" dirty="0" err="1"/>
              <a:t>vì</a:t>
            </a:r>
            <a:r>
              <a:rPr lang="en-US" sz="2000" dirty="0"/>
              <a:t> </a:t>
            </a:r>
            <a:r>
              <a:rPr lang="en-US" sz="2000" dirty="0" err="1"/>
              <a:t>điều</a:t>
            </a:r>
            <a:r>
              <a:rPr lang="en-US" sz="2000" dirty="0"/>
              <a:t> </a:t>
            </a:r>
            <a:r>
              <a:rPr lang="en-US" sz="2000" dirty="0" err="1"/>
              <a:t>đó</a:t>
            </a:r>
            <a:r>
              <a:rPr lang="en-US" sz="2000" dirty="0"/>
              <a:t> </a:t>
            </a:r>
          </a:p>
          <a:p>
            <a:r>
              <a:rPr lang="en-US" sz="2000" dirty="0"/>
              <a:t>Ta </a:t>
            </a:r>
            <a:r>
              <a:rPr lang="en-US" sz="2000" dirty="0" err="1"/>
              <a:t>thấy</a:t>
            </a:r>
            <a:r>
              <a:rPr lang="en-US" sz="2000" dirty="0"/>
              <a:t> </a:t>
            </a:r>
            <a:r>
              <a:rPr lang="en-US" sz="2000" dirty="0" err="1"/>
              <a:t>câu</a:t>
            </a:r>
            <a:r>
              <a:rPr lang="en-US" sz="2000" dirty="0"/>
              <a:t> </a:t>
            </a:r>
            <a:r>
              <a:rPr lang="en-US" sz="2000" dirty="0" err="1"/>
              <a:t>này</a:t>
            </a:r>
            <a:r>
              <a:rPr lang="en-US" sz="2000" dirty="0"/>
              <a:t> </a:t>
            </a:r>
            <a:r>
              <a:rPr lang="en-US" sz="2000" dirty="0" err="1"/>
              <a:t>diễn</a:t>
            </a:r>
            <a:r>
              <a:rPr lang="en-US" sz="2000" dirty="0"/>
              <a:t> </a:t>
            </a:r>
            <a:r>
              <a:rPr lang="en-US" sz="2000" dirty="0" err="1"/>
              <a:t>đạt</a:t>
            </a:r>
            <a:r>
              <a:rPr lang="en-US" sz="2000" dirty="0"/>
              <a:t> </a:t>
            </a:r>
            <a:r>
              <a:rPr lang="en-US" sz="2000" dirty="0" err="1"/>
              <a:t>hành</a:t>
            </a:r>
            <a:r>
              <a:rPr lang="en-US" sz="2000" dirty="0"/>
              <a:t> </a:t>
            </a:r>
            <a:r>
              <a:rPr lang="en-US" sz="2000" dirty="0" err="1"/>
              <a:t>động</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 </a:t>
            </a:r>
            <a:r>
              <a:rPr lang="en-US" sz="2000" dirty="0" err="1"/>
              <a:t>nên</a:t>
            </a:r>
            <a:r>
              <a:rPr lang="en-US" sz="2000" dirty="0"/>
              <a:t> </a:t>
            </a:r>
            <a:r>
              <a:rPr lang="en-US" sz="2000" dirty="0" err="1"/>
              <a:t>cần</a:t>
            </a:r>
            <a:r>
              <a:rPr lang="en-US" sz="2000" dirty="0"/>
              <a:t> </a:t>
            </a:r>
            <a:r>
              <a:rPr lang="en-US" sz="2000" dirty="0" err="1"/>
              <a:t>có</a:t>
            </a:r>
            <a:r>
              <a:rPr lang="en-US" sz="2000" dirty="0"/>
              <a:t> </a:t>
            </a:r>
            <a:r>
              <a:rPr lang="en-US" sz="2000" dirty="0" err="1"/>
              <a:t>đáp</a:t>
            </a:r>
            <a:r>
              <a:rPr lang="en-US" sz="2000" dirty="0"/>
              <a:t> </a:t>
            </a:r>
            <a:r>
              <a:rPr lang="en-US" sz="2000" dirty="0" err="1"/>
              <a:t>án</a:t>
            </a:r>
            <a:r>
              <a:rPr lang="en-US" sz="2000" dirty="0"/>
              <a:t> </a:t>
            </a:r>
            <a:r>
              <a:rPr lang="en-US" sz="2000" dirty="0" err="1"/>
              <a:t>diễn</a:t>
            </a:r>
            <a:r>
              <a:rPr lang="en-US" sz="2000" dirty="0"/>
              <a:t> </a:t>
            </a:r>
            <a:r>
              <a:rPr lang="en-US" sz="2000" dirty="0" err="1"/>
              <a:t>tả</a:t>
            </a:r>
            <a:r>
              <a:rPr lang="en-US" sz="2000" dirty="0"/>
              <a:t> </a:t>
            </a:r>
            <a:r>
              <a:rPr lang="en-US" sz="2000" dirty="0" err="1"/>
              <a:t>điều</a:t>
            </a:r>
            <a:r>
              <a:rPr lang="en-US" sz="2000" dirty="0"/>
              <a:t> </a:t>
            </a:r>
            <a:r>
              <a:rPr lang="en-US" sz="2000" dirty="0" err="1"/>
              <a:t>ước</a:t>
            </a:r>
            <a:r>
              <a:rPr lang="en-US" sz="2000" dirty="0"/>
              <a:t> ở </a:t>
            </a:r>
            <a:r>
              <a:rPr lang="en-US" sz="2000" dirty="0" err="1"/>
              <a:t>quá</a:t>
            </a:r>
            <a:r>
              <a:rPr lang="en-US" sz="2000" dirty="0"/>
              <a:t> </a:t>
            </a:r>
            <a:r>
              <a:rPr lang="en-US" sz="2000" dirty="0" err="1"/>
              <a:t>khứ</a:t>
            </a:r>
            <a:endParaRPr lang="en-US" sz="2000" dirty="0"/>
          </a:p>
          <a:p>
            <a:pPr fontAlgn="ctr"/>
            <a:r>
              <a:rPr lang="en-US" sz="2000" dirty="0"/>
              <a:t>A. </a:t>
            </a:r>
            <a:r>
              <a:rPr lang="en-US" sz="2000" dirty="0" err="1"/>
              <a:t>Nếu</a:t>
            </a:r>
            <a:r>
              <a:rPr lang="en-US" sz="2000" dirty="0"/>
              <a:t> </a:t>
            </a:r>
            <a:r>
              <a:rPr lang="en-US" sz="2000" dirty="0" err="1"/>
              <a:t>bạn</a:t>
            </a:r>
            <a:r>
              <a:rPr lang="en-US" sz="2000" dirty="0"/>
              <a:t> </a:t>
            </a:r>
            <a:r>
              <a:rPr lang="en-US" sz="2000" dirty="0" err="1"/>
              <a:t>cho</a:t>
            </a:r>
            <a:r>
              <a:rPr lang="en-US" sz="2000" dirty="0"/>
              <a:t> </a:t>
            </a:r>
            <a:r>
              <a:rPr lang="en-US" sz="2000" dirty="0" err="1"/>
              <a:t>tôi</a:t>
            </a:r>
            <a:r>
              <a:rPr lang="en-US" sz="2000" dirty="0"/>
              <a:t> </a:t>
            </a:r>
            <a:r>
              <a:rPr lang="en-US" sz="2000" dirty="0" err="1"/>
              <a:t>cơ</a:t>
            </a:r>
            <a:r>
              <a:rPr lang="en-US" sz="2000" dirty="0"/>
              <a:t> </a:t>
            </a:r>
            <a:r>
              <a:rPr lang="en-US" sz="2000" dirty="0" err="1"/>
              <a:t>hội</a:t>
            </a:r>
            <a:r>
              <a:rPr lang="en-US" sz="2000" dirty="0"/>
              <a:t>, </a:t>
            </a:r>
            <a:r>
              <a:rPr lang="en-US" sz="2000" dirty="0" err="1"/>
              <a:t>tôi</a:t>
            </a:r>
            <a:r>
              <a:rPr lang="en-US" sz="2000" dirty="0"/>
              <a:t> </a:t>
            </a:r>
            <a:r>
              <a:rPr lang="en-US" sz="2000" dirty="0" err="1"/>
              <a:t>đã</a:t>
            </a:r>
            <a:r>
              <a:rPr lang="en-US" sz="2000" dirty="0"/>
              <a:t> </a:t>
            </a:r>
            <a:r>
              <a:rPr lang="en-US" sz="2000" dirty="0" err="1"/>
              <a:t>có</a:t>
            </a:r>
            <a:r>
              <a:rPr lang="en-US" sz="2000" dirty="0"/>
              <a:t> </a:t>
            </a:r>
            <a:r>
              <a:rPr lang="en-US" sz="2000" dirty="0" err="1"/>
              <a:t>thể</a:t>
            </a:r>
            <a:r>
              <a:rPr lang="en-US" sz="2000" dirty="0"/>
              <a:t> </a:t>
            </a:r>
            <a:r>
              <a:rPr lang="en-US" sz="2000" dirty="0" err="1"/>
              <a:t>nói</a:t>
            </a:r>
            <a:r>
              <a:rPr lang="en-US" sz="2000" dirty="0"/>
              <a:t> </a:t>
            </a:r>
            <a:r>
              <a:rPr lang="en-US" sz="2000" dirty="0" err="1"/>
              <a:t>cho</a:t>
            </a:r>
            <a:r>
              <a:rPr lang="en-US" sz="2000" dirty="0"/>
              <a:t> </a:t>
            </a:r>
            <a:r>
              <a:rPr lang="en-US" sz="2000" dirty="0" err="1"/>
              <a:t>bạn</a:t>
            </a:r>
            <a:r>
              <a:rPr lang="en-US" sz="2000" dirty="0"/>
              <a:t> </a:t>
            </a:r>
            <a:r>
              <a:rPr lang="en-US" sz="2000" dirty="0" err="1"/>
              <a:t>sự</a:t>
            </a:r>
            <a:r>
              <a:rPr lang="en-US" sz="2000" dirty="0"/>
              <a:t> </a:t>
            </a:r>
            <a:r>
              <a:rPr lang="en-US" sz="2000" dirty="0" err="1"/>
              <a:t>thật</a:t>
            </a:r>
            <a:r>
              <a:rPr lang="en-US" sz="2000" dirty="0"/>
              <a:t>.=&gt; </a:t>
            </a:r>
            <a:r>
              <a:rPr lang="en-US" sz="2000" dirty="0" err="1"/>
              <a:t>sai</a:t>
            </a:r>
            <a:r>
              <a:rPr lang="en-US" sz="2000" dirty="0"/>
              <a:t> </a:t>
            </a:r>
            <a:r>
              <a:rPr lang="en-US" sz="2000" dirty="0" err="1"/>
              <a:t>cấu</a:t>
            </a:r>
            <a:r>
              <a:rPr lang="en-US" sz="2000" dirty="0"/>
              <a:t> </a:t>
            </a:r>
            <a:r>
              <a:rPr lang="en-US" sz="2000" dirty="0" err="1"/>
              <a:t>trúc</a:t>
            </a:r>
            <a:r>
              <a:rPr lang="en-US" sz="2000" dirty="0"/>
              <a:t> ( </a:t>
            </a:r>
            <a:r>
              <a:rPr lang="en-US" sz="2000" dirty="0" err="1"/>
              <a:t>câu</a:t>
            </a:r>
            <a:r>
              <a:rPr lang="en-US" sz="2000" dirty="0"/>
              <a:t> </a:t>
            </a:r>
            <a:r>
              <a:rPr lang="en-US" sz="2000" dirty="0" err="1"/>
              <a:t>điều</a:t>
            </a:r>
            <a:r>
              <a:rPr lang="en-US" sz="2000" dirty="0"/>
              <a:t> </a:t>
            </a:r>
            <a:r>
              <a:rPr lang="en-US" sz="2000" dirty="0" err="1"/>
              <a:t>kiện</a:t>
            </a:r>
            <a:r>
              <a:rPr lang="en-US" sz="2000" dirty="0"/>
              <a:t> </a:t>
            </a:r>
            <a:r>
              <a:rPr lang="en-US" sz="2000" dirty="0" err="1"/>
              <a:t>loại</a:t>
            </a:r>
            <a:r>
              <a:rPr lang="en-US" sz="2000" dirty="0"/>
              <a:t> 2- </a:t>
            </a:r>
            <a:r>
              <a:rPr lang="en-US" sz="2000" dirty="0" err="1"/>
              <a:t>hiện</a:t>
            </a:r>
            <a:r>
              <a:rPr lang="en-US" sz="2000" dirty="0"/>
              <a:t> </a:t>
            </a:r>
            <a:r>
              <a:rPr lang="en-US" sz="2000" dirty="0" err="1"/>
              <a:t>tại</a:t>
            </a:r>
            <a:r>
              <a:rPr lang="en-US" sz="2000" dirty="0"/>
              <a:t>)</a:t>
            </a:r>
          </a:p>
          <a:p>
            <a:pPr fontAlgn="ctr"/>
            <a:r>
              <a:rPr lang="en-US" sz="2000" dirty="0"/>
              <a:t>B. </a:t>
            </a:r>
            <a:r>
              <a:rPr lang="en-US" sz="2000" dirty="0" err="1"/>
              <a:t>Tôi</a:t>
            </a:r>
            <a:r>
              <a:rPr lang="en-US" sz="2000" dirty="0"/>
              <a:t> </a:t>
            </a:r>
            <a:r>
              <a:rPr lang="en-US" sz="2000" dirty="0" err="1"/>
              <a:t>ước</a:t>
            </a:r>
            <a:r>
              <a:rPr lang="en-US" sz="2000" dirty="0"/>
              <a:t> </a:t>
            </a:r>
            <a:r>
              <a:rPr lang="en-US" sz="2000" dirty="0" err="1"/>
              <a:t>bạn</a:t>
            </a:r>
            <a:r>
              <a:rPr lang="en-US" sz="2000" dirty="0"/>
              <a:t> </a:t>
            </a:r>
            <a:r>
              <a:rPr lang="en-US" sz="2000" dirty="0" err="1"/>
              <a:t>đã</a:t>
            </a:r>
            <a:r>
              <a:rPr lang="en-US" sz="2000" dirty="0"/>
              <a:t> </a:t>
            </a:r>
            <a:r>
              <a:rPr lang="en-US" sz="2000" dirty="0" err="1"/>
              <a:t>cho</a:t>
            </a:r>
            <a:r>
              <a:rPr lang="en-US" sz="2000" dirty="0"/>
              <a:t> </a:t>
            </a:r>
            <a:r>
              <a:rPr lang="en-US" sz="2000" dirty="0" err="1"/>
              <a:t>tôi</a:t>
            </a:r>
            <a:r>
              <a:rPr lang="en-US" sz="2000" dirty="0"/>
              <a:t> </a:t>
            </a:r>
            <a:r>
              <a:rPr lang="en-US" sz="2000" dirty="0" err="1"/>
              <a:t>cơ</a:t>
            </a:r>
            <a:r>
              <a:rPr lang="en-US" sz="2000" dirty="0"/>
              <a:t> </a:t>
            </a:r>
            <a:r>
              <a:rPr lang="en-US" sz="2000" dirty="0" err="1"/>
              <a:t>hội</a:t>
            </a:r>
            <a:r>
              <a:rPr lang="en-US" sz="2000" dirty="0"/>
              <a:t> </a:t>
            </a:r>
            <a:r>
              <a:rPr lang="en-US" sz="2000" dirty="0" err="1"/>
              <a:t>để</a:t>
            </a:r>
            <a:r>
              <a:rPr lang="en-US" sz="2000" dirty="0"/>
              <a:t> </a:t>
            </a:r>
            <a:r>
              <a:rPr lang="en-US" sz="2000" dirty="0" err="1"/>
              <a:t>nói</a:t>
            </a:r>
            <a:r>
              <a:rPr lang="en-US" sz="2000" dirty="0"/>
              <a:t> </a:t>
            </a:r>
            <a:r>
              <a:rPr lang="en-US" sz="2000" dirty="0" err="1"/>
              <a:t>sự</a:t>
            </a:r>
            <a:r>
              <a:rPr lang="en-US" sz="2000" dirty="0"/>
              <a:t> </a:t>
            </a:r>
            <a:r>
              <a:rPr lang="en-US" sz="2000" dirty="0" err="1"/>
              <a:t>thật</a:t>
            </a:r>
            <a:r>
              <a:rPr lang="en-US" sz="2000" dirty="0"/>
              <a:t> =&gt; </a:t>
            </a:r>
            <a:r>
              <a:rPr lang="en-US" sz="2000" dirty="0" err="1"/>
              <a:t>đúng</a:t>
            </a:r>
            <a:r>
              <a:rPr lang="en-US" sz="2000" dirty="0"/>
              <a:t> ( </a:t>
            </a:r>
            <a:r>
              <a:rPr lang="en-US" sz="2000" dirty="0" err="1"/>
              <a:t>câu</a:t>
            </a:r>
            <a:r>
              <a:rPr lang="en-US" sz="2000" dirty="0"/>
              <a:t> </a:t>
            </a:r>
            <a:r>
              <a:rPr lang="en-US" sz="2000" dirty="0" err="1"/>
              <a:t>ước</a:t>
            </a:r>
            <a:r>
              <a:rPr lang="en-US" sz="2000" dirty="0"/>
              <a:t> ở </a:t>
            </a:r>
            <a:r>
              <a:rPr lang="en-US" sz="2000" dirty="0" err="1"/>
              <a:t>quá</a:t>
            </a:r>
            <a:r>
              <a:rPr lang="en-US" sz="2000" dirty="0"/>
              <a:t> </a:t>
            </a:r>
            <a:r>
              <a:rPr lang="en-US" sz="2000" dirty="0" err="1"/>
              <a:t>khứ</a:t>
            </a:r>
            <a:r>
              <a:rPr lang="en-US" sz="2000" dirty="0"/>
              <a:t>)</a:t>
            </a:r>
          </a:p>
          <a:p>
            <a:pPr fontAlgn="ctr"/>
            <a:r>
              <a:rPr lang="en-US" sz="2000" dirty="0"/>
              <a:t>C. </a:t>
            </a:r>
            <a:r>
              <a:rPr lang="en-US" sz="2000" dirty="0" err="1"/>
              <a:t>Tôi</a:t>
            </a:r>
            <a:r>
              <a:rPr lang="en-US" sz="2000" dirty="0"/>
              <a:t> </a:t>
            </a:r>
            <a:r>
              <a:rPr lang="en-US" sz="2000" dirty="0" err="1"/>
              <a:t>ước</a:t>
            </a:r>
            <a:r>
              <a:rPr lang="en-US" sz="2000" dirty="0"/>
              <a:t> </a:t>
            </a:r>
            <a:r>
              <a:rPr lang="en-US" sz="2000" dirty="0" err="1"/>
              <a:t>bạn</a:t>
            </a:r>
            <a:r>
              <a:rPr lang="en-US" sz="2000" dirty="0"/>
              <a:t> </a:t>
            </a:r>
            <a:r>
              <a:rPr lang="en-US" sz="2000" dirty="0" err="1"/>
              <a:t>đã</a:t>
            </a:r>
            <a:r>
              <a:rPr lang="en-US" sz="2000" dirty="0"/>
              <a:t> </a:t>
            </a:r>
            <a:r>
              <a:rPr lang="en-US" sz="2000" dirty="0" err="1"/>
              <a:t>không</a:t>
            </a:r>
            <a:r>
              <a:rPr lang="en-US" sz="2000" dirty="0"/>
              <a:t> </a:t>
            </a:r>
            <a:r>
              <a:rPr lang="en-US" sz="2000" dirty="0" err="1"/>
              <a:t>cho</a:t>
            </a:r>
            <a:r>
              <a:rPr lang="en-US" sz="2000" dirty="0"/>
              <a:t> </a:t>
            </a:r>
            <a:r>
              <a:rPr lang="en-US" sz="2000" dirty="0" err="1"/>
              <a:t>tôi</a:t>
            </a:r>
            <a:r>
              <a:rPr lang="en-US" sz="2000" dirty="0"/>
              <a:t> </a:t>
            </a:r>
            <a:r>
              <a:rPr lang="en-US" sz="2000" dirty="0" err="1"/>
              <a:t>cơ</a:t>
            </a:r>
            <a:r>
              <a:rPr lang="en-US" sz="2000" dirty="0"/>
              <a:t> </a:t>
            </a:r>
            <a:r>
              <a:rPr lang="en-US" sz="2000" dirty="0" err="1"/>
              <a:t>hội</a:t>
            </a:r>
            <a:r>
              <a:rPr lang="en-US" sz="2000" dirty="0"/>
              <a:t> </a:t>
            </a:r>
            <a:r>
              <a:rPr lang="en-US" sz="2000" dirty="0" err="1"/>
              <a:t>để</a:t>
            </a:r>
            <a:r>
              <a:rPr lang="en-US" sz="2000" dirty="0"/>
              <a:t> </a:t>
            </a:r>
            <a:r>
              <a:rPr lang="en-US" sz="2000" dirty="0" err="1"/>
              <a:t>nói</a:t>
            </a:r>
            <a:r>
              <a:rPr lang="en-US" sz="2000" dirty="0"/>
              <a:t> </a:t>
            </a:r>
            <a:r>
              <a:rPr lang="en-US" sz="2000" dirty="0" err="1"/>
              <a:t>sự</a:t>
            </a:r>
            <a:r>
              <a:rPr lang="en-US" sz="2000" dirty="0"/>
              <a:t> </a:t>
            </a:r>
            <a:r>
              <a:rPr lang="en-US" sz="2000" dirty="0" err="1"/>
              <a:t>thật</a:t>
            </a:r>
            <a:r>
              <a:rPr lang="en-US" sz="2000" dirty="0"/>
              <a:t>.=&gt; </a:t>
            </a:r>
            <a:r>
              <a:rPr lang="en-US" sz="2000" dirty="0" err="1"/>
              <a:t>sai</a:t>
            </a:r>
            <a:r>
              <a:rPr lang="en-US" sz="2000" dirty="0"/>
              <a:t> </a:t>
            </a:r>
            <a:r>
              <a:rPr lang="en-US" sz="2000" dirty="0" err="1"/>
              <a:t>nghĩa</a:t>
            </a:r>
            <a:r>
              <a:rPr lang="en-US" sz="2000" dirty="0"/>
              <a:t> + </a:t>
            </a:r>
            <a:r>
              <a:rPr lang="en-US" sz="2000" dirty="0" err="1"/>
              <a:t>sai</a:t>
            </a:r>
            <a:r>
              <a:rPr lang="en-US" sz="2000" dirty="0"/>
              <a:t> </a:t>
            </a:r>
            <a:r>
              <a:rPr lang="en-US" sz="2000" dirty="0" err="1"/>
              <a:t>cấu</a:t>
            </a:r>
            <a:r>
              <a:rPr lang="en-US" sz="2000" dirty="0"/>
              <a:t> </a:t>
            </a:r>
            <a:r>
              <a:rPr lang="en-US" sz="2000" dirty="0" err="1"/>
              <a:t>trúc</a:t>
            </a:r>
            <a:r>
              <a:rPr lang="en-US" sz="2000" dirty="0"/>
              <a:t> ( </a:t>
            </a:r>
            <a:r>
              <a:rPr lang="en-US" sz="2000" dirty="0" err="1"/>
              <a:t>câu</a:t>
            </a:r>
            <a:r>
              <a:rPr lang="en-US" sz="2000" dirty="0"/>
              <a:t> </a:t>
            </a:r>
            <a:r>
              <a:rPr lang="en-US" sz="2000" dirty="0" err="1"/>
              <a:t>ước</a:t>
            </a:r>
            <a:r>
              <a:rPr lang="en-US" sz="2000" dirty="0"/>
              <a:t> ở </a:t>
            </a:r>
            <a:r>
              <a:rPr lang="en-US" sz="2000" dirty="0" err="1"/>
              <a:t>hiện</a:t>
            </a:r>
            <a:r>
              <a:rPr lang="en-US" sz="2000" dirty="0"/>
              <a:t> </a:t>
            </a:r>
            <a:r>
              <a:rPr lang="en-US" sz="2000" dirty="0" err="1"/>
              <a:t>tại</a:t>
            </a:r>
            <a:r>
              <a:rPr lang="en-US" sz="2000" dirty="0"/>
              <a:t>)</a:t>
            </a:r>
          </a:p>
          <a:p>
            <a:pPr fontAlgn="ctr"/>
            <a:r>
              <a:rPr lang="en-US" sz="2000" dirty="0"/>
              <a:t>D. </a:t>
            </a:r>
            <a:r>
              <a:rPr lang="en-US" sz="2000" dirty="0" err="1"/>
              <a:t>Tôi</a:t>
            </a:r>
            <a:r>
              <a:rPr lang="en-US" sz="2000" dirty="0"/>
              <a:t> </a:t>
            </a:r>
            <a:r>
              <a:rPr lang="en-US" sz="2000" dirty="0" err="1"/>
              <a:t>ước</a:t>
            </a:r>
            <a:r>
              <a:rPr lang="en-US" sz="2000" dirty="0"/>
              <a:t> </a:t>
            </a:r>
            <a:r>
              <a:rPr lang="en-US" sz="2000" dirty="0" err="1"/>
              <a:t>bạn</a:t>
            </a:r>
            <a:r>
              <a:rPr lang="en-US" sz="2000" dirty="0"/>
              <a:t> </a:t>
            </a:r>
            <a:r>
              <a:rPr lang="en-US" sz="2000" dirty="0" err="1"/>
              <a:t>đã</a:t>
            </a:r>
            <a:r>
              <a:rPr lang="en-US" sz="2000" dirty="0"/>
              <a:t> </a:t>
            </a:r>
            <a:r>
              <a:rPr lang="en-US" sz="2000" dirty="0" err="1"/>
              <a:t>không</a:t>
            </a:r>
            <a:r>
              <a:rPr lang="en-US" sz="2000" dirty="0"/>
              <a:t> </a:t>
            </a:r>
            <a:r>
              <a:rPr lang="en-US" sz="2000" dirty="0" err="1"/>
              <a:t>cho</a:t>
            </a:r>
            <a:r>
              <a:rPr lang="en-US" sz="2000" dirty="0"/>
              <a:t> </a:t>
            </a:r>
            <a:r>
              <a:rPr lang="en-US" sz="2000" dirty="0" err="1"/>
              <a:t>tôi</a:t>
            </a:r>
            <a:r>
              <a:rPr lang="en-US" sz="2000" dirty="0"/>
              <a:t> </a:t>
            </a:r>
            <a:r>
              <a:rPr lang="en-US" sz="2000" dirty="0" err="1"/>
              <a:t>cơ</a:t>
            </a:r>
            <a:r>
              <a:rPr lang="en-US" sz="2000" dirty="0"/>
              <a:t> </a:t>
            </a:r>
            <a:r>
              <a:rPr lang="en-US" sz="2000" dirty="0" err="1"/>
              <a:t>hội</a:t>
            </a:r>
            <a:r>
              <a:rPr lang="en-US" sz="2000" dirty="0"/>
              <a:t> </a:t>
            </a:r>
            <a:r>
              <a:rPr lang="en-US" sz="2000" dirty="0" err="1"/>
              <a:t>để</a:t>
            </a:r>
            <a:r>
              <a:rPr lang="en-US" sz="2000" dirty="0"/>
              <a:t> </a:t>
            </a:r>
            <a:r>
              <a:rPr lang="en-US" sz="2000" dirty="0" err="1"/>
              <a:t>nói</a:t>
            </a:r>
            <a:r>
              <a:rPr lang="en-US" sz="2000" dirty="0"/>
              <a:t> </a:t>
            </a:r>
            <a:r>
              <a:rPr lang="en-US" sz="2000" dirty="0" err="1"/>
              <a:t>sự</a:t>
            </a:r>
            <a:r>
              <a:rPr lang="en-US" sz="2000" dirty="0"/>
              <a:t> </a:t>
            </a:r>
            <a:r>
              <a:rPr lang="en-US" sz="2000" dirty="0" err="1"/>
              <a:t>thật</a:t>
            </a:r>
            <a:r>
              <a:rPr lang="en-US" sz="2000" dirty="0"/>
              <a:t>. =&gt; </a:t>
            </a:r>
            <a:r>
              <a:rPr lang="en-US" sz="2000" dirty="0" err="1"/>
              <a:t>sai</a:t>
            </a:r>
            <a:r>
              <a:rPr lang="en-US" sz="2000" dirty="0"/>
              <a:t> </a:t>
            </a:r>
            <a:r>
              <a:rPr lang="en-US" sz="2000" dirty="0" err="1"/>
              <a:t>nghĩa</a:t>
            </a:r>
            <a:r>
              <a:rPr lang="en-US" sz="2000" dirty="0"/>
              <a:t> </a:t>
            </a:r>
          </a:p>
          <a:p>
            <a:endParaRPr lang="en-US" sz="2000" dirty="0"/>
          </a:p>
        </p:txBody>
      </p:sp>
      <p:sp>
        <p:nvSpPr>
          <p:cNvPr id="11" name="Rectangle 10"/>
          <p:cNvSpPr/>
          <p:nvPr/>
        </p:nvSpPr>
        <p:spPr>
          <a:xfrm>
            <a:off x="152400" y="1066800"/>
            <a:ext cx="328411" cy="2286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828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6" end="6"/>
                                            </p:txEl>
                                          </p:spTgt>
                                        </p:tgtEl>
                                        <p:attrNameLst>
                                          <p:attrName>style.visibility</p:attrName>
                                        </p:attrNameLst>
                                      </p:cBhvr>
                                      <p:to>
                                        <p:strVal val="visible"/>
                                      </p:to>
                                    </p:set>
                                    <p:anim calcmode="lin" valueType="num">
                                      <p:cBhvr additive="base">
                                        <p:cTn id="7"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7" end="7"/>
                                            </p:txEl>
                                          </p:spTgt>
                                        </p:tgtEl>
                                        <p:attrNameLst>
                                          <p:attrName>style.visibility</p:attrName>
                                        </p:attrNameLst>
                                      </p:cBhvr>
                                      <p:to>
                                        <p:strVal val="visible"/>
                                      </p:to>
                                    </p:set>
                                    <p:anim calcmode="lin" valueType="num">
                                      <p:cBhvr additive="base">
                                        <p:cTn id="11" dur="50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anim calcmode="lin" valueType="num">
                                      <p:cBhvr additive="base">
                                        <p:cTn id="15"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9" end="9"/>
                                            </p:txEl>
                                          </p:spTgt>
                                        </p:tgtEl>
                                        <p:attrNameLst>
                                          <p:attrName>style.visibility</p:attrName>
                                        </p:attrNameLst>
                                      </p:cBhvr>
                                      <p:to>
                                        <p:strVal val="visible"/>
                                      </p:to>
                                    </p:set>
                                    <p:anim calcmode="lin" valueType="num">
                                      <p:cBhvr additive="base">
                                        <p:cTn id="19"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10" end="10"/>
                                            </p:txEl>
                                          </p:spTgt>
                                        </p:tgtEl>
                                        <p:attrNameLst>
                                          <p:attrName>style.visibility</p:attrName>
                                        </p:attrNameLst>
                                      </p:cBhvr>
                                      <p:to>
                                        <p:strVal val="visible"/>
                                      </p:to>
                                    </p:set>
                                    <p:anim calcmode="lin" valueType="num">
                                      <p:cBhvr additive="base">
                                        <p:cTn id="23" dur="500" fill="hold"/>
                                        <p:tgtEl>
                                          <p:spTgt spid="10">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11" end="11"/>
                                            </p:txEl>
                                          </p:spTgt>
                                        </p:tgtEl>
                                        <p:attrNameLst>
                                          <p:attrName>style.visibility</p:attrName>
                                        </p:attrNameLst>
                                      </p:cBhvr>
                                      <p:to>
                                        <p:strVal val="visible"/>
                                      </p:to>
                                    </p:set>
                                    <p:anim calcmode="lin" valueType="num">
                                      <p:cBhvr additive="base">
                                        <p:cTn id="27"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12" end="12"/>
                                            </p:txEl>
                                          </p:spTgt>
                                        </p:tgtEl>
                                        <p:attrNameLst>
                                          <p:attrName>style.visibility</p:attrName>
                                        </p:attrNameLst>
                                      </p:cBhvr>
                                      <p:to>
                                        <p:strVal val="visible"/>
                                      </p:to>
                                    </p:set>
                                    <p:anim calcmode="lin" valueType="num">
                                      <p:cBhvr additive="base">
                                        <p:cTn id="31" dur="500" fill="hold"/>
                                        <p:tgtEl>
                                          <p:spTgt spid="10">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0">
                                            <p:txEl>
                                              <p:pRg st="13" end="13"/>
                                            </p:txEl>
                                          </p:spTgt>
                                        </p:tgtEl>
                                        <p:attrNameLst>
                                          <p:attrName>style.visibility</p:attrName>
                                        </p:attrNameLst>
                                      </p:cBhvr>
                                      <p:to>
                                        <p:strVal val="visible"/>
                                      </p:to>
                                    </p:set>
                                    <p:anim calcmode="lin" valueType="num">
                                      <p:cBhvr additive="base">
                                        <p:cTn id="35" dur="500" fill="hold"/>
                                        <p:tgtEl>
                                          <p:spTgt spid="10">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5262979"/>
          </a:xfrm>
          <a:prstGeom prst="rect">
            <a:avLst/>
          </a:prstGeom>
          <a:noFill/>
        </p:spPr>
        <p:txBody>
          <a:bodyPr wrap="square" rtlCol="0">
            <a:spAutoFit/>
          </a:bodyPr>
          <a:lstStyle/>
          <a:p>
            <a:r>
              <a:rPr lang="en-GB" sz="2400" b="1" dirty="0"/>
              <a:t>Question 28. </a:t>
            </a:r>
            <a:r>
              <a:rPr lang="en-GB" sz="2400" dirty="0"/>
              <a:t> We </a:t>
            </a:r>
            <a:r>
              <a:rPr lang="en-GB" sz="2400" u="sng" dirty="0"/>
              <a:t>have</a:t>
            </a:r>
            <a:r>
              <a:rPr lang="en-GB" sz="2400" dirty="0"/>
              <a:t> a </a:t>
            </a:r>
            <a:r>
              <a:rPr lang="en-GB" sz="2400" u="sng" dirty="0"/>
              <a:t>very</a:t>
            </a:r>
            <a:r>
              <a:rPr lang="en-GB" sz="2400" dirty="0"/>
              <a:t> happy </a:t>
            </a:r>
            <a:r>
              <a:rPr lang="en-GB" sz="2400" u="sng" dirty="0"/>
              <a:t>party</a:t>
            </a:r>
            <a:r>
              <a:rPr lang="en-GB" sz="2400" dirty="0"/>
              <a:t> at </a:t>
            </a:r>
            <a:r>
              <a:rPr lang="en-GB" sz="2400" u="sng" dirty="0"/>
              <a:t>Tom’s</a:t>
            </a:r>
            <a:r>
              <a:rPr lang="en-GB" sz="2400" dirty="0"/>
              <a:t> house last weekend. </a:t>
            </a:r>
            <a:endParaRPr lang="en-US" sz="2400" dirty="0"/>
          </a:p>
          <a:p>
            <a:r>
              <a:rPr lang="en-GB" sz="2400" b="1" dirty="0"/>
              <a:t>     A.</a:t>
            </a:r>
            <a:r>
              <a:rPr lang="en-GB" sz="2400" dirty="0"/>
              <a:t> have	</a:t>
            </a:r>
            <a:r>
              <a:rPr lang="en-GB" sz="2400" b="1" dirty="0"/>
              <a:t>B.</a:t>
            </a:r>
            <a:r>
              <a:rPr lang="en-GB" sz="2400" dirty="0"/>
              <a:t> very	</a:t>
            </a:r>
            <a:r>
              <a:rPr lang="en-GB" sz="2400" b="1" dirty="0"/>
              <a:t>C.</a:t>
            </a:r>
            <a:r>
              <a:rPr lang="en-GB" sz="2400" dirty="0"/>
              <a:t> party	</a:t>
            </a:r>
            <a:r>
              <a:rPr lang="en-GB" sz="2400" b="1" dirty="0"/>
              <a:t>D.</a:t>
            </a:r>
            <a:r>
              <a:rPr lang="en-GB" sz="2400" dirty="0"/>
              <a:t> Tom’s</a:t>
            </a:r>
            <a:endParaRPr lang="en-US" sz="2400" dirty="0"/>
          </a:p>
          <a:p>
            <a:endParaRPr lang="vi-VN"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en-US" sz="2400" dirty="0"/>
              <a:t>Ta </a:t>
            </a:r>
            <a:r>
              <a:rPr lang="en-US" sz="2400" dirty="0" err="1"/>
              <a:t>thấy</a:t>
            </a:r>
            <a:r>
              <a:rPr lang="en-US" sz="2400" dirty="0"/>
              <a:t>  </a:t>
            </a:r>
            <a:r>
              <a:rPr lang="en-US" sz="2400" dirty="0" err="1"/>
              <a:t>thời</a:t>
            </a:r>
            <a:r>
              <a:rPr lang="en-US" sz="2400" dirty="0"/>
              <a:t> </a:t>
            </a:r>
            <a:r>
              <a:rPr lang="en-US" sz="2400" dirty="0" err="1"/>
              <a:t>gian</a:t>
            </a:r>
            <a:r>
              <a:rPr lang="en-US" sz="2400" dirty="0"/>
              <a:t>: last weekend  </a:t>
            </a:r>
            <a:r>
              <a:rPr lang="en-US" sz="2400" dirty="0" err="1"/>
              <a:t>nên</a:t>
            </a:r>
            <a:r>
              <a:rPr lang="en-US" sz="2400" dirty="0"/>
              <a:t> </a:t>
            </a:r>
            <a:r>
              <a:rPr lang="en-US" sz="2400" dirty="0" err="1"/>
              <a:t>động</a:t>
            </a:r>
            <a:r>
              <a:rPr lang="en-US" sz="2400" dirty="0"/>
              <a:t> </a:t>
            </a:r>
            <a:r>
              <a:rPr lang="en-US" sz="2400" dirty="0" err="1"/>
              <a:t>từ</a:t>
            </a:r>
            <a:r>
              <a:rPr lang="en-US" sz="2400" dirty="0"/>
              <a:t> </a:t>
            </a:r>
            <a:r>
              <a:rPr lang="en-US" sz="2400" dirty="0" err="1"/>
              <a:t>phải</a:t>
            </a:r>
            <a:r>
              <a:rPr lang="en-US" sz="2400" dirty="0"/>
              <a:t> chia ở </a:t>
            </a:r>
            <a:r>
              <a:rPr lang="en-US" sz="2400" dirty="0" err="1"/>
              <a:t>thì</a:t>
            </a:r>
            <a:r>
              <a:rPr lang="en-US" sz="2400" dirty="0"/>
              <a:t> </a:t>
            </a:r>
            <a:r>
              <a:rPr lang="en-US" sz="2400" dirty="0" err="1"/>
              <a:t>quá</a:t>
            </a:r>
            <a:r>
              <a:rPr lang="en-US" sz="2400" dirty="0"/>
              <a:t> </a:t>
            </a:r>
            <a:r>
              <a:rPr lang="en-US" sz="2400" dirty="0" err="1"/>
              <a:t>khứ</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Sửa</a:t>
            </a:r>
            <a:r>
              <a:rPr lang="en-US" sz="2400" dirty="0"/>
              <a:t> </a:t>
            </a:r>
            <a:r>
              <a:rPr lang="en-US" sz="2400" dirty="0" err="1"/>
              <a:t>lỗi</a:t>
            </a:r>
            <a:r>
              <a:rPr lang="en-US" sz="2400" dirty="0"/>
              <a:t>: have → had</a:t>
            </a:r>
          </a:p>
          <a:p>
            <a:r>
              <a:rPr lang="en-US" sz="2400" dirty="0" err="1"/>
              <a:t>Tạm</a:t>
            </a:r>
            <a:r>
              <a:rPr lang="en-US" sz="2400" dirty="0"/>
              <a:t> </a:t>
            </a:r>
            <a:r>
              <a:rPr lang="en-US" sz="2400" dirty="0" err="1"/>
              <a:t>dịch</a:t>
            </a:r>
            <a:r>
              <a:rPr lang="en-US" sz="2400" dirty="0"/>
              <a:t>: </a:t>
            </a:r>
            <a:r>
              <a:rPr lang="en-US" sz="2400" dirty="0" err="1"/>
              <a:t>Chúng</a:t>
            </a:r>
            <a:r>
              <a:rPr lang="en-US" sz="2400" dirty="0"/>
              <a:t> </a:t>
            </a:r>
            <a:r>
              <a:rPr lang="en-US" sz="2400" dirty="0" err="1"/>
              <a:t>tôi</a:t>
            </a:r>
            <a:r>
              <a:rPr lang="en-US" sz="2400" dirty="0"/>
              <a:t> </a:t>
            </a:r>
            <a:r>
              <a:rPr lang="en-US" sz="2400" dirty="0" err="1"/>
              <a:t>đã</a:t>
            </a:r>
            <a:r>
              <a:rPr lang="en-US" sz="2400" dirty="0"/>
              <a:t> </a:t>
            </a:r>
            <a:r>
              <a:rPr lang="en-US" sz="2400" dirty="0" err="1"/>
              <a:t>có</a:t>
            </a:r>
            <a:r>
              <a:rPr lang="en-US" sz="2400" dirty="0"/>
              <a:t> </a:t>
            </a:r>
            <a:r>
              <a:rPr lang="en-US" sz="2400" dirty="0" err="1"/>
              <a:t>một</a:t>
            </a:r>
            <a:r>
              <a:rPr lang="en-US" sz="2400" dirty="0"/>
              <a:t> </a:t>
            </a:r>
            <a:r>
              <a:rPr lang="en-US" sz="2400" dirty="0" err="1"/>
              <a:t>bữa</a:t>
            </a:r>
            <a:r>
              <a:rPr lang="en-US" sz="2400" dirty="0"/>
              <a:t> </a:t>
            </a:r>
            <a:r>
              <a:rPr lang="en-US" sz="2400" dirty="0" err="1"/>
              <a:t>tiệc</a:t>
            </a:r>
            <a:r>
              <a:rPr lang="en-US" sz="2400" dirty="0"/>
              <a:t> </a:t>
            </a:r>
            <a:r>
              <a:rPr lang="en-US" sz="2400" dirty="0" err="1"/>
              <a:t>rất</a:t>
            </a:r>
            <a:r>
              <a:rPr lang="en-US" sz="2400" dirty="0"/>
              <a:t> </a:t>
            </a:r>
            <a:r>
              <a:rPr lang="en-US" sz="2400" dirty="0" err="1"/>
              <a:t>vui</a:t>
            </a:r>
            <a:r>
              <a:rPr lang="en-US" sz="2400" dirty="0"/>
              <a:t> </a:t>
            </a:r>
            <a:r>
              <a:rPr lang="en-US" sz="2400" dirty="0" err="1"/>
              <a:t>tại</a:t>
            </a:r>
            <a:r>
              <a:rPr lang="en-US" sz="2400" dirty="0"/>
              <a:t> </a:t>
            </a:r>
            <a:r>
              <a:rPr lang="en-US" sz="2400" dirty="0" err="1"/>
              <a:t>nhà</a:t>
            </a:r>
            <a:r>
              <a:rPr lang="en-US" sz="2400" dirty="0"/>
              <a:t> Tom </a:t>
            </a:r>
            <a:r>
              <a:rPr lang="en-US" sz="2400" dirty="0" err="1"/>
              <a:t>cuối</a:t>
            </a:r>
            <a:r>
              <a:rPr lang="en-US" sz="2400" dirty="0"/>
              <a:t> </a:t>
            </a:r>
            <a:r>
              <a:rPr lang="en-US" sz="2400" dirty="0" err="1"/>
              <a:t>tuần</a:t>
            </a:r>
            <a:r>
              <a:rPr lang="en-US" sz="2400" dirty="0"/>
              <a:t> </a:t>
            </a:r>
            <a:r>
              <a:rPr lang="en-US" sz="2400" dirty="0" err="1"/>
              <a:t>trước</a:t>
            </a:r>
            <a:r>
              <a:rPr lang="en-US" sz="2400" dirty="0"/>
              <a:t>.</a:t>
            </a:r>
          </a:p>
          <a:p>
            <a:r>
              <a:rPr lang="en-US" sz="2400" dirty="0"/>
              <a:t> </a:t>
            </a:r>
          </a:p>
          <a:p>
            <a:endParaRPr lang="en-US" sz="2400" dirty="0"/>
          </a:p>
        </p:txBody>
      </p:sp>
      <p:sp>
        <p:nvSpPr>
          <p:cNvPr id="5" name="Oval 4"/>
          <p:cNvSpPr/>
          <p:nvPr/>
        </p:nvSpPr>
        <p:spPr>
          <a:xfrm>
            <a:off x="609600" y="1295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806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4893647"/>
          </a:xfrm>
          <a:prstGeom prst="rect">
            <a:avLst/>
          </a:prstGeom>
          <a:noFill/>
        </p:spPr>
        <p:txBody>
          <a:bodyPr wrap="square" rtlCol="0">
            <a:spAutoFit/>
          </a:bodyPr>
          <a:lstStyle/>
          <a:p>
            <a:r>
              <a:rPr lang="en-GB" sz="2400" b="1" dirty="0"/>
              <a:t>Question 29.</a:t>
            </a:r>
            <a:r>
              <a:rPr lang="en-GB" sz="2400" dirty="0"/>
              <a:t> Everyone has </a:t>
            </a:r>
            <a:r>
              <a:rPr lang="en-GB" sz="2400" u="sng" dirty="0"/>
              <a:t>its</a:t>
            </a:r>
            <a:r>
              <a:rPr lang="en-GB" sz="2400" dirty="0"/>
              <a:t> own ideas </a:t>
            </a:r>
            <a:r>
              <a:rPr lang="en-GB" sz="2400" u="sng" dirty="0"/>
              <a:t>about</a:t>
            </a:r>
            <a:r>
              <a:rPr lang="en-GB" sz="2400" dirty="0"/>
              <a:t> the best </a:t>
            </a:r>
            <a:r>
              <a:rPr lang="en-GB" sz="2400" u="sng" dirty="0"/>
              <a:t>way</a:t>
            </a:r>
            <a:r>
              <a:rPr lang="en-GB" sz="2400" dirty="0"/>
              <a:t> to bring up </a:t>
            </a:r>
            <a:r>
              <a:rPr lang="en-GB" sz="2400" u="sng" dirty="0"/>
              <a:t>children</a:t>
            </a:r>
            <a:r>
              <a:rPr lang="en-GB" sz="2400" dirty="0"/>
              <a:t>. </a:t>
            </a:r>
            <a:endParaRPr lang="en-US" sz="2400" dirty="0"/>
          </a:p>
          <a:p>
            <a:r>
              <a:rPr lang="en-GB" sz="2400" b="1" dirty="0"/>
              <a:t>     A.</a:t>
            </a:r>
            <a:r>
              <a:rPr lang="en-GB" sz="2400" dirty="0"/>
              <a:t> its	</a:t>
            </a:r>
            <a:r>
              <a:rPr lang="en-GB" sz="2400" b="1" dirty="0"/>
              <a:t>B.</a:t>
            </a:r>
            <a:r>
              <a:rPr lang="en-GB" sz="2400" dirty="0"/>
              <a:t> about	</a:t>
            </a:r>
            <a:r>
              <a:rPr lang="en-GB" sz="2400" b="1" dirty="0"/>
              <a:t>C.</a:t>
            </a:r>
            <a:r>
              <a:rPr lang="en-GB" sz="2400" dirty="0"/>
              <a:t> way	</a:t>
            </a:r>
            <a:r>
              <a:rPr lang="en-GB" sz="2400" b="1" dirty="0"/>
              <a:t>D.</a:t>
            </a:r>
            <a:r>
              <a:rPr lang="en-GB" sz="2400" dirty="0"/>
              <a:t> children</a:t>
            </a:r>
            <a:endParaRPr lang="en-US" sz="2400" dirty="0"/>
          </a:p>
          <a:p>
            <a:endParaRPr lang="vi-VN"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vi-VN" sz="2400" dirty="0"/>
              <a:t>Giải thích: </a:t>
            </a:r>
            <a:endParaRPr lang="en-US" sz="2400" dirty="0"/>
          </a:p>
          <a:p>
            <a:r>
              <a:rPr lang="en-US" sz="2400" dirty="0"/>
              <a:t>Ta </a:t>
            </a:r>
            <a:r>
              <a:rPr lang="en-US" sz="2400" dirty="0" err="1"/>
              <a:t>thấy</a:t>
            </a:r>
            <a:r>
              <a:rPr lang="en-US" sz="2400" dirty="0"/>
              <a:t> Everyone </a:t>
            </a:r>
            <a:r>
              <a:rPr lang="en-US" sz="2400" dirty="0" err="1"/>
              <a:t>là</a:t>
            </a:r>
            <a:r>
              <a:rPr lang="en-US" sz="2400" dirty="0"/>
              <a:t> </a:t>
            </a:r>
            <a:r>
              <a:rPr lang="en-US" sz="2400" dirty="0" err="1"/>
              <a:t>đại</a:t>
            </a:r>
            <a:r>
              <a:rPr lang="en-US" sz="2400" dirty="0"/>
              <a:t> </a:t>
            </a:r>
            <a:r>
              <a:rPr lang="en-US" sz="2400" dirty="0" err="1"/>
              <a:t>từ</a:t>
            </a:r>
            <a:r>
              <a:rPr lang="en-US" sz="2400" dirty="0"/>
              <a:t> </a:t>
            </a:r>
            <a:r>
              <a:rPr lang="en-US" sz="2400" dirty="0" err="1"/>
              <a:t>bất</a:t>
            </a:r>
            <a:r>
              <a:rPr lang="en-US" sz="2400" dirty="0"/>
              <a:t> </a:t>
            </a:r>
            <a:r>
              <a:rPr lang="en-US" sz="2400" dirty="0" err="1"/>
              <a:t>định</a:t>
            </a:r>
            <a:r>
              <a:rPr lang="en-US" sz="2400" dirty="0"/>
              <a:t> </a:t>
            </a:r>
            <a:r>
              <a:rPr lang="en-US" sz="2400" dirty="0" err="1"/>
              <a:t>chỉ</a:t>
            </a:r>
            <a:r>
              <a:rPr lang="en-US" sz="2400" dirty="0"/>
              <a:t> </a:t>
            </a:r>
            <a:r>
              <a:rPr lang="en-US" sz="2400" dirty="0" err="1"/>
              <a:t>người</a:t>
            </a:r>
            <a:r>
              <a:rPr lang="en-US" sz="2400" dirty="0"/>
              <a:t>  </a:t>
            </a:r>
            <a:r>
              <a:rPr lang="en-US" sz="2400" dirty="0" err="1"/>
              <a:t>nên</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r>
              <a:rPr lang="en-US" sz="2400" dirty="0"/>
              <a:t> </a:t>
            </a:r>
            <a:r>
              <a:rPr lang="en-US" sz="2400" dirty="0" err="1"/>
              <a:t>tương</a:t>
            </a:r>
            <a:r>
              <a:rPr lang="en-US" sz="2400" dirty="0"/>
              <a:t> </a:t>
            </a:r>
            <a:r>
              <a:rPr lang="en-US" sz="2400" dirty="0" err="1"/>
              <a:t>ứng</a:t>
            </a:r>
            <a:r>
              <a:rPr lang="en-US" sz="2400" dirty="0"/>
              <a:t> </a:t>
            </a:r>
            <a:r>
              <a:rPr lang="en-US" sz="2400" dirty="0" err="1"/>
              <a:t>là</a:t>
            </a:r>
            <a:r>
              <a:rPr lang="en-US" sz="2400" dirty="0"/>
              <a:t> their </a:t>
            </a:r>
            <a:r>
              <a:rPr lang="en-US" sz="2400" dirty="0" err="1"/>
              <a:t>hoặc</a:t>
            </a:r>
            <a:r>
              <a:rPr lang="en-US" sz="2400" dirty="0"/>
              <a:t> his/her.</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Sửa</a:t>
            </a:r>
            <a:r>
              <a:rPr lang="en-US" sz="2400" dirty="0"/>
              <a:t> </a:t>
            </a:r>
            <a:r>
              <a:rPr lang="en-US" sz="2400" dirty="0" err="1"/>
              <a:t>lỗi</a:t>
            </a:r>
            <a:r>
              <a:rPr lang="en-US" sz="2400" dirty="0"/>
              <a:t>: its → their, his/her</a:t>
            </a:r>
          </a:p>
          <a:p>
            <a:r>
              <a:rPr lang="en-US" sz="2400" dirty="0" err="1"/>
              <a:t>Tạm</a:t>
            </a:r>
            <a:r>
              <a:rPr lang="en-US" sz="2400" dirty="0"/>
              <a:t> </a:t>
            </a:r>
            <a:r>
              <a:rPr lang="en-US" sz="2400" dirty="0" err="1"/>
              <a:t>dịch</a:t>
            </a:r>
            <a:r>
              <a:rPr lang="en-US" sz="2400" dirty="0"/>
              <a:t>:  </a:t>
            </a:r>
            <a:r>
              <a:rPr lang="en-US" sz="2400" dirty="0" err="1"/>
              <a:t>Mỗi</a:t>
            </a:r>
            <a:r>
              <a:rPr lang="en-US" sz="2400" dirty="0"/>
              <a:t> </a:t>
            </a:r>
            <a:r>
              <a:rPr lang="en-US" sz="2400" dirty="0" err="1"/>
              <a:t>người</a:t>
            </a:r>
            <a:r>
              <a:rPr lang="en-US" sz="2400" dirty="0"/>
              <a:t> </a:t>
            </a:r>
            <a:r>
              <a:rPr lang="en-US" sz="2400" dirty="0" err="1"/>
              <a:t>có</a:t>
            </a:r>
            <a:r>
              <a:rPr lang="en-US" sz="2400" dirty="0"/>
              <a:t> ý </a:t>
            </a:r>
            <a:r>
              <a:rPr lang="en-US" sz="2400" dirty="0" err="1"/>
              <a:t>tưởng</a:t>
            </a:r>
            <a:r>
              <a:rPr lang="en-US" sz="2400" dirty="0"/>
              <a:t> </a:t>
            </a:r>
            <a:r>
              <a:rPr lang="en-US" sz="2400" dirty="0" err="1"/>
              <a:t>riêng</a:t>
            </a:r>
            <a:r>
              <a:rPr lang="en-US" sz="2400" dirty="0"/>
              <a:t> </a:t>
            </a:r>
            <a:r>
              <a:rPr lang="en-US" sz="2400" dirty="0" err="1"/>
              <a:t>của</a:t>
            </a:r>
            <a:r>
              <a:rPr lang="en-US" sz="2400" dirty="0"/>
              <a:t> </a:t>
            </a:r>
            <a:r>
              <a:rPr lang="en-US" sz="2400" dirty="0" err="1"/>
              <a:t>mình</a:t>
            </a:r>
            <a:r>
              <a:rPr lang="en-US" sz="2400" dirty="0"/>
              <a:t> </a:t>
            </a:r>
            <a:r>
              <a:rPr lang="en-US" sz="2400" dirty="0" err="1"/>
              <a:t>về</a:t>
            </a:r>
            <a:r>
              <a:rPr lang="en-US" sz="2400" dirty="0"/>
              <a:t> </a:t>
            </a:r>
            <a:r>
              <a:rPr lang="en-US" sz="2400" dirty="0" err="1"/>
              <a:t>cách</a:t>
            </a:r>
            <a:r>
              <a:rPr lang="en-US" sz="2400" dirty="0"/>
              <a:t> </a:t>
            </a:r>
            <a:r>
              <a:rPr lang="en-US" sz="2400" dirty="0" err="1"/>
              <a:t>tốt</a:t>
            </a:r>
            <a:r>
              <a:rPr lang="en-US" sz="2400" dirty="0"/>
              <a:t> </a:t>
            </a:r>
            <a:r>
              <a:rPr lang="en-US" sz="2400" dirty="0" err="1"/>
              <a:t>nhất</a:t>
            </a:r>
            <a:r>
              <a:rPr lang="en-US" sz="2400" dirty="0"/>
              <a:t> </a:t>
            </a:r>
            <a:r>
              <a:rPr lang="en-US" sz="2400" dirty="0" err="1"/>
              <a:t>để</a:t>
            </a:r>
            <a:r>
              <a:rPr lang="en-US" sz="2400" dirty="0"/>
              <a:t> </a:t>
            </a:r>
            <a:r>
              <a:rPr lang="en-US" sz="2400" dirty="0" err="1"/>
              <a:t>nuôi</a:t>
            </a:r>
            <a:r>
              <a:rPr lang="en-US" sz="2400" dirty="0"/>
              <a:t> </a:t>
            </a:r>
            <a:r>
              <a:rPr lang="en-US" sz="2400" dirty="0" err="1"/>
              <a:t>nấng</a:t>
            </a:r>
            <a:r>
              <a:rPr lang="en-US" sz="2400" dirty="0"/>
              <a:t> con </a:t>
            </a:r>
            <a:r>
              <a:rPr lang="en-US" sz="2400" dirty="0" err="1"/>
              <a:t>cái</a:t>
            </a:r>
            <a:r>
              <a:rPr lang="en-US" sz="2400" dirty="0"/>
              <a:t>.</a:t>
            </a:r>
          </a:p>
          <a:p>
            <a:endParaRPr lang="en-US" sz="2400" dirty="0"/>
          </a:p>
        </p:txBody>
      </p:sp>
      <p:sp>
        <p:nvSpPr>
          <p:cNvPr id="5" name="Oval 4"/>
          <p:cNvSpPr/>
          <p:nvPr/>
        </p:nvSpPr>
        <p:spPr>
          <a:xfrm>
            <a:off x="533400" y="990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05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632311"/>
          </a:xfrm>
          <a:prstGeom prst="rect">
            <a:avLst/>
          </a:prstGeom>
          <a:noFill/>
        </p:spPr>
        <p:txBody>
          <a:bodyPr wrap="square" rtlCol="0">
            <a:spAutoFit/>
          </a:bodyPr>
          <a:lstStyle/>
          <a:p>
            <a:r>
              <a:rPr lang="en-US" sz="2400" b="1" dirty="0"/>
              <a:t>Question 3</a:t>
            </a:r>
            <a:r>
              <a:rPr lang="en-US" sz="2400" dirty="0"/>
              <a:t>. </a:t>
            </a:r>
            <a:r>
              <a:rPr lang="vi-VN" sz="2400" dirty="0"/>
              <a:t>Cuba can't _________ business in America because of a nearly 50-year-old trade embargo.</a:t>
            </a:r>
            <a:endParaRPr lang="en-US" sz="2400" dirty="0"/>
          </a:p>
          <a:p>
            <a:r>
              <a:rPr lang="vi-VN" sz="2400" b="1" dirty="0"/>
              <a:t>	</a:t>
            </a:r>
            <a:r>
              <a:rPr lang="en-US" sz="2400" b="1" dirty="0"/>
              <a:t>    </a:t>
            </a:r>
            <a:r>
              <a:rPr lang="vi-VN" sz="2400" b="1" dirty="0"/>
              <a:t>A.</a:t>
            </a:r>
            <a:r>
              <a:rPr lang="vi-VN" sz="2400" dirty="0"/>
              <a:t> </a:t>
            </a:r>
            <a:r>
              <a:rPr lang="en-US" sz="2400" dirty="0"/>
              <a:t>set</a:t>
            </a:r>
            <a:r>
              <a:rPr lang="vi-VN" sz="2400" b="1" dirty="0"/>
              <a:t>	B.</a:t>
            </a:r>
            <a:r>
              <a:rPr lang="vi-VN" sz="2400" dirty="0"/>
              <a:t> </a:t>
            </a:r>
            <a:r>
              <a:rPr lang="en-US" sz="2400" dirty="0"/>
              <a:t>do</a:t>
            </a:r>
            <a:r>
              <a:rPr lang="vi-VN" sz="2400" b="1" dirty="0"/>
              <a:t>	C.</a:t>
            </a:r>
            <a:r>
              <a:rPr lang="vi-VN" sz="2400" dirty="0"/>
              <a:t> stay</a:t>
            </a:r>
            <a:r>
              <a:rPr lang="vi-VN" sz="2400" b="1" dirty="0"/>
              <a:t>	D.</a:t>
            </a:r>
            <a:r>
              <a:rPr lang="vi-VN" sz="2400" dirty="0"/>
              <a:t> have</a:t>
            </a:r>
            <a:endParaRPr lang="en-US" sz="2400" dirty="0"/>
          </a:p>
          <a:p>
            <a:endParaRPr lang="vi-VN" sz="2400" b="1" dirty="0" smtClean="0"/>
          </a:p>
          <a:p>
            <a:r>
              <a:rPr lang="vi-VN" sz="2400" dirty="0" smtClean="0"/>
              <a:t>Kiến </a:t>
            </a:r>
            <a:r>
              <a:rPr lang="vi-VN" sz="2400" dirty="0"/>
              <a:t>thức: Từ vựng</a:t>
            </a:r>
            <a:endParaRPr lang="en-US" sz="2400" dirty="0"/>
          </a:p>
          <a:p>
            <a:r>
              <a:rPr lang="vi-VN" sz="2400" dirty="0"/>
              <a:t>Giải thích:</a:t>
            </a:r>
            <a:endParaRPr lang="en-US" sz="2400" dirty="0"/>
          </a:p>
          <a:p>
            <a:r>
              <a:rPr lang="vi-VN" sz="2400" dirty="0"/>
              <a:t>Xét các đáp án: </a:t>
            </a:r>
            <a:endParaRPr lang="en-US" sz="2400" dirty="0"/>
          </a:p>
          <a:p>
            <a:pPr marL="457200" indent="-457200">
              <a:buAutoNum type="alphaUcPeriod"/>
            </a:pPr>
            <a:r>
              <a:rPr lang="vi-VN" sz="2400" dirty="0" smtClean="0"/>
              <a:t>Set </a:t>
            </a:r>
            <a:r>
              <a:rPr lang="vi-VN" sz="2400" dirty="0"/>
              <a:t>up in business: mở kinh doanh	</a:t>
            </a:r>
            <a:endParaRPr lang="vi-VN" sz="2400" dirty="0" smtClean="0"/>
          </a:p>
          <a:p>
            <a:r>
              <a:rPr lang="vi-VN" sz="2400" dirty="0" smtClean="0"/>
              <a:t>B. </a:t>
            </a:r>
            <a:r>
              <a:rPr lang="vi-VN" sz="2400" dirty="0"/>
              <a:t>Do business: làm ăn, kinh doanh</a:t>
            </a:r>
            <a:endParaRPr lang="en-US" sz="2400" dirty="0"/>
          </a:p>
          <a:p>
            <a:r>
              <a:rPr lang="vi-VN" sz="2400" dirty="0"/>
              <a:t>C. Stay business: duy trì kinh doanh	</a:t>
            </a:r>
            <a:endParaRPr lang="vi-VN" sz="2400" dirty="0" smtClean="0"/>
          </a:p>
          <a:p>
            <a:r>
              <a:rPr lang="vi-VN" sz="2400" dirty="0" smtClean="0"/>
              <a:t>D</a:t>
            </a:r>
            <a:r>
              <a:rPr lang="vi-VN" sz="2400" dirty="0"/>
              <a:t>. Have business: có quyền</a:t>
            </a:r>
            <a:endParaRPr lang="en-US" sz="2400" dirty="0"/>
          </a:p>
          <a:p>
            <a:r>
              <a:rPr lang="vi-VN" sz="2400" dirty="0"/>
              <a:t>Vậy đáp án đúng là B</a:t>
            </a:r>
            <a:endParaRPr lang="en-US" sz="2400" dirty="0"/>
          </a:p>
          <a:p>
            <a:r>
              <a:rPr lang="vi-VN" sz="2400" dirty="0"/>
              <a:t>Tạm dịch: Cu Ba không thể kinh doanh tại Mỹ do việc cấm vận thương mại trong gần 50 năm qua.</a:t>
            </a:r>
            <a:endParaRPr lang="en-US" sz="2400" dirty="0"/>
          </a:p>
          <a:p>
            <a:endParaRPr lang="en-US" sz="2400" dirty="0"/>
          </a:p>
        </p:txBody>
      </p:sp>
      <p:sp>
        <p:nvSpPr>
          <p:cNvPr id="3" name="Oval 2"/>
          <p:cNvSpPr/>
          <p:nvPr/>
        </p:nvSpPr>
        <p:spPr>
          <a:xfrm>
            <a:off x="29718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09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4893647"/>
          </a:xfrm>
          <a:prstGeom prst="rect">
            <a:avLst/>
          </a:prstGeom>
          <a:noFill/>
        </p:spPr>
        <p:txBody>
          <a:bodyPr wrap="square" rtlCol="0">
            <a:spAutoFit/>
          </a:bodyPr>
          <a:lstStyle/>
          <a:p>
            <a:r>
              <a:rPr lang="vi-VN" sz="2400" b="1" dirty="0"/>
              <a:t>Question </a:t>
            </a:r>
            <a:r>
              <a:rPr lang="en-US" sz="2400" b="1" dirty="0"/>
              <a:t>30</a:t>
            </a:r>
            <a:r>
              <a:rPr lang="vi-VN" sz="2400" dirty="0"/>
              <a:t>. </a:t>
            </a:r>
            <a:r>
              <a:rPr lang="en-US" sz="2400" u="sng" dirty="0"/>
              <a:t>Young</a:t>
            </a:r>
            <a:r>
              <a:rPr lang="en-US" sz="2400" dirty="0"/>
              <a:t> people of an </a:t>
            </a:r>
            <a:r>
              <a:rPr lang="en-US" sz="2400" u="sng" dirty="0"/>
              <a:t>impressive</a:t>
            </a:r>
            <a:r>
              <a:rPr lang="en-US" sz="2400" dirty="0"/>
              <a:t> age can </a:t>
            </a:r>
            <a:r>
              <a:rPr lang="en-US" sz="2400" u="sng" dirty="0"/>
              <a:t>easily</a:t>
            </a:r>
            <a:r>
              <a:rPr lang="en-US" sz="2400" dirty="0"/>
              <a:t> be </a:t>
            </a:r>
            <a:r>
              <a:rPr lang="en-US" sz="2400" u="sng" dirty="0"/>
              <a:t>manipulated</a:t>
            </a:r>
            <a:r>
              <a:rPr lang="en-US" sz="2400" dirty="0"/>
              <a:t>.</a:t>
            </a:r>
          </a:p>
          <a:p>
            <a:r>
              <a:rPr lang="en-GB" sz="2400" b="1" dirty="0"/>
              <a:t>     A.</a:t>
            </a:r>
            <a:r>
              <a:rPr lang="en-GB" sz="2400" dirty="0"/>
              <a:t> Yong</a:t>
            </a:r>
            <a:r>
              <a:rPr lang="en-GB" sz="2400" b="1" dirty="0"/>
              <a:t>	B.</a:t>
            </a:r>
            <a:r>
              <a:rPr lang="en-GB" sz="2400" dirty="0"/>
              <a:t> impressive</a:t>
            </a:r>
            <a:r>
              <a:rPr lang="en-GB" sz="2400" b="1" dirty="0"/>
              <a:t>	C.</a:t>
            </a:r>
            <a:r>
              <a:rPr lang="en-GB" sz="2400" dirty="0"/>
              <a:t> easily</a:t>
            </a:r>
            <a:r>
              <a:rPr lang="en-GB" sz="2400" b="1" dirty="0"/>
              <a:t>	D.</a:t>
            </a:r>
            <a:r>
              <a:rPr lang="en-GB" sz="2400" dirty="0"/>
              <a:t> manipulated</a:t>
            </a:r>
            <a:endParaRPr lang="en-US" sz="2400" dirty="0"/>
          </a:p>
          <a:p>
            <a:r>
              <a:rPr lang="en-US" sz="2400" b="1" i="1" dirty="0"/>
              <a:t> </a:t>
            </a:r>
            <a:endParaRPr lang="en-US" sz="2400" dirty="0"/>
          </a:p>
          <a:p>
            <a:r>
              <a:rPr lang="en-US" sz="2400" dirty="0"/>
              <a:t> </a:t>
            </a:r>
          </a:p>
          <a:p>
            <a:endParaRPr lang="vi-VN"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vi-VN" sz="2400" dirty="0"/>
              <a:t>Giải thích: </a:t>
            </a:r>
            <a:r>
              <a:rPr lang="en-US" sz="2400" dirty="0"/>
              <a:t> impressive (a) </a:t>
            </a:r>
            <a:r>
              <a:rPr lang="vi-VN" sz="2400" dirty="0"/>
              <a:t>= </a:t>
            </a:r>
            <a:r>
              <a:rPr lang="en-US" sz="2400" dirty="0" err="1"/>
              <a:t>gây</a:t>
            </a:r>
            <a:r>
              <a:rPr lang="en-US" sz="2400" dirty="0"/>
              <a:t> </a:t>
            </a:r>
            <a:r>
              <a:rPr lang="en-US" sz="2400" dirty="0" err="1"/>
              <a:t>ấn</a:t>
            </a:r>
            <a:r>
              <a:rPr lang="en-US" sz="2400" dirty="0"/>
              <a:t> </a:t>
            </a:r>
            <a:r>
              <a:rPr lang="en-US" sz="2400" dirty="0" err="1"/>
              <a:t>tượng</a:t>
            </a:r>
            <a:r>
              <a:rPr lang="en-US" sz="2400" dirty="0"/>
              <a:t> </a:t>
            </a:r>
            <a:r>
              <a:rPr lang="en-US" sz="2400" dirty="0" err="1"/>
              <a:t>sâu</a:t>
            </a:r>
            <a:r>
              <a:rPr lang="en-US" sz="2400" dirty="0"/>
              <a:t> </a:t>
            </a:r>
            <a:r>
              <a:rPr lang="en-US" sz="2400" dirty="0" err="1"/>
              <a:t>sắc</a:t>
            </a:r>
            <a:r>
              <a:rPr lang="en-US" sz="2400" dirty="0"/>
              <a:t>/</a:t>
            </a:r>
            <a:r>
              <a:rPr lang="en-US" sz="2400" dirty="0" err="1"/>
              <a:t>gây</a:t>
            </a:r>
            <a:r>
              <a:rPr lang="en-US" sz="2400" dirty="0"/>
              <a:t> </a:t>
            </a:r>
            <a:r>
              <a:rPr lang="en-US" sz="2400" dirty="0" err="1"/>
              <a:t>xúc</a:t>
            </a:r>
            <a:r>
              <a:rPr lang="en-US" sz="2400" dirty="0"/>
              <a:t> </a:t>
            </a:r>
            <a:r>
              <a:rPr lang="en-US" sz="2400" dirty="0" err="1"/>
              <a:t>động</a:t>
            </a:r>
            <a:r>
              <a:rPr lang="en-US" sz="2400" dirty="0"/>
              <a:t> </a:t>
            </a:r>
            <a:r>
              <a:rPr lang="vi-VN" sz="2400" dirty="0"/>
              <a:t>; </a:t>
            </a:r>
            <a:endParaRPr lang="en-US" sz="2400" dirty="0"/>
          </a:p>
          <a:p>
            <a:r>
              <a:rPr lang="en-US" sz="2400" dirty="0"/>
              <a:t>	              impressionable (a) </a:t>
            </a:r>
            <a:r>
              <a:rPr lang="vi-VN" sz="2400" dirty="0"/>
              <a:t>= </a:t>
            </a:r>
            <a:r>
              <a:rPr lang="en-US" sz="2400" dirty="0" err="1"/>
              <a:t>nhạy</a:t>
            </a:r>
            <a:r>
              <a:rPr lang="en-US" sz="2400" dirty="0"/>
              <a:t> </a:t>
            </a:r>
            <a:r>
              <a:rPr lang="en-US" sz="2400" dirty="0" err="1"/>
              <a:t>cảm</a:t>
            </a:r>
            <a:r>
              <a:rPr lang="en-US" sz="2400" dirty="0"/>
              <a:t>/ </a:t>
            </a:r>
            <a:r>
              <a:rPr lang="en-US" sz="2400" dirty="0" err="1"/>
              <a:t>dễ</a:t>
            </a:r>
            <a:r>
              <a:rPr lang="en-US" sz="2400" dirty="0"/>
              <a:t> </a:t>
            </a:r>
            <a:r>
              <a:rPr lang="en-US" sz="2400" dirty="0" err="1"/>
              <a:t>bị</a:t>
            </a:r>
            <a:r>
              <a:rPr lang="en-US" sz="2400" dirty="0"/>
              <a:t> </a:t>
            </a:r>
            <a:r>
              <a:rPr lang="en-US" sz="2400" dirty="0" err="1"/>
              <a:t>ảnh</a:t>
            </a:r>
            <a:r>
              <a:rPr lang="en-US" sz="2400" dirty="0"/>
              <a:t> </a:t>
            </a:r>
            <a:r>
              <a:rPr lang="en-US" sz="2400" dirty="0" err="1"/>
              <a:t>hưởng</a:t>
            </a:r>
            <a:endParaRPr lang="en-US" sz="2400" dirty="0"/>
          </a:p>
          <a:p>
            <a:r>
              <a:rPr lang="en-US" sz="2400" dirty="0" err="1"/>
              <a:t>Sửa</a:t>
            </a:r>
            <a:r>
              <a:rPr lang="en-US" sz="2400" dirty="0"/>
              <a:t> </a:t>
            </a:r>
            <a:r>
              <a:rPr lang="en-US" sz="2400" dirty="0" err="1"/>
              <a:t>lỗi</a:t>
            </a:r>
            <a:r>
              <a:rPr lang="en-US" sz="2400" dirty="0"/>
              <a:t>: impressive </a:t>
            </a:r>
            <a:r>
              <a:rPr lang="vi-VN" sz="2400" dirty="0"/>
              <a:t>→ </a:t>
            </a:r>
            <a:r>
              <a:rPr lang="en-US" sz="2400" dirty="0"/>
              <a:t>impressionable</a:t>
            </a:r>
          </a:p>
          <a:p>
            <a:r>
              <a:rPr lang="en-US" sz="2400" dirty="0" err="1"/>
              <a:t>Tạm</a:t>
            </a:r>
            <a:r>
              <a:rPr lang="en-US" sz="2400" dirty="0"/>
              <a:t> </a:t>
            </a:r>
            <a:r>
              <a:rPr lang="en-US" sz="2400" dirty="0" err="1"/>
              <a:t>dịch</a:t>
            </a:r>
            <a:r>
              <a:rPr lang="vi-VN" sz="2400" dirty="0"/>
              <a:t>:</a:t>
            </a:r>
            <a:r>
              <a:rPr lang="en-US" sz="2400" dirty="0"/>
              <a:t> </a:t>
            </a:r>
            <a:r>
              <a:rPr lang="en-US" sz="2400" dirty="0" err="1"/>
              <a:t>Các</a:t>
            </a:r>
            <a:r>
              <a:rPr lang="en-US" sz="2400" dirty="0"/>
              <a:t> </a:t>
            </a:r>
            <a:r>
              <a:rPr lang="en-US" sz="2400" dirty="0" err="1"/>
              <a:t>bạn</a:t>
            </a:r>
            <a:r>
              <a:rPr lang="en-US" sz="2400" dirty="0"/>
              <a:t> </a:t>
            </a:r>
            <a:r>
              <a:rPr lang="en-US" sz="2400" dirty="0" err="1"/>
              <a:t>trẻ</a:t>
            </a:r>
            <a:r>
              <a:rPr lang="en-US" sz="2400" dirty="0"/>
              <a:t> </a:t>
            </a:r>
            <a:r>
              <a:rPr lang="en-US" sz="2400" dirty="0" err="1"/>
              <a:t>đang</a:t>
            </a:r>
            <a:r>
              <a:rPr lang="en-US" sz="2400" dirty="0"/>
              <a:t> ở </a:t>
            </a:r>
            <a:r>
              <a:rPr lang="en-US" sz="2400" dirty="0" err="1"/>
              <a:t>độ</a:t>
            </a:r>
            <a:r>
              <a:rPr lang="en-US" sz="2400" dirty="0"/>
              <a:t> </a:t>
            </a:r>
            <a:r>
              <a:rPr lang="en-US" sz="2400" dirty="0" err="1"/>
              <a:t>tuổi</a:t>
            </a:r>
            <a:r>
              <a:rPr lang="en-US" sz="2400" dirty="0"/>
              <a:t> </a:t>
            </a:r>
            <a:r>
              <a:rPr lang="en-US" sz="2400" dirty="0" err="1"/>
              <a:t>nhạy</a:t>
            </a:r>
            <a:r>
              <a:rPr lang="en-US" sz="2400" dirty="0"/>
              <a:t> </a:t>
            </a:r>
            <a:r>
              <a:rPr lang="en-US" sz="2400" dirty="0" err="1"/>
              <a:t>cảm</a:t>
            </a:r>
            <a:r>
              <a:rPr lang="en-US" sz="2400" dirty="0"/>
              <a:t> </a:t>
            </a:r>
            <a:r>
              <a:rPr lang="en-US" sz="2400" dirty="0" err="1"/>
              <a:t>có</a:t>
            </a:r>
            <a:r>
              <a:rPr lang="en-US" sz="2400" dirty="0"/>
              <a:t> </a:t>
            </a:r>
            <a:r>
              <a:rPr lang="en-US" sz="2400" dirty="0" err="1"/>
              <a:t>thể</a:t>
            </a:r>
            <a:r>
              <a:rPr lang="en-US" sz="2400" dirty="0"/>
              <a:t> </a:t>
            </a:r>
            <a:r>
              <a:rPr lang="en-US" sz="2400" dirty="0" err="1"/>
              <a:t>dễ</a:t>
            </a:r>
            <a:r>
              <a:rPr lang="en-US" sz="2400" dirty="0"/>
              <a:t> </a:t>
            </a:r>
            <a:r>
              <a:rPr lang="en-US" sz="2400" dirty="0" err="1"/>
              <a:t>dàng</a:t>
            </a:r>
            <a:r>
              <a:rPr lang="en-US" sz="2400" dirty="0"/>
              <a:t> </a:t>
            </a:r>
            <a:r>
              <a:rPr lang="en-US" sz="2400" dirty="0" err="1"/>
              <a:t>bị</a:t>
            </a:r>
            <a:r>
              <a:rPr lang="en-US" sz="2400" dirty="0"/>
              <a:t> </a:t>
            </a:r>
            <a:r>
              <a:rPr lang="en-US" sz="2400" dirty="0" err="1"/>
              <a:t>dụ</a:t>
            </a:r>
            <a:r>
              <a:rPr lang="en-US" sz="2400" dirty="0"/>
              <a:t> </a:t>
            </a:r>
            <a:r>
              <a:rPr lang="en-US" sz="2400" dirty="0" err="1"/>
              <a:t>dỗ</a:t>
            </a:r>
            <a:r>
              <a:rPr lang="en-US" sz="2400" dirty="0"/>
              <a:t>/ </a:t>
            </a:r>
            <a:r>
              <a:rPr lang="en-US" sz="2400" dirty="0" err="1"/>
              <a:t>lôi</a:t>
            </a:r>
            <a:r>
              <a:rPr lang="en-US" sz="2400" dirty="0"/>
              <a:t> </a:t>
            </a:r>
            <a:r>
              <a:rPr lang="en-US" sz="2400" dirty="0" err="1"/>
              <a:t>kéo</a:t>
            </a:r>
            <a:r>
              <a:rPr lang="en-US" sz="2400" dirty="0"/>
              <a:t>.</a:t>
            </a:r>
          </a:p>
          <a:p>
            <a:endParaRPr lang="en-US" sz="2400" dirty="0"/>
          </a:p>
        </p:txBody>
      </p:sp>
      <p:sp>
        <p:nvSpPr>
          <p:cNvPr id="5" name="Oval 4"/>
          <p:cNvSpPr/>
          <p:nvPr/>
        </p:nvSpPr>
        <p:spPr>
          <a:xfrm>
            <a:off x="1981200" y="1066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824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518" y="59028"/>
            <a:ext cx="9067800" cy="7294305"/>
          </a:xfrm>
          <a:prstGeom prst="rect">
            <a:avLst/>
          </a:prstGeom>
          <a:noFill/>
        </p:spPr>
        <p:txBody>
          <a:bodyPr wrap="square" rtlCol="0">
            <a:spAutoFit/>
          </a:bodyPr>
          <a:lstStyle/>
          <a:p>
            <a:r>
              <a:rPr lang="vi-VN" b="1" dirty="0"/>
              <a:t>Question </a:t>
            </a:r>
            <a:r>
              <a:rPr lang="en-US" b="1" dirty="0"/>
              <a:t>31</a:t>
            </a:r>
            <a:r>
              <a:rPr lang="en-US" dirty="0"/>
              <a:t>. </a:t>
            </a:r>
            <a:r>
              <a:rPr lang="vi-VN" dirty="0"/>
              <a:t>I am sure he said something terrible to her because of her red eyes. </a:t>
            </a:r>
            <a:endParaRPr lang="en-US" dirty="0"/>
          </a:p>
          <a:p>
            <a:r>
              <a:rPr lang="en-US" dirty="0"/>
              <a:t>   </a:t>
            </a:r>
            <a:r>
              <a:rPr lang="vi-VN" b="1" dirty="0" smtClean="0"/>
              <a:t>A</a:t>
            </a:r>
            <a:r>
              <a:rPr lang="vi-VN" b="1" dirty="0"/>
              <a:t>. </a:t>
            </a:r>
            <a:r>
              <a:rPr lang="vi-VN" dirty="0"/>
              <a:t>He must have said something terrible to her because I could see it from her red eyes</a:t>
            </a:r>
            <a:r>
              <a:rPr lang="vi-VN" b="1" dirty="0"/>
              <a:t> </a:t>
            </a:r>
            <a:endParaRPr lang="en-US" dirty="0"/>
          </a:p>
          <a:p>
            <a:r>
              <a:rPr lang="en-US" b="1" dirty="0"/>
              <a:t>     </a:t>
            </a:r>
            <a:r>
              <a:rPr lang="vi-VN" b="1" dirty="0"/>
              <a:t>B.</a:t>
            </a:r>
            <a:r>
              <a:rPr lang="vi-VN" dirty="0"/>
              <a:t> He could have said something terrible to her because I could see it from her red eyes </a:t>
            </a:r>
            <a:endParaRPr lang="en-US" dirty="0"/>
          </a:p>
          <a:p>
            <a:r>
              <a:rPr lang="en-US" dirty="0"/>
              <a:t>     </a:t>
            </a:r>
            <a:r>
              <a:rPr lang="vi-VN" b="1" dirty="0"/>
              <a:t>C.</a:t>
            </a:r>
            <a:r>
              <a:rPr lang="vi-VN" dirty="0"/>
              <a:t> He should have said something terrible to her because I could see it from her red eyes </a:t>
            </a:r>
            <a:endParaRPr lang="en-US" dirty="0"/>
          </a:p>
          <a:p>
            <a:r>
              <a:rPr lang="en-US" dirty="0"/>
              <a:t>     </a:t>
            </a:r>
            <a:r>
              <a:rPr lang="vi-VN" b="1" dirty="0"/>
              <a:t>D.</a:t>
            </a:r>
            <a:r>
              <a:rPr lang="vi-VN" dirty="0"/>
              <a:t> He may have said something terrible to her because I could see it from her red eyes </a:t>
            </a:r>
            <a:endParaRPr lang="en-US" dirty="0"/>
          </a:p>
          <a:p>
            <a:endParaRPr lang="vi-VN" b="1" dirty="0" smtClean="0"/>
          </a:p>
          <a:p>
            <a:r>
              <a:rPr lang="en-US" dirty="0" err="1" smtClean="0"/>
              <a:t>Kiến</a:t>
            </a:r>
            <a:r>
              <a:rPr lang="en-US" dirty="0" smtClean="0"/>
              <a:t> </a:t>
            </a:r>
            <a:r>
              <a:rPr lang="en-US" dirty="0" err="1"/>
              <a:t>thức</a:t>
            </a:r>
            <a:r>
              <a:rPr lang="en-US" dirty="0"/>
              <a:t>: </a:t>
            </a:r>
            <a:r>
              <a:rPr lang="en-US" dirty="0" err="1"/>
              <a:t>Câu</a:t>
            </a:r>
            <a:r>
              <a:rPr lang="en-US" dirty="0"/>
              <a:t> </a:t>
            </a:r>
            <a:r>
              <a:rPr lang="en-US" dirty="0" err="1"/>
              <a:t>đồng</a:t>
            </a:r>
            <a:r>
              <a:rPr lang="en-US" dirty="0"/>
              <a:t> </a:t>
            </a:r>
            <a:r>
              <a:rPr lang="en-US" dirty="0" err="1"/>
              <a:t>nghĩa</a:t>
            </a:r>
            <a:r>
              <a:rPr lang="en-US" dirty="0"/>
              <a:t> – </a:t>
            </a:r>
            <a:r>
              <a:rPr lang="en-US" dirty="0" err="1"/>
              <a:t>Động</a:t>
            </a:r>
            <a:r>
              <a:rPr lang="en-US" dirty="0"/>
              <a:t> </a:t>
            </a:r>
            <a:r>
              <a:rPr lang="en-US" dirty="0" err="1"/>
              <a:t>từ</a:t>
            </a:r>
            <a:r>
              <a:rPr lang="en-US" dirty="0"/>
              <a:t> </a:t>
            </a:r>
            <a:r>
              <a:rPr lang="en-US" dirty="0" err="1"/>
              <a:t>khuyết</a:t>
            </a:r>
            <a:r>
              <a:rPr lang="en-US" dirty="0"/>
              <a:t> </a:t>
            </a:r>
            <a:r>
              <a:rPr lang="en-US" dirty="0" err="1"/>
              <a:t>thiếu</a:t>
            </a:r>
            <a:endParaRPr lang="en-US" dirty="0"/>
          </a:p>
          <a:p>
            <a:r>
              <a:rPr lang="en-US" dirty="0" err="1"/>
              <a:t>Giải</a:t>
            </a:r>
            <a:r>
              <a:rPr lang="en-US" dirty="0"/>
              <a:t> </a:t>
            </a:r>
            <a:r>
              <a:rPr lang="en-US" dirty="0" err="1"/>
              <a:t>thích</a:t>
            </a:r>
            <a:r>
              <a:rPr lang="en-US" dirty="0"/>
              <a:t>: </a:t>
            </a:r>
          </a:p>
          <a:p>
            <a:r>
              <a:rPr lang="vi-VN" dirty="0"/>
              <a:t>Sử dụng cấu trúc “động từ khuyết thiếu + (not) + have + Vp2” để đưa ra dự đoán, lời khuyên,… cho các hành động trong quá khứ.</a:t>
            </a:r>
            <a:endParaRPr lang="en-US" dirty="0"/>
          </a:p>
          <a:p>
            <a:r>
              <a:rPr lang="vi-VN" dirty="0"/>
              <a:t>Câu đề bài: Tôi </a:t>
            </a:r>
            <a:r>
              <a:rPr lang="en-US" dirty="0" err="1"/>
              <a:t>chắc</a:t>
            </a:r>
            <a:r>
              <a:rPr lang="en-US" dirty="0"/>
              <a:t> </a:t>
            </a:r>
            <a:r>
              <a:rPr lang="en-US" dirty="0" err="1"/>
              <a:t>chắn</a:t>
            </a:r>
            <a:r>
              <a:rPr lang="en-US" dirty="0"/>
              <a:t> </a:t>
            </a:r>
            <a:r>
              <a:rPr lang="en-US" dirty="0" err="1"/>
              <a:t>là</a:t>
            </a:r>
            <a:r>
              <a:rPr lang="en-US" dirty="0"/>
              <a:t> </a:t>
            </a:r>
            <a:r>
              <a:rPr lang="en-US" dirty="0" err="1"/>
              <a:t>anh</a:t>
            </a:r>
            <a:r>
              <a:rPr lang="en-US" dirty="0"/>
              <a:t> ta </a:t>
            </a:r>
            <a:r>
              <a:rPr lang="en-US" dirty="0" err="1"/>
              <a:t>đã</a:t>
            </a:r>
            <a:r>
              <a:rPr lang="en-US" dirty="0"/>
              <a:t> </a:t>
            </a:r>
            <a:r>
              <a:rPr lang="en-US" dirty="0" err="1"/>
              <a:t>nói</a:t>
            </a:r>
            <a:r>
              <a:rPr lang="en-US" dirty="0"/>
              <a:t> </a:t>
            </a:r>
            <a:r>
              <a:rPr lang="en-US" dirty="0" err="1"/>
              <a:t>điều</a:t>
            </a:r>
            <a:r>
              <a:rPr lang="en-US" dirty="0"/>
              <a:t> </a:t>
            </a:r>
            <a:r>
              <a:rPr lang="en-US" dirty="0" err="1"/>
              <a:t>gì</a:t>
            </a:r>
            <a:r>
              <a:rPr lang="en-US" dirty="0"/>
              <a:t> </a:t>
            </a:r>
            <a:r>
              <a:rPr lang="en-US" dirty="0" err="1"/>
              <a:t>đó</a:t>
            </a:r>
            <a:r>
              <a:rPr lang="en-US" dirty="0"/>
              <a:t> </a:t>
            </a:r>
            <a:r>
              <a:rPr lang="en-US" dirty="0" err="1"/>
              <a:t>rất</a:t>
            </a:r>
            <a:r>
              <a:rPr lang="en-US" dirty="0"/>
              <a:t> </a:t>
            </a:r>
            <a:r>
              <a:rPr lang="en-US" dirty="0" err="1"/>
              <a:t>tệ</a:t>
            </a:r>
            <a:r>
              <a:rPr lang="en-US" dirty="0"/>
              <a:t> </a:t>
            </a:r>
            <a:r>
              <a:rPr lang="en-US" dirty="0" err="1"/>
              <a:t>với</a:t>
            </a:r>
            <a:r>
              <a:rPr lang="en-US" dirty="0"/>
              <a:t> </a:t>
            </a:r>
            <a:r>
              <a:rPr lang="en-US" dirty="0" err="1"/>
              <a:t>cô</a:t>
            </a:r>
            <a:r>
              <a:rPr lang="en-US" dirty="0"/>
              <a:t> ta </a:t>
            </a:r>
            <a:r>
              <a:rPr lang="en-US" dirty="0" err="1"/>
              <a:t>vì</a:t>
            </a:r>
            <a:r>
              <a:rPr lang="en-US" dirty="0"/>
              <a:t> </a:t>
            </a:r>
            <a:r>
              <a:rPr lang="en-US" dirty="0" err="1"/>
              <a:t>mắt</a:t>
            </a:r>
            <a:r>
              <a:rPr lang="en-US" dirty="0"/>
              <a:t> </a:t>
            </a:r>
            <a:r>
              <a:rPr lang="en-US" dirty="0" err="1"/>
              <a:t>cô</a:t>
            </a:r>
            <a:r>
              <a:rPr lang="en-US" dirty="0"/>
              <a:t> </a:t>
            </a:r>
            <a:r>
              <a:rPr lang="en-US" dirty="0" err="1"/>
              <a:t>ấy</a:t>
            </a:r>
            <a:r>
              <a:rPr lang="en-US" dirty="0"/>
              <a:t> </a:t>
            </a:r>
            <a:r>
              <a:rPr lang="en-US" dirty="0" err="1"/>
              <a:t>rất</a:t>
            </a:r>
            <a:r>
              <a:rPr lang="en-US" dirty="0"/>
              <a:t> </a:t>
            </a:r>
            <a:r>
              <a:rPr lang="en-US" dirty="0" err="1"/>
              <a:t>đỏ</a:t>
            </a:r>
            <a:r>
              <a:rPr lang="vi-VN" dirty="0"/>
              <a:t>.</a:t>
            </a:r>
            <a:endParaRPr lang="en-US" dirty="0"/>
          </a:p>
          <a:p>
            <a:r>
              <a:rPr lang="vi-VN" dirty="0"/>
              <a:t>	Các phương án:</a:t>
            </a:r>
            <a:endParaRPr lang="en-US" dirty="0"/>
          </a:p>
          <a:p>
            <a:r>
              <a:rPr lang="vi-VN" dirty="0"/>
              <a:t>A. </a:t>
            </a:r>
            <a:r>
              <a:rPr lang="en-US" dirty="0" err="1"/>
              <a:t>Anh</a:t>
            </a:r>
            <a:r>
              <a:rPr lang="en-US" dirty="0"/>
              <a:t> ta </a:t>
            </a:r>
            <a:r>
              <a:rPr lang="en-US" dirty="0" err="1"/>
              <a:t>chắc</a:t>
            </a:r>
            <a:r>
              <a:rPr lang="en-US" dirty="0"/>
              <a:t> </a:t>
            </a:r>
            <a:r>
              <a:rPr lang="en-US" dirty="0" err="1"/>
              <a:t>chắn</a:t>
            </a:r>
            <a:r>
              <a:rPr lang="en-US" dirty="0"/>
              <a:t> </a:t>
            </a:r>
            <a:r>
              <a:rPr lang="en-US" dirty="0" err="1"/>
              <a:t>đã</a:t>
            </a:r>
            <a:r>
              <a:rPr lang="en-US" dirty="0"/>
              <a:t> </a:t>
            </a:r>
            <a:r>
              <a:rPr lang="en-US" dirty="0" err="1"/>
              <a:t>nói</a:t>
            </a:r>
            <a:r>
              <a:rPr lang="en-US" dirty="0"/>
              <a:t> </a:t>
            </a:r>
            <a:r>
              <a:rPr lang="en-US" dirty="0" err="1"/>
              <a:t>điều</a:t>
            </a:r>
            <a:r>
              <a:rPr lang="en-US" dirty="0"/>
              <a:t> </a:t>
            </a:r>
            <a:r>
              <a:rPr lang="en-US" dirty="0" err="1"/>
              <a:t>gì</a:t>
            </a:r>
            <a:r>
              <a:rPr lang="en-US" dirty="0"/>
              <a:t> </a:t>
            </a:r>
            <a:r>
              <a:rPr lang="en-US" dirty="0" err="1"/>
              <a:t>đó</a:t>
            </a:r>
            <a:r>
              <a:rPr lang="en-US" dirty="0"/>
              <a:t> </a:t>
            </a:r>
            <a:r>
              <a:rPr lang="en-US" dirty="0" err="1"/>
              <a:t>rất</a:t>
            </a:r>
            <a:r>
              <a:rPr lang="en-US" dirty="0"/>
              <a:t> </a:t>
            </a:r>
            <a:r>
              <a:rPr lang="en-US" dirty="0" err="1"/>
              <a:t>tệ</a:t>
            </a:r>
            <a:r>
              <a:rPr lang="en-US" dirty="0"/>
              <a:t> </a:t>
            </a:r>
            <a:r>
              <a:rPr lang="en-US" dirty="0" err="1"/>
              <a:t>với</a:t>
            </a:r>
            <a:r>
              <a:rPr lang="en-US" dirty="0"/>
              <a:t> </a:t>
            </a:r>
            <a:r>
              <a:rPr lang="en-US" dirty="0" err="1"/>
              <a:t>cô</a:t>
            </a:r>
            <a:r>
              <a:rPr lang="en-US" dirty="0"/>
              <a:t> ta </a:t>
            </a:r>
            <a:r>
              <a:rPr lang="en-US" dirty="0" err="1"/>
              <a:t>bởi</a:t>
            </a:r>
            <a:r>
              <a:rPr lang="en-US" dirty="0"/>
              <a:t> </a:t>
            </a:r>
            <a:r>
              <a:rPr lang="en-US" dirty="0" err="1"/>
              <a:t>vì</a:t>
            </a:r>
            <a:r>
              <a:rPr lang="en-US" dirty="0"/>
              <a:t> </a:t>
            </a:r>
            <a:r>
              <a:rPr lang="en-US" dirty="0" err="1"/>
              <a:t>tôi</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điều</a:t>
            </a:r>
            <a:r>
              <a:rPr lang="en-US" dirty="0"/>
              <a:t> </a:t>
            </a:r>
            <a:r>
              <a:rPr lang="en-US" dirty="0" err="1"/>
              <a:t>đó</a:t>
            </a:r>
            <a:r>
              <a:rPr lang="en-US" dirty="0"/>
              <a:t> </a:t>
            </a:r>
            <a:r>
              <a:rPr lang="en-US" dirty="0" err="1"/>
              <a:t>từ</a:t>
            </a:r>
            <a:r>
              <a:rPr lang="en-US" dirty="0"/>
              <a:t> </a:t>
            </a:r>
            <a:r>
              <a:rPr lang="en-US" dirty="0" err="1"/>
              <a:t>đôi</a:t>
            </a:r>
            <a:r>
              <a:rPr lang="en-US" dirty="0"/>
              <a:t> </a:t>
            </a:r>
            <a:r>
              <a:rPr lang="en-US" dirty="0" err="1"/>
              <a:t>mắt</a:t>
            </a:r>
            <a:r>
              <a:rPr lang="en-US" dirty="0"/>
              <a:t> </a:t>
            </a:r>
            <a:r>
              <a:rPr lang="en-US" dirty="0" err="1"/>
              <a:t>đỏ</a:t>
            </a:r>
            <a:r>
              <a:rPr lang="en-US" dirty="0"/>
              <a:t> </a:t>
            </a:r>
            <a:r>
              <a:rPr lang="en-US" dirty="0" err="1"/>
              <a:t>của</a:t>
            </a:r>
            <a:r>
              <a:rPr lang="en-US" dirty="0"/>
              <a:t> </a:t>
            </a:r>
            <a:r>
              <a:rPr lang="en-US" dirty="0" err="1"/>
              <a:t>cô</a:t>
            </a:r>
            <a:r>
              <a:rPr lang="en-US" dirty="0"/>
              <a:t> ta</a:t>
            </a:r>
            <a:r>
              <a:rPr lang="vi-VN" dirty="0"/>
              <a:t>.</a:t>
            </a:r>
            <a:endParaRPr lang="en-US" dirty="0"/>
          </a:p>
          <a:p>
            <a:r>
              <a:rPr lang="vi-VN" dirty="0"/>
              <a:t>B. </a:t>
            </a:r>
            <a:r>
              <a:rPr lang="en-US" dirty="0" err="1"/>
              <a:t>Anh</a:t>
            </a:r>
            <a:r>
              <a:rPr lang="en-US" dirty="0"/>
              <a:t> ta </a:t>
            </a:r>
            <a:r>
              <a:rPr lang="en-US" dirty="0" err="1"/>
              <a:t>lẽ</a:t>
            </a:r>
            <a:r>
              <a:rPr lang="en-US" dirty="0"/>
              <a:t> </a:t>
            </a:r>
            <a:r>
              <a:rPr lang="en-US" dirty="0" err="1"/>
              <a:t>ra</a:t>
            </a:r>
            <a:r>
              <a:rPr lang="en-US" dirty="0"/>
              <a:t> </a:t>
            </a:r>
            <a:r>
              <a:rPr lang="en-US" dirty="0" err="1"/>
              <a:t>đã</a:t>
            </a:r>
            <a:r>
              <a:rPr lang="en-US" dirty="0"/>
              <a:t> </a:t>
            </a:r>
            <a:r>
              <a:rPr lang="en-US" dirty="0" err="1"/>
              <a:t>có</a:t>
            </a:r>
            <a:r>
              <a:rPr lang="en-US" dirty="0"/>
              <a:t> </a:t>
            </a:r>
            <a:r>
              <a:rPr lang="en-US" dirty="0" err="1"/>
              <a:t>thể</a:t>
            </a:r>
            <a:r>
              <a:rPr lang="en-US" dirty="0"/>
              <a:t>  </a:t>
            </a:r>
            <a:r>
              <a:rPr lang="en-US" dirty="0" err="1"/>
              <a:t>nói</a:t>
            </a:r>
            <a:r>
              <a:rPr lang="en-US" dirty="0"/>
              <a:t> </a:t>
            </a:r>
            <a:r>
              <a:rPr lang="en-US" dirty="0" err="1"/>
              <a:t>điều</a:t>
            </a:r>
            <a:r>
              <a:rPr lang="en-US" dirty="0"/>
              <a:t> </a:t>
            </a:r>
            <a:r>
              <a:rPr lang="en-US" dirty="0" err="1"/>
              <a:t>gì</a:t>
            </a:r>
            <a:r>
              <a:rPr lang="en-US" dirty="0"/>
              <a:t> </a:t>
            </a:r>
            <a:r>
              <a:rPr lang="en-US" dirty="0" err="1"/>
              <a:t>đó</a:t>
            </a:r>
            <a:r>
              <a:rPr lang="en-US" dirty="0"/>
              <a:t> </a:t>
            </a:r>
            <a:r>
              <a:rPr lang="en-US" dirty="0" err="1"/>
              <a:t>rất</a:t>
            </a:r>
            <a:r>
              <a:rPr lang="en-US" dirty="0"/>
              <a:t> </a:t>
            </a:r>
            <a:r>
              <a:rPr lang="en-US" dirty="0" err="1"/>
              <a:t>tệ</a:t>
            </a:r>
            <a:r>
              <a:rPr lang="en-US" dirty="0"/>
              <a:t> </a:t>
            </a:r>
            <a:r>
              <a:rPr lang="en-US" dirty="0" err="1"/>
              <a:t>với</a:t>
            </a:r>
            <a:r>
              <a:rPr lang="en-US" dirty="0"/>
              <a:t> </a:t>
            </a:r>
            <a:r>
              <a:rPr lang="en-US" dirty="0" err="1"/>
              <a:t>cô</a:t>
            </a:r>
            <a:r>
              <a:rPr lang="en-US" dirty="0"/>
              <a:t> ta </a:t>
            </a:r>
            <a:r>
              <a:rPr lang="en-US" dirty="0" err="1"/>
              <a:t>bởi</a:t>
            </a:r>
            <a:r>
              <a:rPr lang="en-US" dirty="0"/>
              <a:t> </a:t>
            </a:r>
            <a:r>
              <a:rPr lang="en-US" dirty="0" err="1"/>
              <a:t>vì</a:t>
            </a:r>
            <a:r>
              <a:rPr lang="en-US" dirty="0"/>
              <a:t> </a:t>
            </a:r>
            <a:r>
              <a:rPr lang="en-US" dirty="0" err="1"/>
              <a:t>tôi</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điều</a:t>
            </a:r>
            <a:r>
              <a:rPr lang="en-US" dirty="0"/>
              <a:t> </a:t>
            </a:r>
            <a:r>
              <a:rPr lang="en-US" dirty="0" err="1"/>
              <a:t>đó</a:t>
            </a:r>
            <a:r>
              <a:rPr lang="en-US" dirty="0"/>
              <a:t> </a:t>
            </a:r>
            <a:r>
              <a:rPr lang="en-US" dirty="0" err="1"/>
              <a:t>từ</a:t>
            </a:r>
            <a:r>
              <a:rPr lang="en-US" dirty="0"/>
              <a:t> </a:t>
            </a:r>
            <a:r>
              <a:rPr lang="en-US" dirty="0" err="1"/>
              <a:t>đôi</a:t>
            </a:r>
            <a:r>
              <a:rPr lang="en-US" dirty="0"/>
              <a:t> </a:t>
            </a:r>
            <a:r>
              <a:rPr lang="en-US" dirty="0" err="1"/>
              <a:t>mắt</a:t>
            </a:r>
            <a:r>
              <a:rPr lang="en-US" dirty="0"/>
              <a:t> </a:t>
            </a:r>
            <a:r>
              <a:rPr lang="en-US" dirty="0" err="1"/>
              <a:t>đỏ</a:t>
            </a:r>
            <a:r>
              <a:rPr lang="en-US" dirty="0"/>
              <a:t> </a:t>
            </a:r>
            <a:r>
              <a:rPr lang="en-US" dirty="0" err="1"/>
              <a:t>của</a:t>
            </a:r>
            <a:r>
              <a:rPr lang="en-US" dirty="0"/>
              <a:t> </a:t>
            </a:r>
            <a:r>
              <a:rPr lang="en-US" dirty="0" err="1"/>
              <a:t>cô</a:t>
            </a:r>
            <a:r>
              <a:rPr lang="en-US" dirty="0"/>
              <a:t> ta</a:t>
            </a:r>
            <a:r>
              <a:rPr lang="vi-VN" dirty="0"/>
              <a:t>.</a:t>
            </a:r>
            <a:endParaRPr lang="en-US" dirty="0"/>
          </a:p>
          <a:p>
            <a:r>
              <a:rPr lang="vi-VN" dirty="0"/>
              <a:t>C. </a:t>
            </a:r>
            <a:r>
              <a:rPr lang="en-US" dirty="0" err="1"/>
              <a:t>Anh</a:t>
            </a:r>
            <a:r>
              <a:rPr lang="en-US" dirty="0"/>
              <a:t> ta </a:t>
            </a:r>
            <a:r>
              <a:rPr lang="en-US" dirty="0" err="1"/>
              <a:t>lẽ</a:t>
            </a:r>
            <a:r>
              <a:rPr lang="en-US" dirty="0"/>
              <a:t> </a:t>
            </a:r>
            <a:r>
              <a:rPr lang="en-US" dirty="0" err="1"/>
              <a:t>ra</a:t>
            </a:r>
            <a:r>
              <a:rPr lang="en-US" dirty="0"/>
              <a:t> </a:t>
            </a:r>
            <a:r>
              <a:rPr lang="en-US" dirty="0" err="1"/>
              <a:t>đã</a:t>
            </a:r>
            <a:r>
              <a:rPr lang="en-US" dirty="0"/>
              <a:t> </a:t>
            </a:r>
            <a:r>
              <a:rPr lang="en-US" dirty="0" err="1"/>
              <a:t>nên</a:t>
            </a:r>
            <a:r>
              <a:rPr lang="en-US" dirty="0"/>
              <a:t> </a:t>
            </a:r>
            <a:r>
              <a:rPr lang="en-US" dirty="0" err="1"/>
              <a:t>nói</a:t>
            </a:r>
            <a:r>
              <a:rPr lang="en-US" dirty="0"/>
              <a:t> </a:t>
            </a:r>
            <a:r>
              <a:rPr lang="en-US" dirty="0" err="1"/>
              <a:t>điều</a:t>
            </a:r>
            <a:r>
              <a:rPr lang="en-US" dirty="0"/>
              <a:t> </a:t>
            </a:r>
            <a:r>
              <a:rPr lang="en-US" dirty="0" err="1"/>
              <a:t>gì</a:t>
            </a:r>
            <a:r>
              <a:rPr lang="en-US" dirty="0"/>
              <a:t> </a:t>
            </a:r>
            <a:r>
              <a:rPr lang="en-US" dirty="0" err="1"/>
              <a:t>đó</a:t>
            </a:r>
            <a:r>
              <a:rPr lang="en-US" dirty="0"/>
              <a:t> </a:t>
            </a:r>
            <a:r>
              <a:rPr lang="en-US" dirty="0" err="1"/>
              <a:t>rất</a:t>
            </a:r>
            <a:r>
              <a:rPr lang="en-US" dirty="0"/>
              <a:t> </a:t>
            </a:r>
            <a:r>
              <a:rPr lang="en-US" dirty="0" err="1"/>
              <a:t>tệ</a:t>
            </a:r>
            <a:r>
              <a:rPr lang="en-US" dirty="0"/>
              <a:t> </a:t>
            </a:r>
            <a:r>
              <a:rPr lang="en-US" dirty="0" err="1"/>
              <a:t>với</a:t>
            </a:r>
            <a:r>
              <a:rPr lang="en-US" dirty="0"/>
              <a:t> </a:t>
            </a:r>
            <a:r>
              <a:rPr lang="en-US" dirty="0" err="1"/>
              <a:t>cô</a:t>
            </a:r>
            <a:r>
              <a:rPr lang="en-US" dirty="0"/>
              <a:t> ta </a:t>
            </a:r>
            <a:r>
              <a:rPr lang="en-US" dirty="0" err="1"/>
              <a:t>bởi</a:t>
            </a:r>
            <a:r>
              <a:rPr lang="en-US" dirty="0"/>
              <a:t> </a:t>
            </a:r>
            <a:r>
              <a:rPr lang="en-US" dirty="0" err="1"/>
              <a:t>vì</a:t>
            </a:r>
            <a:r>
              <a:rPr lang="en-US" dirty="0"/>
              <a:t> </a:t>
            </a:r>
            <a:r>
              <a:rPr lang="en-US" dirty="0" err="1"/>
              <a:t>tôi</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điều</a:t>
            </a:r>
            <a:r>
              <a:rPr lang="en-US" dirty="0"/>
              <a:t> </a:t>
            </a:r>
            <a:r>
              <a:rPr lang="en-US" dirty="0" err="1"/>
              <a:t>đó</a:t>
            </a:r>
            <a:r>
              <a:rPr lang="en-US" dirty="0"/>
              <a:t> </a:t>
            </a:r>
            <a:r>
              <a:rPr lang="en-US" dirty="0" err="1"/>
              <a:t>từ</a:t>
            </a:r>
            <a:r>
              <a:rPr lang="en-US" dirty="0"/>
              <a:t> </a:t>
            </a:r>
            <a:r>
              <a:rPr lang="en-US" dirty="0" err="1"/>
              <a:t>đôi</a:t>
            </a:r>
            <a:r>
              <a:rPr lang="en-US" dirty="0"/>
              <a:t> </a:t>
            </a:r>
            <a:r>
              <a:rPr lang="en-US" dirty="0" err="1"/>
              <a:t>mắt</a:t>
            </a:r>
            <a:r>
              <a:rPr lang="en-US" dirty="0"/>
              <a:t> </a:t>
            </a:r>
            <a:r>
              <a:rPr lang="en-US" dirty="0" err="1"/>
              <a:t>đỏ</a:t>
            </a:r>
            <a:r>
              <a:rPr lang="en-US" dirty="0"/>
              <a:t> </a:t>
            </a:r>
            <a:r>
              <a:rPr lang="en-US" dirty="0" err="1"/>
              <a:t>của</a:t>
            </a:r>
            <a:r>
              <a:rPr lang="en-US" dirty="0"/>
              <a:t> </a:t>
            </a:r>
            <a:r>
              <a:rPr lang="en-US" dirty="0" err="1"/>
              <a:t>cô</a:t>
            </a:r>
            <a:r>
              <a:rPr lang="en-US" dirty="0"/>
              <a:t> ta</a:t>
            </a:r>
            <a:r>
              <a:rPr lang="vi-VN" dirty="0"/>
              <a:t>.</a:t>
            </a:r>
            <a:endParaRPr lang="en-US" dirty="0"/>
          </a:p>
          <a:p>
            <a:r>
              <a:rPr lang="vi-VN" dirty="0"/>
              <a:t>D. </a:t>
            </a:r>
            <a:r>
              <a:rPr lang="en-US" dirty="0" err="1"/>
              <a:t>Anh</a:t>
            </a:r>
            <a:r>
              <a:rPr lang="en-US" dirty="0"/>
              <a:t> ta </a:t>
            </a:r>
            <a:r>
              <a:rPr lang="en-US" dirty="0" err="1"/>
              <a:t>có</a:t>
            </a:r>
            <a:r>
              <a:rPr lang="en-US" dirty="0"/>
              <a:t> </a:t>
            </a:r>
            <a:r>
              <a:rPr lang="en-US" dirty="0" err="1"/>
              <a:t>lẽ</a:t>
            </a:r>
            <a:r>
              <a:rPr lang="en-US" dirty="0"/>
              <a:t> </a:t>
            </a:r>
            <a:r>
              <a:rPr lang="en-US" dirty="0" err="1"/>
              <a:t>là</a:t>
            </a:r>
            <a:r>
              <a:rPr lang="en-US" dirty="0"/>
              <a:t> </a:t>
            </a:r>
            <a:r>
              <a:rPr lang="en-US" dirty="0" err="1"/>
              <a:t>đã</a:t>
            </a:r>
            <a:r>
              <a:rPr lang="en-US" dirty="0"/>
              <a:t> </a:t>
            </a:r>
            <a:r>
              <a:rPr lang="en-US" dirty="0" err="1"/>
              <a:t>nói</a:t>
            </a:r>
            <a:r>
              <a:rPr lang="en-US" dirty="0"/>
              <a:t> </a:t>
            </a:r>
            <a:r>
              <a:rPr lang="en-US" dirty="0" err="1"/>
              <a:t>điều</a:t>
            </a:r>
            <a:r>
              <a:rPr lang="en-US" dirty="0"/>
              <a:t> </a:t>
            </a:r>
            <a:r>
              <a:rPr lang="en-US" dirty="0" err="1"/>
              <a:t>gì</a:t>
            </a:r>
            <a:r>
              <a:rPr lang="en-US" dirty="0"/>
              <a:t> </a:t>
            </a:r>
            <a:r>
              <a:rPr lang="en-US" dirty="0" err="1"/>
              <a:t>đó</a:t>
            </a:r>
            <a:r>
              <a:rPr lang="en-US" dirty="0"/>
              <a:t> </a:t>
            </a:r>
            <a:r>
              <a:rPr lang="en-US" dirty="0" err="1"/>
              <a:t>rất</a:t>
            </a:r>
            <a:r>
              <a:rPr lang="en-US" dirty="0"/>
              <a:t> </a:t>
            </a:r>
            <a:r>
              <a:rPr lang="en-US" dirty="0" err="1"/>
              <a:t>tệ</a:t>
            </a:r>
            <a:r>
              <a:rPr lang="en-US" dirty="0"/>
              <a:t> </a:t>
            </a:r>
            <a:r>
              <a:rPr lang="en-US" dirty="0" err="1"/>
              <a:t>với</a:t>
            </a:r>
            <a:r>
              <a:rPr lang="en-US" dirty="0"/>
              <a:t> </a:t>
            </a:r>
            <a:r>
              <a:rPr lang="en-US" dirty="0" err="1"/>
              <a:t>cô</a:t>
            </a:r>
            <a:r>
              <a:rPr lang="en-US" dirty="0"/>
              <a:t> ta </a:t>
            </a:r>
            <a:r>
              <a:rPr lang="en-US" dirty="0" err="1"/>
              <a:t>bởi</a:t>
            </a:r>
            <a:r>
              <a:rPr lang="en-US" dirty="0"/>
              <a:t> </a:t>
            </a:r>
            <a:r>
              <a:rPr lang="en-US" dirty="0" err="1"/>
              <a:t>vì</a:t>
            </a:r>
            <a:r>
              <a:rPr lang="en-US" dirty="0"/>
              <a:t> </a:t>
            </a:r>
            <a:r>
              <a:rPr lang="en-US" dirty="0" err="1"/>
              <a:t>tôi</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điều</a:t>
            </a:r>
            <a:r>
              <a:rPr lang="en-US" dirty="0"/>
              <a:t> </a:t>
            </a:r>
            <a:r>
              <a:rPr lang="en-US" dirty="0" err="1"/>
              <a:t>đó</a:t>
            </a:r>
            <a:r>
              <a:rPr lang="en-US" dirty="0"/>
              <a:t> </a:t>
            </a:r>
            <a:r>
              <a:rPr lang="en-US" dirty="0" err="1"/>
              <a:t>từ</a:t>
            </a:r>
            <a:r>
              <a:rPr lang="en-US" dirty="0"/>
              <a:t> </a:t>
            </a:r>
            <a:r>
              <a:rPr lang="en-US" dirty="0" err="1"/>
              <a:t>đôi</a:t>
            </a:r>
            <a:r>
              <a:rPr lang="en-US" dirty="0"/>
              <a:t> </a:t>
            </a:r>
            <a:r>
              <a:rPr lang="en-US" dirty="0" err="1"/>
              <a:t>mắt</a:t>
            </a:r>
            <a:r>
              <a:rPr lang="en-US" dirty="0"/>
              <a:t> </a:t>
            </a:r>
            <a:r>
              <a:rPr lang="en-US" dirty="0" err="1"/>
              <a:t>đỏ</a:t>
            </a:r>
            <a:r>
              <a:rPr lang="en-US" dirty="0"/>
              <a:t> </a:t>
            </a:r>
            <a:r>
              <a:rPr lang="en-US" dirty="0" err="1"/>
              <a:t>của</a:t>
            </a:r>
            <a:r>
              <a:rPr lang="en-US" dirty="0"/>
              <a:t> </a:t>
            </a:r>
            <a:r>
              <a:rPr lang="en-US" dirty="0" err="1"/>
              <a:t>cô</a:t>
            </a:r>
            <a:r>
              <a:rPr lang="en-US" dirty="0"/>
              <a:t> ta</a:t>
            </a:r>
            <a:r>
              <a:rPr lang="vi-VN" dirty="0"/>
              <a:t>.</a:t>
            </a:r>
            <a:endParaRPr lang="en-US" dirty="0"/>
          </a:p>
          <a:p>
            <a:r>
              <a:rPr lang="vi-VN" dirty="0"/>
              <a:t>Phù hợp với nghĩa câu gốc nhất là đáp án </a:t>
            </a:r>
            <a:r>
              <a:rPr lang="en-US" dirty="0"/>
              <a:t>A</a:t>
            </a:r>
            <a:r>
              <a:rPr lang="vi-VN" dirty="0"/>
              <a:t>. </a:t>
            </a:r>
            <a:endParaRPr lang="en-US" dirty="0"/>
          </a:p>
          <a:p>
            <a:endParaRPr lang="en-US" dirty="0"/>
          </a:p>
        </p:txBody>
      </p:sp>
      <p:sp>
        <p:nvSpPr>
          <p:cNvPr id="5" name="Oval 4"/>
          <p:cNvSpPr/>
          <p:nvPr/>
        </p:nvSpPr>
        <p:spPr>
          <a:xfrm>
            <a:off x="95518" y="381000"/>
            <a:ext cx="590282"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375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1000"/>
                                        <p:tgtEl>
                                          <p:spTgt spid="4">
                                            <p:txEl>
                                              <p:pRg st="13" end="13"/>
                                            </p:txEl>
                                          </p:spTgt>
                                        </p:tgtEl>
                                      </p:cBhvr>
                                    </p:animEffect>
                                    <p:anim calcmode="lin" valueType="num">
                                      <p:cBhvr>
                                        <p:cTn id="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Effect transition="in" filter="fade">
                                      <p:cBhvr>
                                        <p:cTn id="47" dur="1000"/>
                                        <p:tgtEl>
                                          <p:spTgt spid="4">
                                            <p:txEl>
                                              <p:pRg st="14" end="14"/>
                                            </p:txEl>
                                          </p:spTgt>
                                        </p:tgtEl>
                                      </p:cBhvr>
                                    </p:animEffect>
                                    <p:anim calcmode="lin" valueType="num">
                                      <p:cBhvr>
                                        <p:cTn id="48"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fade">
                                      <p:cBhvr>
                                        <p:cTn id="52" dur="1000"/>
                                        <p:tgtEl>
                                          <p:spTgt spid="4">
                                            <p:txEl>
                                              <p:pRg st="15" end="15"/>
                                            </p:txEl>
                                          </p:spTgt>
                                        </p:tgtEl>
                                      </p:cBhvr>
                                    </p:animEffect>
                                    <p:anim calcmode="lin" valueType="num">
                                      <p:cBhvr>
                                        <p:cTn id="53"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9144000" cy="6740307"/>
          </a:xfrm>
          <a:prstGeom prst="rect">
            <a:avLst/>
          </a:prstGeom>
          <a:noFill/>
        </p:spPr>
        <p:txBody>
          <a:bodyPr wrap="square" rtlCol="0">
            <a:spAutoFit/>
          </a:bodyPr>
          <a:lstStyle/>
          <a:p>
            <a:r>
              <a:rPr lang="vi-VN" sz="2400" b="1" dirty="0"/>
              <a:t>Question </a:t>
            </a:r>
            <a:r>
              <a:rPr lang="en-US" sz="2400" b="1" dirty="0"/>
              <a:t>32</a:t>
            </a:r>
            <a:r>
              <a:rPr lang="en-US" sz="2400" dirty="0"/>
              <a:t>.</a:t>
            </a:r>
            <a:r>
              <a:rPr lang="vi-VN" sz="2400" dirty="0"/>
              <a:t> “What have you done to your hair?” she said to her son.</a:t>
            </a:r>
            <a:endParaRPr lang="en-US" sz="2400" dirty="0"/>
          </a:p>
          <a:p>
            <a:r>
              <a:rPr lang="en-US" sz="2400" dirty="0"/>
              <a:t>     </a:t>
            </a:r>
            <a:r>
              <a:rPr lang="en-US" sz="2400" b="1" dirty="0"/>
              <a:t>A.</a:t>
            </a:r>
            <a:r>
              <a:rPr lang="en-US" sz="2400" dirty="0"/>
              <a:t> </a:t>
            </a:r>
            <a:r>
              <a:rPr lang="vi-VN" sz="2400" dirty="0"/>
              <a:t>She asked her son what to do to his hair.</a:t>
            </a:r>
            <a:endParaRPr lang="en-US" sz="2400" dirty="0"/>
          </a:p>
          <a:p>
            <a:r>
              <a:rPr lang="en-US" sz="2400" dirty="0"/>
              <a:t>     </a:t>
            </a:r>
            <a:r>
              <a:rPr lang="en-US" sz="2400" b="1" dirty="0"/>
              <a:t>B.</a:t>
            </a:r>
            <a:r>
              <a:rPr lang="en-US" sz="2400" dirty="0"/>
              <a:t> </a:t>
            </a:r>
            <a:r>
              <a:rPr lang="vi-VN" sz="2400" dirty="0"/>
              <a:t>She wanted her son to know what he had done to his hair.</a:t>
            </a:r>
            <a:endParaRPr lang="en-US" sz="2400" dirty="0"/>
          </a:p>
          <a:p>
            <a:r>
              <a:rPr lang="en-US" sz="2400" dirty="0"/>
              <a:t>     </a:t>
            </a:r>
            <a:r>
              <a:rPr lang="en-US" sz="2400" b="1" dirty="0"/>
              <a:t>C.</a:t>
            </a:r>
            <a:r>
              <a:rPr lang="en-US" sz="2400" dirty="0"/>
              <a:t> </a:t>
            </a:r>
            <a:r>
              <a:rPr lang="vi-VN" sz="2400" dirty="0"/>
              <a:t>She wanted to know what did her son do to his hair.</a:t>
            </a:r>
            <a:endParaRPr lang="en-US" sz="2400" dirty="0"/>
          </a:p>
          <a:p>
            <a:r>
              <a:rPr lang="en-US" sz="2400" dirty="0"/>
              <a:t>     </a:t>
            </a:r>
            <a:r>
              <a:rPr lang="en-US" sz="2400" b="1" dirty="0"/>
              <a:t>D.</a:t>
            </a:r>
            <a:r>
              <a:rPr lang="en-US" sz="2400" dirty="0"/>
              <a:t> </a:t>
            </a:r>
            <a:r>
              <a:rPr lang="vi-VN" sz="2400" dirty="0"/>
              <a:t>She asked her son what he had done to his hair.	</a:t>
            </a:r>
            <a:endParaRPr lang="en-US" sz="2400" dirty="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Câu</a:t>
            </a:r>
            <a:r>
              <a:rPr lang="en-US" sz="2400" dirty="0"/>
              <a:t> </a:t>
            </a:r>
            <a:r>
              <a:rPr lang="en-US" sz="2400" dirty="0" err="1"/>
              <a:t>tường</a:t>
            </a:r>
            <a:r>
              <a:rPr lang="en-US" sz="2400" dirty="0"/>
              <a:t> </a:t>
            </a:r>
            <a:r>
              <a:rPr lang="en-US" sz="2400" dirty="0" err="1"/>
              <a:t>thuật</a:t>
            </a:r>
            <a:endParaRPr lang="en-US" sz="2400" dirty="0"/>
          </a:p>
          <a:p>
            <a:r>
              <a:rPr lang="vi-VN" sz="2400" dirty="0"/>
              <a:t>Giải thích: </a:t>
            </a:r>
            <a:endParaRPr lang="en-US" sz="2400" dirty="0"/>
          </a:p>
          <a:p>
            <a:r>
              <a:rPr lang="en-US" sz="2400" dirty="0" err="1"/>
              <a:t>Đề</a:t>
            </a:r>
            <a:r>
              <a:rPr lang="en-US" sz="2400" dirty="0"/>
              <a:t> </a:t>
            </a:r>
            <a:r>
              <a:rPr lang="en-US" sz="2400" dirty="0" err="1"/>
              <a:t>bài</a:t>
            </a:r>
            <a:r>
              <a:rPr lang="en-US" sz="2400" dirty="0"/>
              <a:t>: "Con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với</a:t>
            </a:r>
            <a:r>
              <a:rPr lang="en-US" sz="2400" dirty="0"/>
              <a:t> </a:t>
            </a:r>
            <a:r>
              <a:rPr lang="en-US" sz="2400" dirty="0" err="1"/>
              <a:t>tóc</a:t>
            </a:r>
            <a:r>
              <a:rPr lang="en-US" sz="2400" dirty="0"/>
              <a:t> </a:t>
            </a:r>
            <a:r>
              <a:rPr lang="en-US" sz="2400" dirty="0" err="1"/>
              <a:t>của</a:t>
            </a:r>
            <a:r>
              <a:rPr lang="en-US" sz="2400" dirty="0"/>
              <a:t> con </a:t>
            </a:r>
            <a:r>
              <a:rPr lang="en-US" sz="2400" dirty="0" err="1"/>
              <a:t>vậy</a:t>
            </a:r>
            <a:r>
              <a:rPr lang="en-US" sz="2400" dirty="0"/>
              <a:t>", </a:t>
            </a:r>
            <a:r>
              <a:rPr lang="en-US" sz="2400" dirty="0" err="1"/>
              <a:t>Cô</a:t>
            </a:r>
            <a:r>
              <a:rPr lang="en-US" sz="2400" dirty="0"/>
              <a:t> ta </a:t>
            </a:r>
            <a:r>
              <a:rPr lang="en-US" sz="2400" dirty="0" err="1"/>
              <a:t>nói</a:t>
            </a:r>
            <a:r>
              <a:rPr lang="en-US" sz="2400" dirty="0"/>
              <a:t> </a:t>
            </a:r>
            <a:r>
              <a:rPr lang="en-US" sz="2400" dirty="0" err="1"/>
              <a:t>với</a:t>
            </a:r>
            <a:r>
              <a:rPr lang="en-US" sz="2400" dirty="0"/>
              <a:t> con </a:t>
            </a:r>
            <a:r>
              <a:rPr lang="en-US" sz="2400" dirty="0" err="1"/>
              <a:t>trai</a:t>
            </a:r>
            <a:r>
              <a:rPr lang="en-US" sz="2400" dirty="0"/>
              <a:t> </a:t>
            </a:r>
            <a:r>
              <a:rPr lang="en-US" sz="2400" dirty="0" err="1"/>
              <a:t>mình</a:t>
            </a:r>
            <a:r>
              <a:rPr lang="en-US" sz="2400" dirty="0"/>
              <a:t>. </a:t>
            </a:r>
          </a:p>
          <a:p>
            <a:r>
              <a:rPr lang="en-US" sz="2400" dirty="0"/>
              <a:t>Ta </a:t>
            </a:r>
            <a:r>
              <a:rPr lang="en-US" sz="2400" dirty="0" err="1"/>
              <a:t>nhận</a:t>
            </a:r>
            <a:r>
              <a:rPr lang="en-US" sz="2400" dirty="0"/>
              <a:t> </a:t>
            </a:r>
            <a:r>
              <a:rPr lang="en-US" sz="2400" dirty="0" err="1"/>
              <a:t>thấy</a:t>
            </a:r>
            <a:r>
              <a:rPr lang="en-US" sz="2400" dirty="0"/>
              <a:t> </a:t>
            </a:r>
            <a:r>
              <a:rPr lang="en-US" sz="2400" dirty="0" err="1"/>
              <a:t>đây</a:t>
            </a:r>
            <a:r>
              <a:rPr lang="en-US" sz="2400" dirty="0"/>
              <a:t> </a:t>
            </a:r>
            <a:r>
              <a:rPr lang="en-US" sz="2400" dirty="0" err="1"/>
              <a:t>là</a:t>
            </a:r>
            <a:r>
              <a:rPr lang="en-US" sz="2400" dirty="0"/>
              <a:t> </a:t>
            </a:r>
            <a:r>
              <a:rPr lang="en-US" sz="2400" dirty="0" err="1"/>
              <a:t>một</a:t>
            </a:r>
            <a:r>
              <a:rPr lang="en-US" sz="2400" dirty="0"/>
              <a:t> </a:t>
            </a:r>
            <a:r>
              <a:rPr lang="en-US" sz="2400" dirty="0" err="1"/>
              <a:t>câu</a:t>
            </a:r>
            <a:r>
              <a:rPr lang="en-US" sz="2400" dirty="0"/>
              <a:t> </a:t>
            </a:r>
            <a:r>
              <a:rPr lang="en-US" sz="2400" dirty="0" err="1"/>
              <a:t>hỏi</a:t>
            </a:r>
            <a:r>
              <a:rPr lang="en-US" sz="2400" dirty="0"/>
              <a:t> ở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  - </a:t>
            </a:r>
            <a:r>
              <a:rPr lang="en-US" sz="2400" dirty="0" err="1"/>
              <a:t>lùi</a:t>
            </a:r>
            <a:r>
              <a:rPr lang="en-US" sz="2400" dirty="0"/>
              <a:t> </a:t>
            </a:r>
            <a:r>
              <a:rPr lang="en-US" sz="2400" dirty="0" err="1"/>
              <a:t>thì</a:t>
            </a:r>
            <a:r>
              <a:rPr lang="en-US" sz="2400" dirty="0"/>
              <a:t> </a:t>
            </a:r>
            <a:r>
              <a:rPr lang="en-US" sz="2400" dirty="0" err="1"/>
              <a:t>về</a:t>
            </a:r>
            <a:r>
              <a:rPr lang="en-US" sz="2400" dirty="0"/>
              <a:t>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endParaRPr lang="en-US" sz="2400" dirty="0"/>
          </a:p>
          <a:p>
            <a:r>
              <a:rPr lang="en-US" sz="2400" dirty="0"/>
              <a:t>A. </a:t>
            </a:r>
            <a:r>
              <a:rPr lang="en-US" sz="2400" dirty="0" err="1"/>
              <a:t>Cô</a:t>
            </a:r>
            <a:r>
              <a:rPr lang="en-US" sz="2400" dirty="0"/>
              <a:t> ta </a:t>
            </a:r>
            <a:r>
              <a:rPr lang="en-US" sz="2400" dirty="0" err="1"/>
              <a:t>hỏi</a:t>
            </a:r>
            <a:r>
              <a:rPr lang="en-US" sz="2400" dirty="0"/>
              <a:t> con </a:t>
            </a:r>
            <a:r>
              <a:rPr lang="en-US" sz="2400" dirty="0" err="1"/>
              <a:t>trai</a:t>
            </a:r>
            <a:r>
              <a:rPr lang="en-US" sz="2400" dirty="0"/>
              <a:t> </a:t>
            </a:r>
            <a:r>
              <a:rPr lang="en-US" sz="2400" dirty="0" err="1"/>
              <a:t>phải</a:t>
            </a:r>
            <a:r>
              <a:rPr lang="en-US" sz="2400" dirty="0"/>
              <a:t> </a:t>
            </a:r>
            <a:r>
              <a:rPr lang="en-US" sz="2400" dirty="0" err="1"/>
              <a:t>làm</a:t>
            </a:r>
            <a:r>
              <a:rPr lang="en-US" sz="2400" dirty="0"/>
              <a:t> </a:t>
            </a:r>
            <a:r>
              <a:rPr lang="en-US" sz="2400" dirty="0" err="1"/>
              <a:t>gì</a:t>
            </a:r>
            <a:r>
              <a:rPr lang="en-US" sz="2400" dirty="0"/>
              <a:t> </a:t>
            </a:r>
            <a:r>
              <a:rPr lang="en-US" sz="2400" dirty="0" err="1"/>
              <a:t>với</a:t>
            </a:r>
            <a:r>
              <a:rPr lang="en-US" sz="2400" dirty="0"/>
              <a:t> </a:t>
            </a:r>
            <a:r>
              <a:rPr lang="en-US" sz="2400" dirty="0" err="1"/>
              <a:t>mái</a:t>
            </a:r>
            <a:r>
              <a:rPr lang="en-US" sz="2400" dirty="0"/>
              <a:t> </a:t>
            </a:r>
            <a:r>
              <a:rPr lang="en-US" sz="2400" dirty="0" err="1"/>
              <a:t>tóc</a:t>
            </a:r>
            <a:r>
              <a:rPr lang="en-US" sz="2400" dirty="0"/>
              <a:t> </a:t>
            </a:r>
            <a:r>
              <a:rPr lang="en-US" sz="2400" dirty="0" err="1"/>
              <a:t>của</a:t>
            </a:r>
            <a:r>
              <a:rPr lang="en-US" sz="2400" dirty="0"/>
              <a:t> </a:t>
            </a:r>
            <a:r>
              <a:rPr lang="en-US" sz="2400" dirty="0" err="1"/>
              <a:t>nó</a:t>
            </a:r>
            <a:r>
              <a:rPr lang="en-US" sz="2400" dirty="0"/>
              <a:t>.  =&gt; </a:t>
            </a:r>
            <a:r>
              <a:rPr lang="en-US" sz="2400" dirty="0" err="1"/>
              <a:t>sai</a:t>
            </a:r>
            <a:r>
              <a:rPr lang="en-US" sz="2400" dirty="0"/>
              <a:t> </a:t>
            </a:r>
            <a:r>
              <a:rPr lang="en-US" sz="2400" dirty="0" err="1"/>
              <a:t>nghĩa</a:t>
            </a:r>
            <a:r>
              <a:rPr lang="en-US" sz="2400" dirty="0"/>
              <a:t> </a:t>
            </a:r>
          </a:p>
          <a:p>
            <a:r>
              <a:rPr lang="en-US" sz="2400" dirty="0"/>
              <a:t>B. </a:t>
            </a:r>
            <a:r>
              <a:rPr lang="en-US" sz="2400" dirty="0" err="1"/>
              <a:t>Cô</a:t>
            </a:r>
            <a:r>
              <a:rPr lang="en-US" sz="2400" dirty="0"/>
              <a:t> ta </a:t>
            </a:r>
            <a:r>
              <a:rPr lang="en-US" sz="2400" dirty="0" err="1"/>
              <a:t>muốn</a:t>
            </a:r>
            <a:r>
              <a:rPr lang="en-US" sz="2400" dirty="0"/>
              <a:t> con </a:t>
            </a:r>
            <a:r>
              <a:rPr lang="en-US" sz="2400" dirty="0" err="1"/>
              <a:t>trai</a:t>
            </a:r>
            <a:r>
              <a:rPr lang="en-US" sz="2400" dirty="0"/>
              <a:t> </a:t>
            </a:r>
            <a:r>
              <a:rPr lang="en-US" sz="2400" dirty="0" err="1"/>
              <a:t>biết</a:t>
            </a:r>
            <a:r>
              <a:rPr lang="en-US" sz="2400" dirty="0"/>
              <a:t>  </a:t>
            </a:r>
            <a:r>
              <a:rPr lang="en-US" sz="2400" dirty="0" err="1"/>
              <a:t>nó</a:t>
            </a:r>
            <a:r>
              <a:rPr lang="en-US" sz="2400" dirty="0"/>
              <a:t>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với</a:t>
            </a:r>
            <a:r>
              <a:rPr lang="en-US" sz="2400" dirty="0"/>
              <a:t> </a:t>
            </a:r>
            <a:r>
              <a:rPr lang="en-US" sz="2400" dirty="0" err="1"/>
              <a:t>mái</a:t>
            </a:r>
            <a:r>
              <a:rPr lang="en-US" sz="2400" dirty="0"/>
              <a:t> </a:t>
            </a:r>
            <a:r>
              <a:rPr lang="en-US" sz="2400" dirty="0" err="1"/>
              <a:t>tóc</a:t>
            </a:r>
            <a:r>
              <a:rPr lang="en-US" sz="2400" dirty="0"/>
              <a:t> </a:t>
            </a:r>
            <a:r>
              <a:rPr lang="en-US" sz="2400" dirty="0" err="1"/>
              <a:t>của</a:t>
            </a:r>
            <a:r>
              <a:rPr lang="en-US" sz="2400" dirty="0"/>
              <a:t> </a:t>
            </a:r>
            <a:r>
              <a:rPr lang="en-US" sz="2400" dirty="0" err="1"/>
              <a:t>nó</a:t>
            </a:r>
            <a:r>
              <a:rPr lang="en-US" sz="2400" dirty="0"/>
              <a:t>  =&gt; </a:t>
            </a:r>
            <a:r>
              <a:rPr lang="en-US" sz="2400" dirty="0" err="1"/>
              <a:t>Sai</a:t>
            </a:r>
            <a:r>
              <a:rPr lang="en-US" sz="2400" dirty="0"/>
              <a:t> </a:t>
            </a:r>
            <a:r>
              <a:rPr lang="en-US" sz="2400" dirty="0" err="1"/>
              <a:t>nghĩa</a:t>
            </a:r>
            <a:endParaRPr lang="en-US" sz="2400" dirty="0"/>
          </a:p>
          <a:p>
            <a:r>
              <a:rPr lang="en-US" sz="2400" dirty="0"/>
              <a:t>C. </a:t>
            </a:r>
            <a:r>
              <a:rPr lang="en-US" sz="2400" dirty="0" err="1"/>
              <a:t>Cô</a:t>
            </a:r>
            <a:r>
              <a:rPr lang="en-US" sz="2400" dirty="0"/>
              <a:t> ta </a:t>
            </a:r>
            <a:r>
              <a:rPr lang="en-US" sz="2400" dirty="0" err="1"/>
              <a:t>muốn</a:t>
            </a:r>
            <a:r>
              <a:rPr lang="en-US" sz="2400" dirty="0"/>
              <a:t> </a:t>
            </a:r>
            <a:r>
              <a:rPr lang="en-US" sz="2400" dirty="0" err="1"/>
              <a:t>biết</a:t>
            </a:r>
            <a:r>
              <a:rPr lang="en-US" sz="2400" dirty="0"/>
              <a:t> con </a:t>
            </a:r>
            <a:r>
              <a:rPr lang="en-US" sz="2400" dirty="0" err="1"/>
              <a:t>trai</a:t>
            </a:r>
            <a:r>
              <a:rPr lang="en-US" sz="2400" dirty="0"/>
              <a:t> </a:t>
            </a:r>
            <a:r>
              <a:rPr lang="en-US" sz="2400" dirty="0" err="1"/>
              <a:t>cô</a:t>
            </a:r>
            <a:r>
              <a:rPr lang="en-US" sz="2400" dirty="0"/>
              <a:t> ta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với</a:t>
            </a:r>
            <a:r>
              <a:rPr lang="en-US" sz="2400" dirty="0"/>
              <a:t> </a:t>
            </a:r>
            <a:r>
              <a:rPr lang="en-US" sz="2400" dirty="0" err="1"/>
              <a:t>mái</a:t>
            </a:r>
            <a:r>
              <a:rPr lang="en-US" sz="2400" dirty="0"/>
              <a:t> </a:t>
            </a:r>
            <a:r>
              <a:rPr lang="en-US" sz="2400" dirty="0" err="1"/>
              <a:t>tóc</a:t>
            </a:r>
            <a:r>
              <a:rPr lang="en-US" sz="2400" dirty="0"/>
              <a:t> </a:t>
            </a:r>
            <a:r>
              <a:rPr lang="en-US" sz="2400" dirty="0" err="1"/>
              <a:t>của</a:t>
            </a:r>
            <a:r>
              <a:rPr lang="en-US" sz="2400" dirty="0"/>
              <a:t> </a:t>
            </a:r>
            <a:r>
              <a:rPr lang="en-US" sz="2400" dirty="0" err="1"/>
              <a:t>nó</a:t>
            </a:r>
            <a:r>
              <a:rPr lang="en-US" sz="2400" dirty="0"/>
              <a:t>.=&gt; </a:t>
            </a:r>
            <a:r>
              <a:rPr lang="en-US" sz="2400" dirty="0" err="1"/>
              <a:t>Đáp</a:t>
            </a:r>
            <a:r>
              <a:rPr lang="en-US" sz="2400" dirty="0"/>
              <a:t> </a:t>
            </a:r>
            <a:r>
              <a:rPr lang="en-US" sz="2400" dirty="0" err="1"/>
              <a:t>án</a:t>
            </a:r>
            <a:r>
              <a:rPr lang="en-US" sz="2400" dirty="0"/>
              <a:t> </a:t>
            </a:r>
            <a:r>
              <a:rPr lang="en-US" sz="2400" dirty="0" err="1"/>
              <a:t>này</a:t>
            </a:r>
            <a:r>
              <a:rPr lang="en-US" sz="2400" dirty="0"/>
              <a:t> </a:t>
            </a:r>
            <a:r>
              <a:rPr lang="en-US" sz="2400" dirty="0" err="1"/>
              <a:t>sai</a:t>
            </a:r>
            <a:r>
              <a:rPr lang="en-US" sz="2400" dirty="0"/>
              <a:t> </a:t>
            </a:r>
            <a:r>
              <a:rPr lang="en-US" sz="2400" dirty="0" err="1"/>
              <a:t>vì</a:t>
            </a:r>
            <a:r>
              <a:rPr lang="en-US" sz="2400" dirty="0"/>
              <a:t> </a:t>
            </a:r>
            <a:r>
              <a:rPr lang="en-US" sz="2400" dirty="0" err="1"/>
              <a:t>chưa</a:t>
            </a:r>
            <a:r>
              <a:rPr lang="en-US" sz="2400" dirty="0"/>
              <a:t> </a:t>
            </a:r>
            <a:r>
              <a:rPr lang="en-US" sz="2400" dirty="0" err="1"/>
              <a:t>lùi</a:t>
            </a:r>
            <a:r>
              <a:rPr lang="en-US" sz="2400" dirty="0"/>
              <a:t> </a:t>
            </a:r>
            <a:r>
              <a:rPr lang="en-US" sz="2400" dirty="0" err="1"/>
              <a:t>thì</a:t>
            </a:r>
            <a:r>
              <a:rPr lang="en-US" sz="2400" dirty="0"/>
              <a:t> </a:t>
            </a:r>
            <a:r>
              <a:rPr lang="en-US" sz="2400" dirty="0" err="1"/>
              <a:t>và</a:t>
            </a:r>
            <a:r>
              <a:rPr lang="en-US" sz="2400" dirty="0"/>
              <a:t> </a:t>
            </a:r>
            <a:r>
              <a:rPr lang="en-US" sz="2400" dirty="0" err="1"/>
              <a:t>đảo</a:t>
            </a:r>
            <a:r>
              <a:rPr lang="en-US" sz="2400" dirty="0"/>
              <a:t> </a:t>
            </a:r>
            <a:r>
              <a:rPr lang="en-US" sz="2400" dirty="0" err="1"/>
              <a:t>ngữ</a:t>
            </a:r>
            <a:endParaRPr lang="en-US" sz="2400" dirty="0"/>
          </a:p>
          <a:p>
            <a:r>
              <a:rPr lang="en-US" sz="2400" dirty="0"/>
              <a:t>D. </a:t>
            </a:r>
            <a:r>
              <a:rPr lang="en-US" sz="2400" dirty="0" err="1"/>
              <a:t>Cô</a:t>
            </a:r>
            <a:r>
              <a:rPr lang="en-US" sz="2400" dirty="0"/>
              <a:t> ta </a:t>
            </a:r>
            <a:r>
              <a:rPr lang="en-US" sz="2400" dirty="0" err="1"/>
              <a:t>muốn</a:t>
            </a:r>
            <a:r>
              <a:rPr lang="en-US" sz="2400" dirty="0"/>
              <a:t> </a:t>
            </a:r>
            <a:r>
              <a:rPr lang="en-US" sz="2400" dirty="0" err="1"/>
              <a:t>biết</a:t>
            </a:r>
            <a:r>
              <a:rPr lang="en-US" sz="2400" dirty="0"/>
              <a:t> con </a:t>
            </a:r>
            <a:r>
              <a:rPr lang="en-US" sz="2400" dirty="0" err="1"/>
              <a:t>trai</a:t>
            </a:r>
            <a:r>
              <a:rPr lang="en-US" sz="2400" dirty="0"/>
              <a:t> </a:t>
            </a:r>
            <a:r>
              <a:rPr lang="en-US" sz="2400" dirty="0" err="1"/>
              <a:t>cô</a:t>
            </a:r>
            <a:r>
              <a:rPr lang="en-US" sz="2400" dirty="0"/>
              <a:t> ta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với</a:t>
            </a:r>
            <a:r>
              <a:rPr lang="en-US" sz="2400" dirty="0"/>
              <a:t> </a:t>
            </a:r>
            <a:r>
              <a:rPr lang="en-US" sz="2400" dirty="0" err="1"/>
              <a:t>mái</a:t>
            </a:r>
            <a:r>
              <a:rPr lang="en-US" sz="2400" dirty="0"/>
              <a:t> </a:t>
            </a:r>
            <a:r>
              <a:rPr lang="en-US" sz="2400" dirty="0" err="1"/>
              <a:t>tóc</a:t>
            </a:r>
            <a:r>
              <a:rPr lang="en-US" sz="2400" dirty="0"/>
              <a:t> </a:t>
            </a:r>
            <a:r>
              <a:rPr lang="en-US" sz="2400" dirty="0" err="1"/>
              <a:t>của</a:t>
            </a:r>
            <a:r>
              <a:rPr lang="en-US" sz="2400" dirty="0"/>
              <a:t> </a:t>
            </a:r>
            <a:r>
              <a:rPr lang="en-US" sz="2400" dirty="0" err="1"/>
              <a:t>nó</a:t>
            </a:r>
            <a:r>
              <a:rPr lang="en-US" sz="2400" dirty="0"/>
              <a:t>. =&gt; </a:t>
            </a:r>
            <a:r>
              <a:rPr lang="en-US" sz="2400" dirty="0" err="1"/>
              <a:t>Đáp</a:t>
            </a:r>
            <a:r>
              <a:rPr lang="en-US" sz="2400" dirty="0"/>
              <a:t> </a:t>
            </a:r>
            <a:r>
              <a:rPr lang="en-US" sz="2400" dirty="0" err="1"/>
              <a:t>án</a:t>
            </a:r>
            <a:r>
              <a:rPr lang="en-US" sz="2400" dirty="0"/>
              <a:t> </a:t>
            </a:r>
            <a:r>
              <a:rPr lang="en-US" sz="2400" dirty="0" err="1"/>
              <a:t>này</a:t>
            </a:r>
            <a:r>
              <a:rPr lang="en-US" sz="2400" dirty="0"/>
              <a:t> </a:t>
            </a:r>
            <a:r>
              <a:rPr lang="en-US" sz="2400" dirty="0" err="1"/>
              <a:t>đúng</a:t>
            </a:r>
            <a:r>
              <a:rPr lang="en-US" sz="2400" dirty="0"/>
              <a:t>.</a:t>
            </a:r>
          </a:p>
          <a:p>
            <a:endParaRPr lang="en-US" sz="2400" dirty="0"/>
          </a:p>
        </p:txBody>
      </p:sp>
      <p:sp>
        <p:nvSpPr>
          <p:cNvPr id="5" name="Oval 4"/>
          <p:cNvSpPr/>
          <p:nvPr/>
        </p:nvSpPr>
        <p:spPr>
          <a:xfrm>
            <a:off x="381000" y="2362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885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6370975"/>
          </a:xfrm>
          <a:prstGeom prst="rect">
            <a:avLst/>
          </a:prstGeom>
          <a:noFill/>
        </p:spPr>
        <p:txBody>
          <a:bodyPr wrap="square" rtlCol="0">
            <a:spAutoFit/>
          </a:bodyPr>
          <a:lstStyle/>
          <a:p>
            <a:r>
              <a:rPr lang="vi-VN" sz="2400" b="1" dirty="0"/>
              <a:t>Question </a:t>
            </a:r>
            <a:r>
              <a:rPr lang="en-US" sz="2400" b="1" dirty="0"/>
              <a:t>33</a:t>
            </a:r>
            <a:r>
              <a:rPr lang="en-US" sz="2400" dirty="0"/>
              <a:t>.</a:t>
            </a:r>
            <a:r>
              <a:rPr lang="vi-VN" sz="2400" dirty="0"/>
              <a:t> It’s almost nine months since I </a:t>
            </a:r>
            <a:r>
              <a:rPr lang="en-US" sz="2400" dirty="0"/>
              <a:t>last</a:t>
            </a:r>
            <a:r>
              <a:rPr lang="vi-VN" sz="2400" dirty="0"/>
              <a:t> subscrib</a:t>
            </a:r>
            <a:r>
              <a:rPr lang="en-US" sz="2400" dirty="0" err="1"/>
              <a:t>ed</a:t>
            </a:r>
            <a:r>
              <a:rPr lang="vi-VN" sz="2400" dirty="0"/>
              <a:t> to that magazine.</a:t>
            </a:r>
            <a:endParaRPr lang="en-US" sz="2400" dirty="0"/>
          </a:p>
          <a:p>
            <a:pPr lvl="0"/>
            <a:r>
              <a:rPr lang="vi-VN" sz="2400" dirty="0"/>
              <a:t>I have</a:t>
            </a:r>
            <a:r>
              <a:rPr lang="en-US" sz="2400" dirty="0" err="1"/>
              <a:t>n’t</a:t>
            </a:r>
            <a:r>
              <a:rPr lang="vi-VN" sz="2400" dirty="0"/>
              <a:t> subscribed to that magazine for almost nine months.</a:t>
            </a:r>
            <a:endParaRPr lang="en-US" sz="2400" dirty="0"/>
          </a:p>
          <a:p>
            <a:pPr lvl="0"/>
            <a:r>
              <a:rPr lang="vi-VN" sz="2400" dirty="0"/>
              <a:t>I have subscribed to that magazine almost nine months ago.</a:t>
            </a:r>
            <a:endParaRPr lang="en-US" sz="2400" dirty="0"/>
          </a:p>
          <a:p>
            <a:pPr lvl="0"/>
            <a:r>
              <a:rPr lang="vi-VN" sz="2400" dirty="0"/>
              <a:t>I </a:t>
            </a:r>
            <a:r>
              <a:rPr lang="en-US" sz="2400" dirty="0"/>
              <a:t>subscribed</a:t>
            </a:r>
            <a:r>
              <a:rPr lang="vi-VN" sz="2400" dirty="0"/>
              <a:t> to that magazine almost </a:t>
            </a:r>
            <a:r>
              <a:rPr lang="en-US" sz="2400" dirty="0"/>
              <a:t>for </a:t>
            </a:r>
            <a:r>
              <a:rPr lang="vi-VN" sz="2400" dirty="0"/>
              <a:t>nine months .</a:t>
            </a:r>
            <a:endParaRPr lang="en-US" sz="2400" dirty="0"/>
          </a:p>
          <a:p>
            <a:pPr lvl="0"/>
            <a:r>
              <a:rPr lang="vi-VN" sz="2400" dirty="0"/>
              <a:t>I have subscribed to that magazine for almost nine months, but now I stopped.</a:t>
            </a:r>
            <a:endParaRPr lang="en-US" sz="2400" dirty="0"/>
          </a:p>
          <a:p>
            <a:r>
              <a:rPr lang="en-US" sz="2400" b="1" i="1" dirty="0"/>
              <a:t> </a:t>
            </a:r>
            <a:endParaRPr lang="en-US" sz="2400" dirty="0"/>
          </a:p>
          <a:p>
            <a:endParaRPr lang="vi-VN" sz="2400" b="1" dirty="0" smtClean="0"/>
          </a:p>
          <a:p>
            <a:r>
              <a:rPr lang="vi-VN" sz="2400" dirty="0" smtClean="0"/>
              <a:t>Kiến </a:t>
            </a:r>
            <a:r>
              <a:rPr lang="vi-VN" sz="2400" dirty="0"/>
              <a:t>thức: </a:t>
            </a:r>
            <a:r>
              <a:rPr lang="en-US" sz="2400" dirty="0" err="1"/>
              <a:t>Câu</a:t>
            </a:r>
            <a:r>
              <a:rPr lang="en-US" sz="2400" dirty="0"/>
              <a:t> </a:t>
            </a:r>
            <a:r>
              <a:rPr lang="en-US" sz="2400" dirty="0" err="1"/>
              <a:t>đồng</a:t>
            </a:r>
            <a:r>
              <a:rPr lang="en-US" sz="2400" dirty="0"/>
              <a:t> </a:t>
            </a:r>
            <a:r>
              <a:rPr lang="en-US" sz="2400" dirty="0" err="1"/>
              <a:t>nghĩa</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endParaRPr lang="en-US" sz="2400" dirty="0"/>
          </a:p>
          <a:p>
            <a:r>
              <a:rPr lang="vi-VN" sz="2400" dirty="0"/>
              <a:t>Giải thích: </a:t>
            </a:r>
            <a:endParaRPr lang="en-US" sz="2400" dirty="0"/>
          </a:p>
          <a:p>
            <a:r>
              <a:rPr lang="vi-VN" sz="2400" dirty="0"/>
              <a:t>Câu đề bài:</a:t>
            </a:r>
            <a:r>
              <a:rPr lang="en-US" sz="2400" dirty="0"/>
              <a:t> </a:t>
            </a:r>
            <a:r>
              <a:rPr lang="en-US" sz="2400" dirty="0" err="1"/>
              <a:t>Gần</a:t>
            </a:r>
            <a:r>
              <a:rPr lang="en-US" sz="2400" dirty="0"/>
              <a:t> </a:t>
            </a:r>
            <a:r>
              <a:rPr lang="en-US" sz="2400" dirty="0" err="1"/>
              <a:t>chín</a:t>
            </a:r>
            <a:r>
              <a:rPr lang="en-US" sz="2400" dirty="0"/>
              <a:t> </a:t>
            </a:r>
            <a:r>
              <a:rPr lang="en-US" sz="2400" dirty="0" err="1"/>
              <a:t>tháng</a:t>
            </a:r>
            <a:r>
              <a:rPr lang="en-US" sz="2400" dirty="0"/>
              <a:t> </a:t>
            </a:r>
            <a:r>
              <a:rPr lang="en-US" sz="2400" dirty="0" err="1"/>
              <a:t>kể</a:t>
            </a:r>
            <a:r>
              <a:rPr lang="en-US" sz="2400" dirty="0"/>
              <a:t> </a:t>
            </a:r>
            <a:r>
              <a:rPr lang="en-US" sz="2400" dirty="0" err="1"/>
              <a:t>từ</a:t>
            </a:r>
            <a:r>
              <a:rPr lang="en-US" sz="2400" dirty="0"/>
              <a:t> </a:t>
            </a:r>
            <a:r>
              <a:rPr lang="en-US" sz="2400" dirty="0" err="1"/>
              <a:t>lần</a:t>
            </a:r>
            <a:r>
              <a:rPr lang="en-US" sz="2400" dirty="0"/>
              <a:t> </a:t>
            </a:r>
            <a:r>
              <a:rPr lang="en-US" sz="2400" dirty="0" err="1"/>
              <a:t>cuối</a:t>
            </a:r>
            <a:r>
              <a:rPr lang="en-US" sz="2400" dirty="0"/>
              <a:t> </a:t>
            </a:r>
            <a:r>
              <a:rPr lang="en-US" sz="2400" dirty="0" err="1"/>
              <a:t>cùng</a:t>
            </a:r>
            <a:r>
              <a:rPr lang="en-US" sz="2400" dirty="0"/>
              <a:t> </a:t>
            </a:r>
            <a:r>
              <a:rPr lang="en-US" sz="2400" dirty="0" err="1"/>
              <a:t>tôi</a:t>
            </a:r>
            <a:r>
              <a:rPr lang="en-US" sz="2400" dirty="0"/>
              <a:t> </a:t>
            </a:r>
            <a:r>
              <a:rPr lang="en-US" sz="2400" dirty="0" err="1"/>
              <a:t>đăng</a:t>
            </a:r>
            <a:r>
              <a:rPr lang="en-US" sz="2400" dirty="0"/>
              <a:t> </a:t>
            </a:r>
            <a:r>
              <a:rPr lang="en-US" sz="2400" dirty="0" err="1"/>
              <a:t>ký</a:t>
            </a:r>
            <a:r>
              <a:rPr lang="en-US" sz="2400" dirty="0"/>
              <a:t> </a:t>
            </a:r>
            <a:r>
              <a:rPr lang="en-US" sz="2400" dirty="0" err="1"/>
              <a:t>tạp</a:t>
            </a:r>
            <a:r>
              <a:rPr lang="en-US" sz="2400" dirty="0"/>
              <a:t> </a:t>
            </a:r>
            <a:r>
              <a:rPr lang="en-US" sz="2400" dirty="0" err="1"/>
              <a:t>chí</a:t>
            </a:r>
            <a:r>
              <a:rPr lang="en-US" sz="2400" dirty="0"/>
              <a:t> </a:t>
            </a:r>
            <a:r>
              <a:rPr lang="en-US" sz="2400" dirty="0" err="1"/>
              <a:t>đó</a:t>
            </a:r>
            <a:r>
              <a:rPr lang="vi-VN" sz="2400" dirty="0"/>
              <a:t>.</a:t>
            </a:r>
            <a:endParaRPr lang="en-US" sz="2400" dirty="0"/>
          </a:p>
          <a:p>
            <a:r>
              <a:rPr lang="vi-VN" sz="2400" dirty="0"/>
              <a:t>= </a:t>
            </a:r>
            <a:r>
              <a:rPr lang="en-US" sz="2400" dirty="0"/>
              <a:t>A</a:t>
            </a:r>
            <a:r>
              <a:rPr lang="vi-VN" sz="2400" dirty="0"/>
              <a:t>. </a:t>
            </a:r>
            <a:r>
              <a:rPr lang="en-US" sz="2400" dirty="0" err="1"/>
              <a:t>Tôi</a:t>
            </a:r>
            <a:r>
              <a:rPr lang="en-US" sz="2400" dirty="0"/>
              <a:t> </a:t>
            </a:r>
            <a:r>
              <a:rPr lang="en-US" sz="2400" dirty="0" err="1"/>
              <a:t>không</a:t>
            </a:r>
            <a:r>
              <a:rPr lang="en-US" sz="2400" dirty="0"/>
              <a:t> </a:t>
            </a:r>
            <a:r>
              <a:rPr lang="en-US" sz="2400" dirty="0" err="1"/>
              <a:t>đăng</a:t>
            </a:r>
            <a:r>
              <a:rPr lang="en-US" sz="2400" dirty="0"/>
              <a:t> </a:t>
            </a:r>
            <a:r>
              <a:rPr lang="en-US" sz="2400" dirty="0" err="1"/>
              <a:t>ký</a:t>
            </a:r>
            <a:r>
              <a:rPr lang="en-US" sz="2400" dirty="0"/>
              <a:t> </a:t>
            </a:r>
            <a:r>
              <a:rPr lang="en-US" sz="2400" dirty="0" err="1"/>
              <a:t>tạp</a:t>
            </a:r>
            <a:r>
              <a:rPr lang="en-US" sz="2400" dirty="0"/>
              <a:t> </a:t>
            </a:r>
            <a:r>
              <a:rPr lang="en-US" sz="2400" dirty="0" err="1"/>
              <a:t>chí</a:t>
            </a:r>
            <a:r>
              <a:rPr lang="en-US" sz="2400" dirty="0"/>
              <a:t> </a:t>
            </a:r>
            <a:r>
              <a:rPr lang="en-US" sz="2400" dirty="0" err="1"/>
              <a:t>đó</a:t>
            </a:r>
            <a:r>
              <a:rPr lang="en-US" sz="2400" dirty="0"/>
              <a:t> </a:t>
            </a:r>
            <a:r>
              <a:rPr lang="en-US" sz="2400" dirty="0" err="1"/>
              <a:t>được</a:t>
            </a:r>
            <a:r>
              <a:rPr lang="en-US" sz="2400" dirty="0"/>
              <a:t> </a:t>
            </a:r>
            <a:r>
              <a:rPr lang="en-US" sz="2400" dirty="0" err="1"/>
              <a:t>gần</a:t>
            </a:r>
            <a:r>
              <a:rPr lang="en-US" sz="2400" dirty="0"/>
              <a:t> </a:t>
            </a:r>
            <a:r>
              <a:rPr lang="en-US" sz="2400" dirty="0" err="1"/>
              <a:t>chín</a:t>
            </a:r>
            <a:r>
              <a:rPr lang="en-US" sz="2400" dirty="0"/>
              <a:t> </a:t>
            </a:r>
            <a:r>
              <a:rPr lang="en-US" sz="2400" dirty="0" err="1"/>
              <a:t>tháng</a:t>
            </a:r>
            <a:r>
              <a:rPr lang="en-US" sz="2400" dirty="0"/>
              <a:t> </a:t>
            </a:r>
            <a:r>
              <a:rPr lang="en-US" sz="2400" dirty="0" err="1"/>
              <a:t>rồi</a:t>
            </a:r>
            <a:r>
              <a:rPr lang="en-US" sz="2400" dirty="0"/>
              <a:t>.</a:t>
            </a:r>
          </a:p>
          <a:p>
            <a:r>
              <a:rPr lang="en-US" sz="2400" dirty="0" err="1"/>
              <a:t>Cấu</a:t>
            </a:r>
            <a:r>
              <a:rPr lang="en-US" sz="2400" dirty="0"/>
              <a:t> </a:t>
            </a:r>
            <a:r>
              <a:rPr lang="en-US" sz="2400" dirty="0" err="1"/>
              <a:t>trúc</a:t>
            </a:r>
            <a:r>
              <a:rPr lang="en-US" sz="2400" dirty="0"/>
              <a:t>: S + haven’t/ hasn’t + Vp2 + for + time = It ‘s + time  + since + S + (last) + Vp1 + .</a:t>
            </a:r>
          </a:p>
          <a:p>
            <a:endParaRPr lang="en-US" sz="2400" dirty="0"/>
          </a:p>
        </p:txBody>
      </p:sp>
      <p:sp>
        <p:nvSpPr>
          <p:cNvPr id="5" name="Oval 4"/>
          <p:cNvSpPr/>
          <p:nvPr/>
        </p:nvSpPr>
        <p:spPr>
          <a:xfrm>
            <a:off x="0" y="1143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786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610600" cy="6001643"/>
          </a:xfrm>
          <a:prstGeom prst="rect">
            <a:avLst/>
          </a:prstGeom>
          <a:noFill/>
        </p:spPr>
        <p:txBody>
          <a:bodyPr wrap="square" rtlCol="0">
            <a:spAutoFit/>
          </a:bodyPr>
          <a:lstStyle/>
          <a:p>
            <a:r>
              <a:rPr lang="vi-VN" sz="2400" b="1" dirty="0"/>
              <a:t>Question </a:t>
            </a:r>
            <a:r>
              <a:rPr lang="en-US" sz="2400" b="1" dirty="0"/>
              <a:t>34</a:t>
            </a:r>
            <a:r>
              <a:rPr lang="vi-VN" sz="2400" b="1" dirty="0"/>
              <a:t>: A. </a:t>
            </a:r>
            <a:r>
              <a:rPr lang="vi-VN" sz="2400" dirty="0"/>
              <a:t>making 	</a:t>
            </a:r>
            <a:r>
              <a:rPr lang="vi-VN" sz="2400" b="1" dirty="0"/>
              <a:t>B. </a:t>
            </a:r>
            <a:r>
              <a:rPr lang="vi-VN" sz="2400" dirty="0"/>
              <a:t>providing 	</a:t>
            </a:r>
            <a:r>
              <a:rPr lang="vi-VN" sz="2400" b="1" dirty="0"/>
              <a:t>C. </a:t>
            </a:r>
            <a:r>
              <a:rPr lang="vi-VN" sz="2400" dirty="0"/>
              <a:t>allowing 	</a:t>
            </a:r>
            <a:r>
              <a:rPr lang="vi-VN" sz="2400" b="1" dirty="0"/>
              <a:t>D. </a:t>
            </a:r>
            <a:r>
              <a:rPr lang="vi-VN" sz="2400" dirty="0"/>
              <a:t>holding </a:t>
            </a:r>
            <a:endParaRPr lang="en-US" sz="2400" dirty="0"/>
          </a:p>
          <a:p>
            <a:r>
              <a:rPr lang="vi-VN" sz="2400" dirty="0"/>
              <a:t>Countries all over the world are now beginning to enter the sector of eLearning, (</a:t>
            </a:r>
            <a:r>
              <a:rPr lang="vi-VN" sz="2400" b="1" dirty="0"/>
              <a:t>3</a:t>
            </a:r>
            <a:r>
              <a:rPr lang="en-US" sz="2400" b="1" dirty="0"/>
              <a:t>4</a:t>
            </a:r>
            <a:r>
              <a:rPr lang="vi-VN" sz="2400" dirty="0"/>
              <a:t>) ______ people to have a broader access to learning opportunities that weren't otherwise possible in the past. </a:t>
            </a:r>
            <a:endParaRPr lang="en-US" sz="2400" dirty="0"/>
          </a:p>
          <a:p>
            <a:endParaRPr lang="vi-VN" sz="2400" b="1" dirty="0" smtClean="0"/>
          </a:p>
          <a:p>
            <a:r>
              <a:rPr lang="vi-VN" sz="2400" dirty="0" smtClean="0"/>
              <a:t>Kiến </a:t>
            </a:r>
            <a:r>
              <a:rPr lang="vi-VN" sz="2400" dirty="0"/>
              <a:t>thức: Đọc </a:t>
            </a:r>
            <a:r>
              <a:rPr lang="en-US" sz="2400" dirty="0" err="1"/>
              <a:t>điền</a:t>
            </a:r>
            <a:r>
              <a:rPr lang="en-US" sz="2400" dirty="0"/>
              <a:t> </a:t>
            </a:r>
            <a:r>
              <a:rPr lang="en-US" sz="2400" dirty="0" err="1"/>
              <a:t>từ</a:t>
            </a:r>
            <a:endParaRPr lang="en-US" sz="2400" dirty="0"/>
          </a:p>
          <a:p>
            <a:r>
              <a:rPr lang="vi-VN" sz="2400" dirty="0"/>
              <a:t>Giải thích: </a:t>
            </a:r>
            <a:endParaRPr lang="en-US" sz="2400" dirty="0"/>
          </a:p>
          <a:p>
            <a:r>
              <a:rPr lang="en-US" sz="2400" dirty="0"/>
              <a:t>A. make </a:t>
            </a:r>
            <a:r>
              <a:rPr lang="en-US" sz="2400" dirty="0" err="1"/>
              <a:t>sb</a:t>
            </a:r>
            <a:r>
              <a:rPr lang="en-US" sz="2400" dirty="0"/>
              <a:t> + </a:t>
            </a:r>
            <a:r>
              <a:rPr lang="en-US" sz="2400" dirty="0" err="1"/>
              <a:t>Vnt</a:t>
            </a:r>
            <a:r>
              <a:rPr lang="en-US" sz="2400" dirty="0"/>
              <a:t>: </a:t>
            </a:r>
            <a:r>
              <a:rPr lang="en-US" sz="2400" dirty="0" err="1"/>
              <a:t>bảo</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B. provide </a:t>
            </a:r>
            <a:r>
              <a:rPr lang="en-US" sz="2400" dirty="0" err="1"/>
              <a:t>sb</a:t>
            </a:r>
            <a:r>
              <a:rPr lang="en-US" sz="2400" dirty="0"/>
              <a:t> with </a:t>
            </a:r>
            <a:r>
              <a:rPr lang="en-US" sz="2400" dirty="0" err="1"/>
              <a:t>st</a:t>
            </a:r>
            <a:r>
              <a:rPr lang="en-US" sz="2400" dirty="0"/>
              <a:t>: </a:t>
            </a:r>
            <a:r>
              <a:rPr lang="en-US" sz="2400" dirty="0" err="1"/>
              <a:t>cung</a:t>
            </a:r>
            <a:r>
              <a:rPr lang="en-US" sz="2400" dirty="0"/>
              <a:t> </a:t>
            </a:r>
            <a:r>
              <a:rPr lang="en-US" sz="2400" dirty="0" err="1"/>
              <a:t>cấp</a:t>
            </a:r>
            <a:r>
              <a:rPr lang="en-US" sz="2400" dirty="0"/>
              <a:t> </a:t>
            </a:r>
            <a:r>
              <a:rPr lang="en-US" sz="2400" dirty="0" err="1"/>
              <a:t>cho</a:t>
            </a:r>
            <a:r>
              <a:rPr lang="en-US" sz="2400" dirty="0"/>
              <a:t> </a:t>
            </a:r>
            <a:r>
              <a:rPr lang="en-US" sz="2400" dirty="0" err="1"/>
              <a:t>ai</a:t>
            </a:r>
            <a:r>
              <a:rPr lang="en-US" sz="2400" dirty="0"/>
              <a:t> </a:t>
            </a:r>
            <a:r>
              <a:rPr lang="en-US" sz="2400" dirty="0" err="1"/>
              <a:t>cái</a:t>
            </a:r>
            <a:r>
              <a:rPr lang="en-US" sz="2400" dirty="0"/>
              <a:t> </a:t>
            </a:r>
            <a:r>
              <a:rPr lang="en-US" sz="2400" dirty="0" err="1"/>
              <a:t>gì</a:t>
            </a:r>
            <a:endParaRPr lang="en-US" sz="2400" dirty="0"/>
          </a:p>
          <a:p>
            <a:r>
              <a:rPr lang="en-US" sz="2400" dirty="0"/>
              <a:t>C. allow </a:t>
            </a:r>
            <a:r>
              <a:rPr lang="en-US" sz="2400" dirty="0" err="1"/>
              <a:t>sb</a:t>
            </a:r>
            <a:r>
              <a:rPr lang="en-US" sz="2400" dirty="0"/>
              <a:t> to + </a:t>
            </a:r>
            <a:r>
              <a:rPr lang="en-US" sz="2400" dirty="0" err="1"/>
              <a:t>Vnt</a:t>
            </a:r>
            <a:r>
              <a:rPr lang="en-US" sz="2400" dirty="0"/>
              <a:t>: </a:t>
            </a:r>
            <a:r>
              <a:rPr lang="en-US" sz="2400" dirty="0" err="1"/>
              <a:t>cho</a:t>
            </a:r>
            <a:r>
              <a:rPr lang="en-US" sz="2400" dirty="0"/>
              <a:t> </a:t>
            </a:r>
            <a:r>
              <a:rPr lang="en-US" sz="2400" dirty="0" err="1"/>
              <a:t>phép</a:t>
            </a:r>
            <a:r>
              <a:rPr lang="en-US" sz="2400" dirty="0"/>
              <a:t> </a:t>
            </a:r>
            <a:r>
              <a:rPr lang="en-US" sz="2400" dirty="0" err="1"/>
              <a:t>ai</a:t>
            </a:r>
            <a:r>
              <a:rPr lang="en-US" sz="2400" dirty="0"/>
              <a:t> </a:t>
            </a:r>
            <a:r>
              <a:rPr lang="en-US" sz="2400" dirty="0" err="1"/>
              <a:t>làm</a:t>
            </a:r>
            <a:r>
              <a:rPr lang="en-US" sz="2400" dirty="0"/>
              <a:t> </a:t>
            </a:r>
            <a:r>
              <a:rPr lang="en-US" sz="2400" dirty="0" err="1"/>
              <a:t>gì</a:t>
            </a:r>
            <a:r>
              <a:rPr lang="en-US" sz="2400" dirty="0"/>
              <a:t>              D. hold </a:t>
            </a:r>
            <a:r>
              <a:rPr lang="en-US" sz="2400" dirty="0" err="1"/>
              <a:t>sb</a:t>
            </a:r>
            <a:r>
              <a:rPr lang="en-US" sz="2400" dirty="0"/>
              <a:t>/ </a:t>
            </a:r>
            <a:r>
              <a:rPr lang="en-US" sz="2400" dirty="0" err="1"/>
              <a:t>st</a:t>
            </a:r>
            <a:r>
              <a:rPr lang="en-US" sz="2400" dirty="0"/>
              <a:t>: </a:t>
            </a:r>
            <a:r>
              <a:rPr lang="en-US" sz="2400" dirty="0" err="1"/>
              <a:t>cầm</a:t>
            </a:r>
            <a:r>
              <a:rPr lang="en-US" sz="2400" dirty="0"/>
              <a:t> / </a:t>
            </a:r>
            <a:r>
              <a:rPr lang="en-US" sz="2400" dirty="0" err="1"/>
              <a:t>nắm</a:t>
            </a:r>
            <a:r>
              <a:rPr lang="en-US" sz="2400" dirty="0"/>
              <a:t> …</a:t>
            </a:r>
          </a:p>
          <a:p>
            <a:r>
              <a:rPr lang="en-US" sz="2400" dirty="0"/>
              <a:t>Ta </a:t>
            </a:r>
            <a:r>
              <a:rPr lang="en-US" sz="2400" dirty="0" err="1"/>
              <a:t>thấy</a:t>
            </a:r>
            <a:r>
              <a:rPr lang="en-US" sz="2400" dirty="0"/>
              <a:t> </a:t>
            </a:r>
            <a:r>
              <a:rPr lang="en-US" sz="2400" dirty="0" err="1"/>
              <a:t>chỗ</a:t>
            </a:r>
            <a:r>
              <a:rPr lang="en-US" sz="2400" dirty="0"/>
              <a:t> </a:t>
            </a:r>
            <a:r>
              <a:rPr lang="en-US" sz="2400" dirty="0" err="1"/>
              <a:t>trống</a:t>
            </a:r>
            <a:r>
              <a:rPr lang="en-US" sz="2400" dirty="0"/>
              <a:t> </a:t>
            </a:r>
            <a:r>
              <a:rPr lang="en-US" sz="2400" dirty="0" err="1"/>
              <a:t>cần</a:t>
            </a:r>
            <a:r>
              <a:rPr lang="en-US" sz="2400" dirty="0"/>
              <a:t> </a:t>
            </a:r>
            <a:r>
              <a:rPr lang="en-US" sz="2400" dirty="0" err="1"/>
              <a:t>một</a:t>
            </a:r>
            <a:r>
              <a:rPr lang="en-US" sz="2400" dirty="0"/>
              <a:t> </a:t>
            </a:r>
            <a:r>
              <a:rPr lang="en-US" sz="2400" dirty="0" err="1"/>
              <a:t>động</a:t>
            </a:r>
            <a:r>
              <a:rPr lang="en-US" sz="2400" dirty="0"/>
              <a:t> </a:t>
            </a:r>
            <a:r>
              <a:rPr lang="en-US" sz="2400" dirty="0" err="1"/>
              <a:t>từ</a:t>
            </a:r>
            <a:r>
              <a:rPr lang="en-US" sz="2400" dirty="0"/>
              <a:t> + </a:t>
            </a:r>
            <a:r>
              <a:rPr lang="en-US" sz="2400" dirty="0" err="1"/>
              <a:t>tân</a:t>
            </a:r>
            <a:r>
              <a:rPr lang="en-US" sz="2400" dirty="0"/>
              <a:t> </a:t>
            </a:r>
            <a:r>
              <a:rPr lang="en-US" sz="2400" dirty="0" err="1"/>
              <a:t>ngữ</a:t>
            </a:r>
            <a:r>
              <a:rPr lang="en-US" sz="2400" dirty="0"/>
              <a:t> + to </a:t>
            </a:r>
            <a:r>
              <a:rPr lang="en-US" sz="2400" dirty="0" err="1"/>
              <a:t>Vnt</a:t>
            </a:r>
            <a:endParaRPr lang="en-US" sz="2400" dirty="0"/>
          </a:p>
          <a:p>
            <a:endParaRPr lang="vi-VN" sz="2400" dirty="0" smtClean="0"/>
          </a:p>
          <a:p>
            <a:endParaRPr lang="en-US" sz="2400" dirty="0"/>
          </a:p>
        </p:txBody>
      </p:sp>
      <p:sp>
        <p:nvSpPr>
          <p:cNvPr id="5" name="Oval 4"/>
          <p:cNvSpPr/>
          <p:nvPr/>
        </p:nvSpPr>
        <p:spPr>
          <a:xfrm>
            <a:off x="5867400" y="381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53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6740307"/>
          </a:xfrm>
          <a:prstGeom prst="rect">
            <a:avLst/>
          </a:prstGeom>
          <a:noFill/>
        </p:spPr>
        <p:txBody>
          <a:bodyPr wrap="square" rtlCol="0">
            <a:spAutoFit/>
          </a:bodyPr>
          <a:lstStyle/>
          <a:p>
            <a:r>
              <a:rPr lang="vi-VN" sz="2400" b="1" dirty="0"/>
              <a:t>Question 3</a:t>
            </a:r>
            <a:r>
              <a:rPr lang="en-US" sz="2400" b="1" dirty="0"/>
              <a:t>5</a:t>
            </a:r>
            <a:r>
              <a:rPr lang="vi-VN" sz="2400" b="1" dirty="0"/>
              <a:t>: A. </a:t>
            </a:r>
            <a:r>
              <a:rPr lang="vi-VN" sz="2400" dirty="0"/>
              <a:t>who 	</a:t>
            </a:r>
            <a:r>
              <a:rPr lang="vi-VN" sz="2400" b="1" dirty="0"/>
              <a:t>B. </a:t>
            </a:r>
            <a:r>
              <a:rPr lang="vi-VN" sz="2400" dirty="0"/>
              <a:t>whom 	</a:t>
            </a:r>
            <a:r>
              <a:rPr lang="vi-VN" sz="2400" b="1" dirty="0"/>
              <a:t>C. </a:t>
            </a:r>
            <a:r>
              <a:rPr lang="vi-VN" sz="2400" dirty="0"/>
              <a:t>when 	</a:t>
            </a:r>
            <a:r>
              <a:rPr lang="vi-VN" sz="2400" b="1" dirty="0"/>
              <a:t>D. </a:t>
            </a:r>
            <a:r>
              <a:rPr lang="vi-VN" sz="2400" dirty="0"/>
              <a:t>why </a:t>
            </a:r>
            <a:endParaRPr lang="en-US" sz="2400" dirty="0"/>
          </a:p>
          <a:p>
            <a:r>
              <a:rPr lang="vi-VN" sz="2400" dirty="0"/>
              <a:t>The reason why this industry has become so popular over the last few years is the convenience it offers to those (</a:t>
            </a:r>
            <a:r>
              <a:rPr lang="vi-VN" sz="2400" b="1" dirty="0"/>
              <a:t>3</a:t>
            </a:r>
            <a:r>
              <a:rPr lang="en-US" sz="2400" b="1" dirty="0"/>
              <a:t>5</a:t>
            </a:r>
            <a:r>
              <a:rPr lang="vi-VN" sz="2400" dirty="0"/>
              <a:t>) ______ are interested in it.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a:t>A</a:t>
            </a:r>
            <a:r>
              <a:rPr lang="vi-VN" sz="2400" dirty="0"/>
              <a:t>. who</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người</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r>
              <a:rPr lang="vi-VN" sz="2400" dirty="0"/>
              <a:t>	</a:t>
            </a:r>
            <a:endParaRPr lang="en-US" sz="2400" dirty="0"/>
          </a:p>
          <a:p>
            <a:r>
              <a:rPr lang="en-US" sz="2400" dirty="0"/>
              <a:t>B</a:t>
            </a:r>
            <a:r>
              <a:rPr lang="vi-VN" sz="2400" dirty="0"/>
              <a:t>. </a:t>
            </a:r>
            <a:r>
              <a:rPr lang="en-US" sz="2400" dirty="0"/>
              <a:t>w</a:t>
            </a:r>
            <a:r>
              <a:rPr lang="vi-VN" sz="2400" dirty="0"/>
              <a:t>hom</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người</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tân</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a:t>
            </a:r>
          </a:p>
          <a:p>
            <a:r>
              <a:rPr lang="en-US" sz="2400" dirty="0"/>
              <a:t>C. when: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trạng</a:t>
            </a:r>
            <a:r>
              <a:rPr lang="en-US" sz="2400" dirty="0"/>
              <a:t> </a:t>
            </a:r>
            <a:r>
              <a:rPr lang="en-US" sz="2400" dirty="0" err="1"/>
              <a:t>từ</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bổ</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endParaRPr lang="en-US" sz="2400" dirty="0"/>
          </a:p>
          <a:p>
            <a:r>
              <a:rPr lang="en-US" sz="2400" dirty="0"/>
              <a:t>C. why: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trạng</a:t>
            </a:r>
            <a:r>
              <a:rPr lang="en-US" sz="2400" dirty="0"/>
              <a:t> </a:t>
            </a:r>
            <a:r>
              <a:rPr lang="en-US" sz="2400" dirty="0" err="1"/>
              <a:t>từ</a:t>
            </a:r>
            <a:r>
              <a:rPr lang="en-US" sz="2400" dirty="0"/>
              <a:t> </a:t>
            </a:r>
            <a:r>
              <a:rPr lang="en-US" sz="2400" dirty="0" err="1"/>
              <a:t>chỉ</a:t>
            </a:r>
            <a:r>
              <a:rPr lang="en-US" sz="2400" dirty="0"/>
              <a:t> </a:t>
            </a:r>
            <a:r>
              <a:rPr lang="en-US" sz="2400" dirty="0" err="1"/>
              <a:t>lý</a:t>
            </a:r>
            <a:r>
              <a:rPr lang="en-US" sz="2400" dirty="0"/>
              <a:t> do </a:t>
            </a:r>
            <a:r>
              <a:rPr lang="en-US" sz="2400" dirty="0" err="1"/>
              <a:t>có</a:t>
            </a:r>
            <a:r>
              <a:rPr lang="en-US" sz="2400" dirty="0"/>
              <a:t> </a:t>
            </a:r>
            <a:r>
              <a:rPr lang="en-US" sz="2400" dirty="0" err="1"/>
              <a:t>chức</a:t>
            </a:r>
            <a:r>
              <a:rPr lang="en-US" sz="2400" dirty="0"/>
              <a:t> </a:t>
            </a:r>
            <a:r>
              <a:rPr lang="en-US" sz="2400" dirty="0" err="1"/>
              <a:t>năng</a:t>
            </a:r>
            <a:r>
              <a:rPr lang="en-US" sz="2400" dirty="0"/>
              <a:t> </a:t>
            </a:r>
            <a:r>
              <a:rPr lang="en-US" sz="2400" dirty="0" err="1"/>
              <a:t>làm</a:t>
            </a:r>
            <a:r>
              <a:rPr lang="en-US" sz="2400" dirty="0"/>
              <a:t> </a:t>
            </a:r>
            <a:r>
              <a:rPr lang="en-US" sz="2400" dirty="0" err="1"/>
              <a:t>bổ</a:t>
            </a:r>
            <a:r>
              <a:rPr lang="en-US" sz="2400" dirty="0"/>
              <a:t> </a:t>
            </a:r>
            <a:r>
              <a:rPr lang="en-US" sz="2400" dirty="0" err="1"/>
              <a:t>ngữ</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endParaRPr lang="en-US" sz="2400" dirty="0"/>
          </a:p>
          <a:p>
            <a:r>
              <a:rPr lang="en-US" sz="2400" dirty="0"/>
              <a:t>Ta </a:t>
            </a:r>
            <a:r>
              <a:rPr lang="en-US" sz="2400" dirty="0" err="1"/>
              <a:t>có</a:t>
            </a:r>
            <a:r>
              <a:rPr lang="en-US" sz="2400" dirty="0"/>
              <a:t> </a:t>
            </a:r>
            <a:r>
              <a:rPr lang="en-US" sz="2400" dirty="0" err="1"/>
              <a:t>cấu</a:t>
            </a:r>
            <a:r>
              <a:rPr lang="en-US" sz="2400" dirty="0"/>
              <a:t> </a:t>
            </a:r>
            <a:r>
              <a:rPr lang="en-US" sz="2400" dirty="0" err="1"/>
              <a:t>trúc</a:t>
            </a:r>
            <a:r>
              <a:rPr lang="en-US" sz="2400" dirty="0"/>
              <a:t> : those = those people =&gt; </a:t>
            </a:r>
            <a:r>
              <a:rPr lang="en-US" sz="2400" dirty="0" err="1"/>
              <a:t>cần</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người</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p>
          <a:p>
            <a:endParaRPr lang="en-US" sz="2400" dirty="0"/>
          </a:p>
        </p:txBody>
      </p:sp>
      <p:sp>
        <p:nvSpPr>
          <p:cNvPr id="5" name="Oval 4"/>
          <p:cNvSpPr/>
          <p:nvPr/>
        </p:nvSpPr>
        <p:spPr>
          <a:xfrm>
            <a:off x="2133600" y="304800"/>
            <a:ext cx="609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469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15400" cy="5632311"/>
          </a:xfrm>
          <a:prstGeom prst="rect">
            <a:avLst/>
          </a:prstGeom>
          <a:noFill/>
        </p:spPr>
        <p:txBody>
          <a:bodyPr wrap="square" rtlCol="0">
            <a:spAutoFit/>
          </a:bodyPr>
          <a:lstStyle/>
          <a:p>
            <a:r>
              <a:rPr lang="vi-VN" sz="2400" b="1" dirty="0"/>
              <a:t>Question 3</a:t>
            </a:r>
            <a:r>
              <a:rPr lang="en-US" sz="2400" b="1" dirty="0"/>
              <a:t>6</a:t>
            </a:r>
            <a:r>
              <a:rPr lang="vi-VN" sz="2400" b="1" dirty="0"/>
              <a:t>: A. </a:t>
            </a:r>
            <a:r>
              <a:rPr lang="vi-VN" sz="2400" dirty="0"/>
              <a:t>constitution 	</a:t>
            </a:r>
            <a:r>
              <a:rPr lang="vi-VN" sz="2400" b="1" dirty="0"/>
              <a:t>B. </a:t>
            </a:r>
            <a:r>
              <a:rPr lang="vi-VN" sz="2400" dirty="0"/>
              <a:t>institution 	</a:t>
            </a:r>
            <a:r>
              <a:rPr lang="vi-VN" sz="2400" b="1" dirty="0"/>
              <a:t>C. </a:t>
            </a:r>
            <a:r>
              <a:rPr lang="vi-VN" sz="2400" dirty="0"/>
              <a:t>restitution 	</a:t>
            </a:r>
            <a:r>
              <a:rPr lang="vi-VN" sz="2400" b="1" dirty="0"/>
              <a:t>D. </a:t>
            </a:r>
            <a:r>
              <a:rPr lang="vi-VN" sz="2400" dirty="0"/>
              <a:t>destitution </a:t>
            </a:r>
            <a:endParaRPr lang="en-US" sz="2400" dirty="0"/>
          </a:p>
          <a:p>
            <a:r>
              <a:rPr lang="vi-VN" sz="2400" dirty="0"/>
              <a:t>Traditionally, if a person wanted to learn something or that can teach you to get a degree, they would have to go to a university, a college, or any (</a:t>
            </a:r>
            <a:r>
              <a:rPr lang="vi-VN" sz="2400" b="1" dirty="0"/>
              <a:t>3</a:t>
            </a:r>
            <a:r>
              <a:rPr lang="en-US" sz="2400" b="1" dirty="0"/>
              <a:t>6</a:t>
            </a:r>
            <a:r>
              <a:rPr lang="vi-VN" sz="2400" dirty="0"/>
              <a:t>) ______ giving you a certification at the end.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p>
          <a:p>
            <a:r>
              <a:rPr lang="vi-VN" sz="2400" dirty="0"/>
              <a:t>A. constitution</a:t>
            </a:r>
            <a:r>
              <a:rPr lang="en-US" sz="2400" dirty="0"/>
              <a:t> (n) </a:t>
            </a:r>
            <a:r>
              <a:rPr lang="en-US" sz="2400" dirty="0" err="1"/>
              <a:t>hiến</a:t>
            </a:r>
            <a:r>
              <a:rPr lang="en-US" sz="2400" dirty="0"/>
              <a:t> </a:t>
            </a:r>
            <a:r>
              <a:rPr lang="en-US" sz="2400" dirty="0" err="1"/>
              <a:t>pháp</a:t>
            </a:r>
            <a:r>
              <a:rPr lang="en-US" sz="2400" dirty="0"/>
              <a:t> 	 </a:t>
            </a:r>
            <a:r>
              <a:rPr lang="vi-VN" sz="2400" dirty="0"/>
              <a:t>B. </a:t>
            </a:r>
            <a:r>
              <a:rPr lang="en-US" sz="2400" dirty="0"/>
              <a:t>i</a:t>
            </a:r>
            <a:r>
              <a:rPr lang="vi-VN" sz="2400" dirty="0"/>
              <a:t>nstitution  </a:t>
            </a:r>
            <a:r>
              <a:rPr lang="en-US" sz="2400" dirty="0"/>
              <a:t>(n) </a:t>
            </a:r>
            <a:r>
              <a:rPr lang="en-US" sz="2400" dirty="0" err="1"/>
              <a:t>cơ</a:t>
            </a:r>
            <a:r>
              <a:rPr lang="en-US" sz="2400" dirty="0"/>
              <a:t> </a:t>
            </a:r>
            <a:r>
              <a:rPr lang="en-US" sz="2400" dirty="0" err="1"/>
              <a:t>sở</a:t>
            </a:r>
            <a:r>
              <a:rPr lang="en-US" sz="2400" dirty="0"/>
              <a:t> </a:t>
            </a:r>
            <a:r>
              <a:rPr lang="en-US" sz="2400" dirty="0" err="1"/>
              <a:t>giáo</a:t>
            </a:r>
            <a:r>
              <a:rPr lang="en-US" sz="2400" dirty="0"/>
              <a:t> </a:t>
            </a:r>
            <a:r>
              <a:rPr lang="en-US" sz="2400" dirty="0" err="1"/>
              <a:t>dục</a:t>
            </a:r>
            <a:endParaRPr lang="en-US" sz="2400" dirty="0"/>
          </a:p>
          <a:p>
            <a:r>
              <a:rPr lang="vi-VN" sz="2400" dirty="0"/>
              <a:t>C. restitution </a:t>
            </a:r>
            <a:r>
              <a:rPr lang="en-US" sz="2400" dirty="0"/>
              <a:t>(n) </a:t>
            </a:r>
            <a:r>
              <a:rPr lang="en-US" sz="2400" dirty="0" err="1"/>
              <a:t>sự</a:t>
            </a:r>
            <a:r>
              <a:rPr lang="en-US" sz="2400" dirty="0"/>
              <a:t> </a:t>
            </a:r>
            <a:r>
              <a:rPr lang="en-US" sz="2400" dirty="0" err="1"/>
              <a:t>hoàn</a:t>
            </a:r>
            <a:r>
              <a:rPr lang="en-US" sz="2400" dirty="0"/>
              <a:t> </a:t>
            </a:r>
            <a:r>
              <a:rPr lang="en-US" sz="2400" dirty="0" err="1"/>
              <a:t>lại</a:t>
            </a:r>
            <a:r>
              <a:rPr lang="vi-VN" sz="2400" dirty="0"/>
              <a:t>	D. destitution </a:t>
            </a:r>
            <a:r>
              <a:rPr lang="en-US" sz="2400" dirty="0"/>
              <a:t>(n) </a:t>
            </a:r>
            <a:r>
              <a:rPr lang="en-US" sz="2400" dirty="0" err="1"/>
              <a:t>sự</a:t>
            </a:r>
            <a:r>
              <a:rPr lang="en-US" sz="2400" dirty="0"/>
              <a:t> </a:t>
            </a:r>
            <a:r>
              <a:rPr lang="en-US" sz="2400" dirty="0" err="1"/>
              <a:t>cơ</a:t>
            </a:r>
            <a:r>
              <a:rPr lang="en-US" sz="2400" dirty="0"/>
              <a:t> </a:t>
            </a:r>
            <a:r>
              <a:rPr lang="en-US" sz="2400" dirty="0" err="1"/>
              <a:t>cự</a:t>
            </a:r>
            <a:r>
              <a:rPr lang="en-US" sz="2400" dirty="0"/>
              <a:t> , </a:t>
            </a:r>
            <a:r>
              <a:rPr lang="en-US" sz="2400" dirty="0" err="1"/>
              <a:t>thiếu</a:t>
            </a:r>
            <a:r>
              <a:rPr lang="en-US" sz="2400" dirty="0"/>
              <a:t> </a:t>
            </a:r>
            <a:r>
              <a:rPr lang="en-US" sz="2400" dirty="0" err="1"/>
              <a:t>thốn</a:t>
            </a:r>
            <a:endParaRPr lang="en-US" sz="2400" dirty="0"/>
          </a:p>
          <a:p>
            <a:r>
              <a:rPr lang="en-US" sz="2400" dirty="0" err="1"/>
              <a:t>Tạm</a:t>
            </a:r>
            <a:r>
              <a:rPr lang="en-US" sz="2400" dirty="0"/>
              <a:t> </a:t>
            </a:r>
            <a:r>
              <a:rPr lang="en-US" sz="2400" dirty="0" err="1"/>
              <a:t>dịch</a:t>
            </a:r>
            <a:r>
              <a:rPr lang="en-US" sz="2400" dirty="0"/>
              <a:t>: Theo </a:t>
            </a:r>
            <a:r>
              <a:rPr lang="en-US" sz="2400" dirty="0" err="1"/>
              <a:t>truyền</a:t>
            </a:r>
            <a:r>
              <a:rPr lang="en-US" sz="2400" dirty="0"/>
              <a:t> </a:t>
            </a:r>
            <a:r>
              <a:rPr lang="en-US" sz="2400" dirty="0" err="1"/>
              <a:t>thống</a:t>
            </a:r>
            <a:r>
              <a:rPr lang="en-US" sz="2400" dirty="0"/>
              <a:t>, </a:t>
            </a:r>
            <a:r>
              <a:rPr lang="en-US" sz="2400" dirty="0" err="1"/>
              <a:t>nếu</a:t>
            </a:r>
            <a:r>
              <a:rPr lang="en-US" sz="2400" dirty="0"/>
              <a:t> </a:t>
            </a:r>
            <a:r>
              <a:rPr lang="en-US" sz="2400" dirty="0" err="1"/>
              <a:t>một</a:t>
            </a:r>
            <a:r>
              <a:rPr lang="en-US" sz="2400" dirty="0"/>
              <a:t> </a:t>
            </a:r>
            <a:r>
              <a:rPr lang="en-US" sz="2400" dirty="0" err="1"/>
              <a:t>người</a:t>
            </a:r>
            <a:r>
              <a:rPr lang="en-US" sz="2400" dirty="0"/>
              <a:t> </a:t>
            </a:r>
            <a:r>
              <a:rPr lang="en-US" sz="2400" dirty="0" err="1"/>
              <a:t>nào</a:t>
            </a:r>
            <a:r>
              <a:rPr lang="en-US" sz="2400" dirty="0"/>
              <a:t> </a:t>
            </a:r>
            <a:r>
              <a:rPr lang="en-US" sz="2400" dirty="0" err="1"/>
              <a:t>đó</a:t>
            </a:r>
            <a:r>
              <a:rPr lang="en-US" sz="2400" dirty="0"/>
              <a:t> </a:t>
            </a:r>
            <a:r>
              <a:rPr lang="en-US" sz="2400" dirty="0" err="1"/>
              <a:t>muốn</a:t>
            </a:r>
            <a:r>
              <a:rPr lang="en-US" sz="2400" dirty="0"/>
              <a:t> </a:t>
            </a:r>
            <a:r>
              <a:rPr lang="en-US" sz="2400" dirty="0" err="1"/>
              <a:t>học</a:t>
            </a:r>
            <a:r>
              <a:rPr lang="en-US" sz="2400" dirty="0"/>
              <a:t> </a:t>
            </a:r>
            <a:r>
              <a:rPr lang="en-US" sz="2400" dirty="0" err="1"/>
              <a:t>một</a:t>
            </a:r>
            <a:r>
              <a:rPr lang="en-US" sz="2400" dirty="0"/>
              <a:t> </a:t>
            </a:r>
            <a:r>
              <a:rPr lang="en-US" sz="2400" dirty="0" err="1"/>
              <a:t>thứ</a:t>
            </a:r>
            <a:r>
              <a:rPr lang="en-US" sz="2400" dirty="0"/>
              <a:t> </a:t>
            </a:r>
            <a:r>
              <a:rPr lang="en-US" sz="2400" dirty="0" err="1"/>
              <a:t>gì</a:t>
            </a:r>
            <a:r>
              <a:rPr lang="en-US" sz="2400" dirty="0"/>
              <a:t> </a:t>
            </a:r>
            <a:r>
              <a:rPr lang="en-US" sz="2400" dirty="0" err="1"/>
              <a:t>đó</a:t>
            </a:r>
            <a:r>
              <a:rPr lang="en-US" sz="2400" dirty="0"/>
              <a:t> </a:t>
            </a:r>
            <a:r>
              <a:rPr lang="en-US" sz="2400" dirty="0" err="1"/>
              <a:t>hoặc</a:t>
            </a:r>
            <a:r>
              <a:rPr lang="en-US" sz="2400" dirty="0"/>
              <a:t> </a:t>
            </a:r>
            <a:r>
              <a:rPr lang="en-US" sz="2400" dirty="0" err="1"/>
              <a:t>có</a:t>
            </a:r>
            <a:r>
              <a:rPr lang="en-US" sz="2400" dirty="0"/>
              <a:t> </a:t>
            </a:r>
            <a:r>
              <a:rPr lang="en-US" sz="2400" dirty="0" err="1"/>
              <a:t>thể</a:t>
            </a:r>
            <a:r>
              <a:rPr lang="en-US" sz="2400" dirty="0"/>
              <a:t> </a:t>
            </a:r>
            <a:r>
              <a:rPr lang="en-US" sz="2400" dirty="0" err="1"/>
              <a:t>dạy</a:t>
            </a:r>
            <a:r>
              <a:rPr lang="en-US" sz="2400" dirty="0"/>
              <a:t> </a:t>
            </a:r>
            <a:r>
              <a:rPr lang="en-US" sz="2400" dirty="0" err="1"/>
              <a:t>bạn</a:t>
            </a:r>
            <a:r>
              <a:rPr lang="en-US" sz="2400" dirty="0"/>
              <a:t> </a:t>
            </a:r>
            <a:r>
              <a:rPr lang="en-US" sz="2400" dirty="0" err="1"/>
              <a:t>để</a:t>
            </a:r>
            <a:r>
              <a:rPr lang="en-US" sz="2400" dirty="0"/>
              <a:t> </a:t>
            </a:r>
            <a:r>
              <a:rPr lang="en-US" sz="2400" dirty="0" err="1"/>
              <a:t>lấy</a:t>
            </a:r>
            <a:r>
              <a:rPr lang="en-US" sz="2400" dirty="0"/>
              <a:t> </a:t>
            </a:r>
            <a:r>
              <a:rPr lang="en-US" sz="2400" dirty="0" err="1"/>
              <a:t>bằng</a:t>
            </a:r>
            <a:r>
              <a:rPr lang="en-US" sz="2400" dirty="0"/>
              <a:t>, </a:t>
            </a:r>
            <a:r>
              <a:rPr lang="en-US" sz="2400" dirty="0" err="1"/>
              <a:t>họ</a:t>
            </a:r>
            <a:r>
              <a:rPr lang="en-US" sz="2400" dirty="0"/>
              <a:t> </a:t>
            </a:r>
            <a:r>
              <a:rPr lang="en-US" sz="2400" dirty="0" err="1"/>
              <a:t>phải</a:t>
            </a:r>
            <a:r>
              <a:rPr lang="en-US" sz="2400" dirty="0"/>
              <a:t> </a:t>
            </a:r>
            <a:r>
              <a:rPr lang="en-US" sz="2400" dirty="0" err="1"/>
              <a:t>học</a:t>
            </a:r>
            <a:r>
              <a:rPr lang="en-US" sz="2400" dirty="0"/>
              <a:t> </a:t>
            </a:r>
            <a:r>
              <a:rPr lang="en-US" sz="2400" dirty="0" err="1"/>
              <a:t>đại</a:t>
            </a:r>
            <a:r>
              <a:rPr lang="en-US" sz="2400" dirty="0"/>
              <a:t> </a:t>
            </a:r>
            <a:r>
              <a:rPr lang="en-US" sz="2400" dirty="0" err="1"/>
              <a:t>học</a:t>
            </a:r>
            <a:r>
              <a:rPr lang="en-US" sz="2400" dirty="0"/>
              <a:t> , </a:t>
            </a:r>
            <a:r>
              <a:rPr lang="en-US" sz="2400" dirty="0" err="1"/>
              <a:t>cao</a:t>
            </a:r>
            <a:r>
              <a:rPr lang="en-US" sz="2400" dirty="0"/>
              <a:t> </a:t>
            </a:r>
            <a:r>
              <a:rPr lang="en-US" sz="2400" dirty="0" err="1"/>
              <a:t>đẳng</a:t>
            </a:r>
            <a:r>
              <a:rPr lang="en-US" sz="2400" dirty="0"/>
              <a:t> </a:t>
            </a:r>
            <a:r>
              <a:rPr lang="en-US" sz="2400" dirty="0" err="1"/>
              <a:t>hoặc</a:t>
            </a:r>
            <a:r>
              <a:rPr lang="en-US" sz="2400" dirty="0"/>
              <a:t> </a:t>
            </a:r>
            <a:r>
              <a:rPr lang="en-US" sz="2400" dirty="0" err="1"/>
              <a:t>bất</a:t>
            </a:r>
            <a:r>
              <a:rPr lang="en-US" sz="2400" dirty="0"/>
              <a:t> </a:t>
            </a:r>
            <a:r>
              <a:rPr lang="en-US" sz="2400" dirty="0" err="1"/>
              <a:t>kỳ</a:t>
            </a:r>
            <a:r>
              <a:rPr lang="en-US" sz="2400" dirty="0"/>
              <a:t> </a:t>
            </a:r>
            <a:r>
              <a:rPr lang="en-US" sz="2400" dirty="0" err="1"/>
              <a:t>một</a:t>
            </a:r>
            <a:r>
              <a:rPr lang="en-US" sz="2400" dirty="0"/>
              <a:t> </a:t>
            </a:r>
            <a:r>
              <a:rPr lang="en-US" sz="2400" dirty="0" err="1"/>
              <a:t>cơ</a:t>
            </a:r>
            <a:r>
              <a:rPr lang="en-US" sz="2400" dirty="0"/>
              <a:t> </a:t>
            </a:r>
            <a:r>
              <a:rPr lang="en-US" sz="2400" dirty="0" err="1"/>
              <a:t>sở</a:t>
            </a:r>
            <a:r>
              <a:rPr lang="en-US" sz="2400" dirty="0"/>
              <a:t> </a:t>
            </a:r>
            <a:r>
              <a:rPr lang="en-US" sz="2400" dirty="0" err="1"/>
              <a:t>giáo</a:t>
            </a:r>
            <a:r>
              <a:rPr lang="en-US" sz="2400" dirty="0"/>
              <a:t> </a:t>
            </a:r>
            <a:r>
              <a:rPr lang="en-US" sz="2400" dirty="0" err="1"/>
              <a:t>dục</a:t>
            </a:r>
            <a:r>
              <a:rPr lang="en-US" sz="2400" dirty="0"/>
              <a:t> </a:t>
            </a:r>
            <a:r>
              <a:rPr lang="en-US" sz="2400" dirty="0" err="1"/>
              <a:t>nào</a:t>
            </a:r>
            <a:r>
              <a:rPr lang="en-US" sz="2400" dirty="0"/>
              <a:t> </a:t>
            </a:r>
            <a:r>
              <a:rPr lang="en-US" sz="2400" dirty="0" err="1"/>
              <a:t>mà</a:t>
            </a:r>
            <a:r>
              <a:rPr lang="en-US" sz="2400" dirty="0"/>
              <a:t> </a:t>
            </a:r>
            <a:r>
              <a:rPr lang="en-US" sz="2400" dirty="0" err="1"/>
              <a:t>cấp</a:t>
            </a:r>
            <a:r>
              <a:rPr lang="en-US" sz="2400" dirty="0"/>
              <a:t> </a:t>
            </a:r>
            <a:r>
              <a:rPr lang="en-US" sz="2400" dirty="0" err="1"/>
              <a:t>chứng</a:t>
            </a:r>
            <a:r>
              <a:rPr lang="en-US" sz="2400" dirty="0"/>
              <a:t> </a:t>
            </a:r>
            <a:r>
              <a:rPr lang="en-US" sz="2400" dirty="0" err="1"/>
              <a:t>chỉ</a:t>
            </a:r>
            <a:r>
              <a:rPr lang="en-US" sz="2400" dirty="0"/>
              <a:t> </a:t>
            </a:r>
            <a:r>
              <a:rPr lang="en-US" sz="2400" dirty="0" err="1"/>
              <a:t>cho</a:t>
            </a:r>
            <a:r>
              <a:rPr lang="en-US" sz="2400" dirty="0"/>
              <a:t> </a:t>
            </a:r>
            <a:r>
              <a:rPr lang="en-US" sz="2400" dirty="0" err="1"/>
              <a:t>bạn</a:t>
            </a:r>
            <a:r>
              <a:rPr lang="en-US" sz="2400" dirty="0"/>
              <a:t>.</a:t>
            </a:r>
          </a:p>
          <a:p>
            <a:endParaRPr lang="en-US" sz="2400" dirty="0"/>
          </a:p>
        </p:txBody>
      </p:sp>
      <p:sp>
        <p:nvSpPr>
          <p:cNvPr id="5" name="Oval 4"/>
          <p:cNvSpPr/>
          <p:nvPr/>
        </p:nvSpPr>
        <p:spPr>
          <a:xfrm>
            <a:off x="4457700" y="228600"/>
            <a:ext cx="5715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57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5632311"/>
          </a:xfrm>
          <a:prstGeom prst="rect">
            <a:avLst/>
          </a:prstGeom>
          <a:noFill/>
        </p:spPr>
        <p:txBody>
          <a:bodyPr wrap="square" rtlCol="0">
            <a:spAutoFit/>
          </a:bodyPr>
          <a:lstStyle/>
          <a:p>
            <a:r>
              <a:rPr lang="vi-VN" sz="2400" b="1" dirty="0"/>
              <a:t>Question 3</a:t>
            </a:r>
            <a:r>
              <a:rPr lang="en-US" sz="2400" b="1" dirty="0"/>
              <a:t>7</a:t>
            </a:r>
            <a:r>
              <a:rPr lang="vi-VN" sz="2400" b="1" dirty="0"/>
              <a:t>: </a:t>
            </a:r>
            <a:endParaRPr lang="vi-VN" sz="2400" b="1" dirty="0" smtClean="0"/>
          </a:p>
          <a:p>
            <a:r>
              <a:rPr lang="vi-VN" sz="2400" b="1" dirty="0" smtClean="0"/>
              <a:t>A</a:t>
            </a:r>
            <a:r>
              <a:rPr lang="vi-VN" sz="2400" b="1" dirty="0"/>
              <a:t>. </a:t>
            </a:r>
            <a:r>
              <a:rPr lang="vi-VN" sz="2400" dirty="0"/>
              <a:t>Because 	</a:t>
            </a:r>
            <a:r>
              <a:rPr lang="vi-VN" sz="2400" b="1" dirty="0"/>
              <a:t>B. </a:t>
            </a:r>
            <a:r>
              <a:rPr lang="vi-VN" sz="2400" dirty="0"/>
              <a:t>However 	</a:t>
            </a:r>
            <a:r>
              <a:rPr lang="vi-VN" sz="2400" b="1" dirty="0"/>
              <a:t>C. </a:t>
            </a:r>
            <a:r>
              <a:rPr lang="vi-VN" sz="2400" dirty="0"/>
              <a:t>Therefore	</a:t>
            </a:r>
            <a:r>
              <a:rPr lang="vi-VN" sz="2400" b="1" dirty="0"/>
              <a:t>D. </a:t>
            </a:r>
            <a:r>
              <a:rPr lang="vi-VN" sz="2400" dirty="0"/>
              <a:t>Even though </a:t>
            </a:r>
            <a:endParaRPr lang="en-US" sz="2400" dirty="0"/>
          </a:p>
          <a:p>
            <a:r>
              <a:rPr lang="vi-VN" sz="2400" b="1" dirty="0"/>
              <a:t>(3</a:t>
            </a:r>
            <a:r>
              <a:rPr lang="en-US" sz="2400" b="1" dirty="0"/>
              <a:t>7</a:t>
            </a:r>
            <a:r>
              <a:rPr lang="vi-VN" sz="2400" b="1" dirty="0"/>
              <a:t>)</a:t>
            </a:r>
            <a:r>
              <a:rPr lang="vi-VN" sz="2400" dirty="0"/>
              <a:t>_________there are several benefits to developing eLearning sectors in countries, there are still a few nations that are moving relatively backward in this industry. </a:t>
            </a:r>
            <a:endParaRPr lang="en-US" sz="2400" dirty="0"/>
          </a:p>
          <a:p>
            <a:endParaRPr lang="vi-VN" sz="2400" b="1" dirty="0" smtClean="0"/>
          </a:p>
          <a:p>
            <a:r>
              <a:rPr lang="vi-VN" sz="2400" dirty="0" smtClean="0"/>
              <a:t>Kiến </a:t>
            </a:r>
            <a:r>
              <a:rPr lang="vi-VN" sz="2400" dirty="0"/>
              <a:t>thức: Đọc </a:t>
            </a:r>
            <a:r>
              <a:rPr lang="en-US" sz="2400" dirty="0" err="1"/>
              <a:t>điền</a:t>
            </a:r>
            <a:r>
              <a:rPr lang="en-US" sz="2400" dirty="0"/>
              <a:t> </a:t>
            </a:r>
            <a:r>
              <a:rPr lang="en-US" sz="2400" dirty="0" err="1"/>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b="1" dirty="0"/>
              <a:t>	</a:t>
            </a:r>
            <a:r>
              <a:rPr lang="vi-VN" sz="2400" dirty="0"/>
              <a:t>A. </a:t>
            </a:r>
            <a:r>
              <a:rPr lang="en-US" sz="2400" dirty="0"/>
              <a:t>Because: </a:t>
            </a:r>
            <a:r>
              <a:rPr lang="en-US" sz="2400" dirty="0" err="1"/>
              <a:t>bởi</a:t>
            </a:r>
            <a:r>
              <a:rPr lang="en-US" sz="2400" dirty="0"/>
              <a:t> </a:t>
            </a:r>
            <a:r>
              <a:rPr lang="en-US" sz="2400" dirty="0" err="1"/>
              <a:t>vì</a:t>
            </a:r>
            <a:r>
              <a:rPr lang="vi-VN" sz="2400" dirty="0"/>
              <a:t>	B. However</a:t>
            </a:r>
            <a:r>
              <a:rPr lang="en-US" sz="2400" dirty="0"/>
              <a:t>: </a:t>
            </a:r>
            <a:r>
              <a:rPr lang="en-US" sz="2400" dirty="0" err="1"/>
              <a:t>tuy</a:t>
            </a:r>
            <a:r>
              <a:rPr lang="en-US" sz="2400" dirty="0"/>
              <a:t> </a:t>
            </a:r>
            <a:r>
              <a:rPr lang="en-US" sz="2400" dirty="0" err="1"/>
              <a:t>nhiên</a:t>
            </a:r>
            <a:r>
              <a:rPr lang="vi-VN" sz="2400" dirty="0"/>
              <a:t>	</a:t>
            </a:r>
            <a:endParaRPr lang="en-US" sz="2400" dirty="0"/>
          </a:p>
          <a:p>
            <a:r>
              <a:rPr lang="vi-VN" sz="2400" dirty="0"/>
              <a:t>	C. Therefore</a:t>
            </a:r>
            <a:r>
              <a:rPr lang="en-US" sz="2400" dirty="0"/>
              <a:t>: </a:t>
            </a:r>
            <a:r>
              <a:rPr lang="en-US" sz="2400" dirty="0" err="1"/>
              <a:t>cho</a:t>
            </a:r>
            <a:r>
              <a:rPr lang="en-US" sz="2400" dirty="0"/>
              <a:t> </a:t>
            </a:r>
            <a:r>
              <a:rPr lang="en-US" sz="2400" dirty="0" err="1"/>
              <a:t>nên</a:t>
            </a:r>
            <a:r>
              <a:rPr lang="vi-VN" sz="2400" dirty="0"/>
              <a:t>	D. </a:t>
            </a:r>
            <a:r>
              <a:rPr lang="en-US" sz="2400" dirty="0" err="1"/>
              <a:t>Eventhough</a:t>
            </a:r>
            <a:r>
              <a:rPr lang="en-US" sz="2400" dirty="0"/>
              <a:t>: </a:t>
            </a:r>
            <a:r>
              <a:rPr lang="en-US" sz="2400" dirty="0" err="1"/>
              <a:t>mặc</a:t>
            </a:r>
            <a:r>
              <a:rPr lang="en-US" sz="2400" dirty="0"/>
              <a:t> </a:t>
            </a:r>
            <a:r>
              <a:rPr lang="en-US" sz="2400" dirty="0" err="1"/>
              <a:t>dù</a:t>
            </a:r>
            <a:endParaRPr lang="en-US" sz="2400" dirty="0"/>
          </a:p>
          <a:p>
            <a:r>
              <a:rPr lang="en-US" sz="2400" dirty="0" err="1"/>
              <a:t>Tạm</a:t>
            </a:r>
            <a:r>
              <a:rPr lang="en-US" sz="2400" dirty="0"/>
              <a:t> </a:t>
            </a:r>
            <a:r>
              <a:rPr lang="en-US" sz="2400" dirty="0" err="1"/>
              <a:t>dịch</a:t>
            </a:r>
            <a:r>
              <a:rPr lang="en-US" sz="2400" dirty="0"/>
              <a:t>: </a:t>
            </a:r>
            <a:r>
              <a:rPr lang="en-US" sz="2400" dirty="0" err="1"/>
              <a:t>Mặc</a:t>
            </a:r>
            <a:r>
              <a:rPr lang="en-US" sz="2400" dirty="0"/>
              <a:t> </a:t>
            </a:r>
            <a:r>
              <a:rPr lang="en-US" sz="2400" dirty="0" err="1"/>
              <a:t>dù</a:t>
            </a:r>
            <a:r>
              <a:rPr lang="en-US" sz="2400" dirty="0"/>
              <a:t> </a:t>
            </a:r>
            <a:r>
              <a:rPr lang="en-US" sz="2400" dirty="0" err="1"/>
              <a:t>có</a:t>
            </a:r>
            <a:r>
              <a:rPr lang="en-US" sz="2400" dirty="0"/>
              <a:t> </a:t>
            </a:r>
            <a:r>
              <a:rPr lang="en-US" sz="2400" dirty="0" err="1"/>
              <a:t>một</a:t>
            </a:r>
            <a:r>
              <a:rPr lang="en-US" sz="2400" dirty="0"/>
              <a:t> </a:t>
            </a:r>
            <a:r>
              <a:rPr lang="en-US" sz="2400" dirty="0" err="1"/>
              <a:t>số</a:t>
            </a:r>
            <a:r>
              <a:rPr lang="en-US" sz="2400" dirty="0"/>
              <a:t> </a:t>
            </a:r>
            <a:r>
              <a:rPr lang="en-US" sz="2400" dirty="0" err="1"/>
              <a:t>lợi</a:t>
            </a:r>
            <a:r>
              <a:rPr lang="en-US" sz="2400" dirty="0"/>
              <a:t> </a:t>
            </a:r>
            <a:r>
              <a:rPr lang="en-US" sz="2400" dirty="0" err="1"/>
              <a:t>ích</a:t>
            </a:r>
            <a:r>
              <a:rPr lang="en-US" sz="2400" dirty="0"/>
              <a:t> </a:t>
            </a:r>
            <a:r>
              <a:rPr lang="en-US" sz="2400" dirty="0" err="1"/>
              <a:t>đối</a:t>
            </a:r>
            <a:r>
              <a:rPr lang="en-US" sz="2400" dirty="0"/>
              <a:t> </a:t>
            </a:r>
            <a:r>
              <a:rPr lang="en-US" sz="2400" dirty="0" err="1"/>
              <a:t>với</a:t>
            </a:r>
            <a:r>
              <a:rPr lang="en-US" sz="2400" dirty="0"/>
              <a:t> </a:t>
            </a:r>
            <a:r>
              <a:rPr lang="en-US" sz="2400" dirty="0" err="1"/>
              <a:t>việc</a:t>
            </a:r>
            <a:r>
              <a:rPr lang="en-US" sz="2400" dirty="0"/>
              <a:t> </a:t>
            </a:r>
            <a:r>
              <a:rPr lang="en-US" sz="2400" dirty="0" err="1"/>
              <a:t>phát</a:t>
            </a:r>
            <a:r>
              <a:rPr lang="en-US" sz="2400" dirty="0"/>
              <a:t> </a:t>
            </a:r>
            <a:r>
              <a:rPr lang="en-US" sz="2400" dirty="0" err="1"/>
              <a:t>triển</a:t>
            </a:r>
            <a:r>
              <a:rPr lang="en-US" sz="2400" dirty="0"/>
              <a:t> </a:t>
            </a:r>
            <a:r>
              <a:rPr lang="en-US" sz="2400" dirty="0" err="1"/>
              <a:t>các</a:t>
            </a:r>
            <a:r>
              <a:rPr lang="en-US" sz="2400" dirty="0"/>
              <a:t> </a:t>
            </a:r>
            <a:r>
              <a:rPr lang="en-US" sz="2400" dirty="0" err="1"/>
              <a:t>khu</a:t>
            </a:r>
            <a:r>
              <a:rPr lang="en-US" sz="2400" dirty="0"/>
              <a:t> </a:t>
            </a:r>
            <a:r>
              <a:rPr lang="en-US" sz="2400" dirty="0" err="1"/>
              <a:t>vực</a:t>
            </a:r>
            <a:r>
              <a:rPr lang="en-US" sz="2400" dirty="0"/>
              <a:t> eLearning ở </a:t>
            </a:r>
            <a:r>
              <a:rPr lang="en-US" sz="2400" dirty="0" err="1"/>
              <a:t>các</a:t>
            </a:r>
            <a:r>
              <a:rPr lang="en-US" sz="2400" dirty="0"/>
              <a:t> </a:t>
            </a:r>
            <a:r>
              <a:rPr lang="en-US" sz="2400" dirty="0" err="1"/>
              <a:t>quốc</a:t>
            </a:r>
            <a:r>
              <a:rPr lang="en-US" sz="2400" dirty="0"/>
              <a:t> </a:t>
            </a:r>
            <a:r>
              <a:rPr lang="en-US" sz="2400" dirty="0" err="1"/>
              <a:t>gia</a:t>
            </a:r>
            <a:r>
              <a:rPr lang="en-US" sz="2400" dirty="0"/>
              <a:t>, </a:t>
            </a:r>
            <a:r>
              <a:rPr lang="en-US" sz="2400" dirty="0" err="1"/>
              <a:t>nhưng</a:t>
            </a:r>
            <a:r>
              <a:rPr lang="en-US" sz="2400" dirty="0"/>
              <a:t> </a:t>
            </a:r>
            <a:r>
              <a:rPr lang="en-US" sz="2400" dirty="0" err="1"/>
              <a:t>vẫn</a:t>
            </a:r>
            <a:r>
              <a:rPr lang="en-US" sz="2400" dirty="0"/>
              <a:t> </a:t>
            </a:r>
            <a:r>
              <a:rPr lang="en-US" sz="2400" dirty="0" err="1"/>
              <a:t>còn</a:t>
            </a:r>
            <a:r>
              <a:rPr lang="en-US" sz="2400" dirty="0"/>
              <a:t> </a:t>
            </a:r>
            <a:r>
              <a:rPr lang="en-US" sz="2400" dirty="0" err="1"/>
              <a:t>một</a:t>
            </a:r>
            <a:r>
              <a:rPr lang="en-US" sz="2400" dirty="0"/>
              <a:t> </a:t>
            </a:r>
            <a:r>
              <a:rPr lang="en-US" sz="2400" dirty="0" err="1"/>
              <a:t>vài</a:t>
            </a:r>
            <a:r>
              <a:rPr lang="en-US" sz="2400" dirty="0"/>
              <a:t> </a:t>
            </a:r>
            <a:r>
              <a:rPr lang="en-US" sz="2400" dirty="0" err="1"/>
              <a:t>quốc</a:t>
            </a:r>
            <a:r>
              <a:rPr lang="en-US" sz="2400" dirty="0"/>
              <a:t> </a:t>
            </a:r>
            <a:r>
              <a:rPr lang="en-US" sz="2400" dirty="0" err="1"/>
              <a:t>gia</a:t>
            </a:r>
            <a:r>
              <a:rPr lang="en-US" sz="2400" dirty="0"/>
              <a:t> </a:t>
            </a:r>
            <a:r>
              <a:rPr lang="en-US" sz="2400" dirty="0" err="1"/>
              <a:t>đang</a:t>
            </a:r>
            <a:r>
              <a:rPr lang="en-US" sz="2400" dirty="0"/>
              <a:t> </a:t>
            </a:r>
            <a:r>
              <a:rPr lang="en-US" sz="2400" dirty="0" err="1"/>
              <a:t>khá</a:t>
            </a:r>
            <a:r>
              <a:rPr lang="en-US" sz="2400" dirty="0"/>
              <a:t> </a:t>
            </a:r>
            <a:r>
              <a:rPr lang="en-US" sz="2400" dirty="0" err="1"/>
              <a:t>là</a:t>
            </a:r>
            <a:r>
              <a:rPr lang="en-US" sz="2400" dirty="0"/>
              <a:t> </a:t>
            </a:r>
            <a:r>
              <a:rPr lang="en-US" sz="2400" dirty="0" err="1"/>
              <a:t>lạc</a:t>
            </a:r>
            <a:r>
              <a:rPr lang="en-US" sz="2400" dirty="0"/>
              <a:t> </a:t>
            </a:r>
            <a:r>
              <a:rPr lang="en-US" sz="2400" dirty="0" err="1"/>
              <a:t>hậu</a:t>
            </a:r>
            <a:r>
              <a:rPr lang="en-US" sz="2400" dirty="0"/>
              <a:t> </a:t>
            </a:r>
            <a:r>
              <a:rPr lang="en-US" sz="2400" dirty="0" err="1"/>
              <a:t>đối</a:t>
            </a:r>
            <a:r>
              <a:rPr lang="en-US" sz="2400" dirty="0"/>
              <a:t> </a:t>
            </a:r>
            <a:r>
              <a:rPr lang="en-US" sz="2400" dirty="0" err="1"/>
              <a:t>với</a:t>
            </a:r>
            <a:r>
              <a:rPr lang="en-US" sz="2400" dirty="0"/>
              <a:t> </a:t>
            </a:r>
            <a:r>
              <a:rPr lang="en-US" sz="2400" dirty="0" err="1"/>
              <a:t>nghành</a:t>
            </a:r>
            <a:r>
              <a:rPr lang="en-US" sz="2400" dirty="0"/>
              <a:t> </a:t>
            </a:r>
            <a:r>
              <a:rPr lang="en-US" sz="2400" dirty="0" err="1"/>
              <a:t>công</a:t>
            </a:r>
            <a:r>
              <a:rPr lang="en-US" sz="2400" dirty="0"/>
              <a:t> </a:t>
            </a:r>
            <a:r>
              <a:rPr lang="en-US" sz="2400" dirty="0" err="1"/>
              <a:t>nghiệp</a:t>
            </a:r>
            <a:r>
              <a:rPr lang="en-US" sz="2400" dirty="0"/>
              <a:t> </a:t>
            </a:r>
            <a:r>
              <a:rPr lang="en-US" sz="2400" dirty="0" err="1"/>
              <a:t>này</a:t>
            </a:r>
            <a:endParaRPr lang="en-US" sz="2400" dirty="0"/>
          </a:p>
          <a:p>
            <a:endParaRPr lang="en-US" sz="2400" dirty="0"/>
          </a:p>
        </p:txBody>
      </p:sp>
      <p:sp>
        <p:nvSpPr>
          <p:cNvPr id="5" name="Oval 4"/>
          <p:cNvSpPr/>
          <p:nvPr/>
        </p:nvSpPr>
        <p:spPr>
          <a:xfrm>
            <a:off x="5791200" y="990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332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33400"/>
            <a:ext cx="8991600" cy="5632311"/>
          </a:xfrm>
          <a:prstGeom prst="rect">
            <a:avLst/>
          </a:prstGeom>
          <a:noFill/>
        </p:spPr>
        <p:txBody>
          <a:bodyPr wrap="square" rtlCol="0">
            <a:spAutoFit/>
          </a:bodyPr>
          <a:lstStyle/>
          <a:p>
            <a:r>
              <a:rPr lang="vi-VN" sz="2400" b="1" dirty="0"/>
              <a:t>Question 3</a:t>
            </a:r>
            <a:r>
              <a:rPr lang="en-US" sz="2400" b="1" dirty="0"/>
              <a:t>8</a:t>
            </a:r>
            <a:r>
              <a:rPr lang="vi-VN" sz="2400" b="1" dirty="0"/>
              <a:t>: A. </a:t>
            </a:r>
            <a:r>
              <a:rPr lang="vi-VN" sz="2400" dirty="0"/>
              <a:t>each 	</a:t>
            </a:r>
            <a:r>
              <a:rPr lang="vi-VN" sz="2400" b="1" dirty="0"/>
              <a:t>B. </a:t>
            </a:r>
            <a:r>
              <a:rPr lang="vi-VN" sz="2400" dirty="0"/>
              <a:t>others	</a:t>
            </a:r>
            <a:r>
              <a:rPr lang="vi-VN" sz="2400" b="1" dirty="0"/>
              <a:t>C. </a:t>
            </a:r>
            <a:r>
              <a:rPr lang="vi-VN" sz="2400" dirty="0"/>
              <a:t>every 	</a:t>
            </a:r>
            <a:r>
              <a:rPr lang="vi-VN" sz="2400" b="1" dirty="0"/>
              <a:t>D. </a:t>
            </a:r>
            <a:r>
              <a:rPr lang="vi-VN" sz="2400" dirty="0"/>
              <a:t>another</a:t>
            </a:r>
            <a:endParaRPr lang="en-US" sz="2400" dirty="0"/>
          </a:p>
          <a:p>
            <a:r>
              <a:rPr lang="vi-VN" sz="2400" dirty="0"/>
              <a:t>There are, of course, countries that have already gone far ahead of </a:t>
            </a:r>
            <a:r>
              <a:rPr lang="vi-VN" sz="2400" b="1" dirty="0"/>
              <a:t>(3</a:t>
            </a:r>
            <a:r>
              <a:rPr lang="en-US" sz="2400" b="1" dirty="0"/>
              <a:t>8</a:t>
            </a:r>
            <a:r>
              <a:rPr lang="vi-VN" sz="2400" b="1" dirty="0"/>
              <a:t>)</a:t>
            </a:r>
            <a:r>
              <a:rPr lang="vi-VN" sz="2400" dirty="0"/>
              <a:t>_________, setting up more and more eLearning platforms. </a:t>
            </a:r>
            <a:endParaRPr lang="en-US" sz="2400" dirty="0"/>
          </a:p>
          <a:p>
            <a:endParaRPr lang="vi-VN" sz="2400" b="1" dirty="0" smtClean="0"/>
          </a:p>
          <a:p>
            <a:r>
              <a:rPr lang="en-US" sz="2400" dirty="0" err="1" smtClean="0"/>
              <a:t>Kiến</a:t>
            </a:r>
            <a:r>
              <a:rPr lang="en-US" sz="2400" dirty="0" smtClean="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r>
              <a:rPr lang="en-US" sz="2400" dirty="0"/>
              <a:t> </a:t>
            </a:r>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vi-VN" sz="2400" b="1" dirty="0"/>
              <a:t>	</a:t>
            </a:r>
            <a:r>
              <a:rPr lang="vi-VN" sz="2400" dirty="0"/>
              <a:t>A. </a:t>
            </a:r>
            <a:r>
              <a:rPr lang="en-US" sz="2400" dirty="0"/>
              <a:t>each (+ N –</a:t>
            </a:r>
            <a:r>
              <a:rPr lang="en-US" sz="2400" dirty="0" err="1"/>
              <a:t>số</a:t>
            </a:r>
            <a:r>
              <a:rPr lang="en-US" sz="2400" dirty="0"/>
              <a:t> </a:t>
            </a:r>
            <a:r>
              <a:rPr lang="en-US" sz="2400" dirty="0" err="1"/>
              <a:t>ít</a:t>
            </a:r>
            <a:r>
              <a:rPr lang="en-US" sz="2400" dirty="0"/>
              <a:t> ) : </a:t>
            </a:r>
            <a:r>
              <a:rPr lang="en-US" sz="2400" dirty="0" err="1"/>
              <a:t>mỗi</a:t>
            </a:r>
            <a:r>
              <a:rPr lang="en-US" sz="2400" dirty="0"/>
              <a:t> </a:t>
            </a:r>
            <a:r>
              <a:rPr lang="en-US" sz="2400" dirty="0" err="1"/>
              <a:t>một</a:t>
            </a:r>
            <a:r>
              <a:rPr lang="vi-VN" sz="2400" dirty="0"/>
              <a:t>	</a:t>
            </a:r>
            <a:endParaRPr lang="en-US" sz="2400" dirty="0"/>
          </a:p>
          <a:p>
            <a:r>
              <a:rPr lang="vi-VN" sz="2400" dirty="0"/>
              <a:t>	B. </a:t>
            </a:r>
            <a:r>
              <a:rPr lang="en-US" sz="2400" dirty="0"/>
              <a:t>others : </a:t>
            </a:r>
            <a:r>
              <a:rPr lang="en-US" sz="2400" dirty="0" err="1"/>
              <a:t>những</a:t>
            </a:r>
            <a:r>
              <a:rPr lang="en-US" sz="2400" dirty="0"/>
              <a:t> </a:t>
            </a:r>
            <a:r>
              <a:rPr lang="en-US" sz="2400" dirty="0" err="1"/>
              <a:t>người</a:t>
            </a:r>
            <a:r>
              <a:rPr lang="en-US" sz="2400" dirty="0"/>
              <a:t> </a:t>
            </a:r>
            <a:r>
              <a:rPr lang="en-US" sz="2400" dirty="0" err="1"/>
              <a:t>khác</a:t>
            </a:r>
            <a:r>
              <a:rPr lang="en-US" sz="2400" dirty="0"/>
              <a:t> </a:t>
            </a:r>
            <a:r>
              <a:rPr lang="vi-VN" sz="2400" dirty="0"/>
              <a:t>	</a:t>
            </a:r>
            <a:endParaRPr lang="en-US" sz="2400" dirty="0"/>
          </a:p>
          <a:p>
            <a:r>
              <a:rPr lang="vi-VN" sz="2400" dirty="0"/>
              <a:t>	C. </a:t>
            </a:r>
            <a:r>
              <a:rPr lang="en-US" sz="2400" dirty="0"/>
              <a:t>every ( + N-</a:t>
            </a:r>
            <a:r>
              <a:rPr lang="en-US" sz="2400" dirty="0" err="1"/>
              <a:t>số</a:t>
            </a:r>
            <a:r>
              <a:rPr lang="en-US" sz="2400" dirty="0"/>
              <a:t> </a:t>
            </a:r>
            <a:r>
              <a:rPr lang="en-US" sz="2400" dirty="0" err="1"/>
              <a:t>ít</a:t>
            </a:r>
            <a:r>
              <a:rPr lang="en-US" sz="2400" dirty="0"/>
              <a:t>) : </a:t>
            </a:r>
            <a:r>
              <a:rPr lang="en-US" sz="2400" dirty="0" err="1"/>
              <a:t>mọi</a:t>
            </a:r>
            <a:r>
              <a:rPr lang="en-US" sz="2400" dirty="0"/>
              <a:t>/ </a:t>
            </a:r>
            <a:r>
              <a:rPr lang="en-US" sz="2400" dirty="0" err="1"/>
              <a:t>mỗi</a:t>
            </a:r>
            <a:r>
              <a:rPr lang="en-US" sz="2400" dirty="0"/>
              <a:t>….</a:t>
            </a:r>
            <a:r>
              <a:rPr lang="vi-VN" sz="2400" dirty="0"/>
              <a:t>	</a:t>
            </a:r>
            <a:endParaRPr lang="en-US" sz="2400" dirty="0"/>
          </a:p>
          <a:p>
            <a:r>
              <a:rPr lang="vi-VN" sz="2400" dirty="0"/>
              <a:t>	D. </a:t>
            </a:r>
            <a:r>
              <a:rPr lang="en-US" sz="2400" dirty="0"/>
              <a:t>another ( + N-</a:t>
            </a:r>
            <a:r>
              <a:rPr lang="en-US" sz="2400" dirty="0" err="1"/>
              <a:t>số</a:t>
            </a:r>
            <a:r>
              <a:rPr lang="en-US" sz="2400" dirty="0"/>
              <a:t> </a:t>
            </a:r>
            <a:r>
              <a:rPr lang="en-US" sz="2400" dirty="0" err="1"/>
              <a:t>ít</a:t>
            </a:r>
            <a:r>
              <a:rPr lang="en-US" sz="2400" dirty="0"/>
              <a:t>) : </a:t>
            </a:r>
            <a:r>
              <a:rPr lang="en-US" sz="2400" dirty="0" err="1"/>
              <a:t>một</a:t>
            </a:r>
            <a:r>
              <a:rPr lang="en-US" sz="2400" dirty="0"/>
              <a:t> </a:t>
            </a:r>
            <a:r>
              <a:rPr lang="en-US" sz="2400" dirty="0" err="1"/>
              <a:t>cái</a:t>
            </a:r>
            <a:r>
              <a:rPr lang="en-US" sz="2400" dirty="0"/>
              <a:t>/</a:t>
            </a:r>
            <a:r>
              <a:rPr lang="en-US" sz="2400" dirty="0" err="1"/>
              <a:t>người</a:t>
            </a:r>
            <a:r>
              <a:rPr lang="en-US" sz="2400" dirty="0"/>
              <a:t>  </a:t>
            </a:r>
            <a:r>
              <a:rPr lang="en-US" sz="2400" dirty="0" err="1"/>
              <a:t>khác</a:t>
            </a:r>
            <a:r>
              <a:rPr lang="en-US" sz="2400" dirty="0"/>
              <a:t> </a:t>
            </a:r>
            <a:r>
              <a:rPr lang="en-US" sz="2400" dirty="0" err="1"/>
              <a:t>nữa</a:t>
            </a:r>
            <a:endParaRPr lang="en-US" sz="2400" dirty="0"/>
          </a:p>
          <a:p>
            <a:r>
              <a:rPr lang="en-US" sz="2400" dirty="0" err="1"/>
              <a:t>Tạm</a:t>
            </a:r>
            <a:r>
              <a:rPr lang="en-US" sz="2400" dirty="0"/>
              <a:t> </a:t>
            </a:r>
            <a:r>
              <a:rPr lang="en-US" sz="2400" dirty="0" err="1"/>
              <a:t>dịch</a:t>
            </a:r>
            <a:r>
              <a:rPr lang="en-US" sz="2400" dirty="0"/>
              <a:t>: </a:t>
            </a:r>
            <a:r>
              <a:rPr lang="en-US" sz="2400" dirty="0" err="1"/>
              <a:t>Tất</a:t>
            </a:r>
            <a:r>
              <a:rPr lang="en-US" sz="2400" dirty="0"/>
              <a:t> </a:t>
            </a:r>
            <a:r>
              <a:rPr lang="en-US" sz="2400" dirty="0" err="1"/>
              <a:t>nhiên</a:t>
            </a:r>
            <a:r>
              <a:rPr lang="en-US" sz="2400" dirty="0"/>
              <a:t> </a:t>
            </a:r>
            <a:r>
              <a:rPr lang="en-US" sz="2400" dirty="0" err="1"/>
              <a:t>có</a:t>
            </a:r>
            <a:r>
              <a:rPr lang="en-US" sz="2400" dirty="0"/>
              <a:t> </a:t>
            </a:r>
            <a:r>
              <a:rPr lang="en-US" sz="2400" dirty="0" err="1"/>
              <a:t>những</a:t>
            </a:r>
            <a:r>
              <a:rPr lang="en-US" sz="2400" dirty="0"/>
              <a:t> </a:t>
            </a:r>
            <a:r>
              <a:rPr lang="en-US" sz="2400" dirty="0" err="1"/>
              <a:t>quốc</a:t>
            </a:r>
            <a:r>
              <a:rPr lang="en-US" sz="2400" dirty="0"/>
              <a:t> </a:t>
            </a:r>
            <a:r>
              <a:rPr lang="en-US" sz="2400" dirty="0" err="1"/>
              <a:t>gia</a:t>
            </a:r>
            <a:r>
              <a:rPr lang="en-US" sz="2400" dirty="0"/>
              <a:t> </a:t>
            </a:r>
            <a:r>
              <a:rPr lang="en-US" sz="2400" dirty="0" err="1"/>
              <a:t>vượt</a:t>
            </a:r>
            <a:r>
              <a:rPr lang="en-US" sz="2400" dirty="0"/>
              <a:t> </a:t>
            </a:r>
            <a:r>
              <a:rPr lang="en-US" sz="2400" dirty="0" err="1"/>
              <a:t>xa</a:t>
            </a:r>
            <a:r>
              <a:rPr lang="en-US" sz="2400" dirty="0"/>
              <a:t> </a:t>
            </a:r>
            <a:r>
              <a:rPr lang="en-US" sz="2400" dirty="0" err="1"/>
              <a:t>các</a:t>
            </a:r>
            <a:r>
              <a:rPr lang="en-US" sz="2400" dirty="0"/>
              <a:t> </a:t>
            </a:r>
            <a:r>
              <a:rPr lang="en-US" sz="2400" dirty="0" err="1"/>
              <a:t>quốc</a:t>
            </a:r>
            <a:r>
              <a:rPr lang="en-US" sz="2400" dirty="0"/>
              <a:t> </a:t>
            </a:r>
            <a:r>
              <a:rPr lang="en-US" sz="2400" dirty="0" err="1"/>
              <a:t>gia</a:t>
            </a:r>
            <a:r>
              <a:rPr lang="en-US" sz="2400" dirty="0"/>
              <a:t> </a:t>
            </a:r>
            <a:r>
              <a:rPr lang="en-US" sz="2400" dirty="0" err="1"/>
              <a:t>khác</a:t>
            </a:r>
            <a:r>
              <a:rPr lang="en-US" sz="2400" dirty="0"/>
              <a:t>, </a:t>
            </a:r>
            <a:r>
              <a:rPr lang="en-US" sz="2400" dirty="0" err="1"/>
              <a:t>thiết</a:t>
            </a:r>
            <a:r>
              <a:rPr lang="en-US" sz="2400" dirty="0"/>
              <a:t> </a:t>
            </a:r>
            <a:r>
              <a:rPr lang="en-US" sz="2400" dirty="0" err="1"/>
              <a:t>lập</a:t>
            </a:r>
            <a:r>
              <a:rPr lang="en-US" sz="2400" dirty="0"/>
              <a:t> </a:t>
            </a:r>
            <a:r>
              <a:rPr lang="en-US" sz="2400" dirty="0" err="1"/>
              <a:t>càng</a:t>
            </a:r>
            <a:r>
              <a:rPr lang="en-US" sz="2400" dirty="0"/>
              <a:t> </a:t>
            </a:r>
            <a:r>
              <a:rPr lang="en-US" sz="2400" dirty="0" err="1"/>
              <a:t>nhiều</a:t>
            </a:r>
            <a:r>
              <a:rPr lang="en-US" sz="2400" dirty="0"/>
              <a:t> </a:t>
            </a:r>
            <a:r>
              <a:rPr lang="en-US" sz="2400" dirty="0" err="1"/>
              <a:t>nền</a:t>
            </a:r>
            <a:r>
              <a:rPr lang="en-US" sz="2400" dirty="0"/>
              <a:t> </a:t>
            </a:r>
            <a:r>
              <a:rPr lang="en-US" sz="2400" dirty="0" err="1"/>
              <a:t>tảng</a:t>
            </a:r>
            <a:r>
              <a:rPr lang="en-US" sz="2400" dirty="0"/>
              <a:t> eLearning </a:t>
            </a:r>
          </a:p>
          <a:p>
            <a:endParaRPr lang="en-US" sz="2400" dirty="0"/>
          </a:p>
        </p:txBody>
      </p:sp>
      <p:sp>
        <p:nvSpPr>
          <p:cNvPr id="5" name="Oval 4"/>
          <p:cNvSpPr/>
          <p:nvPr/>
        </p:nvSpPr>
        <p:spPr>
          <a:xfrm>
            <a:off x="3657600" y="533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450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4154984"/>
          </a:xfrm>
          <a:prstGeom prst="rect">
            <a:avLst/>
          </a:prstGeom>
          <a:noFill/>
        </p:spPr>
        <p:txBody>
          <a:bodyPr wrap="square" rtlCol="0">
            <a:spAutoFit/>
          </a:bodyPr>
          <a:lstStyle/>
          <a:p>
            <a:pPr fontAlgn="ctr"/>
            <a:r>
              <a:rPr lang="en-US" sz="2400" b="1" dirty="0"/>
              <a:t>Question 39</a:t>
            </a:r>
            <a:r>
              <a:rPr lang="en-US" sz="2400" dirty="0"/>
              <a:t>. What could be the best title for the passage?</a:t>
            </a:r>
          </a:p>
          <a:p>
            <a:pPr fontAlgn="ctr"/>
            <a:r>
              <a:rPr lang="vi-VN" sz="2400" b="1" dirty="0" smtClean="0"/>
              <a:t>	</a:t>
            </a:r>
            <a:r>
              <a:rPr lang="en-US" sz="2400" b="1" dirty="0" smtClean="0"/>
              <a:t>A</a:t>
            </a:r>
            <a:r>
              <a:rPr lang="en-US" sz="2400" b="1" dirty="0"/>
              <a:t>. </a:t>
            </a:r>
            <a:r>
              <a:rPr lang="en-US" sz="2400" dirty="0"/>
              <a:t>legal limit for driving	</a:t>
            </a:r>
            <a:r>
              <a:rPr lang="en-US" sz="2400" b="1" dirty="0"/>
              <a:t>B. </a:t>
            </a:r>
            <a:r>
              <a:rPr lang="en-US" sz="2400" dirty="0"/>
              <a:t>driving </a:t>
            </a:r>
            <a:r>
              <a:rPr lang="en-US" sz="2400" dirty="0" smtClean="0"/>
              <a:t>ability</a:t>
            </a:r>
            <a:endParaRPr lang="vi-VN" sz="2400" dirty="0" smtClean="0"/>
          </a:p>
          <a:p>
            <a:pPr fontAlgn="ctr"/>
            <a:r>
              <a:rPr lang="en-US" sz="2400" dirty="0"/>
              <a:t>	</a:t>
            </a:r>
            <a:r>
              <a:rPr lang="en-US" sz="2400" b="1" dirty="0"/>
              <a:t>C. </a:t>
            </a:r>
            <a:r>
              <a:rPr lang="en-US" sz="2400" dirty="0"/>
              <a:t>drinking and driving	</a:t>
            </a:r>
            <a:r>
              <a:rPr lang="en-US" sz="2400" b="1" dirty="0"/>
              <a:t>D. </a:t>
            </a:r>
            <a:r>
              <a:rPr lang="en-US" sz="2400" dirty="0"/>
              <a:t>standard of drinks</a:t>
            </a:r>
          </a:p>
          <a:p>
            <a:endParaRPr lang="vi-VN" sz="2400" b="1" dirty="0" smtClean="0"/>
          </a:p>
          <a:p>
            <a:r>
              <a:rPr lang="vi-VN" sz="2400" dirty="0" smtClean="0"/>
              <a:t>Kiến </a:t>
            </a:r>
            <a:r>
              <a:rPr lang="vi-VN" sz="2400" dirty="0"/>
              <a:t>thức: Đọc hiểu</a:t>
            </a:r>
            <a:endParaRPr lang="en-US" sz="2400" dirty="0"/>
          </a:p>
          <a:p>
            <a:r>
              <a:rPr lang="en-US" sz="2400" dirty="0" err="1"/>
              <a:t>Giải</a:t>
            </a:r>
            <a:r>
              <a:rPr lang="en-US" sz="2400" dirty="0"/>
              <a:t> </a:t>
            </a:r>
            <a:r>
              <a:rPr lang="en-US" sz="2400" dirty="0" err="1"/>
              <a:t>thích</a:t>
            </a:r>
            <a:r>
              <a:rPr lang="en-US" sz="2400" dirty="0"/>
              <a:t>:</a:t>
            </a:r>
          </a:p>
          <a:p>
            <a:r>
              <a:rPr lang="en-US" sz="2400" dirty="0" err="1"/>
              <a:t>Câu</a:t>
            </a:r>
            <a:r>
              <a:rPr lang="en-US" sz="2400" dirty="0"/>
              <a:t> </a:t>
            </a:r>
            <a:r>
              <a:rPr lang="en-US" sz="2400" dirty="0" err="1"/>
              <a:t>nào</a:t>
            </a:r>
            <a:r>
              <a:rPr lang="en-US" sz="2400" dirty="0"/>
              <a:t> </a:t>
            </a:r>
            <a:r>
              <a:rPr lang="en-US" sz="2400" dirty="0" err="1"/>
              <a:t>có</a:t>
            </a:r>
            <a:r>
              <a:rPr lang="en-US" sz="2400" dirty="0"/>
              <a:t> </a:t>
            </a:r>
            <a:r>
              <a:rPr lang="en-US" sz="2400" dirty="0" err="1"/>
              <a:t>thể</a:t>
            </a:r>
            <a:r>
              <a:rPr lang="en-US" sz="2400" dirty="0"/>
              <a:t> </a:t>
            </a:r>
            <a:r>
              <a:rPr lang="en-US" sz="2400" dirty="0" err="1"/>
              <a:t>là</a:t>
            </a:r>
            <a:r>
              <a:rPr lang="en-US" sz="2400" dirty="0"/>
              <a:t> </a:t>
            </a:r>
            <a:r>
              <a:rPr lang="en-US" sz="2400" dirty="0" err="1"/>
              <a:t>tiêu</a:t>
            </a:r>
            <a:r>
              <a:rPr lang="en-US" sz="2400" dirty="0"/>
              <a:t> </a:t>
            </a:r>
            <a:r>
              <a:rPr lang="en-US" sz="2400" dirty="0" err="1"/>
              <a:t>đề</a:t>
            </a:r>
            <a:r>
              <a:rPr lang="en-US" sz="2400" dirty="0"/>
              <a:t> hay </a:t>
            </a:r>
            <a:r>
              <a:rPr lang="en-US" sz="2400" dirty="0" err="1"/>
              <a:t>nhất</a:t>
            </a:r>
            <a:r>
              <a:rPr lang="en-US" sz="2400" dirty="0"/>
              <a:t> </a:t>
            </a:r>
            <a:r>
              <a:rPr lang="en-US" sz="2400" dirty="0" err="1"/>
              <a:t>cho</a:t>
            </a:r>
            <a:r>
              <a:rPr lang="en-US" sz="2400" dirty="0"/>
              <a:t> </a:t>
            </a:r>
            <a:r>
              <a:rPr lang="en-US" sz="2400" dirty="0" err="1"/>
              <a:t>đoạn</a:t>
            </a:r>
            <a:r>
              <a:rPr lang="en-US" sz="2400" dirty="0"/>
              <a:t> </a:t>
            </a:r>
            <a:r>
              <a:rPr lang="en-US" sz="2400" dirty="0" err="1"/>
              <a:t>văn</a:t>
            </a:r>
            <a:r>
              <a:rPr lang="en-US" sz="2400" dirty="0"/>
              <a:t>.</a:t>
            </a:r>
          </a:p>
          <a:p>
            <a:r>
              <a:rPr lang="en-US" sz="2400" dirty="0"/>
              <a:t>A. </a:t>
            </a:r>
            <a:r>
              <a:rPr lang="en-US" sz="2400" dirty="0" err="1"/>
              <a:t>Giới</a:t>
            </a:r>
            <a:r>
              <a:rPr lang="en-US" sz="2400" dirty="0"/>
              <a:t> </a:t>
            </a:r>
            <a:r>
              <a:rPr lang="en-US" sz="2400" dirty="0" err="1"/>
              <a:t>hạn</a:t>
            </a:r>
            <a:r>
              <a:rPr lang="en-US" sz="2400" dirty="0"/>
              <a:t> </a:t>
            </a:r>
            <a:r>
              <a:rPr lang="en-US" sz="2400" dirty="0" err="1"/>
              <a:t>hợp</a:t>
            </a:r>
            <a:r>
              <a:rPr lang="en-US" sz="2400" dirty="0"/>
              <a:t> </a:t>
            </a:r>
            <a:r>
              <a:rPr lang="en-US" sz="2400" dirty="0" err="1"/>
              <a:t>pháp</a:t>
            </a:r>
            <a:r>
              <a:rPr lang="en-US" sz="2400" dirty="0"/>
              <a:t> </a:t>
            </a:r>
            <a:r>
              <a:rPr lang="en-US" sz="2400" dirty="0" err="1"/>
              <a:t>cho</a:t>
            </a:r>
            <a:r>
              <a:rPr lang="en-US" sz="2400" dirty="0"/>
              <a:t> </a:t>
            </a:r>
            <a:r>
              <a:rPr lang="en-US" sz="2400" dirty="0" err="1"/>
              <a:t>việc</a:t>
            </a:r>
            <a:r>
              <a:rPr lang="en-US" sz="2400" dirty="0"/>
              <a:t> </a:t>
            </a:r>
            <a:r>
              <a:rPr lang="en-US" sz="2400" dirty="0" err="1"/>
              <a:t>lái</a:t>
            </a:r>
            <a:r>
              <a:rPr lang="en-US" sz="2400" dirty="0"/>
              <a:t> </a:t>
            </a:r>
            <a:r>
              <a:rPr lang="en-US" sz="2400" dirty="0" err="1"/>
              <a:t>xe</a:t>
            </a:r>
            <a:r>
              <a:rPr lang="en-US" sz="2400" dirty="0"/>
              <a:t>	B. </a:t>
            </a:r>
            <a:r>
              <a:rPr lang="en-US" sz="2400" dirty="0" err="1"/>
              <a:t>Khả</a:t>
            </a:r>
            <a:r>
              <a:rPr lang="en-US" sz="2400" dirty="0"/>
              <a:t> </a:t>
            </a:r>
            <a:r>
              <a:rPr lang="en-US" sz="2400" dirty="0" err="1"/>
              <a:t>năng</a:t>
            </a:r>
            <a:r>
              <a:rPr lang="en-US" sz="2400" dirty="0"/>
              <a:t> </a:t>
            </a:r>
            <a:r>
              <a:rPr lang="en-US" sz="2400" dirty="0" err="1"/>
              <a:t>lái</a:t>
            </a:r>
            <a:r>
              <a:rPr lang="en-US" sz="2400" dirty="0"/>
              <a:t> </a:t>
            </a:r>
            <a:r>
              <a:rPr lang="en-US" sz="2400" dirty="0" err="1"/>
              <a:t>xe</a:t>
            </a:r>
            <a:endParaRPr lang="en-US" sz="2400" dirty="0"/>
          </a:p>
          <a:p>
            <a:r>
              <a:rPr lang="en-US" sz="2400" dirty="0"/>
              <a:t>C. </a:t>
            </a:r>
            <a:r>
              <a:rPr lang="en-US" sz="2400" dirty="0" err="1"/>
              <a:t>Uống</a:t>
            </a:r>
            <a:r>
              <a:rPr lang="en-US" sz="2400" dirty="0"/>
              <a:t> </a:t>
            </a:r>
            <a:r>
              <a:rPr lang="en-US" sz="2400" dirty="0" err="1"/>
              <a:t>rượu</a:t>
            </a:r>
            <a:r>
              <a:rPr lang="en-US" sz="2400" dirty="0"/>
              <a:t> </a:t>
            </a:r>
            <a:r>
              <a:rPr lang="en-US" sz="2400" dirty="0" err="1"/>
              <a:t>và</a:t>
            </a:r>
            <a:r>
              <a:rPr lang="en-US" sz="2400" dirty="0"/>
              <a:t> </a:t>
            </a:r>
            <a:r>
              <a:rPr lang="en-US" sz="2400" dirty="0" err="1"/>
              <a:t>lái</a:t>
            </a:r>
            <a:r>
              <a:rPr lang="en-US" sz="2400" dirty="0"/>
              <a:t> </a:t>
            </a:r>
            <a:r>
              <a:rPr lang="en-US" sz="2400" dirty="0" err="1"/>
              <a:t>xe</a:t>
            </a:r>
            <a:r>
              <a:rPr lang="en-US" sz="2400" dirty="0"/>
              <a:t>	D. </a:t>
            </a:r>
            <a:r>
              <a:rPr lang="en-US" sz="2400" dirty="0" err="1"/>
              <a:t>Tiêu</a:t>
            </a:r>
            <a:r>
              <a:rPr lang="en-US" sz="2400" dirty="0"/>
              <a:t> </a:t>
            </a:r>
            <a:r>
              <a:rPr lang="en-US" sz="2400" dirty="0" err="1"/>
              <a:t>chuẩn</a:t>
            </a:r>
            <a:r>
              <a:rPr lang="en-US" sz="2400" dirty="0"/>
              <a:t> </a:t>
            </a:r>
            <a:r>
              <a:rPr lang="en-US" sz="2400" dirty="0" err="1"/>
              <a:t>của</a:t>
            </a:r>
            <a:r>
              <a:rPr lang="en-US" sz="2400" dirty="0"/>
              <a:t> </a:t>
            </a:r>
            <a:r>
              <a:rPr lang="en-US" sz="2400" dirty="0" err="1"/>
              <a:t>việc</a:t>
            </a:r>
            <a:r>
              <a:rPr lang="en-US" sz="2400" dirty="0"/>
              <a:t> </a:t>
            </a:r>
            <a:r>
              <a:rPr lang="en-US" sz="2400" dirty="0" err="1"/>
              <a:t>uống</a:t>
            </a:r>
            <a:r>
              <a:rPr lang="en-US" sz="2400" dirty="0"/>
              <a:t> </a:t>
            </a:r>
            <a:r>
              <a:rPr lang="en-US" sz="2400" dirty="0" err="1"/>
              <a:t>rượu</a:t>
            </a:r>
            <a:endParaRPr lang="en-US" sz="2400" dirty="0"/>
          </a:p>
          <a:p>
            <a:r>
              <a:rPr lang="en-US" sz="2400" dirty="0" err="1"/>
              <a:t>Bài</a:t>
            </a:r>
            <a:r>
              <a:rPr lang="en-US" sz="2400" dirty="0"/>
              <a:t> </a:t>
            </a:r>
            <a:r>
              <a:rPr lang="en-US" sz="2400" dirty="0" err="1"/>
              <a:t>viết</a:t>
            </a:r>
            <a:r>
              <a:rPr lang="en-US" sz="2400" dirty="0"/>
              <a:t> </a:t>
            </a:r>
            <a:r>
              <a:rPr lang="en-US" sz="2400" dirty="0" err="1"/>
              <a:t>nói</a:t>
            </a:r>
            <a:r>
              <a:rPr lang="en-US" sz="2400" dirty="0"/>
              <a:t> </a:t>
            </a:r>
            <a:r>
              <a:rPr lang="en-US" sz="2400" dirty="0" err="1"/>
              <a:t>về</a:t>
            </a:r>
            <a:r>
              <a:rPr lang="en-US" sz="2400" dirty="0"/>
              <a:t> </a:t>
            </a:r>
            <a:r>
              <a:rPr lang="en-US" sz="2400" dirty="0" err="1"/>
              <a:t>mối</a:t>
            </a:r>
            <a:r>
              <a:rPr lang="en-US" sz="2400" dirty="0"/>
              <a:t> </a:t>
            </a:r>
            <a:r>
              <a:rPr lang="en-US" sz="2400" dirty="0" err="1"/>
              <a:t>liên</a:t>
            </a:r>
            <a:r>
              <a:rPr lang="en-US" sz="2400" dirty="0"/>
              <a:t> </a:t>
            </a:r>
            <a:r>
              <a:rPr lang="en-US" sz="2400" dirty="0" err="1"/>
              <a:t>quan</a:t>
            </a:r>
            <a:r>
              <a:rPr lang="en-US" sz="2400" dirty="0"/>
              <a:t> </a:t>
            </a:r>
            <a:r>
              <a:rPr lang="en-US" sz="2400" dirty="0" err="1"/>
              <a:t>giữa</a:t>
            </a:r>
            <a:r>
              <a:rPr lang="en-US" sz="2400" dirty="0"/>
              <a:t> </a:t>
            </a:r>
            <a:r>
              <a:rPr lang="en-US" sz="2400" dirty="0" err="1"/>
              <a:t>việc</a:t>
            </a:r>
            <a:r>
              <a:rPr lang="en-US" sz="2400" dirty="0"/>
              <a:t> </a:t>
            </a:r>
            <a:r>
              <a:rPr lang="en-US" sz="2400" dirty="0" err="1"/>
              <a:t>uống</a:t>
            </a:r>
            <a:r>
              <a:rPr lang="en-US" sz="2400" dirty="0"/>
              <a:t> </a:t>
            </a:r>
            <a:r>
              <a:rPr lang="en-US" sz="2400" dirty="0" err="1"/>
              <a:t>rượu</a:t>
            </a:r>
            <a:r>
              <a:rPr lang="en-US" sz="2400" dirty="0"/>
              <a:t> </a:t>
            </a:r>
            <a:r>
              <a:rPr lang="en-US" sz="2400" dirty="0" err="1"/>
              <a:t>và</a:t>
            </a:r>
            <a:r>
              <a:rPr lang="en-US" sz="2400" dirty="0"/>
              <a:t> </a:t>
            </a:r>
            <a:r>
              <a:rPr lang="en-US" sz="2400" dirty="0" err="1"/>
              <a:t>lái</a:t>
            </a:r>
            <a:r>
              <a:rPr lang="en-US" sz="2400" dirty="0"/>
              <a:t> </a:t>
            </a:r>
            <a:r>
              <a:rPr lang="en-US" sz="2400" dirty="0" err="1"/>
              <a:t>xe</a:t>
            </a:r>
            <a:endParaRPr lang="en-US" sz="2400" dirty="0"/>
          </a:p>
          <a:p>
            <a:endParaRPr lang="en-US" sz="2400" dirty="0"/>
          </a:p>
        </p:txBody>
      </p:sp>
      <p:sp>
        <p:nvSpPr>
          <p:cNvPr id="5" name="Oval 4"/>
          <p:cNvSpPr/>
          <p:nvPr/>
        </p:nvSpPr>
        <p:spPr>
          <a:xfrm>
            <a:off x="1143000" y="1116169"/>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99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4893647"/>
          </a:xfrm>
          <a:prstGeom prst="rect">
            <a:avLst/>
          </a:prstGeom>
          <a:noFill/>
        </p:spPr>
        <p:txBody>
          <a:bodyPr wrap="square" rtlCol="0">
            <a:spAutoFit/>
          </a:bodyPr>
          <a:lstStyle/>
          <a:p>
            <a:r>
              <a:rPr lang="en-US" sz="2400" b="1" dirty="0"/>
              <a:t>Question 4</a:t>
            </a:r>
            <a:r>
              <a:rPr lang="en-US" sz="2400" dirty="0"/>
              <a:t>. Thai Ngo </a:t>
            </a:r>
            <a:r>
              <a:rPr lang="en-US" sz="2400" dirty="0" err="1"/>
              <a:t>Hieu</a:t>
            </a:r>
            <a:r>
              <a:rPr lang="en-US" sz="2400" dirty="0"/>
              <a:t>’ s brave action has </a:t>
            </a:r>
            <a:r>
              <a:rPr lang="en-US" sz="2400" dirty="0" err="1"/>
              <a:t>contributed_________beautifying</a:t>
            </a:r>
            <a:r>
              <a:rPr lang="en-US" sz="2400" dirty="0"/>
              <a:t> the image of police officers in the people’s hearts.</a:t>
            </a:r>
          </a:p>
          <a:p>
            <a:r>
              <a:rPr lang="en-US" sz="2400" dirty="0"/>
              <a:t>	</a:t>
            </a:r>
            <a:r>
              <a:rPr lang="en-US" sz="2400" b="1" dirty="0"/>
              <a:t>A</a:t>
            </a:r>
            <a:r>
              <a:rPr lang="en-US" sz="2400" dirty="0"/>
              <a:t>. with          	</a:t>
            </a:r>
            <a:r>
              <a:rPr lang="en-US" sz="2400" b="1" dirty="0"/>
              <a:t>B</a:t>
            </a:r>
            <a:r>
              <a:rPr lang="en-US" sz="2400" dirty="0"/>
              <a:t>. to          	</a:t>
            </a:r>
            <a:r>
              <a:rPr lang="en-US" sz="2400" b="1" dirty="0"/>
              <a:t>C</a:t>
            </a:r>
            <a:r>
              <a:rPr lang="en-US" sz="2400" dirty="0"/>
              <a:t>. at          	</a:t>
            </a:r>
            <a:r>
              <a:rPr lang="en-US" sz="2400" b="1" dirty="0"/>
              <a:t>D</a:t>
            </a:r>
            <a:r>
              <a:rPr lang="en-US" sz="2400" dirty="0"/>
              <a:t>. for</a:t>
            </a:r>
          </a:p>
          <a:p>
            <a:endParaRPr lang="vi-VN" sz="2400" b="1" dirty="0" smtClean="0"/>
          </a:p>
          <a:p>
            <a:r>
              <a:rPr lang="vi-VN" sz="2400" dirty="0" smtClean="0"/>
              <a:t>Kiến </a:t>
            </a:r>
            <a:r>
              <a:rPr lang="vi-VN" sz="2400" dirty="0"/>
              <a:t>thức: Giới từ</a:t>
            </a:r>
            <a:endParaRPr lang="en-US" sz="2400" dirty="0"/>
          </a:p>
          <a:p>
            <a:r>
              <a:rPr lang="vi-VN" sz="2400" dirty="0"/>
              <a:t>Giải thích:</a:t>
            </a:r>
            <a:endParaRPr lang="en-US" sz="2400" dirty="0"/>
          </a:p>
          <a:p>
            <a:r>
              <a:rPr lang="vi-VN" sz="2400" dirty="0"/>
              <a:t>- Động từ “ contribute to”: nghĩa là : góp phần vào. Vì vậy nên đáp án B đúng. </a:t>
            </a:r>
            <a:endParaRPr lang="en-US" sz="2400" dirty="0"/>
          </a:p>
          <a:p>
            <a:r>
              <a:rPr lang="vi-VN" sz="2400" dirty="0"/>
              <a:t>Tạm dịch: Hành động dũng cảm của Thai Ngo Hieu đã góp phần vào việc làm đẹp  hình ảnh người công an trong lòng nhân dân..</a:t>
            </a:r>
            <a:endParaRPr lang="en-US" sz="2400" dirty="0"/>
          </a:p>
          <a:p>
            <a:endParaRPr lang="en-US" sz="2400" dirty="0"/>
          </a:p>
        </p:txBody>
      </p:sp>
      <p:sp>
        <p:nvSpPr>
          <p:cNvPr id="3" name="Oval 2"/>
          <p:cNvSpPr/>
          <p:nvPr/>
        </p:nvSpPr>
        <p:spPr>
          <a:xfrm>
            <a:off x="2971800" y="1371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799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57200"/>
            <a:ext cx="8915400" cy="6370975"/>
          </a:xfrm>
          <a:prstGeom prst="rect">
            <a:avLst/>
          </a:prstGeom>
          <a:noFill/>
        </p:spPr>
        <p:txBody>
          <a:bodyPr wrap="square" rtlCol="0">
            <a:spAutoFit/>
          </a:bodyPr>
          <a:lstStyle/>
          <a:p>
            <a:pPr fontAlgn="ctr"/>
            <a:r>
              <a:rPr lang="en-US" sz="2400" b="1" dirty="0"/>
              <a:t>Question 40</a:t>
            </a:r>
            <a:r>
              <a:rPr lang="en-US" sz="2400" dirty="0"/>
              <a:t>. The word “</a:t>
            </a:r>
            <a:r>
              <a:rPr lang="en-US" sz="2400" b="1" dirty="0" err="1"/>
              <a:t>breathaly</a:t>
            </a:r>
            <a:r>
              <a:rPr lang="vi-VN" sz="2400" b="1" dirty="0"/>
              <a:t>z</a:t>
            </a:r>
            <a:r>
              <a:rPr lang="en-US" sz="2400" b="1" dirty="0" err="1"/>
              <a:t>er</a:t>
            </a:r>
            <a:r>
              <a:rPr lang="en-US" sz="2400" dirty="0"/>
              <a:t>” in paragraph 5 means ______ .</a:t>
            </a:r>
          </a:p>
          <a:p>
            <a:pPr fontAlgn="ctr"/>
            <a:r>
              <a:rPr lang="en-US" sz="2400" b="1" dirty="0"/>
              <a:t>A. </a:t>
            </a:r>
            <a:r>
              <a:rPr lang="en-US" sz="2400" dirty="0"/>
              <a:t>a device used by the police to measure the amount of alcohol in a driver’s breath.</a:t>
            </a:r>
          </a:p>
          <a:p>
            <a:pPr fontAlgn="ctr"/>
            <a:r>
              <a:rPr lang="en-US" sz="2400" b="1" dirty="0"/>
              <a:t>B. </a:t>
            </a:r>
            <a:r>
              <a:rPr lang="en-US" sz="2400" dirty="0"/>
              <a:t>a device used to </a:t>
            </a:r>
            <a:r>
              <a:rPr lang="en-US" sz="2400" dirty="0" err="1"/>
              <a:t>analyse</a:t>
            </a:r>
            <a:r>
              <a:rPr lang="en-US" sz="2400" dirty="0"/>
              <a:t> driver’s blood type.</a:t>
            </a:r>
          </a:p>
          <a:p>
            <a:pPr fontAlgn="ctr"/>
            <a:r>
              <a:rPr lang="en-US" sz="2400" b="1" dirty="0"/>
              <a:t>C. </a:t>
            </a:r>
            <a:r>
              <a:rPr lang="en-US" sz="2400" dirty="0"/>
              <a:t>a person who measures the amount of alcohol in a driver’s breath.</a:t>
            </a:r>
          </a:p>
          <a:p>
            <a:pPr fontAlgn="ctr"/>
            <a:r>
              <a:rPr lang="en-US" sz="2400" b="1" dirty="0"/>
              <a:t>D. </a:t>
            </a:r>
            <a:r>
              <a:rPr lang="en-US" sz="2400" dirty="0"/>
              <a:t>a person who has to take a breath test</a:t>
            </a:r>
          </a:p>
          <a:p>
            <a:endParaRPr lang="vi-VN" sz="2400" b="1" dirty="0" smtClean="0"/>
          </a:p>
          <a:p>
            <a:r>
              <a:rPr lang="vi-VN" sz="2400" dirty="0" smtClean="0"/>
              <a:t>Kiến </a:t>
            </a:r>
            <a:r>
              <a:rPr lang="vi-VN" sz="2400" dirty="0"/>
              <a:t>thức: Đọc hiểu</a:t>
            </a:r>
            <a:endParaRPr lang="en-US" sz="2400" dirty="0"/>
          </a:p>
          <a:p>
            <a:r>
              <a:rPr lang="en-US" sz="2400" dirty="0" err="1"/>
              <a:t>Giải</a:t>
            </a:r>
            <a:r>
              <a:rPr lang="en-US" sz="2400" dirty="0"/>
              <a:t> </a:t>
            </a:r>
            <a:r>
              <a:rPr lang="en-US" sz="2400" dirty="0" err="1"/>
              <a:t>thích</a:t>
            </a:r>
            <a:r>
              <a:rPr lang="en-US" sz="2400" dirty="0"/>
              <a:t>: </a:t>
            </a:r>
          </a:p>
          <a:p>
            <a:r>
              <a:rPr lang="en-US" sz="2400" dirty="0"/>
              <a:t>  </a:t>
            </a:r>
            <a:r>
              <a:rPr lang="en-US" sz="2400" dirty="0" err="1"/>
              <a:t>Từ</a:t>
            </a:r>
            <a:r>
              <a:rPr lang="en-US" sz="2400" dirty="0"/>
              <a:t> “ </a:t>
            </a:r>
            <a:r>
              <a:rPr lang="en-US" sz="2400" dirty="0" err="1"/>
              <a:t>breathalyser</a:t>
            </a:r>
            <a:r>
              <a:rPr lang="en-US" sz="2400" dirty="0"/>
              <a:t>” </a:t>
            </a:r>
            <a:r>
              <a:rPr lang="en-US" sz="2400" dirty="0" err="1"/>
              <a:t>trong</a:t>
            </a:r>
            <a:r>
              <a:rPr lang="en-US" sz="2400" dirty="0"/>
              <a:t> </a:t>
            </a:r>
            <a:r>
              <a:rPr lang="en-US" sz="2400" dirty="0" err="1"/>
              <a:t>đoạn</a:t>
            </a:r>
            <a:r>
              <a:rPr lang="en-US" sz="2400" dirty="0"/>
              <a:t> 5 </a:t>
            </a:r>
            <a:r>
              <a:rPr lang="en-US" sz="2400" dirty="0" err="1"/>
              <a:t>có</a:t>
            </a:r>
            <a:r>
              <a:rPr lang="en-US" sz="2400" dirty="0"/>
              <a:t> </a:t>
            </a:r>
            <a:r>
              <a:rPr lang="en-US" sz="2400" dirty="0" err="1"/>
              <a:t>nghĩa</a:t>
            </a:r>
            <a:r>
              <a:rPr lang="en-US" sz="2400" dirty="0"/>
              <a:t> </a:t>
            </a:r>
            <a:r>
              <a:rPr lang="en-US" sz="2400" dirty="0" err="1"/>
              <a:t>là</a:t>
            </a:r>
            <a:r>
              <a:rPr lang="en-US" sz="2400" dirty="0"/>
              <a:t>:</a:t>
            </a:r>
          </a:p>
          <a:p>
            <a:r>
              <a:rPr lang="en-US" sz="2400" dirty="0"/>
              <a:t>A. </a:t>
            </a:r>
            <a:r>
              <a:rPr lang="en-US" sz="2400" dirty="0" err="1"/>
              <a:t>một</a:t>
            </a:r>
            <a:r>
              <a:rPr lang="en-US" sz="2400" dirty="0"/>
              <a:t> </a:t>
            </a:r>
            <a:r>
              <a:rPr lang="en-US" sz="2400" dirty="0" err="1"/>
              <a:t>thiết</a:t>
            </a:r>
            <a:r>
              <a:rPr lang="en-US" sz="2400" dirty="0"/>
              <a:t> </a:t>
            </a:r>
            <a:r>
              <a:rPr lang="en-US" sz="2400" dirty="0" err="1"/>
              <a:t>bị</a:t>
            </a:r>
            <a:r>
              <a:rPr lang="en-US" sz="2400" dirty="0"/>
              <a:t> </a:t>
            </a:r>
            <a:r>
              <a:rPr lang="en-US" sz="2400" dirty="0" err="1"/>
              <a:t>được</a:t>
            </a:r>
            <a:r>
              <a:rPr lang="en-US" sz="2400" dirty="0"/>
              <a:t> </a:t>
            </a:r>
            <a:r>
              <a:rPr lang="en-US" sz="2400" dirty="0" err="1"/>
              <a:t>sử</a:t>
            </a:r>
            <a:r>
              <a:rPr lang="en-US" sz="2400" dirty="0"/>
              <a:t> </a:t>
            </a:r>
            <a:r>
              <a:rPr lang="en-US" sz="2400" dirty="0" err="1"/>
              <a:t>dụng</a:t>
            </a:r>
            <a:r>
              <a:rPr lang="en-US" sz="2400" dirty="0"/>
              <a:t> </a:t>
            </a:r>
            <a:r>
              <a:rPr lang="en-US" sz="2400" dirty="0" err="1"/>
              <a:t>bởi</a:t>
            </a:r>
            <a:r>
              <a:rPr lang="en-US" sz="2400" dirty="0"/>
              <a:t> </a:t>
            </a:r>
            <a:r>
              <a:rPr lang="en-US" sz="2400" dirty="0" err="1"/>
              <a:t>cảnh</a:t>
            </a:r>
            <a:r>
              <a:rPr lang="en-US" sz="2400" dirty="0"/>
              <a:t> </a:t>
            </a:r>
            <a:r>
              <a:rPr lang="en-US" sz="2400" dirty="0" err="1"/>
              <a:t>sát</a:t>
            </a:r>
            <a:r>
              <a:rPr lang="en-US" sz="2400" dirty="0"/>
              <a:t> </a:t>
            </a:r>
            <a:r>
              <a:rPr lang="en-US" sz="2400" dirty="0" err="1"/>
              <a:t>để</a:t>
            </a:r>
            <a:r>
              <a:rPr lang="en-US" sz="2400" dirty="0"/>
              <a:t> </a:t>
            </a:r>
            <a:r>
              <a:rPr lang="en-US" sz="2400" dirty="0" err="1"/>
              <a:t>đo</a:t>
            </a:r>
            <a:r>
              <a:rPr lang="en-US" sz="2400" dirty="0"/>
              <a:t> </a:t>
            </a:r>
            <a:r>
              <a:rPr lang="en-US" sz="2400" dirty="0" err="1"/>
              <a:t>nồng</a:t>
            </a:r>
            <a:r>
              <a:rPr lang="en-US" sz="2400" dirty="0"/>
              <a:t> </a:t>
            </a:r>
            <a:r>
              <a:rPr lang="en-US" sz="2400" dirty="0" err="1"/>
              <a:t>độ</a:t>
            </a:r>
            <a:r>
              <a:rPr lang="en-US" sz="2400" dirty="0"/>
              <a:t> </a:t>
            </a:r>
            <a:r>
              <a:rPr lang="en-US" sz="2400" dirty="0" err="1"/>
              <a:t>cồn</a:t>
            </a:r>
            <a:r>
              <a:rPr lang="en-US" sz="2400" dirty="0"/>
              <a:t> </a:t>
            </a:r>
            <a:r>
              <a:rPr lang="en-US" sz="2400" dirty="0" err="1"/>
              <a:t>trong</a:t>
            </a:r>
            <a:r>
              <a:rPr lang="en-US" sz="2400" dirty="0"/>
              <a:t> </a:t>
            </a:r>
            <a:r>
              <a:rPr lang="en-US" sz="2400" dirty="0" err="1"/>
              <a:t>hơi</a:t>
            </a:r>
            <a:r>
              <a:rPr lang="en-US" sz="2400" dirty="0"/>
              <a:t> </a:t>
            </a:r>
            <a:r>
              <a:rPr lang="en-US" sz="2400" dirty="0" err="1"/>
              <a:t>thở</a:t>
            </a:r>
            <a:r>
              <a:rPr lang="en-US" sz="2400" dirty="0"/>
              <a:t> </a:t>
            </a:r>
            <a:r>
              <a:rPr lang="en-US" sz="2400" dirty="0" err="1"/>
              <a:t>của</a:t>
            </a:r>
            <a:r>
              <a:rPr lang="en-US" sz="2400" dirty="0"/>
              <a:t> </a:t>
            </a:r>
            <a:r>
              <a:rPr lang="en-US" sz="2400" dirty="0" err="1"/>
              <a:t>người</a:t>
            </a:r>
            <a:r>
              <a:rPr lang="en-US" sz="2400" dirty="0"/>
              <a:t> </a:t>
            </a:r>
            <a:r>
              <a:rPr lang="en-US" sz="2400" dirty="0" err="1"/>
              <a:t>lái</a:t>
            </a:r>
            <a:r>
              <a:rPr lang="en-US" sz="2400" dirty="0"/>
              <a:t> </a:t>
            </a:r>
            <a:r>
              <a:rPr lang="en-US" sz="2400" dirty="0" err="1"/>
              <a:t>xe</a:t>
            </a:r>
            <a:endParaRPr lang="en-US" sz="2400" dirty="0"/>
          </a:p>
          <a:p>
            <a:r>
              <a:rPr lang="en-US" sz="2400" dirty="0"/>
              <a:t>B. </a:t>
            </a:r>
            <a:r>
              <a:rPr lang="en-US" sz="2400" dirty="0" err="1"/>
              <a:t>một</a:t>
            </a:r>
            <a:r>
              <a:rPr lang="en-US" sz="2400" dirty="0"/>
              <a:t> </a:t>
            </a:r>
            <a:r>
              <a:rPr lang="en-US" sz="2400" dirty="0" err="1"/>
              <a:t>thiết</a:t>
            </a:r>
            <a:r>
              <a:rPr lang="en-US" sz="2400" dirty="0"/>
              <a:t> </a:t>
            </a:r>
            <a:r>
              <a:rPr lang="en-US" sz="2400" dirty="0" err="1"/>
              <a:t>bị</a:t>
            </a:r>
            <a:r>
              <a:rPr lang="en-US" sz="2400" dirty="0"/>
              <a:t> </a:t>
            </a:r>
            <a:r>
              <a:rPr lang="en-US" sz="2400" dirty="0" err="1"/>
              <a:t>được</a:t>
            </a:r>
            <a:r>
              <a:rPr lang="en-US" sz="2400" dirty="0"/>
              <a:t> </a:t>
            </a:r>
            <a:r>
              <a:rPr lang="en-US" sz="2400" dirty="0" err="1"/>
              <a:t>sử</a:t>
            </a:r>
            <a:r>
              <a:rPr lang="en-US" sz="2400" dirty="0"/>
              <a:t> </a:t>
            </a:r>
            <a:r>
              <a:rPr lang="en-US" sz="2400" dirty="0" err="1"/>
              <a:t>dụng</a:t>
            </a:r>
            <a:r>
              <a:rPr lang="en-US" sz="2400" dirty="0"/>
              <a:t> </a:t>
            </a:r>
            <a:r>
              <a:rPr lang="en-US" sz="2400" dirty="0" err="1"/>
              <a:t>để</a:t>
            </a:r>
            <a:r>
              <a:rPr lang="en-US" sz="2400" dirty="0"/>
              <a:t> </a:t>
            </a:r>
            <a:r>
              <a:rPr lang="en-US" sz="2400" dirty="0" err="1"/>
              <a:t>phân</a:t>
            </a:r>
            <a:r>
              <a:rPr lang="en-US" sz="2400" dirty="0"/>
              <a:t> </a:t>
            </a:r>
            <a:r>
              <a:rPr lang="en-US" sz="2400" dirty="0" err="1"/>
              <a:t>tích</a:t>
            </a:r>
            <a:r>
              <a:rPr lang="en-US" sz="2400" dirty="0"/>
              <a:t> </a:t>
            </a:r>
            <a:r>
              <a:rPr lang="en-US" sz="2400" dirty="0" err="1"/>
              <a:t>nhóm</a:t>
            </a:r>
            <a:r>
              <a:rPr lang="en-US" sz="2400" dirty="0"/>
              <a:t> </a:t>
            </a:r>
            <a:r>
              <a:rPr lang="en-US" sz="2400" dirty="0" err="1"/>
              <a:t>máu</a:t>
            </a:r>
            <a:r>
              <a:rPr lang="en-US" sz="2400" dirty="0"/>
              <a:t> </a:t>
            </a:r>
            <a:r>
              <a:rPr lang="en-US" sz="2400" dirty="0" err="1"/>
              <a:t>của</a:t>
            </a:r>
            <a:r>
              <a:rPr lang="en-US" sz="2400" dirty="0"/>
              <a:t> </a:t>
            </a:r>
            <a:r>
              <a:rPr lang="en-US" sz="2400" dirty="0" err="1"/>
              <a:t>người</a:t>
            </a:r>
            <a:r>
              <a:rPr lang="en-US" sz="2400" dirty="0"/>
              <a:t> </a:t>
            </a:r>
            <a:r>
              <a:rPr lang="en-US" sz="2400" dirty="0" err="1"/>
              <a:t>lái</a:t>
            </a:r>
            <a:r>
              <a:rPr lang="en-US" sz="2400" dirty="0"/>
              <a:t> </a:t>
            </a:r>
            <a:r>
              <a:rPr lang="en-US" sz="2400" dirty="0" err="1"/>
              <a:t>xe</a:t>
            </a:r>
            <a:endParaRPr lang="en-US" sz="2400" dirty="0"/>
          </a:p>
          <a:p>
            <a:r>
              <a:rPr lang="en-US" sz="2400" dirty="0"/>
              <a:t>C. </a:t>
            </a:r>
            <a:r>
              <a:rPr lang="en-US" sz="2400" dirty="0" err="1"/>
              <a:t>một</a:t>
            </a:r>
            <a:r>
              <a:rPr lang="en-US" sz="2400" dirty="0"/>
              <a:t> </a:t>
            </a:r>
            <a:r>
              <a:rPr lang="en-US" sz="2400" dirty="0" err="1"/>
              <a:t>người</a:t>
            </a:r>
            <a:r>
              <a:rPr lang="en-US" sz="2400" dirty="0"/>
              <a:t> </a:t>
            </a:r>
            <a:r>
              <a:rPr lang="en-US" sz="2400" dirty="0" err="1"/>
              <a:t>mà</a:t>
            </a:r>
            <a:r>
              <a:rPr lang="en-US" sz="2400" dirty="0"/>
              <a:t> </a:t>
            </a:r>
            <a:r>
              <a:rPr lang="en-US" sz="2400" dirty="0" err="1"/>
              <a:t>đo</a:t>
            </a:r>
            <a:r>
              <a:rPr lang="en-US" sz="2400" dirty="0"/>
              <a:t> </a:t>
            </a:r>
            <a:r>
              <a:rPr lang="en-US" sz="2400" dirty="0" err="1"/>
              <a:t>nồng</a:t>
            </a:r>
            <a:r>
              <a:rPr lang="en-US" sz="2400" dirty="0"/>
              <a:t> </a:t>
            </a:r>
            <a:r>
              <a:rPr lang="en-US" sz="2400" dirty="0" err="1"/>
              <a:t>độ</a:t>
            </a:r>
            <a:r>
              <a:rPr lang="en-US" sz="2400" dirty="0"/>
              <a:t> </a:t>
            </a:r>
            <a:r>
              <a:rPr lang="en-US" sz="2400" dirty="0" err="1"/>
              <a:t>cồn</a:t>
            </a:r>
            <a:r>
              <a:rPr lang="en-US" sz="2400" dirty="0"/>
              <a:t> </a:t>
            </a:r>
            <a:r>
              <a:rPr lang="en-US" sz="2400" dirty="0" err="1"/>
              <a:t>trong</a:t>
            </a:r>
            <a:r>
              <a:rPr lang="en-US" sz="2400" dirty="0"/>
              <a:t> </a:t>
            </a:r>
            <a:r>
              <a:rPr lang="en-US" sz="2400" dirty="0" err="1"/>
              <a:t>hơi</a:t>
            </a:r>
            <a:r>
              <a:rPr lang="en-US" sz="2400" dirty="0"/>
              <a:t> </a:t>
            </a:r>
            <a:r>
              <a:rPr lang="en-US" sz="2400" dirty="0" err="1"/>
              <a:t>thở</a:t>
            </a:r>
            <a:r>
              <a:rPr lang="en-US" sz="2400" dirty="0"/>
              <a:t> </a:t>
            </a:r>
            <a:r>
              <a:rPr lang="en-US" sz="2400" dirty="0" err="1"/>
              <a:t>của</a:t>
            </a:r>
            <a:r>
              <a:rPr lang="en-US" sz="2400" dirty="0"/>
              <a:t> </a:t>
            </a:r>
            <a:r>
              <a:rPr lang="en-US" sz="2400" dirty="0" err="1"/>
              <a:t>người</a:t>
            </a:r>
            <a:r>
              <a:rPr lang="en-US" sz="2400" dirty="0"/>
              <a:t> </a:t>
            </a:r>
            <a:r>
              <a:rPr lang="en-US" sz="2400" dirty="0" err="1"/>
              <a:t>lái</a:t>
            </a:r>
            <a:r>
              <a:rPr lang="en-US" sz="2400" dirty="0"/>
              <a:t> </a:t>
            </a:r>
            <a:r>
              <a:rPr lang="en-US" sz="2400" dirty="0" err="1"/>
              <a:t>xe</a:t>
            </a:r>
            <a:endParaRPr lang="en-US" sz="2400" dirty="0"/>
          </a:p>
          <a:p>
            <a:r>
              <a:rPr lang="en-US" sz="2400" dirty="0"/>
              <a:t>D. </a:t>
            </a:r>
            <a:r>
              <a:rPr lang="en-US" sz="2400" dirty="0" err="1"/>
              <a:t>một</a:t>
            </a:r>
            <a:r>
              <a:rPr lang="en-US" sz="2400" dirty="0"/>
              <a:t> </a:t>
            </a:r>
            <a:r>
              <a:rPr lang="en-US" sz="2400" dirty="0" err="1"/>
              <a:t>người</a:t>
            </a:r>
            <a:r>
              <a:rPr lang="en-US" sz="2400" dirty="0"/>
              <a:t> </a:t>
            </a:r>
            <a:r>
              <a:rPr lang="en-US" sz="2400" dirty="0" err="1"/>
              <a:t>mà</a:t>
            </a:r>
            <a:r>
              <a:rPr lang="en-US" sz="2400" dirty="0"/>
              <a:t> </a:t>
            </a:r>
            <a:r>
              <a:rPr lang="en-US" sz="2400" dirty="0" err="1"/>
              <a:t>phải</a:t>
            </a:r>
            <a:r>
              <a:rPr lang="en-US" sz="2400" dirty="0"/>
              <a:t> </a:t>
            </a:r>
            <a:r>
              <a:rPr lang="en-US" sz="2400" dirty="0" err="1"/>
              <a:t>kiểm</a:t>
            </a:r>
            <a:r>
              <a:rPr lang="en-US" sz="2400" dirty="0"/>
              <a:t> </a:t>
            </a:r>
            <a:r>
              <a:rPr lang="en-US" sz="2400" dirty="0" err="1"/>
              <a:t>tra</a:t>
            </a:r>
            <a:r>
              <a:rPr lang="en-US" sz="2400" dirty="0"/>
              <a:t> </a:t>
            </a:r>
            <a:r>
              <a:rPr lang="en-US" sz="2400" dirty="0" err="1"/>
              <a:t>hơi</a:t>
            </a:r>
            <a:r>
              <a:rPr lang="en-US" sz="2400" dirty="0"/>
              <a:t> </a:t>
            </a:r>
            <a:r>
              <a:rPr lang="en-US" sz="2400" dirty="0" err="1"/>
              <a:t>thở</a:t>
            </a:r>
            <a:endParaRPr lang="en-US" sz="2400" dirty="0"/>
          </a:p>
          <a:p>
            <a:r>
              <a:rPr lang="en-US" sz="2400" dirty="0"/>
              <a:t>         -“ </a:t>
            </a:r>
            <a:r>
              <a:rPr lang="en-US" sz="2400" dirty="0" err="1"/>
              <a:t>breathalyser</a:t>
            </a:r>
            <a:r>
              <a:rPr lang="en-US" sz="2400" dirty="0"/>
              <a:t>”: </a:t>
            </a:r>
            <a:r>
              <a:rPr lang="en-US" sz="2400" dirty="0" err="1"/>
              <a:t>dụng</a:t>
            </a:r>
            <a:r>
              <a:rPr lang="en-US" sz="2400" dirty="0"/>
              <a:t> </a:t>
            </a:r>
            <a:r>
              <a:rPr lang="en-US" sz="2400" dirty="0" err="1"/>
              <a:t>cụ</a:t>
            </a:r>
            <a:r>
              <a:rPr lang="en-US" sz="2400" dirty="0"/>
              <a:t> </a:t>
            </a:r>
            <a:r>
              <a:rPr lang="en-US" sz="2400" dirty="0" err="1"/>
              <a:t>kiểm</a:t>
            </a:r>
            <a:r>
              <a:rPr lang="en-US" sz="2400" dirty="0"/>
              <a:t> </a:t>
            </a:r>
            <a:r>
              <a:rPr lang="en-US" sz="2400" dirty="0" err="1"/>
              <a:t>tra</a:t>
            </a:r>
            <a:r>
              <a:rPr lang="en-US" sz="2400" dirty="0"/>
              <a:t> </a:t>
            </a:r>
            <a:r>
              <a:rPr lang="en-US" sz="2400" dirty="0" err="1"/>
              <a:t>lượng</a:t>
            </a:r>
            <a:r>
              <a:rPr lang="en-US" sz="2400" dirty="0"/>
              <a:t> </a:t>
            </a:r>
            <a:r>
              <a:rPr lang="en-US" sz="2400" dirty="0" err="1"/>
              <a:t>rượu</a:t>
            </a:r>
            <a:r>
              <a:rPr lang="en-US" sz="2400" dirty="0"/>
              <a:t> </a:t>
            </a:r>
            <a:r>
              <a:rPr lang="en-US" sz="2400" dirty="0" err="1"/>
              <a:t>trong</a:t>
            </a:r>
            <a:r>
              <a:rPr lang="en-US" sz="2400" dirty="0"/>
              <a:t> </a:t>
            </a:r>
            <a:r>
              <a:rPr lang="en-US" sz="2400" dirty="0" err="1"/>
              <a:t>hơi</a:t>
            </a:r>
            <a:r>
              <a:rPr lang="en-US" sz="2400" dirty="0"/>
              <a:t> </a:t>
            </a:r>
            <a:r>
              <a:rPr lang="en-US" sz="2400" dirty="0" err="1"/>
              <a:t>thở</a:t>
            </a:r>
            <a:r>
              <a:rPr lang="en-US" sz="2400" dirty="0"/>
              <a:t>.</a:t>
            </a:r>
          </a:p>
          <a:p>
            <a:endParaRPr lang="en-US" sz="2400" dirty="0"/>
          </a:p>
        </p:txBody>
      </p:sp>
      <p:sp>
        <p:nvSpPr>
          <p:cNvPr id="5" name="Oval 4"/>
          <p:cNvSpPr/>
          <p:nvPr/>
        </p:nvSpPr>
        <p:spPr>
          <a:xfrm>
            <a:off x="76200" y="914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185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370975"/>
          </a:xfrm>
          <a:prstGeom prst="rect">
            <a:avLst/>
          </a:prstGeom>
          <a:noFill/>
        </p:spPr>
        <p:txBody>
          <a:bodyPr wrap="square" rtlCol="0">
            <a:spAutoFit/>
          </a:bodyPr>
          <a:lstStyle/>
          <a:p>
            <a:pPr fontAlgn="ctr"/>
            <a:r>
              <a:rPr lang="en-US" sz="2400" b="1" dirty="0"/>
              <a:t>Question 41</a:t>
            </a:r>
            <a:r>
              <a:rPr lang="en-US" sz="2400" dirty="0"/>
              <a:t>. The word “</a:t>
            </a:r>
            <a:r>
              <a:rPr lang="en-US" sz="2400" b="1" dirty="0"/>
              <a:t>they</a:t>
            </a:r>
            <a:r>
              <a:rPr lang="en-US" sz="2400" dirty="0"/>
              <a:t>” in paragraph 4 refers to ______ .</a:t>
            </a:r>
          </a:p>
          <a:p>
            <a:pPr fontAlgn="ctr"/>
            <a:r>
              <a:rPr lang="en-US" sz="2400" b="1" dirty="0"/>
              <a:t>A. </a:t>
            </a:r>
            <a:r>
              <a:rPr lang="en-US" sz="2400" dirty="0"/>
              <a:t>professional drivers	</a:t>
            </a:r>
            <a:r>
              <a:rPr lang="en-US" sz="2400" b="1" dirty="0"/>
              <a:t>B. </a:t>
            </a:r>
            <a:r>
              <a:rPr lang="en-US" sz="2400" dirty="0"/>
              <a:t>moveable posts	</a:t>
            </a:r>
            <a:endParaRPr lang="vi-VN" sz="2400" dirty="0" smtClean="0"/>
          </a:p>
          <a:p>
            <a:pPr fontAlgn="ctr"/>
            <a:r>
              <a:rPr lang="en-US" sz="2400" b="1" dirty="0" smtClean="0"/>
              <a:t>C</a:t>
            </a:r>
            <a:r>
              <a:rPr lang="en-US" sz="2400" b="1" dirty="0"/>
              <a:t>. </a:t>
            </a:r>
            <a:r>
              <a:rPr lang="en-US" sz="2400" dirty="0"/>
              <a:t>alcoholic drinks		</a:t>
            </a:r>
            <a:r>
              <a:rPr lang="en-US" sz="2400" b="1" dirty="0"/>
              <a:t>D. </a:t>
            </a:r>
            <a:r>
              <a:rPr lang="en-US" sz="2400" dirty="0"/>
              <a:t>tests</a:t>
            </a:r>
          </a:p>
          <a:p>
            <a:r>
              <a:rPr lang="vi-VN" sz="2400" b="1" dirty="0" smtClean="0"/>
              <a:t/>
            </a:r>
            <a:br>
              <a:rPr lang="vi-VN" sz="2400" b="1" dirty="0" smtClean="0"/>
            </a:br>
            <a:endParaRPr lang="en-US" sz="2400" dirty="0"/>
          </a:p>
          <a:p>
            <a:r>
              <a:rPr lang="vi-VN" sz="2400" dirty="0"/>
              <a:t>Kiến thức: Đọc hiểu</a:t>
            </a:r>
            <a:endParaRPr lang="en-US" sz="2400" dirty="0"/>
          </a:p>
          <a:p>
            <a:r>
              <a:rPr lang="en-US" sz="2400" dirty="0" err="1"/>
              <a:t>Giải</a:t>
            </a:r>
            <a:r>
              <a:rPr lang="en-US" sz="2400" dirty="0"/>
              <a:t> </a:t>
            </a:r>
            <a:r>
              <a:rPr lang="en-US" sz="2400" dirty="0" err="1"/>
              <a:t>thích</a:t>
            </a:r>
            <a:r>
              <a:rPr lang="en-US" sz="2400" dirty="0"/>
              <a:t>:</a:t>
            </a:r>
          </a:p>
          <a:p>
            <a:r>
              <a:rPr lang="en-US" sz="2400" dirty="0" err="1"/>
              <a:t>Từ</a:t>
            </a:r>
            <a:r>
              <a:rPr lang="en-US" sz="2400" dirty="0"/>
              <a:t> “they” </a:t>
            </a:r>
            <a:r>
              <a:rPr lang="en-US" sz="2400" dirty="0" err="1"/>
              <a:t>trong</a:t>
            </a:r>
            <a:r>
              <a:rPr lang="en-US" sz="2400" dirty="0"/>
              <a:t> </a:t>
            </a:r>
            <a:r>
              <a:rPr lang="en-US" sz="2400" dirty="0" err="1"/>
              <a:t>đoạn</a:t>
            </a:r>
            <a:r>
              <a:rPr lang="en-US" sz="2400" dirty="0"/>
              <a:t> 4 </a:t>
            </a:r>
            <a:r>
              <a:rPr lang="en-US" sz="2400" dirty="0" err="1"/>
              <a:t>là</a:t>
            </a:r>
            <a:r>
              <a:rPr lang="en-US" sz="2400" dirty="0"/>
              <a:t> </a:t>
            </a:r>
            <a:r>
              <a:rPr lang="en-US" sz="2400" dirty="0" err="1"/>
              <a:t>chỉ</a:t>
            </a:r>
            <a:r>
              <a:rPr lang="en-US" sz="2400" dirty="0"/>
              <a:t>: </a:t>
            </a:r>
          </a:p>
          <a:p>
            <a:r>
              <a:rPr lang="en-US" sz="2400" dirty="0"/>
              <a:t>A. </a:t>
            </a:r>
            <a:r>
              <a:rPr lang="en-US" sz="2400" dirty="0" err="1"/>
              <a:t>Những</a:t>
            </a:r>
            <a:r>
              <a:rPr lang="en-US" sz="2400" dirty="0"/>
              <a:t> </a:t>
            </a:r>
            <a:r>
              <a:rPr lang="en-US" sz="2400" dirty="0" err="1"/>
              <a:t>người</a:t>
            </a:r>
            <a:r>
              <a:rPr lang="en-US" sz="2400" dirty="0"/>
              <a:t> </a:t>
            </a:r>
            <a:r>
              <a:rPr lang="en-US" sz="2400" dirty="0" err="1"/>
              <a:t>lái</a:t>
            </a:r>
            <a:r>
              <a:rPr lang="en-US" sz="2400" dirty="0"/>
              <a:t> </a:t>
            </a:r>
            <a:r>
              <a:rPr lang="en-US" sz="2400" dirty="0" err="1"/>
              <a:t>xe</a:t>
            </a:r>
            <a:r>
              <a:rPr lang="en-US" sz="2400" dirty="0"/>
              <a:t> </a:t>
            </a:r>
            <a:r>
              <a:rPr lang="en-US" sz="2400" dirty="0" err="1"/>
              <a:t>chuyên</a:t>
            </a:r>
            <a:r>
              <a:rPr lang="en-US" sz="2400" dirty="0"/>
              <a:t> </a:t>
            </a:r>
            <a:r>
              <a:rPr lang="en-US" sz="2400" dirty="0" err="1"/>
              <a:t>nghiệp</a:t>
            </a:r>
            <a:r>
              <a:rPr lang="en-US" sz="2400" dirty="0"/>
              <a:t>		B. </a:t>
            </a:r>
            <a:r>
              <a:rPr lang="en-US" sz="2400" dirty="0" err="1"/>
              <a:t>Những</a:t>
            </a:r>
            <a:r>
              <a:rPr lang="en-US" sz="2400" dirty="0"/>
              <a:t> </a:t>
            </a:r>
            <a:r>
              <a:rPr lang="en-US" sz="2400" dirty="0" err="1"/>
              <a:t>cột</a:t>
            </a:r>
            <a:r>
              <a:rPr lang="en-US" sz="2400" dirty="0"/>
              <a:t> </a:t>
            </a:r>
            <a:r>
              <a:rPr lang="en-US" sz="2400" dirty="0" err="1"/>
              <a:t>mốc</a:t>
            </a:r>
            <a:r>
              <a:rPr lang="en-US" sz="2400" dirty="0"/>
              <a:t> </a:t>
            </a:r>
            <a:r>
              <a:rPr lang="en-US" sz="2400" dirty="0" err="1"/>
              <a:t>có</a:t>
            </a:r>
            <a:r>
              <a:rPr lang="en-US" sz="2400" dirty="0"/>
              <a:t> </a:t>
            </a:r>
            <a:r>
              <a:rPr lang="en-US" sz="2400" dirty="0" err="1"/>
              <a:t>thể</a:t>
            </a:r>
            <a:r>
              <a:rPr lang="en-US" sz="2400" dirty="0"/>
              <a:t> di </a:t>
            </a:r>
            <a:r>
              <a:rPr lang="en-US" sz="2400" dirty="0" err="1"/>
              <a:t>chuyển</a:t>
            </a:r>
            <a:r>
              <a:rPr lang="en-US" sz="2400" dirty="0"/>
              <a:t> </a:t>
            </a:r>
            <a:r>
              <a:rPr lang="en-US" sz="2400" dirty="0" err="1"/>
              <a:t>được</a:t>
            </a:r>
            <a:endParaRPr lang="en-US" sz="2400" dirty="0"/>
          </a:p>
          <a:p>
            <a:r>
              <a:rPr lang="en-US" sz="2400" dirty="0"/>
              <a:t>C. </a:t>
            </a:r>
            <a:r>
              <a:rPr lang="en-US" sz="2400" dirty="0" err="1"/>
              <a:t>Những</a:t>
            </a:r>
            <a:r>
              <a:rPr lang="en-US" sz="2400" dirty="0"/>
              <a:t> </a:t>
            </a:r>
            <a:r>
              <a:rPr lang="en-US" sz="2400" dirty="0" err="1"/>
              <a:t>đồ</a:t>
            </a:r>
            <a:r>
              <a:rPr lang="en-US" sz="2400" dirty="0"/>
              <a:t> </a:t>
            </a:r>
            <a:r>
              <a:rPr lang="en-US" sz="2400" dirty="0" err="1"/>
              <a:t>uống</a:t>
            </a:r>
            <a:r>
              <a:rPr lang="en-US" sz="2400" dirty="0"/>
              <a:t> </a:t>
            </a:r>
            <a:r>
              <a:rPr lang="en-US" sz="2400" dirty="0" err="1"/>
              <a:t>có</a:t>
            </a:r>
            <a:r>
              <a:rPr lang="en-US" sz="2400" dirty="0"/>
              <a:t> </a:t>
            </a:r>
            <a:r>
              <a:rPr lang="en-US" sz="2400" dirty="0" err="1"/>
              <a:t>cồn</a:t>
            </a:r>
            <a:r>
              <a:rPr lang="en-US" sz="2400" dirty="0"/>
              <a:t>				D. </a:t>
            </a:r>
            <a:r>
              <a:rPr lang="en-US" sz="2400" dirty="0" err="1"/>
              <a:t>những</a:t>
            </a:r>
            <a:r>
              <a:rPr lang="en-US" sz="2400" dirty="0"/>
              <a:t> </a:t>
            </a:r>
            <a:r>
              <a:rPr lang="en-US" sz="2400" dirty="0" err="1"/>
              <a:t>bài</a:t>
            </a:r>
            <a:r>
              <a:rPr lang="en-US" sz="2400" dirty="0"/>
              <a:t> </a:t>
            </a:r>
            <a:r>
              <a:rPr lang="en-US" sz="2400" dirty="0" err="1"/>
              <a:t>kiểm</a:t>
            </a:r>
            <a:r>
              <a:rPr lang="en-US" sz="2400" dirty="0"/>
              <a:t> </a:t>
            </a:r>
            <a:r>
              <a:rPr lang="en-US" sz="2400" dirty="0" err="1"/>
              <a:t>tra</a:t>
            </a:r>
            <a:endParaRPr lang="en-US" sz="2400" dirty="0"/>
          </a:p>
          <a:p>
            <a:pPr fontAlgn="ctr"/>
            <a:r>
              <a:rPr lang="en-US" sz="2400" dirty="0" err="1"/>
              <a:t>Thông</a:t>
            </a:r>
            <a:r>
              <a:rPr lang="en-US" sz="2400" dirty="0"/>
              <a:t> tin: “In a test with professional drivers, the more alcoholic drinks they had had, the more certain they were that they could drive a test course through a set of moveable posts … and the less able </a:t>
            </a:r>
            <a:r>
              <a:rPr lang="en-US" sz="2400" b="1" u="sng" dirty="0"/>
              <a:t>they</a:t>
            </a:r>
            <a:r>
              <a:rPr lang="en-US" sz="2400" dirty="0"/>
              <a:t> were to do it! </a:t>
            </a:r>
          </a:p>
          <a:p>
            <a:endParaRPr lang="en-US" sz="2400" dirty="0"/>
          </a:p>
        </p:txBody>
      </p:sp>
      <p:sp>
        <p:nvSpPr>
          <p:cNvPr id="5" name="Oval 4"/>
          <p:cNvSpPr/>
          <p:nvPr/>
        </p:nvSpPr>
        <p:spPr>
          <a:xfrm>
            <a:off x="152400" y="762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69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3270"/>
            <a:ext cx="8839200" cy="6524863"/>
          </a:xfrm>
          <a:prstGeom prst="rect">
            <a:avLst/>
          </a:prstGeom>
          <a:noFill/>
        </p:spPr>
        <p:txBody>
          <a:bodyPr wrap="square" rtlCol="0">
            <a:spAutoFit/>
          </a:bodyPr>
          <a:lstStyle/>
          <a:p>
            <a:pPr fontAlgn="ctr"/>
            <a:r>
              <a:rPr lang="en-US" sz="2200" b="1" dirty="0"/>
              <a:t>Question 42</a:t>
            </a:r>
            <a:r>
              <a:rPr lang="en-US" sz="2200" dirty="0"/>
              <a:t>. According to the passage, which of the following is TRUE about the amount of alcohol a person can drink before reaching the legal limit ?</a:t>
            </a:r>
          </a:p>
          <a:p>
            <a:pPr fontAlgn="ctr"/>
            <a:r>
              <a:rPr lang="en-US" sz="2200" b="1" dirty="0"/>
              <a:t>A. </a:t>
            </a:r>
            <a:r>
              <a:rPr lang="en-US" sz="2200" dirty="0"/>
              <a:t>800 milligrams of pure alcohol			</a:t>
            </a:r>
            <a:r>
              <a:rPr lang="en-US" sz="2200" b="1" dirty="0"/>
              <a:t>B. </a:t>
            </a:r>
            <a:r>
              <a:rPr lang="en-US" sz="2200" dirty="0"/>
              <a:t>approximately three standard drinks</a:t>
            </a:r>
          </a:p>
          <a:p>
            <a:pPr fontAlgn="ctr"/>
            <a:r>
              <a:rPr lang="en-US" sz="2200" b="1" dirty="0"/>
              <a:t>C. </a:t>
            </a:r>
            <a:r>
              <a:rPr lang="en-US" sz="2200" dirty="0"/>
              <a:t>exactly proportional to body weight		</a:t>
            </a:r>
            <a:r>
              <a:rPr lang="en-US" sz="2200" b="1" dirty="0"/>
              <a:t>D. </a:t>
            </a:r>
            <a:r>
              <a:rPr lang="en-US" sz="2200" dirty="0"/>
              <a:t>different for different people</a:t>
            </a:r>
          </a:p>
          <a:p>
            <a:endParaRPr lang="vi-VN" sz="2200" b="1" dirty="0" smtClean="0"/>
          </a:p>
          <a:p>
            <a:r>
              <a:rPr lang="vi-VN" sz="2200" dirty="0" smtClean="0"/>
              <a:t>Kiến </a:t>
            </a:r>
            <a:r>
              <a:rPr lang="vi-VN" sz="2200" dirty="0"/>
              <a:t>thức: Đọc hiểu</a:t>
            </a:r>
            <a:endParaRPr lang="en-US" sz="2200" dirty="0"/>
          </a:p>
          <a:p>
            <a:r>
              <a:rPr lang="en-US" sz="2200" dirty="0" err="1"/>
              <a:t>Giải</a:t>
            </a:r>
            <a:r>
              <a:rPr lang="en-US" sz="2200" dirty="0"/>
              <a:t> </a:t>
            </a:r>
            <a:r>
              <a:rPr lang="en-US" sz="2200" dirty="0" err="1"/>
              <a:t>thích</a:t>
            </a:r>
            <a:r>
              <a:rPr lang="en-US" sz="2200" dirty="0"/>
              <a:t>:</a:t>
            </a:r>
          </a:p>
          <a:p>
            <a:r>
              <a:rPr lang="vi-VN" sz="2200" dirty="0"/>
              <a:t>Lượng rượu mà một người có thể uống trước khi đạt đến giới hạn pháp lý là</a:t>
            </a:r>
            <a:r>
              <a:rPr lang="vi-VN" sz="2200" u="sng" dirty="0"/>
              <a:t> 	</a:t>
            </a:r>
            <a:r>
              <a:rPr lang="vi-VN" sz="2200" dirty="0"/>
              <a:t>.</a:t>
            </a:r>
            <a:endParaRPr lang="en-US" sz="2200" dirty="0"/>
          </a:p>
          <a:p>
            <a:r>
              <a:rPr lang="vi-VN" sz="2200" dirty="0"/>
              <a:t>A. 800 mg rượu nguyên chất	B. tỷ lệ chính xác với trọng lượng cơ thể</a:t>
            </a:r>
            <a:endParaRPr lang="en-US" sz="2200" dirty="0"/>
          </a:p>
          <a:p>
            <a:r>
              <a:rPr lang="vi-VN" sz="2200" dirty="0"/>
              <a:t>C. khoảng ba ly thông thường	D. khác nhau với những người khác nhau</a:t>
            </a:r>
            <a:endParaRPr lang="en-US" sz="2200" dirty="0"/>
          </a:p>
          <a:p>
            <a:r>
              <a:rPr lang="vi-VN" sz="2200" dirty="0"/>
              <a:t>Thông tin: But there is no sure way of telling how much you can drink before you reach this limit. It varies with each person depending on your weight, your sex, if you‟ve just eaten and what sort of drinks you‟ve had.</a:t>
            </a:r>
            <a:endParaRPr lang="en-US" sz="2200" dirty="0"/>
          </a:p>
          <a:p>
            <a:endParaRPr lang="en-US" sz="2200" dirty="0"/>
          </a:p>
        </p:txBody>
      </p:sp>
      <p:sp>
        <p:nvSpPr>
          <p:cNvPr id="5" name="Oval 4"/>
          <p:cNvSpPr/>
          <p:nvPr/>
        </p:nvSpPr>
        <p:spPr>
          <a:xfrm>
            <a:off x="5638800" y="1447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102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9220200" cy="6524863"/>
          </a:xfrm>
          <a:prstGeom prst="rect">
            <a:avLst/>
          </a:prstGeom>
          <a:noFill/>
        </p:spPr>
        <p:txBody>
          <a:bodyPr wrap="square" rtlCol="0">
            <a:spAutoFit/>
          </a:bodyPr>
          <a:lstStyle/>
          <a:p>
            <a:pPr fontAlgn="ctr"/>
            <a:r>
              <a:rPr lang="en-US" sz="2200" b="1" dirty="0"/>
              <a:t>Question 43</a:t>
            </a:r>
            <a:r>
              <a:rPr lang="en-US" sz="2200" dirty="0"/>
              <a:t>. When might you be taken to court by the police for drinking and driving?</a:t>
            </a:r>
          </a:p>
          <a:p>
            <a:pPr fontAlgn="ctr"/>
            <a:r>
              <a:rPr lang="en-US" sz="2200" dirty="0"/>
              <a:t>   </a:t>
            </a:r>
            <a:r>
              <a:rPr lang="en-US" sz="2200" b="1" dirty="0"/>
              <a:t>A. </a:t>
            </a:r>
            <a:r>
              <a:rPr lang="en-US" sz="2200" dirty="0"/>
              <a:t>When the police think that you have been drinking from the way you are driving.</a:t>
            </a:r>
          </a:p>
          <a:p>
            <a:pPr fontAlgn="ctr"/>
            <a:r>
              <a:rPr lang="en-US" sz="2200" dirty="0"/>
              <a:t>   </a:t>
            </a:r>
            <a:r>
              <a:rPr lang="en-US" sz="2200" b="1" dirty="0"/>
              <a:t>B. </a:t>
            </a:r>
            <a:r>
              <a:rPr lang="en-US" sz="2200" dirty="0"/>
              <a:t>When you have driven a vehicle after drinking any alcohol at all.</a:t>
            </a:r>
          </a:p>
          <a:p>
            <a:pPr fontAlgn="ctr"/>
            <a:r>
              <a:rPr lang="en-US" sz="2200" b="1" dirty="0"/>
              <a:t>   C. </a:t>
            </a:r>
            <a:r>
              <a:rPr lang="en-US" sz="2200" dirty="0"/>
              <a:t>Only when tests show that you have 80mg of alcohol in 100 ml of blood.</a:t>
            </a:r>
          </a:p>
          <a:p>
            <a:pPr fontAlgn="ctr"/>
            <a:r>
              <a:rPr lang="en-US" sz="2200" b="1" dirty="0"/>
              <a:t>   D. </a:t>
            </a:r>
            <a:r>
              <a:rPr lang="en-US" sz="2200" dirty="0"/>
              <a:t>When you have drunk at least three drinks before driving.</a:t>
            </a:r>
          </a:p>
          <a:p>
            <a:r>
              <a:rPr lang="en-US" sz="2200" dirty="0"/>
              <a:t> </a:t>
            </a:r>
          </a:p>
          <a:p>
            <a:endParaRPr lang="vi-VN" sz="2200" b="1" dirty="0" smtClean="0"/>
          </a:p>
          <a:p>
            <a:r>
              <a:rPr lang="vi-VN" sz="2200" dirty="0" smtClean="0"/>
              <a:t>Kiến </a:t>
            </a:r>
            <a:r>
              <a:rPr lang="vi-VN" sz="2200" dirty="0"/>
              <a:t>thức: Đọc hiểu</a:t>
            </a:r>
            <a:endParaRPr lang="en-US" sz="2200" dirty="0"/>
          </a:p>
          <a:p>
            <a:r>
              <a:rPr lang="en-US" sz="2200" dirty="0" err="1"/>
              <a:t>Giải</a:t>
            </a:r>
            <a:r>
              <a:rPr lang="en-US" sz="2200" dirty="0"/>
              <a:t> </a:t>
            </a:r>
            <a:r>
              <a:rPr lang="en-US" sz="2200" dirty="0" err="1"/>
              <a:t>thích</a:t>
            </a:r>
            <a:r>
              <a:rPr lang="en-US" sz="2200" dirty="0"/>
              <a:t>:</a:t>
            </a:r>
          </a:p>
          <a:p>
            <a:r>
              <a:rPr lang="vi-VN" sz="2200" dirty="0"/>
              <a:t>Khi nào bạn có thể bị cảnh sát đưa ra tòa vì uống rượu và lái xe?</a:t>
            </a:r>
            <a:endParaRPr lang="en-US" sz="2200" dirty="0"/>
          </a:p>
          <a:p>
            <a:r>
              <a:rPr lang="en-US" sz="2200" dirty="0"/>
              <a:t>A. </a:t>
            </a:r>
            <a:r>
              <a:rPr lang="vi-VN" sz="2200" dirty="0"/>
              <a:t>Khi cảnh sát nhận ra rằng bạn đã uống rượu từ cách bạn lái xe.</a:t>
            </a:r>
            <a:endParaRPr lang="en-US" sz="2200" dirty="0"/>
          </a:p>
          <a:p>
            <a:r>
              <a:rPr lang="en-US" sz="2200" dirty="0"/>
              <a:t>B. </a:t>
            </a:r>
            <a:r>
              <a:rPr lang="vi-VN" sz="2200" dirty="0"/>
              <a:t>Chỉ khi xét nghiệm cho thấy bạn có 80mg cồn trong 100 ml máu.</a:t>
            </a:r>
            <a:endParaRPr lang="en-US" sz="2200" dirty="0"/>
          </a:p>
          <a:p>
            <a:r>
              <a:rPr lang="en-US" sz="2200" dirty="0"/>
              <a:t>C. </a:t>
            </a:r>
            <a:r>
              <a:rPr lang="vi-VN" sz="2200" dirty="0"/>
              <a:t>Khi bạn lái xe sau khi uống bất kỳ chút đồ uống có cồn nào.</a:t>
            </a:r>
            <a:endParaRPr lang="en-US" sz="2200" dirty="0"/>
          </a:p>
          <a:p>
            <a:r>
              <a:rPr lang="en-US" sz="2200" dirty="0"/>
              <a:t>D. </a:t>
            </a:r>
            <a:r>
              <a:rPr lang="vi-VN" sz="2200" dirty="0"/>
              <a:t>Khi bạn đã uống ít nhất ba ly trước khi lái xe.</a:t>
            </a:r>
            <a:endParaRPr lang="en-US" sz="2200" dirty="0"/>
          </a:p>
          <a:p>
            <a:r>
              <a:rPr lang="vi-VN" sz="2200" dirty="0"/>
              <a:t>Thông tin: Even if you‟re below the legal limit, you could still be taken to court if a police officer thinks your driving has been affected by alcohol.</a:t>
            </a:r>
            <a:endParaRPr lang="en-US" sz="2200" dirty="0"/>
          </a:p>
          <a:p>
            <a:endParaRPr lang="en-US" sz="2200" dirty="0"/>
          </a:p>
        </p:txBody>
      </p:sp>
      <p:sp>
        <p:nvSpPr>
          <p:cNvPr id="5" name="Oval 4"/>
          <p:cNvSpPr/>
          <p:nvPr/>
        </p:nvSpPr>
        <p:spPr>
          <a:xfrm>
            <a:off x="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136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8448" y="0"/>
            <a:ext cx="8763000" cy="7201972"/>
          </a:xfrm>
          <a:prstGeom prst="rect">
            <a:avLst/>
          </a:prstGeom>
          <a:noFill/>
        </p:spPr>
        <p:txBody>
          <a:bodyPr wrap="square" rtlCol="0">
            <a:spAutoFit/>
          </a:bodyPr>
          <a:lstStyle/>
          <a:p>
            <a:r>
              <a:rPr lang="en-US" sz="2200" b="1" dirty="0"/>
              <a:t>Question 44</a:t>
            </a:r>
            <a:r>
              <a:rPr lang="en-US" sz="2200" dirty="0"/>
              <a:t>. </a:t>
            </a:r>
            <a:r>
              <a:rPr lang="vi-VN" sz="2200" dirty="0"/>
              <a:t>Alternative forms of health care are becoming more popular because _______. </a:t>
            </a:r>
            <a:endParaRPr lang="en-US" sz="2200" dirty="0"/>
          </a:p>
          <a:p>
            <a:r>
              <a:rPr lang="vi-VN" sz="2200" b="1" dirty="0" smtClean="0"/>
              <a:t>A</a:t>
            </a:r>
            <a:r>
              <a:rPr lang="vi-VN" sz="2200" b="1" dirty="0"/>
              <a:t>. </a:t>
            </a:r>
            <a:r>
              <a:rPr lang="vi-VN" sz="2200" dirty="0"/>
              <a:t>they have been used for a very long time </a:t>
            </a:r>
            <a:endParaRPr lang="en-US" sz="2200" dirty="0"/>
          </a:p>
          <a:p>
            <a:r>
              <a:rPr lang="vi-VN" sz="2200" b="1" dirty="0" smtClean="0"/>
              <a:t>B</a:t>
            </a:r>
            <a:r>
              <a:rPr lang="vi-VN" sz="2200" b="1" dirty="0"/>
              <a:t>. </a:t>
            </a:r>
            <a:r>
              <a:rPr lang="vi-VN" sz="2200" dirty="0"/>
              <a:t>they are able to cure patients much more quickly </a:t>
            </a:r>
            <a:endParaRPr lang="en-US" sz="2200" dirty="0"/>
          </a:p>
          <a:p>
            <a:r>
              <a:rPr lang="vi-VN" sz="2200" b="1" dirty="0" smtClean="0"/>
              <a:t>C</a:t>
            </a:r>
            <a:r>
              <a:rPr lang="vi-VN" sz="2200" b="1" dirty="0"/>
              <a:t>. </a:t>
            </a:r>
            <a:r>
              <a:rPr lang="vi-VN" sz="2200" dirty="0"/>
              <a:t>other ways aren't able to get rid of the symptoms as well as them </a:t>
            </a:r>
            <a:endParaRPr lang="en-US" sz="2200" dirty="0"/>
          </a:p>
          <a:p>
            <a:r>
              <a:rPr lang="vi-VN" sz="2200" b="1" dirty="0" smtClean="0"/>
              <a:t>D</a:t>
            </a:r>
            <a:r>
              <a:rPr lang="vi-VN" sz="2200" b="1" dirty="0"/>
              <a:t>. </a:t>
            </a:r>
            <a:r>
              <a:rPr lang="vi-VN" sz="2200" dirty="0"/>
              <a:t>medical costs are on the upswing in many developed countries </a:t>
            </a:r>
            <a:endParaRPr lang="en-US" sz="2200" dirty="0"/>
          </a:p>
          <a:p>
            <a:endParaRPr lang="vi-VN" sz="2200" b="1" dirty="0" smtClean="0"/>
          </a:p>
          <a:p>
            <a:r>
              <a:rPr lang="vi-VN" sz="2200" dirty="0" smtClean="0"/>
              <a:t>Kiến </a:t>
            </a:r>
            <a:r>
              <a:rPr lang="vi-VN" sz="2200" dirty="0"/>
              <a:t>thức: Đọc hiểu</a:t>
            </a:r>
            <a:endParaRPr lang="en-US" sz="2200" dirty="0"/>
          </a:p>
          <a:p>
            <a:r>
              <a:rPr lang="vi-VN" sz="2200" dirty="0"/>
              <a:t>Giải </a:t>
            </a:r>
            <a:r>
              <a:rPr lang="en-US" sz="2200" dirty="0" err="1"/>
              <a:t>thích</a:t>
            </a:r>
            <a:r>
              <a:rPr lang="vi-VN" sz="2200" dirty="0"/>
              <a:t>: </a:t>
            </a:r>
            <a:endParaRPr lang="en-US" sz="2200" dirty="0"/>
          </a:p>
          <a:p>
            <a:r>
              <a:rPr lang="vi-VN" sz="2200" dirty="0"/>
              <a:t>Các hình thức chăm sóc sức khỏe thay thế đang trở nên phổ biến hơn vì _______.</a:t>
            </a:r>
            <a:endParaRPr lang="en-US" sz="2200" dirty="0"/>
          </a:p>
          <a:p>
            <a:r>
              <a:rPr lang="vi-VN" sz="2200" dirty="0"/>
              <a:t>A. chúng đã được sử dụng trong một thời gian rất dài</a:t>
            </a:r>
            <a:endParaRPr lang="en-US" sz="2200" dirty="0"/>
          </a:p>
          <a:p>
            <a:r>
              <a:rPr lang="vi-VN" sz="2200" dirty="0"/>
              <a:t>B. chúng có thể cứu chữa bệnh nhân nhanh hơn nhiều</a:t>
            </a:r>
            <a:endParaRPr lang="en-US" sz="2200" dirty="0"/>
          </a:p>
          <a:p>
            <a:r>
              <a:rPr lang="vi-VN" sz="2200" dirty="0"/>
              <a:t>C. những cách khác không thể loại bỏ các triệu chứng cũng như chúng</a:t>
            </a:r>
            <a:endParaRPr lang="en-US" sz="2200" dirty="0"/>
          </a:p>
          <a:p>
            <a:r>
              <a:rPr lang="vi-VN" sz="2200" dirty="0"/>
              <a:t>D. chi phí y tế đang tăng lên ở nhiều nước phát triển</a:t>
            </a:r>
            <a:endParaRPr lang="en-US" sz="2200" dirty="0"/>
          </a:p>
          <a:p>
            <a:r>
              <a:rPr lang="vi-VN" sz="2200" dirty="0"/>
              <a:t>Thông tin: As health care costs continually rise in most developed countries, many people are looking for alternative forms of health therapy. Two of the most popular forms of alternative therapies in the West today are acupuncture and herbal medicine,…</a:t>
            </a:r>
            <a:endParaRPr lang="en-US" sz="2200" dirty="0"/>
          </a:p>
          <a:p>
            <a:endParaRPr lang="en-US" sz="2200" dirty="0"/>
          </a:p>
        </p:txBody>
      </p:sp>
      <p:sp>
        <p:nvSpPr>
          <p:cNvPr id="5" name="Oval 4"/>
          <p:cNvSpPr/>
          <p:nvPr/>
        </p:nvSpPr>
        <p:spPr>
          <a:xfrm>
            <a:off x="0" y="17526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470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86800" cy="4893647"/>
          </a:xfrm>
          <a:prstGeom prst="rect">
            <a:avLst/>
          </a:prstGeom>
          <a:noFill/>
        </p:spPr>
        <p:txBody>
          <a:bodyPr wrap="square" rtlCol="0">
            <a:spAutoFit/>
          </a:bodyPr>
          <a:lstStyle/>
          <a:p>
            <a:r>
              <a:rPr lang="en-US" sz="2400" b="1" dirty="0"/>
              <a:t>Question 45</a:t>
            </a:r>
            <a:r>
              <a:rPr lang="en-US" sz="2400" dirty="0"/>
              <a:t>. </a:t>
            </a:r>
            <a:r>
              <a:rPr lang="vi-VN" sz="2400" dirty="0"/>
              <a:t>The word "</a:t>
            </a:r>
            <a:r>
              <a:rPr lang="vi-VN" sz="2400" b="1" u="sng" dirty="0"/>
              <a:t>crux</a:t>
            </a:r>
            <a:r>
              <a:rPr lang="vi-VN" sz="2400" dirty="0"/>
              <a:t>" in paragraph 1 mostly means _______. </a:t>
            </a:r>
            <a:endParaRPr lang="en-US" sz="2400" dirty="0"/>
          </a:p>
          <a:p>
            <a:r>
              <a:rPr lang="vi-VN" sz="2400" b="1" dirty="0"/>
              <a:t>	A. </a:t>
            </a:r>
            <a:r>
              <a:rPr lang="vi-VN" sz="2400" dirty="0"/>
              <a:t>basis </a:t>
            </a:r>
            <a:r>
              <a:rPr lang="vi-VN" sz="2400" b="1" dirty="0"/>
              <a:t>	B. </a:t>
            </a:r>
            <a:r>
              <a:rPr lang="vi-VN" sz="2400" dirty="0"/>
              <a:t>relief </a:t>
            </a:r>
            <a:r>
              <a:rPr lang="vi-VN" sz="2400" b="1" dirty="0"/>
              <a:t>	C. </a:t>
            </a:r>
            <a:r>
              <a:rPr lang="vi-VN" sz="2400" dirty="0"/>
              <a:t>symptom </a:t>
            </a:r>
            <a:r>
              <a:rPr lang="vi-VN" sz="2400" b="1" dirty="0"/>
              <a:t>	D. </a:t>
            </a:r>
            <a:r>
              <a:rPr lang="vi-VN" sz="2400" dirty="0"/>
              <a:t>application </a:t>
            </a:r>
            <a:endParaRPr lang="en-US" sz="2400" dirty="0"/>
          </a:p>
          <a:p>
            <a:endParaRPr lang="vi-VN" sz="2400" b="1" dirty="0" smtClean="0"/>
          </a:p>
          <a:p>
            <a:r>
              <a:rPr lang="vi-VN" sz="2400" dirty="0" smtClean="0"/>
              <a:t>Kiến </a:t>
            </a:r>
            <a:r>
              <a:rPr lang="vi-VN" sz="2400" dirty="0"/>
              <a:t>thức: Đọc hiểu – từ vựng</a:t>
            </a:r>
            <a:endParaRPr lang="en-US" sz="2400" dirty="0"/>
          </a:p>
          <a:p>
            <a:r>
              <a:rPr lang="vi-VN" sz="2400" dirty="0"/>
              <a:t>Giải </a:t>
            </a:r>
            <a:r>
              <a:rPr lang="en-US" sz="2400" dirty="0" err="1"/>
              <a:t>thích</a:t>
            </a:r>
            <a:r>
              <a:rPr lang="vi-VN" sz="2400" dirty="0"/>
              <a:t>: </a:t>
            </a:r>
            <a:endParaRPr lang="en-US" sz="2400" dirty="0"/>
          </a:p>
          <a:p>
            <a:r>
              <a:rPr lang="vi-VN" sz="2400" dirty="0"/>
              <a:t>Từ “</a:t>
            </a:r>
            <a:r>
              <a:rPr lang="vi-VN" sz="2400" b="1" u="sng" dirty="0"/>
              <a:t>crux</a:t>
            </a:r>
            <a:r>
              <a:rPr lang="vi-VN" sz="2400" dirty="0"/>
              <a:t>” trong đoạn 1 thì hầu hết có nghĩa là ________.</a:t>
            </a:r>
            <a:endParaRPr lang="en-US" sz="2400" dirty="0"/>
          </a:p>
          <a:p>
            <a:r>
              <a:rPr lang="vi-VN" sz="2400" dirty="0"/>
              <a:t>A. basis: cơ sở, căn cứ</a:t>
            </a:r>
            <a:endParaRPr lang="en-US" sz="2400" dirty="0"/>
          </a:p>
          <a:p>
            <a:r>
              <a:rPr lang="vi-VN" sz="2400" dirty="0"/>
              <a:t>B. relief: cứu trợ</a:t>
            </a:r>
            <a:endParaRPr lang="en-US" sz="2400" dirty="0"/>
          </a:p>
          <a:p>
            <a:r>
              <a:rPr lang="vi-VN" sz="2400" dirty="0"/>
              <a:t>C. symptom: triệu chứng</a:t>
            </a:r>
            <a:endParaRPr lang="en-US" sz="2400" dirty="0"/>
          </a:p>
          <a:p>
            <a:r>
              <a:rPr lang="vi-VN" sz="2400" dirty="0"/>
              <a:t>D. application: ứng dụng</a:t>
            </a:r>
            <a:endParaRPr lang="en-US" sz="2400" dirty="0"/>
          </a:p>
          <a:p>
            <a:r>
              <a:rPr lang="vi-VN" sz="2400" dirty="0"/>
              <a:t>=&gt; crux (n): mấu chốt, điểm then chốt = basis</a:t>
            </a:r>
            <a:endParaRPr lang="en-US" sz="2400" dirty="0"/>
          </a:p>
          <a:p>
            <a:endParaRPr lang="en-US" sz="2400" dirty="0"/>
          </a:p>
        </p:txBody>
      </p:sp>
      <p:sp>
        <p:nvSpPr>
          <p:cNvPr id="5" name="Oval 4"/>
          <p:cNvSpPr/>
          <p:nvPr/>
        </p:nvSpPr>
        <p:spPr>
          <a:xfrm>
            <a:off x="990600" y="1219200"/>
            <a:ext cx="609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753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524863"/>
          </a:xfrm>
          <a:prstGeom prst="rect">
            <a:avLst/>
          </a:prstGeom>
          <a:noFill/>
        </p:spPr>
        <p:txBody>
          <a:bodyPr wrap="square" rtlCol="0">
            <a:spAutoFit/>
          </a:bodyPr>
          <a:lstStyle/>
          <a:p>
            <a:r>
              <a:rPr lang="en-US" sz="2200" b="1" dirty="0"/>
              <a:t>Question 46</a:t>
            </a:r>
            <a:r>
              <a:rPr lang="en-US" sz="2200" dirty="0"/>
              <a:t>. </a:t>
            </a:r>
            <a:r>
              <a:rPr lang="vi-VN" sz="2200" dirty="0"/>
              <a:t>The word "</a:t>
            </a:r>
            <a:r>
              <a:rPr lang="vi-VN" sz="2200" b="1" u="sng" dirty="0"/>
              <a:t>solely</a:t>
            </a:r>
            <a:r>
              <a:rPr lang="vi-VN" sz="2200" dirty="0"/>
              <a:t>" in paragraph 3 is CLOSEST in meaning to _______. </a:t>
            </a:r>
            <a:endParaRPr lang="en-US" sz="2200" dirty="0"/>
          </a:p>
          <a:p>
            <a:r>
              <a:rPr lang="vi-VN" sz="2200" b="1" dirty="0"/>
              <a:t>	A. </a:t>
            </a:r>
            <a:r>
              <a:rPr lang="vi-VN" sz="2200" dirty="0"/>
              <a:t>safely </a:t>
            </a:r>
            <a:r>
              <a:rPr lang="vi-VN" sz="2200" b="1" dirty="0"/>
              <a:t>	B. </a:t>
            </a:r>
            <a:r>
              <a:rPr lang="vi-VN" sz="2200" dirty="0"/>
              <a:t>barely </a:t>
            </a:r>
            <a:r>
              <a:rPr lang="vi-VN" sz="2200" b="1" dirty="0" smtClean="0"/>
              <a:t>C</a:t>
            </a:r>
            <a:r>
              <a:rPr lang="vi-VN" sz="2200" b="1" dirty="0"/>
              <a:t>. </a:t>
            </a:r>
            <a:r>
              <a:rPr lang="vi-VN" sz="2200" dirty="0"/>
              <a:t>intentionally </a:t>
            </a:r>
            <a:r>
              <a:rPr lang="vi-VN" sz="2200" b="1" dirty="0" smtClean="0"/>
              <a:t>D</a:t>
            </a:r>
            <a:r>
              <a:rPr lang="vi-VN" sz="2200" b="1" dirty="0"/>
              <a:t>. </a:t>
            </a:r>
            <a:r>
              <a:rPr lang="vi-VN" sz="2200" dirty="0"/>
              <a:t>exclusively </a:t>
            </a:r>
            <a:endParaRPr lang="en-US" sz="2200" dirty="0"/>
          </a:p>
          <a:p>
            <a:endParaRPr lang="vi-VN" sz="2200" b="1" dirty="0" smtClean="0"/>
          </a:p>
          <a:p>
            <a:r>
              <a:rPr lang="vi-VN" sz="2200" dirty="0" smtClean="0"/>
              <a:t>Kiến </a:t>
            </a:r>
            <a:r>
              <a:rPr lang="vi-VN" sz="2200" dirty="0"/>
              <a:t>thức: Đọc hiểu – từ vựng</a:t>
            </a:r>
            <a:endParaRPr lang="en-US" sz="2200" dirty="0"/>
          </a:p>
          <a:p>
            <a:r>
              <a:rPr lang="vi-VN" sz="2200" dirty="0"/>
              <a:t>Giải </a:t>
            </a:r>
            <a:r>
              <a:rPr lang="en-US" sz="2200" dirty="0" err="1"/>
              <a:t>thích</a:t>
            </a:r>
            <a:r>
              <a:rPr lang="vi-VN" sz="2200" dirty="0"/>
              <a:t>: </a:t>
            </a:r>
            <a:endParaRPr lang="en-US" sz="2200" dirty="0"/>
          </a:p>
          <a:p>
            <a:r>
              <a:rPr lang="vi-VN" sz="2200" dirty="0"/>
              <a:t>Từ “</a:t>
            </a:r>
            <a:r>
              <a:rPr lang="vi-VN" sz="2200" b="1" u="sng" dirty="0"/>
              <a:t>solely</a:t>
            </a:r>
            <a:r>
              <a:rPr lang="vi-VN" sz="2200" dirty="0"/>
              <a:t>” trong đoạn 3 thì gần nghĩa nhất với ______.</a:t>
            </a:r>
            <a:endParaRPr lang="en-US" sz="2200" dirty="0"/>
          </a:p>
          <a:p>
            <a:r>
              <a:rPr lang="vi-VN" sz="2200" dirty="0"/>
              <a:t>A. safely (adv): an toàn</a:t>
            </a:r>
            <a:endParaRPr lang="en-US" sz="2200" dirty="0"/>
          </a:p>
          <a:p>
            <a:r>
              <a:rPr lang="vi-VN" sz="2200" dirty="0"/>
              <a:t>B. barely (adv): vừa đủ</a:t>
            </a:r>
            <a:endParaRPr lang="en-US" sz="2200" dirty="0"/>
          </a:p>
          <a:p>
            <a:r>
              <a:rPr lang="vi-VN" sz="2200" dirty="0"/>
              <a:t>C. intentionally (adv): cố ý</a:t>
            </a:r>
            <a:endParaRPr lang="en-US" sz="2200" dirty="0"/>
          </a:p>
          <a:p>
            <a:r>
              <a:rPr lang="vi-VN" sz="2200" dirty="0"/>
              <a:t>D. exclusively (adv): duy nhất (for only one particular person, group or use)</a:t>
            </a:r>
            <a:endParaRPr lang="en-US" sz="2200" dirty="0"/>
          </a:p>
          <a:p>
            <a:r>
              <a:rPr lang="vi-VN" sz="2200" dirty="0"/>
              <a:t>=&gt; solely (adv): only; not involving somebody/something else (chỉ ….) = exclusively</a:t>
            </a:r>
            <a:endParaRPr lang="en-US" sz="2200" dirty="0"/>
          </a:p>
          <a:p>
            <a:r>
              <a:rPr lang="vi-VN" sz="2200" dirty="0"/>
              <a:t>Thông tin: This technique is involved </a:t>
            </a:r>
            <a:r>
              <a:rPr lang="vi-VN" sz="2200" b="1" u="sng" dirty="0"/>
              <a:t>solely</a:t>
            </a:r>
            <a:r>
              <a:rPr lang="vi-VN" sz="2200" dirty="0"/>
              <a:t> with the ear and its numerous activation points.</a:t>
            </a:r>
            <a:endParaRPr lang="en-US" sz="2200" dirty="0"/>
          </a:p>
          <a:p>
            <a:r>
              <a:rPr lang="vi-VN" sz="2200" dirty="0"/>
              <a:t>Tạm dịch: Kỹ thuật này chỉ liên quan đến tai và nhiều điểm kích hoạt của nó.</a:t>
            </a:r>
            <a:endParaRPr lang="en-US" sz="2200" dirty="0"/>
          </a:p>
          <a:p>
            <a:endParaRPr lang="en-US" sz="2200" dirty="0"/>
          </a:p>
        </p:txBody>
      </p:sp>
      <p:sp>
        <p:nvSpPr>
          <p:cNvPr id="5" name="Oval 4"/>
          <p:cNvSpPr/>
          <p:nvPr/>
        </p:nvSpPr>
        <p:spPr>
          <a:xfrm>
            <a:off x="6019800" y="1066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7912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2400"/>
            <a:ext cx="9067800" cy="7171194"/>
          </a:xfrm>
          <a:prstGeom prst="rect">
            <a:avLst/>
          </a:prstGeom>
          <a:noFill/>
        </p:spPr>
        <p:txBody>
          <a:bodyPr wrap="square" rtlCol="0">
            <a:spAutoFit/>
          </a:bodyPr>
          <a:lstStyle/>
          <a:p>
            <a:r>
              <a:rPr lang="en-US" sz="2000" b="1" dirty="0"/>
              <a:t>Question 47</a:t>
            </a:r>
            <a:r>
              <a:rPr lang="en-US" sz="2000" dirty="0"/>
              <a:t>. </a:t>
            </a:r>
            <a:r>
              <a:rPr lang="vi-VN" sz="2000" dirty="0"/>
              <a:t>It can be inferred from paragraph 3 that the ear _______. </a:t>
            </a:r>
            <a:endParaRPr lang="en-US" sz="2000" dirty="0"/>
          </a:p>
          <a:p>
            <a:r>
              <a:rPr lang="vi-VN" sz="2000" b="1" dirty="0" smtClean="0"/>
              <a:t>A</a:t>
            </a:r>
            <a:r>
              <a:rPr lang="vi-VN" sz="2000" b="1" dirty="0"/>
              <a:t>. </a:t>
            </a:r>
            <a:r>
              <a:rPr lang="vi-VN" sz="2000" dirty="0"/>
              <a:t>has a healthy blood supply, which relieves the pain from needles </a:t>
            </a:r>
            <a:endParaRPr lang="en-US" sz="2000" dirty="0"/>
          </a:p>
          <a:p>
            <a:r>
              <a:rPr lang="vi-VN" sz="2000" b="1" dirty="0" smtClean="0"/>
              <a:t>B</a:t>
            </a:r>
            <a:r>
              <a:rPr lang="vi-VN" sz="2000" b="1" dirty="0"/>
              <a:t>. </a:t>
            </a:r>
            <a:r>
              <a:rPr lang="vi-VN" sz="2000" dirty="0"/>
              <a:t>contains a small number of the body's special activation points </a:t>
            </a:r>
            <a:endParaRPr lang="en-US" sz="2000" dirty="0"/>
          </a:p>
          <a:p>
            <a:r>
              <a:rPr lang="vi-VN" sz="2000" b="1" dirty="0" smtClean="0"/>
              <a:t>C</a:t>
            </a:r>
            <a:r>
              <a:rPr lang="vi-VN" sz="2000" b="1" dirty="0"/>
              <a:t>. </a:t>
            </a:r>
            <a:r>
              <a:rPr lang="vi-VN" sz="2000" dirty="0"/>
              <a:t>is a beneficial acupuncture area because it contains a myriad of nerves </a:t>
            </a:r>
            <a:endParaRPr lang="en-US" sz="2000" dirty="0"/>
          </a:p>
          <a:p>
            <a:r>
              <a:rPr lang="vi-VN" sz="2000" b="1" dirty="0" smtClean="0"/>
              <a:t>D</a:t>
            </a:r>
            <a:r>
              <a:rPr lang="vi-VN" sz="2000" b="1" dirty="0"/>
              <a:t>. </a:t>
            </a:r>
            <a:r>
              <a:rPr lang="vi-VN" sz="2000" dirty="0"/>
              <a:t>is the source of dependency issues such as alcoholism and drug use </a:t>
            </a:r>
            <a:endParaRPr lang="en-US" sz="2000" dirty="0"/>
          </a:p>
          <a:p>
            <a:endParaRPr lang="vi-VN" sz="2000" b="1" dirty="0" smtClean="0"/>
          </a:p>
          <a:p>
            <a:r>
              <a:rPr lang="vi-VN" sz="2000" dirty="0" smtClean="0"/>
              <a:t>Kiến </a:t>
            </a:r>
            <a:r>
              <a:rPr lang="vi-VN" sz="2000" dirty="0"/>
              <a:t>thức: Đọc hiểu – suy luận</a:t>
            </a:r>
            <a:endParaRPr lang="en-US" sz="2000" dirty="0"/>
          </a:p>
          <a:p>
            <a:r>
              <a:rPr lang="vi-VN" sz="2000" dirty="0"/>
              <a:t>Giải </a:t>
            </a:r>
            <a:r>
              <a:rPr lang="en-US" sz="2000" dirty="0" err="1"/>
              <a:t>thích</a:t>
            </a:r>
            <a:r>
              <a:rPr lang="vi-VN" sz="2000" dirty="0"/>
              <a:t>: </a:t>
            </a:r>
            <a:endParaRPr lang="en-US" sz="2000" dirty="0"/>
          </a:p>
          <a:p>
            <a:r>
              <a:rPr lang="vi-VN" sz="2000" dirty="0"/>
              <a:t>Có thể suy ra từ đoạn 3 rằng tai _______.</a:t>
            </a:r>
            <a:endParaRPr lang="en-US" sz="2000" dirty="0"/>
          </a:p>
          <a:p>
            <a:r>
              <a:rPr lang="vi-VN" sz="2000" dirty="0"/>
              <a:t>A. có nguồn cung cấp máu lành mạnh, giúp giảm đau do kim tiêm</a:t>
            </a:r>
            <a:endParaRPr lang="en-US" sz="2000" dirty="0"/>
          </a:p>
          <a:p>
            <a:r>
              <a:rPr lang="vi-VN" sz="2000" dirty="0"/>
              <a:t>B. chứa một số lượng nhỏ các điểm kích hoạt đặc biệt của cơ thể</a:t>
            </a:r>
            <a:endParaRPr lang="en-US" sz="2000" dirty="0"/>
          </a:p>
          <a:p>
            <a:r>
              <a:rPr lang="vi-VN" sz="2000" dirty="0"/>
              <a:t>C. là vùng huyệt đạo có lợi vì chứa vô số dây thần kinh</a:t>
            </a:r>
            <a:endParaRPr lang="en-US" sz="2000" dirty="0"/>
          </a:p>
          <a:p>
            <a:r>
              <a:rPr lang="vi-VN" sz="2000" dirty="0"/>
              <a:t>D. là nguồn gốc của các vấn đề phụ thuộc như nghiện rượu và sử dụng ma túy</a:t>
            </a:r>
            <a:endParaRPr lang="en-US" sz="2000" dirty="0"/>
          </a:p>
          <a:p>
            <a:r>
              <a:rPr lang="vi-VN" sz="2000" dirty="0"/>
              <a:t>Thông tin:</a:t>
            </a:r>
            <a:r>
              <a:rPr lang="vi-VN" sz="2000" b="1" dirty="0"/>
              <a:t> </a:t>
            </a:r>
            <a:r>
              <a:rPr lang="vi-VN" sz="2000" dirty="0"/>
              <a:t>This technique is involved </a:t>
            </a:r>
            <a:r>
              <a:rPr lang="vi-VN" sz="2000" b="1" u="sng" dirty="0"/>
              <a:t>solely</a:t>
            </a:r>
            <a:r>
              <a:rPr lang="vi-VN" sz="2000" dirty="0"/>
              <a:t> with the ear and its numerous activation points. The ear is considered a highly sensitive area of the human body because it contains a strong, healthy flow of blood as well as numerous nerve points that connect </a:t>
            </a:r>
            <a:r>
              <a:rPr lang="vi-VN" sz="2000" b="1" u="sng" dirty="0"/>
              <a:t>it</a:t>
            </a:r>
            <a:r>
              <a:rPr lang="vi-VN" sz="2000" dirty="0"/>
              <a:t> with the rest of the human body. Acupuncturists place tiny needles in the surface of the skin at certain points, depending on the desired result. In general, ear acupuncture is considered an excellent therapy, especially for treating individuals with psychological or physical dependency issues such as eating disorders and drug or alcohol abuse.</a:t>
            </a:r>
            <a:endParaRPr lang="en-US" sz="2000" dirty="0"/>
          </a:p>
          <a:p>
            <a:endParaRPr lang="en-US" sz="2000" dirty="0"/>
          </a:p>
        </p:txBody>
      </p:sp>
      <p:sp>
        <p:nvSpPr>
          <p:cNvPr id="6" name="Oval 5"/>
          <p:cNvSpPr/>
          <p:nvPr/>
        </p:nvSpPr>
        <p:spPr>
          <a:xfrm>
            <a:off x="76200" y="1240665"/>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000" dirty="0"/>
          </a:p>
        </p:txBody>
      </p:sp>
    </p:spTree>
    <p:extLst>
      <p:ext uri="{BB962C8B-B14F-4D97-AF65-F5344CB8AC3E}">
        <p14:creationId xmlns:p14="http://schemas.microsoft.com/office/powerpoint/2010/main" val="10595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 calcmode="lin" valueType="num">
                                      <p:cBhvr additive="base">
                                        <p:cTn id="1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247864"/>
          </a:xfrm>
          <a:prstGeom prst="rect">
            <a:avLst/>
          </a:prstGeom>
          <a:noFill/>
        </p:spPr>
        <p:txBody>
          <a:bodyPr wrap="square" rtlCol="0">
            <a:spAutoFit/>
          </a:bodyPr>
          <a:lstStyle/>
          <a:p>
            <a:r>
              <a:rPr lang="en-US" sz="2000" b="1" dirty="0"/>
              <a:t>Question 48</a:t>
            </a:r>
            <a:r>
              <a:rPr lang="en-US" sz="2000" dirty="0"/>
              <a:t>. </a:t>
            </a:r>
            <a:r>
              <a:rPr lang="vi-VN" sz="2000" dirty="0"/>
              <a:t>The word "</a:t>
            </a:r>
            <a:r>
              <a:rPr lang="vi-VN" sz="2000" b="1" u="sng" dirty="0"/>
              <a:t>it</a:t>
            </a:r>
            <a:r>
              <a:rPr lang="vi-VN" sz="2000" dirty="0"/>
              <a:t>" in paragraph 3 refers to _______. </a:t>
            </a:r>
            <a:endParaRPr lang="en-US" sz="2000" dirty="0"/>
          </a:p>
          <a:p>
            <a:r>
              <a:rPr lang="vi-VN" sz="2000" b="1" dirty="0"/>
              <a:t>	A. </a:t>
            </a:r>
            <a:r>
              <a:rPr lang="vi-VN" sz="2000" dirty="0"/>
              <a:t>the ear </a:t>
            </a:r>
            <a:r>
              <a:rPr lang="vi-VN" sz="2000" b="1" dirty="0"/>
              <a:t>	B. </a:t>
            </a:r>
            <a:r>
              <a:rPr lang="vi-VN" sz="2000" dirty="0"/>
              <a:t>the activation point </a:t>
            </a:r>
            <a:r>
              <a:rPr lang="vi-VN" sz="2000" b="1" dirty="0"/>
              <a:t>	C. </a:t>
            </a:r>
            <a:r>
              <a:rPr lang="vi-VN" sz="2000" dirty="0"/>
              <a:t>the nerve point </a:t>
            </a:r>
            <a:r>
              <a:rPr lang="vi-VN" sz="2000" b="1" dirty="0"/>
              <a:t>	D. </a:t>
            </a:r>
            <a:r>
              <a:rPr lang="vi-VN" sz="2000" dirty="0"/>
              <a:t>the flow of blood </a:t>
            </a:r>
            <a:endParaRPr lang="en-US" sz="2000" dirty="0"/>
          </a:p>
          <a:p>
            <a:r>
              <a:rPr lang="en-US" sz="2000" b="1" dirty="0"/>
              <a:t> </a:t>
            </a:r>
            <a:endParaRPr lang="en-US" sz="2000" dirty="0"/>
          </a:p>
          <a:p>
            <a:endParaRPr lang="vi-VN" sz="2000" b="1" dirty="0" smtClean="0"/>
          </a:p>
          <a:p>
            <a:r>
              <a:rPr lang="vi-VN" sz="2000" dirty="0" smtClean="0"/>
              <a:t>Kiến </a:t>
            </a:r>
            <a:r>
              <a:rPr lang="vi-VN" sz="2000" dirty="0"/>
              <a:t>thức: Đọc hiểu – từ thay thế</a:t>
            </a:r>
            <a:endParaRPr lang="en-US" sz="2000" dirty="0"/>
          </a:p>
          <a:p>
            <a:r>
              <a:rPr lang="vi-VN" sz="2000" dirty="0"/>
              <a:t>Giải </a:t>
            </a:r>
            <a:r>
              <a:rPr lang="en-US" sz="2000" dirty="0" err="1"/>
              <a:t>thích</a:t>
            </a:r>
            <a:r>
              <a:rPr lang="vi-VN" sz="2000" dirty="0"/>
              <a:t>: </a:t>
            </a:r>
            <a:endParaRPr lang="en-US" sz="2000" dirty="0"/>
          </a:p>
          <a:p>
            <a:r>
              <a:rPr lang="vi-VN" sz="2000" dirty="0"/>
              <a:t>Từ “</a:t>
            </a:r>
            <a:r>
              <a:rPr lang="vi-VN" sz="2000" b="1" u="sng" dirty="0"/>
              <a:t>it</a:t>
            </a:r>
            <a:r>
              <a:rPr lang="vi-VN" sz="2000" dirty="0"/>
              <a:t>” trong đoạn 3 đề cập đến _______.</a:t>
            </a:r>
            <a:endParaRPr lang="en-US" sz="2000" dirty="0"/>
          </a:p>
          <a:p>
            <a:r>
              <a:rPr lang="vi-VN" sz="2000" dirty="0"/>
              <a:t>A. tai</a:t>
            </a:r>
            <a:endParaRPr lang="en-US" sz="2000" dirty="0"/>
          </a:p>
          <a:p>
            <a:r>
              <a:rPr lang="vi-VN" sz="2000" dirty="0"/>
              <a:t>B. 1 điểm kích hoạt</a:t>
            </a:r>
            <a:endParaRPr lang="en-US" sz="2000" dirty="0"/>
          </a:p>
          <a:p>
            <a:r>
              <a:rPr lang="vi-VN" sz="2000" dirty="0"/>
              <a:t>C. 1 điểm thần kinh</a:t>
            </a:r>
            <a:endParaRPr lang="en-US" sz="2000" dirty="0"/>
          </a:p>
          <a:p>
            <a:r>
              <a:rPr lang="vi-VN" sz="2000" dirty="0"/>
              <a:t>D. dòng chảy của máu</a:t>
            </a:r>
            <a:endParaRPr lang="en-US" sz="2000" dirty="0"/>
          </a:p>
          <a:p>
            <a:r>
              <a:rPr lang="vi-VN" sz="2000" dirty="0"/>
              <a:t>Thông tin: The ear is considered a highly sensitive area of the human body because it contains a strong, healthy flow of blood as well as numerous nerve points that connect </a:t>
            </a:r>
            <a:r>
              <a:rPr lang="vi-VN" sz="2000" b="1" u="sng" dirty="0"/>
              <a:t>it</a:t>
            </a:r>
            <a:r>
              <a:rPr lang="vi-VN" sz="2000" dirty="0"/>
              <a:t> with the rest of the human body.</a:t>
            </a:r>
            <a:endParaRPr lang="en-US" sz="2000" dirty="0"/>
          </a:p>
          <a:p>
            <a:r>
              <a:rPr lang="vi-VN" sz="2000" dirty="0"/>
              <a:t>Tạm dịch: Tai được coi là khu vực nhạy cảm cao của cơ thể con người vì nó (tai) chứa một dòng chảy của máu lưu thông mạnh mẽ, khỏe mạnh cũng như nhiều điểm thần kinh mà kết nối </a:t>
            </a:r>
            <a:r>
              <a:rPr lang="vi-VN" sz="2000" b="1" dirty="0"/>
              <a:t>nó</a:t>
            </a:r>
            <a:r>
              <a:rPr lang="vi-VN" sz="2000" dirty="0"/>
              <a:t> (tai) với phần còn lại của cơ thể con người.</a:t>
            </a:r>
            <a:endParaRPr lang="en-US" sz="2000" dirty="0"/>
          </a:p>
          <a:p>
            <a:endParaRPr lang="en-US" sz="2000" dirty="0"/>
          </a:p>
        </p:txBody>
      </p:sp>
      <p:sp>
        <p:nvSpPr>
          <p:cNvPr id="5" name="Oval 4"/>
          <p:cNvSpPr/>
          <p:nvPr/>
        </p:nvSpPr>
        <p:spPr>
          <a:xfrm>
            <a:off x="1066800" y="762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316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6740307"/>
          </a:xfrm>
          <a:prstGeom prst="rect">
            <a:avLst/>
          </a:prstGeom>
          <a:noFill/>
        </p:spPr>
        <p:txBody>
          <a:bodyPr wrap="square" rtlCol="0">
            <a:spAutoFit/>
          </a:bodyPr>
          <a:lstStyle/>
          <a:p>
            <a:r>
              <a:rPr lang="en-US" b="1" dirty="0"/>
              <a:t>Question 49</a:t>
            </a:r>
            <a:r>
              <a:rPr lang="en-US" dirty="0"/>
              <a:t>. </a:t>
            </a:r>
            <a:r>
              <a:rPr lang="vi-VN" dirty="0"/>
              <a:t>The author's description of herbal therapy mentions all of the following EXCEPT _______. </a:t>
            </a:r>
            <a:endParaRPr lang="en-US" dirty="0"/>
          </a:p>
          <a:p>
            <a:r>
              <a:rPr lang="vi-VN" b="1" dirty="0"/>
              <a:t>	A. </a:t>
            </a:r>
            <a:r>
              <a:rPr lang="vi-VN" dirty="0"/>
              <a:t>the reaction time is faster for acupuncture than for herbal therapy </a:t>
            </a:r>
            <a:endParaRPr lang="en-US" dirty="0"/>
          </a:p>
          <a:p>
            <a:r>
              <a:rPr lang="vi-VN" b="1" dirty="0"/>
              <a:t>	B. </a:t>
            </a:r>
            <a:r>
              <a:rPr lang="vi-VN" dirty="0"/>
              <a:t>herbs are an excellent way of increasing a person's endurance </a:t>
            </a:r>
            <a:endParaRPr lang="en-US" dirty="0"/>
          </a:p>
          <a:p>
            <a:r>
              <a:rPr lang="vi-VN" b="1" dirty="0"/>
              <a:t>	C. </a:t>
            </a:r>
            <a:r>
              <a:rPr lang="vi-VN" dirty="0"/>
              <a:t>it is used as a preventative form of therapy for healthy people </a:t>
            </a:r>
            <a:endParaRPr lang="en-US" dirty="0"/>
          </a:p>
          <a:p>
            <a:r>
              <a:rPr lang="vi-VN" b="1" dirty="0"/>
              <a:t>	D. </a:t>
            </a:r>
            <a:r>
              <a:rPr lang="vi-VN" dirty="0"/>
              <a:t>it is beneficial to the circulatory system and blood pressure problems </a:t>
            </a:r>
            <a:endParaRPr lang="en-US" dirty="0"/>
          </a:p>
          <a:p>
            <a:endParaRPr lang="vi-VN" b="1" dirty="0" smtClean="0"/>
          </a:p>
          <a:p>
            <a:r>
              <a:rPr lang="vi-VN" dirty="0" smtClean="0"/>
              <a:t>Kiến </a:t>
            </a:r>
            <a:r>
              <a:rPr lang="vi-VN" dirty="0"/>
              <a:t>thức: Đọc hiểu – chi tiết</a:t>
            </a:r>
            <a:endParaRPr lang="en-US" dirty="0"/>
          </a:p>
          <a:p>
            <a:r>
              <a:rPr lang="vi-VN" dirty="0"/>
              <a:t>Giải </a:t>
            </a:r>
            <a:r>
              <a:rPr lang="en-US" dirty="0" err="1"/>
              <a:t>thích</a:t>
            </a:r>
            <a:r>
              <a:rPr lang="vi-VN" dirty="0"/>
              <a:t>: </a:t>
            </a:r>
            <a:endParaRPr lang="en-US" dirty="0"/>
          </a:p>
          <a:p>
            <a:r>
              <a:rPr lang="vi-VN" dirty="0"/>
              <a:t>Mô tả của tác giả về liệu pháp thảo dược đề cập đến tất cả những điều sau NGOẠI TRỪ _______.</a:t>
            </a:r>
            <a:endParaRPr lang="en-US" dirty="0"/>
          </a:p>
          <a:p>
            <a:r>
              <a:rPr lang="vi-VN" dirty="0"/>
              <a:t>A. thời gian phản ứng đối với châm cứu nhanh hơn so với liệu pháp thảo dược</a:t>
            </a:r>
            <a:endParaRPr lang="en-US" dirty="0"/>
          </a:p>
          <a:p>
            <a:r>
              <a:rPr lang="vi-VN" dirty="0"/>
              <a:t>B. các loại thảo mộc là một cách tuyệt vời để tăng sức bền của một người</a:t>
            </a:r>
            <a:endParaRPr lang="en-US" dirty="0"/>
          </a:p>
          <a:p>
            <a:r>
              <a:rPr lang="vi-VN" dirty="0"/>
              <a:t>C. nó được sử dụng như một hình thức trị liệu phòng ngừa cho những người khỏe mạnh</a:t>
            </a:r>
            <a:endParaRPr lang="en-US" dirty="0"/>
          </a:p>
          <a:p>
            <a:r>
              <a:rPr lang="vi-VN" dirty="0"/>
              <a:t>D. nó có lợi cho hệ tuần hoàn và các vấn đề về huyết áp</a:t>
            </a:r>
            <a:endParaRPr lang="en-US" dirty="0"/>
          </a:p>
          <a:p>
            <a:r>
              <a:rPr lang="vi-VN" dirty="0"/>
              <a:t>Thông tin:</a:t>
            </a:r>
            <a:endParaRPr lang="en-US" dirty="0"/>
          </a:p>
          <a:p>
            <a:r>
              <a:rPr lang="vi-VN" dirty="0"/>
              <a:t>- Traditionally, herbal teas are imbibed to boost the immune system and prevent illnesses from being able to enter the body.</a:t>
            </a:r>
            <a:endParaRPr lang="en-US" dirty="0"/>
          </a:p>
          <a:p>
            <a:r>
              <a:rPr lang="vi-VN" dirty="0"/>
              <a:t>- Herbs also have a more direct influence than acupuncture on the body's physical system, as they can aid in normalizing blood pressure.</a:t>
            </a:r>
            <a:endParaRPr lang="en-US" dirty="0"/>
          </a:p>
          <a:p>
            <a:r>
              <a:rPr lang="vi-VN" dirty="0"/>
              <a:t>- Other benefits attributed to the use of traditional Chinese herbs are that they build stamina and are good for digestive purposes.</a:t>
            </a:r>
            <a:endParaRPr lang="en-US" dirty="0"/>
          </a:p>
          <a:p>
            <a:endParaRPr lang="en-US" dirty="0"/>
          </a:p>
        </p:txBody>
      </p:sp>
      <p:sp>
        <p:nvSpPr>
          <p:cNvPr id="5" name="Oval 4"/>
          <p:cNvSpPr/>
          <p:nvPr/>
        </p:nvSpPr>
        <p:spPr>
          <a:xfrm>
            <a:off x="990600" y="914400"/>
            <a:ext cx="4572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23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6001643"/>
          </a:xfrm>
          <a:prstGeom prst="rect">
            <a:avLst/>
          </a:prstGeom>
          <a:noFill/>
        </p:spPr>
        <p:txBody>
          <a:bodyPr wrap="square" rtlCol="0">
            <a:spAutoFit/>
          </a:bodyPr>
          <a:lstStyle/>
          <a:p>
            <a:r>
              <a:rPr lang="en-US" sz="2400" b="1" dirty="0"/>
              <a:t>Question </a:t>
            </a:r>
            <a:r>
              <a:rPr lang="vi-VN" sz="2400" b="1" dirty="0"/>
              <a:t>5</a:t>
            </a:r>
            <a:r>
              <a:rPr lang="vi-VN" sz="2400" dirty="0"/>
              <a:t>.  I cannot think who had_______ the gaff, but it seems everyone knows that Nicole and I are planning to get married.</a:t>
            </a:r>
            <a:endParaRPr lang="en-US" sz="2400" dirty="0"/>
          </a:p>
          <a:p>
            <a:r>
              <a:rPr lang="en-US" sz="2400" b="1" dirty="0"/>
              <a:t>     </a:t>
            </a:r>
            <a:r>
              <a:rPr lang="vi-VN" sz="2400" b="1" dirty="0"/>
              <a:t>A.</a:t>
            </a:r>
            <a:r>
              <a:rPr lang="vi-VN" sz="2400" dirty="0"/>
              <a:t> burst 	</a:t>
            </a:r>
            <a:r>
              <a:rPr lang="en-US" sz="2400" dirty="0"/>
              <a:t>                 </a:t>
            </a:r>
            <a:r>
              <a:rPr lang="vi-VN" sz="2400" b="1" dirty="0"/>
              <a:t>B. </a:t>
            </a:r>
            <a:r>
              <a:rPr lang="vi-VN" sz="2400" dirty="0"/>
              <a:t>blown 	</a:t>
            </a:r>
            <a:r>
              <a:rPr lang="vi-VN" sz="2400" b="1" dirty="0"/>
              <a:t>C.</a:t>
            </a:r>
            <a:r>
              <a:rPr lang="vi-VN" sz="2400" dirty="0"/>
              <a:t> split </a:t>
            </a:r>
            <a:r>
              <a:rPr lang="en-US" sz="2400" dirty="0" smtClean="0"/>
              <a:t>     </a:t>
            </a:r>
            <a:r>
              <a:rPr lang="vi-VN" sz="2400" b="1" dirty="0"/>
              <a:t>D.</a:t>
            </a:r>
            <a:r>
              <a:rPr lang="vi-VN" sz="2400" dirty="0"/>
              <a:t> banged</a:t>
            </a:r>
            <a:endParaRPr lang="en-US" sz="2400" dirty="0"/>
          </a:p>
          <a:p>
            <a:endParaRPr lang="vi-VN" sz="2400" b="1" dirty="0" smtClean="0"/>
          </a:p>
          <a:p>
            <a:r>
              <a:rPr lang="vi-VN" sz="2400" dirty="0" smtClean="0"/>
              <a:t>Kiến </a:t>
            </a:r>
            <a:r>
              <a:rPr lang="vi-VN" sz="2400" dirty="0"/>
              <a:t>thức: Thành ngữ</a:t>
            </a:r>
            <a:endParaRPr lang="en-US" sz="2400" dirty="0"/>
          </a:p>
          <a:p>
            <a:r>
              <a:rPr lang="vi-VN" sz="2400" dirty="0"/>
              <a:t>Giải thích: </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a:t>
            </a:r>
            <a:endParaRPr lang="en-US" sz="2400" dirty="0"/>
          </a:p>
          <a:p>
            <a:r>
              <a:rPr lang="fr-FR" sz="2400" dirty="0"/>
              <a:t>	A. </a:t>
            </a:r>
            <a:r>
              <a:rPr lang="fr-FR" sz="2400" dirty="0" err="1"/>
              <a:t>burts</a:t>
            </a:r>
            <a:r>
              <a:rPr lang="fr-FR" sz="2400" dirty="0"/>
              <a:t> (PII) :  </a:t>
            </a:r>
            <a:r>
              <a:rPr lang="fr-FR" sz="2400" dirty="0" err="1"/>
              <a:t>đốt</a:t>
            </a:r>
            <a:r>
              <a:rPr lang="fr-FR" sz="2400" dirty="0"/>
              <a:t> </a:t>
            </a:r>
            <a:r>
              <a:rPr lang="fr-FR" sz="2400" dirty="0" err="1"/>
              <a:t>cháy</a:t>
            </a:r>
            <a:r>
              <a:rPr lang="fr-FR" sz="2400" dirty="0"/>
              <a:t>, </a:t>
            </a:r>
            <a:r>
              <a:rPr lang="fr-FR" sz="2400" dirty="0" err="1"/>
              <a:t>thiêu</a:t>
            </a:r>
            <a:r>
              <a:rPr lang="fr-FR" sz="2400" dirty="0"/>
              <a:t> </a:t>
            </a:r>
            <a:r>
              <a:rPr lang="fr-FR" sz="2400" dirty="0" err="1"/>
              <a:t>cháy</a:t>
            </a:r>
            <a:r>
              <a:rPr lang="fr-FR" sz="2400" dirty="0"/>
              <a:t>	B. </a:t>
            </a:r>
            <a:r>
              <a:rPr lang="fr-FR" sz="2400" dirty="0" err="1"/>
              <a:t>blown</a:t>
            </a:r>
            <a:r>
              <a:rPr lang="fr-FR" sz="2400" dirty="0"/>
              <a:t>   (PII) : </a:t>
            </a:r>
            <a:r>
              <a:rPr lang="fr-FR" sz="2400" dirty="0" err="1"/>
              <a:t>thổi</a:t>
            </a:r>
            <a:endParaRPr lang="en-US" sz="2400" dirty="0"/>
          </a:p>
          <a:p>
            <a:r>
              <a:rPr lang="fr-FR" sz="2400" dirty="0"/>
              <a:t>	C. split   (PII) : chia ra </a:t>
            </a:r>
            <a:r>
              <a:rPr lang="fr-FR" sz="2400" dirty="0" err="1"/>
              <a:t>từng</a:t>
            </a:r>
            <a:r>
              <a:rPr lang="fr-FR" sz="2400" dirty="0"/>
              <a:t> </a:t>
            </a:r>
            <a:r>
              <a:rPr lang="fr-FR" sz="2400" dirty="0" err="1"/>
              <a:t>phần</a:t>
            </a:r>
            <a:r>
              <a:rPr lang="fr-FR" sz="2400" dirty="0"/>
              <a:t>/ chia </a:t>
            </a:r>
            <a:r>
              <a:rPr lang="fr-FR" sz="2400" dirty="0" err="1"/>
              <a:t>rẽ</a:t>
            </a:r>
            <a:r>
              <a:rPr lang="fr-FR" sz="2400" dirty="0"/>
              <a:t>/ .	D. </a:t>
            </a:r>
            <a:r>
              <a:rPr lang="fr-FR" sz="2400" dirty="0" err="1"/>
              <a:t>banged</a:t>
            </a:r>
            <a:r>
              <a:rPr lang="fr-FR" sz="2400" dirty="0"/>
              <a:t>  (PII) : </a:t>
            </a:r>
            <a:r>
              <a:rPr lang="fr-FR" sz="2400" dirty="0" err="1"/>
              <a:t>đánh</a:t>
            </a:r>
            <a:r>
              <a:rPr lang="fr-FR" sz="2400" dirty="0"/>
              <a:t> </a:t>
            </a:r>
            <a:r>
              <a:rPr lang="fr-FR" sz="2400" dirty="0" err="1"/>
              <a:t>mạnh</a:t>
            </a:r>
            <a:r>
              <a:rPr lang="fr-FR" sz="2400" dirty="0"/>
              <a:t>/ </a:t>
            </a:r>
            <a:r>
              <a:rPr lang="fr-FR" sz="2400" dirty="0" err="1"/>
              <a:t>đập</a:t>
            </a:r>
            <a:r>
              <a:rPr lang="fr-FR" sz="2400" dirty="0"/>
              <a:t> </a:t>
            </a:r>
            <a:r>
              <a:rPr lang="fr-FR" sz="2400" dirty="0" err="1"/>
              <a:t>mạnh</a:t>
            </a:r>
            <a:endParaRPr lang="en-US" sz="2400" dirty="0"/>
          </a:p>
          <a:p>
            <a:r>
              <a:rPr lang="fr-FR" sz="2400" dirty="0"/>
              <a:t>Ta </a:t>
            </a:r>
            <a:r>
              <a:rPr lang="fr-FR" sz="2400" dirty="0" err="1"/>
              <a:t>có</a:t>
            </a:r>
            <a:r>
              <a:rPr lang="fr-FR" sz="2400" dirty="0"/>
              <a:t> </a:t>
            </a:r>
            <a:r>
              <a:rPr lang="fr-FR" sz="2400" dirty="0" err="1"/>
              <a:t>thành</a:t>
            </a:r>
            <a:r>
              <a:rPr lang="fr-FR" sz="2400" dirty="0"/>
              <a:t> </a:t>
            </a:r>
            <a:r>
              <a:rPr lang="fr-FR" sz="2400" dirty="0" err="1"/>
              <a:t>ngữ</a:t>
            </a:r>
            <a:r>
              <a:rPr lang="fr-FR" sz="2400" dirty="0"/>
              <a:t>: - </a:t>
            </a:r>
            <a:r>
              <a:rPr lang="vi-VN" sz="2400" dirty="0"/>
              <a:t>Blow the gaff: tiết lộ bí mật</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B</a:t>
            </a:r>
            <a:endParaRPr lang="en-US" sz="2400" dirty="0"/>
          </a:p>
          <a:p>
            <a:r>
              <a:rPr lang="fr-FR" sz="2400" dirty="0" err="1"/>
              <a:t>Tạm</a:t>
            </a:r>
            <a:r>
              <a:rPr lang="fr-FR" sz="2400" dirty="0"/>
              <a:t> </a:t>
            </a:r>
            <a:r>
              <a:rPr lang="fr-FR" sz="2400" dirty="0" err="1"/>
              <a:t>dịch</a:t>
            </a:r>
            <a:r>
              <a:rPr lang="fr-FR" sz="2400" dirty="0"/>
              <a:t>: </a:t>
            </a:r>
            <a:r>
              <a:rPr lang="fr-FR" sz="2400" dirty="0" err="1"/>
              <a:t>Tôi</a:t>
            </a:r>
            <a:r>
              <a:rPr lang="fr-FR" sz="2400" dirty="0"/>
              <a:t> </a:t>
            </a:r>
            <a:r>
              <a:rPr lang="fr-FR" sz="2400" dirty="0" err="1"/>
              <a:t>không</a:t>
            </a:r>
            <a:r>
              <a:rPr lang="fr-FR" sz="2400" dirty="0"/>
              <a:t> </a:t>
            </a:r>
            <a:r>
              <a:rPr lang="fr-FR" sz="2400" dirty="0" err="1"/>
              <a:t>thể</a:t>
            </a:r>
            <a:r>
              <a:rPr lang="fr-FR" sz="2400" dirty="0"/>
              <a:t> </a:t>
            </a:r>
            <a:r>
              <a:rPr lang="fr-FR" sz="2400" dirty="0" err="1"/>
              <a:t>nghĩ</a:t>
            </a:r>
            <a:r>
              <a:rPr lang="fr-FR" sz="2400" dirty="0"/>
              <a:t> là ai </a:t>
            </a:r>
            <a:r>
              <a:rPr lang="fr-FR" sz="2400" dirty="0" err="1"/>
              <a:t>đã</a:t>
            </a:r>
            <a:r>
              <a:rPr lang="fr-FR" sz="2400" dirty="0"/>
              <a:t> </a:t>
            </a:r>
            <a:r>
              <a:rPr lang="fr-FR" sz="2400" dirty="0" err="1"/>
              <a:t>tiết</a:t>
            </a:r>
            <a:r>
              <a:rPr lang="fr-FR" sz="2400" dirty="0"/>
              <a:t> </a:t>
            </a:r>
            <a:r>
              <a:rPr lang="fr-FR" sz="2400" dirty="0" err="1"/>
              <a:t>lộ</a:t>
            </a:r>
            <a:r>
              <a:rPr lang="fr-FR" sz="2400" dirty="0"/>
              <a:t> </a:t>
            </a:r>
            <a:r>
              <a:rPr lang="fr-FR" sz="2400" dirty="0" err="1"/>
              <a:t>bí</a:t>
            </a:r>
            <a:r>
              <a:rPr lang="fr-FR" sz="2400" dirty="0"/>
              <a:t> </a:t>
            </a:r>
            <a:r>
              <a:rPr lang="fr-FR" sz="2400" dirty="0" err="1"/>
              <a:t>mật</a:t>
            </a:r>
            <a:r>
              <a:rPr lang="fr-FR" sz="2400" dirty="0"/>
              <a:t> , </a:t>
            </a:r>
            <a:r>
              <a:rPr lang="fr-FR" sz="2400" dirty="0" err="1"/>
              <a:t>nhưng</a:t>
            </a:r>
            <a:r>
              <a:rPr lang="fr-FR" sz="2400" dirty="0"/>
              <a:t> </a:t>
            </a:r>
            <a:r>
              <a:rPr lang="fr-FR" sz="2400" dirty="0" err="1"/>
              <a:t>có</a:t>
            </a:r>
            <a:r>
              <a:rPr lang="fr-FR" sz="2400" dirty="0"/>
              <a:t> </a:t>
            </a:r>
            <a:r>
              <a:rPr lang="fr-FR" sz="2400" dirty="0" err="1"/>
              <a:t>vẻ</a:t>
            </a:r>
            <a:r>
              <a:rPr lang="fr-FR" sz="2400" dirty="0"/>
              <a:t> </a:t>
            </a:r>
            <a:r>
              <a:rPr lang="fr-FR" sz="2400" dirty="0" err="1"/>
              <a:t>như</a:t>
            </a:r>
            <a:r>
              <a:rPr lang="fr-FR" sz="2400" dirty="0"/>
              <a:t> </a:t>
            </a:r>
            <a:r>
              <a:rPr lang="fr-FR" sz="2400" dirty="0" err="1"/>
              <a:t>mọi</a:t>
            </a:r>
            <a:r>
              <a:rPr lang="fr-FR" sz="2400" dirty="0"/>
              <a:t> </a:t>
            </a:r>
            <a:r>
              <a:rPr lang="fr-FR" sz="2400" dirty="0" err="1"/>
              <a:t>người</a:t>
            </a:r>
            <a:r>
              <a:rPr lang="fr-FR" sz="2400" dirty="0"/>
              <a:t> </a:t>
            </a:r>
            <a:r>
              <a:rPr lang="fr-FR" sz="2400" dirty="0" err="1"/>
              <a:t>đều</a:t>
            </a:r>
            <a:r>
              <a:rPr lang="fr-FR" sz="2400" dirty="0"/>
              <a:t> </a:t>
            </a:r>
            <a:r>
              <a:rPr lang="fr-FR" sz="2400" dirty="0" err="1"/>
              <a:t>biết</a:t>
            </a:r>
            <a:r>
              <a:rPr lang="fr-FR" sz="2400" dirty="0"/>
              <a:t> </a:t>
            </a:r>
            <a:r>
              <a:rPr lang="fr-FR" sz="2400" dirty="0" err="1"/>
              <a:t>rằng</a:t>
            </a:r>
            <a:r>
              <a:rPr lang="fr-FR" sz="2400" dirty="0"/>
              <a:t> Nicole </a:t>
            </a:r>
            <a:r>
              <a:rPr lang="fr-FR" sz="2400" dirty="0" err="1"/>
              <a:t>và</a:t>
            </a:r>
            <a:r>
              <a:rPr lang="fr-FR" sz="2400" dirty="0"/>
              <a:t> </a:t>
            </a:r>
            <a:r>
              <a:rPr lang="fr-FR" sz="2400" dirty="0" err="1"/>
              <a:t>tôi</a:t>
            </a:r>
            <a:r>
              <a:rPr lang="fr-FR" sz="2400" dirty="0"/>
              <a:t> </a:t>
            </a:r>
            <a:r>
              <a:rPr lang="fr-FR" sz="2400" dirty="0" err="1"/>
              <a:t>đang</a:t>
            </a:r>
            <a:r>
              <a:rPr lang="fr-FR" sz="2400" dirty="0"/>
              <a:t> </a:t>
            </a:r>
            <a:r>
              <a:rPr lang="fr-FR" sz="2400" dirty="0" err="1"/>
              <a:t>chuẩn</a:t>
            </a:r>
            <a:r>
              <a:rPr lang="fr-FR" sz="2400" dirty="0"/>
              <a:t> </a:t>
            </a:r>
            <a:r>
              <a:rPr lang="fr-FR" sz="2400" dirty="0" err="1"/>
              <a:t>bị</a:t>
            </a:r>
            <a:r>
              <a:rPr lang="fr-FR" sz="2400" dirty="0"/>
              <a:t> </a:t>
            </a:r>
            <a:r>
              <a:rPr lang="fr-FR" sz="2400" dirty="0" err="1"/>
              <a:t>kết</a:t>
            </a:r>
            <a:r>
              <a:rPr lang="fr-FR" sz="2400" dirty="0"/>
              <a:t> </a:t>
            </a:r>
            <a:r>
              <a:rPr lang="fr-FR" sz="2400" dirty="0" err="1"/>
              <a:t>hôn</a:t>
            </a:r>
            <a:r>
              <a:rPr lang="fr-FR" sz="2400" dirty="0"/>
              <a:t>.</a:t>
            </a:r>
            <a:endParaRPr lang="en-US" sz="2400" dirty="0"/>
          </a:p>
          <a:p>
            <a:endParaRPr lang="en-US" sz="2400" dirty="0"/>
          </a:p>
        </p:txBody>
      </p:sp>
      <p:sp>
        <p:nvSpPr>
          <p:cNvPr id="3" name="Oval 2"/>
          <p:cNvSpPr/>
          <p:nvPr/>
        </p:nvSpPr>
        <p:spPr>
          <a:xfrm>
            <a:off x="3200400" y="152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020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91600" cy="6863417"/>
          </a:xfrm>
          <a:prstGeom prst="rect">
            <a:avLst/>
          </a:prstGeom>
          <a:noFill/>
        </p:spPr>
        <p:txBody>
          <a:bodyPr wrap="square" rtlCol="0">
            <a:spAutoFit/>
          </a:bodyPr>
          <a:lstStyle/>
          <a:p>
            <a:r>
              <a:rPr lang="en-US" sz="2200" b="1" dirty="0"/>
              <a:t>Question 50. </a:t>
            </a:r>
            <a:r>
              <a:rPr lang="en-US" sz="2200" dirty="0"/>
              <a:t> </a:t>
            </a:r>
            <a:r>
              <a:rPr lang="vi-VN" sz="2200" dirty="0"/>
              <a:t>What is the passage mainly about?</a:t>
            </a:r>
            <a:endParaRPr lang="en-US" sz="2200" dirty="0"/>
          </a:p>
          <a:p>
            <a:r>
              <a:rPr lang="vi-VN" sz="2200" b="1" dirty="0"/>
              <a:t>	A. </a:t>
            </a:r>
            <a:r>
              <a:rPr lang="en-US" sz="2200" dirty="0"/>
              <a:t>Acupuncture – the best therapy</a:t>
            </a:r>
            <a:r>
              <a:rPr lang="vi-VN" sz="2200" dirty="0"/>
              <a:t>. </a:t>
            </a:r>
            <a:r>
              <a:rPr lang="en-US" sz="2200" dirty="0"/>
              <a:t>	             </a:t>
            </a:r>
            <a:r>
              <a:rPr lang="vi-VN" sz="2200" b="1" dirty="0"/>
              <a:t>B. </a:t>
            </a:r>
            <a:r>
              <a:rPr lang="en-US" sz="2200" dirty="0"/>
              <a:t>Using plants for healing the injuries</a:t>
            </a:r>
            <a:r>
              <a:rPr lang="vi-VN" sz="2200" dirty="0"/>
              <a:t>. </a:t>
            </a:r>
            <a:endParaRPr lang="en-US" sz="2200" dirty="0"/>
          </a:p>
          <a:p>
            <a:r>
              <a:rPr lang="vi-VN" sz="2200" b="1" dirty="0"/>
              <a:t>	C. </a:t>
            </a:r>
            <a:r>
              <a:rPr lang="en-US" sz="2200" dirty="0"/>
              <a:t>Two forms of alternative therapies in the West</a:t>
            </a:r>
            <a:r>
              <a:rPr lang="vi-VN" sz="2200" dirty="0"/>
              <a:t>. </a:t>
            </a:r>
            <a:r>
              <a:rPr lang="en-US" sz="2200" dirty="0"/>
              <a:t>       </a:t>
            </a:r>
            <a:r>
              <a:rPr lang="vi-VN" sz="2200" b="1" dirty="0"/>
              <a:t>D. </a:t>
            </a:r>
            <a:r>
              <a:rPr lang="en-US" sz="2200" dirty="0"/>
              <a:t>Western medical techniques</a:t>
            </a:r>
            <a:r>
              <a:rPr lang="vi-VN" sz="2200" dirty="0"/>
              <a:t>. </a:t>
            </a:r>
            <a:endParaRPr lang="en-US" sz="2200" dirty="0"/>
          </a:p>
          <a:p>
            <a:r>
              <a:rPr lang="en-US" sz="2200" b="1" dirty="0"/>
              <a:t/>
            </a:r>
            <a:br>
              <a:rPr lang="en-US" sz="2200" b="1" dirty="0"/>
            </a:br>
            <a:endParaRPr lang="vi-VN" sz="2200" b="1" dirty="0" smtClean="0"/>
          </a:p>
          <a:p>
            <a:r>
              <a:rPr lang="vi-VN" sz="2200" dirty="0" smtClean="0"/>
              <a:t>Kiến </a:t>
            </a:r>
            <a:r>
              <a:rPr lang="vi-VN" sz="2200" dirty="0"/>
              <a:t>thức: Đọc hiểu – chi tiết</a:t>
            </a:r>
            <a:endParaRPr lang="en-US" sz="2200" dirty="0"/>
          </a:p>
          <a:p>
            <a:r>
              <a:rPr lang="vi-VN" sz="2200" dirty="0"/>
              <a:t>Giải thích:  Đoạn văn này chủ yếu nói về điều gì?</a:t>
            </a:r>
            <a:endParaRPr lang="en-US" sz="2200" dirty="0"/>
          </a:p>
          <a:p>
            <a:r>
              <a:rPr lang="vi-VN" sz="2200" dirty="0"/>
              <a:t>A. Châm cứu – liệu pháp chữa bệnh tốt nhất	           </a:t>
            </a:r>
            <a:endParaRPr lang="en-US" sz="2200" dirty="0"/>
          </a:p>
          <a:p>
            <a:r>
              <a:rPr lang="vi-VN" sz="2200" dirty="0"/>
              <a:t>B. Việc sử dụng thảo dược để chữa trị các vết thương. </a:t>
            </a:r>
            <a:endParaRPr lang="en-US" sz="2200" dirty="0"/>
          </a:p>
          <a:p>
            <a:r>
              <a:rPr lang="vi-VN" sz="2200" dirty="0"/>
              <a:t>C. Hai liệu pháp chữa bệnh thay thế ở phương Tây   </a:t>
            </a:r>
            <a:endParaRPr lang="en-US" sz="2200" dirty="0"/>
          </a:p>
          <a:p>
            <a:r>
              <a:rPr lang="vi-VN" sz="2200" dirty="0"/>
              <a:t>D. Kỹ thuật y học ở phương tây</a:t>
            </a:r>
            <a:endParaRPr lang="en-US" sz="2200" dirty="0"/>
          </a:p>
          <a:p>
            <a:r>
              <a:rPr lang="vi-VN" sz="2200" dirty="0"/>
              <a:t>Thông tin: </a:t>
            </a:r>
            <a:endParaRPr lang="en-US" sz="2200" dirty="0"/>
          </a:p>
          <a:p>
            <a:r>
              <a:rPr lang="vi-VN" sz="2200" dirty="0"/>
              <a:t>“ As health care costs continually rise in most developed countries, many people are looking for alternative forms of health therapy. Two of the most popular forms of alternative therapies in the West today are acupuncture and herbal medicine, both of which have been used for centuries in Asia and are rooted in ancient Chinese medicine.”</a:t>
            </a:r>
            <a:endParaRPr lang="en-US" sz="2200" dirty="0"/>
          </a:p>
          <a:p>
            <a:endParaRPr lang="en-US" sz="2200" dirty="0"/>
          </a:p>
        </p:txBody>
      </p:sp>
      <p:sp>
        <p:nvSpPr>
          <p:cNvPr id="5" name="Rectangle 4"/>
          <p:cNvSpPr/>
          <p:nvPr/>
        </p:nvSpPr>
        <p:spPr>
          <a:xfrm>
            <a:off x="990600" y="1371600"/>
            <a:ext cx="3048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801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924889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6814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5632311"/>
          </a:xfrm>
          <a:prstGeom prst="rect">
            <a:avLst/>
          </a:prstGeom>
          <a:noFill/>
        </p:spPr>
        <p:txBody>
          <a:bodyPr wrap="square" rtlCol="0">
            <a:spAutoFit/>
          </a:bodyPr>
          <a:lstStyle/>
          <a:p>
            <a:r>
              <a:rPr lang="en-US" sz="2400" b="1" dirty="0"/>
              <a:t>Question 6</a:t>
            </a:r>
            <a:r>
              <a:rPr lang="vi-VN" sz="2400" dirty="0"/>
              <a:t>. </a:t>
            </a:r>
            <a:r>
              <a:rPr lang="en-GB" sz="2400" dirty="0"/>
              <a:t>At 84 he's still quite active ______ he walks with the aid of a stick. </a:t>
            </a:r>
            <a:endParaRPr lang="en-US" sz="2400" dirty="0"/>
          </a:p>
          <a:p>
            <a:r>
              <a:rPr lang="vi-VN" sz="2400" dirty="0"/>
              <a:t>	</a:t>
            </a:r>
            <a:r>
              <a:rPr lang="vi-VN" sz="2400" b="1" dirty="0"/>
              <a:t>A</a:t>
            </a:r>
            <a:r>
              <a:rPr lang="vi-VN" sz="2400" dirty="0"/>
              <a:t>. </a:t>
            </a:r>
            <a:r>
              <a:rPr lang="en-US" sz="2400" dirty="0"/>
              <a:t>b</a:t>
            </a:r>
            <a:r>
              <a:rPr lang="vi-VN" sz="2400" dirty="0"/>
              <a:t>ecause	</a:t>
            </a:r>
            <a:r>
              <a:rPr lang="vi-VN" sz="2400" b="1" dirty="0"/>
              <a:t>B</a:t>
            </a:r>
            <a:r>
              <a:rPr lang="vi-VN" sz="2400" dirty="0"/>
              <a:t>. </a:t>
            </a:r>
            <a:r>
              <a:rPr lang="en-US" sz="2400" dirty="0"/>
              <a:t>because of</a:t>
            </a:r>
            <a:r>
              <a:rPr lang="vi-VN" sz="2400" dirty="0"/>
              <a:t>	</a:t>
            </a:r>
            <a:r>
              <a:rPr lang="vi-VN" sz="2400" b="1" dirty="0"/>
              <a:t>C</a:t>
            </a:r>
            <a:r>
              <a:rPr lang="vi-VN" sz="2400" dirty="0"/>
              <a:t>. </a:t>
            </a:r>
            <a:r>
              <a:rPr lang="en-US" sz="2400" dirty="0"/>
              <a:t>d</a:t>
            </a:r>
            <a:r>
              <a:rPr lang="vi-VN" sz="2400" dirty="0"/>
              <a:t>espite	</a:t>
            </a:r>
            <a:r>
              <a:rPr lang="vi-VN" sz="2400" b="1" dirty="0"/>
              <a:t>D</a:t>
            </a:r>
            <a:r>
              <a:rPr lang="vi-VN" sz="2400" dirty="0"/>
              <a:t>. </a:t>
            </a:r>
            <a:r>
              <a:rPr lang="en-US" sz="2400" dirty="0"/>
              <a:t>a</a:t>
            </a:r>
            <a:r>
              <a:rPr lang="vi-VN" sz="2400" dirty="0"/>
              <a:t>lthough</a:t>
            </a:r>
            <a:endParaRPr lang="en-US" sz="2400" dirty="0"/>
          </a:p>
          <a:p>
            <a:endParaRPr lang="vi-VN" sz="2400" b="1" dirty="0" smtClean="0"/>
          </a:p>
          <a:p>
            <a:r>
              <a:rPr lang="vi-VN" sz="2400" dirty="0" smtClean="0"/>
              <a:t>Kiến </a:t>
            </a:r>
            <a:r>
              <a:rPr lang="vi-VN" sz="2400" dirty="0"/>
              <a:t>thức: Liên từ</a:t>
            </a:r>
            <a:endParaRPr lang="en-US" sz="2400" dirty="0"/>
          </a:p>
          <a:p>
            <a:r>
              <a:rPr lang="vi-VN" sz="2400" dirty="0"/>
              <a:t>Giải thích: </a:t>
            </a:r>
            <a:endParaRPr lang="en-US" sz="2400" dirty="0"/>
          </a:p>
          <a:p>
            <a:r>
              <a:rPr lang="vi-VN" sz="2400" dirty="0"/>
              <a:t>Xét các đáp án:</a:t>
            </a:r>
            <a:endParaRPr lang="en-US" sz="2400" dirty="0"/>
          </a:p>
          <a:p>
            <a:r>
              <a:rPr lang="vi-VN" sz="2400" dirty="0"/>
              <a:t>	A. Because (+ clause): bởi vì	B. Because of (+ V-ing): bởi vì</a:t>
            </a:r>
            <a:endParaRPr lang="en-US" sz="2400" dirty="0"/>
          </a:p>
          <a:p>
            <a:r>
              <a:rPr lang="vi-VN" sz="2400" dirty="0"/>
              <a:t>	C. Despite (+ V-ing/ N.P): mặc dù	D. Although (+ clause): mặc dù</a:t>
            </a:r>
            <a:endParaRPr lang="en-US" sz="2400" dirty="0"/>
          </a:p>
          <a:p>
            <a:r>
              <a:rPr lang="vi-VN" sz="2400" dirty="0"/>
              <a:t>Dựa vào nghĩa, đáp án D là đúng</a:t>
            </a:r>
            <a:endParaRPr lang="en-US" sz="2400" dirty="0"/>
          </a:p>
          <a:p>
            <a:r>
              <a:rPr lang="vi-VN" sz="2400" dirty="0"/>
              <a:t>Tạm dịch: Ở tuổi 84, ông ta khá là năng động mặc dù ông ấy vẫn phải chống gậy khi đi lại.</a:t>
            </a:r>
            <a:endParaRPr lang="en-US" sz="2400" dirty="0"/>
          </a:p>
          <a:p>
            <a:endParaRPr lang="en-US" sz="2400" dirty="0"/>
          </a:p>
        </p:txBody>
      </p:sp>
      <p:sp>
        <p:nvSpPr>
          <p:cNvPr id="3" name="Oval 2"/>
          <p:cNvSpPr/>
          <p:nvPr/>
        </p:nvSpPr>
        <p:spPr>
          <a:xfrm>
            <a:off x="6553200" y="11430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752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4154984"/>
          </a:xfrm>
          <a:prstGeom prst="rect">
            <a:avLst/>
          </a:prstGeom>
          <a:noFill/>
        </p:spPr>
        <p:txBody>
          <a:bodyPr wrap="square" rtlCol="0">
            <a:spAutoFit/>
          </a:bodyPr>
          <a:lstStyle/>
          <a:p>
            <a:r>
              <a:rPr lang="en-US" sz="2400" b="1" dirty="0"/>
              <a:t>Question 7</a:t>
            </a:r>
            <a:r>
              <a:rPr lang="vi-VN" sz="2400" dirty="0"/>
              <a:t>. </a:t>
            </a:r>
            <a:r>
              <a:rPr lang="en-US" sz="2400" dirty="0"/>
              <a:t>When I was young, I used to live in </a:t>
            </a:r>
            <a:r>
              <a:rPr lang="en-US" sz="2400" dirty="0" err="1"/>
              <a:t>a____________house</a:t>
            </a:r>
            <a:r>
              <a:rPr lang="en-US" sz="2400" dirty="0"/>
              <a:t> in the central of Vietnam.</a:t>
            </a:r>
          </a:p>
          <a:p>
            <a:r>
              <a:rPr lang="en-US" sz="2400" dirty="0"/>
              <a:t>	</a:t>
            </a:r>
            <a:r>
              <a:rPr lang="en-US" sz="2400" b="1" dirty="0"/>
              <a:t>A</a:t>
            </a:r>
            <a:r>
              <a:rPr lang="en-US" sz="2400" dirty="0"/>
              <a:t>. small wooden simple		</a:t>
            </a:r>
            <a:r>
              <a:rPr lang="en-US" sz="2400" b="1" dirty="0"/>
              <a:t>B</a:t>
            </a:r>
            <a:r>
              <a:rPr lang="en-US" sz="2400" dirty="0"/>
              <a:t>. wooden simple small </a:t>
            </a:r>
          </a:p>
          <a:p>
            <a:r>
              <a:rPr lang="en-US" sz="2400" dirty="0"/>
              <a:t>	</a:t>
            </a:r>
            <a:r>
              <a:rPr lang="en-US" sz="2400" b="1" dirty="0"/>
              <a:t>C</a:t>
            </a:r>
            <a:r>
              <a:rPr lang="en-US" sz="2400" dirty="0"/>
              <a:t>. simple wooden small		</a:t>
            </a:r>
            <a:r>
              <a:rPr lang="en-US" sz="2400" b="1" dirty="0"/>
              <a:t>D</a:t>
            </a:r>
            <a:r>
              <a:rPr lang="en-US" sz="2400" dirty="0"/>
              <a:t>. simple small wooden</a:t>
            </a:r>
          </a:p>
          <a:p>
            <a:endParaRPr lang="vi-VN" sz="2400" b="1" dirty="0" smtClean="0"/>
          </a:p>
          <a:p>
            <a:r>
              <a:rPr lang="vi-VN" sz="2400" dirty="0" smtClean="0"/>
              <a:t>Kiến </a:t>
            </a:r>
            <a:r>
              <a:rPr lang="vi-VN" sz="2400" dirty="0"/>
              <a:t>thức: Trật tự tính từ</a:t>
            </a:r>
            <a:endParaRPr lang="en-US" sz="2400" dirty="0"/>
          </a:p>
          <a:p>
            <a:r>
              <a:rPr lang="vi-VN" sz="2400" dirty="0"/>
              <a:t>Giải thích: Theo quy tắc trật tự tính từ trong câu: OSASCOMP</a:t>
            </a:r>
            <a:endParaRPr lang="en-US" sz="2400" dirty="0"/>
          </a:p>
          <a:p>
            <a:r>
              <a:rPr lang="vi-VN" sz="2400" dirty="0"/>
              <a:t>	simple – opinion; small – size; wooden – Material </a:t>
            </a:r>
            <a:endParaRPr lang="en-US" sz="2400" dirty="0"/>
          </a:p>
          <a:p>
            <a:r>
              <a:rPr lang="vi-VN" sz="2400" dirty="0"/>
              <a:t>Tạm dịch: Khi tôi còn trẻ, tôi đã từng sống trong một ngôi nhà bằng gỗ nhỏ, giản dijowr miền Trung Việt Nam.</a:t>
            </a:r>
            <a:endParaRPr lang="en-US" sz="2400" dirty="0"/>
          </a:p>
          <a:p>
            <a:endParaRPr lang="en-US" sz="2400" dirty="0"/>
          </a:p>
        </p:txBody>
      </p:sp>
      <p:sp>
        <p:nvSpPr>
          <p:cNvPr id="3" name="Oval 2"/>
          <p:cNvSpPr/>
          <p:nvPr/>
        </p:nvSpPr>
        <p:spPr>
          <a:xfrm>
            <a:off x="57150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852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6001643"/>
          </a:xfrm>
          <a:prstGeom prst="rect">
            <a:avLst/>
          </a:prstGeom>
          <a:noFill/>
        </p:spPr>
        <p:txBody>
          <a:bodyPr wrap="square" rtlCol="0">
            <a:spAutoFit/>
          </a:bodyPr>
          <a:lstStyle/>
          <a:p>
            <a:r>
              <a:rPr lang="en-US" sz="2400" b="1" dirty="0"/>
              <a:t>Question 8</a:t>
            </a:r>
            <a:r>
              <a:rPr lang="en-US" sz="2400" dirty="0"/>
              <a:t>. </a:t>
            </a:r>
            <a:r>
              <a:rPr lang="vi-VN" sz="2400" dirty="0"/>
              <a:t>Food is likely to __________ if its wrapping is damaged, since even the tiniest of holes can allow bacteria in.</a:t>
            </a:r>
            <a:endParaRPr lang="en-US" sz="2400" dirty="0"/>
          </a:p>
          <a:p>
            <a:r>
              <a:rPr lang="vi-VN" sz="2400" b="1" dirty="0"/>
              <a:t>	</a:t>
            </a:r>
            <a:r>
              <a:rPr lang="en-US" sz="2400" b="1" dirty="0"/>
              <a:t>     </a:t>
            </a:r>
            <a:r>
              <a:rPr lang="vi-VN" sz="2400" b="1" dirty="0"/>
              <a:t>A.</a:t>
            </a:r>
            <a:r>
              <a:rPr lang="vi-VN" sz="2400" dirty="0"/>
              <a:t> keep on</a:t>
            </a:r>
            <a:r>
              <a:rPr lang="vi-VN" sz="2400" b="1" dirty="0"/>
              <a:t>	B.</a:t>
            </a:r>
            <a:r>
              <a:rPr lang="vi-VN" sz="2400" dirty="0"/>
              <a:t> put off</a:t>
            </a:r>
            <a:r>
              <a:rPr lang="vi-VN" sz="2400" b="1" dirty="0"/>
              <a:t>	C.</a:t>
            </a:r>
            <a:r>
              <a:rPr lang="vi-VN" sz="2400" dirty="0"/>
              <a:t> leave out</a:t>
            </a:r>
            <a:r>
              <a:rPr lang="vi-VN" sz="2400" b="1" dirty="0"/>
              <a:t>	D.</a:t>
            </a:r>
            <a:r>
              <a:rPr lang="vi-VN" sz="2400" dirty="0"/>
              <a:t> go off</a:t>
            </a:r>
            <a:endParaRPr lang="en-US" sz="2400" dirty="0"/>
          </a:p>
          <a:p>
            <a:endParaRPr lang="vi-VN" sz="2400" b="1" dirty="0" smtClean="0"/>
          </a:p>
          <a:p>
            <a:r>
              <a:rPr lang="vi-VN" sz="2400" dirty="0" smtClean="0"/>
              <a:t>Kiến </a:t>
            </a:r>
            <a:r>
              <a:rPr lang="vi-VN" sz="2400" dirty="0"/>
              <a:t>thức: Cụm động từ </a:t>
            </a:r>
            <a:endParaRPr lang="en-US" sz="2400" dirty="0"/>
          </a:p>
          <a:p>
            <a:r>
              <a:rPr lang="vi-VN" sz="2400" dirty="0"/>
              <a:t>Giải thích: </a:t>
            </a:r>
            <a:endParaRPr lang="en-US" sz="2400" dirty="0"/>
          </a:p>
          <a:p>
            <a:r>
              <a:rPr lang="vi-VN" sz="2400" dirty="0"/>
              <a:t>Xét các đáp án: </a:t>
            </a:r>
            <a:endParaRPr lang="en-US" sz="2400" dirty="0"/>
          </a:p>
          <a:p>
            <a:r>
              <a:rPr lang="vi-VN" sz="2400" dirty="0"/>
              <a:t>     A. keep on; tiếp tục	  			   B. put off: hoãn	</a:t>
            </a:r>
            <a:endParaRPr lang="en-US" sz="2400" dirty="0"/>
          </a:p>
          <a:p>
            <a:r>
              <a:rPr lang="vi-VN" sz="2400" dirty="0"/>
              <a:t>	    C. leave out: không bao gồm	D. go off: nổ, reo, ôi thiu, ngừng thích</a:t>
            </a:r>
            <a:endParaRPr lang="en-US" sz="2400" dirty="0"/>
          </a:p>
          <a:p>
            <a:r>
              <a:rPr lang="vi-VN" sz="2400" dirty="0"/>
              <a:t>Dựa vào nghĩa và ngữ cảnh, đáp án D là đúng</a:t>
            </a:r>
            <a:endParaRPr lang="en-US" sz="2400" dirty="0"/>
          </a:p>
          <a:p>
            <a:r>
              <a:rPr lang="vi-VN" sz="2400" dirty="0"/>
              <a:t>Tạm dịch: Thức ăn có thể bị ôi thiu nếu phần đóng gói của nó bị hư hỏng , bởi vì thậm chí những cái lỗ nhỏ nhất cũng có thể cho phép vi khuẩn xâm nhập.</a:t>
            </a:r>
            <a:endParaRPr lang="en-US" sz="2400" dirty="0"/>
          </a:p>
          <a:p>
            <a:endParaRPr lang="en-US" sz="2400" dirty="0"/>
          </a:p>
        </p:txBody>
      </p:sp>
      <p:sp>
        <p:nvSpPr>
          <p:cNvPr id="3" name="Oval 2"/>
          <p:cNvSpPr/>
          <p:nvPr/>
        </p:nvSpPr>
        <p:spPr>
          <a:xfrm>
            <a:off x="6705600" y="1066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648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262979"/>
          </a:xfrm>
          <a:prstGeom prst="rect">
            <a:avLst/>
          </a:prstGeom>
          <a:noFill/>
        </p:spPr>
        <p:txBody>
          <a:bodyPr wrap="square" rtlCol="0">
            <a:spAutoFit/>
          </a:bodyPr>
          <a:lstStyle/>
          <a:p>
            <a:r>
              <a:rPr lang="en-US" sz="2400" b="1" dirty="0"/>
              <a:t>Question 9</a:t>
            </a:r>
            <a:r>
              <a:rPr lang="vi-VN" sz="2400" dirty="0"/>
              <a:t>. I </a:t>
            </a:r>
            <a:r>
              <a:rPr lang="en-US" sz="2400" dirty="0"/>
              <a:t>________</a:t>
            </a:r>
            <a:r>
              <a:rPr lang="vi-VN" sz="2400" dirty="0"/>
              <a:t>a presentation in front of 500 people when the microphone stopped working.</a:t>
            </a:r>
            <a:endParaRPr lang="en-US" sz="2400" dirty="0"/>
          </a:p>
          <a:p>
            <a:r>
              <a:rPr lang="en-US" sz="2400" dirty="0"/>
              <a:t>	</a:t>
            </a:r>
            <a:r>
              <a:rPr lang="vi-VN" sz="2400" b="1" dirty="0"/>
              <a:t>A</a:t>
            </a:r>
            <a:r>
              <a:rPr lang="vi-VN" sz="2400" dirty="0"/>
              <a:t>. </a:t>
            </a:r>
            <a:r>
              <a:rPr lang="en-US" sz="2400" dirty="0"/>
              <a:t>made</a:t>
            </a:r>
            <a:r>
              <a:rPr lang="vi-VN" sz="2400" dirty="0"/>
              <a:t>	</a:t>
            </a:r>
            <a:r>
              <a:rPr lang="vi-VN" sz="2400" b="1" dirty="0"/>
              <a:t>B</a:t>
            </a:r>
            <a:r>
              <a:rPr lang="vi-VN" sz="2400" dirty="0"/>
              <a:t>. was </a:t>
            </a:r>
            <a:r>
              <a:rPr lang="en-US" sz="2400" dirty="0"/>
              <a:t>making</a:t>
            </a:r>
            <a:r>
              <a:rPr lang="vi-VN" sz="2400" dirty="0"/>
              <a:t>	</a:t>
            </a:r>
            <a:r>
              <a:rPr lang="vi-VN" sz="2400" b="1" dirty="0"/>
              <a:t>C</a:t>
            </a:r>
            <a:r>
              <a:rPr lang="vi-VN" sz="2400" dirty="0"/>
              <a:t>. had </a:t>
            </a:r>
            <a:r>
              <a:rPr lang="en-US" sz="2400" dirty="0"/>
              <a:t>made</a:t>
            </a:r>
            <a:r>
              <a:rPr lang="vi-VN" sz="2400" dirty="0"/>
              <a:t>	</a:t>
            </a:r>
            <a:r>
              <a:rPr lang="vi-VN" sz="2400" b="1" dirty="0"/>
              <a:t>D</a:t>
            </a:r>
            <a:r>
              <a:rPr lang="vi-VN" sz="2400" dirty="0"/>
              <a:t>.</a:t>
            </a:r>
            <a:r>
              <a:rPr lang="en-US" sz="2400" dirty="0"/>
              <a:t> make</a:t>
            </a:r>
          </a:p>
          <a:p>
            <a:endParaRPr lang="vi-VN" sz="2400" b="1" dirty="0" smtClean="0"/>
          </a:p>
          <a:p>
            <a:r>
              <a:rPr lang="vi-VN" sz="2400" dirty="0" smtClean="0"/>
              <a:t>Kiến </a:t>
            </a:r>
            <a:r>
              <a:rPr lang="vi-VN" sz="2400" dirty="0"/>
              <a:t>thức: Thì quá khứ tiếp diễn</a:t>
            </a:r>
            <a:endParaRPr lang="en-US" sz="2400" dirty="0"/>
          </a:p>
          <a:p>
            <a:r>
              <a:rPr lang="vi-VN" sz="2400" dirty="0"/>
              <a:t>Giải thích: </a:t>
            </a:r>
            <a:endParaRPr lang="en-US" sz="2400" dirty="0"/>
          </a:p>
          <a:p>
            <a:r>
              <a:rPr lang="vi-VN" sz="2400" dirty="0"/>
              <a:t>Căn cứ vào mệnh đề trạng ngữ chỉ thời gian: S + was/ were + V-ing when +S + Ved. Diễn tả hành động đang xảy ra thì hành động khác xen vào.</a:t>
            </a:r>
            <a:endParaRPr lang="en-US" sz="2400" dirty="0"/>
          </a:p>
          <a:p>
            <a:r>
              <a:rPr lang="vi-VN" sz="2400" dirty="0"/>
              <a:t>Vậy vế đầu chia ở thì quá khứ tiếp diễn.</a:t>
            </a:r>
            <a:endParaRPr lang="en-US" sz="2400" dirty="0"/>
          </a:p>
          <a:p>
            <a:r>
              <a:rPr lang="vi-VN" sz="2400" dirty="0"/>
              <a:t>Tạm dịch: Tôi đang phát biểu trước 500 người thì chiếc mic bị hỏng.</a:t>
            </a:r>
            <a:endParaRPr lang="en-US" sz="2400" dirty="0"/>
          </a:p>
          <a:p>
            <a:r>
              <a:rPr lang="vi-VN" sz="2400" dirty="0"/>
              <a:t> </a:t>
            </a:r>
            <a:endParaRPr lang="en-US" sz="2400" dirty="0"/>
          </a:p>
          <a:p>
            <a:endParaRPr lang="en-US" sz="2400" dirty="0"/>
          </a:p>
        </p:txBody>
      </p:sp>
      <p:sp>
        <p:nvSpPr>
          <p:cNvPr id="3" name="Oval 2"/>
          <p:cNvSpPr/>
          <p:nvPr/>
        </p:nvSpPr>
        <p:spPr>
          <a:xfrm>
            <a:off x="29718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834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1203</Words>
  <Application>Microsoft Office PowerPoint</Application>
  <PresentationFormat>On-screen Show (4:3)</PresentationFormat>
  <Paragraphs>547</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7</cp:revision>
  <dcterms:created xsi:type="dcterms:W3CDTF">2022-04-24T00:34:30Z</dcterms:created>
  <dcterms:modified xsi:type="dcterms:W3CDTF">2022-04-24T02:45:45Z</dcterms:modified>
</cp:coreProperties>
</file>