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84" r:id="rId3"/>
    <p:sldId id="274" r:id="rId4"/>
    <p:sldId id="275" r:id="rId5"/>
    <p:sldId id="276" r:id="rId6"/>
    <p:sldId id="277" r:id="rId7"/>
    <p:sldId id="278" r:id="rId8"/>
    <p:sldId id="279" r:id="rId9"/>
    <p:sldId id="280" r:id="rId10"/>
    <p:sldId id="285" r:id="rId11"/>
    <p:sldId id="256" r:id="rId12"/>
    <p:sldId id="287" r:id="rId13"/>
    <p:sldId id="288" r:id="rId14"/>
    <p:sldId id="257" r:id="rId15"/>
    <p:sldId id="289" r:id="rId16"/>
    <p:sldId id="290" r:id="rId17"/>
    <p:sldId id="264" r:id="rId18"/>
    <p:sldId id="291" r:id="rId19"/>
    <p:sldId id="292" r:id="rId20"/>
    <p:sldId id="293" r:id="rId21"/>
    <p:sldId id="294" r:id="rId22"/>
    <p:sldId id="295" r:id="rId23"/>
    <p:sldId id="296" r:id="rId24"/>
    <p:sldId id="297" r:id="rId25"/>
    <p:sldId id="271" r:id="rId26"/>
    <p:sldId id="281" r:id="rId2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9"/>
    <a:srgbClr val="3F6133"/>
    <a:srgbClr val="6600CC"/>
    <a:srgbClr val="FCDEE6"/>
    <a:srgbClr val="FCF7F4"/>
    <a:srgbClr val="9BCBCF"/>
    <a:srgbClr val="819BD9"/>
    <a:srgbClr val="E4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33" autoAdjust="0"/>
    <p:restoredTop sz="94660"/>
  </p:normalViewPr>
  <p:slideViewPr>
    <p:cSldViewPr>
      <p:cViewPr varScale="1">
        <p:scale>
          <a:sx n="96" d="100"/>
          <a:sy n="96" d="100"/>
        </p:scale>
        <p:origin x="726" y="78"/>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30EA661-2E4A-4EF7-B3FF-9BD9A1EAF3CC}" type="datetimeFigureOut">
              <a:rPr lang="vi-VN" smtClean="0"/>
              <a:t>02/09/2023</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5C7BD9E-23B8-4FFC-B4A4-9A1B5ACE2859}" type="slidenum">
              <a:rPr lang="vi-VN" smtClean="0"/>
              <a:t>‹#›</a:t>
            </a:fld>
            <a:endParaRPr lang="vi-VN"/>
          </a:p>
        </p:txBody>
      </p:sp>
    </p:spTree>
    <p:extLst>
      <p:ext uri="{BB962C8B-B14F-4D97-AF65-F5344CB8AC3E}">
        <p14:creationId xmlns:p14="http://schemas.microsoft.com/office/powerpoint/2010/main" val="1545372695"/>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a:t>
            </a:r>
            <a:r>
              <a:rPr lang="en-US" baseline="0" dirty="0"/>
              <a:t> GIẢNG ĐƯỢC THỰC HIỆN BỞI HUY DUẨN. </a:t>
            </a:r>
            <a:r>
              <a:rPr lang="en-US" baseline="0"/>
              <a:t>GMAIL: huyduan2410@gmail.com - https://www.facebook.com/huyduan24/</a:t>
            </a:r>
            <a:endParaRPr lang="en-US"/>
          </a:p>
          <a:p>
            <a:endParaRPr lang="en-US"/>
          </a:p>
        </p:txBody>
      </p:sp>
      <p:sp>
        <p:nvSpPr>
          <p:cNvPr id="4" name="Slide Number Placeholder 3"/>
          <p:cNvSpPr>
            <a:spLocks noGrp="1"/>
          </p:cNvSpPr>
          <p:nvPr>
            <p:ph type="sldNum" sz="quarter" idx="10"/>
          </p:nvPr>
        </p:nvSpPr>
        <p:spPr/>
        <p:txBody>
          <a:bodyPr/>
          <a:lstStyle/>
          <a:p>
            <a:fld id="{D5C7BD9E-23B8-4FFC-B4A4-9A1B5ACE2859}" type="slidenum">
              <a:rPr lang="vi-VN" smtClean="0"/>
              <a:t>1</a:t>
            </a:fld>
            <a:endParaRPr lang="vi-VN"/>
          </a:p>
        </p:txBody>
      </p:sp>
    </p:spTree>
    <p:extLst>
      <p:ext uri="{BB962C8B-B14F-4D97-AF65-F5344CB8AC3E}">
        <p14:creationId xmlns:p14="http://schemas.microsoft.com/office/powerpoint/2010/main" val="123589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3</a:t>
            </a:fld>
            <a:endParaRPr lang="en-US"/>
          </a:p>
        </p:txBody>
      </p:sp>
    </p:spTree>
    <p:extLst>
      <p:ext uri="{BB962C8B-B14F-4D97-AF65-F5344CB8AC3E}">
        <p14:creationId xmlns:p14="http://schemas.microsoft.com/office/powerpoint/2010/main" val="215022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từ</a:t>
            </a:r>
            <a:r>
              <a:rPr lang="en-US" baseline="0" dirty="0"/>
              <a:t> 1 </a:t>
            </a:r>
            <a:r>
              <a:rPr lang="en-US" baseline="0" dirty="0" err="1"/>
              <a:t>đến</a:t>
            </a:r>
            <a:r>
              <a:rPr lang="en-US" baseline="0" dirty="0"/>
              <a:t> 4</a:t>
            </a:r>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4</a:t>
            </a:fld>
            <a:endParaRPr lang="en-US"/>
          </a:p>
        </p:txBody>
      </p:sp>
    </p:spTree>
    <p:extLst>
      <p:ext uri="{BB962C8B-B14F-4D97-AF65-F5344CB8AC3E}">
        <p14:creationId xmlns:p14="http://schemas.microsoft.com/office/powerpoint/2010/main" val="18419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5</a:t>
            </a:fld>
            <a:endParaRPr lang="en-US"/>
          </a:p>
        </p:txBody>
      </p:sp>
    </p:spTree>
    <p:extLst>
      <p:ext uri="{BB962C8B-B14F-4D97-AF65-F5344CB8AC3E}">
        <p14:creationId xmlns:p14="http://schemas.microsoft.com/office/powerpoint/2010/main" val="11027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6</a:t>
            </a:fld>
            <a:endParaRPr lang="en-US"/>
          </a:p>
        </p:txBody>
      </p:sp>
    </p:spTree>
    <p:extLst>
      <p:ext uri="{BB962C8B-B14F-4D97-AF65-F5344CB8AC3E}">
        <p14:creationId xmlns:p14="http://schemas.microsoft.com/office/powerpoint/2010/main" val="86801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7</a:t>
            </a:fld>
            <a:endParaRPr lang="en-US"/>
          </a:p>
        </p:txBody>
      </p:sp>
    </p:spTree>
    <p:extLst>
      <p:ext uri="{BB962C8B-B14F-4D97-AF65-F5344CB8AC3E}">
        <p14:creationId xmlns:p14="http://schemas.microsoft.com/office/powerpoint/2010/main" val="205933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8</a:t>
            </a:fld>
            <a:endParaRPr lang="en-US"/>
          </a:p>
        </p:txBody>
      </p:sp>
    </p:spTree>
    <p:extLst>
      <p:ext uri="{BB962C8B-B14F-4D97-AF65-F5344CB8AC3E}">
        <p14:creationId xmlns:p14="http://schemas.microsoft.com/office/powerpoint/2010/main" val="224204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903E-E023-405A-B7D6-6884BB5E97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961AD9-F436-4135-B2A2-6E3A6D812B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7876383-A13C-4D88-AA84-20FE51246397}"/>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14773FF1-5B16-4682-9D8B-0871BB365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3E548-213C-4744-8C03-326283888A2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8693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AD75-EF2D-49DF-8A45-D2FC868F5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449782-9A7C-4365-8819-1AA7E8824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81894-E624-4E7A-8D77-D503475BF4F4}"/>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EB8C3646-6779-4F57-940C-5F5AB6C38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9B563-4B67-49A3-A675-5282080D43A3}"/>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9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24B82-0D2D-4C8D-B5E4-5C9CAC6DDB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482641-98A8-466F-B8D2-E571FF4C64B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D20BA-8E36-4FE5-83E2-580C56AA0FF8}"/>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2332C953-A613-4365-9CD1-CE38BF80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65804-D3D0-444B-8958-4747AEE68892}"/>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24502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A34A-6256-4AEC-9047-7112BFBBF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7A1DF-7BC8-4656-9EFF-634D6D617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5AB7E-8218-43CD-BADF-F90FEAC2423E}"/>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CD15D7EE-317F-4647-8491-3A66A13C2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65B4B-A5E2-48D7-9515-E18CE4EF465F}"/>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95418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4D36-A3E0-499F-8525-6C08D85A236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377BFAA-8771-43A1-B1A4-39F112810D8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2869B-E054-463F-89B9-CEC332C7992F}"/>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967E7940-F944-4B2A-BE72-5DD4F982B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278ED-86E2-4DAD-8E8B-5C83FD970C55}"/>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17285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68C3-E2AB-4487-9391-ED8C52310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853D0-7287-4D29-82F8-0B579F820A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7C668-E241-412C-A1CB-B433771F02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BC16D-01D0-40DE-8106-4F462BB80274}"/>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6" name="Footer Placeholder 5">
            <a:extLst>
              <a:ext uri="{FF2B5EF4-FFF2-40B4-BE49-F238E27FC236}">
                <a16:creationId xmlns:a16="http://schemas.microsoft.com/office/drawing/2014/main" id="{B05E7398-7B9B-490E-9168-D4459E28A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145B2-DA3A-4498-A10C-C1707878CD29}"/>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4757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A176-A523-45A1-B983-35D75ECF2BC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62B9C-7EE5-4702-AF20-109DE0D5CAF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F0538-2638-457D-A1CC-8DD7E051F17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5DB72-3627-48C5-89B5-31CA5E21BA3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1333E0-FD26-4C24-B1D0-323C0D5D6E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2C80B-BF0B-4625-9CDA-DD58360682A7}"/>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8" name="Footer Placeholder 7">
            <a:extLst>
              <a:ext uri="{FF2B5EF4-FFF2-40B4-BE49-F238E27FC236}">
                <a16:creationId xmlns:a16="http://schemas.microsoft.com/office/drawing/2014/main" id="{BFD06085-EA3A-4120-9468-9BC3C8DE9A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BA3572-37E6-4E29-BD5A-2E3141FE5120}"/>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76847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4136-E15A-4DAD-8D40-328C5277F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38538-1FAD-4F0F-A403-B9AC1CBA2C04}"/>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4" name="Footer Placeholder 3">
            <a:extLst>
              <a:ext uri="{FF2B5EF4-FFF2-40B4-BE49-F238E27FC236}">
                <a16:creationId xmlns:a16="http://schemas.microsoft.com/office/drawing/2014/main" id="{45B1A7F7-141C-4AA4-8D45-A5863B857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4BF63-1EAC-4D96-9A32-7976EA3EB3DA}"/>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8192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486D1-C20C-4193-A6BC-AD415D68ABFE}"/>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3" name="Footer Placeholder 2">
            <a:extLst>
              <a:ext uri="{FF2B5EF4-FFF2-40B4-BE49-F238E27FC236}">
                <a16:creationId xmlns:a16="http://schemas.microsoft.com/office/drawing/2014/main" id="{25C1F857-0528-426D-AE77-619D1AA6B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F904A-6752-4393-B2AC-CE849BCA29F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78404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4593-792C-4550-931A-BD2EB322B60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3CB1928-4575-499F-BC95-140B5F3E29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44BD6-437F-4569-B705-87F505D05B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402DFBF-91B9-4CEC-82B7-144760C02AB0}"/>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6" name="Footer Placeholder 5">
            <a:extLst>
              <a:ext uri="{FF2B5EF4-FFF2-40B4-BE49-F238E27FC236}">
                <a16:creationId xmlns:a16="http://schemas.microsoft.com/office/drawing/2014/main" id="{50AC6F8C-3069-40A1-849A-3FE3BC71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68017-7666-4686-9FA0-67178E59046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0052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A8C5-FBDF-4326-B7E4-5EA806090B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0850E5E-399C-47CF-8273-7367616345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F73E21A-AF5A-4F34-9648-D6D24FFD18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F2DE56-FE8A-44FB-9B62-EE945248E886}"/>
              </a:ext>
            </a:extLst>
          </p:cNvPr>
          <p:cNvSpPr>
            <a:spLocks noGrp="1"/>
          </p:cNvSpPr>
          <p:nvPr>
            <p:ph type="dt" sz="half" idx="10"/>
          </p:nvPr>
        </p:nvSpPr>
        <p:spPr/>
        <p:txBody>
          <a:bodyPr/>
          <a:lstStyle/>
          <a:p>
            <a:fld id="{218FD9DB-E630-4642-8F05-E25D3741F451}" type="datetimeFigureOut">
              <a:rPr lang="en-US" smtClean="0"/>
              <a:t>9/2/2023</a:t>
            </a:fld>
            <a:endParaRPr lang="en-US"/>
          </a:p>
        </p:txBody>
      </p:sp>
      <p:sp>
        <p:nvSpPr>
          <p:cNvPr id="6" name="Footer Placeholder 5">
            <a:extLst>
              <a:ext uri="{FF2B5EF4-FFF2-40B4-BE49-F238E27FC236}">
                <a16:creationId xmlns:a16="http://schemas.microsoft.com/office/drawing/2014/main" id="{E896B5D0-3F15-49DD-A866-241D66910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CB6DA-59A9-4FB3-9BED-936D68BBED84}"/>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36646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E9625-9020-4342-8DCD-D8168D2589B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516E5-AD65-43E7-9E54-CE74A4D3B9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04BAE-E4F5-4DC5-9F2B-0BB8D21A01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8FD9DB-E630-4642-8F05-E25D3741F451}" type="datetimeFigureOut">
              <a:rPr lang="en-US" smtClean="0"/>
              <a:t>9/2/2023</a:t>
            </a:fld>
            <a:endParaRPr lang="en-US"/>
          </a:p>
        </p:txBody>
      </p:sp>
      <p:sp>
        <p:nvSpPr>
          <p:cNvPr id="5" name="Footer Placeholder 4">
            <a:extLst>
              <a:ext uri="{FF2B5EF4-FFF2-40B4-BE49-F238E27FC236}">
                <a16:creationId xmlns:a16="http://schemas.microsoft.com/office/drawing/2014/main" id="{668684BC-8018-435F-AF4F-8C92DFCFAE4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E5A06A-9C18-4F5D-859D-0C44963E4F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B58E86-0A05-47D9-9E7A-8E15938095E4}" type="slidenum">
              <a:rPr lang="en-US" smtClean="0"/>
              <a:t>‹#›</a:t>
            </a:fld>
            <a:endParaRPr lang="en-US"/>
          </a:p>
        </p:txBody>
      </p:sp>
    </p:spTree>
    <p:extLst>
      <p:ext uri="{BB962C8B-B14F-4D97-AF65-F5344CB8AC3E}">
        <p14:creationId xmlns:p14="http://schemas.microsoft.com/office/powerpoint/2010/main" val="90122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9.png"/><Relationship Id="rId1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slide" Target="slide11.xml"/><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notesSlide" Target="../notesSlides/notesSlide2.xml"/><Relationship Id="rId11" Type="http://schemas.microsoft.com/office/2007/relationships/hdphoto" Target="../media/hdphoto1.wdp"/><Relationship Id="rId5" Type="http://schemas.openxmlformats.org/officeDocument/2006/relationships/slideLayout" Target="../slideLayouts/slideLayout2.xml"/><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xml"/><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image" Target="../media/image13.png"/><Relationship Id="rId3" Type="http://schemas.microsoft.com/office/2007/relationships/media" Target="../media/media2.mp3"/><Relationship Id="rId21" Type="http://schemas.openxmlformats.org/officeDocument/2006/relationships/image" Target="../media/image18.png"/><Relationship Id="rId34" Type="http://schemas.openxmlformats.org/officeDocument/2006/relationships/slide" Target="slide6.xml"/><Relationship Id="rId42" Type="http://schemas.openxmlformats.org/officeDocument/2006/relationships/slide" Target="slide9.xml"/><Relationship Id="rId7" Type="http://schemas.microsoft.com/office/2007/relationships/media" Target="../media/media4.mp3"/><Relationship Id="rId12" Type="http://schemas.openxmlformats.org/officeDocument/2006/relationships/audio" Target="../media/media6.mp3"/><Relationship Id="rId17" Type="http://schemas.microsoft.com/office/2007/relationships/hdphoto" Target="../media/hdphoto2.wdp"/><Relationship Id="rId25" Type="http://schemas.openxmlformats.org/officeDocument/2006/relationships/image" Target="../media/image21.png"/><Relationship Id="rId33" Type="http://schemas.openxmlformats.org/officeDocument/2006/relationships/slide" Target="slide5.xml"/><Relationship Id="rId38"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4.gif"/><Relationship Id="rId41" Type="http://schemas.openxmlformats.org/officeDocument/2006/relationships/image" Target="../media/image30.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20.png"/><Relationship Id="rId32" Type="http://schemas.openxmlformats.org/officeDocument/2006/relationships/image" Target="../media/image27.gif"/><Relationship Id="rId37" Type="http://schemas.openxmlformats.org/officeDocument/2006/relationships/image" Target="../media/image28.png"/><Relationship Id="rId40" Type="http://schemas.openxmlformats.org/officeDocument/2006/relationships/slide" Target="slide11.xml"/><Relationship Id="rId5" Type="http://schemas.openxmlformats.org/officeDocument/2006/relationships/audio" Target="NULL" TargetMode="External"/><Relationship Id="rId15" Type="http://schemas.openxmlformats.org/officeDocument/2006/relationships/image" Target="../media/image4.png"/><Relationship Id="rId23" Type="http://schemas.openxmlformats.org/officeDocument/2006/relationships/image" Target="../media/image5.gif"/><Relationship Id="rId28" Type="http://schemas.microsoft.com/office/2007/relationships/hdphoto" Target="../media/hdphoto3.wdp"/><Relationship Id="rId36" Type="http://schemas.openxmlformats.org/officeDocument/2006/relationships/slide" Target="slide8.xml"/><Relationship Id="rId10" Type="http://schemas.openxmlformats.org/officeDocument/2006/relationships/audio" Target="../media/media5.mp3"/><Relationship Id="rId19" Type="http://schemas.openxmlformats.org/officeDocument/2006/relationships/image" Target="../media/image16.png"/><Relationship Id="rId31" Type="http://schemas.openxmlformats.org/officeDocument/2006/relationships/image" Target="../media/image26.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3.xml"/><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5.gif"/><Relationship Id="rId35"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2.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4.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4.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pic>
        <p:nvPicPr>
          <p:cNvPr id="8" name="图片 2077" descr="2"/>
          <p:cNvPicPr>
            <a:picLocks noChangeAspect="1"/>
          </p:cNvPicPr>
          <p:nvPr/>
        </p:nvPicPr>
        <p:blipFill>
          <a:blip r:embed="rId4"/>
          <a:stretch>
            <a:fillRect/>
          </a:stretch>
        </p:blipFill>
        <p:spPr>
          <a:xfrm rot="20027751" flipH="1">
            <a:off x="221640" y="1511303"/>
            <a:ext cx="3086100" cy="1031875"/>
          </a:xfrm>
          <a:prstGeom prst="rect">
            <a:avLst/>
          </a:prstGeom>
          <a:noFill/>
          <a:ln w="9525">
            <a:noFill/>
          </a:ln>
        </p:spPr>
      </p:pic>
      <p:sp>
        <p:nvSpPr>
          <p:cNvPr id="10" name="Google Shape;88;p1"/>
          <p:cNvSpPr txBox="1"/>
          <p:nvPr/>
        </p:nvSpPr>
        <p:spPr>
          <a:xfrm>
            <a:off x="1539278" y="1034619"/>
            <a:ext cx="6065443" cy="1509614"/>
          </a:xfrm>
          <a:prstGeom prst="rect">
            <a:avLst/>
          </a:prstGeom>
          <a:noFill/>
          <a:ln>
            <a:noFill/>
          </a:ln>
        </p:spPr>
        <p:txBody>
          <a:bodyPr spcFirstLastPara="1" wrap="square" lIns="68569" tIns="34275" rIns="68569" bIns="34275" anchor="t" anchorCtr="0">
            <a:spAutoFit/>
          </a:bodyPr>
          <a:lstStyle/>
          <a:p>
            <a:pPr algn="ctr">
              <a:lnSpc>
                <a:spcPct val="13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11" name="Google Shape;89;p1"/>
          <p:cNvSpPr txBox="1"/>
          <p:nvPr/>
        </p:nvSpPr>
        <p:spPr>
          <a:xfrm>
            <a:off x="4047820" y="3171520"/>
            <a:ext cx="3080427" cy="346218"/>
          </a:xfrm>
          <a:prstGeom prst="rect">
            <a:avLst/>
          </a:prstGeom>
          <a:noFill/>
          <a:ln>
            <a:noFill/>
          </a:ln>
        </p:spPr>
        <p:txBody>
          <a:bodyPr spcFirstLastPara="1" wrap="square" lIns="68569" tIns="34275" rIns="68569" bIns="34275" anchor="t" anchorCtr="0">
            <a:spAutoFit/>
          </a:bodyPr>
          <a:lstStyle/>
          <a:p>
            <a:pPr algn="ctr"/>
            <a:r>
              <a:rPr lang="en-US" b="1">
                <a:latin typeface="Arial" panose="020B0604020202020204" pitchFamily="34" charset="0"/>
                <a:ea typeface="Times New Roman"/>
                <a:cs typeface="Arial" panose="020B0604020202020204" pitchFamily="34" charset="0"/>
                <a:sym typeface="Times New Roman"/>
              </a:rPr>
              <a:t>Giáo viên:</a:t>
            </a:r>
            <a:endParaRPr b="1"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2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mph" presetSubtype="10" repeatCount="indefinite" fill="hold" grpId="0" nodeType="withEffect">
                                  <p:stCondLst>
                                    <p:cond delay="0"/>
                                  </p:stCondLst>
                                  <p:childTnLst>
                                    <p:animClr clrSpc="hsl" dir="ccw">
                                      <p:cBhvr override="childStyle">
                                        <p:cTn id="10"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r="-30000" b="-7000"/>
          </a:stretch>
        </a:blipFill>
        <a:effectLst/>
      </p:bgPr>
    </p:bg>
    <p:spTree>
      <p:nvGrpSpPr>
        <p:cNvPr id="1" name=""/>
        <p:cNvGrpSpPr/>
        <p:nvPr/>
      </p:nvGrpSpPr>
      <p:grpSpPr>
        <a:xfrm>
          <a:off x="0" y="0"/>
          <a:ext cx="0" cy="0"/>
          <a:chOff x="0" y="0"/>
          <a:chExt cx="0" cy="0"/>
        </a:xfrm>
      </p:grpSpPr>
      <p:sp>
        <p:nvSpPr>
          <p:cNvPr id="6" name="TextBox 5"/>
          <p:cNvSpPr txBox="1"/>
          <p:nvPr/>
        </p:nvSpPr>
        <p:spPr>
          <a:xfrm>
            <a:off x="3200400" y="1885950"/>
            <a:ext cx="2895600" cy="830997"/>
          </a:xfrm>
          <a:prstGeom prst="rect">
            <a:avLst/>
          </a:prstGeom>
          <a:noFill/>
        </p:spPr>
        <p:txBody>
          <a:bodyPr wrap="square" rtlCol="0">
            <a:spAutoFit/>
          </a:bodyPr>
          <a:lstStyle/>
          <a:p>
            <a:pPr algn="ctr"/>
            <a:r>
              <a:rPr lang="en-US" sz="48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BÀI</a:t>
            </a:r>
            <a:endPar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4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990600" cy="363286"/>
          </a:xfrm>
          <a:prstGeom prst="flowChartTerminator">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p>
        </p:txBody>
      </p:sp>
    </p:spTree>
    <p:extLst>
      <p:ext uri="{BB962C8B-B14F-4D97-AF65-F5344CB8AC3E}">
        <p14:creationId xmlns:p14="http://schemas.microsoft.com/office/powerpoint/2010/main" val="323590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70CD49-0F53-4856-B96C-C5496E091580}"/>
              </a:ext>
            </a:extLst>
          </p:cNvPr>
          <p:cNvSpPr/>
          <p:nvPr/>
        </p:nvSpPr>
        <p:spPr>
          <a:xfrm>
            <a:off x="6019800" y="412376"/>
            <a:ext cx="2667000" cy="3226174"/>
          </a:xfrm>
          <a:prstGeom prst="roundRect">
            <a:avLst/>
          </a:prstGeom>
          <a:solidFill>
            <a:srgbClr val="FCDEE6"/>
          </a:solidFill>
          <a:ln w="38100">
            <a:solidFill>
              <a:srgbClr val="3F6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00FF"/>
                </a:solidFill>
                <a:latin typeface="Arial" panose="020B0604020202020204" pitchFamily="34" charset="0"/>
                <a:cs typeface="Arial" panose="020B0604020202020204" pitchFamily="34" charset="0"/>
              </a:rPr>
              <a:t>LUYỆN ĐỌC TỪ KHÓ</a:t>
            </a:r>
          </a:p>
        </p:txBody>
      </p:sp>
      <p:pic>
        <p:nvPicPr>
          <p:cNvPr id="4" name="Picture 3">
            <a:extLst>
              <a:ext uri="{FF2B5EF4-FFF2-40B4-BE49-F238E27FC236}">
                <a16:creationId xmlns:a16="http://schemas.microsoft.com/office/drawing/2014/main" id="{4EB66000-910D-4610-AF61-BA76AEEA8A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286" b="94857" l="60417" r="98438">
                        <a14:foregroundMark x1="65000" y1="50857" x2="65000" y2="50857"/>
                        <a14:foregroundMark x1="63750" y1="55429" x2="63750" y2="55429"/>
                        <a14:foregroundMark x1="62500" y1="48000" x2="62500" y2="48000"/>
                        <a14:foregroundMark x1="61979" y1="50143" x2="61979" y2="50143"/>
                        <a14:foregroundMark x1="64010" y1="46286" x2="64010" y2="46286"/>
                        <a14:foregroundMark x1="62344" y1="47429" x2="62344" y2="47429"/>
                        <a14:foregroundMark x1="64740" y1="47143" x2="64740" y2="47143"/>
                        <a14:foregroundMark x1="64271" y1="45571" x2="64271" y2="45571"/>
                        <a14:foregroundMark x1="68333" y1="43286" x2="68333" y2="43286"/>
                        <a14:foregroundMark x1="95260" y1="44857" x2="95260" y2="44857"/>
                        <a14:foregroundMark x1="96146" y1="46429" x2="96146" y2="46429"/>
                        <a14:foregroundMark x1="94167" y1="45571" x2="94167" y2="45571"/>
                        <a14:foregroundMark x1="97240" y1="49714" x2="97240" y2="49714"/>
                        <a14:foregroundMark x1="96354" y1="46000" x2="96354" y2="46000"/>
                        <a14:foregroundMark x1="96563" y1="68857" x2="96563" y2="68857"/>
                        <a14:foregroundMark x1="98438" y1="70000" x2="98438" y2="70000"/>
                        <a14:foregroundMark x1="84010" y1="80286" x2="79740" y2="88286"/>
                        <a14:foregroundMark x1="62396" y1="70429" x2="62396" y2="70429"/>
                        <a14:foregroundMark x1="60573" y1="70857" x2="60573" y2="70857"/>
                        <a14:foregroundMark x1="60417" y1="71143" x2="60417" y2="71143"/>
                        <a14:foregroundMark x1="75104" y1="81429" x2="75104" y2="81429"/>
                        <a14:foregroundMark x1="74427" y1="89857" x2="83854" y2="88714"/>
                        <a14:foregroundMark x1="74063" y1="82857" x2="74063" y2="92571"/>
                        <a14:foregroundMark x1="73750" y1="92857" x2="83073" y2="90429"/>
                        <a14:foregroundMark x1="83073" y1="90429" x2="83177" y2="90286"/>
                        <a14:foregroundMark x1="86250" y1="82857" x2="86094" y2="94857"/>
                        <a14:foregroundMark x1="81146" y1="71143" x2="81094" y2="75429"/>
                        <a14:foregroundMark x1="77240" y1="71143" x2="83229" y2="72000"/>
                        <a14:foregroundMark x1="83750" y1="69571" x2="83750" y2="69571"/>
                        <a14:foregroundMark x1="77396" y1="68429" x2="77396" y2="68429"/>
                        <a14:foregroundMark x1="77500" y1="66857" x2="77500" y2="66857"/>
                        <a14:foregroundMark x1="76927" y1="66857" x2="76927" y2="66857"/>
                        <a14:foregroundMark x1="62656" y1="59286" x2="62656" y2="59286"/>
                        <a14:foregroundMark x1="94323" y1="46429" x2="94323" y2="46429"/>
                        <a14:foregroundMark x1="95104" y1="44000" x2="95104" y2="44000"/>
                        <a14:foregroundMark x1="96667" y1="46286" x2="96667" y2="46286"/>
                        <a14:foregroundMark x1="97188" y1="49000" x2="97188" y2="49000"/>
                        <a14:foregroundMark x1="96667" y1="45571" x2="96667" y2="45571"/>
                        <a14:foregroundMark x1="93854" y1="47143" x2="93854" y2="47143"/>
                        <a14:foregroundMark x1="94479" y1="55143" x2="94479" y2="55143"/>
                        <a14:foregroundMark x1="96250" y1="58857" x2="96250" y2="58857"/>
                        <a14:foregroundMark x1="94271" y1="54429" x2="94271" y2="54429"/>
                        <a14:backgroundMark x1="70573" y1="47429" x2="75729" y2="53286"/>
                      </a14:backgroundRemoval>
                    </a14:imgEffect>
                  </a14:imgLayer>
                </a14:imgProps>
              </a:ext>
              <a:ext uri="{28A0092B-C50C-407E-A947-70E740481C1C}">
                <a14:useLocalDpi xmlns:a14="http://schemas.microsoft.com/office/drawing/2010/main" val="0"/>
              </a:ext>
            </a:extLst>
          </a:blip>
          <a:srcRect l="60000" t="38571" b="4285"/>
          <a:stretch/>
        </p:blipFill>
        <p:spPr>
          <a:xfrm>
            <a:off x="5562600" y="1987924"/>
            <a:ext cx="3810000" cy="3047999"/>
          </a:xfrm>
          <a:prstGeom prst="rect">
            <a:avLst/>
          </a:prstGeom>
        </p:spPr>
      </p:pic>
      <p:sp>
        <p:nvSpPr>
          <p:cNvPr id="5" name="TextBox 4">
            <a:extLst>
              <a:ext uri="{FF2B5EF4-FFF2-40B4-BE49-F238E27FC236}">
                <a16:creationId xmlns:a16="http://schemas.microsoft.com/office/drawing/2014/main" id="{92C7E646-045D-45EE-9992-B59DD10DE6F3}"/>
              </a:ext>
            </a:extLst>
          </p:cNvPr>
          <p:cNvSpPr txBox="1"/>
          <p:nvPr/>
        </p:nvSpPr>
        <p:spPr>
          <a:xfrm>
            <a:off x="1600200" y="742950"/>
            <a:ext cx="176683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nụ cười</a:t>
            </a:r>
          </a:p>
        </p:txBody>
      </p:sp>
      <p:sp>
        <p:nvSpPr>
          <p:cNvPr id="6" name="TextBox 5">
            <a:extLst>
              <a:ext uri="{FF2B5EF4-FFF2-40B4-BE49-F238E27FC236}">
                <a16:creationId xmlns:a16="http://schemas.microsoft.com/office/drawing/2014/main" id="{BAC509D7-16A9-484D-8682-5E46BF6B3E48}"/>
              </a:ext>
            </a:extLst>
          </p:cNvPr>
          <p:cNvSpPr txBox="1"/>
          <p:nvPr/>
        </p:nvSpPr>
        <p:spPr>
          <a:xfrm>
            <a:off x="1600200" y="1491147"/>
            <a:ext cx="2153154"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đánh răng</a:t>
            </a:r>
          </a:p>
        </p:txBody>
      </p:sp>
      <p:sp>
        <p:nvSpPr>
          <p:cNvPr id="7" name="TextBox 6">
            <a:extLst>
              <a:ext uri="{FF2B5EF4-FFF2-40B4-BE49-F238E27FC236}">
                <a16:creationId xmlns:a16="http://schemas.microsoft.com/office/drawing/2014/main" id="{7EF3F6CB-031D-48F4-BC96-82FB819E0358}"/>
              </a:ext>
            </a:extLst>
          </p:cNvPr>
          <p:cNvSpPr txBox="1"/>
          <p:nvPr/>
        </p:nvSpPr>
        <p:spPr>
          <a:xfrm>
            <a:off x="1600200" y="2239344"/>
            <a:ext cx="2270173"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Khuôn mặt</a:t>
            </a:r>
          </a:p>
        </p:txBody>
      </p:sp>
      <p:sp>
        <p:nvSpPr>
          <p:cNvPr id="8" name="TextBox 7">
            <a:extLst>
              <a:ext uri="{FF2B5EF4-FFF2-40B4-BE49-F238E27FC236}">
                <a16:creationId xmlns:a16="http://schemas.microsoft.com/office/drawing/2014/main" id="{EAA10144-604F-43E7-BE9E-781E1E142C2F}"/>
              </a:ext>
            </a:extLst>
          </p:cNvPr>
          <p:cNvSpPr txBox="1"/>
          <p:nvPr/>
        </p:nvSpPr>
        <p:spPr>
          <a:xfrm>
            <a:off x="1600200" y="2987541"/>
            <a:ext cx="2332690"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răng khểnh</a:t>
            </a:r>
          </a:p>
        </p:txBody>
      </p:sp>
      <p:sp>
        <p:nvSpPr>
          <p:cNvPr id="9" name="TextBox 8">
            <a:extLst>
              <a:ext uri="{FF2B5EF4-FFF2-40B4-BE49-F238E27FC236}">
                <a16:creationId xmlns:a16="http://schemas.microsoft.com/office/drawing/2014/main" id="{ADE6B5C5-8BB3-4D6B-A4B9-AD1C6D132D5A}"/>
              </a:ext>
            </a:extLst>
          </p:cNvPr>
          <p:cNvSpPr txBox="1"/>
          <p:nvPr/>
        </p:nvSpPr>
        <p:spPr>
          <a:xfrm>
            <a:off x="1600200" y="3735737"/>
            <a:ext cx="1947969" cy="65883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đơn giản</a:t>
            </a:r>
          </a:p>
        </p:txBody>
      </p:sp>
    </p:spTree>
    <p:extLst>
      <p:ext uri="{BB962C8B-B14F-4D97-AF65-F5344CB8AC3E}">
        <p14:creationId xmlns:p14="http://schemas.microsoft.com/office/powerpoint/2010/main" val="315162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r="-6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2DDD4-B519-4B52-BC34-8338F545D074}"/>
              </a:ext>
            </a:extLst>
          </p:cNvPr>
          <p:cNvSpPr txBox="1"/>
          <p:nvPr/>
        </p:nvSpPr>
        <p:spPr>
          <a:xfrm>
            <a:off x="914400" y="2114550"/>
            <a:ext cx="7543800" cy="1131848"/>
          </a:xfrm>
          <a:prstGeom prst="rect">
            <a:avLst/>
          </a:prstGeom>
          <a:noFill/>
        </p:spPr>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Hãy quan sát đi rồi con sẽ thấy rất nhiều điều bí mật về những người xung quanh mình.</a:t>
            </a:r>
          </a:p>
        </p:txBody>
      </p:sp>
      <p:sp>
        <p:nvSpPr>
          <p:cNvPr id="2" name="Rectangle: Rounded Corners 1">
            <a:extLst>
              <a:ext uri="{FF2B5EF4-FFF2-40B4-BE49-F238E27FC236}">
                <a16:creationId xmlns:a16="http://schemas.microsoft.com/office/drawing/2014/main" id="{A4C93129-E4CE-4C86-8E19-99B0B391C95C}"/>
              </a:ext>
            </a:extLst>
          </p:cNvPr>
          <p:cNvSpPr/>
          <p:nvPr/>
        </p:nvSpPr>
        <p:spPr>
          <a:xfrm>
            <a:off x="2514600" y="875707"/>
            <a:ext cx="4114800" cy="7877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Arial" panose="020B0604020202020204" pitchFamily="34" charset="0"/>
                <a:cs typeface="Arial" panose="020B0604020202020204" pitchFamily="34" charset="0"/>
              </a:rPr>
              <a:t>LUYỆN ĐỌC CÂU</a:t>
            </a:r>
          </a:p>
        </p:txBody>
      </p:sp>
      <p:cxnSp>
        <p:nvCxnSpPr>
          <p:cNvPr id="4" name="Straight Connector 3">
            <a:extLst>
              <a:ext uri="{FF2B5EF4-FFF2-40B4-BE49-F238E27FC236}">
                <a16:creationId xmlns:a16="http://schemas.microsoft.com/office/drawing/2014/main" id="{859FEF45-D39C-49F1-B619-93200E82198C}"/>
              </a:ext>
            </a:extLst>
          </p:cNvPr>
          <p:cNvCxnSpPr>
            <a:cxnSpLocks/>
          </p:cNvCxnSpPr>
          <p:nvPr/>
        </p:nvCxnSpPr>
        <p:spPr>
          <a:xfrm flipH="1">
            <a:off x="3200400" y="2282686"/>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794733-8ECF-4BB4-AE2E-CCB43AA7F631}"/>
              </a:ext>
            </a:extLst>
          </p:cNvPr>
          <p:cNvCxnSpPr>
            <a:cxnSpLocks/>
          </p:cNvCxnSpPr>
          <p:nvPr/>
        </p:nvCxnSpPr>
        <p:spPr>
          <a:xfrm flipH="1">
            <a:off x="5334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439799-5D45-4357-8567-A6EFE8C1A7A8}"/>
              </a:ext>
            </a:extLst>
          </p:cNvPr>
          <p:cNvCxnSpPr>
            <a:cxnSpLocks/>
          </p:cNvCxnSpPr>
          <p:nvPr/>
        </p:nvCxnSpPr>
        <p:spPr>
          <a:xfrm flipH="1">
            <a:off x="8382000" y="233596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7DE00C-02C3-4C86-8AF7-FEB45B226EAC}"/>
              </a:ext>
            </a:extLst>
          </p:cNvPr>
          <p:cNvGrpSpPr/>
          <p:nvPr/>
        </p:nvGrpSpPr>
        <p:grpSpPr>
          <a:xfrm>
            <a:off x="5638800" y="2816086"/>
            <a:ext cx="228600" cy="344508"/>
            <a:chOff x="3048000" y="3550297"/>
            <a:chExt cx="228600" cy="344508"/>
          </a:xfrm>
        </p:grpSpPr>
        <p:cxnSp>
          <p:nvCxnSpPr>
            <p:cNvPr id="12" name="Straight Connector 11">
              <a:extLst>
                <a:ext uri="{FF2B5EF4-FFF2-40B4-BE49-F238E27FC236}">
                  <a16:creationId xmlns:a16="http://schemas.microsoft.com/office/drawing/2014/main" id="{CA0ACF99-0950-4E0E-9D09-C4E38F2864B1}"/>
                </a:ext>
              </a:extLst>
            </p:cNvPr>
            <p:cNvCxnSpPr>
              <a:cxnSpLocks/>
            </p:cNvCxnSpPr>
            <p:nvPr/>
          </p:nvCxnSpPr>
          <p:spPr>
            <a:xfrm flipH="1">
              <a:off x="3048000" y="3550298"/>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FCA10B-7EDF-4A6A-8CDD-572D6875FCB8}"/>
                </a:ext>
              </a:extLst>
            </p:cNvPr>
            <p:cNvCxnSpPr>
              <a:cxnSpLocks/>
            </p:cNvCxnSpPr>
            <p:nvPr/>
          </p:nvCxnSpPr>
          <p:spPr>
            <a:xfrm flipH="1">
              <a:off x="3124200" y="355029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4656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F7B4420-FFBF-4576-9486-3FEEDF594B09}"/>
              </a:ext>
            </a:extLst>
          </p:cNvPr>
          <p:cNvSpPr/>
          <p:nvPr/>
        </p:nvSpPr>
        <p:spPr>
          <a:xfrm>
            <a:off x="1014588" y="1851749"/>
            <a:ext cx="3200400" cy="305686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7E19DD1-1A18-4AC3-AF6E-38CE3C7A7E23}"/>
              </a:ext>
            </a:extLst>
          </p:cNvPr>
          <p:cNvSpPr/>
          <p:nvPr/>
        </p:nvSpPr>
        <p:spPr>
          <a:xfrm>
            <a:off x="1488945" y="1394549"/>
            <a:ext cx="2203708"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70147" y="204953"/>
            <a:ext cx="2203708" cy="544040"/>
          </a:xfrm>
          <a:prstGeom prst="rect">
            <a:avLst/>
          </a:prstGeom>
          <a:noFill/>
        </p:spPr>
        <p:txBody>
          <a:bodyPr spcFirstLastPara="1" wrap="none" lIns="91440" tIns="45720" rIns="91440" bIns="45720" numCol="1">
            <a:prstTxWarp prst="textDeflate">
              <a:avLst/>
            </a:prstTxWarp>
            <a:spAutoFit/>
          </a:bodyPr>
          <a:lstStyle/>
          <a:p>
            <a:pPr algn="ctr"/>
            <a:r>
              <a:rPr lang="en-US" sz="4800" b="1">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Chú thích</a:t>
            </a:r>
            <a:endParaRPr lang="en-US" sz="4800" b="1" dirty="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6" name="Flowchart: Terminator 5"/>
          <p:cNvSpPr/>
          <p:nvPr/>
        </p:nvSpPr>
        <p:spPr>
          <a:xfrm>
            <a:off x="1395588" y="1398814"/>
            <a:ext cx="2390424" cy="914400"/>
          </a:xfrm>
          <a:prstGeom prst="flowChartTermina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Rạng rỡ</a:t>
            </a:r>
            <a:endParaRPr lang="en-US" sz="2000" b="1" dirty="0">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Sáng rực rỡ</a:t>
            </a:r>
            <a:endParaRPr lang="vi-VN" sz="2000" dirty="0">
              <a:solidFill>
                <a:schemeClr val="tx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416" r="2416"/>
          <a:stretch/>
        </p:blipFill>
        <p:spPr bwMode="auto">
          <a:xfrm>
            <a:off x="1691799" y="2636799"/>
            <a:ext cx="1845977" cy="1939696"/>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6B7036E2-2ABE-4EC3-838D-C70FC0C622D7}"/>
              </a:ext>
            </a:extLst>
          </p:cNvPr>
          <p:cNvSpPr/>
          <p:nvPr/>
        </p:nvSpPr>
        <p:spPr>
          <a:xfrm>
            <a:off x="4800600" y="1832699"/>
            <a:ext cx="3200400" cy="30568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9FF1E8C-F4C4-4B7A-AECE-0E5FAE91369A}"/>
              </a:ext>
            </a:extLst>
          </p:cNvPr>
          <p:cNvSpPr/>
          <p:nvPr/>
        </p:nvSpPr>
        <p:spPr>
          <a:xfrm>
            <a:off x="5274957" y="1375499"/>
            <a:ext cx="2203708"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id="{4AA83EFB-A501-4C24-9958-3538112E76EA}"/>
              </a:ext>
            </a:extLst>
          </p:cNvPr>
          <p:cNvSpPr/>
          <p:nvPr/>
        </p:nvSpPr>
        <p:spPr>
          <a:xfrm>
            <a:off x="5181600" y="1379764"/>
            <a:ext cx="2390424" cy="914400"/>
          </a:xfrm>
          <a:prstGeom prst="flowChartTerminator">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Giùm</a:t>
            </a:r>
            <a:endParaRPr lang="en-US" sz="2000" b="1">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Giúp</a:t>
            </a:r>
            <a:endParaRPr lang="vi-VN" sz="2000" dirty="0">
              <a:solidFill>
                <a:schemeClr val="tx1"/>
              </a:solidFill>
              <a:cs typeface="Arial" panose="020B0604020202020204" pitchFamily="34" charset="0"/>
            </a:endParaRPr>
          </a:p>
        </p:txBody>
      </p:sp>
      <p:pic>
        <p:nvPicPr>
          <p:cNvPr id="16" name="Picture 2">
            <a:extLst>
              <a:ext uri="{FF2B5EF4-FFF2-40B4-BE49-F238E27FC236}">
                <a16:creationId xmlns:a16="http://schemas.microsoft.com/office/drawing/2014/main" id="{467E2221-C7DF-4DC4-B8F2-1B8A7AE0CD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16" r="2416"/>
          <a:stretch/>
        </p:blipFill>
        <p:spPr bwMode="auto">
          <a:xfrm>
            <a:off x="5477811" y="2617749"/>
            <a:ext cx="1845977" cy="19396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2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1"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2)">
                                      <p:cBhvr>
                                        <p:cTn id="24" dur="2000"/>
                                        <p:tgtEl>
                                          <p:spTgt spid="5"/>
                                        </p:tgtEl>
                                      </p:cBhvr>
                                    </p:animEffect>
                                  </p:childTnLst>
                                </p:cTn>
                              </p:par>
                              <p:par>
                                <p:cTn id="25" presetID="21" presetClass="entr" presetSubtype="2"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2)">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21"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2)">
                                      <p:cBhvr>
                                        <p:cTn id="43" dur="2000"/>
                                        <p:tgtEl>
                                          <p:spTgt spid="13"/>
                                        </p:tgtEl>
                                      </p:cBhvr>
                                    </p:animEffect>
                                  </p:childTnLst>
                                </p:cTn>
                              </p:par>
                              <p:par>
                                <p:cTn id="44" presetID="21" presetClass="entr" presetSubtype="2"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2)">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3716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489333-6137-43CC-B394-87780774B931}"/>
              </a:ext>
            </a:extLst>
          </p:cNvPr>
          <p:cNvSpPr/>
          <p:nvPr/>
        </p:nvSpPr>
        <p:spPr>
          <a:xfrm>
            <a:off x="3810000" y="1200150"/>
            <a:ext cx="4117766" cy="45720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Bài đọc chia làm mấy đoạn ?</a:t>
            </a:r>
          </a:p>
        </p:txBody>
      </p:sp>
      <p:cxnSp>
        <p:nvCxnSpPr>
          <p:cNvPr id="7" name="Straight Connector 6">
            <a:extLst>
              <a:ext uri="{FF2B5EF4-FFF2-40B4-BE49-F238E27FC236}">
                <a16:creationId xmlns:a16="http://schemas.microsoft.com/office/drawing/2014/main" id="{E0A9A4F8-DAEB-4F6B-ACB7-006F5819BC68}"/>
              </a:ext>
            </a:extLst>
          </p:cNvPr>
          <p:cNvCxnSpPr>
            <a:cxnSpLocks/>
          </p:cNvCxnSpPr>
          <p:nvPr/>
        </p:nvCxnSpPr>
        <p:spPr>
          <a:xfrm>
            <a:off x="228600" y="539888"/>
            <a:ext cx="0" cy="43166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B388906-88CB-4399-B14B-3920B33DE610}"/>
              </a:ext>
            </a:extLst>
          </p:cNvPr>
          <p:cNvSpPr/>
          <p:nvPr/>
        </p:nvSpPr>
        <p:spPr>
          <a:xfrm>
            <a:off x="280746" y="552658"/>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a:solidFill>
                  <a:schemeClr val="tx1"/>
                </a:solidFill>
                <a:latin typeface="Arial" panose="020B0604020202020204" pitchFamily="34" charset="0"/>
                <a:cs typeface="Arial" panose="020B0604020202020204" pitchFamily="34" charset="0"/>
              </a:rPr>
              <a:t>1</a:t>
            </a:r>
          </a:p>
        </p:txBody>
      </p:sp>
      <p:cxnSp>
        <p:nvCxnSpPr>
          <p:cNvPr id="11" name="Straight Connector 10">
            <a:extLst>
              <a:ext uri="{FF2B5EF4-FFF2-40B4-BE49-F238E27FC236}">
                <a16:creationId xmlns:a16="http://schemas.microsoft.com/office/drawing/2014/main" id="{7B360804-252F-4658-8FDE-8D29A0786568}"/>
              </a:ext>
            </a:extLst>
          </p:cNvPr>
          <p:cNvCxnSpPr>
            <a:cxnSpLocks/>
          </p:cNvCxnSpPr>
          <p:nvPr/>
        </p:nvCxnSpPr>
        <p:spPr>
          <a:xfrm>
            <a:off x="228600" y="984319"/>
            <a:ext cx="0" cy="23494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4F170A3-8952-407D-AAC8-2C551E09635E}"/>
              </a:ext>
            </a:extLst>
          </p:cNvPr>
          <p:cNvSpPr/>
          <p:nvPr/>
        </p:nvSpPr>
        <p:spPr>
          <a:xfrm>
            <a:off x="280746" y="997089"/>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2</a:t>
            </a:r>
            <a:endParaRPr lang="vi-VN" sz="1200" b="1"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1C8736A-5253-40B7-8D8D-43E53397F3A2}"/>
              </a:ext>
            </a:extLst>
          </p:cNvPr>
          <p:cNvCxnSpPr>
            <a:cxnSpLocks/>
          </p:cNvCxnSpPr>
          <p:nvPr/>
        </p:nvCxnSpPr>
        <p:spPr>
          <a:xfrm>
            <a:off x="228600" y="3366878"/>
            <a:ext cx="0" cy="15670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83EF464-D755-4309-BF86-81276FC964EF}"/>
              </a:ext>
            </a:extLst>
          </p:cNvPr>
          <p:cNvSpPr/>
          <p:nvPr/>
        </p:nvSpPr>
        <p:spPr>
          <a:xfrm>
            <a:off x="264873" y="3333750"/>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3</a:t>
            </a:r>
            <a:endParaRPr lang="vi-VN"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16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animBg="1"/>
      <p:bldP spid="6" grpId="1" animBg="1"/>
      <p:bldP spid="8"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6764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toàn bài</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0A7E40-1E95-4446-9988-C9435F436628}"/>
              </a:ext>
            </a:extLst>
          </p:cNvPr>
          <p:cNvSpPr/>
          <p:nvPr/>
        </p:nvSpPr>
        <p:spPr>
          <a:xfrm>
            <a:off x="1676400" y="819150"/>
            <a:ext cx="5297782" cy="923330"/>
          </a:xfrm>
          <a:prstGeom prst="rect">
            <a:avLst/>
          </a:prstGeom>
        </p:spPr>
        <p:txBody>
          <a:bodyPr wrap="square">
            <a:spAutoFit/>
          </a:bodyPr>
          <a:lstStyle/>
          <a:p>
            <a:pPr algn="ctr"/>
            <a:r>
              <a:rPr lang="en-US" sz="5400" b="1">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14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24926" cy="908318"/>
            <a:chOff x="66674" y="143589"/>
            <a:chExt cx="89249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24926" cy="889268"/>
              <a:chOff x="208358" y="277105"/>
              <a:chExt cx="89249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84582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Tại sao bạn nhỏ trong câu chuyện không thích cái răng khểnh?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panose="020B0604020202020204" pitchFamily="34" charset="0"/>
                    <a:cs typeface="Arial" panose="020B0604020202020204" pitchFamily="34" charset="0"/>
                  </a:rPr>
                  <a:t>1</a:t>
                </a: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Vì bạn nhỏ có một chiếc răng khểnh và bị bạn bè trêu là do không chịu đánh răng. Bạn nhỏ nghĩ cái răng khểnh xấu làm cho bạn xấu đi.</a:t>
            </a:r>
          </a:p>
        </p:txBody>
      </p:sp>
      <p:pic>
        <p:nvPicPr>
          <p:cNvPr id="1026" name="Picture 2" descr="Ảnh Hưởng Tâm Lý Khi Bị Bạn Bè Trêu Chọc Và Cách Giúp Trẻ Vượt Qua - TÂM LÝ  TRỊ LIỆU NHC">
            <a:extLst>
              <a:ext uri="{FF2B5EF4-FFF2-40B4-BE49-F238E27FC236}">
                <a16:creationId xmlns:a16="http://schemas.microsoft.com/office/drawing/2014/main" id="{97FFE975-B1DE-43D6-A11D-C2F0742556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9" b="91720" l="9896" r="89974">
                        <a14:foregroundMark x1="29948" y1="13376" x2="42578" y2="12314"/>
                        <a14:foregroundMark x1="79167" y1="38004" x2="82552" y2="52866"/>
                        <a14:foregroundMark x1="36068" y1="90658" x2="37370" y2="91507"/>
                        <a14:foregroundMark x1="47656" y1="90021" x2="60156" y2="89384"/>
                        <a14:foregroundMark x1="32682" y1="91295" x2="29818" y2="91720"/>
                      </a14:backgroundRemoval>
                    </a14:imgEffect>
                  </a14:imgLayer>
                </a14:imgProps>
              </a:ext>
              <a:ext uri="{28A0092B-C50C-407E-A947-70E740481C1C}">
                <a14:useLocalDpi xmlns:a14="http://schemas.microsoft.com/office/drawing/2010/main" val="0"/>
              </a:ext>
            </a:extLst>
          </a:blip>
          <a:srcRect/>
          <a:stretch>
            <a:fillRect/>
          </a:stretch>
        </p:blipFill>
        <p:spPr bwMode="auto">
          <a:xfrm>
            <a:off x="2692400" y="2513032"/>
            <a:ext cx="3886200" cy="238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3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795337" y="143589"/>
            <a:ext cx="7553326" cy="908318"/>
            <a:chOff x="66674" y="143589"/>
            <a:chExt cx="75533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553326" cy="889268"/>
              <a:chOff x="208358" y="277105"/>
              <a:chExt cx="75533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70866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  Khi nghe bạn nhỏ giải thích, người bố đã nói gì?</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2</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Bố bạn nhỏ nói cái răng</a:t>
            </a:r>
            <a:r>
              <a:rPr lang="vi-VN" sz="2000">
                <a:latin typeface="Arial" panose="020B0604020202020204" pitchFamily="34" charset="0"/>
                <a:cs typeface="Arial" panose="020B0604020202020204" pitchFamily="34" charset="0"/>
              </a:rPr>
              <a:t> khểnh chính là nét riêng của bạn, làm cho n</a:t>
            </a:r>
            <a:r>
              <a:rPr lang="en-US" sz="2000">
                <a:latin typeface="Arial" panose="020B0604020202020204" pitchFamily="34" charset="0"/>
                <a:cs typeface="Arial" panose="020B0604020202020204" pitchFamily="34" charset="0"/>
              </a:rPr>
              <a:t>ụ</a:t>
            </a:r>
            <a:r>
              <a:rPr lang="vi-VN" sz="2000">
                <a:latin typeface="Arial" panose="020B0604020202020204" pitchFamily="34" charset="0"/>
                <a:cs typeface="Arial" panose="020B0604020202020204" pitchFamily="34" charset="0"/>
              </a:rPr>
              <a:t> cười của bạn khác với các bạn khác. Đó là điều đáng tự hào.</a:t>
            </a:r>
            <a:r>
              <a:rPr lang="en-US" sz="200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a:blip r:embed="rId4">
            <a:extLst>
              <a:ext uri="{28A0092B-C50C-407E-A947-70E740481C1C}">
                <a14:useLocalDpi xmlns:a14="http://schemas.microsoft.com/office/drawing/2010/main" val="0"/>
              </a:ext>
            </a:extLst>
          </a:blip>
          <a:srcRect t="63" b="63"/>
          <a:stretch/>
        </p:blipFill>
        <p:spPr>
          <a:xfrm>
            <a:off x="2286000" y="2557790"/>
            <a:ext cx="4572000" cy="2585710"/>
          </a:xfrm>
          <a:prstGeom prst="rect">
            <a:avLst/>
          </a:prstGeom>
        </p:spPr>
      </p:pic>
    </p:spTree>
    <p:extLst>
      <p:ext uri="{BB962C8B-B14F-4D97-AF65-F5344CB8AC3E}">
        <p14:creationId xmlns:p14="http://schemas.microsoft.com/office/powerpoint/2010/main" val="409632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171700" y="2110085"/>
            <a:ext cx="4800600" cy="923330"/>
          </a:xfrm>
          <a:prstGeom prst="rect">
            <a:avLst/>
          </a:prstGeom>
          <a:noFill/>
        </p:spPr>
        <p:txBody>
          <a:bodyPr wrap="square" rtlCol="0">
            <a:spAutoFit/>
          </a:bodyPr>
          <a:lstStyle/>
          <a:p>
            <a:pPr algn="ctr"/>
            <a:r>
              <a:rPr lang="en-US" sz="5400" b="1" dirty="0">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3213182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1350169" y="143589"/>
            <a:ext cx="6443663" cy="908318"/>
            <a:chOff x="66674" y="143589"/>
            <a:chExt cx="6443663"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6443663" cy="889268"/>
              <a:chOff x="208358" y="277105"/>
              <a:chExt cx="6443663"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59769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Em có suy nghĩ gì về điều người bố nói?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3</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685800" y="2260437"/>
            <a:ext cx="5156200"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Lời động viên của bố giúp bạn nhỏ hiểu ra và tự hào về điểm riêng của mình, không còn mặc cảm, xấu hổ vì điều đó nữa.</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02" t="15413" r="14430" b="6035"/>
          <a:stretch/>
        </p:blipFill>
        <p:spPr>
          <a:xfrm>
            <a:off x="6019800" y="1581150"/>
            <a:ext cx="2181586" cy="2778900"/>
          </a:xfrm>
          <a:prstGeom prst="rect">
            <a:avLst/>
          </a:prstGeom>
        </p:spPr>
      </p:pic>
    </p:spTree>
    <p:extLst>
      <p:ext uri="{BB962C8B-B14F-4D97-AF65-F5344CB8AC3E}">
        <p14:creationId xmlns:p14="http://schemas.microsoft.com/office/powerpoint/2010/main" val="155936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13569" y="143589"/>
            <a:ext cx="7916862" cy="908318"/>
            <a:chOff x="66674" y="143589"/>
            <a:chExt cx="7916862"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916862" cy="889268"/>
              <a:chOff x="208358" y="277105"/>
              <a:chExt cx="7916862"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3" y="566666"/>
                <a:ext cx="74501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Vì sao bạn nhỏ kể cho cô giáo nghe bí mật của mình?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4</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3573379" y="1655510"/>
            <a:ext cx="4957052"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Vì khi bạn nhỏ tin tưởng vào cô giáo và thích thú khi nghe cô giải thích “Khi em kể điều bí mật cho một người biết giữ nó thì bí mật vẫn còn” và khi đó “có hai người cùng giữ chung một bí mật”.</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98333" l="10000" r="90000">
                        <a14:foregroundMark x1="56944" y1="15278" x2="54167" y2="9167"/>
                        <a14:foregroundMark x1="31111" y1="75556" x2="26944" y2="85556"/>
                        <a14:foregroundMark x1="23889" y1="88333" x2="32222" y2="94444"/>
                        <a14:foregroundMark x1="32222" y1="94444" x2="32500" y2="95000"/>
                        <a14:foregroundMark x1="65556" y1="97500" x2="65000" y2="98333"/>
                        <a14:foregroundMark x1="43056" y1="60278" x2="43056" y2="60278"/>
                        <a14:foregroundMark x1="43333" y1="64167" x2="43333" y2="64167"/>
                        <a14:foregroundMark x1="44444" y1="62778" x2="44444" y2="62778"/>
                      </a14:backgroundRemoval>
                    </a14:imgEffect>
                  </a14:imgLayer>
                </a14:imgProps>
              </a:ext>
              <a:ext uri="{28A0092B-C50C-407E-A947-70E740481C1C}">
                <a14:useLocalDpi xmlns:a14="http://schemas.microsoft.com/office/drawing/2010/main" val="0"/>
              </a:ext>
            </a:extLst>
          </a:blip>
          <a:srcRect t="5360" b="-361"/>
          <a:stretch/>
        </p:blipFill>
        <p:spPr>
          <a:xfrm>
            <a:off x="685800" y="1655510"/>
            <a:ext cx="2887579" cy="2743200"/>
          </a:xfrm>
          <a:prstGeom prst="rect">
            <a:avLst/>
          </a:prstGeom>
        </p:spPr>
      </p:pic>
    </p:spTree>
    <p:extLst>
      <p:ext uri="{BB962C8B-B14F-4D97-AF65-F5344CB8AC3E}">
        <p14:creationId xmlns:p14="http://schemas.microsoft.com/office/powerpoint/2010/main" val="203493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50326" cy="1060192"/>
            <a:chOff x="66674" y="143589"/>
            <a:chExt cx="8950326" cy="1060192"/>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50326" cy="1060192"/>
              <a:chOff x="208358" y="277105"/>
              <a:chExt cx="8950326" cy="1060192"/>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700484" y="519824"/>
                <a:ext cx="8458200" cy="817473"/>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i="0">
                    <a:solidFill>
                      <a:srgbClr val="000000"/>
                    </a:solidFill>
                    <a:effectLst/>
                    <a:latin typeface="Arial" panose="020B0604020202020204" pitchFamily="34" charset="0"/>
                    <a:cs typeface="Arial" panose="020B0604020202020204" pitchFamily="34" charset="0"/>
                  </a:rPr>
                  <a:t>Em nghĩ như thế nào về “nét riêng” (hình dáng, giọng nói, cách ăn mặc,…) của mỗi người?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5</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22111" y="1733550"/>
            <a:ext cx="8153400"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Ai cũng có những “nét riêng”, nhờ đó mà khác với mọi người. Mỗi người nên tự tin, tự hào về “nét riêng” của mình. Tuy nhiên, không nên cố tình tạo nên “nét riêng” bằng những cách tiêu cực (như nói năng không văn minh, ăn mặc không sạch sẽ, ...). Không nên trêu chọc bạn vì những nét riêng của bạn.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8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1CFA9-FA70-4E96-874C-6B8000BA6665}"/>
              </a:ext>
            </a:extLst>
          </p:cNvPr>
          <p:cNvSpPr txBox="1"/>
          <p:nvPr/>
        </p:nvSpPr>
        <p:spPr>
          <a:xfrm>
            <a:off x="1749777" y="1047750"/>
            <a:ext cx="5873045" cy="577850"/>
          </a:xfrm>
          <a:prstGeom prst="rect">
            <a:avLst/>
          </a:prstGeom>
          <a:noFill/>
        </p:spPr>
        <p:txBody>
          <a:bodyPr wrap="square" rtlCol="0">
            <a:spAutoFit/>
          </a:bodyPr>
          <a:lstStyle/>
          <a:p>
            <a:pPr algn="ctr">
              <a:lnSpc>
                <a:spcPct val="150000"/>
              </a:lnSpc>
            </a:pPr>
            <a:r>
              <a:rPr lang="vi-VN" sz="2400" b="1">
                <a:solidFill>
                  <a:srgbClr val="FF0000"/>
                </a:solidFill>
                <a:latin typeface="Arial" panose="020B0604020202020204" pitchFamily="34" charset="0"/>
                <a:cs typeface="Arial" panose="020B0604020202020204" pitchFamily="34" charset="0"/>
              </a:rPr>
              <a:t>Câu truyện muốn nói với em điều gì?</a:t>
            </a:r>
            <a:endParaRPr lang="en-US" sz="24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DD43066-BD52-426A-87ED-0E722125CAF9}"/>
              </a:ext>
            </a:extLst>
          </p:cNvPr>
          <p:cNvSpPr txBox="1"/>
          <p:nvPr/>
        </p:nvSpPr>
        <p:spPr>
          <a:xfrm>
            <a:off x="1219199" y="2072839"/>
            <a:ext cx="6934200" cy="1420325"/>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Câu truyện giúp chúng ta hiểu là nên tự hào và yêu quý những gì thuộc về bản thân mình và cần tôn trọng sự khác biệt của bạn với mọi người.</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60361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836199-A96D-4472-95C8-BEA4B61734E6}"/>
              </a:ext>
            </a:extLst>
          </p:cNvPr>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1A0171E-31F4-4BE6-9804-01F7786BC2AE}"/>
              </a:ext>
            </a:extLst>
          </p:cNvPr>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Tree>
    <p:extLst>
      <p:ext uri="{BB962C8B-B14F-4D97-AF65-F5344CB8AC3E}">
        <p14:creationId xmlns:p14="http://schemas.microsoft.com/office/powerpoint/2010/main" val="233815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10000" b="-11000"/>
          </a:stretch>
        </a:blipFill>
        <a:effectLst/>
      </p:bgPr>
    </p:bg>
    <p:spTree>
      <p:nvGrpSpPr>
        <p:cNvPr id="1" name=""/>
        <p:cNvGrpSpPr/>
        <p:nvPr/>
      </p:nvGrpSpPr>
      <p:grpSpPr>
        <a:xfrm>
          <a:off x="0" y="0"/>
          <a:ext cx="0" cy="0"/>
          <a:chOff x="0" y="0"/>
          <a:chExt cx="0" cy="0"/>
        </a:xfrm>
      </p:grpSpPr>
      <p:pic>
        <p:nvPicPr>
          <p:cNvPr id="2" name="图片 47109" descr="1-42"/>
          <p:cNvPicPr>
            <a:picLocks noChangeAspect="1"/>
          </p:cNvPicPr>
          <p:nvPr/>
        </p:nvPicPr>
        <p:blipFill>
          <a:blip r:embed="rId3"/>
          <a:stretch>
            <a:fillRect/>
          </a:stretch>
        </p:blipFill>
        <p:spPr>
          <a:xfrm rot="217735">
            <a:off x="947640" y="-487019"/>
            <a:ext cx="7942671" cy="6117539"/>
          </a:xfrm>
          <a:prstGeom prst="rect">
            <a:avLst/>
          </a:prstGeom>
          <a:noFill/>
          <a:ln w="9525">
            <a:noFill/>
          </a:ln>
        </p:spPr>
      </p:pic>
      <p:sp>
        <p:nvSpPr>
          <p:cNvPr id="3" name="Rectangle 2"/>
          <p:cNvSpPr/>
          <p:nvPr/>
        </p:nvSpPr>
        <p:spPr>
          <a:xfrm>
            <a:off x="6400800" y="895350"/>
            <a:ext cx="1905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Củng</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cố</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 </a:t>
            </a:r>
            <a:r>
              <a:rPr lang="vi-VN"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Dặn dò</a:t>
            </a:r>
            <a:endPar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04066"/>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838200" y="3486150"/>
            <a:ext cx="8153400" cy="990600"/>
          </a:xfrm>
          <a:prstGeom prst="rect">
            <a:avLst/>
          </a:prstGeom>
          <a:noFill/>
        </p:spPr>
        <p:txBody>
          <a:bodyPr spcFirstLastPara="1" wrap="none" lIns="91440" tIns="45720" rIns="91440" bIns="45720" numCol="1">
            <a:prstTxWarp prst="textArchUp">
              <a:avLst/>
            </a:prstTxWarp>
            <a:spAutoFit/>
          </a:bodyPr>
          <a:lstStyle/>
          <a:p>
            <a:pPr algn="ctr"/>
            <a:r>
              <a:rPr lang="en-US" sz="54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Tạm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biệt</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và</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hẹn</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gặp</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3" name="Picture 2" descr="Pin on ~Cute wittle things~">
            <a:extLst>
              <a:ext uri="{FF2B5EF4-FFF2-40B4-BE49-F238E27FC236}">
                <a16:creationId xmlns:a16="http://schemas.microsoft.com/office/drawing/2014/main" id="{0E75D30D-FEA4-4964-A349-D398A69F8A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66750"/>
            <a:ext cx="2862791" cy="232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088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791153"/>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850419"/>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29" y="1799928"/>
            <a:ext cx="3758439" cy="3758439"/>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35037"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57394" y="3386270"/>
            <a:ext cx="1793081" cy="1435894"/>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84867" y="3987801"/>
            <a:ext cx="512348" cy="6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628" y="3961735"/>
            <a:ext cx="1390470" cy="138931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876" y="3957385"/>
            <a:ext cx="699005" cy="69900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8488" y="4115897"/>
            <a:ext cx="1049924" cy="109192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6083" y="4293301"/>
            <a:ext cx="879343" cy="9145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800" y="4327961"/>
            <a:ext cx="879857" cy="879857"/>
          </a:xfrm>
          <a:prstGeom prst="rect">
            <a:avLst/>
          </a:prstGeom>
        </p:spPr>
      </p:pic>
      <p:sp>
        <p:nvSpPr>
          <p:cNvPr id="22" name="Rounded Rectangle 21">
            <a:hlinkClick r:id="rId17" action="ppaction://hlinksldjump"/>
          </p:cNvPr>
          <p:cNvSpPr/>
          <p:nvPr/>
        </p:nvSpPr>
        <p:spPr>
          <a:xfrm>
            <a:off x="3620111" y="252290"/>
            <a:ext cx="2150534" cy="575733"/>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700" b="1" dirty="0">
                <a:latin typeface="Times New Roman" panose="02020603050405020304" pitchFamily="18" charset="0"/>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6948692" y="-513559"/>
            <a:ext cx="457200" cy="4572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366933" y="-513559"/>
            <a:ext cx="457200" cy="457200"/>
          </a:xfrm>
          <a:prstGeom prst="rect">
            <a:avLst/>
          </a:prstGeom>
        </p:spPr>
      </p:pic>
      <p:sp>
        <p:nvSpPr>
          <p:cNvPr id="2" name="Rounded Rectangle 1"/>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3279105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 fill="hold"/>
                                        <p:tgtEl>
                                          <p:spTgt spid="24"/>
                                        </p:tgtEl>
                                      </p:cBhvr>
                                    </p:cmd>
                                  </p:childTnLst>
                                </p:cTn>
                              </p:par>
                              <p:par>
                                <p:cTn id="7" presetID="1" presetClass="mediacall" presetSubtype="0" fill="hold" nodeType="withEffect">
                                  <p:stCondLst>
                                    <p:cond delay="0"/>
                                  </p:stCondLst>
                                  <p:childTnLst>
                                    <p:cmd type="call" cmd="playFrom(0.0)">
                                      <p:cBhvr>
                                        <p:cTn id="8" dur="12160"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2559696" y="3960181"/>
            <a:ext cx="592884" cy="592884"/>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9400" y="2571751"/>
            <a:ext cx="2743205" cy="2743205"/>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58" y="2399383"/>
            <a:ext cx="2442489" cy="244045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748" y="4256621"/>
            <a:ext cx="946394" cy="984249"/>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22378" y="4084112"/>
            <a:ext cx="639074" cy="664637"/>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0976" y="4384281"/>
            <a:ext cx="793751" cy="793751"/>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937606"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609089" y="4062095"/>
            <a:ext cx="563306" cy="741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04654" y="4027165"/>
            <a:ext cx="869757" cy="11442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432697" y="21163"/>
            <a:ext cx="615950" cy="609600"/>
            <a:chOff x="177226" y="0"/>
            <a:chExt cx="1020463" cy="1009944"/>
          </a:xfrm>
        </p:grpSpPr>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grpSp>
      <p:grpSp>
        <p:nvGrpSpPr>
          <p:cNvPr id="25" name="Group 24"/>
          <p:cNvGrpSpPr/>
          <p:nvPr/>
        </p:nvGrpSpPr>
        <p:grpSpPr>
          <a:xfrm>
            <a:off x="3411914" y="21163"/>
            <a:ext cx="609600" cy="6096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4386518" y="19935"/>
            <a:ext cx="609600" cy="6096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pic>
        <p:nvPicPr>
          <p:cNvPr id="38" name="Picture 3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3396" y="59145"/>
            <a:ext cx="471145" cy="471145"/>
          </a:xfrm>
          <a:prstGeom prst="rect">
            <a:avLst/>
          </a:prstGeom>
        </p:spPr>
      </p:pic>
      <p:sp>
        <p:nvSpPr>
          <p:cNvPr id="39" name="Oval 38"/>
          <p:cNvSpPr/>
          <p:nvPr/>
        </p:nvSpPr>
        <p:spPr>
          <a:xfrm>
            <a:off x="5262965" y="-3555"/>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12"/>
          </a:p>
        </p:txBody>
      </p:sp>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893863">
            <a:off x="8517003" y="3917486"/>
            <a:ext cx="615260" cy="562386"/>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4360" y="4222754"/>
            <a:ext cx="1024098" cy="619088"/>
          </a:xfrm>
          <a:prstGeom prst="rect">
            <a:avLst/>
          </a:prstGeom>
        </p:spPr>
      </p:pic>
      <p:pic>
        <p:nvPicPr>
          <p:cNvPr id="47" name="Picture 4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08550" y="4353258"/>
            <a:ext cx="767142" cy="899981"/>
          </a:xfrm>
          <a:prstGeom prst="rect">
            <a:avLst/>
          </a:prstGeom>
        </p:spPr>
      </p:pic>
      <p:pic>
        <p:nvPicPr>
          <p:cNvPr id="48" name="Picture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961662" y="4238318"/>
            <a:ext cx="909910" cy="933120"/>
          </a:xfrm>
          <a:prstGeom prst="rect">
            <a:avLst/>
          </a:prstGeom>
        </p:spPr>
      </p:pic>
      <p:sp>
        <p:nvSpPr>
          <p:cNvPr id="49" name="Rounded Rectangle 48">
            <a:hlinkClick r:id="rId33" action="ppaction://hlinksldjump"/>
          </p:cNvPr>
          <p:cNvSpPr/>
          <p:nvPr/>
        </p:nvSpPr>
        <p:spPr>
          <a:xfrm>
            <a:off x="2525505"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1</a:t>
            </a:r>
          </a:p>
        </p:txBody>
      </p:sp>
      <p:sp>
        <p:nvSpPr>
          <p:cNvPr id="50" name="Rounded Rectangle 49">
            <a:hlinkClick r:id="rId34" action="ppaction://hlinksldjump"/>
          </p:cNvPr>
          <p:cNvSpPr/>
          <p:nvPr/>
        </p:nvSpPr>
        <p:spPr>
          <a:xfrm>
            <a:off x="3526352"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2</a:t>
            </a:r>
          </a:p>
        </p:txBody>
      </p:sp>
      <p:sp>
        <p:nvSpPr>
          <p:cNvPr id="51" name="Rounded Rectangle 50">
            <a:hlinkClick r:id="rId35" action="ppaction://hlinksldjump"/>
          </p:cNvPr>
          <p:cNvSpPr/>
          <p:nvPr/>
        </p:nvSpPr>
        <p:spPr>
          <a:xfrm>
            <a:off x="4515934" y="665125"/>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3</a:t>
            </a:r>
          </a:p>
        </p:txBody>
      </p:sp>
      <p:sp>
        <p:nvSpPr>
          <p:cNvPr id="53" name="Rounded Rectangle 52">
            <a:hlinkClick r:id="rId36" action="ppaction://hlinksldjump"/>
          </p:cNvPr>
          <p:cNvSpPr/>
          <p:nvPr/>
        </p:nvSpPr>
        <p:spPr>
          <a:xfrm>
            <a:off x="5366976" y="661456"/>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4</a:t>
            </a:r>
          </a:p>
        </p:txBody>
      </p:sp>
      <p:pic>
        <p:nvPicPr>
          <p:cNvPr id="54" name="Picture 5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683189">
            <a:off x="120795" y="4253086"/>
            <a:ext cx="1797084" cy="1347813"/>
          </a:xfrm>
          <a:prstGeom prst="rect">
            <a:avLst/>
          </a:prstGeom>
        </p:spPr>
      </p:pic>
      <p:pic>
        <p:nvPicPr>
          <p:cNvPr id="55" name="Picture 5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1683189">
            <a:off x="3102125" y="4104239"/>
            <a:ext cx="1239271" cy="929453"/>
          </a:xfrm>
          <a:prstGeom prst="rect">
            <a:avLst/>
          </a:prstGeom>
        </p:spPr>
      </p:pic>
      <p:pic>
        <p:nvPicPr>
          <p:cNvPr id="56" name="Picture 5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0092007">
            <a:off x="4892414" y="4079192"/>
            <a:ext cx="1797084" cy="1347813"/>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948692" y="-513559"/>
            <a:ext cx="457200" cy="4572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6467517" y="-501653"/>
            <a:ext cx="457200" cy="4572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39"/>
          <a:stretch>
            <a:fillRect/>
          </a:stretch>
        </p:blipFill>
        <p:spPr>
          <a:xfrm>
            <a:off x="5997346" y="-501653"/>
            <a:ext cx="457200" cy="4572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5438427" y="-486692"/>
            <a:ext cx="457200" cy="4572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4940849" y="-501653"/>
            <a:ext cx="457200" cy="4572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4487152" y="-473597"/>
            <a:ext cx="457200" cy="457200"/>
          </a:xfrm>
          <a:prstGeom prst="rect">
            <a:avLst/>
          </a:prstGeom>
        </p:spPr>
      </p:pic>
      <p:pic>
        <p:nvPicPr>
          <p:cNvPr id="2" name="Picture 1">
            <a:hlinkClick r:id="rId40" action="ppaction://hlinksldjump"/>
          </p:cNvPr>
          <p:cNvPicPr>
            <a:picLocks noChangeAspect="1"/>
          </p:cNvPicPr>
          <p:nvPr/>
        </p:nvPicPr>
        <p:blipFill rotWithShape="1">
          <a:blip r:embed="rId41" cstate="print">
            <a:extLst>
              <a:ext uri="{28A0092B-C50C-407E-A947-70E740481C1C}">
                <a14:useLocalDpi xmlns:a14="http://schemas.microsoft.com/office/drawing/2010/main" val="0"/>
              </a:ext>
            </a:extLst>
          </a:blip>
          <a:srcRect l="13635" t="15354" r="11029" b="12040"/>
          <a:stretch/>
        </p:blipFill>
        <p:spPr>
          <a:xfrm>
            <a:off x="3721762" y="1342288"/>
            <a:ext cx="1282478" cy="1236029"/>
          </a:xfrm>
          <a:prstGeom prst="rect">
            <a:avLst/>
          </a:prstGeom>
        </p:spPr>
      </p:pic>
      <p:sp>
        <p:nvSpPr>
          <p:cNvPr id="40" name="Rounded Rectangle 39"/>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a:p>
        </p:txBody>
      </p:sp>
      <p:sp>
        <p:nvSpPr>
          <p:cNvPr id="3" name="Arrow: Right 2">
            <a:hlinkClick r:id="rId42" action="ppaction://hlinksldjump"/>
            <a:extLst>
              <a:ext uri="{FF2B5EF4-FFF2-40B4-BE49-F238E27FC236}">
                <a16:creationId xmlns:a16="http://schemas.microsoft.com/office/drawing/2014/main" id="{B600C720-907C-4FE3-A78A-E03C5FBB9FFE}"/>
              </a:ext>
            </a:extLst>
          </p:cNvPr>
          <p:cNvSpPr/>
          <p:nvPr/>
        </p:nvSpPr>
        <p:spPr>
          <a:xfrm>
            <a:off x="8153400" y="209551"/>
            <a:ext cx="609600" cy="39649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12"/>
          </a:p>
        </p:txBody>
      </p:sp>
    </p:spTree>
    <p:extLst>
      <p:ext uri="{BB962C8B-B14F-4D97-AF65-F5344CB8AC3E}">
        <p14:creationId xmlns:p14="http://schemas.microsoft.com/office/powerpoint/2010/main" val="127756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circle(in)">
                                      <p:cBhvr>
                                        <p:cTn id="100" dur="2000"/>
                                        <p:tgtEl>
                                          <p:spTgt spid="48"/>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42"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par>
                                <p:cTn id="118" presetID="1" presetClass="mediacall" presetSubtype="0" fill="hold" nodeType="withEffect">
                                  <p:stCondLst>
                                    <p:cond delay="0"/>
                                  </p:stCondLst>
                                  <p:childTnLst>
                                    <p:cmd type="call" cmd="playFrom(0.0)">
                                      <p:cBhvr>
                                        <p:cTn id="119" dur="30312" fill="hold"/>
                                        <p:tgtEl>
                                          <p:spTgt spid="67"/>
                                        </p:tgtEl>
                                      </p:cBhvr>
                                    </p:cmd>
                                  </p:childTnLst>
                                </p:cTn>
                              </p:par>
                              <p:par>
                                <p:cTn id="120" presetID="1" presetClass="mediacall" presetSubtype="0" fill="hold" nodeType="withEffect">
                                  <p:stCondLst>
                                    <p:cond delay="0"/>
                                  </p:stCondLst>
                                  <p:childTnLst>
                                    <p:cmd type="call" cmd="playFrom(0.0)">
                                      <p:cBhvr>
                                        <p:cTn id="121" dur="8306" fill="hold"/>
                                        <p:tgtEl>
                                          <p:spTgt spid="69"/>
                                        </p:tgtEl>
                                      </p:cBhvr>
                                    </p:cmd>
                                  </p:childTnLst>
                                </p:cTn>
                              </p:par>
                              <p:par>
                                <p:cTn id="122" presetID="1" presetClass="mediacall" presetSubtype="0" fill="hold" nodeType="withEffect">
                                  <p:stCondLst>
                                    <p:cond delay="0"/>
                                  </p:stCondLst>
                                  <p:childTnLst>
                                    <p:cmd type="call" cmd="playFrom(0.0)">
                                      <p:cBhvr>
                                        <p:cTn id="123" dur="3600" fill="hold"/>
                                        <p:tgtEl>
                                          <p:spTgt spid="68"/>
                                        </p:tgtEl>
                                      </p:cBhvr>
                                    </p:cmd>
                                  </p:childTnLst>
                                </p:cTn>
                              </p:par>
                            </p:childTnLst>
                          </p:cTn>
                        </p:par>
                      </p:childTnLst>
                    </p:cTn>
                  </p:par>
                </p:childTnLst>
              </p:cTn>
              <p:nextCondLst>
                <p:cond evt="onClick" delay="0">
                  <p:tgtEl>
                    <p:spTgt spid="38"/>
                  </p:tgtEl>
                </p:cond>
              </p:nextCondLst>
            </p:seq>
            <p:audio>
              <p:cMediaNode vol="80000">
                <p:cTn id="124" fill="hold" display="0">
                  <p:stCondLst>
                    <p:cond delay="indefinite"/>
                  </p:stCondLst>
                  <p:endCondLst>
                    <p:cond evt="onStopAudio" delay="0">
                      <p:tgtEl>
                        <p:sldTgt/>
                      </p:tgtEl>
                    </p:cond>
                  </p:endCondLst>
                </p:cTn>
                <p:tgtEl>
                  <p:spTgt spid="64"/>
                </p:tgtEl>
              </p:cMediaNode>
            </p:audio>
            <p:audio>
              <p:cMediaNode vol="80000">
                <p:cTn id="125" fill="hold" display="0">
                  <p:stCondLst>
                    <p:cond delay="indefinite"/>
                  </p:stCondLst>
                  <p:endCondLst>
                    <p:cond evt="onStopAudio" delay="0">
                      <p:tgtEl>
                        <p:sldTgt/>
                      </p:tgtEl>
                    </p:cond>
                  </p:endCondLst>
                </p:cTn>
                <p:tgtEl>
                  <p:spTgt spid="65"/>
                </p:tgtEl>
              </p:cMediaNode>
            </p:audio>
            <p:audio>
              <p:cMediaNode vol="80000">
                <p:cTn id="126" fill="hold" display="0">
                  <p:stCondLst>
                    <p:cond delay="indefinite"/>
                  </p:stCondLst>
                  <p:endCondLst>
                    <p:cond evt="onStopAudio" delay="0">
                      <p:tgtEl>
                        <p:sldTgt/>
                      </p:tgtEl>
                    </p:cond>
                  </p:endCondLst>
                </p:cTn>
                <p:tgtEl>
                  <p:spTgt spid="66"/>
                </p:tgtEl>
              </p:cMediaNode>
            </p:audio>
            <p:seq concurrent="1" nextAc="seek">
              <p:cTn id="127" restart="whenNotActive" fill="hold" evtFilter="cancelBubble" nodeType="interactiveSeq">
                <p:stCondLst>
                  <p:cond evt="onClick" delay="0">
                    <p:tgtEl>
                      <p:spTgt spid="49"/>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9"/>
                                        </p:tgtEl>
                                      </p:cBhvr>
                                    </p:animEffect>
                                    <p:set>
                                      <p:cBhvr>
                                        <p:cTn id="13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51" fill="hold" display="0">
                  <p:stCondLst>
                    <p:cond delay="indefinite"/>
                  </p:stCondLst>
                  <p:endCondLst>
                    <p:cond evt="onStopAudio" delay="0">
                      <p:tgtEl>
                        <p:sldTgt/>
                      </p:tgtEl>
                    </p:cond>
                  </p:endCondLst>
                </p:cTn>
                <p:tgtEl>
                  <p:spTgt spid="67"/>
                </p:tgtEl>
              </p:cMediaNode>
            </p:audio>
            <p:audio>
              <p:cMediaNode vol="80000">
                <p:cTn id="152" fill="hold" display="0">
                  <p:stCondLst>
                    <p:cond delay="indefinite"/>
                  </p:stCondLst>
                  <p:endCondLst>
                    <p:cond evt="onStopAudio" delay="0">
                      <p:tgtEl>
                        <p:sldTgt/>
                      </p:tgtEl>
                    </p:cond>
                  </p:endCondLst>
                </p:cTn>
                <p:tgtEl>
                  <p:spTgt spid="68"/>
                </p:tgtEl>
              </p:cMediaNode>
            </p:audio>
            <p:audio>
              <p:cMediaNode vol="80000">
                <p:cTn id="153"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98"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646" y="4478869"/>
            <a:ext cx="776483"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6540" y="4262011"/>
            <a:ext cx="950694" cy="845061"/>
          </a:xfrm>
          <a:prstGeom prst="rect">
            <a:avLst/>
          </a:prstGeom>
        </p:spPr>
      </p:pic>
      <p:sp>
        <p:nvSpPr>
          <p:cNvPr id="11" name="Round Diagonal Corner Rectangle 12">
            <a:extLst>
              <a:ext uri="{FF2B5EF4-FFF2-40B4-BE49-F238E27FC236}">
                <a16:creationId xmlns:a16="http://schemas.microsoft.com/office/drawing/2014/main" id="{87904F39-D375-4082-A3F6-701509F0878B}"/>
              </a:ext>
            </a:extLst>
          </p:cNvPr>
          <p:cNvSpPr/>
          <p:nvPr/>
        </p:nvSpPr>
        <p:spPr>
          <a:xfrm>
            <a:off x="1724027" y="770930"/>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lnSpc>
                <a:spcPct val="150000"/>
              </a:lnSpc>
            </a:pPr>
            <a:r>
              <a:rPr lang="en-US" sz="2000" b="1">
                <a:solidFill>
                  <a:srgbClr val="6600CC"/>
                </a:solidFill>
                <a:latin typeface="Arial" panose="020B0604020202020204" pitchFamily="34" charset="0"/>
                <a:cs typeface="Arial" panose="020B0604020202020204" pitchFamily="34" charset="0"/>
              </a:rPr>
              <a:t>Ở khổ thơ 1, bạn nhỏ hỏi mẹ điều gì?</a:t>
            </a:r>
            <a:endParaRPr lang="en-US" sz="2000" b="1" dirty="0">
              <a:solidFill>
                <a:srgbClr val="6600CC"/>
              </a:solidFill>
              <a:latin typeface="Arial" panose="020B0604020202020204" pitchFamily="34" charset="0"/>
              <a:cs typeface="Arial" panose="020B0604020202020204" pitchFamily="34" charset="0"/>
            </a:endParaRPr>
          </a:p>
        </p:txBody>
      </p:sp>
      <p:sp>
        <p:nvSpPr>
          <p:cNvPr id="12" name="Snip Single Corner Rectangle 14">
            <a:extLst>
              <a:ext uri="{FF2B5EF4-FFF2-40B4-BE49-F238E27FC236}">
                <a16:creationId xmlns:a16="http://schemas.microsoft.com/office/drawing/2014/main" id="{21D6C89D-2530-4F6C-BE0C-6CFC9116C452}"/>
              </a:ext>
            </a:extLst>
          </p:cNvPr>
          <p:cNvSpPr/>
          <p:nvPr/>
        </p:nvSpPr>
        <p:spPr>
          <a:xfrm>
            <a:off x="3048000" y="2671532"/>
            <a:ext cx="3609974" cy="86300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a:solidFill>
                  <a:schemeClr val="tx1"/>
                </a:solidFill>
                <a:latin typeface="Arial" panose="020B0604020202020204" pitchFamily="34" charset="0"/>
                <a:cs typeface="Arial" panose="020B0604020202020204" pitchFamily="34" charset="0"/>
              </a:rPr>
              <a:t>Mẹ ơi, con tuổi gì?</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64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4.58333E-6 -4.81481E-6 L -1.00196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sp>
        <p:nvSpPr>
          <p:cNvPr id="22" name="Snip Single Corner Rectangle 14">
            <a:extLst>
              <a:ext uri="{FF2B5EF4-FFF2-40B4-BE49-F238E27FC236}">
                <a16:creationId xmlns:a16="http://schemas.microsoft.com/office/drawing/2014/main" id="{0C192423-918A-46F0-BC44-A7D457BC78BF}"/>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en-US" sz="2000">
                <a:solidFill>
                  <a:schemeClr val="tx1"/>
                </a:solidFill>
                <a:latin typeface="Arial" panose="020B0604020202020204" pitchFamily="34" charset="0"/>
                <a:cs typeface="Arial" panose="020B0604020202020204" pitchFamily="34" charset="0"/>
              </a:rPr>
              <a:t>Bạn nhỏ tưởng tượng sẽ đi khắp mọi miền đất nước: từ miền trung du đến cao nguyên đất đỏ và những cánh rừng đại ngàn.</a:t>
            </a:r>
            <a:endParaRPr lang="en-US" sz="2000" dirty="0">
              <a:solidFill>
                <a:schemeClr val="tx1"/>
              </a:solidFill>
              <a:latin typeface="Arial" panose="020B0604020202020204" pitchFamily="34" charset="0"/>
              <a:cs typeface="Arial" panose="020B0604020202020204" pitchFamily="34" charset="0"/>
            </a:endParaRPr>
          </a:p>
        </p:txBody>
      </p:sp>
      <p:sp>
        <p:nvSpPr>
          <p:cNvPr id="12" name="Round Diagonal Corner Rectangle 12">
            <a:extLst>
              <a:ext uri="{FF2B5EF4-FFF2-40B4-BE49-F238E27FC236}">
                <a16:creationId xmlns:a16="http://schemas.microsoft.com/office/drawing/2014/main" id="{2224B91E-B82B-42CC-819F-67E99260F3C7}"/>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Bạn nhỏ tưởng tượng “ngựa con” sẽ theo ngọn gió đi những đâu?</a:t>
            </a:r>
            <a:endParaRPr lang="en-US" sz="2000" b="1" dirty="0">
              <a:solidFill>
                <a:srgbClr val="6600CC"/>
              </a:solidFill>
              <a:latin typeface="Arial" panose="020B0604020202020204" pitchFamily="34" charset="0"/>
              <a:cs typeface="Arial" panose="020B0604020202020204" pitchFamily="34" charset="0"/>
            </a:endParaRPr>
          </a:p>
        </p:txBody>
      </p:sp>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0264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68017" y="4445656"/>
            <a:ext cx="889688"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8018" y="4298442"/>
            <a:ext cx="950694" cy="845061"/>
          </a:xfrm>
          <a:prstGeom prst="rect">
            <a:avLst/>
          </a:prstGeom>
        </p:spPr>
      </p:pic>
    </p:spTree>
    <p:extLst>
      <p:ext uri="{BB962C8B-B14F-4D97-AF65-F5344CB8AC3E}">
        <p14:creationId xmlns:p14="http://schemas.microsoft.com/office/powerpoint/2010/main" val="915182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1.875E-6 -4.81481E-6 L -1.00195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432"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980" y="4424631"/>
            <a:ext cx="722156"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20714" y="4262011"/>
            <a:ext cx="950694" cy="845061"/>
          </a:xfrm>
          <a:prstGeom prst="rect">
            <a:avLst/>
          </a:prstGeom>
        </p:spPr>
      </p:pic>
      <p:sp>
        <p:nvSpPr>
          <p:cNvPr id="24" name="Round Diagonal Corner Rectangle 12">
            <a:extLst>
              <a:ext uri="{FF2B5EF4-FFF2-40B4-BE49-F238E27FC236}">
                <a16:creationId xmlns:a16="http://schemas.microsoft.com/office/drawing/2014/main" id="{BD46BF0A-D403-4048-BEEE-277DF8DD7AFD}"/>
              </a:ext>
            </a:extLst>
          </p:cNvPr>
          <p:cNvSpPr/>
          <p:nvPr/>
        </p:nvSpPr>
        <p:spPr>
          <a:xfrm>
            <a:off x="1618789" y="1276350"/>
            <a:ext cx="6082241" cy="1642301"/>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2400" b="1">
                <a:solidFill>
                  <a:schemeClr val="tx1"/>
                </a:solidFill>
                <a:latin typeface="Arial" panose="020B0604020202020204" pitchFamily="34" charset="0"/>
                <a:cs typeface="Arial" panose="020B0604020202020204" pitchFamily="34" charset="0"/>
              </a:rPr>
              <a:t>Đọc thuộc lòng khổ thơ 3 và 4 của bài thơ “Tuổi ngựa”</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94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3.54167E-6 1.85185E-6 L -1.00196 0.00532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69418"/>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8444" y="4086328"/>
            <a:ext cx="950694" cy="8450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7750" y="4214276"/>
            <a:ext cx="1186250" cy="717111"/>
          </a:xfrm>
          <a:prstGeom prst="rect">
            <a:avLst/>
          </a:prstGeom>
        </p:spPr>
      </p:pic>
      <p:sp>
        <p:nvSpPr>
          <p:cNvPr id="14" name="Snip Single Corner Rectangle 14">
            <a:extLst>
              <a:ext uri="{FF2B5EF4-FFF2-40B4-BE49-F238E27FC236}">
                <a16:creationId xmlns:a16="http://schemas.microsoft.com/office/drawing/2014/main" id="{534FA1DC-6FCD-479D-BEC4-02241F951353}"/>
              </a:ext>
            </a:extLst>
          </p:cNvPr>
          <p:cNvSpPr/>
          <p:nvPr/>
        </p:nvSpPr>
        <p:spPr>
          <a:xfrm>
            <a:off x="1066800" y="2479939"/>
            <a:ext cx="7543623" cy="120267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vi-VN" sz="2000">
                <a:solidFill>
                  <a:schemeClr val="tx1"/>
                </a:solidFill>
                <a:cs typeface="Arial" panose="020B0604020202020204" pitchFamily="34" charset="0"/>
              </a:rPr>
              <a:t>Bài thơ kể về một cậu bé tuổi ngựa. Cậu bé thích khám phá những vùng đất mới nhưng luôn nhớ đường về với mẹ.</a:t>
            </a:r>
          </a:p>
        </p:txBody>
      </p:sp>
      <p:sp>
        <p:nvSpPr>
          <p:cNvPr id="15" name="Round Diagonal Corner Rectangle 12">
            <a:extLst>
              <a:ext uri="{FF2B5EF4-FFF2-40B4-BE49-F238E27FC236}">
                <a16:creationId xmlns:a16="http://schemas.microsoft.com/office/drawing/2014/main" id="{2DE8DEAF-7951-4008-9F94-3B6B09EB2E4F}"/>
              </a:ext>
            </a:extLst>
          </p:cNvPr>
          <p:cNvSpPr/>
          <p:nvPr/>
        </p:nvSpPr>
        <p:spPr>
          <a:xfrm>
            <a:off x="1633768" y="438150"/>
            <a:ext cx="6082241"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2000">
                <a:solidFill>
                  <a:schemeClr val="tx1"/>
                </a:solidFill>
                <a:latin typeface="Arial" panose="020B0604020202020204" pitchFamily="34" charset="0"/>
                <a:cs typeface="Arial" panose="020B0604020202020204" pitchFamily="34" charset="0"/>
              </a:rPr>
              <a:t>Đọc bài thơ “Tuổi ngựa”.</a:t>
            </a:r>
            <a:endParaRPr lang="en-US" sz="2000" dirty="0">
              <a:solidFill>
                <a:schemeClr val="tx1"/>
              </a:solidFill>
              <a:latin typeface="Arial" panose="020B0604020202020204" pitchFamily="34" charset="0"/>
              <a:cs typeface="Arial" panose="020B0604020202020204" pitchFamily="34" charset="0"/>
            </a:endParaRPr>
          </a:p>
          <a:p>
            <a:pPr algn="ctr">
              <a:spcBef>
                <a:spcPts val="600"/>
              </a:spcBef>
              <a:spcAft>
                <a:spcPts val="600"/>
              </a:spcAft>
            </a:pPr>
            <a:r>
              <a:rPr lang="en-US" sz="2000" b="1">
                <a:solidFill>
                  <a:srgbClr val="6600CC"/>
                </a:solidFill>
                <a:latin typeface="Arial" panose="020B0604020202020204" pitchFamily="34" charset="0"/>
                <a:cs typeface="Arial" panose="020B0604020202020204" pitchFamily="34" charset="0"/>
              </a:rPr>
              <a:t>Em hãy nêu nội dung chính của bài thơ.</a:t>
            </a:r>
            <a:endParaRPr lang="en-US" sz="2000" b="1" dirty="0">
              <a:solidFill>
                <a:srgbClr val="66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494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par>
                                <p:cTn id="14" presetID="35" presetClass="path" presetSubtype="0" fill="hold" nodeType="withEffect">
                                  <p:stCondLst>
                                    <p:cond delay="0"/>
                                  </p:stCondLst>
                                  <p:childTnLst>
                                    <p:animMotion origin="layout" path="M -1.875E-6 -4.81481E-6 L -1.00195 0.00533 " pathEditMode="relative" rAng="0" ptsTypes="AA">
                                      <p:cBhvr>
                                        <p:cTn id="15" dur="15000" fill="hold"/>
                                        <p:tgtEl>
                                          <p:spTgt spid="23"/>
                                        </p:tgtEl>
                                        <p:attrNameLst>
                                          <p:attrName>ppt_x</p:attrName>
                                          <p:attrName>ppt_y</p:attrName>
                                        </p:attrNameLst>
                                      </p:cBhvr>
                                      <p:rCtr x="-50104" y="255"/>
                                    </p:animMotion>
                                  </p:childTnLst>
                                </p:cTn>
                              </p:par>
                            </p:childTnLst>
                          </p:cTn>
                        </p:par>
                      </p:childTnLst>
                    </p:cTn>
                  </p:par>
                </p:childTnLst>
              </p:cTn>
              <p:nextCondLst>
                <p:cond evt="onClick" delay="0">
                  <p:tgtEl>
                    <p:spTgt spid="23"/>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2489E-2C2D-4060-BAAD-F8FF8B5908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7" t="7536" r="8940" b="64814"/>
          <a:stretch/>
        </p:blipFill>
        <p:spPr>
          <a:xfrm>
            <a:off x="1981200" y="1073504"/>
            <a:ext cx="7162800" cy="4050946"/>
          </a:xfrm>
          <a:prstGeom prst="rect">
            <a:avLst/>
          </a:prstGeom>
        </p:spPr>
      </p:pic>
      <p:sp>
        <p:nvSpPr>
          <p:cNvPr id="6" name="TextBox 5">
            <a:extLst>
              <a:ext uri="{FF2B5EF4-FFF2-40B4-BE49-F238E27FC236}">
                <a16:creationId xmlns:a16="http://schemas.microsoft.com/office/drawing/2014/main" id="{E3BB939D-85EA-45CB-B252-7E4B855BC556}"/>
              </a:ext>
            </a:extLst>
          </p:cNvPr>
          <p:cNvSpPr txBox="1"/>
          <p:nvPr/>
        </p:nvSpPr>
        <p:spPr>
          <a:xfrm>
            <a:off x="304800" y="427173"/>
            <a:ext cx="5088252" cy="646331"/>
          </a:xfrm>
          <a:prstGeom prst="rect">
            <a:avLst/>
          </a:prstGeom>
          <a:noFill/>
        </p:spPr>
        <p:txBody>
          <a:bodyPr wrap="none" rtlCol="0">
            <a:spAutoFit/>
          </a:bodyPr>
          <a:lstStyle/>
          <a:p>
            <a:r>
              <a:rPr lang="en-US" sz="3600">
                <a:solidFill>
                  <a:srgbClr val="003399"/>
                </a:solidFill>
                <a:latin typeface="VNI-Cooper" pitchFamily="2" charset="0"/>
              </a:rPr>
              <a:t>CAÙI RAÊNG KHEÅNH</a:t>
            </a:r>
          </a:p>
        </p:txBody>
      </p:sp>
      <p:sp>
        <p:nvSpPr>
          <p:cNvPr id="4" name="TextBox 3">
            <a:extLst>
              <a:ext uri="{FF2B5EF4-FFF2-40B4-BE49-F238E27FC236}">
                <a16:creationId xmlns:a16="http://schemas.microsoft.com/office/drawing/2014/main" id="{13D14E9A-324D-4482-BCE5-6B92F08E9ABA}"/>
              </a:ext>
            </a:extLst>
          </p:cNvPr>
          <p:cNvSpPr txBox="1"/>
          <p:nvPr/>
        </p:nvSpPr>
        <p:spPr>
          <a:xfrm>
            <a:off x="2600269" y="1200150"/>
            <a:ext cx="301877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Theo NGUYỄN NGỌC THUẦN</a:t>
            </a:r>
          </a:p>
        </p:txBody>
      </p:sp>
    </p:spTree>
    <p:extLst>
      <p:ext uri="{BB962C8B-B14F-4D97-AF65-F5344CB8AC3E}">
        <p14:creationId xmlns:p14="http://schemas.microsoft.com/office/powerpoint/2010/main" val="257359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4F0E4B0-C29C-4767-9598-40F9E43635E3}" vid="{AC5A6D0B-F78A-4DFC-9429-396C7B01D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logo</Template>
  <TotalTime>696</TotalTime>
  <Words>2059</Words>
  <PresentationFormat>On-screen Show (16:9)</PresentationFormat>
  <Paragraphs>138</Paragraphs>
  <Slides>26</Slides>
  <Notes>7</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2021-07-23T07:40:10Z</dcterms:created>
  <dcterms:modified xsi:type="dcterms:W3CDTF">2023-09-02T05:07:01Z</dcterms:modified>
</cp:coreProperties>
</file>