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2" r:id="rId3"/>
    <p:sldId id="278" r:id="rId4"/>
    <p:sldId id="257" r:id="rId5"/>
    <p:sldId id="289" r:id="rId6"/>
    <p:sldId id="281" r:id="rId7"/>
    <p:sldId id="291" r:id="rId8"/>
    <p:sldId id="290" r:id="rId9"/>
    <p:sldId id="271" r:id="rId10"/>
    <p:sldId id="258" r:id="rId11"/>
    <p:sldId id="284" r:id="rId12"/>
    <p:sldId id="259" r:id="rId13"/>
    <p:sldId id="292" r:id="rId14"/>
    <p:sldId id="282" r:id="rId15"/>
    <p:sldId id="293" r:id="rId16"/>
    <p:sldId id="260" r:id="rId17"/>
    <p:sldId id="295" r:id="rId18"/>
    <p:sldId id="294" r:id="rId19"/>
    <p:sldId id="296" r:id="rId20"/>
    <p:sldId id="261" r:id="rId21"/>
    <p:sldId id="297" r:id="rId22"/>
    <p:sldId id="298" r:id="rId23"/>
    <p:sldId id="285" r:id="rId24"/>
    <p:sldId id="264" r:id="rId25"/>
    <p:sldId id="287"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t>Động</a:t>
          </a:r>
          <a:r>
            <a:rPr lang="en-US" dirty="0"/>
            <a:t> </a:t>
          </a:r>
          <a:r>
            <a:rPr lang="en-US" dirty="0" err="1"/>
            <a:t>vật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t>Thực </a:t>
          </a:r>
          <a:r>
            <a:rPr lang="en-US" dirty="0" err="1"/>
            <a:t>vật</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t>
        <a:bodyPr/>
        <a:lstStyle/>
        <a:p>
          <a:endParaRPr lang="en-US"/>
        </a:p>
      </dgm:t>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t>
        <a:bodyPr/>
        <a:lstStyle/>
        <a:p>
          <a:endParaRPr lang="en-US"/>
        </a:p>
      </dgm:t>
    </dgm:pt>
    <dgm:pt modelId="{9093889F-F67D-4EEB-B21D-A12B6E3FDCDC}" type="pres">
      <dgm:prSet presAssocID="{C1308C4D-649C-4303-B3F6-CDE005FD2ECA}" presName="rootConnector1" presStyleLbl="node1" presStyleIdx="0" presStyleCnt="0"/>
      <dgm:spPr/>
      <dgm:t>
        <a:bodyPr/>
        <a:lstStyle/>
        <a:p>
          <a:endParaRPr lang="en-US"/>
        </a:p>
      </dgm:t>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t>
        <a:bodyPr/>
        <a:lstStyle/>
        <a:p>
          <a:endParaRPr lang="en-US"/>
        </a:p>
      </dgm:t>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t>
        <a:bodyPr/>
        <a:lstStyle/>
        <a:p>
          <a:endParaRPr lang="en-US"/>
        </a:p>
      </dgm:t>
    </dgm:pt>
    <dgm:pt modelId="{7AE03B62-020F-42BB-8159-02309872DF7C}" type="pres">
      <dgm:prSet presAssocID="{7F165EF3-7B42-419D-A022-BF68DB17AE74}" presName="rootConnector" presStyleLbl="node2" presStyleIdx="0" presStyleCnt="3"/>
      <dgm:spPr/>
      <dgm:t>
        <a:bodyPr/>
        <a:lstStyle/>
        <a:p>
          <a:endParaRPr lang="en-US"/>
        </a:p>
      </dgm:t>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t>
        <a:bodyPr/>
        <a:lstStyle/>
        <a:p>
          <a:endParaRPr lang="en-US"/>
        </a:p>
      </dgm:t>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t>
        <a:bodyPr/>
        <a:lstStyle/>
        <a:p>
          <a:endParaRPr lang="en-US"/>
        </a:p>
      </dgm:t>
    </dgm:pt>
    <dgm:pt modelId="{628E3FEF-7AC8-48EF-BA28-FBA2A8C25696}" type="pres">
      <dgm:prSet presAssocID="{A3D137FC-397D-46F0-85AD-25BB384F19BE}" presName="rootConnector" presStyleLbl="node2" presStyleIdx="1" presStyleCnt="3"/>
      <dgm:spPr/>
      <dgm:t>
        <a:bodyPr/>
        <a:lstStyle/>
        <a:p>
          <a:endParaRPr lang="en-US"/>
        </a:p>
      </dgm:t>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t>
        <a:bodyPr/>
        <a:lstStyle/>
        <a:p>
          <a:endParaRPr lang="en-US"/>
        </a:p>
      </dgm:t>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t>
        <a:bodyPr/>
        <a:lstStyle/>
        <a:p>
          <a:endParaRPr lang="en-US"/>
        </a:p>
      </dgm:t>
    </dgm:pt>
    <dgm:pt modelId="{014F0D6E-D244-405C-9638-271F6BB46A2B}" type="pres">
      <dgm:prSet presAssocID="{619D4B17-9E05-4DEB-AFCC-BB37B738586D}" presName="rootConnector" presStyleLbl="node2" presStyleIdx="2" presStyleCnt="3"/>
      <dgm:spPr/>
      <dgm:t>
        <a:bodyPr/>
        <a:lstStyle/>
        <a:p>
          <a:endParaRPr lang="en-US"/>
        </a:p>
      </dgm:t>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035EF336-51D2-482D-A31F-277A4C8E61DD}" type="presOf" srcId="{6E0295F2-D62E-4105-BDB3-E133180F821E}" destId="{915613D2-162B-4202-9560-42D05042A120}" srcOrd="0" destOrd="0" presId="urn:microsoft.com/office/officeart/2005/8/layout/orgChart1"/>
    <dgm:cxn modelId="{24A614E7-10F2-41B2-96E1-CA9E67DD6F75}" type="presOf" srcId="{A3D137FC-397D-46F0-85AD-25BB384F19BE}" destId="{096E59C6-427E-4E93-B528-EE99CB612AE0}"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F05B6896-1900-4AC0-A739-6E076602DEDF}" srcId="{8C1EBEA1-E063-4803-B598-DBC0AD7329D7}" destId="{C1308C4D-649C-4303-B3F6-CDE005FD2ECA}" srcOrd="0" destOrd="0" parTransId="{7349B5D5-3F4A-42E0-B8F4-68B7310A60B3}" sibTransId="{B11C79D4-A78D-47EE-ACAD-0170074F663B}"/>
    <dgm:cxn modelId="{49E05588-4B5A-4C0B-A234-96B04C87CD94}" srcId="{C1308C4D-649C-4303-B3F6-CDE005FD2ECA}" destId="{7F165EF3-7B42-419D-A022-BF68DB17AE74}" srcOrd="0" destOrd="0" parTransId="{1A099161-D7C0-4500-AD81-6A76BB5B0971}" sibTransId="{191532DE-CF1B-4852-94B0-5DB8ED1E7C74}"/>
    <dgm:cxn modelId="{491B3E40-E064-4266-BB49-20E9A436CE9B}" type="presOf" srcId="{7F165EF3-7B42-419D-A022-BF68DB17AE74}" destId="{C55948E0-9B5B-4EDA-B207-69BEE04EA8BA}" srcOrd="0"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3538064A-B31A-465E-B446-2771A3E83199}" type="presOf" srcId="{7F165EF3-7B42-419D-A022-BF68DB17AE74}" destId="{7AE03B62-020F-42BB-8159-02309872DF7C}" srcOrd="1" destOrd="0" presId="urn:microsoft.com/office/officeart/2005/8/layout/orgChart1"/>
    <dgm:cxn modelId="{AB813F18-C876-40EE-9721-647022A2B9A6}" type="presOf" srcId="{C1308C4D-649C-4303-B3F6-CDE005FD2ECA}" destId="{B560E9CF-3260-49C5-871E-0390498DA9FE}" srcOrd="0" destOrd="0" presId="urn:microsoft.com/office/officeart/2005/8/layout/orgChart1"/>
    <dgm:cxn modelId="{FE23EDFC-06DF-43BE-9D15-4487F54D3879}" type="presOf" srcId="{A3D137FC-397D-46F0-85AD-25BB384F19BE}" destId="{628E3FEF-7AC8-48EF-BA28-FBA2A8C25696}" srcOrd="1"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2DD889C7-6F40-42BE-A5A0-FC4BBD370CA5}" type="presOf" srcId="{D07E6719-A887-45EB-A2E3-21752B248C14}" destId="{267F6DFE-22CF-4AC9-909C-AD6288435C5E}" srcOrd="0"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53211"/>
        </a:xfrm>
        <a:custGeom>
          <a:avLst/>
          <a:gdLst/>
          <a:ahLst/>
          <a:cxnLst/>
          <a:rect l="0" t="0" r="0" b="0"/>
          <a:pathLst>
            <a:path>
              <a:moveTo>
                <a:pt x="45720" y="0"/>
              </a:moveTo>
              <a:lnTo>
                <a:pt x="4572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Các</a:t>
          </a:r>
          <a:r>
            <a:rPr lang="en-US" sz="4500" kern="1200" dirty="0"/>
            <a:t> </a:t>
          </a:r>
          <a:r>
            <a:rPr lang="en-US" sz="4500" kern="1200" dirty="0" err="1"/>
            <a:t>dạng</a:t>
          </a:r>
          <a:r>
            <a:rPr lang="en-US" sz="45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Động</a:t>
          </a:r>
          <a:r>
            <a:rPr lang="en-US" sz="4500" kern="1200" dirty="0"/>
            <a:t> </a:t>
          </a:r>
          <a:r>
            <a:rPr lang="en-US" sz="4500" kern="1200" dirty="0" err="1"/>
            <a:t>vật</a:t>
          </a:r>
          <a:endParaRPr lang="en-US" sz="4500" kern="1200" dirty="0"/>
        </a:p>
      </dsp:txBody>
      <dsp:txXfrm>
        <a:off x="1523356" y="1871836"/>
        <a:ext cx="2634342" cy="1317171"/>
      </dsp:txXfrm>
    </dsp:sp>
    <dsp:sp modelId="{096E59C6-427E-4E93-B528-EE99CB612AE0}">
      <dsp:nvSpPr>
        <dsp:cNvPr id="0" name=""/>
        <dsp:cNvSpPr/>
      </dsp:nvSpPr>
      <dsp:spPr>
        <a:xfrm>
          <a:off x="4710910"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Thực </a:t>
          </a:r>
          <a:r>
            <a:rPr lang="en-US" sz="4500" kern="1200" dirty="0" err="1"/>
            <a:t>vật</a:t>
          </a:r>
          <a:endParaRPr lang="en-US" sz="4500" kern="1200" dirty="0"/>
        </a:p>
      </dsp:txBody>
      <dsp:txXfrm>
        <a:off x="4710910" y="1871836"/>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Khác</a:t>
          </a:r>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5FD2EED-76EA-BE47-0CA8-29082BF8DD29}"/>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5DC543-AAFB-5BDD-7761-BD536DFAB7C0}"/>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9A271F-0ED9-901C-A4EA-7801B1FECBFC}"/>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6/29/2022</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DECD8D-0C78-BDCD-3768-602B2C0E1940}"/>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6CAC71-E8DD-4D0D-2F7A-98275D74F058}"/>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FD23DE-52FD-7678-D288-E51C34360DEA}"/>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6" name="Footer Placeholder 5">
            <a:extLst>
              <a:ext uri="{FF2B5EF4-FFF2-40B4-BE49-F238E27FC236}">
                <a16:creationId xmlns:a16="http://schemas.microsoft.com/office/drawing/2014/main" xmlns=""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FA67A2-AF22-5A72-E46D-DD1E15FA10BF}"/>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8" name="Footer Placeholder 7">
            <a:extLst>
              <a:ext uri="{FF2B5EF4-FFF2-40B4-BE49-F238E27FC236}">
                <a16:creationId xmlns:a16="http://schemas.microsoft.com/office/drawing/2014/main" xmlns=""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53CB7A0-D886-450D-8870-E5752715E522}"/>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4" name="Footer Placeholder 3">
            <a:extLst>
              <a:ext uri="{FF2B5EF4-FFF2-40B4-BE49-F238E27FC236}">
                <a16:creationId xmlns:a16="http://schemas.microsoft.com/office/drawing/2014/main" xmlns=""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93F7E0-32D2-FDB2-CF42-634C1EB2EA86}"/>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3" name="Footer Placeholder 2">
            <a:extLst>
              <a:ext uri="{FF2B5EF4-FFF2-40B4-BE49-F238E27FC236}">
                <a16:creationId xmlns:a16="http://schemas.microsoft.com/office/drawing/2014/main" xmlns=""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48C66B-BE56-35EF-A5CC-26EFC34FB4F5}"/>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6" name="Footer Placeholder 5">
            <a:extLst>
              <a:ext uri="{FF2B5EF4-FFF2-40B4-BE49-F238E27FC236}">
                <a16:creationId xmlns:a16="http://schemas.microsoft.com/office/drawing/2014/main" xmlns=""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28B5DD-3A7A-832A-37CC-614FCEA97027}"/>
              </a:ext>
            </a:extLst>
          </p:cNvPr>
          <p:cNvSpPr>
            <a:spLocks noGrp="1"/>
          </p:cNvSpPr>
          <p:nvPr>
            <p:ph type="dt" sz="half" idx="10"/>
          </p:nvPr>
        </p:nvSpPr>
        <p:spPr/>
        <p:txBody>
          <a:bodyPr/>
          <a:lstStyle/>
          <a:p>
            <a:fld id="{50FE9176-65FC-4EBF-9DCF-B7451C1286C5}" type="datetimeFigureOut">
              <a:rPr lang="en-US" smtClean="0"/>
              <a:t>6/29/2022</a:t>
            </a:fld>
            <a:endParaRPr lang="en-US"/>
          </a:p>
        </p:txBody>
      </p:sp>
      <p:sp>
        <p:nvSpPr>
          <p:cNvPr id="6" name="Footer Placeholder 5">
            <a:extLst>
              <a:ext uri="{FF2B5EF4-FFF2-40B4-BE49-F238E27FC236}">
                <a16:creationId xmlns:a16="http://schemas.microsoft.com/office/drawing/2014/main" xmlns=""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6/29/2022</a:t>
            </a:fld>
            <a:endParaRPr lang="en-US"/>
          </a:p>
        </p:txBody>
      </p:sp>
      <p:sp>
        <p:nvSpPr>
          <p:cNvPr id="5" name="Footer Placeholder 4">
            <a:extLst>
              <a:ext uri="{FF2B5EF4-FFF2-40B4-BE49-F238E27FC236}">
                <a16:creationId xmlns:a16="http://schemas.microsoft.com/office/drawing/2014/main" xmlns=""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xmlns=""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xmlns=""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xmlns=""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a16="http://schemas.microsoft.com/office/drawing/2014/main" xmlns=""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xmlns=""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B7F5EC9-4DBC-3DE8-54A1-B590DC548511}"/>
              </a:ext>
            </a:extLst>
          </p:cNvPr>
          <p:cNvSpPr txBox="1"/>
          <p:nvPr/>
        </p:nvSpPr>
        <p:spPr>
          <a:xfrm>
            <a:off x="325504" y="2162266"/>
            <a:ext cx="5770495" cy="2677656"/>
          </a:xfrm>
          <a:prstGeom prst="rect">
            <a:avLst/>
          </a:prstGeom>
          <a:noFill/>
        </p:spPr>
        <p:txBody>
          <a:bodyPr wrap="square">
            <a:spAutoFit/>
          </a:bodyPr>
          <a:lstStyle/>
          <a:p>
            <a:pPr algn="just"/>
            <a:r>
              <a:rPr lang="vi-VN" sz="2800" b="0" i="0" dirty="0">
                <a:solidFill>
                  <a:srgbClr val="212529"/>
                </a:solidFill>
                <a:effectLst/>
                <a:latin typeface="+mj-lt"/>
              </a:rPr>
              <a:t>Con đường trao đổi chất dinh dưỡng trong ống tiêu hoá ở động vật bao gồm ba giai đoạn:</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ăn</a:t>
            </a:r>
            <a:endParaRPr lang="en-US" sz="2800" dirty="0">
              <a:solidFill>
                <a:srgbClr val="212529"/>
              </a:solidFill>
              <a:latin typeface="+mj-lt"/>
            </a:endParaRPr>
          </a:p>
          <a:p>
            <a:pPr algn="just"/>
            <a:r>
              <a:rPr lang="en-US" sz="2800" b="0" i="0" dirty="0">
                <a:solidFill>
                  <a:srgbClr val="212529"/>
                </a:solidFill>
                <a:effectLst/>
                <a:latin typeface="+mj-lt"/>
              </a:rPr>
              <a:t>+ </a:t>
            </a:r>
            <a:r>
              <a:rPr lang="vi-VN" sz="2800" b="0" i="0" dirty="0">
                <a:solidFill>
                  <a:srgbClr val="212529"/>
                </a:solidFill>
                <a:effectLst/>
                <a:latin typeface="+mj-lt"/>
              </a:rPr>
              <a:t>tiêu hoá và hấp thụ chất dinh dưỡng</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thải phân.</a:t>
            </a:r>
          </a:p>
        </p:txBody>
      </p:sp>
      <p:sp>
        <p:nvSpPr>
          <p:cNvPr id="6" name="TextBox 5">
            <a:extLst>
              <a:ext uri="{FF2B5EF4-FFF2-40B4-BE49-F238E27FC236}">
                <a16:creationId xmlns:a16="http://schemas.microsoft.com/office/drawing/2014/main" xmlns="" id="{A2411426-646F-49DC-3D9D-42EA16296AEE}"/>
              </a:ext>
            </a:extLst>
          </p:cNvPr>
          <p:cNvSpPr txBox="1"/>
          <p:nvPr/>
        </p:nvSpPr>
        <p:spPr>
          <a:xfrm>
            <a:off x="653266" y="464799"/>
            <a:ext cx="8671488" cy="1292662"/>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a:t>
            </a:r>
            <a:r>
              <a:rPr lang="vi-VN" sz="2600" b="1" i="0" dirty="0" smtClean="0">
                <a:solidFill>
                  <a:srgbClr val="0070C0"/>
                </a:solidFill>
                <a:effectLst/>
                <a:latin typeface="+mj-lt"/>
              </a:rPr>
              <a:t>TIÊ</a:t>
            </a:r>
            <a:r>
              <a:rPr lang="en-US" sz="2600" b="1" dirty="0">
                <a:solidFill>
                  <a:srgbClr val="0070C0"/>
                </a:solidFill>
                <a:latin typeface="Times New Roman" pitchFamily="18" charset="0"/>
                <a:cs typeface="Times New Roman" pitchFamily="18" charset="0"/>
              </a:rPr>
              <a:t>U</a:t>
            </a:r>
            <a:r>
              <a:rPr lang="vi-VN" sz="2600" b="1" i="0" dirty="0" smtClean="0">
                <a:solidFill>
                  <a:srgbClr val="0070C0"/>
                </a:solidFill>
                <a:effectLst/>
                <a:latin typeface="+mj-lt"/>
              </a:rPr>
              <a:t> </a:t>
            </a:r>
            <a:r>
              <a:rPr lang="vi-VN" sz="2600" b="1" i="0" dirty="0">
                <a:solidFill>
                  <a:srgbClr val="0070C0"/>
                </a:solidFill>
                <a:effectLst/>
                <a:latin typeface="+mj-lt"/>
              </a:rPr>
              <a:t>HOÁ Ở ĐỘNG VẬT</a:t>
            </a:r>
          </a:p>
        </p:txBody>
      </p:sp>
      <p:pic>
        <p:nvPicPr>
          <p:cNvPr id="8" name="Picture 2" descr="Chất dinh dưỡng vi lượng và sức khỏe-Viện Dinh dưỡng VHN Bio">
            <a:extLst>
              <a:ext uri="{FF2B5EF4-FFF2-40B4-BE49-F238E27FC236}">
                <a16:creationId xmlns:a16="http://schemas.microsoft.com/office/drawing/2014/main" xmlns=""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a16="http://schemas.microsoft.com/office/drawing/2014/main" xmlns=""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a16="http://schemas.microsoft.com/office/drawing/2014/main" xmlns=""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smtClean="0">
                  <a:solidFill>
                    <a:srgbClr val="C00000"/>
                  </a:solidFill>
                  <a:latin typeface="Times New Roman" panose="02020603050405020304" pitchFamily="18" charset="0"/>
                  <a:ea typeface="Arial" panose="020B0604020202020204" pitchFamily="34" charset="0"/>
                </a:rPr>
                <a:t>Em</a:t>
              </a:r>
              <a:r>
                <a:rPr lang="en-US" sz="2800" dirty="0" smtClean="0">
                  <a:solidFill>
                    <a:srgbClr val="C00000"/>
                  </a:solidFill>
                  <a:latin typeface="Times New Roman" panose="02020603050405020304" pitchFamily="18" charset="0"/>
                  <a:ea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rPr>
                <a:t>có</a:t>
              </a:r>
              <a:r>
                <a:rPr lang="en-US" sz="2800" dirty="0" smtClean="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nhận</a:t>
              </a:r>
              <a:r>
                <a:rPr lang="en-US" sz="2800" dirty="0">
                  <a:solidFill>
                    <a:srgbClr val="C00000"/>
                  </a:solidFill>
                  <a:effectLst/>
                  <a:latin typeface="Times New Roman" panose="02020603050405020304" pitchFamily="18" charset="0"/>
                  <a:ea typeface="Arial" panose="020B0604020202020204" pitchFamily="34" charset="0"/>
                </a:rPr>
                <a:t> xét gì về </a:t>
              </a:r>
              <a:r>
                <a:rPr lang="en-US" sz="2800" dirty="0" err="1">
                  <a:solidFill>
                    <a:srgbClr val="C00000"/>
                  </a:solidFill>
                  <a:effectLst/>
                  <a:latin typeface="Times New Roman" panose="02020603050405020304" pitchFamily="18" charset="0"/>
                  <a:ea typeface="Arial" panose="020B0604020202020204" pitchFamily="34" charset="0"/>
                </a:rPr>
                <a:t>nhu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cầu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nước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a16="http://schemas.microsoft.com/office/drawing/2014/main" xmlns=""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8E236F1A-15B2-ABFB-FC51-E13D8B265543}"/>
              </a:ext>
            </a:extLst>
          </p:cNvPr>
          <p:cNvSpPr txBox="1"/>
          <p:nvPr/>
        </p:nvSpPr>
        <p:spPr>
          <a:xfrm>
            <a:off x="413715" y="5390529"/>
            <a:ext cx="11221278" cy="954107"/>
          </a:xfrm>
          <a:prstGeom prst="rect">
            <a:avLst/>
          </a:prstGeom>
          <a:noFill/>
        </p:spPr>
        <p:txBody>
          <a:bodyPr wrap="square">
            <a:spAutoFit/>
          </a:bodyPr>
          <a:lstStyle/>
          <a:p>
            <a:pPr algn="just"/>
            <a:r>
              <a:rPr lang="vi-VN" sz="2800" b="0"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a16="http://schemas.microsoft.com/office/drawing/2014/main" xmlns=""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49CDCBB-F759-9701-4364-D539B0D3C8B0}"/>
              </a:ext>
            </a:extLst>
          </p:cNvPr>
          <p:cNvGrpSpPr/>
          <p:nvPr/>
        </p:nvGrpSpPr>
        <p:grpSpPr>
          <a:xfrm>
            <a:off x="494472" y="1451178"/>
            <a:ext cx="6100952" cy="1855232"/>
            <a:chOff x="5608084" y="1959665"/>
            <a:chExt cx="6100952" cy="1855232"/>
          </a:xfrm>
        </p:grpSpPr>
        <p:sp>
          <p:nvSpPr>
            <p:cNvPr id="3" name="Rectangle: Rounded Corners 2">
              <a:extLst>
                <a:ext uri="{FF2B5EF4-FFF2-40B4-BE49-F238E27FC236}">
                  <a16:creationId xmlns:a16="http://schemas.microsoft.com/office/drawing/2014/main" xmlns=""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có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bổ</a:t>
              </a:r>
              <a:r>
                <a:rPr lang="en-US" sz="2800" dirty="0">
                  <a:solidFill>
                    <a:srgbClr val="C00000"/>
                  </a:solidFill>
                  <a:latin typeface="Times New Roman" panose="02020603050405020304" pitchFamily="18" charset="0"/>
                  <a:ea typeface="Arial" panose="020B0604020202020204" pitchFamily="34" charset="0"/>
                </a:rPr>
                <a:t> sung </a:t>
              </a: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cho</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những</a:t>
              </a:r>
              <a:r>
                <a:rPr lang="en-US" sz="2800" dirty="0">
                  <a:solidFill>
                    <a:srgbClr val="C00000"/>
                  </a:solidFill>
                  <a:latin typeface="Times New Roman" panose="02020603050405020304" pitchFamily="18" charset="0"/>
                  <a:ea typeface="Arial" panose="020B0604020202020204" pitchFamily="34" charset="0"/>
                </a:rPr>
                <a:t> cách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a16="http://schemas.microsoft.com/office/drawing/2014/main" xmlns=""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a16="http://schemas.microsoft.com/office/drawing/2014/main" xmlns=""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xmlns=""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xmlns=""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xmlns=""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xmlns=""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xmlns=""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a16="http://schemas.microsoft.com/office/drawing/2014/main" xmlns=""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a16="http://schemas.microsoft.com/office/drawing/2014/main" xmlns=""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khỏi</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như thế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xmlns=""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1891F6B-46F8-1851-1112-2EC06B124E15}"/>
              </a:ext>
            </a:extLst>
          </p:cNvPr>
          <p:cNvSpPr/>
          <p:nvPr/>
        </p:nvSpPr>
        <p:spPr>
          <a:xfrm>
            <a:off x="1277090" y="924338"/>
            <a:ext cx="9811667"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effectLst/>
                <a:latin typeface="Times New Roman" panose="02020603050405020304" pitchFamily="18" charset="0"/>
                <a:ea typeface="Calibri" panose="020F0502020204030204" pitchFamily="34" charset="0"/>
              </a:rPr>
              <a:t>Lượng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nước</a:t>
            </a:r>
            <a:r>
              <a:rPr lang="en-US" sz="2800" dirty="0">
                <a:solidFill>
                  <a:srgbClr val="C00000"/>
                </a:solidFill>
                <a:effectLst/>
                <a:latin typeface="Times New Roman" panose="02020603050405020304" pitchFamily="18" charset="0"/>
                <a:ea typeface="Calibri" panose="020F0502020204030204" pitchFamily="34" charset="0"/>
              </a:rPr>
              <a:t> cần mỗi ngày = </a:t>
            </a:r>
            <a:r>
              <a:rPr lang="en-US" sz="2800" dirty="0" err="1">
                <a:solidFill>
                  <a:srgbClr val="C00000"/>
                </a:solidFill>
                <a:effectLst/>
                <a:latin typeface="Times New Roman" panose="02020603050405020304" pitchFamily="18" charset="0"/>
                <a:ea typeface="Calibri" panose="020F0502020204030204" pitchFamily="34" charset="0"/>
              </a:rPr>
              <a:t>Cân</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nặng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của</a:t>
            </a:r>
            <a:r>
              <a:rPr lang="en-US" sz="2800" dirty="0">
                <a:solidFill>
                  <a:srgbClr val="C00000"/>
                </a:solidFill>
                <a:effectLst/>
                <a:latin typeface="Times New Roman" panose="02020603050405020304" pitchFamily="18" charset="0"/>
                <a:ea typeface="Calibri" panose="020F0502020204030204" pitchFamily="34" charset="0"/>
              </a:rPr>
              <a:t> cơ </a:t>
            </a:r>
            <a:r>
              <a:rPr lang="en-US" sz="2800" dirty="0" err="1">
                <a:solidFill>
                  <a:srgbClr val="C00000"/>
                </a:solidFill>
                <a:effectLst/>
                <a:latin typeface="Times New Roman" panose="02020603050405020304" pitchFamily="18" charset="0"/>
                <a:ea typeface="Calibri" panose="020F0502020204030204" pitchFamily="34" charset="0"/>
              </a:rPr>
              <a:t>thể</a:t>
            </a:r>
            <a:r>
              <a:rPr lang="en-US" sz="2800" dirty="0">
                <a:solidFill>
                  <a:srgbClr val="C00000"/>
                </a:solidFill>
                <a:effectLst/>
                <a:latin typeface="Times New Roman" panose="02020603050405020304" pitchFamily="18" charset="0"/>
                <a:ea typeface="Calibri" panose="020F0502020204030204" pitchFamily="34" charset="0"/>
              </a:rPr>
              <a:t> (kg) x 40 (ml)</a:t>
            </a:r>
            <a:endParaRPr lang="en-US" sz="2800" dirty="0">
              <a:solidFill>
                <a:srgbClr val="C00000"/>
              </a:solidFill>
            </a:endParaRPr>
          </a:p>
        </p:txBody>
      </p:sp>
      <p:sp>
        <p:nvSpPr>
          <p:cNvPr id="7" name="Rectangle: Rounded Corners 6">
            <a:extLst>
              <a:ext uri="{FF2B5EF4-FFF2-40B4-BE49-F238E27FC236}">
                <a16:creationId xmlns:a16="http://schemas.microsoft.com/office/drawing/2014/main" xmlns=""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a16="http://schemas.microsoft.com/office/drawing/2014/main" xmlns=""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a16="http://schemas.microsoft.com/office/drawing/2014/main" xmlns=""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F718A9-7720-7DD3-C377-C601213997C5}"/>
              </a:ext>
            </a:extLst>
          </p:cNvPr>
          <p:cNvSpPr txBox="1"/>
          <p:nvPr/>
        </p:nvSpPr>
        <p:spPr>
          <a:xfrm>
            <a:off x="549549" y="1798433"/>
            <a:ext cx="4738069" cy="353943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vi-VN" sz="2800" b="0" i="0" dirty="0">
                <a:effectLst/>
                <a:latin typeface="Times New Roman" panose="02020603050405020304" pitchFamily="18" charset="0"/>
                <a:cs typeface="Times New Roman" panose="02020603050405020304" pitchFamily="18" charset="0"/>
              </a:rPr>
              <a:t>Vì nước luôn có sự đào thải ra khỏi cơ thể nên việc bổ sung nước là vô cùng quan trọng.</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a16="http://schemas.microsoft.com/office/drawing/2014/main" xmlns=""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xmlns=""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ukaryotic Cells">
            <a:extLst>
              <a:ext uri="{FF2B5EF4-FFF2-40B4-BE49-F238E27FC236}">
                <a16:creationId xmlns:a16="http://schemas.microsoft.com/office/drawing/2014/main" xmlns="" id="{DD01F906-05A1-8C31-0C1F-058B9DDE1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88"/>
          <a:stretch/>
        </p:blipFill>
        <p:spPr bwMode="auto">
          <a:xfrm>
            <a:off x="568157" y="1917555"/>
            <a:ext cx="4313613" cy="3889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533586C-1B8C-BAFE-AD94-2D3CAC9A3E13}"/>
              </a:ext>
            </a:extLst>
          </p:cNvPr>
          <p:cNvSpPr txBox="1"/>
          <p:nvPr/>
        </p:nvSpPr>
        <p:spPr>
          <a:xfrm>
            <a:off x="327373" y="575936"/>
            <a:ext cx="9313584"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6" name="Group 5">
            <a:extLst>
              <a:ext uri="{FF2B5EF4-FFF2-40B4-BE49-F238E27FC236}">
                <a16:creationId xmlns:a16="http://schemas.microsoft.com/office/drawing/2014/main" xmlns="" id="{9BB33EA6-44C3-789F-6CCD-D938C8E17A2B}"/>
              </a:ext>
            </a:extLst>
          </p:cNvPr>
          <p:cNvGrpSpPr/>
          <p:nvPr/>
        </p:nvGrpSpPr>
        <p:grpSpPr>
          <a:xfrm>
            <a:off x="4708147" y="1546362"/>
            <a:ext cx="6731792" cy="3765276"/>
            <a:chOff x="5608084" y="1959665"/>
            <a:chExt cx="6731792" cy="3765276"/>
          </a:xfrm>
        </p:grpSpPr>
        <p:sp>
          <p:nvSpPr>
            <p:cNvPr id="7" name="Rectangle: Rounded Corners 6">
              <a:extLst>
                <a:ext uri="{FF2B5EF4-FFF2-40B4-BE49-F238E27FC236}">
                  <a16:creationId xmlns:a16="http://schemas.microsoft.com/office/drawing/2014/main" xmlns="" id="{FF46E3CB-7D9E-AD5D-68B8-E11B8AA48C51}"/>
                </a:ext>
              </a:extLst>
            </p:cNvPr>
            <p:cNvSpPr/>
            <p:nvPr/>
          </p:nvSpPr>
          <p:spPr>
            <a:xfrm>
              <a:off x="7201346" y="2463175"/>
              <a:ext cx="5138530" cy="326176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trình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tế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là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này lấy từ đâu và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như thế nào?</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xmlns="" id="{85315989-0CE2-017A-80D0-D9FCF176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9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83A979B3-5A95-7D34-4431-FE27B6097C58}"/>
              </a:ext>
            </a:extLst>
          </p:cNvPr>
          <p:cNvSpPr/>
          <p:nvPr/>
        </p:nvSpPr>
        <p:spPr>
          <a:xfrm>
            <a:off x="-106018" y="-24848"/>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a16="http://schemas.microsoft.com/office/drawing/2014/main" xmlns=""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
        <p:nvSpPr>
          <p:cNvPr id="10" name="Rectangle: Rounded Corners 9">
            <a:extLst>
              <a:ext uri="{FF2B5EF4-FFF2-40B4-BE49-F238E27FC236}">
                <a16:creationId xmlns:a16="http://schemas.microsoft.com/office/drawing/2014/main" xmlns=""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a:t>
            </a:r>
          </a:p>
        </p:txBody>
      </p:sp>
    </p:spTree>
    <p:extLst>
      <p:ext uri="{BB962C8B-B14F-4D97-AF65-F5344CB8AC3E}">
        <p14:creationId xmlns:p14="http://schemas.microsoft.com/office/powerpoint/2010/main" val="2203133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uần hoàn máu là gì? [Thành phần][Vai trò][Cách tăng tuần hoàn máu]">
            <a:extLst>
              <a:ext uri="{FF2B5EF4-FFF2-40B4-BE49-F238E27FC236}">
                <a16:creationId xmlns:a16="http://schemas.microsoft.com/office/drawing/2014/main" xmlns="" id="{74A51A1A-C84D-7D22-0AEB-D749D579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407" y="1427056"/>
            <a:ext cx="4312113" cy="4979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9E1EE00-991C-088F-DC5D-77D929D11AE7}"/>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10" name="Group 9">
            <a:extLst>
              <a:ext uri="{FF2B5EF4-FFF2-40B4-BE49-F238E27FC236}">
                <a16:creationId xmlns:a16="http://schemas.microsoft.com/office/drawing/2014/main" xmlns="" id="{4558E65C-5D30-6C80-07A4-525B90DE9100}"/>
              </a:ext>
            </a:extLst>
          </p:cNvPr>
          <p:cNvGrpSpPr/>
          <p:nvPr/>
        </p:nvGrpSpPr>
        <p:grpSpPr>
          <a:xfrm>
            <a:off x="0" y="1335229"/>
            <a:ext cx="7576102" cy="3087313"/>
            <a:chOff x="5608084" y="1959665"/>
            <a:chExt cx="7576102" cy="3087313"/>
          </a:xfrm>
        </p:grpSpPr>
        <p:sp>
          <p:nvSpPr>
            <p:cNvPr id="11" name="Rectangle: Rounded Corners 10">
              <a:extLst>
                <a:ext uri="{FF2B5EF4-FFF2-40B4-BE49-F238E27FC236}">
                  <a16:creationId xmlns:a16="http://schemas.microsoft.com/office/drawing/2014/main" xmlns="" id="{7469E368-119E-E11A-40B9-06CCA7EFC700}"/>
                </a:ext>
              </a:extLst>
            </p:cNvPr>
            <p:cNvSpPr/>
            <p:nvPr/>
          </p:nvSpPr>
          <p:spPr>
            <a:xfrm>
              <a:off x="7086441" y="2641709"/>
              <a:ext cx="6097745" cy="240526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nào thực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trong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tuần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a:t>
              </a:r>
              <a:endParaRPr lang="en-US" sz="2800" dirty="0">
                <a:solidFill>
                  <a:srgbClr val="C00000"/>
                </a:solidFill>
              </a:endParaRPr>
            </a:p>
          </p:txBody>
        </p:sp>
        <p:pic>
          <p:nvPicPr>
            <p:cNvPr id="12" name="Picture 11" descr="Finance Quick Consult Can Answer Your Questions — 501 Commons">
              <a:extLst>
                <a:ext uri="{FF2B5EF4-FFF2-40B4-BE49-F238E27FC236}">
                  <a16:creationId xmlns:a16="http://schemas.microsoft.com/office/drawing/2014/main" xmlns="" id="{EDCA5DC6-4D52-190D-10C4-9369A62B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88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E47D97F-8896-A87F-9B07-33456119C518}"/>
              </a:ext>
            </a:extLst>
          </p:cNvPr>
          <p:cNvSpPr txBox="1"/>
          <p:nvPr/>
        </p:nvSpPr>
        <p:spPr>
          <a:xfrm>
            <a:off x="474593" y="1259721"/>
            <a:ext cx="6284016" cy="4351256"/>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thực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người có 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tiết và CO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thẫm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Vòng</a:t>
            </a:r>
            <a:r>
              <a:rPr lang="en-US" sz="2400" dirty="0">
                <a:solidFill>
                  <a:srgbClr val="000000"/>
                </a:solidFill>
                <a:effectLst/>
                <a:latin typeface="Times New Roman" panose="02020603050405020304" pitchFamily="18" charset="0"/>
                <a:ea typeface="Calibri" panose="020F0502020204030204" pitchFamily="34" charset="0"/>
              </a:rPr>
              <a:t> tuần </a:t>
            </a:r>
            <a:r>
              <a:rPr lang="en-US" sz="2400" dirty="0" err="1">
                <a:solidFill>
                  <a:srgbClr val="000000"/>
                </a:solidFill>
                <a:effectLst/>
                <a:latin typeface="Times New Roman" panose="02020603050405020304" pitchFamily="18" charset="0"/>
                <a:ea typeface="Calibri" panose="020F0502020204030204" pitchFamily="34" charset="0"/>
              </a:rPr>
              <a:t>hoàn</a:t>
            </a:r>
            <a:r>
              <a:rPr lang="en-US" sz="2400" dirty="0">
                <a:solidFill>
                  <a:srgbClr val="000000"/>
                </a:solidFill>
                <a:effectLst/>
                <a:latin typeface="Times New Roman" panose="02020603050405020304" pitchFamily="18" charset="0"/>
                <a:ea typeface="Calibri" panose="020F0502020204030204" pitchFamily="34" charset="0"/>
              </a:rPr>
              <a:t> nhỏ: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thẫm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nghèo</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được </a:t>
            </a:r>
            <a:r>
              <a:rPr lang="en-US" sz="2400" dirty="0" err="1">
                <a:solidFill>
                  <a:srgbClr val="000000"/>
                </a:solidFill>
                <a:effectLst/>
                <a:latin typeface="Times New Roman" panose="02020603050405020304" pitchFamily="18" charset="0"/>
                <a:ea typeface="Calibri" panose="020F0502020204030204" pitchFamily="34" charset="0"/>
              </a:rPr>
              <a:t>tim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bơm</a:t>
            </a:r>
            <a:r>
              <a:rPr lang="en-US" sz="2400" dirty="0">
                <a:solidFill>
                  <a:srgbClr val="000000"/>
                </a:solidFill>
                <a:effectLst/>
                <a:latin typeface="Times New Roman" panose="02020603050405020304" pitchFamily="18" charset="0"/>
                <a:ea typeface="Calibri" panose="020F0502020204030204" pitchFamily="34" charset="0"/>
              </a:rPr>
              <a:t> lên </a:t>
            </a:r>
            <a:r>
              <a:rPr lang="en-US" sz="2400" dirty="0" err="1">
                <a:solidFill>
                  <a:srgbClr val="000000"/>
                </a:solidFill>
                <a:effectLst/>
                <a:latin typeface="Times New Roman" panose="02020603050405020304" pitchFamily="18" charset="0"/>
                <a:ea typeface="Calibri" panose="020F0502020204030204" pitchFamily="34" charset="0"/>
              </a:rPr>
              <a:t>phổi</a:t>
            </a:r>
            <a:r>
              <a:rPr lang="en-US" sz="2400" dirty="0">
                <a:solidFill>
                  <a:srgbClr val="000000"/>
                </a:solidFill>
                <a:effectLst/>
                <a:latin typeface="Times New Roman" panose="02020603050405020304" pitchFamily="18" charset="0"/>
                <a:ea typeface="Calibri" panose="020F0502020204030204" pitchFamily="34" charset="0"/>
              </a:rPr>
              <a:t>, tại đây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nhận</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và </a:t>
            </a:r>
            <a:r>
              <a:rPr lang="en-US" sz="2400" dirty="0" err="1">
                <a:solidFill>
                  <a:srgbClr val="000000"/>
                </a:solidFill>
                <a:effectLst/>
                <a:latin typeface="Times New Roman" panose="02020603050405020304" pitchFamily="18" charset="0"/>
                <a:ea typeface="Calibri" panose="020F0502020204030204" pitchFamily="34" charset="0"/>
              </a:rPr>
              <a:t>thải</a:t>
            </a:r>
            <a:r>
              <a:rPr lang="en-US" sz="2400" dirty="0">
                <a:solidFill>
                  <a:srgbClr val="000000"/>
                </a:solidFill>
                <a:effectLst/>
                <a:latin typeface="Times New Roman" panose="02020603050405020304" pitchFamily="18" charset="0"/>
                <a:ea typeface="Calibri" panose="020F0502020204030204" pitchFamily="34" charset="0"/>
              </a:rPr>
              <a:t> CO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trở</a:t>
            </a:r>
            <a:r>
              <a:rPr lang="en-US" sz="2400" dirty="0">
                <a:solidFill>
                  <a:srgbClr val="000000"/>
                </a:solidFill>
                <a:effectLst/>
                <a:latin typeface="Times New Roman" panose="02020603050405020304" pitchFamily="18" charset="0"/>
                <a:ea typeface="Calibri" panose="020F0502020204030204" pitchFamily="34" charset="0"/>
              </a:rPr>
              <a:t> thành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giàu</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về </a:t>
            </a:r>
            <a:r>
              <a:rPr lang="en-US" sz="2400" dirty="0" err="1">
                <a:solidFill>
                  <a:srgbClr val="000000"/>
                </a:solidFill>
                <a:effectLst/>
                <a:latin typeface="Times New Roman" panose="02020603050405020304" pitchFamily="18" charset="0"/>
                <a:ea typeface="Calibri" panose="020F0502020204030204" pitchFamily="34" charset="0"/>
              </a:rPr>
              <a:t>tim.</a:t>
            </a:r>
            <a:endParaRPr lang="en-US" sz="2400" dirty="0"/>
          </a:p>
        </p:txBody>
      </p:sp>
      <p:sp>
        <p:nvSpPr>
          <p:cNvPr id="4" name="TextBox 3">
            <a:extLst>
              <a:ext uri="{FF2B5EF4-FFF2-40B4-BE49-F238E27FC236}">
                <a16:creationId xmlns:a16="http://schemas.microsoft.com/office/drawing/2014/main" xmlns="" id="{417CE6C8-C27D-305D-F350-54B893948754}"/>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pic>
        <p:nvPicPr>
          <p:cNvPr id="5" name="Picture 2" descr="Tuần hoàn máu là gì? [Thành phần][Vai trò][Cách tăng tuần hoàn máu]">
            <a:extLst>
              <a:ext uri="{FF2B5EF4-FFF2-40B4-BE49-F238E27FC236}">
                <a16:creationId xmlns:a16="http://schemas.microsoft.com/office/drawing/2014/main" xmlns="" id="{86EA8A46-BBD1-5655-3F6F-F9B6A9568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59" y="1259721"/>
            <a:ext cx="4312113"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VẬ</a:t>
            </a:r>
            <a:r>
              <a:rPr lang="en-US" sz="2800" b="1" i="0" dirty="0">
                <a:solidFill>
                  <a:srgbClr val="03A6EB"/>
                </a:solidFill>
                <a:effectLst/>
                <a:latin typeface="+mj-lt"/>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4A6707F-F6A5-07EE-2914-149975784ABE}"/>
              </a:ext>
            </a:extLst>
          </p:cNvPr>
          <p:cNvSpPr txBox="1"/>
          <p:nvPr/>
        </p:nvSpPr>
        <p:spPr>
          <a:xfrm>
            <a:off x="862218" y="1679434"/>
            <a:ext cx="6097656" cy="3604513"/>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6" descr="Suy Dinh Dưỡng Thể Phù Là Gì? Cách Trị (Kwashiorkor)">
            <a:extLst>
              <a:ext uri="{FF2B5EF4-FFF2-40B4-BE49-F238E27FC236}">
                <a16:creationId xmlns:a16="http://schemas.microsoft.com/office/drawing/2014/main" xmlns="" id="{F3884F29-C2DD-233B-E52B-F9EAE8CDC03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75402" y="1679434"/>
            <a:ext cx="2734217" cy="19865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1C8015B7-FC65-AF3F-ED86-2C0E48202D26}"/>
              </a:ext>
            </a:extLst>
          </p:cNvPr>
          <p:cNvGrpSpPr/>
          <p:nvPr/>
        </p:nvGrpSpPr>
        <p:grpSpPr>
          <a:xfrm>
            <a:off x="7265503" y="4087903"/>
            <a:ext cx="3372677" cy="2420628"/>
            <a:chOff x="107674" y="1341783"/>
            <a:chExt cx="5715000" cy="4101754"/>
          </a:xfrm>
        </p:grpSpPr>
        <p:pic>
          <p:nvPicPr>
            <p:cNvPr id="8" name="Picture 4" descr="Top những nguyên nhân hàng đầu dẫn đến trẻ béo phì">
              <a:extLst>
                <a:ext uri="{FF2B5EF4-FFF2-40B4-BE49-F238E27FC236}">
                  <a16:creationId xmlns:a16="http://schemas.microsoft.com/office/drawing/2014/main" xmlns="" id="{AB633099-1CEA-CA40-E256-DAFC631B6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4" y="1414462"/>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68722999-46AE-C0E6-0AF2-A97404206D36}"/>
                </a:ext>
              </a:extLst>
            </p:cNvPr>
            <p:cNvSpPr/>
            <p:nvPr/>
          </p:nvSpPr>
          <p:spPr>
            <a:xfrm>
              <a:off x="4890052" y="1341783"/>
              <a:ext cx="844826" cy="74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384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artoon Food Icons Set Isolated on White Background Stock Vector -  Illustration of food, fastfood: 181761482">
            <a:extLst>
              <a:ext uri="{FF2B5EF4-FFF2-40B4-BE49-F238E27FC236}">
                <a16:creationId xmlns:a16="http://schemas.microsoft.com/office/drawing/2014/main" xmlns="" id="{D5BEE7D3-F642-FD42-F09F-B67BD951E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36"/>
          <a:stretch/>
        </p:blipFill>
        <p:spPr bwMode="auto">
          <a:xfrm>
            <a:off x="2750567" y="1480931"/>
            <a:ext cx="6145130" cy="5377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4D9B53D2-FCFC-D1B8-17A1-C95BBAA3041E}"/>
              </a:ext>
            </a:extLst>
          </p:cNvPr>
          <p:cNvGrpSpPr/>
          <p:nvPr/>
        </p:nvGrpSpPr>
        <p:grpSpPr>
          <a:xfrm>
            <a:off x="1043608" y="0"/>
            <a:ext cx="9253331" cy="1567369"/>
            <a:chOff x="5608084" y="1959664"/>
            <a:chExt cx="9253331" cy="1567369"/>
          </a:xfrm>
        </p:grpSpPr>
        <p:sp>
          <p:nvSpPr>
            <p:cNvPr id="6" name="Rectangle: Rounded Corners 5">
              <a:extLst>
                <a:ext uri="{FF2B5EF4-FFF2-40B4-BE49-F238E27FC236}">
                  <a16:creationId xmlns:a16="http://schemas.microsoft.com/office/drawing/2014/main" xmlns="" id="{CFB3E6AE-F25C-F012-81E1-A22F3F643974}"/>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chúng ta nên ăn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nhiều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xmlns="" id="{B8F13BEB-2E19-81B0-4337-45BA62F0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42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9C3E88-A0A2-46EC-E8EA-EF4F524A69D3}"/>
              </a:ext>
            </a:extLst>
          </p:cNvPr>
          <p:cNvSpPr txBox="1"/>
          <p:nvPr/>
        </p:nvSpPr>
        <p:spPr>
          <a:xfrm>
            <a:off x="792645" y="401743"/>
            <a:ext cx="6097656" cy="523220"/>
          </a:xfrm>
          <a:prstGeom prst="rect">
            <a:avLst/>
          </a:prstGeom>
          <a:noFill/>
        </p:spPr>
        <p:txBody>
          <a:bodyPr wrap="square">
            <a:spAutoFit/>
          </a:bodyPr>
          <a:lstStyle/>
          <a:p>
            <a:pPr algn="l"/>
            <a:r>
              <a:rPr lang="en-US" sz="2800" b="1" i="0" dirty="0">
                <a:solidFill>
                  <a:srgbClr val="212529"/>
                </a:solidFill>
                <a:effectLst/>
                <a:latin typeface="Times New Roman" panose="02020603050405020304" pitchFamily="18" charset="0"/>
                <a:cs typeface="Times New Roman" panose="02020603050405020304" pitchFamily="18" charset="0"/>
              </a:rPr>
              <a:t>2. </a:t>
            </a:r>
            <a:r>
              <a:rPr lang="en-US" sz="2800" b="1" i="0" dirty="0" err="1">
                <a:solidFill>
                  <a:srgbClr val="212529"/>
                </a:solidFill>
                <a:effectLst/>
                <a:latin typeface="Times New Roman" panose="02020603050405020304" pitchFamily="18" charset="0"/>
                <a:cs typeface="Times New Roman" panose="02020603050405020304" pitchFamily="18" charset="0"/>
              </a:rPr>
              <a:t>Vệ</a:t>
            </a:r>
            <a:r>
              <a:rPr lang="en-US" sz="2800" b="1" i="0" dirty="0">
                <a:solidFill>
                  <a:srgbClr val="212529"/>
                </a:solidFill>
                <a:effectLst/>
                <a:latin typeface="Times New Roman" panose="02020603050405020304" pitchFamily="18" charset="0"/>
                <a:cs typeface="Times New Roman" panose="02020603050405020304" pitchFamily="18" charset="0"/>
              </a:rPr>
              <a:t> </a:t>
            </a:r>
            <a:r>
              <a:rPr lang="en-US" sz="2800" b="1" i="0" dirty="0" err="1">
                <a:solidFill>
                  <a:srgbClr val="212529"/>
                </a:solidFill>
                <a:effectLst/>
                <a:latin typeface="Times New Roman" panose="02020603050405020304" pitchFamily="18" charset="0"/>
                <a:cs typeface="Times New Roman" panose="02020603050405020304" pitchFamily="18" charset="0"/>
              </a:rPr>
              <a:t>sinh</a:t>
            </a:r>
            <a:r>
              <a:rPr lang="en-US" sz="2800" b="1" i="0" dirty="0">
                <a:solidFill>
                  <a:srgbClr val="212529"/>
                </a:solidFill>
                <a:effectLst/>
                <a:latin typeface="Times New Roman" panose="02020603050405020304" pitchFamily="18" charset="0"/>
                <a:cs typeface="Times New Roman" panose="02020603050405020304" pitchFamily="18" charset="0"/>
              </a:rPr>
              <a:t> ăn uống</a:t>
            </a:r>
          </a:p>
        </p:txBody>
      </p:sp>
      <p:sp>
        <p:nvSpPr>
          <p:cNvPr id="5" name="TextBox 4">
            <a:extLst>
              <a:ext uri="{FF2B5EF4-FFF2-40B4-BE49-F238E27FC236}">
                <a16:creationId xmlns:a16="http://schemas.microsoft.com/office/drawing/2014/main" xmlns="" id="{D05E452B-9BCB-9008-7221-9D59EE8D5A77}"/>
              </a:ext>
            </a:extLst>
          </p:cNvPr>
          <p:cNvSpPr txBox="1"/>
          <p:nvPr/>
        </p:nvSpPr>
        <p:spPr>
          <a:xfrm>
            <a:off x="792645" y="1222226"/>
            <a:ext cx="11044859" cy="523220"/>
          </a:xfrm>
          <a:prstGeom prst="rect">
            <a:avLst/>
          </a:prstGeom>
          <a:noFill/>
        </p:spPr>
        <p:txBody>
          <a:bodyPr wrap="square">
            <a:spAutoFit/>
          </a:bodyPr>
          <a:lstStyle/>
          <a:p>
            <a:r>
              <a:rPr lang="vi-VN" sz="2800" b="0" i="0" dirty="0">
                <a:solidFill>
                  <a:srgbClr val="212529"/>
                </a:solidFill>
                <a:effectLst/>
                <a:latin typeface="Times New Roman" panose="02020603050405020304" pitchFamily="18" charset="0"/>
                <a:cs typeface="Times New Roman" panose="02020603050405020304" pitchFamily="18" charset="0"/>
              </a:rPr>
              <a:t>Có rất nhiều tác nhân có thể gây hại cho các cơ quan trong ống tiêu hoá</a:t>
            </a:r>
            <a:endParaRPr lang="en-US" sz="28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xmlns="" id="{CD695D11-7ED5-9CB2-7BFC-1880BE56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4206"/>
            <a:ext cx="12192000" cy="30495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BCAC83CB-6331-459A-7FFD-CFEE70B14416}"/>
              </a:ext>
            </a:extLst>
          </p:cNvPr>
          <p:cNvGrpSpPr/>
          <p:nvPr/>
        </p:nvGrpSpPr>
        <p:grpSpPr>
          <a:xfrm>
            <a:off x="1182755" y="4852089"/>
            <a:ext cx="9253331" cy="1567369"/>
            <a:chOff x="5608084" y="1959664"/>
            <a:chExt cx="9253331" cy="1567369"/>
          </a:xfrm>
        </p:grpSpPr>
        <p:sp>
          <p:nvSpPr>
            <p:cNvPr id="7" name="Rectangle: Rounded Corners 6">
              <a:extLst>
                <a:ext uri="{FF2B5EF4-FFF2-40B4-BE49-F238E27FC236}">
                  <a16:creationId xmlns:a16="http://schemas.microsoft.com/office/drawing/2014/main" xmlns="" id="{3A648651-2093-E371-383B-567D590038B5}"/>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ữ</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solidFill>
                  <a:srgbClr val="C00000"/>
                </a:solidFill>
              </a:endParaRPr>
            </a:p>
          </p:txBody>
        </p:sp>
        <p:pic>
          <p:nvPicPr>
            <p:cNvPr id="8" name="Picture 7" descr="Finance Quick Consult Can Answer Your Questions — 501 Commons">
              <a:extLst>
                <a:ext uri="{FF2B5EF4-FFF2-40B4-BE49-F238E27FC236}">
                  <a16:creationId xmlns:a16="http://schemas.microsoft.com/office/drawing/2014/main" xmlns="" id="{401BCE18-07B9-323E-57BF-E6F54A61A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a16="http://schemas.microsoft.com/office/drawing/2014/main" xmlns=""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864347"/>
            <a:ext cx="3816626"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a16="http://schemas.microsoft.com/office/drawing/2014/main" xmlns="" id="{2DFD1118-D8CA-D5A5-198B-DF8B3A1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069" y="864347"/>
            <a:ext cx="3316222" cy="24871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a16="http://schemas.microsoft.com/office/drawing/2014/main" xmlns=""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40" y="3767511"/>
            <a:ext cx="3848082" cy="26581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a16="http://schemas.microsoft.com/office/drawing/2014/main" xmlns=""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905" y="3812238"/>
            <a:ext cx="4566550" cy="256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2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a:t>
            </a:r>
            <a:r>
              <a:rPr lang="vi-VN" sz="2800" b="1" i="0" dirty="0">
                <a:solidFill>
                  <a:srgbClr val="03A6EB"/>
                </a:solidFill>
                <a:effectLst/>
                <a:latin typeface="Times New Roman (Headings)"/>
              </a:rPr>
              <a:t>Ậ</a:t>
            </a:r>
            <a:r>
              <a:rPr lang="en-US" sz="2800" b="1" i="0" dirty="0">
                <a:solidFill>
                  <a:srgbClr val="03A6EB"/>
                </a:solidFill>
                <a:effectLst/>
                <a:latin typeface="Times New Roman (Headings)"/>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4A6707F-F6A5-07EE-2914-149975784ABE}"/>
              </a:ext>
            </a:extLst>
          </p:cNvPr>
          <p:cNvSpPr txBox="1"/>
          <p:nvPr/>
        </p:nvSpPr>
        <p:spPr>
          <a:xfrm>
            <a:off x="862218" y="1679434"/>
            <a:ext cx="5767182" cy="1922962"/>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2.Vệ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người và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tốt cần có chế độ </a:t>
            </a:r>
            <a:r>
              <a:rPr lang="en-US" sz="2800" dirty="0" err="1">
                <a:solidFill>
                  <a:srgbClr val="000000"/>
                </a:solidFill>
                <a:effectLst/>
                <a:latin typeface="Times New Roman" panose="02020603050405020304" pitchFamily="18" charset="0"/>
                <a:ea typeface="Calibri" panose="020F0502020204030204" pitchFamily="34" charset="0"/>
              </a:rPr>
              <a:t>dinh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hợp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ăn uống.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iải Tiếng Việt 1 trang 64, 65, 66, 67 Bài 1: Rửa tay trước khi ăn - Kết  nối tri thức với cuộc sống - VnDoc.com">
            <a:extLst>
              <a:ext uri="{FF2B5EF4-FFF2-40B4-BE49-F238E27FC236}">
                <a16:creationId xmlns:a16="http://schemas.microsoft.com/office/drawing/2014/main" xmlns="" id="{D76B12DB-4040-8CCA-AAA5-2EDC69EE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409" y="1679434"/>
            <a:ext cx="3061252" cy="199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Cách dạy trẻ không kén ăn | Tin tức Online">
            <a:extLst>
              <a:ext uri="{FF2B5EF4-FFF2-40B4-BE49-F238E27FC236}">
                <a16:creationId xmlns:a16="http://schemas.microsoft.com/office/drawing/2014/main" xmlns="" id="{07C9E441-A4FB-AC87-B4A9-CD214E24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79" y="4198992"/>
            <a:ext cx="3086482"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4" descr="Chớ đánh răng theo 4 kiểu này mà làm hư răng">
            <a:extLst>
              <a:ext uri="{FF2B5EF4-FFF2-40B4-BE49-F238E27FC236}">
                <a16:creationId xmlns:a16="http://schemas.microsoft.com/office/drawing/2014/main" xmlns="" id="{F327A322-D3F3-D5BD-D22A-CBAB87413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671" y="4198992"/>
            <a:ext cx="2842729"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936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83A979B3-5A95-7D34-4431-FE27B6097C58}"/>
              </a:ext>
            </a:extLst>
          </p:cNvPr>
          <p:cNvSpPr/>
          <p:nvPr/>
        </p:nvSpPr>
        <p:spPr>
          <a:xfrm>
            <a:off x="-106018" y="0"/>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80FCFEB8-2469-5475-DB8C-D2AAC21AF970}"/>
              </a:ext>
            </a:extLst>
          </p:cNvPr>
          <p:cNvSpPr/>
          <p:nvPr/>
        </p:nvSpPr>
        <p:spPr>
          <a:xfrm>
            <a:off x="1489213" y="2745684"/>
            <a:ext cx="9213572" cy="1366631"/>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CHÚC CÁC EM HỌC TỐT</a:t>
            </a:r>
          </a:p>
        </p:txBody>
      </p:sp>
      <p:sp>
        <p:nvSpPr>
          <p:cNvPr id="10" name="Rectangle: Rounded Corners 9">
            <a:extLst>
              <a:ext uri="{FF2B5EF4-FFF2-40B4-BE49-F238E27FC236}">
                <a16:creationId xmlns:a16="http://schemas.microsoft.com/office/drawing/2014/main" xmlns=""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a:t>
            </a:r>
          </a:p>
        </p:txBody>
      </p:sp>
    </p:spTree>
    <p:extLst>
      <p:ext uri="{BB962C8B-B14F-4D97-AF65-F5344CB8AC3E}">
        <p14:creationId xmlns:p14="http://schemas.microsoft.com/office/powerpoint/2010/main" val="101675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dirty="0">
                <a:latin typeface="Times New Roman" panose="02020603050405020304" pitchFamily="18" charset="0"/>
                <a:cs typeface="Times New Roman" panose="02020603050405020304" pitchFamily="18" charset="0"/>
              </a:rPr>
              <a:t>II</a:t>
            </a:r>
            <a:endParaRPr lang="en-US"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dirty="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dirty="0">
                <a:latin typeface="Times New Roman" panose="02020603050405020304" pitchFamily="18" charset="0"/>
                <a:cs typeface="Times New Roman" panose="02020603050405020304" pitchFamily="18" charset="0"/>
              </a:rPr>
              <a:t>IV</a:t>
            </a:r>
            <a:endParaRPr lang="en-US" sz="4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293729" y="5215888"/>
            <a:ext cx="3104707" cy="1114056"/>
          </a:xfrm>
        </p:spPr>
        <p:txBody>
          <a:bodyPr/>
          <a:lstStyle/>
          <a:p>
            <a:r>
              <a:rPr lang="vi-VN" sz="2400" b="0" i="0" dirty="0">
                <a:solidFill>
                  <a:srgbClr val="212529"/>
                </a:solidFill>
                <a:effectLst/>
                <a:latin typeface="+mj-lt"/>
              </a:rPr>
              <a:t>Con đường thu nhận và tiêu hoá thức ăn trong ống tiêp hoá ở động vật</a:t>
            </a:r>
            <a:endParaRPr lang="en-US"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5459862" y="5215888"/>
            <a:ext cx="2838761" cy="1114056"/>
          </a:xfrm>
        </p:spPr>
        <p:txBody>
          <a:bodyPr/>
          <a:lstStyle/>
          <a:p>
            <a:r>
              <a:rPr lang="en-US" sz="2400" dirty="0">
                <a:latin typeface="Times New Roman" panose="02020603050405020304" pitchFamily="18" charset="0"/>
                <a:cs typeface="Times New Roman" panose="02020603050405020304" pitchFamily="18" charset="0"/>
              </a:rPr>
              <a:t>Sự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290120" y="1455668"/>
            <a:ext cx="3219985" cy="1114056"/>
          </a:xfrm>
        </p:spPr>
        <p:txBody>
          <a:bodyPr/>
          <a:lstStyle/>
          <a:p>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sự hiểu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về TĐC và CHNL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vào thực </a:t>
            </a:r>
            <a:r>
              <a:rPr lang="en-US" sz="2400" dirty="0" err="1">
                <a:latin typeface="Times New Roman" panose="02020603050405020304" pitchFamily="18" charset="0"/>
                <a:cs typeface="Times New Roman" panose="02020603050405020304" pitchFamily="18" charset="0"/>
              </a:rPr>
              <a:t>tiễn</a:t>
            </a:r>
            <a:endParaRPr lang="en-US" sz="24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3381153" y="1450848"/>
            <a:ext cx="3104707" cy="1114056"/>
          </a:xfrm>
        </p:spPr>
        <p:txBody>
          <a:bodyPr/>
          <a:lstStyle/>
          <a:p>
            <a:r>
              <a:rPr lang="vi-VN" sz="2400" b="0" i="0" dirty="0">
                <a:solidFill>
                  <a:srgbClr val="212529"/>
                </a:solidFill>
                <a:effectLst/>
                <a:latin typeface="+mj-lt"/>
              </a:rPr>
              <a:t>Nhu cầu sử dụng nước và con đường trao đổi </a:t>
            </a:r>
            <a:r>
              <a:rPr lang="en-US" sz="2400" dirty="0" err="1">
                <a:solidFill>
                  <a:srgbClr val="212529"/>
                </a:solidFill>
                <a:latin typeface="Times New Roman" panose="02020603050405020304" pitchFamily="18" charset="0"/>
                <a:cs typeface="Times New Roman" panose="02020603050405020304" pitchFamily="18" charset="0"/>
              </a:rPr>
              <a:t>nước</a:t>
            </a:r>
            <a:r>
              <a:rPr lang="en-US" sz="2400" dirty="0">
                <a:solidFill>
                  <a:srgbClr val="212529"/>
                </a:solidFill>
                <a:latin typeface="Times New Roman" panose="02020603050405020304" pitchFamily="18" charset="0"/>
                <a:cs typeface="Times New Roman" panose="02020603050405020304" pitchFamily="18" charset="0"/>
              </a:rPr>
              <a:t> ở </a:t>
            </a:r>
            <a:r>
              <a:rPr lang="en-US" sz="2400" dirty="0" err="1">
                <a:solidFill>
                  <a:srgbClr val="212529"/>
                </a:solidFill>
                <a:latin typeface="Times New Roman" panose="02020603050405020304" pitchFamily="18" charset="0"/>
                <a:cs typeface="Times New Roman" panose="02020603050405020304" pitchFamily="18" charset="0"/>
              </a:rPr>
              <a:t>động</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vật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a16="http://schemas.microsoft.com/office/drawing/2014/main" xmlns=""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xmlns=""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xmlns="" id="{67584D8A-A24E-C6B0-DC53-9469F48CABC3}"/>
              </a:ext>
            </a:extLst>
          </p:cNvPr>
          <p:cNvGrpSpPr/>
          <p:nvPr/>
        </p:nvGrpSpPr>
        <p:grpSpPr>
          <a:xfrm>
            <a:off x="568206" y="3435559"/>
            <a:ext cx="6527594" cy="2125318"/>
            <a:chOff x="5608084" y="1959665"/>
            <a:chExt cx="6527594" cy="2125318"/>
          </a:xfrm>
        </p:grpSpPr>
        <p:sp>
          <p:nvSpPr>
            <p:cNvPr id="8" name="Rectangle: Rounded Corners 7">
              <a:extLst>
                <a:ext uri="{FF2B5EF4-FFF2-40B4-BE49-F238E27FC236}">
                  <a16:creationId xmlns:a16="http://schemas.microsoft.com/office/drawing/2014/main" xmlns="" id="{267080EB-96FC-4D86-3147-600F1ABB3FE0}"/>
                </a:ext>
              </a:extLst>
            </p:cNvPr>
            <p:cNvSpPr/>
            <p:nvPr/>
          </p:nvSpPr>
          <p:spPr>
            <a:xfrm>
              <a:off x="7066722" y="2733261"/>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pic>
          <p:nvPicPr>
            <p:cNvPr id="9" name="Picture 6" descr="Finance Quick Consult Can Answer Your Questions — 501 Commons">
              <a:extLst>
                <a:ext uri="{FF2B5EF4-FFF2-40B4-BE49-F238E27FC236}">
                  <a16:creationId xmlns:a16="http://schemas.microsoft.com/office/drawing/2014/main" xmlns="" id="{401359DE-081C-8229-D144-8D14A05F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sp>
        <p:nvSpPr>
          <p:cNvPr id="7" name="TextBox 6">
            <a:extLst>
              <a:ext uri="{FF2B5EF4-FFF2-40B4-BE49-F238E27FC236}">
                <a16:creationId xmlns:a16="http://schemas.microsoft.com/office/drawing/2014/main" xmlns="" id="{CF469F2C-FC27-B2C6-7A00-FB628CC455BE}"/>
              </a:ext>
            </a:extLst>
          </p:cNvPr>
          <p:cNvSpPr txBox="1"/>
          <p:nvPr/>
        </p:nvSpPr>
        <p:spPr>
          <a:xfrm>
            <a:off x="1067936" y="4037957"/>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a16="http://schemas.microsoft.com/office/drawing/2014/main" xmlns=""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xmlns=""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xmlns=""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a16="http://schemas.microsoft.com/office/drawing/2014/main" xmlns=""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a16="http://schemas.microsoft.com/office/drawing/2014/main" xmlns=""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6AC7D1B0-CFA2-252F-6E4D-5E3CC9467F71}"/>
              </a:ext>
            </a:extLst>
          </p:cNvPr>
          <p:cNvGraphicFramePr/>
          <p:nvPr>
            <p:extLst>
              <p:ext uri="{D42A27DB-BD31-4B8C-83A1-F6EECF244321}">
                <p14:modId xmlns:p14="http://schemas.microsoft.com/office/powerpoint/2010/main" val="18418159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xmlns=""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xmlns=""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xmlns=""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xmlns=""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a16="http://schemas.microsoft.com/office/drawing/2014/main" xmlns=""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xmlns=""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859</Words>
  <Application>Microsoft Office PowerPoint</Application>
  <PresentationFormat>Custom</PresentationFormat>
  <Paragraphs>64</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DIEN THUY</cp:lastModifiedBy>
  <cp:revision>45</cp:revision>
  <dcterms:created xsi:type="dcterms:W3CDTF">2022-06-21T01:59:13Z</dcterms:created>
  <dcterms:modified xsi:type="dcterms:W3CDTF">2022-06-29T08:58:33Z</dcterms:modified>
</cp:coreProperties>
</file>