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7"/>
  </p:notesMasterIdLst>
  <p:sldIdLst>
    <p:sldId id="319" r:id="rId2"/>
    <p:sldId id="299" r:id="rId3"/>
    <p:sldId id="300" r:id="rId4"/>
    <p:sldId id="328" r:id="rId5"/>
    <p:sldId id="329" r:id="rId6"/>
    <p:sldId id="296" r:id="rId7"/>
    <p:sldId id="304" r:id="rId8"/>
    <p:sldId id="330" r:id="rId9"/>
    <p:sldId id="331" r:id="rId10"/>
    <p:sldId id="302" r:id="rId11"/>
    <p:sldId id="332" r:id="rId12"/>
    <p:sldId id="333" r:id="rId13"/>
    <p:sldId id="334" r:id="rId14"/>
    <p:sldId id="335" r:id="rId15"/>
    <p:sldId id="301" r:id="rId16"/>
    <p:sldId id="311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340" r:id="rId25"/>
    <p:sldId id="341" r:id="rId26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FFF3"/>
    <a:srgbClr val="CCFFFF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90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96405" y="167521"/>
            <a:ext cx="11442462" cy="605166"/>
            <a:chOff x="614376" y="118114"/>
            <a:chExt cx="9763699" cy="7575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43256" y="118114"/>
              <a:ext cx="9634819" cy="757504"/>
              <a:chOff x="22551" y="800502"/>
              <a:chExt cx="9634819" cy="757504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22551" y="800502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sym typeface="Wingdings 2" panose="05020102010507070707" pitchFamily="18" charset="2"/>
                  </a:rPr>
                  <a:t>⓶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 dirty="0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54580" y="811411"/>
                <a:ext cx="7302790" cy="59034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§</a:t>
                </a:r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➌  CÁC HỆ THỨC L</a:t>
                </a:r>
                <a:r>
                  <a:rPr lang="vi-VN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Ư</a:t>
                </a:r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ỢNG TRONG TAM GIÁC</a:t>
                </a:r>
                <a:endParaRPr lang="vi-VN" sz="24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:a16="http://schemas.microsoft.com/office/drawing/2014/main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1BD0E5-D4FC-4A52-B4EB-724760E9DB91}"/>
              </a:ext>
            </a:extLst>
          </p:cNvPr>
          <p:cNvGrpSpPr/>
          <p:nvPr/>
        </p:nvGrpSpPr>
        <p:grpSpPr>
          <a:xfrm>
            <a:off x="3017992" y="1145635"/>
            <a:ext cx="5260972" cy="1890714"/>
            <a:chOff x="2921007" y="1104069"/>
            <a:chExt cx="5260971" cy="1890713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>
              <a:gsLst>
                <a:gs pos="93000">
                  <a:srgbClr val="FFFF00">
                    <a:lumMod val="30000"/>
                    <a:lumOff val="70000"/>
                  </a:srgbClr>
                </a:gs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1010" y="1104069"/>
              <a:ext cx="400968" cy="1758194"/>
              <a:chOff x="4737769" y="1112944"/>
              <a:chExt cx="400969" cy="175884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053F355D-82A3-4604-901E-B3DDAB22CABA}"/>
                  </a:ext>
                </a:extLst>
              </p:cNvPr>
              <p:cNvSpPr/>
              <p:nvPr/>
            </p:nvSpPr>
            <p:spPr>
              <a:xfrm>
                <a:off x="4774751" y="111294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tắt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lý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thuyết</a:t>
              </a:r>
              <a:endParaRPr lang="en-US" altLang="vi-VN" sz="3200" b="1" dirty="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CBDB33-068B-48DE-9C66-811A98E06E08}"/>
              </a:ext>
            </a:extLst>
          </p:cNvPr>
          <p:cNvGrpSpPr/>
          <p:nvPr/>
        </p:nvGrpSpPr>
        <p:grpSpPr>
          <a:xfrm>
            <a:off x="3018280" y="2836289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:a16="http://schemas.microsoft.com/office/drawing/2014/main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99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BA0F34-FD7B-407E-895E-53D522E0B61A}"/>
              </a:ext>
            </a:extLst>
          </p:cNvPr>
          <p:cNvGrpSpPr/>
          <p:nvPr/>
        </p:nvGrpSpPr>
        <p:grpSpPr>
          <a:xfrm>
            <a:off x="3032133" y="4685705"/>
            <a:ext cx="7245351" cy="1875149"/>
            <a:chOff x="3032134" y="4574865"/>
            <a:chExt cx="7245350" cy="1875148"/>
          </a:xfrm>
        </p:grpSpPr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4">
                    <a:lumMod val="20000"/>
                    <a:lumOff val="80000"/>
                  </a:schemeClr>
                </a:gs>
                <a:gs pos="86000">
                  <a:srgbClr val="FAFFF3"/>
                </a:gs>
                <a:gs pos="91000">
                  <a:schemeClr val="accent5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:a16="http://schemas.microsoft.com/office/drawing/2014/main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74865"/>
              <a:ext cx="396875" cy="1765610"/>
              <a:chOff x="4476750" y="1105524"/>
              <a:chExt cx="661988" cy="176626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:a16="http://schemas.microsoft.com/office/drawing/2014/main" id="{C3F7D536-864C-469F-90B9-13149ED5B2D8}"/>
                  </a:ext>
                </a:extLst>
              </p:cNvPr>
              <p:cNvSpPr/>
              <p:nvPr/>
            </p:nvSpPr>
            <p:spPr>
              <a:xfrm>
                <a:off x="4556194" y="1105524"/>
                <a:ext cx="492514" cy="128945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:a16="http://schemas.microsoft.com/office/drawing/2014/main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8">
            <a:extLst>
              <a:ext uri="{FF2B5EF4-FFF2-40B4-BE49-F238E27FC236}">
                <a16:creationId xmlns:a16="http://schemas.microsoft.com/office/drawing/2014/main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B5678-4811-41B3-BA0B-9EA99514EF4A}"/>
              </a:ext>
            </a:extLst>
          </p:cNvPr>
          <p:cNvSpPr txBox="1"/>
          <p:nvPr/>
        </p:nvSpPr>
        <p:spPr>
          <a:xfrm>
            <a:off x="480945" y="6226816"/>
            <a:ext cx="25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  <a:endParaRPr lang="vi-VN" sz="2400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1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39583" y="907883"/>
            <a:ext cx="11905405" cy="1777465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1563" indent="-2341563" algn="just"/>
            <a:endParaRPr lang="en-US" b="1" dirty="0">
              <a:solidFill>
                <a:srgbClr val="FF0000"/>
              </a:solidFill>
            </a:endParaRPr>
          </a:p>
          <a:p>
            <a:pPr marL="2341563" indent="-2341563" algn="just"/>
            <a:r>
              <a:rPr lang="en-US" b="1" dirty="0">
                <a:solidFill>
                  <a:srgbClr val="FF0000"/>
                </a:solidFill>
              </a:rPr>
              <a:t>②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2: </a:t>
            </a:r>
            <a:r>
              <a:rPr lang="en-US" b="1" i="1" dirty="0" err="1"/>
              <a:t>Nhận</a:t>
            </a:r>
            <a:r>
              <a:rPr lang="en-US" b="1" i="1" dirty="0"/>
              <a:t> </a:t>
            </a:r>
            <a:r>
              <a:rPr lang="en-US" b="1" i="1" dirty="0" err="1"/>
              <a:t>dạng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7AF2C811-1C2B-46BA-8AE1-E195A11DD3A5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2779395"/>
                <a:ext cx="11938556" cy="38643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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pháp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i="1" dirty="0" err="1"/>
                  <a:t>Sử</a:t>
                </a:r>
                <a:r>
                  <a:rPr lang="en-US" i="1" dirty="0"/>
                  <a:t> </a:t>
                </a:r>
                <a:r>
                  <a:rPr lang="en-US" i="1" dirty="0" err="1"/>
                  <a:t>dụng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hệ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 </a:t>
                </a:r>
                <a:r>
                  <a:rPr lang="en-US" i="1" dirty="0" err="1"/>
                  <a:t>lượng</a:t>
                </a:r>
                <a:r>
                  <a:rPr lang="en-US" i="1" dirty="0"/>
                  <a:t> </a:t>
                </a:r>
                <a:r>
                  <a:rPr lang="en-US" i="1" dirty="0" err="1"/>
                  <a:t>trong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:r>
                  <a:rPr lang="en-US" i="1" dirty="0" err="1"/>
                  <a:t>tính</a:t>
                </a:r>
                <a:r>
                  <a:rPr lang="en-US" i="1" dirty="0"/>
                  <a:t> </a:t>
                </a:r>
                <a:r>
                  <a:rPr lang="en-US" i="1" dirty="0" err="1"/>
                  <a:t>chất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đặc</a:t>
                </a:r>
                <a:r>
                  <a:rPr lang="en-US" i="1" dirty="0"/>
                  <a:t> </a:t>
                </a:r>
                <a:r>
                  <a:rPr lang="en-US" i="1" dirty="0" err="1"/>
                  <a:t>biệt</a:t>
                </a:r>
                <a:r>
                  <a:rPr lang="en-US" i="1" dirty="0"/>
                  <a:t>: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vuông</a:t>
                </a:r>
                <a:r>
                  <a:rPr lang="en-US" i="1" dirty="0"/>
                  <a:t>,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cân</a:t>
                </a:r>
                <a:r>
                  <a:rPr lang="en-US" i="1" dirty="0"/>
                  <a:t>,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đều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i="1" dirty="0">
                    <a:sym typeface="Wingdings" panose="05000000000000000000" pitchFamily="2" charset="2"/>
                  </a:rPr>
                  <a:t> </a:t>
                </a:r>
                <a:r>
                  <a:rPr lang="en-US" i="1" dirty="0" err="1"/>
                  <a:t>Chú</a:t>
                </a:r>
                <a:r>
                  <a:rPr lang="en-US" i="1" dirty="0"/>
                  <a:t> ý :   </a:t>
                </a:r>
              </a:p>
              <a:p>
                <a:pPr lvl="0"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vuông</a:t>
                </a:r>
                <a:r>
                  <a:rPr lang="en-US" i="1" dirty="0"/>
                  <a:t> </a:t>
                </a:r>
                <a:r>
                  <a:rPr lang="en-US" i="1" dirty="0" err="1"/>
                  <a:t>đỉnh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cân</a:t>
                </a:r>
                <a:r>
                  <a:rPr lang="en-US" i="1" dirty="0"/>
                  <a:t> </a:t>
                </a:r>
                <a:r>
                  <a:rPr lang="en-US" i="1" dirty="0" err="1"/>
                  <a:t>đỉnh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i="1" dirty="0" err="1"/>
                  <a:t>đều</a:t>
                </a:r>
                <a:r>
                  <a:rPr lang="en-US" i="1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2779395"/>
                <a:ext cx="11938556" cy="3864340"/>
              </a:xfrm>
              <a:prstGeom prst="rect">
                <a:avLst/>
              </a:prstGeom>
              <a:blipFill>
                <a:blip r:embed="rId5"/>
                <a:stretch>
                  <a:fillRect l="-1224" t="-3302" b="-345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:</a:t>
                </a:r>
              </a:p>
              <a:p>
                <a:pPr marL="14890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blipFill>
                <a:blip r:embed="rId5"/>
                <a:stretch>
                  <a:fillRect l="-1223" t="-9292" b="-177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/>
                  <a:t>Theo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Hê</a:t>
                </a:r>
                <a:r>
                  <a:rPr lang="en-US" dirty="0"/>
                  <a:t> </a:t>
                </a:r>
                <a:r>
                  <a:rPr lang="en-US" dirty="0" err="1"/>
                  <a:t>rông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/>
                  <a:t>Vậy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blipFill>
                <a:blip r:embed="rId6"/>
                <a:stretch>
                  <a:fillRect l="-1173" t="-4696" b="-179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81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1489075" indent="58738"/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blipFill>
                <a:blip r:embed="rId5"/>
                <a:stretch>
                  <a:fillRect l="-1274" t="-355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pt-BR" dirty="0"/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dirty="0"/>
                  <a:t>.</a:t>
                </a:r>
                <a:endParaRPr lang="en-US" dirty="0"/>
              </a:p>
              <a:p>
                <a:pPr lvl="0"/>
                <a:r>
                  <a:rPr lang="pt-B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pt-BR" dirty="0">
                    <a:sym typeface="Wingdings" panose="05000000000000000000" pitchFamily="2" charset="2"/>
                  </a:rPr>
                  <a:t> </a:t>
                </a:r>
                <a:r>
                  <a:rPr lang="pt-BR" dirty="0"/>
                  <a:t>Vậy tam giác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dirty="0"/>
                  <a:t>là tam giác cân đỉnh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blipFill>
                <a:blip r:embed="rId6"/>
                <a:stretch>
                  <a:fillRect l="-1173" t="-3936" b="-42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197089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12863" indent="-1312863" algn="just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3000" dirty="0" err="1"/>
                  <a:t>Chứng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minh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rằng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đều</a:t>
                </a:r>
                <a:r>
                  <a:rPr lang="en-US" sz="3000" dirty="0"/>
                  <a:t>.(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nửa</a:t>
                </a:r>
                <a:r>
                  <a:rPr lang="en-US" sz="3000" dirty="0"/>
                  <a:t> chu vi,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ngoại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).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1970891"/>
              </a:xfrm>
              <a:prstGeom prst="rect">
                <a:avLst/>
              </a:prstGeom>
              <a:blipFill>
                <a:blip r:embed="rId5"/>
                <a:stretch>
                  <a:fillRect l="-1274" t="-6442" r="-1070" b="-858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808573"/>
                <a:ext cx="11938556" cy="388132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i="1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i="1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808573"/>
                <a:ext cx="11938556" cy="3881321"/>
              </a:xfrm>
              <a:prstGeom prst="rect">
                <a:avLst/>
              </a:prstGeom>
              <a:blipFill>
                <a:blip r:embed="rId6"/>
                <a:stretch>
                  <a:fillRect l="-1173" t="-4232" b="-109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25277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12863" indent="-1312863" algn="just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3000" dirty="0" err="1"/>
                  <a:t>Chứng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minh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rằng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đều</a:t>
                </a:r>
                <a:r>
                  <a:rPr lang="en-US" sz="3000" dirty="0"/>
                  <a:t>.(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nửa</a:t>
                </a:r>
                <a:r>
                  <a:rPr lang="en-US" sz="3000" dirty="0"/>
                  <a:t> chu vi,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ngoại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).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252776"/>
              </a:xfrm>
              <a:prstGeom prst="rect">
                <a:avLst/>
              </a:prstGeom>
              <a:blipFill>
                <a:blip r:embed="rId5"/>
                <a:stretch>
                  <a:fillRect l="-917" t="-4808" r="-815" b="-721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177241"/>
                <a:ext cx="11938556" cy="451265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en-US" dirty="0"/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Vậy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177241"/>
                <a:ext cx="11938556" cy="4512654"/>
              </a:xfrm>
              <a:prstGeom prst="rect">
                <a:avLst/>
              </a:prstGeom>
              <a:blipFill>
                <a:blip r:embed="rId6"/>
                <a:stretch>
                  <a:fillRect l="-1173" t="-256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4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30" y="916241"/>
            <a:ext cx="11830340" cy="1837391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indent="-2286000"/>
            <a:endParaRPr lang="en-US" b="1" dirty="0">
              <a:solidFill>
                <a:srgbClr val="FF0000"/>
              </a:solidFill>
            </a:endParaRPr>
          </a:p>
          <a:p>
            <a:pPr marL="2286000" indent="-2286000"/>
            <a:r>
              <a:rPr lang="en-US" b="1" dirty="0">
                <a:solidFill>
                  <a:srgbClr val="FF0000"/>
                </a:solidFill>
              </a:rPr>
              <a:t>③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3: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Chứng</a:t>
            </a:r>
            <a:r>
              <a:rPr lang="en-US" b="1" i="1" dirty="0"/>
              <a:t> </a:t>
            </a:r>
            <a:r>
              <a:rPr lang="en-US" b="1" i="1" dirty="0" err="1"/>
              <a:t>minh</a:t>
            </a:r>
            <a:r>
              <a:rPr lang="en-US" b="1" i="1" dirty="0"/>
              <a:t> </a:t>
            </a:r>
            <a:r>
              <a:rPr lang="en-US" b="1" i="1" dirty="0" err="1"/>
              <a:t>đẳng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r>
              <a:rPr lang="en-US" b="1" i="1" dirty="0"/>
              <a:t>, </a:t>
            </a:r>
            <a:r>
              <a:rPr lang="en-US" b="1" i="1" dirty="0" err="1"/>
              <a:t>bất</a:t>
            </a:r>
            <a:r>
              <a:rPr lang="en-US" b="1" i="1" dirty="0"/>
              <a:t> </a:t>
            </a:r>
            <a:r>
              <a:rPr lang="en-US" b="1" i="1" dirty="0" err="1"/>
              <a:t>đẳng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r>
              <a:rPr lang="en-US" b="1" i="1" dirty="0"/>
              <a:t> </a:t>
            </a:r>
            <a:r>
              <a:rPr lang="en-US" b="1" i="1" dirty="0" err="1"/>
              <a:t>liên</a:t>
            </a:r>
            <a:r>
              <a:rPr lang="en-US" b="1" i="1" dirty="0"/>
              <a:t> </a:t>
            </a:r>
            <a:r>
              <a:rPr lang="en-US" b="1" i="1" dirty="0" err="1"/>
              <a:t>quan</a:t>
            </a:r>
            <a:r>
              <a:rPr lang="en-US" b="1" i="1" dirty="0"/>
              <a:t> </a:t>
            </a:r>
            <a:r>
              <a:rPr lang="en-US" b="1" i="1" dirty="0" err="1"/>
              <a:t>đến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yếu</a:t>
            </a:r>
            <a:r>
              <a:rPr lang="en-US" b="1" i="1" dirty="0"/>
              <a:t> </a:t>
            </a:r>
            <a:r>
              <a:rPr lang="en-US" b="1" i="1" dirty="0" err="1"/>
              <a:t>tố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, </a:t>
            </a:r>
            <a:r>
              <a:rPr lang="en-US" b="1" i="1" dirty="0" err="1"/>
              <a:t>tứ</a:t>
            </a:r>
            <a:r>
              <a:rPr lang="en-US" b="1" i="1" dirty="0"/>
              <a:t> </a:t>
            </a:r>
            <a:r>
              <a:rPr lang="en-US" b="1" i="1" dirty="0" err="1"/>
              <a:t>giác</a:t>
            </a:r>
            <a:r>
              <a:rPr lang="en-US" b="1" i="1" dirty="0"/>
              <a:t>. </a:t>
            </a:r>
            <a:endParaRPr lang="en-US" dirty="0"/>
          </a:p>
          <a:p>
            <a:pPr marL="2286000" indent="-2286000"/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AA2929-4B4A-4761-BAC6-36D13B0814C4}"/>
              </a:ext>
            </a:extLst>
          </p:cNvPr>
          <p:cNvSpPr txBox="1">
            <a:spLocks/>
          </p:cNvSpPr>
          <p:nvPr/>
        </p:nvSpPr>
        <p:spPr>
          <a:xfrm>
            <a:off x="105765" y="2866846"/>
            <a:ext cx="11938556" cy="3378315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marL="457200" lvl="0" indent="-457200" algn="just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ta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kia,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pPr marL="457200" lvl="0" indent="-457200" algn="just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nl-NL" dirty="0"/>
              <a:t>Sử dụng các bất đẳng thức cơ bản, bất đẳng thức cô - si, bunhiacopsky.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4"/>
                <a:ext cx="11951976" cy="15721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4"/>
                <a:ext cx="11951976" cy="1572124"/>
              </a:xfrm>
              <a:prstGeom prst="rect">
                <a:avLst/>
              </a:prstGeom>
              <a:blipFill>
                <a:blip r:embed="rId5"/>
                <a:stretch>
                  <a:fillRect l="-1223" t="-807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603377"/>
                <a:ext cx="11938556" cy="338662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i="1" dirty="0"/>
              </a:p>
              <a:p>
                <a:pPr indent="16081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indent="16081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603377"/>
                <a:ext cx="11938556" cy="3386621"/>
              </a:xfrm>
              <a:prstGeom prst="rect">
                <a:avLst/>
              </a:prstGeom>
              <a:blipFill>
                <a:blip r:embed="rId6"/>
                <a:stretch>
                  <a:fillRect l="-1276" t="-376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blipFill>
                <a:blip r:embed="rId5"/>
                <a:stretch>
                  <a:fillRect l="-1274" t="-11462" r="-1172" b="-118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 marL="738188" lvl="0" indent="-280988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en-US" dirty="0" err="1"/>
                  <a:t>Vì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marL="738188" lvl="0" indent="-280988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/>
              </a:p>
              <a:p>
                <a:pPr marL="457200" lvl="0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dirty="0"/>
                  <a:t>.(</a:t>
                </a:r>
                <a:r>
                  <a:rPr lang="en-US" dirty="0" err="1"/>
                  <a:t>đpcm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blipFill>
                <a:blip r:embed="rId6"/>
                <a:stretch>
                  <a:fillRect l="-1276" t="-42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144567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1445679"/>
              </a:xfrm>
              <a:prstGeom prst="rect">
                <a:avLst/>
              </a:prstGeom>
              <a:blipFill>
                <a:blip r:embed="rId5"/>
                <a:stretch>
                  <a:fillRect l="-1274" t="-878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2394179"/>
                <a:ext cx="11938556" cy="359581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fr-FR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n-US" dirty="0"/>
                  <a:t>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i="1" dirty="0"/>
              </a:p>
              <a:p>
                <a:pPr lvl="0" indent="21685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2394179"/>
                <a:ext cx="11938556" cy="3595819"/>
              </a:xfrm>
              <a:prstGeom prst="rect">
                <a:avLst/>
              </a:prstGeom>
              <a:blipFill>
                <a:blip r:embed="rId6"/>
                <a:stretch>
                  <a:fillRect l="-1276" t="-35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11554" y="916241"/>
            <a:ext cx="11938555" cy="1955628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④.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4: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toán</a:t>
            </a:r>
            <a:r>
              <a:rPr lang="en-US" b="1" i="1" dirty="0"/>
              <a:t> </a:t>
            </a:r>
            <a:r>
              <a:rPr lang="en-US" b="1" i="1" dirty="0" err="1"/>
              <a:t>thực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đo</a:t>
            </a:r>
            <a:r>
              <a:rPr lang="en-US" b="1" i="1" dirty="0"/>
              <a:t> </a:t>
            </a:r>
            <a:r>
              <a:rPr lang="en-US" b="1" i="1" dirty="0" err="1"/>
              <a:t>đạc</a:t>
            </a:r>
            <a:r>
              <a:rPr lang="en-US" b="1" i="1" dirty="0"/>
              <a:t> </a:t>
            </a:r>
            <a:r>
              <a:rPr lang="en-US" b="1" i="1" dirty="0" err="1"/>
              <a:t>khoảng</a:t>
            </a:r>
            <a:r>
              <a:rPr lang="en-US" b="1" i="1" dirty="0"/>
              <a:t> </a:t>
            </a:r>
            <a:r>
              <a:rPr lang="en-US" b="1" i="1" dirty="0" err="1"/>
              <a:t>cách</a:t>
            </a:r>
            <a:r>
              <a:rPr lang="en-US" b="1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274610-B33E-4616-B8EB-4F3DA7D0BEC6}"/>
              </a:ext>
            </a:extLst>
          </p:cNvPr>
          <p:cNvSpPr txBox="1">
            <a:spLocks/>
          </p:cNvSpPr>
          <p:nvPr/>
        </p:nvSpPr>
        <p:spPr>
          <a:xfrm>
            <a:off x="105765" y="2940586"/>
            <a:ext cx="11938556" cy="2666349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182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893115"/>
                <a:ext cx="11980469" cy="5751107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➊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thức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lượng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trong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tam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vuông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1.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2.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srgbClr val="FF0000"/>
                    </a:solidFill>
                  </a:rPr>
                  <a:t>3.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4.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		</a:t>
                </a:r>
                <a:r>
                  <a:rPr lang="en-US" dirty="0">
                    <a:solidFill>
                      <a:srgbClr val="FF0000"/>
                    </a:solidFill>
                  </a:rPr>
                  <a:t>5.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6.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7.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𝑠𝑖𝑛𝐵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𝑐𝑜𝑠𝐶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</a:t>
                </a:r>
                <a:r>
                  <a:rPr lang="en-US" dirty="0">
                    <a:solidFill>
                      <a:srgbClr val="FF0000"/>
                    </a:solidFill>
                  </a:rPr>
                  <a:t>8.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𝑠𝑖𝑛𝐶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𝑐𝑜𝑠𝐵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>
                    <a:solidFill>
                      <a:srgbClr val="FF0000"/>
                    </a:solidFill>
                  </a:rPr>
                  <a:t>9.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𝑡𝑎𝑛𝐵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𝑐𝑜𝑡𝐶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893115"/>
                <a:ext cx="11980469" cy="5751107"/>
              </a:xfrm>
              <a:prstGeom prst="rect">
                <a:avLst/>
              </a:prstGeom>
              <a:blipFill>
                <a:blip r:embed="rId5"/>
                <a:stretch>
                  <a:fillRect l="-1118" t="-2222" b="-84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:a16="http://schemas.microsoft.com/office/drawing/2014/main" id="{9BACE0B6-D03A-4D27-91A0-FB712E009BC2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2FF4F0-4789-41A4-BB8B-B112E7631A7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7809" r="45299" b="49382"/>
          <a:stretch>
            <a:fillRect/>
          </a:stretch>
        </p:blipFill>
        <p:spPr bwMode="auto">
          <a:xfrm>
            <a:off x="3528457" y="2389773"/>
            <a:ext cx="3872625" cy="2123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575611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2700" dirty="0" err="1"/>
                  <a:t>Muốn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chàm</a:t>
                </a:r>
                <a:r>
                  <a:rPr lang="en-US" sz="2700" dirty="0"/>
                  <a:t> Por Klong </a:t>
                </a:r>
                <a:r>
                  <a:rPr lang="en-US" sz="2700" dirty="0" err="1"/>
                  <a:t>Garai</a:t>
                </a:r>
                <a:r>
                  <a:rPr lang="en-US" sz="2700" dirty="0"/>
                  <a:t> ở </a:t>
                </a:r>
                <a:r>
                  <a:rPr lang="en-US" sz="2700" dirty="0" err="1"/>
                  <a:t>Ninh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Thuận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người</a:t>
                </a:r>
                <a:r>
                  <a:rPr lang="en-US" sz="2700" dirty="0"/>
                  <a:t> ta </a:t>
                </a:r>
                <a:r>
                  <a:rPr lang="en-US" sz="2700" dirty="0" err="1"/>
                  <a:t>lấy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trên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mặt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đất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khoảng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cách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cùng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với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chân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để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đặt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giác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kế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Chân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giác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kế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1,3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Gọi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đỉnh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cùng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với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thuộc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Người</a:t>
                </a:r>
                <a:r>
                  <a:rPr lang="en-US" sz="2700" dirty="0"/>
                  <a:t> ta </a:t>
                </a:r>
                <a:r>
                  <a:rPr lang="en-US" sz="2700" dirty="0" err="1"/>
                  <a:t>đo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được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góc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Tính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5756113"/>
              </a:xfrm>
              <a:prstGeom prst="rect">
                <a:avLst/>
              </a:prstGeom>
              <a:blipFill>
                <a:blip r:embed="rId5"/>
                <a:stretch>
                  <a:fillRect l="-1223" t="-2220" r="-86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DC3E9C9-AE20-476A-8019-54CD3A0E321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34" y="3334610"/>
            <a:ext cx="10092664" cy="3286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42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846614"/>
                <a:ext cx="11951976" cy="221077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71600" indent="-1371600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Muốn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 </a:t>
                </a:r>
                <a:r>
                  <a:rPr lang="en-US" dirty="0" err="1"/>
                  <a:t>chàm</a:t>
                </a:r>
                <a:r>
                  <a:rPr lang="en-US" dirty="0"/>
                  <a:t> Por Klong </a:t>
                </a:r>
                <a:r>
                  <a:rPr lang="en-US" dirty="0" err="1"/>
                  <a:t>Garai</a:t>
                </a:r>
                <a:r>
                  <a:rPr lang="en-US" dirty="0"/>
                  <a:t> ở </a:t>
                </a:r>
                <a:r>
                  <a:rPr lang="en-US" dirty="0" err="1"/>
                  <a:t>Ninh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.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.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846614"/>
                <a:ext cx="11951976" cy="2210774"/>
              </a:xfrm>
              <a:prstGeom prst="rect">
                <a:avLst/>
              </a:prstGeom>
              <a:blipFill>
                <a:blip r:embed="rId5"/>
                <a:stretch>
                  <a:fillRect l="-917" t="-6027" r="-866" b="-82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094547"/>
                <a:ext cx="11938556" cy="36506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914400" indent="-398463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den>
                    </m:f>
                  </m:oMath>
                </a14:m>
                <a:endParaRPr lang="en-US" i="1" dirty="0"/>
              </a:p>
              <a:p>
                <a:pPr marL="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28,45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28,45.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21,47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22,77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094547"/>
                <a:ext cx="11938556" cy="3650637"/>
              </a:xfrm>
              <a:prstGeom prst="rect">
                <a:avLst/>
              </a:prstGeom>
              <a:blipFill>
                <a:blip r:embed="rId6"/>
                <a:stretch>
                  <a:fillRect l="-918" t="-366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14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6627539" cy="585978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nóc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ăng</a:t>
                </a:r>
                <a:r>
                  <a:rPr lang="en-US" dirty="0"/>
                  <a:t>-ten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nhìn</a:t>
                </a:r>
                <a:r>
                  <a:rPr lang="en-US" dirty="0"/>
                  <a:t>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ăng</a:t>
                </a:r>
                <a:r>
                  <a:rPr lang="en-US" dirty="0"/>
                  <a:t>-ten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ngang</a:t>
                </a:r>
                <a:r>
                  <a:rPr lang="en-US" dirty="0"/>
                  <a:t> (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).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(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mười</a:t>
                </a:r>
                <a:r>
                  <a:rPr lang="en-US" dirty="0"/>
                  <a:t>).</a:t>
                </a:r>
              </a:p>
              <a:p>
                <a:pPr marL="1482725" indent="-1482725" algn="just"/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6627539" cy="5859787"/>
              </a:xfrm>
              <a:prstGeom prst="rect">
                <a:avLst/>
              </a:prstGeom>
              <a:blipFill>
                <a:blip r:embed="rId5"/>
                <a:stretch>
                  <a:fillRect l="-2296" t="-2181" r="-220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293833-563E-486B-B424-40C1412B3E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23" y="885398"/>
            <a:ext cx="5302612" cy="582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98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926170"/>
                <a:ext cx="11938556" cy="566617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11,9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11,9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18,9</m:t>
                    </m:r>
                  </m:oMath>
                </a14:m>
                <a:r>
                  <a:rPr lang="en-US" dirty="0"/>
                  <a:t> (m).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18,9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926170"/>
                <a:ext cx="11938556" cy="5666179"/>
              </a:xfrm>
              <a:prstGeom prst="rect">
                <a:avLst/>
              </a:prstGeom>
              <a:blipFill>
                <a:blip r:embed="rId5"/>
                <a:stretch>
                  <a:fillRect l="-1173" t="-365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21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56390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cắt</a:t>
                </a:r>
                <a:r>
                  <a:rPr lang="en-US" dirty="0"/>
                  <a:t> ra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?</a:t>
                </a:r>
              </a:p>
              <a:p>
                <a:pPr marL="1489075" indent="-1489075"/>
                <a:endParaRPr lang="en-US" sz="30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5639099"/>
              </a:xfrm>
              <a:prstGeom prst="rect">
                <a:avLst/>
              </a:prstGeom>
              <a:blipFill>
                <a:blip r:embed="rId5"/>
                <a:stretch>
                  <a:fillRect l="-1274" t="-226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166109-E150-45D2-AA31-20733B2484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26" y="2638684"/>
            <a:ext cx="5639988" cy="306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877D5-9444-4139-BAAF-21883205C0B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03" y="2343717"/>
            <a:ext cx="4442817" cy="383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05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561397"/>
                <a:ext cx="11938556" cy="403095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/>
                  <a:t>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561397"/>
                <a:ext cx="11938556" cy="4030951"/>
              </a:xfrm>
              <a:prstGeom prst="rect">
                <a:avLst/>
              </a:prstGeom>
              <a:blipFill>
                <a:blip r:embed="rId5"/>
                <a:stretch>
                  <a:fillRect l="-1276" t="-3167" b="-60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4E86348-E0D1-40F3-BD37-842F76B51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60005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 algn="just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cắt</a:t>
                </a:r>
                <a:r>
                  <a:rPr lang="en-US" dirty="0"/>
                  <a:t> ra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?</a:t>
                </a:r>
              </a:p>
              <a:p>
                <a:pPr marL="1489075" indent="-1489075"/>
                <a:endParaRPr lang="en-US" sz="30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4E86348-E0D1-40F3-BD37-842F76B5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600056"/>
              </a:xfrm>
              <a:prstGeom prst="rect">
                <a:avLst/>
              </a:prstGeom>
              <a:blipFill>
                <a:blip r:embed="rId6"/>
                <a:stretch>
                  <a:fillRect l="-1274" t="-7925" r="-117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84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chất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/>
                  <a:t>. </a:t>
                </a:r>
                <a:r>
                  <a:rPr lang="en-US" b="1" i="1" dirty="0" err="1"/>
                  <a:t>Định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lý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cosin</a:t>
                </a:r>
                <a:r>
                  <a:rPr lang="en-US" b="1" dirty="0"/>
                  <a:t>: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/>
                  <a:t>. </a:t>
                </a:r>
                <a:r>
                  <a:rPr lang="en-US" b="1" i="1" dirty="0" err="1"/>
                  <a:t>Hệ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quả</a:t>
                </a:r>
                <a:r>
                  <a:rPr lang="en-US" b="1" i="1" dirty="0"/>
                  <a:t>: </a:t>
                </a:r>
                <a:endParaRPr lang="en-US" i="1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    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blipFill>
                <a:blip r:embed="rId5"/>
                <a:stretch>
                  <a:fillRect l="-1274" t="-31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D00473-133F-4F8D-96E6-1FD0EE2713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7" y="2041938"/>
            <a:ext cx="5258933" cy="281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chất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  <a:r>
                  <a:rPr lang="en-US" b="1" dirty="0"/>
                  <a:t> </a:t>
                </a:r>
                <a:r>
                  <a:rPr lang="en-US" b="1" i="1" dirty="0" err="1"/>
                  <a:t>Áp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dụng</a:t>
                </a:r>
                <a:r>
                  <a:rPr lang="en-US" b="1" i="1" dirty="0"/>
                  <a:t>: </a:t>
                </a:r>
                <a:endParaRPr lang="en-US" i="1" dirty="0"/>
              </a:p>
              <a:p>
                <a:pPr marL="457200">
                  <a:buClr>
                    <a:srgbClr val="FF0000"/>
                  </a:buClr>
                </a:pP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kẻ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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b="1" i="1" dirty="0" err="1"/>
                  <a:t>Định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lý</a:t>
                </a:r>
                <a:r>
                  <a:rPr lang="en-US" b="1" i="1" dirty="0"/>
                  <a:t> sin:</a:t>
                </a:r>
                <a:endParaRPr lang="en-US" i="1" dirty="0"/>
              </a:p>
              <a:p>
                <a:pPr marL="457200" algn="just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indent="1482725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blipFill>
                <a:blip r:embed="rId5"/>
                <a:stretch>
                  <a:fillRect l="-1172" t="-3545" r="-11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➌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Công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thức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diện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tích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tam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91440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dirty="0"/>
                  <a:t> là bán kính đường tròn ngoại tiếp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pt-BR" dirty="0"/>
                  <a:t>;</a:t>
                </a:r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/>
                  <a:t> là bán kính đường tròn nội tiếp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pt-BR" dirty="0"/>
                  <a:t>;</a:t>
                </a:r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chu vi tam </a:t>
                </a:r>
                <a:r>
                  <a:rPr lang="en-US" dirty="0" err="1"/>
                  <a:t>giác</a:t>
                </a:r>
                <a:r>
                  <a:rPr lang="en-US" dirty="0"/>
                  <a:t>;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indent="12604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blipFill>
                <a:blip r:embed="rId5"/>
                <a:stretch>
                  <a:fillRect l="-1274" t="-31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Hexagon 26">
            <a:extLst>
              <a:ext uri="{FF2B5EF4-FFF2-40B4-BE49-F238E27FC236}">
                <a16:creationId xmlns:a16="http://schemas.microsoft.com/office/drawing/2014/main" id="{2234FC93-A48D-4E03-B1C7-AC1F300FA118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085D9D-A131-49B5-8927-3BFCC6565A53}"/>
              </a:ext>
            </a:extLst>
          </p:cNvPr>
          <p:cNvSpPr txBox="1">
            <a:spLocks/>
          </p:cNvSpPr>
          <p:nvPr/>
        </p:nvSpPr>
        <p:spPr>
          <a:xfrm>
            <a:off x="173401" y="936032"/>
            <a:ext cx="11912833" cy="1918004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 algn="just"/>
            <a:endParaRPr lang="en-US" b="1" dirty="0">
              <a:solidFill>
                <a:srgbClr val="FF0000"/>
              </a:solidFill>
            </a:endParaRPr>
          </a:p>
          <a:p>
            <a:pPr marL="512763" indent="-512763" algn="just"/>
            <a:r>
              <a:rPr lang="en-US" b="1" dirty="0">
                <a:solidFill>
                  <a:srgbClr val="FF0000"/>
                </a:solidFill>
              </a:rPr>
              <a:t>①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1: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Xác</a:t>
            </a:r>
            <a:r>
              <a:rPr lang="en-US" b="1" i="1" dirty="0"/>
              <a:t> </a:t>
            </a:r>
            <a:r>
              <a:rPr lang="en-US" b="1" i="1" dirty="0" err="1"/>
              <a:t>định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yếu</a:t>
            </a:r>
            <a:r>
              <a:rPr lang="en-US" b="1" i="1" dirty="0"/>
              <a:t> </a:t>
            </a:r>
            <a:r>
              <a:rPr lang="en-US" b="1" i="1" dirty="0" err="1"/>
              <a:t>tố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 - </a:t>
            </a:r>
            <a:r>
              <a:rPr lang="en-US" b="1" i="1" dirty="0" err="1"/>
              <a:t>Giải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.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D57A13-4B33-48ED-8329-041ED2ECE271}"/>
              </a:ext>
            </a:extLst>
          </p:cNvPr>
          <p:cNvSpPr txBox="1">
            <a:spLocks/>
          </p:cNvSpPr>
          <p:nvPr/>
        </p:nvSpPr>
        <p:spPr>
          <a:xfrm>
            <a:off x="173401" y="2952793"/>
            <a:ext cx="11938556" cy="3690942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marL="747713" lvl="0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Cosin</a:t>
            </a:r>
            <a:r>
              <a:rPr lang="en-US" dirty="0"/>
              <a:t>,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sin</a:t>
            </a:r>
          </a:p>
          <a:p>
            <a:pPr marL="747713" lvl="0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  <a:p>
            <a:pPr marL="747713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Giải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pl-PL" dirty="0"/>
                  <a:t>Cho tam giác ABC có b = 7; c = 5,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cos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dirty="0"/>
                  <a:t>. Tính độ dài cạnh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l-PL" dirty="0"/>
                  <a:t> và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l-PL" dirty="0"/>
                  <a:t> của tam giác ABC.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blipFill>
                <a:blip r:embed="rId5"/>
                <a:stretch>
                  <a:fillRect l="-1223" t="-177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2.7.5.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 err="1"/>
                  <a:t>Mà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i="1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7.5.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blipFill>
                <a:blip r:embed="rId6"/>
                <a:stretch>
                  <a:fillRect l="-1173" t="-386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68835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1489075" lvl="0" indent="58738"/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688354"/>
              </a:xfrm>
              <a:prstGeom prst="rect">
                <a:avLst/>
              </a:prstGeom>
              <a:blipFill>
                <a:blip r:embed="rId5"/>
                <a:stretch>
                  <a:fillRect l="-1274" t="-107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649695"/>
                <a:ext cx="11938556" cy="401070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lý</a:t>
                </a:r>
                <a:r>
                  <a:rPr lang="en-US" dirty="0"/>
                  <a:t> </a:t>
                </a:r>
                <a:r>
                  <a:rPr lang="en-US" dirty="0" err="1"/>
                  <a:t>cosin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: </a:t>
                </a:r>
              </a:p>
              <a:p>
                <a:pPr indent="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 </a:t>
                </a:r>
                <a:r>
                  <a:rPr lang="en-US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dirty="0">
                    <a:solidFill>
                      <a:srgbClr val="002060"/>
                    </a:solidFill>
                  </a:rPr>
                  <a:t>a</a:t>
                </a:r>
                <a:r>
                  <a:rPr lang="en-US" dirty="0"/>
                  <a:t>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Khi </a:t>
                </a:r>
                <a:r>
                  <a:rPr lang="en-US" dirty="0" err="1"/>
                  <a:t>đó</a:t>
                </a:r>
                <a:r>
                  <a:rPr lang="en-US" dirty="0"/>
                  <a:t>,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dirty="0"/>
                  <a:t> có: </a:t>
                </a:r>
              </a:p>
              <a:p>
                <a:pPr indent="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109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109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649695"/>
                <a:ext cx="11938556" cy="4010704"/>
              </a:xfrm>
              <a:prstGeom prst="rect">
                <a:avLst/>
              </a:prstGeom>
              <a:blipFill>
                <a:blip r:embed="rId6"/>
                <a:stretch>
                  <a:fillRect l="-1173" t="-409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7726A8-E3AB-443E-99F1-CCFFFFC26F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30586" r="27379" b="20268"/>
          <a:stretch>
            <a:fillRect/>
          </a:stretch>
        </p:blipFill>
        <p:spPr bwMode="auto">
          <a:xfrm>
            <a:off x="7477432" y="2697770"/>
            <a:ext cx="4599746" cy="2725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0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16143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</a:t>
                </a:r>
                <a:r>
                  <a:rPr lang="pt-BR" dirty="0"/>
                  <a:t>tam giác ABC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dirty="0"/>
                  <a:t>, b = 7,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dirty="0"/>
                  <a:t>. </a:t>
                </a:r>
              </a:p>
              <a:p>
                <a:pPr indent="1489075"/>
                <a:r>
                  <a:rPr lang="nb-NO" dirty="0"/>
                  <a:t>Tính h</a:t>
                </a:r>
                <a:r>
                  <a:rPr lang="nb-NO" baseline="-25000" dirty="0"/>
                  <a:t>a</a:t>
                </a:r>
                <a:r>
                  <a:rPr lang="nb-NO" dirty="0"/>
                  <a:t> và R.</a:t>
                </a:r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161436"/>
              </a:xfrm>
              <a:prstGeom prst="rect">
                <a:avLst/>
              </a:prstGeom>
              <a:blipFill>
                <a:blip r:embed="rId5"/>
                <a:stretch>
                  <a:fillRect l="-1274" t="-7254" b="-1399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076330"/>
                <a:ext cx="11938556" cy="461356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.7.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A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 </a:t>
                </a:r>
              </a:p>
              <a:p>
                <a:pPr marL="280988" lvl="0" indent="1090613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2.7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c: </a:t>
                </a:r>
              </a:p>
              <a:p>
                <a:pPr marL="280988" lvl="0" indent="750888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pPr marL="280988" lvl="0" indent="1149350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.7.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</a:t>
                </a:r>
              </a:p>
              <a:p>
                <a:pPr marL="280988" lvl="0" indent="1031875">
                  <a:buClr>
                    <a:srgbClr val="FF0000"/>
                  </a:buClr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.7.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4.7.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076330"/>
                <a:ext cx="11938556" cy="4613565"/>
              </a:xfrm>
              <a:prstGeom prst="rect">
                <a:avLst/>
              </a:prstGeom>
              <a:blipFill>
                <a:blip r:embed="rId6"/>
                <a:stretch>
                  <a:fillRect l="-816" t="-369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4685</TotalTime>
  <Words>2604</Words>
  <Application>Microsoft Office PowerPoint</Application>
  <PresentationFormat>Widescreen</PresentationFormat>
  <Paragraphs>232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Yu Gothic</vt:lpstr>
      <vt:lpstr>Yu Mincho</vt:lpstr>
      <vt:lpstr>Arial</vt:lpstr>
      <vt:lpstr>Calibri</vt:lpstr>
      <vt:lpstr>Calibri Light</vt:lpstr>
      <vt:lpstr>Cambria Math</vt:lpstr>
      <vt:lpstr>Chu Van An</vt:lpstr>
      <vt:lpstr>Comic Sans MS</vt:lpstr>
      <vt:lpstr>Duong Phuoc Sang</vt:lpstr>
      <vt:lpstr>UTM Swiss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huyền</cp:lastModifiedBy>
  <cp:revision>563</cp:revision>
  <cp:lastPrinted>2020-09-06T05:45:13Z</cp:lastPrinted>
  <dcterms:created xsi:type="dcterms:W3CDTF">2020-08-16T09:33:36Z</dcterms:created>
  <dcterms:modified xsi:type="dcterms:W3CDTF">2022-10-12T15:52:52Z</dcterms:modified>
</cp:coreProperties>
</file>