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1" r:id="rId2"/>
    <p:sldId id="274" r:id="rId3"/>
    <p:sldId id="324" r:id="rId4"/>
    <p:sldId id="273" r:id="rId5"/>
    <p:sldId id="357" r:id="rId6"/>
    <p:sldId id="332" r:id="rId7"/>
    <p:sldId id="344" r:id="rId8"/>
    <p:sldId id="345" r:id="rId9"/>
    <p:sldId id="333" r:id="rId10"/>
    <p:sldId id="334" r:id="rId11"/>
    <p:sldId id="361" r:id="rId12"/>
    <p:sldId id="368" r:id="rId13"/>
    <p:sldId id="358" r:id="rId14"/>
    <p:sldId id="325" r:id="rId15"/>
    <p:sldId id="317" r:id="rId16"/>
    <p:sldId id="272"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7C1"/>
    <a:srgbClr val="FF9801"/>
    <a:srgbClr val="FDE5B4"/>
    <a:srgbClr val="EE8640"/>
    <a:srgbClr val="ECEAF5"/>
    <a:srgbClr val="E45983"/>
    <a:srgbClr val="FFCCFF"/>
    <a:srgbClr val="A493C6"/>
    <a:srgbClr val="D0DEEC"/>
    <a:srgbClr val="659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118" autoAdjust="0"/>
  </p:normalViewPr>
  <p:slideViewPr>
    <p:cSldViewPr snapToGrid="0" showGuides="1">
      <p:cViewPr varScale="1">
        <p:scale>
          <a:sx n="102" d="100"/>
          <a:sy n="102" d="100"/>
        </p:scale>
        <p:origin x="690" y="126"/>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Link: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https://www.youtube.com/watch?v=KX8-BOc7Z0c</a:t>
            </a:r>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42377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7232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6/10/2024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768637"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grpSp>
        <p:nvGrpSpPr>
          <p:cNvPr id="36" name="Group 35">
            <a:extLst>
              <a:ext uri="{FF2B5EF4-FFF2-40B4-BE49-F238E27FC236}">
                <a16:creationId xmlns:a16="http://schemas.microsoft.com/office/drawing/2014/main" id="{5488527B-8FC2-E554-0A50-99BE9DEB720B}"/>
              </a:ext>
            </a:extLst>
          </p:cNvPr>
          <p:cNvGrpSpPr/>
          <p:nvPr/>
        </p:nvGrpSpPr>
        <p:grpSpPr>
          <a:xfrm>
            <a:off x="403741" y="808238"/>
            <a:ext cx="376955" cy="553998"/>
            <a:chOff x="403741" y="808238"/>
            <a:chExt cx="376955" cy="553998"/>
          </a:xfrm>
        </p:grpSpPr>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grpSp>
      <p:sp>
        <p:nvSpPr>
          <p:cNvPr id="4" name="Rectangle 3">
            <a:extLst>
              <a:ext uri="{FF2B5EF4-FFF2-40B4-BE49-F238E27FC236}">
                <a16:creationId xmlns:a16="http://schemas.microsoft.com/office/drawing/2014/main" id="{4A7BFE80-4B77-698E-BE4F-34EAF1232090}"/>
              </a:ext>
            </a:extLst>
          </p:cNvPr>
          <p:cNvSpPr/>
          <p:nvPr/>
        </p:nvSpPr>
        <p:spPr>
          <a:xfrm>
            <a:off x="893944" y="669738"/>
            <a:ext cx="8120888" cy="1200329"/>
          </a:xfrm>
          <a:prstGeom prst="rect">
            <a:avLst/>
          </a:prstGeom>
        </p:spPr>
        <p:txBody>
          <a:bodyPr wrap="square">
            <a:spAutoFit/>
          </a:bodyPr>
          <a:lstStyle/>
          <a:p>
            <a:pPr algn="just"/>
            <a:r>
              <a:rPr lang="en-US" sz="2400" b="1" dirty="0">
                <a:effectLst/>
              </a:rPr>
              <a:t>Listen to three students talking about fake news. Match the speaker with his/her attitude towards fake news. There are two extra options.</a:t>
            </a:r>
            <a:endParaRPr lang="en-US" sz="2400" b="1" dirty="0"/>
          </a:p>
        </p:txBody>
      </p:sp>
      <p:grpSp>
        <p:nvGrpSpPr>
          <p:cNvPr id="31" name="Group 30">
            <a:extLst>
              <a:ext uri="{FF2B5EF4-FFF2-40B4-BE49-F238E27FC236}">
                <a16:creationId xmlns:a16="http://schemas.microsoft.com/office/drawing/2014/main" id="{4EB694EC-4418-0867-BA88-35BF39DC2A37}"/>
              </a:ext>
            </a:extLst>
          </p:cNvPr>
          <p:cNvGrpSpPr/>
          <p:nvPr/>
        </p:nvGrpSpPr>
        <p:grpSpPr>
          <a:xfrm>
            <a:off x="3809138" y="1723383"/>
            <a:ext cx="4509882" cy="3284768"/>
            <a:chOff x="3890703" y="1800729"/>
            <a:chExt cx="4509882" cy="3284768"/>
          </a:xfrm>
        </p:grpSpPr>
        <p:grpSp>
          <p:nvGrpSpPr>
            <p:cNvPr id="12" name="Group 11">
              <a:extLst>
                <a:ext uri="{FF2B5EF4-FFF2-40B4-BE49-F238E27FC236}">
                  <a16:creationId xmlns:a16="http://schemas.microsoft.com/office/drawing/2014/main" id="{8678AB6C-3F27-50BA-493C-E43A5EF222AB}"/>
                </a:ext>
              </a:extLst>
            </p:cNvPr>
            <p:cNvGrpSpPr/>
            <p:nvPr/>
          </p:nvGrpSpPr>
          <p:grpSpPr>
            <a:xfrm>
              <a:off x="3890704" y="2492556"/>
              <a:ext cx="4509880" cy="515751"/>
              <a:chOff x="3678228" y="1800728"/>
              <a:chExt cx="4509880" cy="515751"/>
            </a:xfrm>
          </p:grpSpPr>
          <p:sp>
            <p:nvSpPr>
              <p:cNvPr id="7" name="Rounded Rectangle 6">
                <a:extLst>
                  <a:ext uri="{FF2B5EF4-FFF2-40B4-BE49-F238E27FC236}">
                    <a16:creationId xmlns:a16="http://schemas.microsoft.com/office/drawing/2014/main" id="{45EF5C8A-4BFE-512D-1433-A229561C3229}"/>
                  </a:ext>
                </a:extLst>
              </p:cNvPr>
              <p:cNvSpPr/>
              <p:nvPr/>
            </p:nvSpPr>
            <p:spPr>
              <a:xfrm>
                <a:off x="3855719" y="1800728"/>
                <a:ext cx="4332389" cy="515751"/>
              </a:xfrm>
              <a:custGeom>
                <a:avLst/>
                <a:gdLst>
                  <a:gd name="connsiteX0" fmla="*/ 0 w 3817620"/>
                  <a:gd name="connsiteY0" fmla="*/ 89793 h 538746"/>
                  <a:gd name="connsiteX1" fmla="*/ 89793 w 3817620"/>
                  <a:gd name="connsiteY1" fmla="*/ 0 h 538746"/>
                  <a:gd name="connsiteX2" fmla="*/ 3727827 w 3817620"/>
                  <a:gd name="connsiteY2" fmla="*/ 0 h 538746"/>
                  <a:gd name="connsiteX3" fmla="*/ 3817620 w 3817620"/>
                  <a:gd name="connsiteY3" fmla="*/ 89793 h 538746"/>
                  <a:gd name="connsiteX4" fmla="*/ 3817620 w 3817620"/>
                  <a:gd name="connsiteY4" fmla="*/ 448953 h 538746"/>
                  <a:gd name="connsiteX5" fmla="*/ 3727827 w 3817620"/>
                  <a:gd name="connsiteY5" fmla="*/ 538746 h 538746"/>
                  <a:gd name="connsiteX6" fmla="*/ 89793 w 3817620"/>
                  <a:gd name="connsiteY6" fmla="*/ 538746 h 538746"/>
                  <a:gd name="connsiteX7" fmla="*/ 0 w 3817620"/>
                  <a:gd name="connsiteY7" fmla="*/ 448953 h 538746"/>
                  <a:gd name="connsiteX8" fmla="*/ 0 w 3817620"/>
                  <a:gd name="connsiteY8" fmla="*/ 89793 h 538746"/>
                  <a:gd name="connsiteX0" fmla="*/ 0 w 3825240"/>
                  <a:gd name="connsiteY0" fmla="*/ 112653 h 538746"/>
                  <a:gd name="connsiteX1" fmla="*/ 97413 w 3825240"/>
                  <a:gd name="connsiteY1" fmla="*/ 0 h 538746"/>
                  <a:gd name="connsiteX2" fmla="*/ 3735447 w 3825240"/>
                  <a:gd name="connsiteY2" fmla="*/ 0 h 538746"/>
                  <a:gd name="connsiteX3" fmla="*/ 3825240 w 3825240"/>
                  <a:gd name="connsiteY3" fmla="*/ 89793 h 538746"/>
                  <a:gd name="connsiteX4" fmla="*/ 3825240 w 3825240"/>
                  <a:gd name="connsiteY4" fmla="*/ 448953 h 538746"/>
                  <a:gd name="connsiteX5" fmla="*/ 3735447 w 3825240"/>
                  <a:gd name="connsiteY5" fmla="*/ 538746 h 538746"/>
                  <a:gd name="connsiteX6" fmla="*/ 97413 w 3825240"/>
                  <a:gd name="connsiteY6" fmla="*/ 538746 h 538746"/>
                  <a:gd name="connsiteX7" fmla="*/ 7620 w 3825240"/>
                  <a:gd name="connsiteY7" fmla="*/ 448953 h 538746"/>
                  <a:gd name="connsiteX8" fmla="*/ 0 w 3825240"/>
                  <a:gd name="connsiteY8" fmla="*/ 112653 h 5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5240" h="538746">
                    <a:moveTo>
                      <a:pt x="0" y="112653"/>
                    </a:moveTo>
                    <a:cubicBezTo>
                      <a:pt x="0" y="63062"/>
                      <a:pt x="47822" y="0"/>
                      <a:pt x="97413" y="0"/>
                    </a:cubicBezTo>
                    <a:lnTo>
                      <a:pt x="3735447" y="0"/>
                    </a:lnTo>
                    <a:cubicBezTo>
                      <a:pt x="3785038" y="0"/>
                      <a:pt x="3825240" y="40202"/>
                      <a:pt x="3825240" y="89793"/>
                    </a:cubicBezTo>
                    <a:lnTo>
                      <a:pt x="3825240" y="448953"/>
                    </a:lnTo>
                    <a:cubicBezTo>
                      <a:pt x="3825240" y="498544"/>
                      <a:pt x="3785038" y="538746"/>
                      <a:pt x="3735447" y="538746"/>
                    </a:cubicBezTo>
                    <a:lnTo>
                      <a:pt x="97413" y="538746"/>
                    </a:lnTo>
                    <a:cubicBezTo>
                      <a:pt x="47822" y="538746"/>
                      <a:pt x="7620" y="498544"/>
                      <a:pt x="7620" y="448953"/>
                    </a:cubicBezTo>
                    <a:cubicBezTo>
                      <a:pt x="7620" y="329233"/>
                      <a:pt x="0" y="232373"/>
                      <a:pt x="0" y="112653"/>
                    </a:cubicBezTo>
                    <a:close/>
                  </a:path>
                </a:pathLst>
              </a:custGeom>
              <a:solidFill>
                <a:srgbClr val="FDE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  </a:t>
                </a:r>
                <a:r>
                  <a:rPr lang="en-US" sz="1800" dirty="0" err="1">
                    <a:solidFill>
                      <a:schemeClr val="tx1"/>
                    </a:solidFill>
                    <a:effectLst/>
                    <a:latin typeface="UTM"/>
                  </a:rPr>
                  <a:t>He/She</a:t>
                </a:r>
                <a:r>
                  <a:rPr lang="en-US" sz="1800" dirty="0">
                    <a:solidFill>
                      <a:schemeClr val="tx1"/>
                    </a:solidFill>
                    <a:effectLst/>
                    <a:latin typeface="UTM"/>
                  </a:rPr>
                  <a:t> is not worried about fake news.</a:t>
                </a:r>
                <a:endParaRPr lang="en-US" dirty="0">
                  <a:solidFill>
                    <a:schemeClr val="tx1"/>
                  </a:solidFill>
                </a:endParaRPr>
              </a:p>
            </p:txBody>
          </p:sp>
          <p:sp>
            <p:nvSpPr>
              <p:cNvPr id="8" name="Oval 7">
                <a:extLst>
                  <a:ext uri="{FF2B5EF4-FFF2-40B4-BE49-F238E27FC236}">
                    <a16:creationId xmlns:a16="http://schemas.microsoft.com/office/drawing/2014/main" id="{FABD557F-F3D7-D199-5A66-076FB7F4240E}"/>
                  </a:ext>
                </a:extLst>
              </p:cNvPr>
              <p:cNvSpPr/>
              <p:nvPr/>
            </p:nvSpPr>
            <p:spPr>
              <a:xfrm>
                <a:off x="3678228" y="1912434"/>
                <a:ext cx="266700" cy="259080"/>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rgbClr val="FF9801"/>
                    </a:solidFill>
                  </a:rPr>
                  <a:t>B</a:t>
                </a:r>
              </a:p>
            </p:txBody>
          </p:sp>
        </p:grpSp>
        <p:grpSp>
          <p:nvGrpSpPr>
            <p:cNvPr id="13" name="Group 12">
              <a:extLst>
                <a:ext uri="{FF2B5EF4-FFF2-40B4-BE49-F238E27FC236}">
                  <a16:creationId xmlns:a16="http://schemas.microsoft.com/office/drawing/2014/main" id="{C41665B4-E267-64D6-7D36-8277855991D1}"/>
                </a:ext>
              </a:extLst>
            </p:cNvPr>
            <p:cNvGrpSpPr/>
            <p:nvPr/>
          </p:nvGrpSpPr>
          <p:grpSpPr>
            <a:xfrm>
              <a:off x="3890704" y="1800729"/>
              <a:ext cx="4509880" cy="515751"/>
              <a:chOff x="3678228" y="1800728"/>
              <a:chExt cx="4509880" cy="515751"/>
            </a:xfrm>
          </p:grpSpPr>
          <p:sp>
            <p:nvSpPr>
              <p:cNvPr id="14" name="Rounded Rectangle 6">
                <a:extLst>
                  <a:ext uri="{FF2B5EF4-FFF2-40B4-BE49-F238E27FC236}">
                    <a16:creationId xmlns:a16="http://schemas.microsoft.com/office/drawing/2014/main" id="{D6F476F5-C544-8CC4-0837-02E5456503CD}"/>
                  </a:ext>
                </a:extLst>
              </p:cNvPr>
              <p:cNvSpPr/>
              <p:nvPr/>
            </p:nvSpPr>
            <p:spPr>
              <a:xfrm>
                <a:off x="3855719" y="1800728"/>
                <a:ext cx="4332389" cy="515751"/>
              </a:xfrm>
              <a:custGeom>
                <a:avLst/>
                <a:gdLst>
                  <a:gd name="connsiteX0" fmla="*/ 0 w 3817620"/>
                  <a:gd name="connsiteY0" fmla="*/ 89793 h 538746"/>
                  <a:gd name="connsiteX1" fmla="*/ 89793 w 3817620"/>
                  <a:gd name="connsiteY1" fmla="*/ 0 h 538746"/>
                  <a:gd name="connsiteX2" fmla="*/ 3727827 w 3817620"/>
                  <a:gd name="connsiteY2" fmla="*/ 0 h 538746"/>
                  <a:gd name="connsiteX3" fmla="*/ 3817620 w 3817620"/>
                  <a:gd name="connsiteY3" fmla="*/ 89793 h 538746"/>
                  <a:gd name="connsiteX4" fmla="*/ 3817620 w 3817620"/>
                  <a:gd name="connsiteY4" fmla="*/ 448953 h 538746"/>
                  <a:gd name="connsiteX5" fmla="*/ 3727827 w 3817620"/>
                  <a:gd name="connsiteY5" fmla="*/ 538746 h 538746"/>
                  <a:gd name="connsiteX6" fmla="*/ 89793 w 3817620"/>
                  <a:gd name="connsiteY6" fmla="*/ 538746 h 538746"/>
                  <a:gd name="connsiteX7" fmla="*/ 0 w 3817620"/>
                  <a:gd name="connsiteY7" fmla="*/ 448953 h 538746"/>
                  <a:gd name="connsiteX8" fmla="*/ 0 w 3817620"/>
                  <a:gd name="connsiteY8" fmla="*/ 89793 h 538746"/>
                  <a:gd name="connsiteX0" fmla="*/ 0 w 3825240"/>
                  <a:gd name="connsiteY0" fmla="*/ 112653 h 538746"/>
                  <a:gd name="connsiteX1" fmla="*/ 97413 w 3825240"/>
                  <a:gd name="connsiteY1" fmla="*/ 0 h 538746"/>
                  <a:gd name="connsiteX2" fmla="*/ 3735447 w 3825240"/>
                  <a:gd name="connsiteY2" fmla="*/ 0 h 538746"/>
                  <a:gd name="connsiteX3" fmla="*/ 3825240 w 3825240"/>
                  <a:gd name="connsiteY3" fmla="*/ 89793 h 538746"/>
                  <a:gd name="connsiteX4" fmla="*/ 3825240 w 3825240"/>
                  <a:gd name="connsiteY4" fmla="*/ 448953 h 538746"/>
                  <a:gd name="connsiteX5" fmla="*/ 3735447 w 3825240"/>
                  <a:gd name="connsiteY5" fmla="*/ 538746 h 538746"/>
                  <a:gd name="connsiteX6" fmla="*/ 97413 w 3825240"/>
                  <a:gd name="connsiteY6" fmla="*/ 538746 h 538746"/>
                  <a:gd name="connsiteX7" fmla="*/ 7620 w 3825240"/>
                  <a:gd name="connsiteY7" fmla="*/ 448953 h 538746"/>
                  <a:gd name="connsiteX8" fmla="*/ 0 w 3825240"/>
                  <a:gd name="connsiteY8" fmla="*/ 112653 h 5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5240" h="538746">
                    <a:moveTo>
                      <a:pt x="0" y="112653"/>
                    </a:moveTo>
                    <a:cubicBezTo>
                      <a:pt x="0" y="63062"/>
                      <a:pt x="47822" y="0"/>
                      <a:pt x="97413" y="0"/>
                    </a:cubicBezTo>
                    <a:lnTo>
                      <a:pt x="3735447" y="0"/>
                    </a:lnTo>
                    <a:cubicBezTo>
                      <a:pt x="3785038" y="0"/>
                      <a:pt x="3825240" y="40202"/>
                      <a:pt x="3825240" y="89793"/>
                    </a:cubicBezTo>
                    <a:lnTo>
                      <a:pt x="3825240" y="448953"/>
                    </a:lnTo>
                    <a:cubicBezTo>
                      <a:pt x="3825240" y="498544"/>
                      <a:pt x="3785038" y="538746"/>
                      <a:pt x="3735447" y="538746"/>
                    </a:cubicBezTo>
                    <a:lnTo>
                      <a:pt x="97413" y="538746"/>
                    </a:lnTo>
                    <a:cubicBezTo>
                      <a:pt x="47822" y="538746"/>
                      <a:pt x="7620" y="498544"/>
                      <a:pt x="7620" y="448953"/>
                    </a:cubicBezTo>
                    <a:cubicBezTo>
                      <a:pt x="7620" y="329233"/>
                      <a:pt x="0" y="232373"/>
                      <a:pt x="0" y="112653"/>
                    </a:cubicBezTo>
                    <a:close/>
                  </a:path>
                </a:pathLst>
              </a:custGeom>
              <a:solidFill>
                <a:srgbClr val="FDE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  </a:t>
                </a:r>
                <a:r>
                  <a:rPr lang="en-US" sz="1800" dirty="0" err="1">
                    <a:solidFill>
                      <a:schemeClr val="tx1"/>
                    </a:solidFill>
                    <a:effectLst/>
                    <a:latin typeface="UTM"/>
                  </a:rPr>
                  <a:t>He/She</a:t>
                </a:r>
                <a:r>
                  <a:rPr lang="en-US" sz="1800" dirty="0">
                    <a:solidFill>
                      <a:schemeClr val="tx1"/>
                    </a:solidFill>
                    <a:effectLst/>
                    <a:latin typeface="UTM"/>
                  </a:rPr>
                  <a:t> is worried about fake news. </a:t>
                </a:r>
                <a:endParaRPr lang="en-US" dirty="0">
                  <a:solidFill>
                    <a:schemeClr val="tx1"/>
                  </a:solidFill>
                </a:endParaRPr>
              </a:p>
            </p:txBody>
          </p:sp>
          <p:sp>
            <p:nvSpPr>
              <p:cNvPr id="15" name="Oval 14">
                <a:extLst>
                  <a:ext uri="{FF2B5EF4-FFF2-40B4-BE49-F238E27FC236}">
                    <a16:creationId xmlns:a16="http://schemas.microsoft.com/office/drawing/2014/main" id="{E0AF6C1A-BFA3-D34C-6809-0700A42ADB5D}"/>
                  </a:ext>
                </a:extLst>
              </p:cNvPr>
              <p:cNvSpPr/>
              <p:nvPr/>
            </p:nvSpPr>
            <p:spPr>
              <a:xfrm>
                <a:off x="3678228" y="1912434"/>
                <a:ext cx="266700" cy="259080"/>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rgbClr val="FF9801"/>
                    </a:solidFill>
                  </a:rPr>
                  <a:t>A</a:t>
                </a:r>
              </a:p>
            </p:txBody>
          </p:sp>
        </p:grpSp>
        <p:grpSp>
          <p:nvGrpSpPr>
            <p:cNvPr id="16" name="Group 15">
              <a:extLst>
                <a:ext uri="{FF2B5EF4-FFF2-40B4-BE49-F238E27FC236}">
                  <a16:creationId xmlns:a16="http://schemas.microsoft.com/office/drawing/2014/main" id="{C821C8E3-EC09-58E4-B514-B6C104CEEC69}"/>
                </a:ext>
              </a:extLst>
            </p:cNvPr>
            <p:cNvGrpSpPr/>
            <p:nvPr/>
          </p:nvGrpSpPr>
          <p:grpSpPr>
            <a:xfrm>
              <a:off x="3890704" y="3183178"/>
              <a:ext cx="4509881" cy="515751"/>
              <a:chOff x="3678228" y="1800728"/>
              <a:chExt cx="4509881" cy="515751"/>
            </a:xfrm>
          </p:grpSpPr>
          <p:sp>
            <p:nvSpPr>
              <p:cNvPr id="17" name="Rounded Rectangle 6">
                <a:extLst>
                  <a:ext uri="{FF2B5EF4-FFF2-40B4-BE49-F238E27FC236}">
                    <a16:creationId xmlns:a16="http://schemas.microsoft.com/office/drawing/2014/main" id="{F2DAFC46-B00F-049B-B7FF-49BE0F14A94F}"/>
                  </a:ext>
                </a:extLst>
              </p:cNvPr>
              <p:cNvSpPr/>
              <p:nvPr/>
            </p:nvSpPr>
            <p:spPr>
              <a:xfrm>
                <a:off x="3855720" y="1800728"/>
                <a:ext cx="4332389" cy="515751"/>
              </a:xfrm>
              <a:custGeom>
                <a:avLst/>
                <a:gdLst>
                  <a:gd name="connsiteX0" fmla="*/ 0 w 3817620"/>
                  <a:gd name="connsiteY0" fmla="*/ 89793 h 538746"/>
                  <a:gd name="connsiteX1" fmla="*/ 89793 w 3817620"/>
                  <a:gd name="connsiteY1" fmla="*/ 0 h 538746"/>
                  <a:gd name="connsiteX2" fmla="*/ 3727827 w 3817620"/>
                  <a:gd name="connsiteY2" fmla="*/ 0 h 538746"/>
                  <a:gd name="connsiteX3" fmla="*/ 3817620 w 3817620"/>
                  <a:gd name="connsiteY3" fmla="*/ 89793 h 538746"/>
                  <a:gd name="connsiteX4" fmla="*/ 3817620 w 3817620"/>
                  <a:gd name="connsiteY4" fmla="*/ 448953 h 538746"/>
                  <a:gd name="connsiteX5" fmla="*/ 3727827 w 3817620"/>
                  <a:gd name="connsiteY5" fmla="*/ 538746 h 538746"/>
                  <a:gd name="connsiteX6" fmla="*/ 89793 w 3817620"/>
                  <a:gd name="connsiteY6" fmla="*/ 538746 h 538746"/>
                  <a:gd name="connsiteX7" fmla="*/ 0 w 3817620"/>
                  <a:gd name="connsiteY7" fmla="*/ 448953 h 538746"/>
                  <a:gd name="connsiteX8" fmla="*/ 0 w 3817620"/>
                  <a:gd name="connsiteY8" fmla="*/ 89793 h 538746"/>
                  <a:gd name="connsiteX0" fmla="*/ 0 w 3825240"/>
                  <a:gd name="connsiteY0" fmla="*/ 112653 h 538746"/>
                  <a:gd name="connsiteX1" fmla="*/ 97413 w 3825240"/>
                  <a:gd name="connsiteY1" fmla="*/ 0 h 538746"/>
                  <a:gd name="connsiteX2" fmla="*/ 3735447 w 3825240"/>
                  <a:gd name="connsiteY2" fmla="*/ 0 h 538746"/>
                  <a:gd name="connsiteX3" fmla="*/ 3825240 w 3825240"/>
                  <a:gd name="connsiteY3" fmla="*/ 89793 h 538746"/>
                  <a:gd name="connsiteX4" fmla="*/ 3825240 w 3825240"/>
                  <a:gd name="connsiteY4" fmla="*/ 448953 h 538746"/>
                  <a:gd name="connsiteX5" fmla="*/ 3735447 w 3825240"/>
                  <a:gd name="connsiteY5" fmla="*/ 538746 h 538746"/>
                  <a:gd name="connsiteX6" fmla="*/ 97413 w 3825240"/>
                  <a:gd name="connsiteY6" fmla="*/ 538746 h 538746"/>
                  <a:gd name="connsiteX7" fmla="*/ 7620 w 3825240"/>
                  <a:gd name="connsiteY7" fmla="*/ 448953 h 538746"/>
                  <a:gd name="connsiteX8" fmla="*/ 0 w 3825240"/>
                  <a:gd name="connsiteY8" fmla="*/ 112653 h 5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5240" h="538746">
                    <a:moveTo>
                      <a:pt x="0" y="112653"/>
                    </a:moveTo>
                    <a:cubicBezTo>
                      <a:pt x="0" y="63062"/>
                      <a:pt x="47822" y="0"/>
                      <a:pt x="97413" y="0"/>
                    </a:cubicBezTo>
                    <a:lnTo>
                      <a:pt x="3735447" y="0"/>
                    </a:lnTo>
                    <a:cubicBezTo>
                      <a:pt x="3785038" y="0"/>
                      <a:pt x="3825240" y="40202"/>
                      <a:pt x="3825240" y="89793"/>
                    </a:cubicBezTo>
                    <a:lnTo>
                      <a:pt x="3825240" y="448953"/>
                    </a:lnTo>
                    <a:cubicBezTo>
                      <a:pt x="3825240" y="498544"/>
                      <a:pt x="3785038" y="538746"/>
                      <a:pt x="3735447" y="538746"/>
                    </a:cubicBezTo>
                    <a:lnTo>
                      <a:pt x="97413" y="538746"/>
                    </a:lnTo>
                    <a:cubicBezTo>
                      <a:pt x="47822" y="538746"/>
                      <a:pt x="7620" y="498544"/>
                      <a:pt x="7620" y="448953"/>
                    </a:cubicBezTo>
                    <a:cubicBezTo>
                      <a:pt x="7620" y="329233"/>
                      <a:pt x="0" y="232373"/>
                      <a:pt x="0" y="112653"/>
                    </a:cubicBezTo>
                    <a:close/>
                  </a:path>
                </a:pathLst>
              </a:custGeom>
              <a:solidFill>
                <a:srgbClr val="FDE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  </a:t>
                </a:r>
                <a:r>
                  <a:rPr lang="en-US" sz="1800" dirty="0" err="1">
                    <a:solidFill>
                      <a:schemeClr val="tx1"/>
                    </a:solidFill>
                    <a:effectLst/>
                    <a:latin typeface="UTM"/>
                  </a:rPr>
                  <a:t>He/She</a:t>
                </a:r>
                <a:r>
                  <a:rPr lang="en-US" sz="1800" dirty="0">
                    <a:solidFill>
                      <a:schemeClr val="tx1"/>
                    </a:solidFill>
                    <a:effectLst/>
                    <a:latin typeface="UTM"/>
                  </a:rPr>
                  <a:t> doesn't care if it is fake news.</a:t>
                </a:r>
                <a:endParaRPr lang="en-US" dirty="0">
                  <a:solidFill>
                    <a:schemeClr val="tx1"/>
                  </a:solidFill>
                </a:endParaRPr>
              </a:p>
            </p:txBody>
          </p:sp>
          <p:sp>
            <p:nvSpPr>
              <p:cNvPr id="18" name="Oval 17">
                <a:extLst>
                  <a:ext uri="{FF2B5EF4-FFF2-40B4-BE49-F238E27FC236}">
                    <a16:creationId xmlns:a16="http://schemas.microsoft.com/office/drawing/2014/main" id="{C4CFFC14-8542-B4AC-2DF2-E249BF5509E7}"/>
                  </a:ext>
                </a:extLst>
              </p:cNvPr>
              <p:cNvSpPr/>
              <p:nvPr/>
            </p:nvSpPr>
            <p:spPr>
              <a:xfrm>
                <a:off x="3678228" y="1912434"/>
                <a:ext cx="266700" cy="259080"/>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rgbClr val="FF9801"/>
                    </a:solidFill>
                  </a:rPr>
                  <a:t>C</a:t>
                </a:r>
              </a:p>
            </p:txBody>
          </p:sp>
        </p:grpSp>
        <p:grpSp>
          <p:nvGrpSpPr>
            <p:cNvPr id="25" name="Group 24">
              <a:extLst>
                <a:ext uri="{FF2B5EF4-FFF2-40B4-BE49-F238E27FC236}">
                  <a16:creationId xmlns:a16="http://schemas.microsoft.com/office/drawing/2014/main" id="{9D6AED8A-4326-0C12-D2F8-C0DF264A4AE6}"/>
                </a:ext>
              </a:extLst>
            </p:cNvPr>
            <p:cNvGrpSpPr/>
            <p:nvPr/>
          </p:nvGrpSpPr>
          <p:grpSpPr>
            <a:xfrm>
              <a:off x="3890703" y="3873811"/>
              <a:ext cx="4509881" cy="515751"/>
              <a:chOff x="3678228" y="1800728"/>
              <a:chExt cx="4509881" cy="515751"/>
            </a:xfrm>
          </p:grpSpPr>
          <p:sp>
            <p:nvSpPr>
              <p:cNvPr id="26" name="Rounded Rectangle 6">
                <a:extLst>
                  <a:ext uri="{FF2B5EF4-FFF2-40B4-BE49-F238E27FC236}">
                    <a16:creationId xmlns:a16="http://schemas.microsoft.com/office/drawing/2014/main" id="{0EFD10D5-CFC6-B57C-F5A1-359808D2607B}"/>
                  </a:ext>
                </a:extLst>
              </p:cNvPr>
              <p:cNvSpPr/>
              <p:nvPr/>
            </p:nvSpPr>
            <p:spPr>
              <a:xfrm>
                <a:off x="3855720" y="1800728"/>
                <a:ext cx="4332389" cy="515751"/>
              </a:xfrm>
              <a:custGeom>
                <a:avLst/>
                <a:gdLst>
                  <a:gd name="connsiteX0" fmla="*/ 0 w 3817620"/>
                  <a:gd name="connsiteY0" fmla="*/ 89793 h 538746"/>
                  <a:gd name="connsiteX1" fmla="*/ 89793 w 3817620"/>
                  <a:gd name="connsiteY1" fmla="*/ 0 h 538746"/>
                  <a:gd name="connsiteX2" fmla="*/ 3727827 w 3817620"/>
                  <a:gd name="connsiteY2" fmla="*/ 0 h 538746"/>
                  <a:gd name="connsiteX3" fmla="*/ 3817620 w 3817620"/>
                  <a:gd name="connsiteY3" fmla="*/ 89793 h 538746"/>
                  <a:gd name="connsiteX4" fmla="*/ 3817620 w 3817620"/>
                  <a:gd name="connsiteY4" fmla="*/ 448953 h 538746"/>
                  <a:gd name="connsiteX5" fmla="*/ 3727827 w 3817620"/>
                  <a:gd name="connsiteY5" fmla="*/ 538746 h 538746"/>
                  <a:gd name="connsiteX6" fmla="*/ 89793 w 3817620"/>
                  <a:gd name="connsiteY6" fmla="*/ 538746 h 538746"/>
                  <a:gd name="connsiteX7" fmla="*/ 0 w 3817620"/>
                  <a:gd name="connsiteY7" fmla="*/ 448953 h 538746"/>
                  <a:gd name="connsiteX8" fmla="*/ 0 w 3817620"/>
                  <a:gd name="connsiteY8" fmla="*/ 89793 h 538746"/>
                  <a:gd name="connsiteX0" fmla="*/ 0 w 3825240"/>
                  <a:gd name="connsiteY0" fmla="*/ 112653 h 538746"/>
                  <a:gd name="connsiteX1" fmla="*/ 97413 w 3825240"/>
                  <a:gd name="connsiteY1" fmla="*/ 0 h 538746"/>
                  <a:gd name="connsiteX2" fmla="*/ 3735447 w 3825240"/>
                  <a:gd name="connsiteY2" fmla="*/ 0 h 538746"/>
                  <a:gd name="connsiteX3" fmla="*/ 3825240 w 3825240"/>
                  <a:gd name="connsiteY3" fmla="*/ 89793 h 538746"/>
                  <a:gd name="connsiteX4" fmla="*/ 3825240 w 3825240"/>
                  <a:gd name="connsiteY4" fmla="*/ 448953 h 538746"/>
                  <a:gd name="connsiteX5" fmla="*/ 3735447 w 3825240"/>
                  <a:gd name="connsiteY5" fmla="*/ 538746 h 538746"/>
                  <a:gd name="connsiteX6" fmla="*/ 97413 w 3825240"/>
                  <a:gd name="connsiteY6" fmla="*/ 538746 h 538746"/>
                  <a:gd name="connsiteX7" fmla="*/ 7620 w 3825240"/>
                  <a:gd name="connsiteY7" fmla="*/ 448953 h 538746"/>
                  <a:gd name="connsiteX8" fmla="*/ 0 w 3825240"/>
                  <a:gd name="connsiteY8" fmla="*/ 112653 h 5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5240" h="538746">
                    <a:moveTo>
                      <a:pt x="0" y="112653"/>
                    </a:moveTo>
                    <a:cubicBezTo>
                      <a:pt x="0" y="63062"/>
                      <a:pt x="47822" y="0"/>
                      <a:pt x="97413" y="0"/>
                    </a:cubicBezTo>
                    <a:lnTo>
                      <a:pt x="3735447" y="0"/>
                    </a:lnTo>
                    <a:cubicBezTo>
                      <a:pt x="3785038" y="0"/>
                      <a:pt x="3825240" y="40202"/>
                      <a:pt x="3825240" y="89793"/>
                    </a:cubicBezTo>
                    <a:lnTo>
                      <a:pt x="3825240" y="448953"/>
                    </a:lnTo>
                    <a:cubicBezTo>
                      <a:pt x="3825240" y="498544"/>
                      <a:pt x="3785038" y="538746"/>
                      <a:pt x="3735447" y="538746"/>
                    </a:cubicBezTo>
                    <a:lnTo>
                      <a:pt x="97413" y="538746"/>
                    </a:lnTo>
                    <a:cubicBezTo>
                      <a:pt x="47822" y="538746"/>
                      <a:pt x="7620" y="498544"/>
                      <a:pt x="7620" y="448953"/>
                    </a:cubicBezTo>
                    <a:cubicBezTo>
                      <a:pt x="7620" y="329233"/>
                      <a:pt x="0" y="232373"/>
                      <a:pt x="0" y="112653"/>
                    </a:cubicBezTo>
                    <a:close/>
                  </a:path>
                </a:pathLst>
              </a:custGeom>
              <a:solidFill>
                <a:srgbClr val="FDE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  </a:t>
                </a:r>
                <a:r>
                  <a:rPr lang="en-US" sz="1800" dirty="0" err="1">
                    <a:solidFill>
                      <a:schemeClr val="tx1"/>
                    </a:solidFill>
                    <a:effectLst/>
                    <a:latin typeface="UTM"/>
                  </a:rPr>
                  <a:t>He/She</a:t>
                </a:r>
                <a:r>
                  <a:rPr lang="en-US" sz="1800" dirty="0">
                    <a:solidFill>
                      <a:schemeClr val="tx1"/>
                    </a:solidFill>
                    <a:effectLst/>
                    <a:latin typeface="UTM"/>
                  </a:rPr>
                  <a:t> is ashamed of spreading fake news.</a:t>
                </a:r>
                <a:endParaRPr lang="en-US" dirty="0">
                  <a:solidFill>
                    <a:schemeClr val="tx1"/>
                  </a:solidFill>
                </a:endParaRPr>
              </a:p>
            </p:txBody>
          </p:sp>
          <p:sp>
            <p:nvSpPr>
              <p:cNvPr id="27" name="Oval 26">
                <a:extLst>
                  <a:ext uri="{FF2B5EF4-FFF2-40B4-BE49-F238E27FC236}">
                    <a16:creationId xmlns:a16="http://schemas.microsoft.com/office/drawing/2014/main" id="{F69B8A75-F7EB-EAFC-0B40-BA4B146D8711}"/>
                  </a:ext>
                </a:extLst>
              </p:cNvPr>
              <p:cNvSpPr/>
              <p:nvPr/>
            </p:nvSpPr>
            <p:spPr>
              <a:xfrm>
                <a:off x="3678228" y="1912434"/>
                <a:ext cx="266700" cy="259080"/>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rgbClr val="FF9801"/>
                    </a:solidFill>
                  </a:rPr>
                  <a:t>D</a:t>
                </a:r>
              </a:p>
            </p:txBody>
          </p:sp>
        </p:grpSp>
        <p:grpSp>
          <p:nvGrpSpPr>
            <p:cNvPr id="28" name="Group 27">
              <a:extLst>
                <a:ext uri="{FF2B5EF4-FFF2-40B4-BE49-F238E27FC236}">
                  <a16:creationId xmlns:a16="http://schemas.microsoft.com/office/drawing/2014/main" id="{1D523E85-14F5-894A-CC21-FCFA5F372654}"/>
                </a:ext>
              </a:extLst>
            </p:cNvPr>
            <p:cNvGrpSpPr/>
            <p:nvPr/>
          </p:nvGrpSpPr>
          <p:grpSpPr>
            <a:xfrm>
              <a:off x="3890704" y="4569746"/>
              <a:ext cx="4509880" cy="515751"/>
              <a:chOff x="3678228" y="1800728"/>
              <a:chExt cx="4509880" cy="515751"/>
            </a:xfrm>
          </p:grpSpPr>
          <p:sp>
            <p:nvSpPr>
              <p:cNvPr id="29" name="Rounded Rectangle 6">
                <a:extLst>
                  <a:ext uri="{FF2B5EF4-FFF2-40B4-BE49-F238E27FC236}">
                    <a16:creationId xmlns:a16="http://schemas.microsoft.com/office/drawing/2014/main" id="{564DF127-C6C7-852E-D702-B7D0E460B84A}"/>
                  </a:ext>
                </a:extLst>
              </p:cNvPr>
              <p:cNvSpPr/>
              <p:nvPr/>
            </p:nvSpPr>
            <p:spPr>
              <a:xfrm>
                <a:off x="3855720" y="1800728"/>
                <a:ext cx="4332388" cy="515751"/>
              </a:xfrm>
              <a:custGeom>
                <a:avLst/>
                <a:gdLst>
                  <a:gd name="connsiteX0" fmla="*/ 0 w 3817620"/>
                  <a:gd name="connsiteY0" fmla="*/ 89793 h 538746"/>
                  <a:gd name="connsiteX1" fmla="*/ 89793 w 3817620"/>
                  <a:gd name="connsiteY1" fmla="*/ 0 h 538746"/>
                  <a:gd name="connsiteX2" fmla="*/ 3727827 w 3817620"/>
                  <a:gd name="connsiteY2" fmla="*/ 0 h 538746"/>
                  <a:gd name="connsiteX3" fmla="*/ 3817620 w 3817620"/>
                  <a:gd name="connsiteY3" fmla="*/ 89793 h 538746"/>
                  <a:gd name="connsiteX4" fmla="*/ 3817620 w 3817620"/>
                  <a:gd name="connsiteY4" fmla="*/ 448953 h 538746"/>
                  <a:gd name="connsiteX5" fmla="*/ 3727827 w 3817620"/>
                  <a:gd name="connsiteY5" fmla="*/ 538746 h 538746"/>
                  <a:gd name="connsiteX6" fmla="*/ 89793 w 3817620"/>
                  <a:gd name="connsiteY6" fmla="*/ 538746 h 538746"/>
                  <a:gd name="connsiteX7" fmla="*/ 0 w 3817620"/>
                  <a:gd name="connsiteY7" fmla="*/ 448953 h 538746"/>
                  <a:gd name="connsiteX8" fmla="*/ 0 w 3817620"/>
                  <a:gd name="connsiteY8" fmla="*/ 89793 h 538746"/>
                  <a:gd name="connsiteX0" fmla="*/ 0 w 3825240"/>
                  <a:gd name="connsiteY0" fmla="*/ 112653 h 538746"/>
                  <a:gd name="connsiteX1" fmla="*/ 97413 w 3825240"/>
                  <a:gd name="connsiteY1" fmla="*/ 0 h 538746"/>
                  <a:gd name="connsiteX2" fmla="*/ 3735447 w 3825240"/>
                  <a:gd name="connsiteY2" fmla="*/ 0 h 538746"/>
                  <a:gd name="connsiteX3" fmla="*/ 3825240 w 3825240"/>
                  <a:gd name="connsiteY3" fmla="*/ 89793 h 538746"/>
                  <a:gd name="connsiteX4" fmla="*/ 3825240 w 3825240"/>
                  <a:gd name="connsiteY4" fmla="*/ 448953 h 538746"/>
                  <a:gd name="connsiteX5" fmla="*/ 3735447 w 3825240"/>
                  <a:gd name="connsiteY5" fmla="*/ 538746 h 538746"/>
                  <a:gd name="connsiteX6" fmla="*/ 97413 w 3825240"/>
                  <a:gd name="connsiteY6" fmla="*/ 538746 h 538746"/>
                  <a:gd name="connsiteX7" fmla="*/ 7620 w 3825240"/>
                  <a:gd name="connsiteY7" fmla="*/ 448953 h 538746"/>
                  <a:gd name="connsiteX8" fmla="*/ 0 w 3825240"/>
                  <a:gd name="connsiteY8" fmla="*/ 112653 h 5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5240" h="538746">
                    <a:moveTo>
                      <a:pt x="0" y="112653"/>
                    </a:moveTo>
                    <a:cubicBezTo>
                      <a:pt x="0" y="63062"/>
                      <a:pt x="47822" y="0"/>
                      <a:pt x="97413" y="0"/>
                    </a:cubicBezTo>
                    <a:lnTo>
                      <a:pt x="3735447" y="0"/>
                    </a:lnTo>
                    <a:cubicBezTo>
                      <a:pt x="3785038" y="0"/>
                      <a:pt x="3825240" y="40202"/>
                      <a:pt x="3825240" y="89793"/>
                    </a:cubicBezTo>
                    <a:lnTo>
                      <a:pt x="3825240" y="448953"/>
                    </a:lnTo>
                    <a:cubicBezTo>
                      <a:pt x="3825240" y="498544"/>
                      <a:pt x="3785038" y="538746"/>
                      <a:pt x="3735447" y="538746"/>
                    </a:cubicBezTo>
                    <a:lnTo>
                      <a:pt x="97413" y="538746"/>
                    </a:lnTo>
                    <a:cubicBezTo>
                      <a:pt x="47822" y="538746"/>
                      <a:pt x="7620" y="498544"/>
                      <a:pt x="7620" y="448953"/>
                    </a:cubicBezTo>
                    <a:cubicBezTo>
                      <a:pt x="7620" y="329233"/>
                      <a:pt x="0" y="232373"/>
                      <a:pt x="0" y="112653"/>
                    </a:cubicBezTo>
                    <a:close/>
                  </a:path>
                </a:pathLst>
              </a:custGeom>
              <a:solidFill>
                <a:srgbClr val="FDE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effectLst/>
                    <a:latin typeface="UTM"/>
                  </a:rPr>
                  <a:t>  </a:t>
                </a:r>
                <a:r>
                  <a:rPr lang="en-US" sz="1800" dirty="0" err="1">
                    <a:solidFill>
                      <a:schemeClr val="tx1"/>
                    </a:solidFill>
                    <a:effectLst/>
                    <a:latin typeface="UTM"/>
                  </a:rPr>
                  <a:t>He/She</a:t>
                </a:r>
                <a:r>
                  <a:rPr lang="en-US" sz="1800" dirty="0">
                    <a:solidFill>
                      <a:schemeClr val="tx1"/>
                    </a:solidFill>
                    <a:effectLst/>
                    <a:latin typeface="UTM"/>
                  </a:rPr>
                  <a:t> is annoyed by fake news.</a:t>
                </a:r>
                <a:endParaRPr lang="en-US" dirty="0">
                  <a:solidFill>
                    <a:schemeClr val="tx1"/>
                  </a:solidFill>
                </a:endParaRPr>
              </a:p>
            </p:txBody>
          </p:sp>
          <p:sp>
            <p:nvSpPr>
              <p:cNvPr id="30" name="Oval 29">
                <a:extLst>
                  <a:ext uri="{FF2B5EF4-FFF2-40B4-BE49-F238E27FC236}">
                    <a16:creationId xmlns:a16="http://schemas.microsoft.com/office/drawing/2014/main" id="{A974E533-8281-444E-49D6-FFF46ECF9456}"/>
                  </a:ext>
                </a:extLst>
              </p:cNvPr>
              <p:cNvSpPr/>
              <p:nvPr/>
            </p:nvSpPr>
            <p:spPr>
              <a:xfrm>
                <a:off x="3678228" y="1912434"/>
                <a:ext cx="266700" cy="259080"/>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rgbClr val="FF9801"/>
                    </a:solidFill>
                  </a:rPr>
                  <a:t>E</a:t>
                </a:r>
              </a:p>
            </p:txBody>
          </p:sp>
        </p:grpSp>
      </p:grpSp>
      <p:grpSp>
        <p:nvGrpSpPr>
          <p:cNvPr id="35" name="Group 34">
            <a:extLst>
              <a:ext uri="{FF2B5EF4-FFF2-40B4-BE49-F238E27FC236}">
                <a16:creationId xmlns:a16="http://schemas.microsoft.com/office/drawing/2014/main" id="{2B7B4162-5D9E-E9D0-8325-E64EBDA5BB9E}"/>
              </a:ext>
            </a:extLst>
          </p:cNvPr>
          <p:cNvGrpSpPr/>
          <p:nvPr/>
        </p:nvGrpSpPr>
        <p:grpSpPr>
          <a:xfrm>
            <a:off x="1498819" y="2066292"/>
            <a:ext cx="838212" cy="2407470"/>
            <a:chOff x="1256426" y="1999934"/>
            <a:chExt cx="838212" cy="2407470"/>
          </a:xfrm>
        </p:grpSpPr>
        <p:sp>
          <p:nvSpPr>
            <p:cNvPr id="32" name="Rounded Rectangle 31">
              <a:extLst>
                <a:ext uri="{FF2B5EF4-FFF2-40B4-BE49-F238E27FC236}">
                  <a16:creationId xmlns:a16="http://schemas.microsoft.com/office/drawing/2014/main" id="{CD40FF78-0C2B-A10B-3FC9-6B186E848CB6}"/>
                </a:ext>
              </a:extLst>
            </p:cNvPr>
            <p:cNvSpPr/>
            <p:nvPr/>
          </p:nvSpPr>
          <p:spPr>
            <a:xfrm>
              <a:off x="1256426" y="1999934"/>
              <a:ext cx="838212" cy="499233"/>
            </a:xfrm>
            <a:prstGeom prst="roundRect">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Mai</a:t>
              </a:r>
            </a:p>
          </p:txBody>
        </p:sp>
        <p:sp>
          <p:nvSpPr>
            <p:cNvPr id="33" name="Rounded Rectangle 32">
              <a:extLst>
                <a:ext uri="{FF2B5EF4-FFF2-40B4-BE49-F238E27FC236}">
                  <a16:creationId xmlns:a16="http://schemas.microsoft.com/office/drawing/2014/main" id="{AFF67B6D-855B-550A-E780-606DBB0358AF}"/>
                </a:ext>
              </a:extLst>
            </p:cNvPr>
            <p:cNvSpPr/>
            <p:nvPr/>
          </p:nvSpPr>
          <p:spPr>
            <a:xfrm>
              <a:off x="1256426" y="2954052"/>
              <a:ext cx="838212" cy="499233"/>
            </a:xfrm>
            <a:prstGeom prst="roundRect">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Nam</a:t>
              </a:r>
            </a:p>
          </p:txBody>
        </p:sp>
        <p:sp>
          <p:nvSpPr>
            <p:cNvPr id="34" name="Rounded Rectangle 33">
              <a:extLst>
                <a:ext uri="{FF2B5EF4-FFF2-40B4-BE49-F238E27FC236}">
                  <a16:creationId xmlns:a16="http://schemas.microsoft.com/office/drawing/2014/main" id="{B9C0FFDC-9408-197F-B521-F7A8DEF35532}"/>
                </a:ext>
              </a:extLst>
            </p:cNvPr>
            <p:cNvSpPr/>
            <p:nvPr/>
          </p:nvSpPr>
          <p:spPr>
            <a:xfrm>
              <a:off x="1256426" y="3908171"/>
              <a:ext cx="838212" cy="499233"/>
            </a:xfrm>
            <a:prstGeom prst="roundRect">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Mark</a:t>
              </a:r>
            </a:p>
          </p:txBody>
        </p:sp>
      </p:grpSp>
      <p:cxnSp>
        <p:nvCxnSpPr>
          <p:cNvPr id="10" name="Straight Arrow Connector 9">
            <a:extLst>
              <a:ext uri="{FF2B5EF4-FFF2-40B4-BE49-F238E27FC236}">
                <a16:creationId xmlns:a16="http://schemas.microsoft.com/office/drawing/2014/main" id="{EFB887C5-04C3-4E4C-AD8D-39C269BCB0BE}"/>
              </a:ext>
            </a:extLst>
          </p:cNvPr>
          <p:cNvCxnSpPr>
            <a:cxnSpLocks/>
            <a:stCxn id="32" idx="3"/>
            <a:endCxn id="15" idx="2"/>
          </p:cNvCxnSpPr>
          <p:nvPr/>
        </p:nvCxnSpPr>
        <p:spPr>
          <a:xfrm flipV="1">
            <a:off x="2337031" y="1964629"/>
            <a:ext cx="1472108" cy="3512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4B0DEB2-87A9-3E4F-B161-50A4609CEB71}"/>
              </a:ext>
            </a:extLst>
          </p:cNvPr>
          <p:cNvCxnSpPr>
            <a:cxnSpLocks/>
            <a:endCxn id="27" idx="2"/>
          </p:cNvCxnSpPr>
          <p:nvPr/>
        </p:nvCxnSpPr>
        <p:spPr>
          <a:xfrm>
            <a:off x="2337031" y="3256634"/>
            <a:ext cx="1472107" cy="7810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883D513-782C-4049-8925-293B8DC438E1}"/>
              </a:ext>
            </a:extLst>
          </p:cNvPr>
          <p:cNvCxnSpPr>
            <a:cxnSpLocks/>
            <a:endCxn id="8" idx="2"/>
          </p:cNvCxnSpPr>
          <p:nvPr/>
        </p:nvCxnSpPr>
        <p:spPr>
          <a:xfrm flipV="1">
            <a:off x="2337030" y="2656456"/>
            <a:ext cx="1472109" cy="15735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Track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6787" y="37143"/>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2453"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69829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3535" y="791451"/>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1017992" y="630310"/>
            <a:ext cx="8120888" cy="830997"/>
          </a:xfrm>
          <a:prstGeom prst="rect">
            <a:avLst/>
          </a:prstGeom>
        </p:spPr>
        <p:txBody>
          <a:bodyPr wrap="square">
            <a:spAutoFit/>
          </a:bodyPr>
          <a:lstStyle/>
          <a:p>
            <a:r>
              <a:rPr lang="en-US" sz="2400" b="1" dirty="0">
                <a:effectLst/>
              </a:rPr>
              <a:t>Listen to the recording again and complete the notes below. Use no more than two words and/or numbers for each gap.</a:t>
            </a:r>
            <a:endParaRPr lang="en-US" sz="2400" b="1" dirty="0"/>
          </a:p>
        </p:txBody>
      </p:sp>
      <p:grpSp>
        <p:nvGrpSpPr>
          <p:cNvPr id="13" name="Group 12">
            <a:extLst>
              <a:ext uri="{FF2B5EF4-FFF2-40B4-BE49-F238E27FC236}">
                <a16:creationId xmlns:a16="http://schemas.microsoft.com/office/drawing/2014/main" id="{61663621-D984-54D9-0942-25DFC2A72CFD}"/>
              </a:ext>
            </a:extLst>
          </p:cNvPr>
          <p:cNvGrpSpPr/>
          <p:nvPr/>
        </p:nvGrpSpPr>
        <p:grpSpPr>
          <a:xfrm>
            <a:off x="1767325" y="1486756"/>
            <a:ext cx="5637773" cy="3656743"/>
            <a:chOff x="1417232" y="1815959"/>
            <a:chExt cx="5637773" cy="3181763"/>
          </a:xfrm>
        </p:grpSpPr>
        <p:sp>
          <p:nvSpPr>
            <p:cNvPr id="10" name="TextBox 9">
              <a:extLst>
                <a:ext uri="{FF2B5EF4-FFF2-40B4-BE49-F238E27FC236}">
                  <a16:creationId xmlns:a16="http://schemas.microsoft.com/office/drawing/2014/main" id="{51853F28-27DF-28D9-53A3-25AC846AC2D9}"/>
                </a:ext>
              </a:extLst>
            </p:cNvPr>
            <p:cNvSpPr txBox="1"/>
            <p:nvPr/>
          </p:nvSpPr>
          <p:spPr>
            <a:xfrm>
              <a:off x="1734822" y="1845577"/>
              <a:ext cx="5320183" cy="3152145"/>
            </a:xfrm>
            <a:custGeom>
              <a:avLst/>
              <a:gdLst>
                <a:gd name="connsiteX0" fmla="*/ 0 w 4572000"/>
                <a:gd name="connsiteY0" fmla="*/ 0 h 1754326"/>
                <a:gd name="connsiteX1" fmla="*/ 4572000 w 4572000"/>
                <a:gd name="connsiteY1" fmla="*/ 0 h 1754326"/>
                <a:gd name="connsiteX2" fmla="*/ 4572000 w 4572000"/>
                <a:gd name="connsiteY2" fmla="*/ 1754326 h 1754326"/>
                <a:gd name="connsiteX3" fmla="*/ 0 w 4572000"/>
                <a:gd name="connsiteY3" fmla="*/ 1754326 h 1754326"/>
                <a:gd name="connsiteX4" fmla="*/ 0 w 4572000"/>
                <a:gd name="connsiteY4" fmla="*/ 0 h 1754326"/>
                <a:gd name="connsiteX0" fmla="*/ 0 w 4705814"/>
                <a:gd name="connsiteY0" fmla="*/ 0 h 1754326"/>
                <a:gd name="connsiteX1" fmla="*/ 4705814 w 4705814"/>
                <a:gd name="connsiteY1" fmla="*/ 349404 h 1754326"/>
                <a:gd name="connsiteX2" fmla="*/ 4572000 w 4705814"/>
                <a:gd name="connsiteY2" fmla="*/ 1754326 h 1754326"/>
                <a:gd name="connsiteX3" fmla="*/ 0 w 4705814"/>
                <a:gd name="connsiteY3" fmla="*/ 1754326 h 1754326"/>
                <a:gd name="connsiteX4" fmla="*/ 0 w 4705814"/>
                <a:gd name="connsiteY4" fmla="*/ 0 h 1754326"/>
                <a:gd name="connsiteX0" fmla="*/ 0 w 4586868"/>
                <a:gd name="connsiteY0" fmla="*/ 0 h 1754326"/>
                <a:gd name="connsiteX1" fmla="*/ 4586868 w 4586868"/>
                <a:gd name="connsiteY1" fmla="*/ 208155 h 1754326"/>
                <a:gd name="connsiteX2" fmla="*/ 4572000 w 4586868"/>
                <a:gd name="connsiteY2" fmla="*/ 1754326 h 1754326"/>
                <a:gd name="connsiteX3" fmla="*/ 0 w 4586868"/>
                <a:gd name="connsiteY3" fmla="*/ 1754326 h 1754326"/>
                <a:gd name="connsiteX4" fmla="*/ 0 w 4586868"/>
                <a:gd name="connsiteY4" fmla="*/ 0 h 1754326"/>
                <a:gd name="connsiteX0" fmla="*/ 0 w 4580932"/>
                <a:gd name="connsiteY0" fmla="*/ 0 h 1754326"/>
                <a:gd name="connsiteX1" fmla="*/ 4580932 w 4580932"/>
                <a:gd name="connsiteY1" fmla="*/ 105082 h 1754326"/>
                <a:gd name="connsiteX2" fmla="*/ 4572000 w 4580932"/>
                <a:gd name="connsiteY2" fmla="*/ 1754326 h 1754326"/>
                <a:gd name="connsiteX3" fmla="*/ 0 w 4580932"/>
                <a:gd name="connsiteY3" fmla="*/ 1754326 h 1754326"/>
                <a:gd name="connsiteX4" fmla="*/ 0 w 4580932"/>
                <a:gd name="connsiteY4" fmla="*/ 0 h 1754326"/>
                <a:gd name="connsiteX0" fmla="*/ 0 w 4580932"/>
                <a:gd name="connsiteY0" fmla="*/ 0 h 1754326"/>
                <a:gd name="connsiteX1" fmla="*/ 4580932 w 4580932"/>
                <a:gd name="connsiteY1" fmla="*/ 59518 h 1754326"/>
                <a:gd name="connsiteX2" fmla="*/ 4572000 w 4580932"/>
                <a:gd name="connsiteY2" fmla="*/ 1754326 h 1754326"/>
                <a:gd name="connsiteX3" fmla="*/ 0 w 4580932"/>
                <a:gd name="connsiteY3" fmla="*/ 1754326 h 1754326"/>
                <a:gd name="connsiteX4" fmla="*/ 0 w 4580932"/>
                <a:gd name="connsiteY4" fmla="*/ 0 h 1754326"/>
                <a:gd name="connsiteX0" fmla="*/ 0 w 4580932"/>
                <a:gd name="connsiteY0" fmla="*/ 0 h 1822672"/>
                <a:gd name="connsiteX1" fmla="*/ 4580932 w 4580932"/>
                <a:gd name="connsiteY1" fmla="*/ 127864 h 1822672"/>
                <a:gd name="connsiteX2" fmla="*/ 4572000 w 4580932"/>
                <a:gd name="connsiteY2" fmla="*/ 1822672 h 1822672"/>
                <a:gd name="connsiteX3" fmla="*/ 0 w 4580932"/>
                <a:gd name="connsiteY3" fmla="*/ 1822672 h 1822672"/>
                <a:gd name="connsiteX4" fmla="*/ 0 w 4580932"/>
                <a:gd name="connsiteY4" fmla="*/ 0 h 182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932" h="1822672">
                  <a:moveTo>
                    <a:pt x="0" y="0"/>
                  </a:moveTo>
                  <a:lnTo>
                    <a:pt x="4580932" y="127864"/>
                  </a:lnTo>
                  <a:cubicBezTo>
                    <a:pt x="4577955" y="677612"/>
                    <a:pt x="4574977" y="1272924"/>
                    <a:pt x="4572000" y="1822672"/>
                  </a:cubicBezTo>
                  <a:lnTo>
                    <a:pt x="0" y="1822672"/>
                  </a:lnTo>
                  <a:lnTo>
                    <a:pt x="0" y="0"/>
                  </a:lnTo>
                  <a:close/>
                </a:path>
              </a:pathLst>
            </a:custGeom>
            <a:solidFill>
              <a:srgbClr val="CEE7C1"/>
            </a:solidFill>
          </p:spPr>
          <p:txBody>
            <a:bodyPr wrap="square">
              <a:spAutoFit/>
            </a:bodyPr>
            <a:lstStyle/>
            <a:p>
              <a:endParaRPr lang="en-US" sz="1800" b="1" dirty="0">
                <a:effectLst/>
                <a:latin typeface="UTMAvoBold"/>
              </a:endParaRPr>
            </a:p>
            <a:p>
              <a:endParaRPr lang="en-US" sz="1800" b="1" dirty="0">
                <a:effectLst/>
                <a:latin typeface="UTMAvoBold"/>
              </a:endParaRPr>
            </a:p>
            <a:p>
              <a:r>
                <a:rPr lang="en-US" sz="1800" b="1" dirty="0">
                  <a:effectLst/>
                  <a:latin typeface="UTMAvoBold"/>
                </a:rPr>
                <a:t>The rise of the internet </a:t>
              </a:r>
              <a:endParaRPr lang="en-US" b="1" dirty="0"/>
            </a:p>
            <a:p>
              <a:r>
                <a:rPr lang="en-US" sz="1800" dirty="0">
                  <a:effectLst/>
                  <a:latin typeface="UTM"/>
                </a:rPr>
                <a:t>- Popular source of information around the world</a:t>
              </a:r>
            </a:p>
            <a:p>
              <a:pPr>
                <a:tabLst>
                  <a:tab pos="258763" algn="l"/>
                </a:tabLst>
              </a:pPr>
              <a:r>
                <a:rPr lang="en-US" dirty="0">
                  <a:latin typeface="UTM"/>
                </a:rPr>
                <a:t>- </a:t>
              </a:r>
              <a:r>
                <a:rPr lang="en-US" sz="1800" dirty="0">
                  <a:effectLst/>
                  <a:latin typeface="UTM"/>
                </a:rPr>
                <a:t>In Viet Nam (2022): more than</a:t>
              </a:r>
              <a:br>
                <a:rPr lang="en-US" sz="1800" dirty="0">
                  <a:effectLst/>
                  <a:latin typeface="UTM"/>
                </a:rPr>
              </a:br>
              <a:r>
                <a:rPr lang="en-US" sz="1800" dirty="0">
                  <a:effectLst/>
                  <a:latin typeface="UTM"/>
                </a:rPr>
                <a:t>	(1) </a:t>
              </a:r>
              <a:r>
                <a:rPr lang="en-US" sz="1800" dirty="0">
                  <a:solidFill>
                    <a:srgbClr val="919396"/>
                  </a:solidFill>
                  <a:effectLst/>
                  <a:latin typeface="UTM"/>
                </a:rPr>
                <a:t>_________ </a:t>
              </a:r>
              <a:r>
                <a:rPr lang="en-US" sz="1800" dirty="0">
                  <a:effectLst/>
                  <a:latin typeface="UTM"/>
                </a:rPr>
                <a:t>Internet users or around </a:t>
              </a:r>
            </a:p>
            <a:p>
              <a:pPr>
                <a:spcAft>
                  <a:spcPts val="100"/>
                </a:spcAft>
                <a:tabLst>
                  <a:tab pos="258763" algn="l"/>
                </a:tabLst>
              </a:pPr>
              <a:r>
                <a:rPr lang="en-US" sz="1800" dirty="0">
                  <a:effectLst/>
                  <a:latin typeface="UTM"/>
                </a:rPr>
                <a:t>	(2) </a:t>
              </a:r>
              <a:r>
                <a:rPr lang="en-US" sz="1800" dirty="0">
                  <a:solidFill>
                    <a:srgbClr val="919396"/>
                  </a:solidFill>
                  <a:effectLst/>
                  <a:latin typeface="UTM"/>
                </a:rPr>
                <a:t>_________ </a:t>
              </a:r>
              <a:r>
                <a:rPr lang="en-US" sz="1800" dirty="0">
                  <a:effectLst/>
                  <a:latin typeface="UTM"/>
                </a:rPr>
                <a:t>of the population</a:t>
              </a:r>
            </a:p>
            <a:p>
              <a:r>
                <a:rPr lang="en-US" sz="1800" b="1" dirty="0">
                  <a:effectLst/>
                  <a:latin typeface="UTMAvoBold"/>
                </a:rPr>
                <a:t>The problem with fake news on the internet</a:t>
              </a:r>
            </a:p>
            <a:p>
              <a:r>
                <a:rPr lang="en-US" dirty="0">
                  <a:latin typeface="UTMAvoBold"/>
                </a:rPr>
                <a:t>- </a:t>
              </a:r>
              <a:r>
                <a:rPr lang="en-US" sz="1800" dirty="0">
                  <a:effectLst/>
                  <a:latin typeface="UTM"/>
                </a:rPr>
                <a:t>Reason: easy to post any information on the Internet </a:t>
              </a:r>
              <a:endParaRPr lang="en-US" dirty="0"/>
            </a:p>
            <a:p>
              <a:r>
                <a:rPr lang="en-US" dirty="0">
                  <a:latin typeface="UTMAvoBold"/>
                </a:rPr>
                <a:t>- </a:t>
              </a:r>
              <a:r>
                <a:rPr lang="en-US" sz="1800" dirty="0">
                  <a:effectLst/>
                  <a:latin typeface="UTM"/>
                </a:rPr>
                <a:t>Problem: can promote ideas which can be harmful to people and can change their (3) </a:t>
              </a:r>
              <a:r>
                <a:rPr lang="en-US" sz="1800" dirty="0">
                  <a:solidFill>
                    <a:srgbClr val="919396"/>
                  </a:solidFill>
                  <a:effectLst/>
                  <a:latin typeface="UTM"/>
                </a:rPr>
                <a:t>_________ </a:t>
              </a:r>
              <a:endParaRPr lang="en-US" dirty="0"/>
            </a:p>
          </p:txBody>
        </p:sp>
        <p:sp>
          <p:nvSpPr>
            <p:cNvPr id="12" name="TextBox 11">
              <a:extLst>
                <a:ext uri="{FF2B5EF4-FFF2-40B4-BE49-F238E27FC236}">
                  <a16:creationId xmlns:a16="http://schemas.microsoft.com/office/drawing/2014/main" id="{D096F2FE-EA5D-078B-79B2-8F8981215E7C}"/>
                </a:ext>
              </a:extLst>
            </p:cNvPr>
            <p:cNvSpPr txBox="1"/>
            <p:nvPr/>
          </p:nvSpPr>
          <p:spPr>
            <a:xfrm rot="21389127">
              <a:off x="1417232" y="1815959"/>
              <a:ext cx="2825504" cy="562378"/>
            </a:xfrm>
            <a:custGeom>
              <a:avLst/>
              <a:gdLst>
                <a:gd name="connsiteX0" fmla="*/ 0 w 3089938"/>
                <a:gd name="connsiteY0" fmla="*/ 0 h 369332"/>
                <a:gd name="connsiteX1" fmla="*/ 3089938 w 3089938"/>
                <a:gd name="connsiteY1" fmla="*/ 0 h 369332"/>
                <a:gd name="connsiteX2" fmla="*/ 3089938 w 3089938"/>
                <a:gd name="connsiteY2" fmla="*/ 369332 h 369332"/>
                <a:gd name="connsiteX3" fmla="*/ 0 w 3089938"/>
                <a:gd name="connsiteY3" fmla="*/ 369332 h 369332"/>
                <a:gd name="connsiteX4" fmla="*/ 0 w 3089938"/>
                <a:gd name="connsiteY4" fmla="*/ 0 h 369332"/>
                <a:gd name="connsiteX0" fmla="*/ 0 w 3089938"/>
                <a:gd name="connsiteY0" fmla="*/ 68482 h 437814"/>
                <a:gd name="connsiteX1" fmla="*/ 3073084 w 3089938"/>
                <a:gd name="connsiteY1" fmla="*/ 0 h 437814"/>
                <a:gd name="connsiteX2" fmla="*/ 3089938 w 3089938"/>
                <a:gd name="connsiteY2" fmla="*/ 437814 h 437814"/>
                <a:gd name="connsiteX3" fmla="*/ 0 w 3089938"/>
                <a:gd name="connsiteY3" fmla="*/ 437814 h 437814"/>
                <a:gd name="connsiteX4" fmla="*/ 0 w 3089938"/>
                <a:gd name="connsiteY4" fmla="*/ 68482 h 437814"/>
                <a:gd name="connsiteX0" fmla="*/ 2036 w 3089938"/>
                <a:gd name="connsiteY0" fmla="*/ 135770 h 437814"/>
                <a:gd name="connsiteX1" fmla="*/ 3073084 w 3089938"/>
                <a:gd name="connsiteY1" fmla="*/ 0 h 437814"/>
                <a:gd name="connsiteX2" fmla="*/ 3089938 w 3089938"/>
                <a:gd name="connsiteY2" fmla="*/ 437814 h 437814"/>
                <a:gd name="connsiteX3" fmla="*/ 0 w 3089938"/>
                <a:gd name="connsiteY3" fmla="*/ 437814 h 437814"/>
                <a:gd name="connsiteX4" fmla="*/ 2036 w 3089938"/>
                <a:gd name="connsiteY4" fmla="*/ 135770 h 437814"/>
                <a:gd name="connsiteX0" fmla="*/ 2036 w 3089938"/>
                <a:gd name="connsiteY0" fmla="*/ 29551 h 331595"/>
                <a:gd name="connsiteX1" fmla="*/ 3075361 w 3089938"/>
                <a:gd name="connsiteY1" fmla="*/ 0 h 331595"/>
                <a:gd name="connsiteX2" fmla="*/ 3089938 w 3089938"/>
                <a:gd name="connsiteY2" fmla="*/ 331595 h 331595"/>
                <a:gd name="connsiteX3" fmla="*/ 0 w 3089938"/>
                <a:gd name="connsiteY3" fmla="*/ 331595 h 331595"/>
                <a:gd name="connsiteX4" fmla="*/ 2036 w 3089938"/>
                <a:gd name="connsiteY4" fmla="*/ 29551 h 331595"/>
                <a:gd name="connsiteX0" fmla="*/ 2036 w 3089938"/>
                <a:gd name="connsiteY0" fmla="*/ 63889 h 365933"/>
                <a:gd name="connsiteX1" fmla="*/ 3063526 w 3089938"/>
                <a:gd name="connsiteY1" fmla="*/ 0 h 365933"/>
                <a:gd name="connsiteX2" fmla="*/ 3089938 w 3089938"/>
                <a:gd name="connsiteY2" fmla="*/ 365933 h 365933"/>
                <a:gd name="connsiteX3" fmla="*/ 0 w 3089938"/>
                <a:gd name="connsiteY3" fmla="*/ 365933 h 365933"/>
                <a:gd name="connsiteX4" fmla="*/ 2036 w 3089938"/>
                <a:gd name="connsiteY4" fmla="*/ 63889 h 365933"/>
                <a:gd name="connsiteX0" fmla="*/ 19 w 3105728"/>
                <a:gd name="connsiteY0" fmla="*/ 96081 h 365933"/>
                <a:gd name="connsiteX1" fmla="*/ 3079316 w 3105728"/>
                <a:gd name="connsiteY1" fmla="*/ 0 h 365933"/>
                <a:gd name="connsiteX2" fmla="*/ 3105728 w 3105728"/>
                <a:gd name="connsiteY2" fmla="*/ 365933 h 365933"/>
                <a:gd name="connsiteX3" fmla="*/ 15790 w 3105728"/>
                <a:gd name="connsiteY3" fmla="*/ 365933 h 365933"/>
                <a:gd name="connsiteX4" fmla="*/ 19 w 3105728"/>
                <a:gd name="connsiteY4" fmla="*/ 96081 h 365933"/>
                <a:gd name="connsiteX0" fmla="*/ 4 w 3163800"/>
                <a:gd name="connsiteY0" fmla="*/ 78486 h 365933"/>
                <a:gd name="connsiteX1" fmla="*/ 3137388 w 3163800"/>
                <a:gd name="connsiteY1" fmla="*/ 0 h 365933"/>
                <a:gd name="connsiteX2" fmla="*/ 3163800 w 3163800"/>
                <a:gd name="connsiteY2" fmla="*/ 365933 h 365933"/>
                <a:gd name="connsiteX3" fmla="*/ 73862 w 3163800"/>
                <a:gd name="connsiteY3" fmla="*/ 365933 h 365933"/>
                <a:gd name="connsiteX4" fmla="*/ 4 w 3163800"/>
                <a:gd name="connsiteY4" fmla="*/ 78486 h 365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800" h="365933">
                  <a:moveTo>
                    <a:pt x="4" y="78486"/>
                  </a:moveTo>
                  <a:lnTo>
                    <a:pt x="3137388" y="0"/>
                  </a:lnTo>
                  <a:lnTo>
                    <a:pt x="3163800" y="365933"/>
                  </a:lnTo>
                  <a:lnTo>
                    <a:pt x="73862" y="365933"/>
                  </a:lnTo>
                  <a:cubicBezTo>
                    <a:pt x="74541" y="265252"/>
                    <a:pt x="-675" y="179167"/>
                    <a:pt x="4" y="78486"/>
                  </a:cubicBezTo>
                  <a:close/>
                </a:path>
              </a:pathLst>
            </a:custGeom>
            <a:solidFill>
              <a:srgbClr val="00B050"/>
            </a:solidFill>
          </p:spPr>
          <p:txBody>
            <a:bodyPr wrap="square" anchor="ctr">
              <a:spAutoFit/>
            </a:bodyPr>
            <a:lstStyle/>
            <a:p>
              <a:pPr algn="ctr"/>
              <a:r>
                <a:rPr lang="en-US" sz="1800" b="1" dirty="0">
                  <a:effectLst/>
                  <a:latin typeface="UTM"/>
                </a:rPr>
                <a:t>FAKE NEWS ON THE INTERNET </a:t>
              </a:r>
              <a:endParaRPr lang="en-US" b="1" dirty="0"/>
            </a:p>
          </p:txBody>
        </p:sp>
      </p:grpSp>
      <p:sp>
        <p:nvSpPr>
          <p:cNvPr id="7" name="TextBox 6">
            <a:extLst>
              <a:ext uri="{FF2B5EF4-FFF2-40B4-BE49-F238E27FC236}">
                <a16:creationId xmlns:a16="http://schemas.microsoft.com/office/drawing/2014/main" id="{B049456C-85A5-B14E-B8C7-5EB563BE2D58}"/>
              </a:ext>
            </a:extLst>
          </p:cNvPr>
          <p:cNvSpPr txBox="1"/>
          <p:nvPr/>
        </p:nvSpPr>
        <p:spPr>
          <a:xfrm>
            <a:off x="2790035" y="2854829"/>
            <a:ext cx="1192955" cy="369332"/>
          </a:xfrm>
          <a:prstGeom prst="rect">
            <a:avLst/>
          </a:prstGeom>
          <a:noFill/>
        </p:spPr>
        <p:txBody>
          <a:bodyPr wrap="none" rtlCol="0">
            <a:spAutoFit/>
          </a:bodyPr>
          <a:lstStyle/>
          <a:p>
            <a:r>
              <a:rPr lang="en-VN" sz="1800" kern="1800" dirty="0">
                <a:solidFill>
                  <a:srgbClr val="FF0000"/>
                </a:solidFill>
                <a:effectLst/>
                <a:ea typeface="Times New Roman" panose="02020603050405020304" pitchFamily="18" charset="0"/>
              </a:rPr>
              <a:t>72 million</a:t>
            </a:r>
            <a:r>
              <a:rPr lang="en-VN" dirty="0">
                <a:solidFill>
                  <a:srgbClr val="FF0000"/>
                </a:solidFill>
                <a:effectLst/>
              </a:rPr>
              <a:t> </a:t>
            </a:r>
            <a:endParaRPr lang="en-VN" dirty="0">
              <a:solidFill>
                <a:srgbClr val="FF0000"/>
              </a:solidFill>
            </a:endParaRPr>
          </a:p>
        </p:txBody>
      </p:sp>
      <p:sp>
        <p:nvSpPr>
          <p:cNvPr id="11" name="TextBox 10">
            <a:extLst>
              <a:ext uri="{FF2B5EF4-FFF2-40B4-BE49-F238E27FC236}">
                <a16:creationId xmlns:a16="http://schemas.microsoft.com/office/drawing/2014/main" id="{E365436C-5D54-4349-8066-8B14F144205D}"/>
              </a:ext>
            </a:extLst>
          </p:cNvPr>
          <p:cNvSpPr txBox="1"/>
          <p:nvPr/>
        </p:nvSpPr>
        <p:spPr>
          <a:xfrm>
            <a:off x="3025955" y="3176567"/>
            <a:ext cx="636713" cy="369332"/>
          </a:xfrm>
          <a:prstGeom prst="rect">
            <a:avLst/>
          </a:prstGeom>
          <a:noFill/>
        </p:spPr>
        <p:txBody>
          <a:bodyPr wrap="none" rtlCol="0">
            <a:spAutoFit/>
          </a:bodyPr>
          <a:lstStyle/>
          <a:p>
            <a:r>
              <a:rPr lang="en-VN" dirty="0">
                <a:solidFill>
                  <a:srgbClr val="FF0000"/>
                </a:solidFill>
              </a:rPr>
              <a:t>75% </a:t>
            </a:r>
          </a:p>
        </p:txBody>
      </p:sp>
      <p:sp>
        <p:nvSpPr>
          <p:cNvPr id="14" name="TextBox 13">
            <a:extLst>
              <a:ext uri="{FF2B5EF4-FFF2-40B4-BE49-F238E27FC236}">
                <a16:creationId xmlns:a16="http://schemas.microsoft.com/office/drawing/2014/main" id="{2A4EECDC-2948-7A40-AA47-B487F77CEFAB}"/>
              </a:ext>
            </a:extLst>
          </p:cNvPr>
          <p:cNvSpPr txBox="1"/>
          <p:nvPr/>
        </p:nvSpPr>
        <p:spPr>
          <a:xfrm>
            <a:off x="2242653" y="4764732"/>
            <a:ext cx="1184299" cy="369332"/>
          </a:xfrm>
          <a:prstGeom prst="rect">
            <a:avLst/>
          </a:prstGeom>
          <a:noFill/>
        </p:spPr>
        <p:txBody>
          <a:bodyPr wrap="none" rtlCol="0">
            <a:spAutoFit/>
          </a:bodyPr>
          <a:lstStyle/>
          <a:p>
            <a:r>
              <a:rPr lang="en-VN" kern="1800" dirty="0">
                <a:solidFill>
                  <a:srgbClr val="FF0000"/>
                </a:solidFill>
              </a:rPr>
              <a:t>behaviour</a:t>
            </a:r>
            <a:r>
              <a:rPr lang="en-VN" dirty="0">
                <a:solidFill>
                  <a:srgbClr val="FF0000"/>
                </a:solidFill>
                <a:effectLst/>
              </a:rPr>
              <a:t> </a:t>
            </a:r>
            <a:endParaRPr lang="en-VN" dirty="0">
              <a:solidFill>
                <a:srgbClr val="FF0000"/>
              </a:solidFill>
            </a:endParaRPr>
          </a:p>
        </p:txBody>
      </p:sp>
      <p:pic>
        <p:nvPicPr>
          <p:cNvPr id="8" name="Track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99058" y="37143"/>
            <a:ext cx="609600" cy="6096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1228"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170577"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830997"/>
          </a:xfrm>
          <a:prstGeom prst="rect">
            <a:avLst/>
          </a:prstGeom>
        </p:spPr>
        <p:txBody>
          <a:bodyPr wrap="square">
            <a:spAutoFit/>
          </a:bodyPr>
          <a:lstStyle/>
          <a:p>
            <a:r>
              <a:rPr lang="en-US" sz="2400" b="1" dirty="0">
                <a:effectLst/>
              </a:rPr>
              <a:t> Listen to the recording again and complete the notes below. Use no more than two words and/or numbers for each gap.</a:t>
            </a:r>
            <a:endParaRPr lang="en-US" sz="2400" b="1" dirty="0"/>
          </a:p>
        </p:txBody>
      </p:sp>
      <p:grpSp>
        <p:nvGrpSpPr>
          <p:cNvPr id="13" name="Group 12">
            <a:extLst>
              <a:ext uri="{FF2B5EF4-FFF2-40B4-BE49-F238E27FC236}">
                <a16:creationId xmlns:a16="http://schemas.microsoft.com/office/drawing/2014/main" id="{61663621-D984-54D9-0942-25DFC2A72CFD}"/>
              </a:ext>
            </a:extLst>
          </p:cNvPr>
          <p:cNvGrpSpPr/>
          <p:nvPr/>
        </p:nvGrpSpPr>
        <p:grpSpPr>
          <a:xfrm>
            <a:off x="1370079" y="2227136"/>
            <a:ext cx="5655189" cy="2132983"/>
            <a:chOff x="1399816" y="1743919"/>
            <a:chExt cx="5655189" cy="2132983"/>
          </a:xfrm>
        </p:grpSpPr>
        <p:sp>
          <p:nvSpPr>
            <p:cNvPr id="10" name="TextBox 9">
              <a:extLst>
                <a:ext uri="{FF2B5EF4-FFF2-40B4-BE49-F238E27FC236}">
                  <a16:creationId xmlns:a16="http://schemas.microsoft.com/office/drawing/2014/main" id="{51853F28-27DF-28D9-53A3-25AC846AC2D9}"/>
                </a:ext>
              </a:extLst>
            </p:cNvPr>
            <p:cNvSpPr txBox="1"/>
            <p:nvPr/>
          </p:nvSpPr>
          <p:spPr>
            <a:xfrm>
              <a:off x="1734822" y="1845577"/>
              <a:ext cx="5320183" cy="2031325"/>
            </a:xfrm>
            <a:custGeom>
              <a:avLst/>
              <a:gdLst>
                <a:gd name="connsiteX0" fmla="*/ 0 w 4572000"/>
                <a:gd name="connsiteY0" fmla="*/ 0 h 1754326"/>
                <a:gd name="connsiteX1" fmla="*/ 4572000 w 4572000"/>
                <a:gd name="connsiteY1" fmla="*/ 0 h 1754326"/>
                <a:gd name="connsiteX2" fmla="*/ 4572000 w 4572000"/>
                <a:gd name="connsiteY2" fmla="*/ 1754326 h 1754326"/>
                <a:gd name="connsiteX3" fmla="*/ 0 w 4572000"/>
                <a:gd name="connsiteY3" fmla="*/ 1754326 h 1754326"/>
                <a:gd name="connsiteX4" fmla="*/ 0 w 4572000"/>
                <a:gd name="connsiteY4" fmla="*/ 0 h 1754326"/>
                <a:gd name="connsiteX0" fmla="*/ 0 w 4705814"/>
                <a:gd name="connsiteY0" fmla="*/ 0 h 1754326"/>
                <a:gd name="connsiteX1" fmla="*/ 4705814 w 4705814"/>
                <a:gd name="connsiteY1" fmla="*/ 349404 h 1754326"/>
                <a:gd name="connsiteX2" fmla="*/ 4572000 w 4705814"/>
                <a:gd name="connsiteY2" fmla="*/ 1754326 h 1754326"/>
                <a:gd name="connsiteX3" fmla="*/ 0 w 4705814"/>
                <a:gd name="connsiteY3" fmla="*/ 1754326 h 1754326"/>
                <a:gd name="connsiteX4" fmla="*/ 0 w 4705814"/>
                <a:gd name="connsiteY4" fmla="*/ 0 h 1754326"/>
                <a:gd name="connsiteX0" fmla="*/ 0 w 4586868"/>
                <a:gd name="connsiteY0" fmla="*/ 0 h 1754326"/>
                <a:gd name="connsiteX1" fmla="*/ 4586868 w 4586868"/>
                <a:gd name="connsiteY1" fmla="*/ 208155 h 1754326"/>
                <a:gd name="connsiteX2" fmla="*/ 4572000 w 4586868"/>
                <a:gd name="connsiteY2" fmla="*/ 1754326 h 1754326"/>
                <a:gd name="connsiteX3" fmla="*/ 0 w 4586868"/>
                <a:gd name="connsiteY3" fmla="*/ 1754326 h 1754326"/>
                <a:gd name="connsiteX4" fmla="*/ 0 w 4586868"/>
                <a:gd name="connsiteY4" fmla="*/ 0 h 1754326"/>
                <a:gd name="connsiteX0" fmla="*/ 0 w 4580932"/>
                <a:gd name="connsiteY0" fmla="*/ 0 h 1754326"/>
                <a:gd name="connsiteX1" fmla="*/ 4580932 w 4580932"/>
                <a:gd name="connsiteY1" fmla="*/ 105082 h 1754326"/>
                <a:gd name="connsiteX2" fmla="*/ 4572000 w 4580932"/>
                <a:gd name="connsiteY2" fmla="*/ 1754326 h 1754326"/>
                <a:gd name="connsiteX3" fmla="*/ 0 w 4580932"/>
                <a:gd name="connsiteY3" fmla="*/ 1754326 h 1754326"/>
                <a:gd name="connsiteX4" fmla="*/ 0 w 4580932"/>
                <a:gd name="connsiteY4" fmla="*/ 0 h 1754326"/>
                <a:gd name="connsiteX0" fmla="*/ 0 w 4580932"/>
                <a:gd name="connsiteY0" fmla="*/ 0 h 1754326"/>
                <a:gd name="connsiteX1" fmla="*/ 4580932 w 4580932"/>
                <a:gd name="connsiteY1" fmla="*/ 59518 h 1754326"/>
                <a:gd name="connsiteX2" fmla="*/ 4572000 w 4580932"/>
                <a:gd name="connsiteY2" fmla="*/ 1754326 h 1754326"/>
                <a:gd name="connsiteX3" fmla="*/ 0 w 4580932"/>
                <a:gd name="connsiteY3" fmla="*/ 1754326 h 1754326"/>
                <a:gd name="connsiteX4" fmla="*/ 0 w 4580932"/>
                <a:gd name="connsiteY4" fmla="*/ 0 h 1754326"/>
                <a:gd name="connsiteX0" fmla="*/ 0 w 4580932"/>
                <a:gd name="connsiteY0" fmla="*/ 0 h 1822672"/>
                <a:gd name="connsiteX1" fmla="*/ 4580932 w 4580932"/>
                <a:gd name="connsiteY1" fmla="*/ 127864 h 1822672"/>
                <a:gd name="connsiteX2" fmla="*/ 4572000 w 4580932"/>
                <a:gd name="connsiteY2" fmla="*/ 1822672 h 1822672"/>
                <a:gd name="connsiteX3" fmla="*/ 0 w 4580932"/>
                <a:gd name="connsiteY3" fmla="*/ 1822672 h 1822672"/>
                <a:gd name="connsiteX4" fmla="*/ 0 w 4580932"/>
                <a:gd name="connsiteY4" fmla="*/ 0 h 182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932" h="1822672">
                  <a:moveTo>
                    <a:pt x="0" y="0"/>
                  </a:moveTo>
                  <a:lnTo>
                    <a:pt x="4580932" y="127864"/>
                  </a:lnTo>
                  <a:cubicBezTo>
                    <a:pt x="4577955" y="677612"/>
                    <a:pt x="4574977" y="1272924"/>
                    <a:pt x="4572000" y="1822672"/>
                  </a:cubicBezTo>
                  <a:lnTo>
                    <a:pt x="0" y="1822672"/>
                  </a:lnTo>
                  <a:lnTo>
                    <a:pt x="0" y="0"/>
                  </a:lnTo>
                  <a:close/>
                </a:path>
              </a:pathLst>
            </a:custGeom>
            <a:solidFill>
              <a:srgbClr val="CEE7C1"/>
            </a:solidFill>
          </p:spPr>
          <p:txBody>
            <a:bodyPr wrap="square">
              <a:spAutoFit/>
            </a:bodyPr>
            <a:lstStyle/>
            <a:p>
              <a:endParaRPr lang="en-US" sz="1800" b="1" dirty="0">
                <a:effectLst/>
                <a:latin typeface="UTMAvoBold"/>
              </a:endParaRPr>
            </a:p>
            <a:p>
              <a:endParaRPr lang="en-US" sz="1800" b="1" dirty="0">
                <a:effectLst/>
                <a:latin typeface="UTMAvoBold"/>
              </a:endParaRPr>
            </a:p>
            <a:p>
              <a:r>
                <a:rPr lang="en-US" sz="1800" b="1" dirty="0">
                  <a:effectLst/>
                  <a:latin typeface="UTMAvoBold"/>
                </a:rPr>
                <a:t>Tips to avoid fake online news</a:t>
              </a:r>
              <a:endParaRPr lang="en-US" b="1" dirty="0"/>
            </a:p>
            <a:p>
              <a:r>
                <a:rPr lang="en-US" dirty="0">
                  <a:solidFill>
                    <a:srgbClr val="919396"/>
                  </a:solidFill>
                  <a:latin typeface="UTM"/>
                </a:rPr>
                <a:t>- </a:t>
              </a:r>
              <a:r>
                <a:rPr lang="en-US" sz="1800" dirty="0">
                  <a:effectLst/>
                  <a:latin typeface="UTM"/>
                </a:rPr>
                <a:t>Make sure that the websites are (4) </a:t>
              </a:r>
              <a:r>
                <a:rPr lang="en-US" sz="1800" dirty="0">
                  <a:solidFill>
                    <a:srgbClr val="919396"/>
                  </a:solidFill>
                  <a:effectLst/>
                  <a:latin typeface="UTM"/>
                </a:rPr>
                <a:t>_________ </a:t>
              </a:r>
              <a:endParaRPr lang="en-US" dirty="0"/>
            </a:p>
            <a:p>
              <a:r>
                <a:rPr lang="en-US" dirty="0">
                  <a:solidFill>
                    <a:srgbClr val="919396"/>
                  </a:solidFill>
                  <a:latin typeface="UTM"/>
                </a:rPr>
                <a:t>- </a:t>
              </a:r>
              <a:r>
                <a:rPr lang="en-US" sz="1800" dirty="0">
                  <a:effectLst/>
                  <a:latin typeface="UTM"/>
                </a:rPr>
                <a:t>Check if the story appears on other trusted sites </a:t>
              </a:r>
              <a:endParaRPr lang="en-US" dirty="0"/>
            </a:p>
            <a:p>
              <a:r>
                <a:rPr lang="en-US" dirty="0">
                  <a:solidFill>
                    <a:srgbClr val="919396"/>
                  </a:solidFill>
                  <a:latin typeface="UTM"/>
                </a:rPr>
                <a:t>- </a:t>
              </a:r>
              <a:r>
                <a:rPr lang="en-US" sz="1800" dirty="0">
                  <a:effectLst/>
                  <a:latin typeface="UTM"/>
                </a:rPr>
                <a:t>Pay attention to the language, e.g. full of spelling and grammar mistakes and (5) </a:t>
              </a:r>
              <a:r>
                <a:rPr lang="en-US" sz="1800" dirty="0">
                  <a:solidFill>
                    <a:srgbClr val="919396"/>
                  </a:solidFill>
                  <a:effectLst/>
                  <a:latin typeface="UTM"/>
                </a:rPr>
                <a:t>_________</a:t>
              </a:r>
              <a:endParaRPr lang="en-US" dirty="0"/>
            </a:p>
          </p:txBody>
        </p:sp>
        <p:sp>
          <p:nvSpPr>
            <p:cNvPr id="12" name="TextBox 11">
              <a:extLst>
                <a:ext uri="{FF2B5EF4-FFF2-40B4-BE49-F238E27FC236}">
                  <a16:creationId xmlns:a16="http://schemas.microsoft.com/office/drawing/2014/main" id="{D096F2FE-EA5D-078B-79B2-8F8981215E7C}"/>
                </a:ext>
              </a:extLst>
            </p:cNvPr>
            <p:cNvSpPr txBox="1"/>
            <p:nvPr/>
          </p:nvSpPr>
          <p:spPr>
            <a:xfrm rot="21389127">
              <a:off x="1399816" y="1743919"/>
              <a:ext cx="3163800" cy="646331"/>
            </a:xfrm>
            <a:custGeom>
              <a:avLst/>
              <a:gdLst>
                <a:gd name="connsiteX0" fmla="*/ 0 w 3089938"/>
                <a:gd name="connsiteY0" fmla="*/ 0 h 369332"/>
                <a:gd name="connsiteX1" fmla="*/ 3089938 w 3089938"/>
                <a:gd name="connsiteY1" fmla="*/ 0 h 369332"/>
                <a:gd name="connsiteX2" fmla="*/ 3089938 w 3089938"/>
                <a:gd name="connsiteY2" fmla="*/ 369332 h 369332"/>
                <a:gd name="connsiteX3" fmla="*/ 0 w 3089938"/>
                <a:gd name="connsiteY3" fmla="*/ 369332 h 369332"/>
                <a:gd name="connsiteX4" fmla="*/ 0 w 3089938"/>
                <a:gd name="connsiteY4" fmla="*/ 0 h 369332"/>
                <a:gd name="connsiteX0" fmla="*/ 0 w 3089938"/>
                <a:gd name="connsiteY0" fmla="*/ 68482 h 437814"/>
                <a:gd name="connsiteX1" fmla="*/ 3073084 w 3089938"/>
                <a:gd name="connsiteY1" fmla="*/ 0 h 437814"/>
                <a:gd name="connsiteX2" fmla="*/ 3089938 w 3089938"/>
                <a:gd name="connsiteY2" fmla="*/ 437814 h 437814"/>
                <a:gd name="connsiteX3" fmla="*/ 0 w 3089938"/>
                <a:gd name="connsiteY3" fmla="*/ 437814 h 437814"/>
                <a:gd name="connsiteX4" fmla="*/ 0 w 3089938"/>
                <a:gd name="connsiteY4" fmla="*/ 68482 h 437814"/>
                <a:gd name="connsiteX0" fmla="*/ 2036 w 3089938"/>
                <a:gd name="connsiteY0" fmla="*/ 135770 h 437814"/>
                <a:gd name="connsiteX1" fmla="*/ 3073084 w 3089938"/>
                <a:gd name="connsiteY1" fmla="*/ 0 h 437814"/>
                <a:gd name="connsiteX2" fmla="*/ 3089938 w 3089938"/>
                <a:gd name="connsiteY2" fmla="*/ 437814 h 437814"/>
                <a:gd name="connsiteX3" fmla="*/ 0 w 3089938"/>
                <a:gd name="connsiteY3" fmla="*/ 437814 h 437814"/>
                <a:gd name="connsiteX4" fmla="*/ 2036 w 3089938"/>
                <a:gd name="connsiteY4" fmla="*/ 135770 h 437814"/>
                <a:gd name="connsiteX0" fmla="*/ 2036 w 3089938"/>
                <a:gd name="connsiteY0" fmla="*/ 29551 h 331595"/>
                <a:gd name="connsiteX1" fmla="*/ 3075361 w 3089938"/>
                <a:gd name="connsiteY1" fmla="*/ 0 h 331595"/>
                <a:gd name="connsiteX2" fmla="*/ 3089938 w 3089938"/>
                <a:gd name="connsiteY2" fmla="*/ 331595 h 331595"/>
                <a:gd name="connsiteX3" fmla="*/ 0 w 3089938"/>
                <a:gd name="connsiteY3" fmla="*/ 331595 h 331595"/>
                <a:gd name="connsiteX4" fmla="*/ 2036 w 3089938"/>
                <a:gd name="connsiteY4" fmla="*/ 29551 h 331595"/>
                <a:gd name="connsiteX0" fmla="*/ 2036 w 3089938"/>
                <a:gd name="connsiteY0" fmla="*/ 63889 h 365933"/>
                <a:gd name="connsiteX1" fmla="*/ 3063526 w 3089938"/>
                <a:gd name="connsiteY1" fmla="*/ 0 h 365933"/>
                <a:gd name="connsiteX2" fmla="*/ 3089938 w 3089938"/>
                <a:gd name="connsiteY2" fmla="*/ 365933 h 365933"/>
                <a:gd name="connsiteX3" fmla="*/ 0 w 3089938"/>
                <a:gd name="connsiteY3" fmla="*/ 365933 h 365933"/>
                <a:gd name="connsiteX4" fmla="*/ 2036 w 3089938"/>
                <a:gd name="connsiteY4" fmla="*/ 63889 h 365933"/>
                <a:gd name="connsiteX0" fmla="*/ 19 w 3105728"/>
                <a:gd name="connsiteY0" fmla="*/ 96081 h 365933"/>
                <a:gd name="connsiteX1" fmla="*/ 3079316 w 3105728"/>
                <a:gd name="connsiteY1" fmla="*/ 0 h 365933"/>
                <a:gd name="connsiteX2" fmla="*/ 3105728 w 3105728"/>
                <a:gd name="connsiteY2" fmla="*/ 365933 h 365933"/>
                <a:gd name="connsiteX3" fmla="*/ 15790 w 3105728"/>
                <a:gd name="connsiteY3" fmla="*/ 365933 h 365933"/>
                <a:gd name="connsiteX4" fmla="*/ 19 w 3105728"/>
                <a:gd name="connsiteY4" fmla="*/ 96081 h 365933"/>
                <a:gd name="connsiteX0" fmla="*/ 4 w 3163800"/>
                <a:gd name="connsiteY0" fmla="*/ 78486 h 365933"/>
                <a:gd name="connsiteX1" fmla="*/ 3137388 w 3163800"/>
                <a:gd name="connsiteY1" fmla="*/ 0 h 365933"/>
                <a:gd name="connsiteX2" fmla="*/ 3163800 w 3163800"/>
                <a:gd name="connsiteY2" fmla="*/ 365933 h 365933"/>
                <a:gd name="connsiteX3" fmla="*/ 73862 w 3163800"/>
                <a:gd name="connsiteY3" fmla="*/ 365933 h 365933"/>
                <a:gd name="connsiteX4" fmla="*/ 4 w 3163800"/>
                <a:gd name="connsiteY4" fmla="*/ 78486 h 365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800" h="365933">
                  <a:moveTo>
                    <a:pt x="4" y="78486"/>
                  </a:moveTo>
                  <a:lnTo>
                    <a:pt x="3137388" y="0"/>
                  </a:lnTo>
                  <a:lnTo>
                    <a:pt x="3163800" y="365933"/>
                  </a:lnTo>
                  <a:lnTo>
                    <a:pt x="73862" y="365933"/>
                  </a:lnTo>
                  <a:cubicBezTo>
                    <a:pt x="74541" y="265252"/>
                    <a:pt x="-675" y="179167"/>
                    <a:pt x="4" y="78486"/>
                  </a:cubicBezTo>
                  <a:close/>
                </a:path>
              </a:pathLst>
            </a:custGeom>
            <a:solidFill>
              <a:srgbClr val="00B050"/>
            </a:solidFill>
          </p:spPr>
          <p:txBody>
            <a:bodyPr wrap="square" anchor="ctr">
              <a:spAutoFit/>
            </a:bodyPr>
            <a:lstStyle/>
            <a:p>
              <a:pPr algn="ctr"/>
              <a:r>
                <a:rPr lang="en-US" sz="1800" b="1" dirty="0">
                  <a:effectLst/>
                  <a:latin typeface="UTM"/>
                </a:rPr>
                <a:t>FAKE NEWS ON THE INTERNET </a:t>
              </a:r>
              <a:endParaRPr lang="en-US" b="1" dirty="0"/>
            </a:p>
          </p:txBody>
        </p:sp>
      </p:grpSp>
      <p:sp>
        <p:nvSpPr>
          <p:cNvPr id="11" name="TextBox 10">
            <a:extLst>
              <a:ext uri="{FF2B5EF4-FFF2-40B4-BE49-F238E27FC236}">
                <a16:creationId xmlns:a16="http://schemas.microsoft.com/office/drawing/2014/main" id="{6C308B44-3C53-464F-8D7C-CAE9CE434698}"/>
              </a:ext>
            </a:extLst>
          </p:cNvPr>
          <p:cNvSpPr txBox="1"/>
          <p:nvPr/>
        </p:nvSpPr>
        <p:spPr>
          <a:xfrm>
            <a:off x="5618499" y="3159790"/>
            <a:ext cx="939873" cy="369332"/>
          </a:xfrm>
          <a:prstGeom prst="rect">
            <a:avLst/>
          </a:prstGeom>
          <a:noFill/>
        </p:spPr>
        <p:txBody>
          <a:bodyPr wrap="none" rtlCol="0">
            <a:spAutoFit/>
          </a:bodyPr>
          <a:lstStyle/>
          <a:p>
            <a:r>
              <a:rPr lang="en-VN" sz="1800" kern="1800" dirty="0">
                <a:solidFill>
                  <a:srgbClr val="FF0000"/>
                </a:solidFill>
                <a:effectLst/>
                <a:ea typeface="Times New Roman" panose="02020603050405020304" pitchFamily="18" charset="0"/>
              </a:rPr>
              <a:t>credible</a:t>
            </a:r>
            <a:endParaRPr lang="en-VN" dirty="0">
              <a:solidFill>
                <a:srgbClr val="FF0000"/>
              </a:solidFill>
            </a:endParaRPr>
          </a:p>
        </p:txBody>
      </p:sp>
      <p:sp>
        <p:nvSpPr>
          <p:cNvPr id="14" name="TextBox 13">
            <a:extLst>
              <a:ext uri="{FF2B5EF4-FFF2-40B4-BE49-F238E27FC236}">
                <a16:creationId xmlns:a16="http://schemas.microsoft.com/office/drawing/2014/main" id="{4018FE54-FE54-1448-9134-FF6AE43E8DE8}"/>
              </a:ext>
            </a:extLst>
          </p:cNvPr>
          <p:cNvSpPr txBox="1"/>
          <p:nvPr/>
        </p:nvSpPr>
        <p:spPr>
          <a:xfrm>
            <a:off x="5151930" y="3943273"/>
            <a:ext cx="612668" cy="369332"/>
          </a:xfrm>
          <a:prstGeom prst="rect">
            <a:avLst/>
          </a:prstGeom>
          <a:noFill/>
        </p:spPr>
        <p:txBody>
          <a:bodyPr wrap="none" rtlCol="0">
            <a:spAutoFit/>
          </a:bodyPr>
          <a:lstStyle/>
          <a:p>
            <a:r>
              <a:rPr lang="en-VN" kern="1800" dirty="0">
                <a:solidFill>
                  <a:srgbClr val="FF0000"/>
                </a:solidFill>
              </a:rPr>
              <a:t>bias</a:t>
            </a:r>
            <a:r>
              <a:rPr lang="en-VN" dirty="0">
                <a:solidFill>
                  <a:srgbClr val="FF0000"/>
                </a:solidFill>
                <a:effectLst/>
              </a:rPr>
              <a:t> </a:t>
            </a:r>
            <a:endParaRPr lang="en-VN" dirty="0">
              <a:solidFill>
                <a:srgbClr val="FF0000"/>
              </a:solidFill>
            </a:endParaRPr>
          </a:p>
        </p:txBody>
      </p:sp>
    </p:spTree>
    <p:extLst>
      <p:ext uri="{BB962C8B-B14F-4D97-AF65-F5344CB8AC3E}">
        <p14:creationId xmlns:p14="http://schemas.microsoft.com/office/powerpoint/2010/main" val="20416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4</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849350"/>
            <a:ext cx="8120888" cy="523220"/>
          </a:xfrm>
          <a:prstGeom prst="rect">
            <a:avLst/>
          </a:prstGeom>
        </p:spPr>
        <p:txBody>
          <a:bodyPr wrap="square">
            <a:spAutoFit/>
          </a:bodyPr>
          <a:lstStyle/>
          <a:p>
            <a:r>
              <a:rPr lang="en-US" sz="2800" b="1" dirty="0">
                <a:effectLst/>
              </a:rPr>
              <a:t>Work in groups. </a:t>
            </a:r>
            <a:r>
              <a:rPr lang="en-US" sz="2800" b="1" dirty="0" smtClean="0">
                <a:effectLst/>
              </a:rPr>
              <a:t>Discuss </a:t>
            </a:r>
            <a:r>
              <a:rPr lang="en-US" sz="2800" b="1" dirty="0">
                <a:effectLst/>
              </a:rPr>
              <a:t>the questions. </a:t>
            </a:r>
            <a:endParaRPr lang="en-US" sz="2800" b="1" dirty="0"/>
          </a:p>
        </p:txBody>
      </p:sp>
      <p:sp>
        <p:nvSpPr>
          <p:cNvPr id="17" name="TextBox 16">
            <a:extLst>
              <a:ext uri="{FF2B5EF4-FFF2-40B4-BE49-F238E27FC236}">
                <a16:creationId xmlns:a16="http://schemas.microsoft.com/office/drawing/2014/main" id="{466A786A-D077-70DA-9242-0C977FBB15DC}"/>
              </a:ext>
            </a:extLst>
          </p:cNvPr>
          <p:cNvSpPr txBox="1"/>
          <p:nvPr/>
        </p:nvSpPr>
        <p:spPr>
          <a:xfrm>
            <a:off x="832459" y="1396366"/>
            <a:ext cx="7821386" cy="400110"/>
          </a:xfrm>
          <a:prstGeom prst="rect">
            <a:avLst/>
          </a:prstGeom>
          <a:noFill/>
        </p:spPr>
        <p:txBody>
          <a:bodyPr wrap="square">
            <a:spAutoFit/>
          </a:bodyPr>
          <a:lstStyle/>
          <a:p>
            <a:r>
              <a:rPr lang="en-US" sz="2000" b="1" i="1" dirty="0">
                <a:solidFill>
                  <a:srgbClr val="E45983"/>
                </a:solidFill>
              </a:rPr>
              <a:t>How helpful do you find the tips in the talk? Have you used any of them?</a:t>
            </a:r>
            <a:endParaRPr lang="en-US" sz="2000" dirty="0">
              <a:solidFill>
                <a:srgbClr val="E45983"/>
              </a:solidFill>
            </a:endParaRPr>
          </a:p>
        </p:txBody>
      </p:sp>
      <p:sp>
        <p:nvSpPr>
          <p:cNvPr id="7" name="TextBox 6">
            <a:extLst>
              <a:ext uri="{FF2B5EF4-FFF2-40B4-BE49-F238E27FC236}">
                <a16:creationId xmlns:a16="http://schemas.microsoft.com/office/drawing/2014/main" id="{A7D6ACA7-E4AA-B544-8E0E-2D763F78C54C}"/>
              </a:ext>
            </a:extLst>
          </p:cNvPr>
          <p:cNvSpPr txBox="1"/>
          <p:nvPr/>
        </p:nvSpPr>
        <p:spPr>
          <a:xfrm>
            <a:off x="270335" y="1709647"/>
            <a:ext cx="8603329" cy="3416320"/>
          </a:xfrm>
          <a:prstGeom prst="rect">
            <a:avLst/>
          </a:prstGeom>
          <a:noFill/>
        </p:spPr>
        <p:txBody>
          <a:bodyPr wrap="square" rtlCol="0">
            <a:spAutoFit/>
          </a:bodyPr>
          <a:lstStyle/>
          <a:p>
            <a:pPr indent="-1270" algn="just">
              <a:lnSpc>
                <a:spcPct val="150000"/>
              </a:lnSpc>
            </a:pPr>
            <a:r>
              <a:rPr lang="en-VN" sz="1800" b="1" i="1" dirty="0">
                <a:effectLst/>
                <a:ea typeface="Times New Roman" panose="02020603050405020304" pitchFamily="18" charset="0"/>
              </a:rPr>
              <a:t>Suggested answer: </a:t>
            </a:r>
            <a:endParaRPr lang="en-VN" sz="1800" dirty="0">
              <a:effectLst/>
              <a:ea typeface="Times New Roman" panose="02020603050405020304" pitchFamily="18" charset="0"/>
            </a:endParaRPr>
          </a:p>
          <a:p>
            <a:pPr algn="just">
              <a:lnSpc>
                <a:spcPct val="150000"/>
              </a:lnSpc>
            </a:pPr>
            <a:r>
              <a:rPr lang="en-VN" sz="1800" kern="0" dirty="0">
                <a:effectLst/>
                <a:ea typeface="Times New Roman" panose="02020603050405020304" pitchFamily="18" charset="0"/>
              </a:rPr>
              <a:t>I find all the tips interesting, and have tried the first tip myself. For example, I always go to official websites of famous newspapers to get news, and avoid tabloids on the Internet because they are full of gossips or opinions rather than facts and credible information. But I have never tried the other tips. I think will try the second tip in the future. Instead of getting news from one source, perhaps I should try to check if the same news is reported on other trusted sites. The last tip will also be useful, but I think I will need better language skills to detect spelling, grammar mistakes and biases in news language. </a:t>
            </a:r>
            <a:endParaRPr lang="en-VN" dirty="0"/>
          </a:p>
        </p:txBody>
      </p:sp>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Knowledge about fake news on the Internet;</a:t>
            </a:r>
          </a:p>
          <a:p>
            <a:pPr marL="342900" indent="-342900">
              <a:lnSpc>
                <a:spcPct val="150000"/>
              </a:lnSpc>
              <a:buFont typeface="Arial" panose="020B0604020202020204" pitchFamily="34" charset="0"/>
              <a:buChar char="•"/>
            </a:pPr>
            <a:r>
              <a:rPr lang="en-US" sz="2800" dirty="0"/>
              <a:t>Listening skills for general ideas and for specific information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7" y="61968"/>
            <a:ext cx="396677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4853044"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7</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250831" y="418267"/>
            <a:ext cx="6893169" cy="769441"/>
          </a:xfrm>
          <a:prstGeom prst="rect">
            <a:avLst/>
          </a:prstGeom>
          <a:noFill/>
        </p:spPr>
        <p:txBody>
          <a:bodyPr wrap="square" rtlCol="0">
            <a:spAutoFit/>
          </a:bodyPr>
          <a:lstStyle/>
          <a:p>
            <a:r>
              <a:rPr lang="en-US" sz="4400" b="1" dirty="0">
                <a:solidFill>
                  <a:srgbClr val="FFFFFF"/>
                </a:solidFill>
                <a:latin typeface="UTMFacebookK&amp;TBold"/>
              </a:rPr>
              <a:t>The world of mass media</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Fake news on the internet</a:t>
            </a:r>
          </a:p>
        </p:txBody>
      </p:sp>
    </p:spTree>
    <p:extLst>
      <p:ext uri="{BB962C8B-B14F-4D97-AF65-F5344CB8AC3E}">
        <p14:creationId xmlns:p14="http://schemas.microsoft.com/office/powerpoint/2010/main" val="167144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PRE-LISTENING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91936" y="2567595"/>
            <a:ext cx="1706816"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WHILE-LISTENING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659537"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Watch a video</a:t>
            </a:r>
            <a:endParaRPr lang="en-GB" sz="1350" dirty="0">
              <a:solidFill>
                <a:schemeClr val="tx1"/>
              </a:solidFill>
            </a:endParaRPr>
          </a:p>
        </p:txBody>
      </p:sp>
      <p:sp>
        <p:nvSpPr>
          <p:cNvPr id="26" name="Rectangle 25"/>
          <p:cNvSpPr/>
          <p:nvPr/>
        </p:nvSpPr>
        <p:spPr>
          <a:xfrm>
            <a:off x="4505771" y="1594891"/>
            <a:ext cx="3659538"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rPr>
              <a:t>- Task 1: Find the words.</a:t>
            </a:r>
          </a:p>
          <a:p>
            <a:pPr marL="0" marR="0" indent="-1270" algn="just">
              <a:spcBef>
                <a:spcPts val="0"/>
              </a:spcBef>
              <a:spcAft>
                <a:spcPts val="0"/>
              </a:spcAft>
            </a:pPr>
            <a:r>
              <a:rPr lang="en-US" sz="1350" dirty="0">
                <a:solidFill>
                  <a:schemeClr val="tx1"/>
                </a:solidFill>
                <a:effectLst/>
                <a:ea typeface="Times New Roman" panose="02020603050405020304" pitchFamily="18" charset="0"/>
              </a:rPr>
              <a:t>- Vocabulary</a:t>
            </a:r>
            <a:endParaRPr lang="en-GB" sz="1350" dirty="0">
              <a:solidFill>
                <a:schemeClr val="tx1"/>
              </a:solidFill>
              <a:cs typeface="Times New Roman" panose="02020603050405020304" pitchFamily="18" charset="0"/>
            </a:endParaRPr>
          </a:p>
        </p:txBody>
      </p:sp>
      <p:sp>
        <p:nvSpPr>
          <p:cNvPr id="27" name="Rectangle 26"/>
          <p:cNvSpPr/>
          <p:nvPr/>
        </p:nvSpPr>
        <p:spPr>
          <a:xfrm>
            <a:off x="4505771" y="2289191"/>
            <a:ext cx="3659539" cy="1120475"/>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cs typeface="Times New Roman" panose="02020603050405020304" pitchFamily="18" charset="0"/>
              </a:rPr>
              <a:t>- Task 2: Listen and </a:t>
            </a:r>
            <a:r>
              <a:rPr lang="en-US" sz="1350" dirty="0">
                <a:solidFill>
                  <a:schemeClr val="tx1"/>
                </a:solidFill>
                <a:ea typeface="Times New Roman" panose="02020603050405020304" pitchFamily="18" charset="0"/>
                <a:cs typeface="Times New Roman" panose="02020603050405020304" pitchFamily="18" charset="0"/>
              </a:rPr>
              <a:t>match</a:t>
            </a:r>
            <a:r>
              <a:rPr lang="en-US" sz="1350" dirty="0">
                <a:solidFill>
                  <a:schemeClr val="tx1"/>
                </a:solidFill>
                <a:effectLst/>
                <a:ea typeface="Times New Roman" panose="02020603050405020304" pitchFamily="18" charset="0"/>
                <a:cs typeface="Times New Roman" panose="02020603050405020304" pitchFamily="18" charset="0"/>
              </a:rPr>
              <a:t>.</a:t>
            </a:r>
          </a:p>
          <a:p>
            <a:pPr marL="0" marR="0" indent="-1270" algn="just">
              <a:spcBef>
                <a:spcPts val="0"/>
              </a:spcBef>
              <a:spcAft>
                <a:spcPts val="0"/>
              </a:spcAft>
            </a:pPr>
            <a:r>
              <a:rPr lang="en-US" sz="1350" dirty="0">
                <a:solidFill>
                  <a:schemeClr val="tx1"/>
                </a:solidFill>
                <a:effectLst/>
                <a:ea typeface="Times New Roman" panose="02020603050405020304" pitchFamily="18" charset="0"/>
                <a:cs typeface="Times New Roman" panose="02020603050405020304" pitchFamily="18" charset="0"/>
              </a:rPr>
              <a:t>- Task 3: </a:t>
            </a:r>
            <a:r>
              <a:rPr lang="en-US" sz="1350" dirty="0">
                <a:solidFill>
                  <a:schemeClr val="tx1"/>
                </a:solidFill>
                <a:ea typeface="Times New Roman" panose="02020603050405020304" pitchFamily="18" charset="0"/>
                <a:cs typeface="Times New Roman" panose="02020603050405020304" pitchFamily="18" charset="0"/>
              </a:rPr>
              <a:t>Listen and complete the notes.</a:t>
            </a:r>
            <a:endParaRPr lang="en-US" sz="1350" dirty="0">
              <a:solidFill>
                <a:schemeClr val="tx1"/>
              </a:solidFill>
              <a:effectLst/>
              <a:ea typeface="Times New Roman" panose="02020603050405020304" pitchFamily="18" charset="0"/>
              <a:cs typeface="Times New Roman" panose="02020603050405020304" pitchFamily="18" charset="0"/>
            </a:endParaRP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45345" y="1919989"/>
            <a:ext cx="654381" cy="647605"/>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POST-LISTENING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330718"/>
            <a:ext cx="3659537"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Wrap-up</a:t>
            </a:r>
          </a:p>
          <a:p>
            <a:r>
              <a:rPr lang="en-US" sz="1350" dirty="0">
                <a:solidFill>
                  <a:schemeClr val="tx1"/>
                </a:solidFill>
              </a:rPr>
              <a:t>- Homework</a:t>
            </a:r>
            <a:endParaRPr lang="en-GB" sz="1350" dirty="0">
              <a:solidFill>
                <a:schemeClr val="tx1"/>
              </a:solidFill>
            </a:endParaRPr>
          </a:p>
        </p:txBody>
      </p:sp>
      <p:cxnSp>
        <p:nvCxnSpPr>
          <p:cNvPr id="33" name="Curved Connector 32"/>
          <p:cNvCxnSpPr>
            <a:stCxn id="31" idx="1"/>
            <a:endCxn id="34" idx="0"/>
          </p:cNvCxnSpPr>
          <p:nvPr/>
        </p:nvCxnSpPr>
        <p:spPr>
          <a:xfrm rot="10800000" flipV="1">
            <a:off x="1792340" y="3747854"/>
            <a:ext cx="420286"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973714" y="433071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33922"/>
            <a:ext cx="532498" cy="66412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83457"/>
            <a:ext cx="3659537"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rPr>
              <a:t>- Task 4: </a:t>
            </a:r>
            <a:r>
              <a:rPr lang="en-US" sz="1350" dirty="0">
                <a:solidFill>
                  <a:schemeClr val="tx1"/>
                </a:solidFill>
                <a:effectLst/>
                <a:ea typeface="Tahoma" panose="020B0604030504040204" pitchFamily="34" charset="0"/>
              </a:rPr>
              <a:t>﻿</a:t>
            </a:r>
            <a:r>
              <a:rPr lang="en-US" sz="1350" dirty="0">
                <a:solidFill>
                  <a:schemeClr val="tx1"/>
                </a:solidFill>
                <a:effectLst/>
                <a:ea typeface="Times New Roman" panose="02020603050405020304" pitchFamily="18" charset="0"/>
              </a:rPr>
              <a:t>Work in pairs and discuss.</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LISTENING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5</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963384" y="555447"/>
            <a:ext cx="7556147" cy="646331"/>
          </a:xfrm>
          <a:prstGeom prst="rect">
            <a:avLst/>
          </a:prstGeom>
          <a:noFill/>
        </p:spPr>
        <p:txBody>
          <a:bodyPr wrap="square">
            <a:spAutoFit/>
          </a:bodyPr>
          <a:lstStyle/>
          <a:p>
            <a:pPr algn="ctr"/>
            <a:r>
              <a:rPr lang="en-US" sz="3600" b="1" kern="0" dirty="0">
                <a:cs typeface="Times New Roman" panose="02020603050405020304" pitchFamily="18" charset="0"/>
              </a:rPr>
              <a:t>Watch a video on fake news</a:t>
            </a:r>
            <a:endParaRPr lang="en-US" sz="3600" dirty="0">
              <a:cs typeface="Times New Roman" panose="02020603050405020304" pitchFamily="18" charset="0"/>
            </a:endParaRPr>
          </a:p>
        </p:txBody>
      </p:sp>
      <p:pic>
        <p:nvPicPr>
          <p:cNvPr id="4" name="What is fake news_" descr="What is fake news_">
            <a:hlinkClick r:id="" action="ppaction://media"/>
            <a:extLst>
              <a:ext uri="{FF2B5EF4-FFF2-40B4-BE49-F238E27FC236}">
                <a16:creationId xmlns:a16="http://schemas.microsoft.com/office/drawing/2014/main" id="{98863A05-F985-B04B-8229-3AA3857DE2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1857" y="1240200"/>
            <a:ext cx="6939200" cy="3903300"/>
          </a:xfrm>
          <a:prstGeom prst="rect">
            <a:avLst/>
          </a:prstGeom>
        </p:spPr>
      </p:pic>
    </p:spTree>
    <p:extLst>
      <p:ext uri="{BB962C8B-B14F-4D97-AF65-F5344CB8AC3E}">
        <p14:creationId xmlns:p14="http://schemas.microsoft.com/office/powerpoint/2010/main" val="368098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768296"/>
            <a:ext cx="7911262" cy="769441"/>
          </a:xfrm>
          <a:prstGeom prst="rect">
            <a:avLst/>
          </a:prstGeom>
        </p:spPr>
        <p:txBody>
          <a:bodyPr wrap="square">
            <a:spAutoFit/>
          </a:bodyPr>
          <a:lstStyle/>
          <a:p>
            <a:r>
              <a:rPr lang="en-US" sz="2200" b="1" dirty="0">
                <a:effectLst/>
                <a:latin typeface="UTMAvoBold"/>
              </a:rPr>
              <a:t>Work in pairs. Find 3 words in the wordsearch to show things you should look at to decide whether a piece of news is fake or not.</a:t>
            </a:r>
            <a:endParaRPr lang="en-US" sz="2200" b="1" dirty="0"/>
          </a:p>
        </p:txBody>
      </p:sp>
      <p:graphicFrame>
        <p:nvGraphicFramePr>
          <p:cNvPr id="12" name="Table 11">
            <a:extLst>
              <a:ext uri="{FF2B5EF4-FFF2-40B4-BE49-F238E27FC236}">
                <a16:creationId xmlns:a16="http://schemas.microsoft.com/office/drawing/2014/main" id="{DBE67910-5B1B-93A9-291B-C6AC1527BB3C}"/>
              </a:ext>
            </a:extLst>
          </p:cNvPr>
          <p:cNvGraphicFramePr>
            <a:graphicFrameLocks noGrp="1"/>
          </p:cNvGraphicFramePr>
          <p:nvPr>
            <p:extLst>
              <p:ext uri="{D42A27DB-BD31-4B8C-83A1-F6EECF244321}">
                <p14:modId xmlns:p14="http://schemas.microsoft.com/office/powerpoint/2010/main" val="1615846786"/>
              </p:ext>
            </p:extLst>
          </p:nvPr>
        </p:nvGraphicFramePr>
        <p:xfrm>
          <a:off x="2644142" y="1811569"/>
          <a:ext cx="3268984" cy="3267600"/>
        </p:xfrm>
        <a:graphic>
          <a:graphicData uri="http://schemas.openxmlformats.org/drawingml/2006/table">
            <a:tbl>
              <a:tblPr firstRow="1" bandRow="1">
                <a:tableStyleId>{5C22544A-7EE6-4342-B048-85BDC9FD1C3A}</a:tableStyleId>
              </a:tblPr>
              <a:tblGrid>
                <a:gridCol w="408623">
                  <a:extLst>
                    <a:ext uri="{9D8B030D-6E8A-4147-A177-3AD203B41FA5}">
                      <a16:colId xmlns:a16="http://schemas.microsoft.com/office/drawing/2014/main" val="3756480770"/>
                    </a:ext>
                  </a:extLst>
                </a:gridCol>
                <a:gridCol w="408623">
                  <a:extLst>
                    <a:ext uri="{9D8B030D-6E8A-4147-A177-3AD203B41FA5}">
                      <a16:colId xmlns:a16="http://schemas.microsoft.com/office/drawing/2014/main" val="1520057392"/>
                    </a:ext>
                  </a:extLst>
                </a:gridCol>
                <a:gridCol w="408623">
                  <a:extLst>
                    <a:ext uri="{9D8B030D-6E8A-4147-A177-3AD203B41FA5}">
                      <a16:colId xmlns:a16="http://schemas.microsoft.com/office/drawing/2014/main" val="2792762281"/>
                    </a:ext>
                  </a:extLst>
                </a:gridCol>
                <a:gridCol w="408623">
                  <a:extLst>
                    <a:ext uri="{9D8B030D-6E8A-4147-A177-3AD203B41FA5}">
                      <a16:colId xmlns:a16="http://schemas.microsoft.com/office/drawing/2014/main" val="679300822"/>
                    </a:ext>
                  </a:extLst>
                </a:gridCol>
                <a:gridCol w="408623">
                  <a:extLst>
                    <a:ext uri="{9D8B030D-6E8A-4147-A177-3AD203B41FA5}">
                      <a16:colId xmlns:a16="http://schemas.microsoft.com/office/drawing/2014/main" val="2557037926"/>
                    </a:ext>
                  </a:extLst>
                </a:gridCol>
                <a:gridCol w="408623">
                  <a:extLst>
                    <a:ext uri="{9D8B030D-6E8A-4147-A177-3AD203B41FA5}">
                      <a16:colId xmlns:a16="http://schemas.microsoft.com/office/drawing/2014/main" val="3416582453"/>
                    </a:ext>
                  </a:extLst>
                </a:gridCol>
                <a:gridCol w="408623">
                  <a:extLst>
                    <a:ext uri="{9D8B030D-6E8A-4147-A177-3AD203B41FA5}">
                      <a16:colId xmlns:a16="http://schemas.microsoft.com/office/drawing/2014/main" val="1224794187"/>
                    </a:ext>
                  </a:extLst>
                </a:gridCol>
                <a:gridCol w="408623">
                  <a:extLst>
                    <a:ext uri="{9D8B030D-6E8A-4147-A177-3AD203B41FA5}">
                      <a16:colId xmlns:a16="http://schemas.microsoft.com/office/drawing/2014/main" val="2657975786"/>
                    </a:ext>
                  </a:extLst>
                </a:gridCol>
              </a:tblGrid>
              <a:tr h="408450">
                <a:tc>
                  <a:txBody>
                    <a:bodyPr/>
                    <a:lstStyle/>
                    <a:p>
                      <a:pPr algn="ctr"/>
                      <a:r>
                        <a:rPr lang="en-VN" b="0"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2735227674"/>
                  </a:ext>
                </a:extLst>
              </a:tr>
              <a:tr h="408450">
                <a:tc>
                  <a:txBody>
                    <a:bodyPr/>
                    <a:lstStyle/>
                    <a:p>
                      <a:pPr algn="ctr"/>
                      <a:r>
                        <a:rPr lang="en-VN" b="0"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3518538870"/>
                  </a:ext>
                </a:extLst>
              </a:tr>
              <a:tr h="408450">
                <a:tc>
                  <a:txBody>
                    <a:bodyPr/>
                    <a:lstStyle/>
                    <a:p>
                      <a:pPr algn="ctr"/>
                      <a:r>
                        <a:rPr lang="en-VN" b="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2524780258"/>
                  </a:ext>
                </a:extLst>
              </a:tr>
              <a:tr h="408450">
                <a:tc>
                  <a:txBody>
                    <a:bodyPr/>
                    <a:lstStyle/>
                    <a:p>
                      <a:pPr algn="ctr"/>
                      <a:r>
                        <a:rPr lang="en-VN" b="0" dirty="0">
                          <a:solidFill>
                            <a:schemeClr val="tx1"/>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1312507452"/>
                  </a:ext>
                </a:extLst>
              </a:tr>
              <a:tr h="408450">
                <a:tc>
                  <a:txBody>
                    <a:bodyPr/>
                    <a:lstStyle/>
                    <a:p>
                      <a:pPr algn="ctr"/>
                      <a:r>
                        <a:rPr lang="en-VN" b="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3406274459"/>
                  </a:ext>
                </a:extLst>
              </a:tr>
              <a:tr h="408450">
                <a:tc>
                  <a:txBody>
                    <a:bodyPr/>
                    <a:lstStyle/>
                    <a:p>
                      <a:pPr algn="ctr"/>
                      <a:r>
                        <a:rPr lang="en-VN" b="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3828234146"/>
                  </a:ext>
                </a:extLst>
              </a:tr>
              <a:tr h="408450">
                <a:tc>
                  <a:txBody>
                    <a:bodyPr/>
                    <a:lstStyle/>
                    <a:p>
                      <a:pPr algn="ctr"/>
                      <a:r>
                        <a:rPr lang="en-VN" b="0"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2465966199"/>
                  </a:ext>
                </a:extLst>
              </a:tr>
              <a:tr h="408450">
                <a:tc>
                  <a:txBody>
                    <a:bodyPr/>
                    <a:lstStyle/>
                    <a:p>
                      <a:pPr algn="ctr"/>
                      <a:r>
                        <a:rPr lang="en-VN" b="0" dirty="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tc>
                  <a:txBody>
                    <a:bodyPr/>
                    <a:lstStyle/>
                    <a:p>
                      <a:pPr algn="ctr"/>
                      <a:r>
                        <a:rPr lang="en-VN" b="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5"/>
                    </a:solidFill>
                  </a:tcPr>
                </a:tc>
                <a:extLst>
                  <a:ext uri="{0D108BD9-81ED-4DB2-BD59-A6C34878D82A}">
                    <a16:rowId xmlns:a16="http://schemas.microsoft.com/office/drawing/2014/main" val="706833068"/>
                  </a:ext>
                </a:extLst>
              </a:tr>
            </a:tbl>
          </a:graphicData>
        </a:graphic>
      </p:graphicFrame>
      <p:sp>
        <p:nvSpPr>
          <p:cNvPr id="8" name="Donut 7">
            <a:extLst>
              <a:ext uri="{FF2B5EF4-FFF2-40B4-BE49-F238E27FC236}">
                <a16:creationId xmlns:a16="http://schemas.microsoft.com/office/drawing/2014/main" id="{07DF9640-D5AC-A94C-8492-5E49C5B95B9C}"/>
              </a:ext>
            </a:extLst>
          </p:cNvPr>
          <p:cNvSpPr/>
          <p:nvPr/>
        </p:nvSpPr>
        <p:spPr>
          <a:xfrm rot="19022490">
            <a:off x="3907279" y="1426409"/>
            <a:ext cx="403422" cy="2904821"/>
          </a:xfrm>
          <a:prstGeom prst="donut">
            <a:avLst>
              <a:gd name="adj" fmla="val 0"/>
            </a:avLst>
          </a:prstGeom>
          <a:solidFill>
            <a:schemeClr val="accent2"/>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9" name="Donut 8">
            <a:extLst>
              <a:ext uri="{FF2B5EF4-FFF2-40B4-BE49-F238E27FC236}">
                <a16:creationId xmlns:a16="http://schemas.microsoft.com/office/drawing/2014/main" id="{FD414D73-43CD-E74B-B8FE-9321AB9AB056}"/>
              </a:ext>
            </a:extLst>
          </p:cNvPr>
          <p:cNvSpPr/>
          <p:nvPr/>
        </p:nvSpPr>
        <p:spPr>
          <a:xfrm>
            <a:off x="5107260" y="2259027"/>
            <a:ext cx="356838" cy="2400807"/>
          </a:xfrm>
          <a:prstGeom prst="donut">
            <a:avLst>
              <a:gd name="adj" fmla="val 2569"/>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1" name="Donut 10">
            <a:extLst>
              <a:ext uri="{FF2B5EF4-FFF2-40B4-BE49-F238E27FC236}">
                <a16:creationId xmlns:a16="http://schemas.microsoft.com/office/drawing/2014/main" id="{423017BE-4070-4648-B730-B60F14D0CA42}"/>
              </a:ext>
            </a:extLst>
          </p:cNvPr>
          <p:cNvSpPr/>
          <p:nvPr/>
        </p:nvSpPr>
        <p:spPr>
          <a:xfrm rot="16200000">
            <a:off x="3679580" y="2787757"/>
            <a:ext cx="356838" cy="2498527"/>
          </a:xfrm>
          <a:prstGeom prst="donut">
            <a:avLst>
              <a:gd name="adj" fmla="val 2569"/>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3" name="Donut 12">
            <a:extLst>
              <a:ext uri="{FF2B5EF4-FFF2-40B4-BE49-F238E27FC236}">
                <a16:creationId xmlns:a16="http://schemas.microsoft.com/office/drawing/2014/main" id="{79421489-AF2E-3940-B97C-E7EEBD65AB49}"/>
              </a:ext>
            </a:extLst>
          </p:cNvPr>
          <p:cNvSpPr/>
          <p:nvPr/>
        </p:nvSpPr>
        <p:spPr>
          <a:xfrm rot="16200000">
            <a:off x="4053853" y="3186586"/>
            <a:ext cx="414153" cy="3304392"/>
          </a:xfrm>
          <a:prstGeom prst="donut">
            <a:avLst>
              <a:gd name="adj" fmla="val 0"/>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48503" y="3542806"/>
            <a:ext cx="5407157" cy="1200329"/>
          </a:xfrm>
          <a:prstGeom prst="rect">
            <a:avLst/>
          </a:prstGeom>
        </p:spPr>
        <p:txBody>
          <a:bodyPr wrap="square">
            <a:spAutoFit/>
          </a:bodyPr>
          <a:lstStyle/>
          <a:p>
            <a:pPr algn="just"/>
            <a:r>
              <a:rPr lang="en-VN" sz="2400" dirty="0"/>
              <a:t>feeling shame or feeling embarrassed about somebody/something or because of something you have done</a:t>
            </a:r>
          </a:p>
        </p:txBody>
      </p:sp>
      <p:grpSp>
        <p:nvGrpSpPr>
          <p:cNvPr id="6" name="Group 5"/>
          <p:cNvGrpSpPr/>
          <p:nvPr/>
        </p:nvGrpSpPr>
        <p:grpSpPr>
          <a:xfrm>
            <a:off x="648654" y="930076"/>
            <a:ext cx="4828366" cy="1489218"/>
            <a:chOff x="648654" y="930076"/>
            <a:chExt cx="4828366" cy="1489218"/>
          </a:xfrm>
        </p:grpSpPr>
        <p:sp>
          <p:nvSpPr>
            <p:cNvPr id="7" name="Google Shape;1881;p31"/>
            <p:cNvSpPr txBox="1">
              <a:spLocks/>
            </p:cNvSpPr>
            <p:nvPr/>
          </p:nvSpPr>
          <p:spPr>
            <a:xfrm>
              <a:off x="648654" y="930076"/>
              <a:ext cx="482836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ashamed (of) (adj)</a:t>
              </a:r>
              <a:endParaRPr lang="en-US" sz="4800" b="1" dirty="0">
                <a:solidFill>
                  <a:srgbClr val="EE8640"/>
                </a:solidFill>
                <a:cs typeface="Calibri" panose="020F0502020204030204" pitchFamily="34" charset="0"/>
              </a:endParaRPr>
            </a:p>
          </p:txBody>
        </p:sp>
        <p:sp>
          <p:nvSpPr>
            <p:cNvPr id="2" name="Rectangle 1"/>
            <p:cNvSpPr/>
            <p:nvPr/>
          </p:nvSpPr>
          <p:spPr>
            <a:xfrm>
              <a:off x="1789544" y="1772963"/>
              <a:ext cx="1991251" cy="646331"/>
            </a:xfrm>
            <a:prstGeom prst="rect">
              <a:avLst/>
            </a:prstGeom>
          </p:spPr>
          <p:txBody>
            <a:bodyPr wrap="none">
              <a:spAutoFit/>
            </a:bodyPr>
            <a:lstStyle/>
            <a:p>
              <a:r>
                <a:rPr lang="en-VN" sz="3600" dirty="0">
                  <a:solidFill>
                    <a:schemeClr val="accent2">
                      <a:lumMod val="50000"/>
                    </a:schemeClr>
                  </a:solidFill>
                  <a:effectLst/>
                  <a:ea typeface="Times New Roman" panose="02020603050405020304" pitchFamily="18" charset="0"/>
                </a:rPr>
                <a:t>/əˈʃeɪmd/</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E7732-0B4E-4684-2D5D-17D0055E43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1026" name="Picture 2" descr="Young boy ashamed image Royalty Free Vector Image">
            <a:extLst>
              <a:ext uri="{FF2B5EF4-FFF2-40B4-BE49-F238E27FC236}">
                <a16:creationId xmlns:a16="http://schemas.microsoft.com/office/drawing/2014/main" id="{AFBE1612-3834-0A4F-BACF-47E71A7D55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066"/>
          <a:stretch/>
        </p:blipFill>
        <p:spPr bwMode="auto">
          <a:xfrm>
            <a:off x="5903094" y="715755"/>
            <a:ext cx="3007360" cy="3659297"/>
          </a:xfrm>
          <a:prstGeom prst="rect">
            <a:avLst/>
          </a:prstGeom>
          <a:noFill/>
          <a:extLst>
            <a:ext uri="{909E8E84-426E-40DD-AFC4-6F175D3DCCD1}">
              <a14:hiddenFill xmlns:a14="http://schemas.microsoft.com/office/drawing/2010/main">
                <a:solidFill>
                  <a:srgbClr val="FFFFFF"/>
                </a:solidFill>
              </a14:hiddenFill>
            </a:ext>
          </a:extLst>
        </p:spPr>
      </p:pic>
      <p:pic>
        <p:nvPicPr>
          <p:cNvPr id="5" name="mp3-output-ttsfree(dot)com" descr="mp3-output-ttsfree(dot)com">
            <a:hlinkClick r:id="" action="ppaction://media"/>
            <a:extLst>
              <a:ext uri="{FF2B5EF4-FFF2-40B4-BE49-F238E27FC236}">
                <a16:creationId xmlns:a16="http://schemas.microsoft.com/office/drawing/2014/main" id="{1584D700-2D4E-604C-A250-0530D315A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8094" y="2642466"/>
            <a:ext cx="642304" cy="642304"/>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7657" y="3651088"/>
            <a:ext cx="4837746" cy="1200329"/>
          </a:xfrm>
          <a:prstGeom prst="rect">
            <a:avLst/>
          </a:prstGeom>
        </p:spPr>
        <p:txBody>
          <a:bodyPr wrap="square">
            <a:spAutoFit/>
          </a:bodyPr>
          <a:lstStyle/>
          <a:p>
            <a:pPr algn="just"/>
            <a:r>
              <a:rPr lang="en-VN" sz="2400" dirty="0"/>
              <a:t>not what somebody claims it is; appearing to be something it is not </a:t>
            </a:r>
            <a:r>
              <a:rPr lang="en-GB" sz="2400" dirty="0"/>
              <a:t>true.</a:t>
            </a:r>
            <a:endParaRPr lang="en-VN" sz="4000" dirty="0"/>
          </a:p>
        </p:txBody>
      </p:sp>
      <p:grpSp>
        <p:nvGrpSpPr>
          <p:cNvPr id="6" name="Group 5"/>
          <p:cNvGrpSpPr/>
          <p:nvPr/>
        </p:nvGrpSpPr>
        <p:grpSpPr>
          <a:xfrm>
            <a:off x="648654" y="930076"/>
            <a:ext cx="4837746" cy="1532139"/>
            <a:chOff x="648654" y="930076"/>
            <a:chExt cx="4837746" cy="1532139"/>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VN" sz="4400" b="1" dirty="0">
                  <a:solidFill>
                    <a:srgbClr val="EE8640"/>
                  </a:solidFill>
                </a:rPr>
                <a:t> </a:t>
              </a:r>
              <a:r>
                <a:rPr lang="en-GB" sz="4400" b="1" dirty="0">
                  <a:solidFill>
                    <a:srgbClr val="EE8640"/>
                  </a:solidFill>
                </a:rPr>
                <a:t>fake (</a:t>
              </a:r>
              <a:r>
                <a:rPr lang="en-GB" sz="4400" b="1" dirty="0" err="1">
                  <a:solidFill>
                    <a:srgbClr val="EE8640"/>
                  </a:solidFill>
                </a:rPr>
                <a:t>adj</a:t>
              </a:r>
              <a:r>
                <a:rPr lang="en-GB" sz="4400" b="1" dirty="0">
                  <a:solidFill>
                    <a:srgbClr val="EE8640"/>
                  </a:solidFill>
                </a:rPr>
                <a:t>)</a:t>
              </a:r>
              <a:endParaRPr lang="en-US" sz="7200" b="1" dirty="0">
                <a:solidFill>
                  <a:srgbClr val="EE8640"/>
                </a:solidFill>
                <a:cs typeface="Calibri" panose="020F0502020204030204" pitchFamily="34" charset="0"/>
              </a:endParaRPr>
            </a:p>
          </p:txBody>
        </p:sp>
        <p:sp>
          <p:nvSpPr>
            <p:cNvPr id="2" name="Rectangle 1"/>
            <p:cNvSpPr/>
            <p:nvPr/>
          </p:nvSpPr>
          <p:spPr>
            <a:xfrm>
              <a:off x="2336884" y="1815884"/>
              <a:ext cx="1247201" cy="646331"/>
            </a:xfrm>
            <a:prstGeom prst="rect">
              <a:avLst/>
            </a:prstGeom>
          </p:spPr>
          <p:txBody>
            <a:bodyPr wrap="none">
              <a:spAutoFit/>
            </a:bodyPr>
            <a:lstStyle/>
            <a:p>
              <a:r>
                <a:rPr lang="en-VN" sz="3600" dirty="0">
                  <a:solidFill>
                    <a:schemeClr val="accent2">
                      <a:lumMod val="50000"/>
                    </a:schemeClr>
                  </a:solidFill>
                  <a:effectLst/>
                  <a:ea typeface="Times New Roman" panose="02020603050405020304" pitchFamily="18" charset="0"/>
                </a:rPr>
                <a:t>/feɪk/</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C9C72-3DE1-EDF0-1DAF-AFF9CC3609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2050" name="Picture 2" descr="fake stamp. fake round grunge sign. fake - Stock Illustration [55025346] -  PIXTA">
            <a:extLst>
              <a:ext uri="{FF2B5EF4-FFF2-40B4-BE49-F238E27FC236}">
                <a16:creationId xmlns:a16="http://schemas.microsoft.com/office/drawing/2014/main" id="{9B3918AC-0C5B-024F-B77A-8B20B0AAF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826" y="1059380"/>
            <a:ext cx="3180229" cy="2805669"/>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1)" descr="mp3-output-ttsfree(dot)com (1)">
            <a:hlinkClick r:id="" action="ppaction://media"/>
            <a:extLst>
              <a:ext uri="{FF2B5EF4-FFF2-40B4-BE49-F238E27FC236}">
                <a16:creationId xmlns:a16="http://schemas.microsoft.com/office/drawing/2014/main" id="{B728F704-AA5B-9C45-9BA0-CECB0B31D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36884" y="2682247"/>
            <a:ext cx="754007" cy="754007"/>
          </a:xfrm>
          <a:prstGeom prst="rect">
            <a:avLst/>
          </a:prstGeom>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9" y="3443983"/>
            <a:ext cx="5810818" cy="1384995"/>
          </a:xfrm>
          <a:prstGeom prst="rect">
            <a:avLst/>
          </a:prstGeom>
        </p:spPr>
        <p:txBody>
          <a:bodyPr wrap="square">
            <a:spAutoFit/>
          </a:bodyPr>
          <a:lstStyle/>
          <a:p>
            <a:pPr algn="just"/>
            <a:r>
              <a:rPr lang="en-VN" sz="2800" dirty="0"/>
              <a:t>all the people who live in a particular area, city or country; the total number of people who live there</a:t>
            </a:r>
          </a:p>
        </p:txBody>
      </p:sp>
      <p:grpSp>
        <p:nvGrpSpPr>
          <p:cNvPr id="6" name="Group 5"/>
          <p:cNvGrpSpPr/>
          <p:nvPr/>
        </p:nvGrpSpPr>
        <p:grpSpPr>
          <a:xfrm>
            <a:off x="648653" y="930076"/>
            <a:ext cx="5096185" cy="1644661"/>
            <a:chOff x="648653" y="930076"/>
            <a:chExt cx="5096185" cy="1644661"/>
          </a:xfrm>
        </p:grpSpPr>
        <p:sp>
          <p:nvSpPr>
            <p:cNvPr id="7" name="Google Shape;1881;p31"/>
            <p:cNvSpPr txBox="1">
              <a:spLocks/>
            </p:cNvSpPr>
            <p:nvPr/>
          </p:nvSpPr>
          <p:spPr>
            <a:xfrm>
              <a:off x="648653" y="930076"/>
              <a:ext cx="5096185"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population (n)</a:t>
              </a:r>
              <a:endParaRPr lang="en-US" sz="4800" b="1" dirty="0">
                <a:solidFill>
                  <a:schemeClr val="accent2"/>
                </a:solidFill>
                <a:cs typeface="Calibri" panose="020F0502020204030204" pitchFamily="34" charset="0"/>
              </a:endParaRPr>
            </a:p>
          </p:txBody>
        </p:sp>
        <p:sp>
          <p:nvSpPr>
            <p:cNvPr id="2" name="Rectangle 1"/>
            <p:cNvSpPr/>
            <p:nvPr/>
          </p:nvSpPr>
          <p:spPr>
            <a:xfrm>
              <a:off x="1683434" y="1866851"/>
              <a:ext cx="2999539" cy="707886"/>
            </a:xfrm>
            <a:prstGeom prst="rect">
              <a:avLst/>
            </a:prstGeom>
          </p:spPr>
          <p:txBody>
            <a:bodyPr wrap="none">
              <a:spAutoFit/>
            </a:bodyPr>
            <a:lstStyle/>
            <a:p>
              <a:r>
                <a:rPr lang="en-VN" sz="4000" dirty="0">
                  <a:solidFill>
                    <a:schemeClr val="accent2">
                      <a:lumMod val="50000"/>
                    </a:schemeClr>
                  </a:solidFill>
                  <a:effectLst/>
                  <a:ea typeface="Times New Roman" panose="02020603050405020304" pitchFamily="18" charset="0"/>
                </a:rPr>
                <a:t>/ˌpɒpjuˈleɪʃn/</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9ACE63-DFEB-2124-7600-8B437DB1023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3074" name="Picture 2" descr="World population could peak at 8.5 billion people by the 2050s, study  predicts - Study Finds">
            <a:extLst>
              <a:ext uri="{FF2B5EF4-FFF2-40B4-BE49-F238E27FC236}">
                <a16:creationId xmlns:a16="http://schemas.microsoft.com/office/drawing/2014/main" id="{D6857B74-FDED-964B-9E25-AA683AB904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4857" y="817783"/>
            <a:ext cx="3681225" cy="2455160"/>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2)" descr="mp3-output-ttsfree(dot)com (2)">
            <a:hlinkClick r:id="" action="ppaction://media"/>
            <a:extLst>
              <a:ext uri="{FF2B5EF4-FFF2-40B4-BE49-F238E27FC236}">
                <a16:creationId xmlns:a16="http://schemas.microsoft.com/office/drawing/2014/main" id="{9514E051-0C22-8B45-8C85-8216CE6E8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3521" y="2711125"/>
            <a:ext cx="596469" cy="596469"/>
          </a:xfrm>
          <a:prstGeom prst="rect">
            <a:avLst/>
          </a:prstGeom>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2652416826"/>
              </p:ext>
            </p:extLst>
          </p:nvPr>
        </p:nvGraphicFramePr>
        <p:xfrm>
          <a:off x="185737" y="650179"/>
          <a:ext cx="8772525" cy="4504005"/>
        </p:xfrm>
        <a:graphic>
          <a:graphicData uri="http://schemas.openxmlformats.org/drawingml/2006/table">
            <a:tbl>
              <a:tblPr firstRow="1" bandRow="1">
                <a:tableStyleId>{5DA37D80-6434-44D0-A028-1B22A696006F}</a:tableStyleId>
              </a:tblPr>
              <a:tblGrid>
                <a:gridCol w="2238808">
                  <a:extLst>
                    <a:ext uri="{9D8B030D-6E8A-4147-A177-3AD203B41FA5}">
                      <a16:colId xmlns:a16="http://schemas.microsoft.com/office/drawing/2014/main" val="20000"/>
                    </a:ext>
                  </a:extLst>
                </a:gridCol>
                <a:gridCol w="1636467">
                  <a:extLst>
                    <a:ext uri="{9D8B030D-6E8A-4147-A177-3AD203B41FA5}">
                      <a16:colId xmlns:a16="http://schemas.microsoft.com/office/drawing/2014/main" val="20003"/>
                    </a:ext>
                  </a:extLst>
                </a:gridCol>
                <a:gridCol w="3425638">
                  <a:extLst>
                    <a:ext uri="{9D8B030D-6E8A-4147-A177-3AD203B41FA5}">
                      <a16:colId xmlns:a16="http://schemas.microsoft.com/office/drawing/2014/main" val="20001"/>
                    </a:ext>
                  </a:extLst>
                </a:gridCol>
                <a:gridCol w="1471612">
                  <a:extLst>
                    <a:ext uri="{9D8B030D-6E8A-4147-A177-3AD203B41FA5}">
                      <a16:colId xmlns:a16="http://schemas.microsoft.com/office/drawing/2014/main" val="20002"/>
                    </a:ext>
                  </a:extLst>
                </a:gridCol>
              </a:tblGrid>
              <a:tr h="731311">
                <a:tc>
                  <a:txBody>
                    <a:bodyPr/>
                    <a:lstStyle/>
                    <a:p>
                      <a:pPr marL="0" marR="0" algn="ctr">
                        <a:lnSpc>
                          <a:spcPct val="100000"/>
                        </a:lnSpc>
                        <a:spcBef>
                          <a:spcPts val="0"/>
                        </a:spcBef>
                        <a:spcAft>
                          <a:spcPts val="0"/>
                        </a:spcAft>
                      </a:pPr>
                      <a:r>
                        <a:rPr lang="en-US" sz="200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20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000" b="1">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2000" b="1">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00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20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00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200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2000" b="1" dirty="0">
                          <a:solidFill>
                            <a:schemeClr val="accent2">
                              <a:lumMod val="50000"/>
                            </a:schemeClr>
                          </a:solidFill>
                          <a:effectLst/>
                          <a:latin typeface="+mn-lt"/>
                          <a:ea typeface="Calibri" panose="020F0502020204030204" pitchFamily="34" charset="0"/>
                          <a:cs typeface="Calibri" panose="020F0502020204030204" pitchFamily="34" charset="0"/>
                        </a:rPr>
                        <a:t>equivalent</a:t>
                      </a:r>
                      <a:r>
                        <a:rPr lang="vi-VN" sz="200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20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1266722">
                <a:tc>
                  <a:txBody>
                    <a:bodyPr/>
                    <a:lstStyle/>
                    <a:p>
                      <a:pPr indent="-1270" algn="just">
                        <a:lnSpc>
                          <a:spcPct val="107000"/>
                        </a:lnSpc>
                      </a:pPr>
                      <a:r>
                        <a:rPr lang="en-VN" sz="1800" kern="100" dirty="0">
                          <a:solidFill>
                            <a:srgbClr val="000000"/>
                          </a:solidFill>
                          <a:effectLst/>
                          <a:latin typeface="+mn-lt"/>
                          <a:ea typeface="Times New Roman" panose="02020603050405020304" pitchFamily="18" charset="0"/>
                          <a:cs typeface="Times New Roman" panose="02020603050405020304" pitchFamily="18" charset="0"/>
                        </a:rPr>
                        <a:t>1.</a:t>
                      </a:r>
                      <a:r>
                        <a:rPr lang="en-GB" sz="1800" kern="100" dirty="0">
                          <a:solidFill>
                            <a:srgbClr val="000000"/>
                          </a:solidFill>
                          <a:effectLst/>
                          <a:latin typeface="+mn-lt"/>
                          <a:ea typeface="Times New Roman" panose="02020603050405020304" pitchFamily="18" charset="0"/>
                          <a:cs typeface="Times New Roman" panose="02020603050405020304" pitchFamily="18" charset="0"/>
                        </a:rPr>
                        <a:t>ashamed (of) (</a:t>
                      </a:r>
                      <a:r>
                        <a:rPr lang="en-GB" sz="1800" kern="100" dirty="0" err="1">
                          <a:solidFill>
                            <a:srgbClr val="000000"/>
                          </a:solidFill>
                          <a:effectLst/>
                          <a:latin typeface="+mn-lt"/>
                          <a:ea typeface="Times New Roman" panose="02020603050405020304" pitchFamily="18" charset="0"/>
                          <a:cs typeface="Times New Roman" panose="02020603050405020304" pitchFamily="18" charset="0"/>
                        </a:rPr>
                        <a:t>adj</a:t>
                      </a:r>
                      <a:r>
                        <a:rPr lang="en-GB" sz="1800" kern="100" dirty="0">
                          <a:solidFill>
                            <a:srgbClr val="000000"/>
                          </a:solidFill>
                          <a:effectLst/>
                          <a:latin typeface="+mn-lt"/>
                          <a:ea typeface="Times New Roman" panose="02020603050405020304" pitchFamily="18" charset="0"/>
                          <a:cs typeface="Times New Roman" panose="02020603050405020304" pitchFamily="18" charset="0"/>
                        </a:rPr>
                        <a:t>)</a:t>
                      </a:r>
                      <a:endParaRPr lang="en-VN" sz="18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just">
                        <a:lnSpc>
                          <a:spcPct val="107000"/>
                        </a:lnSpc>
                      </a:pPr>
                      <a:r>
                        <a:rPr lang="en-VN" sz="1800" kern="100">
                          <a:solidFill>
                            <a:srgbClr val="333333"/>
                          </a:solidFill>
                          <a:effectLst/>
                          <a:latin typeface="+mn-lt"/>
                          <a:ea typeface="Times New Roman" panose="02020603050405020304" pitchFamily="18" charset="0"/>
                          <a:cs typeface="Times New Roman" panose="02020603050405020304" pitchFamily="18" charset="0"/>
                        </a:rPr>
                        <a:t>/əˈʃeɪmd/</a:t>
                      </a:r>
                      <a:endParaRPr lang="en-VN" sz="1800" kern="100">
                        <a:effectLst/>
                        <a:latin typeface="+mn-lt"/>
                        <a:ea typeface="Times New Roman" panose="02020603050405020304" pitchFamily="18" charset="0"/>
                        <a:cs typeface="Times New Roman" panose="02020603050405020304" pitchFamily="18" charset="0"/>
                      </a:endParaRPr>
                    </a:p>
                    <a:p>
                      <a:pPr indent="-1270" algn="just">
                        <a:lnSpc>
                          <a:spcPct val="107000"/>
                        </a:lnSpc>
                      </a:pPr>
                      <a:r>
                        <a:rPr lang="en-VN" sz="1800" kern="100">
                          <a:solidFill>
                            <a:srgbClr val="000000"/>
                          </a:solidFill>
                          <a:effectLst/>
                          <a:highlight>
                            <a:srgbClr val="FFFFFF"/>
                          </a:highlight>
                          <a:latin typeface="+mn-lt"/>
                          <a:ea typeface="Times New Roman" panose="02020603050405020304" pitchFamily="18" charset="0"/>
                          <a:cs typeface="Times New Roman" panose="02020603050405020304" pitchFamily="18" charset="0"/>
                        </a:rPr>
                        <a:t> </a:t>
                      </a:r>
                      <a:endParaRPr lang="en-VN" sz="18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800" kern="100" dirty="0">
                          <a:solidFill>
                            <a:srgbClr val="333333"/>
                          </a:solidFill>
                          <a:effectLst/>
                          <a:latin typeface="+mn-lt"/>
                          <a:ea typeface="Times New Roman" panose="02020603050405020304" pitchFamily="18" charset="0"/>
                          <a:cs typeface="Times New Roman" panose="02020603050405020304" pitchFamily="18" charset="0"/>
                        </a:rPr>
                        <a:t>feeling shame or feeling embarrassed about somebody/something or because of something you have done</a:t>
                      </a:r>
                      <a:endParaRPr lang="en-VN" sz="18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just">
                        <a:lnSpc>
                          <a:spcPct val="107000"/>
                        </a:lnSpc>
                      </a:pPr>
                      <a:r>
                        <a:rPr lang="en-GB" sz="1800" kern="100">
                          <a:solidFill>
                            <a:srgbClr val="000000"/>
                          </a:solidFill>
                          <a:effectLst/>
                          <a:latin typeface="+mn-lt"/>
                          <a:ea typeface="Times New Roman" panose="02020603050405020304" pitchFamily="18" charset="0"/>
                          <a:cs typeface="Times New Roman" panose="02020603050405020304" pitchFamily="18" charset="0"/>
                        </a:rPr>
                        <a:t>xấu hổ</a:t>
                      </a:r>
                      <a:endParaRPr lang="en-VN" sz="18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981721">
                <a:tc>
                  <a:txBody>
                    <a:bodyPr/>
                    <a:lstStyle/>
                    <a:p>
                      <a:pPr indent="-1270" algn="just">
                        <a:lnSpc>
                          <a:spcPct val="107000"/>
                        </a:lnSpc>
                      </a:pPr>
                      <a:r>
                        <a:rPr lang="en-VN" sz="1800" kern="100">
                          <a:solidFill>
                            <a:srgbClr val="000000"/>
                          </a:solidFill>
                          <a:effectLst/>
                          <a:latin typeface="+mn-lt"/>
                          <a:ea typeface="Times New Roman" panose="02020603050405020304" pitchFamily="18" charset="0"/>
                          <a:cs typeface="Times New Roman" panose="02020603050405020304" pitchFamily="18" charset="0"/>
                        </a:rPr>
                        <a:t>2. </a:t>
                      </a:r>
                      <a:r>
                        <a:rPr lang="en-GB" sz="1800" kern="100">
                          <a:solidFill>
                            <a:srgbClr val="000000"/>
                          </a:solidFill>
                          <a:effectLst/>
                          <a:latin typeface="+mn-lt"/>
                          <a:ea typeface="Times New Roman" panose="02020603050405020304" pitchFamily="18" charset="0"/>
                          <a:cs typeface="Times New Roman" panose="02020603050405020304" pitchFamily="18" charset="0"/>
                        </a:rPr>
                        <a:t>fake (adj)</a:t>
                      </a:r>
                      <a:endParaRPr lang="en-VN" sz="18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just">
                        <a:lnSpc>
                          <a:spcPct val="107000"/>
                        </a:lnSpc>
                      </a:pPr>
                      <a:r>
                        <a:rPr lang="en-VN" sz="1800" kern="100">
                          <a:solidFill>
                            <a:srgbClr val="333333"/>
                          </a:solidFill>
                          <a:effectLst/>
                          <a:latin typeface="+mn-lt"/>
                          <a:ea typeface="Times New Roman" panose="02020603050405020304" pitchFamily="18" charset="0"/>
                          <a:cs typeface="Times New Roman" panose="02020603050405020304" pitchFamily="18" charset="0"/>
                        </a:rPr>
                        <a:t>/feɪk/</a:t>
                      </a:r>
                      <a:endParaRPr lang="en-VN" sz="1800" kern="100">
                        <a:effectLst/>
                        <a:latin typeface="+mn-lt"/>
                        <a:ea typeface="Times New Roman" panose="02020603050405020304" pitchFamily="18" charset="0"/>
                        <a:cs typeface="Times New Roman" panose="02020603050405020304" pitchFamily="18" charset="0"/>
                      </a:endParaRPr>
                    </a:p>
                    <a:p>
                      <a:pPr indent="-1270" algn="just">
                        <a:lnSpc>
                          <a:spcPct val="107000"/>
                        </a:lnSpc>
                      </a:pPr>
                      <a:r>
                        <a:rPr lang="en-VN" sz="1800" kern="100">
                          <a:solidFill>
                            <a:srgbClr val="000000"/>
                          </a:solidFill>
                          <a:effectLst/>
                          <a:highlight>
                            <a:srgbClr val="FFFFFF"/>
                          </a:highlight>
                          <a:latin typeface="+mn-lt"/>
                          <a:ea typeface="Times New Roman" panose="02020603050405020304" pitchFamily="18" charset="0"/>
                          <a:cs typeface="Times New Roman" panose="02020603050405020304" pitchFamily="18" charset="0"/>
                        </a:rPr>
                        <a:t> </a:t>
                      </a:r>
                      <a:endParaRPr lang="en-VN" sz="18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800" kern="100" dirty="0">
                          <a:solidFill>
                            <a:srgbClr val="333333"/>
                          </a:solidFill>
                          <a:effectLst/>
                          <a:latin typeface="+mn-lt"/>
                          <a:ea typeface="Times New Roman" panose="02020603050405020304" pitchFamily="18" charset="0"/>
                          <a:cs typeface="Times New Roman" panose="02020603050405020304" pitchFamily="18" charset="0"/>
                        </a:rPr>
                        <a:t>not what somebody claims it is; appearing to be something it is not true</a:t>
                      </a:r>
                      <a:endParaRPr lang="en-VN" sz="18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just">
                        <a:lnSpc>
                          <a:spcPct val="107000"/>
                        </a:lnSpc>
                      </a:pPr>
                      <a:r>
                        <a:rPr lang="en-GB" sz="1800" kern="100">
                          <a:solidFill>
                            <a:srgbClr val="000000"/>
                          </a:solidFill>
                          <a:effectLst/>
                          <a:latin typeface="+mn-lt"/>
                          <a:ea typeface="Times New Roman" panose="02020603050405020304" pitchFamily="18" charset="0"/>
                          <a:cs typeface="Times New Roman" panose="02020603050405020304" pitchFamily="18" charset="0"/>
                        </a:rPr>
                        <a:t>giả</a:t>
                      </a:r>
                      <a:endParaRPr lang="en-VN" sz="18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409396">
                <a:tc>
                  <a:txBody>
                    <a:bodyPr/>
                    <a:lstStyle/>
                    <a:p>
                      <a:pPr indent="-1270" algn="just">
                        <a:lnSpc>
                          <a:spcPct val="107000"/>
                        </a:lnSpc>
                      </a:pPr>
                      <a:r>
                        <a:rPr lang="en-VN" sz="1800" kern="100">
                          <a:solidFill>
                            <a:srgbClr val="000000"/>
                          </a:solidFill>
                          <a:effectLst/>
                          <a:latin typeface="+mn-lt"/>
                          <a:ea typeface="Times New Roman" panose="02020603050405020304" pitchFamily="18" charset="0"/>
                          <a:cs typeface="Times New Roman" panose="02020603050405020304" pitchFamily="18" charset="0"/>
                        </a:rPr>
                        <a:t>3.</a:t>
                      </a:r>
                      <a:r>
                        <a:rPr lang="en-GB" sz="1800" kern="100">
                          <a:solidFill>
                            <a:srgbClr val="000000"/>
                          </a:solidFill>
                          <a:effectLst/>
                          <a:latin typeface="+mn-lt"/>
                          <a:ea typeface="Times New Roman" panose="02020603050405020304" pitchFamily="18" charset="0"/>
                          <a:cs typeface="Times New Roman" panose="02020603050405020304" pitchFamily="18" charset="0"/>
                        </a:rPr>
                        <a:t> population (n)</a:t>
                      </a:r>
                      <a:endParaRPr lang="en-VN" sz="18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gn="just">
                        <a:lnSpc>
                          <a:spcPct val="107000"/>
                        </a:lnSpc>
                      </a:pPr>
                      <a:r>
                        <a:rPr lang="en-VN" sz="1800" kern="100">
                          <a:solidFill>
                            <a:srgbClr val="333333"/>
                          </a:solidFill>
                          <a:effectLst/>
                          <a:latin typeface="+mn-lt"/>
                          <a:ea typeface="Times New Roman" panose="02020603050405020304" pitchFamily="18" charset="0"/>
                          <a:cs typeface="Times New Roman" panose="02020603050405020304" pitchFamily="18" charset="0"/>
                        </a:rPr>
                        <a:t>/ˌpɒpjuˈleɪʃn/</a:t>
                      </a:r>
                      <a:endParaRPr lang="en-VN" sz="1800" kern="100">
                        <a:effectLst/>
                        <a:latin typeface="+mn-lt"/>
                        <a:ea typeface="Times New Roman" panose="02020603050405020304" pitchFamily="18" charset="0"/>
                        <a:cs typeface="Times New Roman" panose="02020603050405020304" pitchFamily="18" charset="0"/>
                      </a:endParaRPr>
                    </a:p>
                    <a:p>
                      <a:pPr algn="just">
                        <a:lnSpc>
                          <a:spcPct val="107000"/>
                        </a:lnSpc>
                      </a:pPr>
                      <a:r>
                        <a:rPr lang="en-VN" sz="1800" kern="100">
                          <a:solidFill>
                            <a:srgbClr val="000000"/>
                          </a:solidFill>
                          <a:effectLst/>
                          <a:latin typeface="+mn-lt"/>
                          <a:ea typeface="Times New Roman" panose="02020603050405020304" pitchFamily="18" charset="0"/>
                          <a:cs typeface="Times New Roman" panose="02020603050405020304" pitchFamily="18" charset="0"/>
                        </a:rPr>
                        <a:t> </a:t>
                      </a:r>
                      <a:endParaRPr lang="en-VN" sz="18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n-VN" sz="1800" kern="100" dirty="0">
                          <a:solidFill>
                            <a:srgbClr val="333333"/>
                          </a:solidFill>
                          <a:effectLst/>
                          <a:latin typeface="+mn-lt"/>
                          <a:ea typeface="Times New Roman" panose="02020603050405020304" pitchFamily="18" charset="0"/>
                          <a:cs typeface="Times New Roman" panose="02020603050405020304" pitchFamily="18" charset="0"/>
                        </a:rPr>
                        <a:t>all the people who live in a particular area, city or country; the total number of people who live there</a:t>
                      </a:r>
                      <a:endParaRPr lang="en-VN" sz="18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gn="just">
                        <a:lnSpc>
                          <a:spcPct val="107000"/>
                        </a:lnSpc>
                      </a:pPr>
                      <a:r>
                        <a:rPr lang="en-GB" sz="1800" kern="100" dirty="0" err="1">
                          <a:solidFill>
                            <a:srgbClr val="000000"/>
                          </a:solidFill>
                          <a:effectLst/>
                          <a:latin typeface="+mn-lt"/>
                          <a:ea typeface="Times New Roman" panose="02020603050405020304" pitchFamily="18" charset="0"/>
                          <a:cs typeface="Times New Roman" panose="02020603050405020304" pitchFamily="18" charset="0"/>
                        </a:rPr>
                        <a:t>dân</a:t>
                      </a:r>
                      <a:r>
                        <a:rPr lang="en-GB" sz="1800" kern="100" dirty="0">
                          <a:solidFill>
                            <a:srgbClr val="000000"/>
                          </a:solidFill>
                          <a:effectLst/>
                          <a:latin typeface="+mn-lt"/>
                          <a:ea typeface="Times New Roman" panose="02020603050405020304" pitchFamily="18" charset="0"/>
                          <a:cs typeface="Times New Roman" panose="02020603050405020304" pitchFamily="18" charset="0"/>
                        </a:rPr>
                        <a:t> </a:t>
                      </a:r>
                      <a:r>
                        <a:rPr lang="en-GB" sz="1800" kern="100" dirty="0" err="1">
                          <a:solidFill>
                            <a:srgbClr val="000000"/>
                          </a:solidFill>
                          <a:effectLst/>
                          <a:latin typeface="+mn-lt"/>
                          <a:ea typeface="Times New Roman" panose="02020603050405020304" pitchFamily="18" charset="0"/>
                          <a:cs typeface="Times New Roman" panose="02020603050405020304" pitchFamily="18" charset="0"/>
                        </a:rPr>
                        <a:t>số</a:t>
                      </a:r>
                      <a:endParaRPr lang="en-VN" sz="18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28964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1824</TotalTime>
  <Words>776</Words>
  <PresentationFormat>On-screen Show (16:9)</PresentationFormat>
  <Paragraphs>191</Paragraphs>
  <Slides>16</Slides>
  <Notes>5</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Adobe Gothic Std B</vt:lpstr>
      <vt:lpstr>Arial</vt:lpstr>
      <vt:lpstr>Bookman Old Style</vt:lpstr>
      <vt:lpstr>Calibri</vt:lpstr>
      <vt:lpstr>Calibri Light</vt:lpstr>
      <vt:lpstr>Montserrat Medium</vt:lpstr>
      <vt:lpstr>Myriad Pro</vt:lpstr>
      <vt:lpstr>Tahoma</vt:lpstr>
      <vt:lpstr>Times New Roman</vt:lpstr>
      <vt:lpstr>UTM</vt:lpstr>
      <vt:lpstr>UTM Facebook K&amp;T</vt:lpstr>
      <vt:lpstr>UTMAvoBold</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2024-06-10T02:43:47Z</dcterms:modified>
</cp:coreProperties>
</file>