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95" r:id="rId3"/>
    <p:sldId id="346" r:id="rId4"/>
    <p:sldId id="397" r:id="rId5"/>
    <p:sldId id="412" r:id="rId6"/>
    <p:sldId id="413" r:id="rId7"/>
    <p:sldId id="398" r:id="rId8"/>
    <p:sldId id="410" r:id="rId9"/>
    <p:sldId id="399" r:id="rId10"/>
    <p:sldId id="414" r:id="rId11"/>
    <p:sldId id="415" r:id="rId12"/>
    <p:sldId id="400" r:id="rId13"/>
    <p:sldId id="416" r:id="rId14"/>
    <p:sldId id="419" r:id="rId15"/>
    <p:sldId id="401" r:id="rId16"/>
    <p:sldId id="417" r:id="rId17"/>
    <p:sldId id="403" r:id="rId18"/>
    <p:sldId id="404" r:id="rId19"/>
    <p:sldId id="405" r:id="rId20"/>
    <p:sldId id="420" r:id="rId21"/>
    <p:sldId id="424" r:id="rId22"/>
    <p:sldId id="423" r:id="rId23"/>
    <p:sldId id="422" r:id="rId24"/>
    <p:sldId id="421" r:id="rId25"/>
    <p:sldId id="425" r:id="rId26"/>
    <p:sldId id="427" r:id="rId27"/>
    <p:sldId id="429" r:id="rId28"/>
    <p:sldId id="433" r:id="rId29"/>
    <p:sldId id="432" r:id="rId30"/>
    <p:sldId id="434" r:id="rId31"/>
    <p:sldId id="435" r:id="rId32"/>
    <p:sldId id="436" r:id="rId33"/>
    <p:sldId id="437" r:id="rId34"/>
    <p:sldId id="438" r:id="rId35"/>
    <p:sldId id="439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95"/>
            <p14:sldId id="346"/>
            <p14:sldId id="397"/>
            <p14:sldId id="412"/>
            <p14:sldId id="413"/>
            <p14:sldId id="398"/>
            <p14:sldId id="410"/>
            <p14:sldId id="399"/>
            <p14:sldId id="414"/>
            <p14:sldId id="415"/>
            <p14:sldId id="400"/>
            <p14:sldId id="416"/>
            <p14:sldId id="419"/>
            <p14:sldId id="401"/>
            <p14:sldId id="417"/>
            <p14:sldId id="403"/>
            <p14:sldId id="404"/>
            <p14:sldId id="405"/>
            <p14:sldId id="420"/>
            <p14:sldId id="424"/>
            <p14:sldId id="423"/>
            <p14:sldId id="422"/>
            <p14:sldId id="421"/>
            <p14:sldId id="425"/>
            <p14:sldId id="427"/>
            <p14:sldId id="429"/>
            <p14:sldId id="433"/>
            <p14:sldId id="432"/>
            <p14:sldId id="434"/>
            <p14:sldId id="435"/>
            <p14:sldId id="436"/>
            <p14:sldId id="437"/>
            <p14:sldId id="438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1C3"/>
    <a:srgbClr val="006666"/>
    <a:srgbClr val="FFFFFF"/>
    <a:srgbClr val="660033"/>
    <a:srgbClr val="4D4D4D"/>
    <a:srgbClr val="00000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5401" autoAdjust="0"/>
  </p:normalViewPr>
  <p:slideViewPr>
    <p:cSldViewPr>
      <p:cViewPr varScale="1">
        <p:scale>
          <a:sx n="114" d="100"/>
          <a:sy n="114" d="100"/>
        </p:scale>
        <p:origin x="70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image" Target="../media/image133.wmf"/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12" Type="http://schemas.openxmlformats.org/officeDocument/2006/relationships/image" Target="../media/image132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11" Type="http://schemas.openxmlformats.org/officeDocument/2006/relationships/image" Target="../media/image131.wmf"/><Relationship Id="rId5" Type="http://schemas.openxmlformats.org/officeDocument/2006/relationships/image" Target="../media/image125.emf"/><Relationship Id="rId10" Type="http://schemas.openxmlformats.org/officeDocument/2006/relationships/image" Target="../media/image130.wmf"/><Relationship Id="rId4" Type="http://schemas.openxmlformats.org/officeDocument/2006/relationships/image" Target="../media/image124.wmf"/><Relationship Id="rId9" Type="http://schemas.openxmlformats.org/officeDocument/2006/relationships/image" Target="../media/image129.wmf"/><Relationship Id="rId14" Type="http://schemas.openxmlformats.org/officeDocument/2006/relationships/image" Target="../media/image13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39.wmf"/><Relationship Id="rId7" Type="http://schemas.openxmlformats.org/officeDocument/2006/relationships/image" Target="../media/image143.wmf"/><Relationship Id="rId2" Type="http://schemas.openxmlformats.org/officeDocument/2006/relationships/image" Target="../media/image138.wmf"/><Relationship Id="rId1" Type="http://schemas.openxmlformats.org/officeDocument/2006/relationships/image" Target="../media/image137.emf"/><Relationship Id="rId6" Type="http://schemas.openxmlformats.org/officeDocument/2006/relationships/image" Target="../media/image142.wmf"/><Relationship Id="rId5" Type="http://schemas.openxmlformats.org/officeDocument/2006/relationships/image" Target="../media/image141.emf"/><Relationship Id="rId4" Type="http://schemas.openxmlformats.org/officeDocument/2006/relationships/image" Target="../media/image14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3" Type="http://schemas.openxmlformats.org/officeDocument/2006/relationships/image" Target="../media/image182.wmf"/><Relationship Id="rId7" Type="http://schemas.openxmlformats.org/officeDocument/2006/relationships/image" Target="../media/image186.e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5" Type="http://schemas.openxmlformats.org/officeDocument/2006/relationships/image" Target="../media/image184.emf"/><Relationship Id="rId4" Type="http://schemas.openxmlformats.org/officeDocument/2006/relationships/image" Target="../media/image18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192.wmf"/><Relationship Id="rId5" Type="http://schemas.openxmlformats.org/officeDocument/2006/relationships/image" Target="../media/image191.wmf"/><Relationship Id="rId4" Type="http://schemas.openxmlformats.org/officeDocument/2006/relationships/image" Target="../media/image18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image" Target="../media/image210.emf"/><Relationship Id="rId1" Type="http://schemas.openxmlformats.org/officeDocument/2006/relationships/image" Target="../media/image209.emf"/><Relationship Id="rId6" Type="http://schemas.openxmlformats.org/officeDocument/2006/relationships/image" Target="../media/image214.emf"/><Relationship Id="rId5" Type="http://schemas.openxmlformats.org/officeDocument/2006/relationships/image" Target="../media/image213.emf"/><Relationship Id="rId4" Type="http://schemas.openxmlformats.org/officeDocument/2006/relationships/image" Target="../media/image2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0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0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4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01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0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1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7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9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5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9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49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6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3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40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914240" rtl="0" eaLnBrk="1" latinLnBrk="0" hangingPunct="1">
        <a:spcBef>
          <a:spcPct val="20000"/>
        </a:spcBef>
        <a:buFont typeface="Arial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820" indent="-285700" algn="l" defTabSz="914240" rtl="0" eaLnBrk="1" latinLnBrk="0" hangingPunct="1">
        <a:spcBef>
          <a:spcPct val="20000"/>
        </a:spcBef>
        <a:buFont typeface="Arial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spcBef>
          <a:spcPct val="20000"/>
        </a:spcBef>
        <a:buFont typeface="Arial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spcBef>
          <a:spcPct val="20000"/>
        </a:spcBef>
        <a:buFont typeface="Arial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70.png"/><Relationship Id="rId5" Type="http://schemas.openxmlformats.org/officeDocument/2006/relationships/image" Target="../media/image67.wmf"/><Relationship Id="rId10" Type="http://schemas.openxmlformats.org/officeDocument/2006/relationships/image" Target="../media/image69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9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74.png"/><Relationship Id="rId10" Type="http://schemas.openxmlformats.org/officeDocument/2006/relationships/image" Target="../media/image72.wmf"/><Relationship Id="rId4" Type="http://schemas.openxmlformats.org/officeDocument/2006/relationships/image" Target="../media/image73.png"/><Relationship Id="rId9" Type="http://schemas.openxmlformats.org/officeDocument/2006/relationships/oleObject" Target="../embeddings/oleObject4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9.png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2.png"/><Relationship Id="rId4" Type="http://schemas.openxmlformats.org/officeDocument/2006/relationships/image" Target="../media/image80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9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96.emf"/><Relationship Id="rId26" Type="http://schemas.openxmlformats.org/officeDocument/2006/relationships/image" Target="../media/image93.wmf"/><Relationship Id="rId3" Type="http://schemas.openxmlformats.org/officeDocument/2006/relationships/oleObject" Target="../embeddings/oleObject49.bin"/><Relationship Id="rId21" Type="http://schemas.openxmlformats.org/officeDocument/2006/relationships/image" Target="../media/image97.png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88.wmf"/><Relationship Id="rId17" Type="http://schemas.openxmlformats.org/officeDocument/2006/relationships/image" Target="../media/image90.wmf"/><Relationship Id="rId25" Type="http://schemas.openxmlformats.org/officeDocument/2006/relationships/oleObject" Target="../embeddings/oleObject59.bin"/><Relationship Id="rId33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20" Type="http://schemas.openxmlformats.org/officeDocument/2006/relationships/image" Target="../media/image91.wmf"/><Relationship Id="rId29" Type="http://schemas.openxmlformats.org/officeDocument/2006/relationships/image" Target="../media/image9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98.png"/><Relationship Id="rId32" Type="http://schemas.openxmlformats.org/officeDocument/2006/relationships/image" Target="../media/image95.wmf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image" Target="../media/image92.wmf"/><Relationship Id="rId28" Type="http://schemas.openxmlformats.org/officeDocument/2006/relationships/oleObject" Target="../embeddings/oleObject60.bin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57.bin"/><Relationship Id="rId31" Type="http://schemas.openxmlformats.org/officeDocument/2006/relationships/oleObject" Target="../embeddings/oleObject61.bin"/><Relationship Id="rId4" Type="http://schemas.openxmlformats.org/officeDocument/2006/relationships/image" Target="../media/image84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89.wmf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99.png"/><Relationship Id="rId30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oleObject" Target="../embeddings/oleObject65.bin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12" Type="http://schemas.openxmlformats.org/officeDocument/2006/relationships/image" Target="../media/image10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7.png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102.wmf"/><Relationship Id="rId15" Type="http://schemas.openxmlformats.org/officeDocument/2006/relationships/image" Target="../media/image101.png"/><Relationship Id="rId10" Type="http://schemas.openxmlformats.org/officeDocument/2006/relationships/image" Target="../media/image103.emf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10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oleObject" Target="../embeddings/oleObject67.bin"/><Relationship Id="rId7" Type="http://schemas.openxmlformats.org/officeDocument/2006/relationships/image" Target="../media/image114.wmf"/><Relationship Id="rId12" Type="http://schemas.openxmlformats.org/officeDocument/2006/relationships/image" Target="../media/image1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119.png"/><Relationship Id="rId5" Type="http://schemas.openxmlformats.org/officeDocument/2006/relationships/image" Target="../media/image115.png"/><Relationship Id="rId10" Type="http://schemas.openxmlformats.org/officeDocument/2006/relationships/image" Target="../media/image118.png"/><Relationship Id="rId4" Type="http://schemas.openxmlformats.org/officeDocument/2006/relationships/image" Target="../media/image113.wmf"/><Relationship Id="rId9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image" Target="../media/image125.emf"/><Relationship Id="rId18" Type="http://schemas.openxmlformats.org/officeDocument/2006/relationships/oleObject" Target="../embeddings/oleObject76.bin"/><Relationship Id="rId26" Type="http://schemas.openxmlformats.org/officeDocument/2006/relationships/image" Target="../media/image131.wmf"/><Relationship Id="rId3" Type="http://schemas.openxmlformats.org/officeDocument/2006/relationships/oleObject" Target="../embeddings/oleObject69.bin"/><Relationship Id="rId21" Type="http://schemas.openxmlformats.org/officeDocument/2006/relationships/image" Target="../media/image129.wmf"/><Relationship Id="rId34" Type="http://schemas.openxmlformats.org/officeDocument/2006/relationships/image" Target="../media/image61.png"/><Relationship Id="rId7" Type="http://schemas.openxmlformats.org/officeDocument/2006/relationships/oleObject" Target="../embeddings/oleObject71.bin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127.wmf"/><Relationship Id="rId25" Type="http://schemas.openxmlformats.org/officeDocument/2006/relationships/oleObject" Target="../embeddings/oleObject80.bin"/><Relationship Id="rId33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29" Type="http://schemas.openxmlformats.org/officeDocument/2006/relationships/image" Target="../media/image132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2.wmf"/><Relationship Id="rId11" Type="http://schemas.openxmlformats.org/officeDocument/2006/relationships/image" Target="../media/image135.png"/><Relationship Id="rId24" Type="http://schemas.openxmlformats.org/officeDocument/2006/relationships/oleObject" Target="../embeddings/oleObject79.bin"/><Relationship Id="rId32" Type="http://schemas.openxmlformats.org/officeDocument/2006/relationships/oleObject" Target="../embeddings/oleObject84.bin"/><Relationship Id="rId5" Type="http://schemas.openxmlformats.org/officeDocument/2006/relationships/oleObject" Target="../embeddings/oleObject70.bin"/><Relationship Id="rId15" Type="http://schemas.openxmlformats.org/officeDocument/2006/relationships/image" Target="../media/image126.wmf"/><Relationship Id="rId23" Type="http://schemas.openxmlformats.org/officeDocument/2006/relationships/image" Target="../media/image130.wmf"/><Relationship Id="rId28" Type="http://schemas.openxmlformats.org/officeDocument/2006/relationships/oleObject" Target="../embeddings/oleObject82.bin"/><Relationship Id="rId36" Type="http://schemas.openxmlformats.org/officeDocument/2006/relationships/image" Target="../media/image134.wmf"/><Relationship Id="rId10" Type="http://schemas.openxmlformats.org/officeDocument/2006/relationships/image" Target="../media/image124.wmf"/><Relationship Id="rId19" Type="http://schemas.openxmlformats.org/officeDocument/2006/relationships/image" Target="../media/image128.wmf"/><Relationship Id="rId31" Type="http://schemas.openxmlformats.org/officeDocument/2006/relationships/image" Target="../media/image133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8.bin"/><Relationship Id="rId27" Type="http://schemas.openxmlformats.org/officeDocument/2006/relationships/oleObject" Target="../embeddings/oleObject81.bin"/><Relationship Id="rId30" Type="http://schemas.openxmlformats.org/officeDocument/2006/relationships/oleObject" Target="../embeddings/oleObject83.bin"/><Relationship Id="rId35" Type="http://schemas.openxmlformats.org/officeDocument/2006/relationships/oleObject" Target="../embeddings/oleObject8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143.wmf"/><Relationship Id="rId3" Type="http://schemas.openxmlformats.org/officeDocument/2006/relationships/image" Target="../media/image145.png"/><Relationship Id="rId21" Type="http://schemas.openxmlformats.org/officeDocument/2006/relationships/image" Target="../media/image147.png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140.e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2.wmf"/><Relationship Id="rId20" Type="http://schemas.openxmlformats.org/officeDocument/2006/relationships/image" Target="../media/image144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7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146.png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54.png"/><Relationship Id="rId3" Type="http://schemas.openxmlformats.org/officeDocument/2006/relationships/image" Target="../media/image151.png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8.wmf"/><Relationship Id="rId11" Type="http://schemas.openxmlformats.org/officeDocument/2006/relationships/image" Target="../media/image147.png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50.wmf"/><Relationship Id="rId4" Type="http://schemas.openxmlformats.org/officeDocument/2006/relationships/image" Target="../media/image152.png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5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8.png"/><Relationship Id="rId7" Type="http://schemas.openxmlformats.org/officeDocument/2006/relationships/image" Target="../media/image1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3.png"/><Relationship Id="rId7" Type="http://schemas.openxmlformats.org/officeDocument/2006/relationships/image" Target="../media/image1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68.wmf"/><Relationship Id="rId3" Type="http://schemas.openxmlformats.org/officeDocument/2006/relationships/image" Target="../media/image169.png"/><Relationship Id="rId7" Type="http://schemas.openxmlformats.org/officeDocument/2006/relationships/image" Target="../media/image172.png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65.png"/><Relationship Id="rId11" Type="http://schemas.openxmlformats.org/officeDocument/2006/relationships/image" Target="../media/image167.wmf"/><Relationship Id="rId5" Type="http://schemas.openxmlformats.org/officeDocument/2006/relationships/image" Target="../media/image171.png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170.png"/><Relationship Id="rId9" Type="http://schemas.openxmlformats.org/officeDocument/2006/relationships/image" Target="../media/image16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image" Target="../media/image177.png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4.wmf"/><Relationship Id="rId11" Type="http://schemas.openxmlformats.org/officeDocument/2006/relationships/image" Target="../media/image179.png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76.wmf"/><Relationship Id="rId4" Type="http://schemas.openxmlformats.org/officeDocument/2006/relationships/image" Target="../media/image178.png"/><Relationship Id="rId9" Type="http://schemas.openxmlformats.org/officeDocument/2006/relationships/oleObject" Target="../embeddings/oleObject10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86.emf"/><Relationship Id="rId3" Type="http://schemas.openxmlformats.org/officeDocument/2006/relationships/image" Target="../media/image179.png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83.w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5.wmf"/><Relationship Id="rId20" Type="http://schemas.openxmlformats.org/officeDocument/2006/relationships/image" Target="../media/image187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80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82.wmf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177.png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8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oleObject" Target="../embeddings/oleObject119.bin"/><Relationship Id="rId3" Type="http://schemas.openxmlformats.org/officeDocument/2006/relationships/image" Target="../media/image179.png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8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2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90.wmf"/><Relationship Id="rId4" Type="http://schemas.openxmlformats.org/officeDocument/2006/relationships/image" Target="../media/image177.png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9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94.png"/><Relationship Id="rId4" Type="http://schemas.openxmlformats.org/officeDocument/2006/relationships/image" Target="../media/image1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5.png"/><Relationship Id="rId7" Type="http://schemas.openxmlformats.org/officeDocument/2006/relationships/image" Target="../media/image9.wmf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7.wmf"/><Relationship Id="rId32" Type="http://schemas.openxmlformats.org/officeDocument/2006/relationships/oleObject" Target="../embeddings/oleObject14.bin"/><Relationship Id="rId5" Type="http://schemas.openxmlformats.org/officeDocument/2006/relationships/image" Target="../media/image22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oleObject" Target="../embeddings/oleObject12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20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image" Target="../media/image24.emf"/><Relationship Id="rId30" Type="http://schemas.openxmlformats.org/officeDocument/2006/relationships/oleObject" Target="../embeddings/oleObject1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95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image" Target="../media/image179.png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01.png"/><Relationship Id="rId11" Type="http://schemas.openxmlformats.org/officeDocument/2006/relationships/oleObject" Target="../embeddings/oleObject125.bin"/><Relationship Id="rId5" Type="http://schemas.openxmlformats.org/officeDocument/2006/relationships/image" Target="../media/image200.png"/><Relationship Id="rId10" Type="http://schemas.openxmlformats.org/officeDocument/2006/relationships/image" Target="../media/image198.wmf"/><Relationship Id="rId4" Type="http://schemas.openxmlformats.org/officeDocument/2006/relationships/image" Target="../media/image196.png"/><Relationship Id="rId9" Type="http://schemas.openxmlformats.org/officeDocument/2006/relationships/oleObject" Target="../embeddings/oleObject12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203.wmf"/><Relationship Id="rId3" Type="http://schemas.openxmlformats.org/officeDocument/2006/relationships/image" Target="../media/image179.png"/><Relationship Id="rId7" Type="http://schemas.openxmlformats.org/officeDocument/2006/relationships/image" Target="../media/image207.png"/><Relationship Id="rId12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8.png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06.png"/><Relationship Id="rId11" Type="http://schemas.openxmlformats.org/officeDocument/2006/relationships/image" Target="../media/image202.emf"/><Relationship Id="rId5" Type="http://schemas.openxmlformats.org/officeDocument/2006/relationships/image" Target="../media/image205.png"/><Relationship Id="rId15" Type="http://schemas.openxmlformats.org/officeDocument/2006/relationships/image" Target="../media/image204.wmf"/><Relationship Id="rId10" Type="http://schemas.openxmlformats.org/officeDocument/2006/relationships/oleObject" Target="../embeddings/oleObject126.bin"/><Relationship Id="rId4" Type="http://schemas.openxmlformats.org/officeDocument/2006/relationships/image" Target="../media/image196.png"/><Relationship Id="rId9" Type="http://schemas.openxmlformats.org/officeDocument/2006/relationships/image" Target="../media/image202.emf"/><Relationship Id="rId14" Type="http://schemas.openxmlformats.org/officeDocument/2006/relationships/oleObject" Target="../embeddings/oleObject12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211.emf"/><Relationship Id="rId18" Type="http://schemas.openxmlformats.org/officeDocument/2006/relationships/oleObject" Target="../embeddings/oleObject134.bin"/><Relationship Id="rId3" Type="http://schemas.openxmlformats.org/officeDocument/2006/relationships/image" Target="../media/image179.png"/><Relationship Id="rId7" Type="http://schemas.openxmlformats.org/officeDocument/2006/relationships/image" Target="../media/image208.png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21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3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06.png"/><Relationship Id="rId11" Type="http://schemas.openxmlformats.org/officeDocument/2006/relationships/image" Target="../media/image210.emf"/><Relationship Id="rId5" Type="http://schemas.openxmlformats.org/officeDocument/2006/relationships/image" Target="../media/image205.png"/><Relationship Id="rId15" Type="http://schemas.openxmlformats.org/officeDocument/2006/relationships/image" Target="../media/image212.emf"/><Relationship Id="rId10" Type="http://schemas.openxmlformats.org/officeDocument/2006/relationships/oleObject" Target="../embeddings/oleObject130.bin"/><Relationship Id="rId19" Type="http://schemas.openxmlformats.org/officeDocument/2006/relationships/image" Target="../media/image214.emf"/><Relationship Id="rId4" Type="http://schemas.openxmlformats.org/officeDocument/2006/relationships/image" Target="../media/image196.png"/><Relationship Id="rId9" Type="http://schemas.openxmlformats.org/officeDocument/2006/relationships/image" Target="../media/image209.emf"/><Relationship Id="rId14" Type="http://schemas.openxmlformats.org/officeDocument/2006/relationships/oleObject" Target="../embeddings/oleObject1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1.bin"/><Relationship Id="rId26" Type="http://schemas.openxmlformats.org/officeDocument/2006/relationships/image" Target="../media/image39.png"/><Relationship Id="rId3" Type="http://schemas.openxmlformats.org/officeDocument/2006/relationships/image" Target="../media/image35.png"/><Relationship Id="rId21" Type="http://schemas.openxmlformats.org/officeDocument/2006/relationships/image" Target="../media/image32.wmf"/><Relationship Id="rId7" Type="http://schemas.openxmlformats.org/officeDocument/2006/relationships/image" Target="../media/image37.png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0.bin"/><Relationship Id="rId25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17.bin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15" Type="http://schemas.openxmlformats.org/officeDocument/2006/relationships/oleObject" Target="../embeddings/oleObject19.bin"/><Relationship Id="rId23" Type="http://schemas.openxmlformats.org/officeDocument/2006/relationships/image" Target="../media/image33.wmf"/><Relationship Id="rId10" Type="http://schemas.openxmlformats.org/officeDocument/2006/relationships/image" Target="../media/image27.wmf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9.wmf"/><Relationship Id="rId22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3.png"/><Relationship Id="rId10" Type="http://schemas.openxmlformats.org/officeDocument/2006/relationships/image" Target="../media/image41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png"/><Relationship Id="rId11" Type="http://schemas.openxmlformats.org/officeDocument/2006/relationships/image" Target="../media/image47.wmf"/><Relationship Id="rId5" Type="http://schemas.openxmlformats.org/officeDocument/2006/relationships/image" Target="../media/image48.png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45.wmf"/><Relationship Id="rId9" Type="http://schemas.openxmlformats.org/officeDocument/2006/relationships/image" Target="../media/image4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55.wmf"/><Relationship Id="rId3" Type="http://schemas.openxmlformats.org/officeDocument/2006/relationships/oleObject" Target="../embeddings/oleObject30.bin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4.wmf"/><Relationship Id="rId5" Type="http://schemas.openxmlformats.org/officeDocument/2006/relationships/image" Target="../media/image57.png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51.wmf"/><Relationship Id="rId9" Type="http://schemas.openxmlformats.org/officeDocument/2006/relationships/image" Target="../media/image53.emf"/><Relationship Id="rId14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61.png"/><Relationship Id="rId4" Type="http://schemas.openxmlformats.org/officeDocument/2006/relationships/image" Target="../media/image5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65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9.png"/><Relationship Id="rId4" Type="http://schemas.openxmlformats.org/officeDocument/2006/relationships/image" Target="../media/image66.png"/><Relationship Id="rId9" Type="http://schemas.openxmlformats.org/officeDocument/2006/relationships/image" Target="../media/image6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8B7EEC-986D-4E23-BDE7-BF2C0E91CE91}"/>
              </a:ext>
            </a:extLst>
          </p:cNvPr>
          <p:cNvSpPr/>
          <p:nvPr/>
        </p:nvSpPr>
        <p:spPr>
          <a:xfrm>
            <a:off x="922602" y="1809017"/>
            <a:ext cx="3534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/>
              <a:t>Diện tích hình phẳng cần tính là</a:t>
            </a:r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5C1220-3730-446A-AA1D-EF30E811D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0" y="1313062"/>
            <a:ext cx="1010270" cy="240910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E46ABB2-15C1-4FC9-A7B5-3DE8437B4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367486"/>
              </p:ext>
            </p:extLst>
          </p:nvPr>
        </p:nvGraphicFramePr>
        <p:xfrm>
          <a:off x="701797" y="2109185"/>
          <a:ext cx="40941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2" name="Equation" r:id="rId4" imgW="2311200" imgH="596880" progId="Equation.DSMT4">
                  <p:embed/>
                </p:oleObj>
              </mc:Choice>
              <mc:Fallback>
                <p:oleObj name="Equation" r:id="rId4" imgW="2311200" imgH="596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E46ABB2-15C1-4FC9-A7B5-3DE8437B44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797" y="2109185"/>
                        <a:ext cx="4094162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1361594-A151-43DF-AB25-16F13FC86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226640"/>
              </p:ext>
            </p:extLst>
          </p:nvPr>
        </p:nvGraphicFramePr>
        <p:xfrm>
          <a:off x="931263" y="3166460"/>
          <a:ext cx="299243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3" name="Equation" r:id="rId6" imgW="1688760" imgH="507960" progId="Equation.DSMT4">
                  <p:embed/>
                </p:oleObj>
              </mc:Choice>
              <mc:Fallback>
                <p:oleObj name="Equation" r:id="rId6" imgW="1688760" imgH="5079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1361594-A151-43DF-AB25-16F13FC86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1263" y="3166460"/>
                        <a:ext cx="2992437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5BFD036D-63A7-41D4-93F8-64571195E991}"/>
              </a:ext>
            </a:extLst>
          </p:cNvPr>
          <p:cNvGrpSpPr/>
          <p:nvPr/>
        </p:nvGrpSpPr>
        <p:grpSpPr>
          <a:xfrm>
            <a:off x="50082" y="124206"/>
            <a:ext cx="9013075" cy="1015663"/>
            <a:chOff x="50082" y="124206"/>
            <a:chExt cx="9013075" cy="10156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0703D71-F99A-4D60-A42B-5685AFECFF61}"/>
                </a:ext>
              </a:extLst>
            </p:cNvPr>
            <p:cNvGrpSpPr/>
            <p:nvPr/>
          </p:nvGrpSpPr>
          <p:grpSpPr>
            <a:xfrm>
              <a:off x="50082" y="124206"/>
              <a:ext cx="9013075" cy="1015663"/>
              <a:chOff x="7334" y="2085383"/>
              <a:chExt cx="9013075" cy="101566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3DD480A-4F90-4D63-9329-A3E8D574B5C7}"/>
                  </a:ext>
                </a:extLst>
              </p:cNvPr>
              <p:cNvGrpSpPr/>
              <p:nvPr/>
            </p:nvGrpSpPr>
            <p:grpSpPr>
              <a:xfrm>
                <a:off x="7334" y="2085383"/>
                <a:ext cx="9013075" cy="1015663"/>
                <a:chOff x="188088" y="112986"/>
                <a:chExt cx="8953343" cy="1067889"/>
              </a:xfrm>
            </p:grpSpPr>
            <p:sp>
              <p:nvSpPr>
                <p:cNvPr id="26" name="Rounded Rectangle 53">
                  <a:extLst>
                    <a:ext uri="{FF2B5EF4-FFF2-40B4-BE49-F238E27FC236}">
                      <a16:creationId xmlns:a16="http://schemas.microsoft.com/office/drawing/2014/main" id="{C408B7D5-925D-4356-8E44-E8BB2EF7DC95}"/>
                    </a:ext>
                  </a:extLst>
                </p:cNvPr>
                <p:cNvSpPr/>
                <p:nvPr/>
              </p:nvSpPr>
              <p:spPr>
                <a:xfrm>
                  <a:off x="619977" y="112986"/>
                  <a:ext cx="8521454" cy="1067889"/>
                </a:xfrm>
                <a:prstGeom prst="roundRect">
                  <a:avLst>
                    <a:gd name="adj" fmla="val 4964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33856EE-911E-4824-B202-483D71F42C64}"/>
                    </a:ext>
                  </a:extLst>
                </p:cNvPr>
                <p:cNvSpPr/>
                <p:nvPr/>
              </p:nvSpPr>
              <p:spPr>
                <a:xfrm>
                  <a:off x="188088" y="112986"/>
                  <a:ext cx="1069638" cy="10678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B385FE8-AEDB-4D54-AAC5-E069D592DFDA}"/>
                    </a:ext>
                  </a:extLst>
                </p:cNvPr>
                <p:cNvSpPr/>
                <p:nvPr/>
              </p:nvSpPr>
              <p:spPr>
                <a:xfrm>
                  <a:off x="318145" y="184290"/>
                  <a:ext cx="860524" cy="9086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5B613F5-FDAC-4E59-91F7-036F86835CC3}"/>
                    </a:ext>
                  </a:extLst>
                </p:cNvPr>
                <p:cNvSpPr/>
                <p:nvPr/>
              </p:nvSpPr>
              <p:spPr>
                <a:xfrm>
                  <a:off x="517353" y="339053"/>
                  <a:ext cx="511473" cy="80900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44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4</a:t>
                  </a:r>
                  <a:endParaRPr lang="en-US" sz="5400" b="1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8B21E2D-410A-4B51-8B58-007951C2D75A}"/>
                  </a:ext>
                </a:extLst>
              </p:cNvPr>
              <p:cNvSpPr/>
              <p:nvPr/>
            </p:nvSpPr>
            <p:spPr>
              <a:xfrm>
                <a:off x="1107337" y="2153200"/>
                <a:ext cx="78976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vi-VN" sz="2000"/>
                  <a:t>Tính diện tích hình phẳng giới hạn bởi đồ thị của hàm số </a:t>
                </a:r>
                <a:r>
                  <a:rPr lang="vi-VN" sz="2000" i="1"/>
                  <a:t>y</a:t>
                </a:r>
                <a:r>
                  <a:rPr lang="vi-VN" sz="2000"/>
                  <a:t> = </a:t>
                </a:r>
                <a:r>
                  <a:rPr lang="en-US" sz="2000"/>
                  <a:t>sin </a:t>
                </a:r>
                <a:r>
                  <a:rPr lang="vi-VN" sz="2000" i="1"/>
                  <a:t>x</a:t>
                </a:r>
                <a:r>
                  <a:rPr lang="vi-VN" sz="2000"/>
                  <a:t>, </a:t>
                </a:r>
                <a:endParaRPr lang="en-US" sz="200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CD2DE65-C4E0-40DF-ADF0-9B20EB00F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500" y="2269183"/>
                <a:ext cx="790558" cy="231662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4851F1-6380-49FC-B21C-4C8A1331B950}"/>
                </a:ext>
              </a:extLst>
            </p:cNvPr>
            <p:cNvGrpSpPr/>
            <p:nvPr/>
          </p:nvGrpSpPr>
          <p:grpSpPr>
            <a:xfrm>
              <a:off x="1561626" y="372478"/>
              <a:ext cx="5791200" cy="741362"/>
              <a:chOff x="2472413" y="1912798"/>
              <a:chExt cx="5791200" cy="741362"/>
            </a:xfrm>
          </p:grpSpPr>
          <p:graphicFrame>
            <p:nvGraphicFramePr>
              <p:cNvPr id="31" name="Object 30">
                <a:extLst>
                  <a:ext uri="{FF2B5EF4-FFF2-40B4-BE49-F238E27FC236}">
                    <a16:creationId xmlns:a16="http://schemas.microsoft.com/office/drawing/2014/main" id="{9140C7E7-CD29-45C6-9154-62A9BDADE2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5238518"/>
                  </p:ext>
                </p:extLst>
              </p:nvPr>
            </p:nvGraphicFramePr>
            <p:xfrm>
              <a:off x="6522963" y="1912798"/>
              <a:ext cx="292100" cy="741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954" name="Equation" r:id="rId9" imgW="164880" imgH="419040" progId="Equation.DSMT4">
                      <p:embed/>
                    </p:oleObj>
                  </mc:Choice>
                  <mc:Fallback>
                    <p:oleObj name="Equation" r:id="rId9" imgW="164880" imgH="419040" progId="Equation.DSMT4">
                      <p:embed/>
                      <p:pic>
                        <p:nvPicPr>
                          <p:cNvPr id="10" name="Object 9">
                            <a:extLst>
                              <a:ext uri="{FF2B5EF4-FFF2-40B4-BE49-F238E27FC236}">
                                <a16:creationId xmlns:a16="http://schemas.microsoft.com/office/drawing/2014/main" id="{7E46ABB2-15C1-4FC9-A7B5-3DE8437B440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6522963" y="1912798"/>
                            <a:ext cx="292100" cy="7413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42A4E1-C14B-4A38-9883-A8D55361A2B5}"/>
                  </a:ext>
                </a:extLst>
              </p:cNvPr>
              <p:cNvSpPr/>
              <p:nvPr/>
            </p:nvSpPr>
            <p:spPr>
              <a:xfrm>
                <a:off x="2472413" y="2110021"/>
                <a:ext cx="5791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i="1"/>
                  <a:t>y</a:t>
                </a:r>
                <a:r>
                  <a:rPr lang="vi-VN" sz="2000"/>
                  <a:t> = </a:t>
                </a:r>
                <a:r>
                  <a:rPr lang="en-US" sz="2000"/>
                  <a:t>cos </a:t>
                </a:r>
                <a:r>
                  <a:rPr lang="vi-VN" sz="2000" i="1"/>
                  <a:t>x</a:t>
                </a:r>
                <a:r>
                  <a:rPr lang="en-US" sz="2000"/>
                  <a:t> </a:t>
                </a:r>
                <a:r>
                  <a:rPr lang="vi-VN" sz="2000"/>
                  <a:t>và hai đường thẳng </a:t>
                </a:r>
                <a:r>
                  <a:rPr lang="vi-VN" sz="2000" i="1"/>
                  <a:t>x</a:t>
                </a:r>
                <a:r>
                  <a:rPr lang="vi-VN" sz="2000"/>
                  <a:t> = 0, </a:t>
                </a:r>
                <a:r>
                  <a:rPr lang="vi-VN" sz="2000" i="1"/>
                  <a:t>x </a:t>
                </a:r>
                <a:r>
                  <a:rPr lang="vi-VN" sz="2000"/>
                  <a:t>= </a:t>
                </a:r>
                <a:r>
                  <a:rPr lang="en-US" sz="2000"/>
                  <a:t>      </a:t>
                </a:r>
                <a:r>
                  <a:rPr lang="vi-VN" sz="2000"/>
                  <a:t>(H.4.1</a:t>
                </a:r>
                <a:r>
                  <a:rPr lang="en-US" sz="2000"/>
                  <a:t>8</a:t>
                </a:r>
                <a:r>
                  <a:rPr lang="vi-VN" sz="2000"/>
                  <a:t>).</a:t>
                </a:r>
                <a:endParaRPr lang="en-US" sz="200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6F0B215-76A4-47F2-A435-74E9BA7554D7}"/>
              </a:ext>
            </a:extLst>
          </p:cNvPr>
          <p:cNvGrpSpPr/>
          <p:nvPr/>
        </p:nvGrpSpPr>
        <p:grpSpPr>
          <a:xfrm>
            <a:off x="4816544" y="1890258"/>
            <a:ext cx="4266067" cy="3019475"/>
            <a:chOff x="4781710" y="1228675"/>
            <a:chExt cx="4266067" cy="3019475"/>
          </a:xfrm>
        </p:grpSpPr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id="{CE84DB82-16EA-476B-AD81-918D2C8DC7AD}"/>
                </a:ext>
              </a:extLst>
            </p:cNvPr>
            <p:cNvSpPr/>
            <p:nvPr/>
          </p:nvSpPr>
          <p:spPr>
            <a:xfrm>
              <a:off x="4781710" y="1228675"/>
              <a:ext cx="4224896" cy="3019475"/>
            </a:xfrm>
            <a:prstGeom prst="roundRect">
              <a:avLst>
                <a:gd name="adj" fmla="val 144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0696B9D-32DA-439D-8662-2ABBEFF9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22881" y="1347489"/>
              <a:ext cx="4224896" cy="2748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1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475BA0-72DF-46F3-AD3B-5CC99D27B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168" y="1322314"/>
            <a:ext cx="1010270" cy="24091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C63B674-5F6F-45D8-B354-412735E86F21}"/>
              </a:ext>
            </a:extLst>
          </p:cNvPr>
          <p:cNvGrpSpPr/>
          <p:nvPr/>
        </p:nvGrpSpPr>
        <p:grpSpPr>
          <a:xfrm>
            <a:off x="34702" y="98538"/>
            <a:ext cx="9013075" cy="1015663"/>
            <a:chOff x="50082" y="124206"/>
            <a:chExt cx="9013075" cy="101566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094A115-3537-496E-8C89-65C120B8139B}"/>
                </a:ext>
              </a:extLst>
            </p:cNvPr>
            <p:cNvGrpSpPr/>
            <p:nvPr/>
          </p:nvGrpSpPr>
          <p:grpSpPr>
            <a:xfrm>
              <a:off x="50082" y="124206"/>
              <a:ext cx="9013075" cy="1015663"/>
              <a:chOff x="7334" y="2085383"/>
              <a:chExt cx="9013075" cy="101566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46AE5B1-F969-48DC-BAA2-0762F57B1927}"/>
                  </a:ext>
                </a:extLst>
              </p:cNvPr>
              <p:cNvGrpSpPr/>
              <p:nvPr/>
            </p:nvGrpSpPr>
            <p:grpSpPr>
              <a:xfrm>
                <a:off x="7334" y="2085383"/>
                <a:ext cx="9013075" cy="1015663"/>
                <a:chOff x="188088" y="112986"/>
                <a:chExt cx="8953343" cy="1067889"/>
              </a:xfrm>
            </p:grpSpPr>
            <p:sp>
              <p:nvSpPr>
                <p:cNvPr id="35" name="Rounded Rectangle 53">
                  <a:extLst>
                    <a:ext uri="{FF2B5EF4-FFF2-40B4-BE49-F238E27FC236}">
                      <a16:creationId xmlns:a16="http://schemas.microsoft.com/office/drawing/2014/main" id="{94C4C726-6067-41AD-944D-57FA2939DEBD}"/>
                    </a:ext>
                  </a:extLst>
                </p:cNvPr>
                <p:cNvSpPr/>
                <p:nvPr/>
              </p:nvSpPr>
              <p:spPr>
                <a:xfrm>
                  <a:off x="619977" y="112986"/>
                  <a:ext cx="8521454" cy="1067889"/>
                </a:xfrm>
                <a:prstGeom prst="roundRect">
                  <a:avLst>
                    <a:gd name="adj" fmla="val 4964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9B775BD-546B-49AD-A214-7CAAE4F45DFF}"/>
                    </a:ext>
                  </a:extLst>
                </p:cNvPr>
                <p:cNvSpPr/>
                <p:nvPr/>
              </p:nvSpPr>
              <p:spPr>
                <a:xfrm>
                  <a:off x="188088" y="112986"/>
                  <a:ext cx="1069638" cy="10678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1035A93C-1A09-4A16-816D-CF24BD9B8FB6}"/>
                    </a:ext>
                  </a:extLst>
                </p:cNvPr>
                <p:cNvSpPr/>
                <p:nvPr/>
              </p:nvSpPr>
              <p:spPr>
                <a:xfrm>
                  <a:off x="318145" y="184290"/>
                  <a:ext cx="860524" cy="9086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5826C08-448C-45E2-A8A9-F334645C2694}"/>
                    </a:ext>
                  </a:extLst>
                </p:cNvPr>
                <p:cNvSpPr/>
                <p:nvPr/>
              </p:nvSpPr>
              <p:spPr>
                <a:xfrm>
                  <a:off x="492670" y="321610"/>
                  <a:ext cx="511473" cy="80900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44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2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98663BE6-3CBF-482C-BDC5-F899C9000520}"/>
                      </a:ext>
                    </a:extLst>
                  </p:cNvPr>
                  <p:cNvSpPr/>
                  <p:nvPr/>
                </p:nvSpPr>
                <p:spPr>
                  <a:xfrm>
                    <a:off x="1107337" y="2153200"/>
                    <a:ext cx="7897692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>
                      <a:buFont typeface="Wingdings" panose="05000000000000000000" pitchFamily="2" charset="2"/>
                      <a:buChar char="v"/>
                    </a:pPr>
                    <a:r>
                      <a:rPr lang="vi-VN" sz="2000"/>
                      <a:t>Tính diện tích hình phẳng giới hạn bởi đồ thị của </a:t>
                    </a:r>
                    <a:r>
                      <a:rPr lang="en-US" sz="2000"/>
                      <a:t>các </a:t>
                    </a:r>
                    <a:r>
                      <a:rPr lang="vi-VN" sz="2000"/>
                      <a:t>hàm số </a:t>
                    </a:r>
                    <a:r>
                      <a:rPr lang="vi-VN" sz="2000" i="1"/>
                      <a:t>y</a:t>
                    </a:r>
                    <a:r>
                      <a:rPr lang="vi-VN" sz="2000"/>
                      <a:t> =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vi-VN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vi-VN" sz="2000" i="1"/>
                              <m:t>x</m:t>
                            </m:r>
                          </m:e>
                        </m:rad>
                      </m:oMath>
                    </a14:m>
                    <a:r>
                      <a:rPr lang="vi-VN" sz="2000"/>
                      <a:t>, </a:t>
                    </a:r>
                    <a:endParaRPr lang="en-US" sz="2000"/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98663BE6-3CBF-482C-BDC5-F899C900052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337" y="2153200"/>
                    <a:ext cx="7897692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94" t="-7576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A104CD-6A35-435C-80F8-9C2FDB9D4AE5}"/>
                </a:ext>
              </a:extLst>
            </p:cNvPr>
            <p:cNvSpPr/>
            <p:nvPr/>
          </p:nvSpPr>
          <p:spPr>
            <a:xfrm>
              <a:off x="1561626" y="569701"/>
              <a:ext cx="5791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000" i="1"/>
                <a:t>y</a:t>
              </a:r>
              <a:r>
                <a:rPr lang="vi-VN" sz="2000"/>
                <a:t> = </a:t>
              </a:r>
              <a:r>
                <a:rPr lang="vi-VN" sz="2000" i="1"/>
                <a:t>x</a:t>
              </a:r>
              <a:r>
                <a:rPr lang="en-US" sz="2000" i="1"/>
                <a:t> - </a:t>
              </a:r>
              <a:r>
                <a:rPr lang="en-US" sz="2000"/>
                <a:t>2 </a:t>
              </a:r>
              <a:r>
                <a:rPr lang="vi-VN" sz="2000"/>
                <a:t>và hai đường thẳng </a:t>
              </a:r>
              <a:r>
                <a:rPr lang="vi-VN" sz="2000" i="1"/>
                <a:t>x</a:t>
              </a:r>
              <a:r>
                <a:rPr lang="vi-VN" sz="2000"/>
                <a:t> = </a:t>
              </a:r>
              <a:r>
                <a:rPr lang="en-US" sz="2000"/>
                <a:t>1</a:t>
              </a:r>
              <a:r>
                <a:rPr lang="vi-VN" sz="2000"/>
                <a:t>, </a:t>
              </a:r>
              <a:r>
                <a:rPr lang="vi-VN" sz="2000" i="1"/>
                <a:t>x </a:t>
              </a:r>
              <a:r>
                <a:rPr lang="vi-VN" sz="2000"/>
                <a:t>=</a:t>
              </a:r>
              <a:r>
                <a:rPr lang="en-US" sz="2000"/>
                <a:t> 4</a:t>
              </a:r>
              <a:r>
                <a:rPr lang="vi-VN" sz="2000"/>
                <a:t> </a:t>
              </a:r>
              <a:r>
                <a:rPr lang="en-US" sz="2000"/>
                <a:t> </a:t>
              </a:r>
              <a:r>
                <a:rPr lang="vi-VN" sz="2000"/>
                <a:t>(H.4.1</a:t>
              </a:r>
              <a:r>
                <a:rPr lang="en-US" sz="2000"/>
                <a:t>8a</a:t>
              </a:r>
              <a:r>
                <a:rPr lang="vi-VN" sz="2000"/>
                <a:t>).</a:t>
              </a:r>
              <a:endParaRPr lang="en-US" sz="20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B838884-C127-431A-8F0C-D44AB66D9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08" y="254359"/>
            <a:ext cx="702530" cy="377678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B841943-95D8-4C30-A3EF-98A2737BB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664215"/>
              </p:ext>
            </p:extLst>
          </p:nvPr>
        </p:nvGraphicFramePr>
        <p:xfrm>
          <a:off x="860396" y="2208379"/>
          <a:ext cx="4252278" cy="1304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86" name="Equation" r:id="rId6" imgW="2400120" imgH="736560" progId="Equation.DSMT4">
                  <p:embed/>
                </p:oleObj>
              </mc:Choice>
              <mc:Fallback>
                <p:oleObj name="Equation" r:id="rId6" imgW="24001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0396" y="2208379"/>
                        <a:ext cx="4252278" cy="1304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D7402C62-06E9-44E7-ABC9-4F5888E73BEF}"/>
              </a:ext>
            </a:extLst>
          </p:cNvPr>
          <p:cNvGrpSpPr/>
          <p:nvPr/>
        </p:nvGrpSpPr>
        <p:grpSpPr>
          <a:xfrm>
            <a:off x="5562600" y="1207685"/>
            <a:ext cx="3485177" cy="3497665"/>
            <a:chOff x="5562600" y="1207685"/>
            <a:chExt cx="3485177" cy="3497665"/>
          </a:xfrm>
        </p:grpSpPr>
        <p:sp>
          <p:nvSpPr>
            <p:cNvPr id="51" name="Rounded Rectangle 35">
              <a:extLst>
                <a:ext uri="{FF2B5EF4-FFF2-40B4-BE49-F238E27FC236}">
                  <a16:creationId xmlns:a16="http://schemas.microsoft.com/office/drawing/2014/main" id="{BEE5F417-6BE0-46B2-A46F-DD47E7FCB080}"/>
                </a:ext>
              </a:extLst>
            </p:cNvPr>
            <p:cNvSpPr/>
            <p:nvPr/>
          </p:nvSpPr>
          <p:spPr>
            <a:xfrm>
              <a:off x="5562600" y="1207685"/>
              <a:ext cx="3485177" cy="3497665"/>
            </a:xfrm>
            <a:prstGeom prst="roundRect">
              <a:avLst>
                <a:gd name="adj" fmla="val 166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D67C6F-B82C-4C10-A136-9ED97BEB8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96383" y="1517547"/>
              <a:ext cx="2712883" cy="266101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184680-0352-462F-98C7-B61B40935A0A}"/>
                </a:ext>
              </a:extLst>
            </p:cNvPr>
            <p:cNvSpPr/>
            <p:nvPr/>
          </p:nvSpPr>
          <p:spPr>
            <a:xfrm>
              <a:off x="6923862" y="4239037"/>
              <a:ext cx="8579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C00000"/>
                  </a:solidFill>
                </a:rPr>
                <a:t>H.4.18a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2DE418BA-DB17-4B81-89DF-D0D3BEB0BE74}"/>
              </a:ext>
            </a:extLst>
          </p:cNvPr>
          <p:cNvSpPr/>
          <p:nvPr/>
        </p:nvSpPr>
        <p:spPr>
          <a:xfrm>
            <a:off x="1116370" y="1733282"/>
            <a:ext cx="3534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/>
              <a:t>Diện tích hình phẳng cần tính là</a:t>
            </a:r>
            <a:endParaRPr lang="en-US" sz="2000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98FB68E3-0105-422B-A217-D94F562FF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39503"/>
              </p:ext>
            </p:extLst>
          </p:nvPr>
        </p:nvGraphicFramePr>
        <p:xfrm>
          <a:off x="1116370" y="3312942"/>
          <a:ext cx="3104838" cy="85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87" name="Equation" r:id="rId9" imgW="1752480" imgH="482400" progId="Equation.DSMT4">
                  <p:embed/>
                </p:oleObj>
              </mc:Choice>
              <mc:Fallback>
                <p:oleObj name="Equation" r:id="rId9" imgW="1752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6370" y="3312942"/>
                        <a:ext cx="3104838" cy="854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6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F3A93DA-A517-4ACA-A64E-08613D1CF95C}"/>
              </a:ext>
            </a:extLst>
          </p:cNvPr>
          <p:cNvGrpSpPr/>
          <p:nvPr/>
        </p:nvGrpSpPr>
        <p:grpSpPr>
          <a:xfrm>
            <a:off x="-177566" y="51429"/>
            <a:ext cx="9296399" cy="2139321"/>
            <a:chOff x="-152399" y="57150"/>
            <a:chExt cx="9296399" cy="2139321"/>
          </a:xfrm>
        </p:grpSpPr>
        <p:sp>
          <p:nvSpPr>
            <p:cNvPr id="26" name="Rounded Rectangle 16">
              <a:extLst>
                <a:ext uri="{FF2B5EF4-FFF2-40B4-BE49-F238E27FC236}">
                  <a16:creationId xmlns:a16="http://schemas.microsoft.com/office/drawing/2014/main" id="{0E82D61C-86D9-4EB0-9DE2-85E3D988CA7F}"/>
                </a:ext>
              </a:extLst>
            </p:cNvPr>
            <p:cNvSpPr/>
            <p:nvPr/>
          </p:nvSpPr>
          <p:spPr>
            <a:xfrm>
              <a:off x="1066800" y="57150"/>
              <a:ext cx="8077200" cy="2139321"/>
            </a:xfrm>
            <a:prstGeom prst="roundRect">
              <a:avLst>
                <a:gd name="adj" fmla="val 1431"/>
              </a:avLst>
            </a:prstGeom>
            <a:solidFill>
              <a:srgbClr val="D3D1C3"/>
            </a:solidFill>
            <a:ln w="6350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A1513B-E131-4F95-9786-B94BADE1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2399" y="171450"/>
              <a:ext cx="1342082" cy="11811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EFADEE1-111D-4A32-A433-699B33713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684" y="2298716"/>
            <a:ext cx="785559" cy="1856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E4EA4-BD5F-4C86-814B-CC12DB9EDC12}"/>
              </a:ext>
            </a:extLst>
          </p:cNvPr>
          <p:cNvSpPr/>
          <p:nvPr/>
        </p:nvSpPr>
        <p:spPr>
          <a:xfrm>
            <a:off x="1371600" y="2571750"/>
            <a:ext cx="4046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Xét phương trình hoành độ giao điểm</a:t>
            </a:r>
            <a:endParaRPr lang="en-US" sz="200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015D879-633E-45A2-B7A7-D790B572B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457417"/>
              </p:ext>
            </p:extLst>
          </p:nvPr>
        </p:nvGraphicFramePr>
        <p:xfrm>
          <a:off x="1458286" y="2977305"/>
          <a:ext cx="3657600" cy="327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4" name="Equation" r:id="rId5" imgW="2006280" imgH="203040" progId="Equation.DSMT4">
                  <p:embed/>
                </p:oleObj>
              </mc:Choice>
              <mc:Fallback>
                <p:oleObj name="Equation" r:id="rId5" imgW="2006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8286" y="2977305"/>
                        <a:ext cx="3657600" cy="327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8987CEB-F51A-46D6-8869-F4C5D7807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43684"/>
              </p:ext>
            </p:extLst>
          </p:nvPr>
        </p:nvGraphicFramePr>
        <p:xfrm>
          <a:off x="2687182" y="3308305"/>
          <a:ext cx="1157075" cy="36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5" name="Equation" r:id="rId7" imgW="838080" imgH="228600" progId="Equation.DSMT4">
                  <p:embed/>
                </p:oleObj>
              </mc:Choice>
              <mc:Fallback>
                <p:oleObj name="Equation" r:id="rId7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87182" y="3308305"/>
                        <a:ext cx="1157075" cy="36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B0C99FE-FC90-4832-9114-D59092269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516" y="23413"/>
            <a:ext cx="7869305" cy="21673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6BDD96-F3E7-453C-974C-319249AFD7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2709" y="2233272"/>
            <a:ext cx="3219955" cy="273739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DACF816-B00C-449C-90C0-B2C9FCCECE7D}"/>
              </a:ext>
            </a:extLst>
          </p:cNvPr>
          <p:cNvSpPr/>
          <p:nvPr/>
        </p:nvSpPr>
        <p:spPr>
          <a:xfrm>
            <a:off x="1371600" y="3695034"/>
            <a:ext cx="3653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Thặng dư tiêu dùng cho SP này là</a:t>
            </a:r>
            <a:endParaRPr lang="en-US" sz="2000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FD67F543-526B-4162-B06A-ED0C4EA4D4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100990"/>
              </p:ext>
            </p:extLst>
          </p:nvPr>
        </p:nvGraphicFramePr>
        <p:xfrm>
          <a:off x="1701310" y="4113220"/>
          <a:ext cx="3128818" cy="88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6" name="Equation" r:id="rId11" imgW="1942920" imgH="545760" progId="Equation.DSMT4">
                  <p:embed/>
                </p:oleObj>
              </mc:Choice>
              <mc:Fallback>
                <p:oleObj name="Equation" r:id="rId11" imgW="1942920" imgH="5457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87DF6FB-3693-4DC1-8DF1-ACCC52A9DD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01310" y="4113220"/>
                        <a:ext cx="3128818" cy="880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5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F3A93DA-A517-4ACA-A64E-08613D1CF95C}"/>
              </a:ext>
            </a:extLst>
          </p:cNvPr>
          <p:cNvGrpSpPr/>
          <p:nvPr/>
        </p:nvGrpSpPr>
        <p:grpSpPr>
          <a:xfrm>
            <a:off x="-177566" y="51429"/>
            <a:ext cx="9296399" cy="2139321"/>
            <a:chOff x="-152399" y="57150"/>
            <a:chExt cx="9296399" cy="2139321"/>
          </a:xfrm>
        </p:grpSpPr>
        <p:sp>
          <p:nvSpPr>
            <p:cNvPr id="26" name="Rounded Rectangle 16">
              <a:extLst>
                <a:ext uri="{FF2B5EF4-FFF2-40B4-BE49-F238E27FC236}">
                  <a16:creationId xmlns:a16="http://schemas.microsoft.com/office/drawing/2014/main" id="{0E82D61C-86D9-4EB0-9DE2-85E3D988CA7F}"/>
                </a:ext>
              </a:extLst>
            </p:cNvPr>
            <p:cNvSpPr/>
            <p:nvPr/>
          </p:nvSpPr>
          <p:spPr>
            <a:xfrm>
              <a:off x="1066800" y="57150"/>
              <a:ext cx="8077200" cy="2139321"/>
            </a:xfrm>
            <a:prstGeom prst="roundRect">
              <a:avLst>
                <a:gd name="adj" fmla="val 1431"/>
              </a:avLst>
            </a:prstGeom>
            <a:solidFill>
              <a:srgbClr val="D3D1C3"/>
            </a:solidFill>
            <a:ln w="6350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A1513B-E131-4F95-9786-B94BADE1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2399" y="171450"/>
              <a:ext cx="1342082" cy="11811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EFADEE1-111D-4A32-A433-699B33713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684" y="2298716"/>
            <a:ext cx="785559" cy="185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0C99FE-FC90-4832-9114-D59092269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516" y="23413"/>
            <a:ext cx="7869305" cy="21673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6BDD96-F3E7-453C-974C-319249AFD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709" y="2233272"/>
            <a:ext cx="3219955" cy="27373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150ACF-71B4-4504-AA1A-FEFE03C3CCA0}"/>
              </a:ext>
            </a:extLst>
          </p:cNvPr>
          <p:cNvSpPr/>
          <p:nvPr/>
        </p:nvSpPr>
        <p:spPr>
          <a:xfrm>
            <a:off x="1310596" y="2723991"/>
            <a:ext cx="3539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Thặng dư sản xuất cho SP này là</a:t>
            </a:r>
            <a:endParaRPr lang="en-US" sz="200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B890B47-EEFE-4C5A-B56B-F71C3D6F1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857671"/>
              </p:ext>
            </p:extLst>
          </p:nvPr>
        </p:nvGraphicFramePr>
        <p:xfrm>
          <a:off x="1447800" y="3217171"/>
          <a:ext cx="2945535" cy="88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3" name="Equation" r:id="rId7" imgW="1828800" imgH="545760" progId="Equation.DSMT4">
                  <p:embed/>
                </p:oleObj>
              </mc:Choice>
              <mc:Fallback>
                <p:oleObj name="Equation" r:id="rId7" imgW="1828800" imgH="5457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35207F8-2A20-4019-833F-E654747A5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3217171"/>
                        <a:ext cx="2945535" cy="880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8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970" y="64465"/>
            <a:ext cx="8686800" cy="1005689"/>
          </a:xfrm>
          <a:prstGeom prst="roundRect">
            <a:avLst>
              <a:gd name="adj" fmla="val 6194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43230" y="35205"/>
            <a:ext cx="8428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Tính d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iện tích hình phẳng được giới hạn bởi hai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cong</a:t>
            </a:r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921709"/>
              </p:ext>
            </p:extLst>
          </p:nvPr>
        </p:nvGraphicFramePr>
        <p:xfrm>
          <a:off x="2314575" y="463701"/>
          <a:ext cx="10715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4" name="Equation" r:id="rId3" imgW="634680" imgH="241200" progId="Equation.DSMT4">
                  <p:embed/>
                </p:oleObj>
              </mc:Choice>
              <mc:Fallback>
                <p:oleObj name="Equation" r:id="rId3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4575" y="463701"/>
                        <a:ext cx="107156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10817" y="3017449"/>
            <a:ext cx="362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Diện tích hình phẳng đã cho là</a:t>
            </a:r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8352"/>
              </p:ext>
            </p:extLst>
          </p:nvPr>
        </p:nvGraphicFramePr>
        <p:xfrm>
          <a:off x="3703362" y="454773"/>
          <a:ext cx="1069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5" name="Equation" r:id="rId5" imgW="634680" imgH="241200" progId="Equation.DSMT4">
                  <p:embed/>
                </p:oleObj>
              </mc:Choice>
              <mc:Fallback>
                <p:oleObj name="Equation" r:id="rId5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3362" y="454773"/>
                        <a:ext cx="106997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61735"/>
              </p:ext>
            </p:extLst>
          </p:nvPr>
        </p:nvGraphicFramePr>
        <p:xfrm>
          <a:off x="626847" y="3420714"/>
          <a:ext cx="2066636" cy="72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6" name="Equation" r:id="rId7" imgW="1346040" imgH="469800" progId="Equation.DSMT4">
                  <p:embed/>
                </p:oleObj>
              </mc:Choice>
              <mc:Fallback>
                <p:oleObj name="Equation" r:id="rId7" imgW="13460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6847" y="3420714"/>
                        <a:ext cx="2066636" cy="72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309619"/>
              </p:ext>
            </p:extLst>
          </p:nvPr>
        </p:nvGraphicFramePr>
        <p:xfrm>
          <a:off x="2693483" y="3420669"/>
          <a:ext cx="4036580" cy="787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7" name="Equation" r:id="rId9" imgW="2628720" imgH="507960" progId="Equation.DSMT4">
                  <p:embed/>
                </p:oleObj>
              </mc:Choice>
              <mc:Fallback>
                <p:oleObj name="Equation" r:id="rId9" imgW="26287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93483" y="3420669"/>
                        <a:ext cx="4036580" cy="787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958055"/>
              </p:ext>
            </p:extLst>
          </p:nvPr>
        </p:nvGraphicFramePr>
        <p:xfrm>
          <a:off x="838200" y="4158240"/>
          <a:ext cx="3763818" cy="94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8" name="Equation" r:id="rId11" imgW="2450880" imgH="609480" progId="Equation.DSMT4">
                  <p:embed/>
                </p:oleObj>
              </mc:Choice>
              <mc:Fallback>
                <p:oleObj name="Equation" r:id="rId11" imgW="2450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200" y="4158240"/>
                        <a:ext cx="3763818" cy="945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18590"/>
              </p:ext>
            </p:extLst>
          </p:nvPr>
        </p:nvGraphicFramePr>
        <p:xfrm>
          <a:off x="4706879" y="4280325"/>
          <a:ext cx="13652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9" name="Equation" r:id="rId13" imgW="888840" imgH="419040" progId="Equation.DSMT4">
                  <p:embed/>
                </p:oleObj>
              </mc:Choice>
              <mc:Fallback>
                <p:oleObj name="Equation" r:id="rId13" imgW="888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06879" y="4280325"/>
                        <a:ext cx="136525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295021" y="1099414"/>
            <a:ext cx="2590800" cy="2187396"/>
            <a:chOff x="6271260" y="1161594"/>
            <a:chExt cx="2590800" cy="2187396"/>
          </a:xfrm>
        </p:grpSpPr>
        <p:sp>
          <p:nvSpPr>
            <p:cNvPr id="36" name="Rounded Rectangle 35"/>
            <p:cNvSpPr/>
            <p:nvPr/>
          </p:nvSpPr>
          <p:spPr>
            <a:xfrm>
              <a:off x="6271260" y="1161594"/>
              <a:ext cx="2590800" cy="2187396"/>
            </a:xfrm>
            <a:prstGeom prst="roundRect">
              <a:avLst>
                <a:gd name="adj" fmla="val 3407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1591595"/>
                </p:ext>
              </p:extLst>
            </p:nvPr>
          </p:nvGraphicFramePr>
          <p:xfrm>
            <a:off x="7642860" y="1249242"/>
            <a:ext cx="823874" cy="3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30" name="Equation" r:id="rId15" imgW="634680" imgH="241200" progId="Equation.DSMT4">
                    <p:embed/>
                  </p:oleObj>
                </mc:Choice>
                <mc:Fallback>
                  <p:oleObj name="Equation" r:id="rId15" imgW="6346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42860" y="1249242"/>
                          <a:ext cx="823874" cy="312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4210830"/>
                </p:ext>
              </p:extLst>
            </p:nvPr>
          </p:nvGraphicFramePr>
          <p:xfrm>
            <a:off x="7911390" y="2663190"/>
            <a:ext cx="822654" cy="3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31" name="Equation" r:id="rId16" imgW="634680" imgH="241200" progId="Equation.DSMT4">
                    <p:embed/>
                  </p:oleObj>
                </mc:Choice>
                <mc:Fallback>
                  <p:oleObj name="Equation" r:id="rId16" imgW="6346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911390" y="2663190"/>
                          <a:ext cx="822654" cy="312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0" t="35228" r="47525" b="42081"/>
            <a:stretch/>
          </p:blipFill>
          <p:spPr bwMode="auto">
            <a:xfrm>
              <a:off x="6568687" y="1272480"/>
              <a:ext cx="1973943" cy="1988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5573752"/>
                </p:ext>
              </p:extLst>
            </p:nvPr>
          </p:nvGraphicFramePr>
          <p:xfrm>
            <a:off x="6576307" y="1581150"/>
            <a:ext cx="234245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32" name="Equation" r:id="rId19" imgW="203040" imgH="164880" progId="Equation.DSMT4">
                    <p:embed/>
                  </p:oleObj>
                </mc:Choice>
                <mc:Fallback>
                  <p:oleObj name="Equation" r:id="rId19" imgW="20304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576307" y="1581150"/>
                          <a:ext cx="234245" cy="190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>
              <a:off x="6728460" y="1809750"/>
              <a:ext cx="0" cy="14511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B9FC698-8411-40BB-A3F9-F485A3461CD3}"/>
              </a:ext>
            </a:extLst>
          </p:cNvPr>
          <p:cNvSpPr/>
          <p:nvPr/>
        </p:nvSpPr>
        <p:spPr>
          <a:xfrm>
            <a:off x="3342833" y="475602"/>
            <a:ext cx="3039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và</a:t>
            </a:r>
            <a:r>
              <a:rPr lang="vi-VN" sz="2000"/>
              <a:t>                 trong hình sau</a:t>
            </a:r>
            <a:endParaRPr lang="en-US" sz="20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043A-0CF9-4100-847D-70E2A71D15E8}"/>
              </a:ext>
            </a:extLst>
          </p:cNvPr>
          <p:cNvGrpSpPr/>
          <p:nvPr/>
        </p:nvGrpSpPr>
        <p:grpSpPr>
          <a:xfrm>
            <a:off x="1847173" y="1183740"/>
            <a:ext cx="992864" cy="650875"/>
            <a:chOff x="1847173" y="1183740"/>
            <a:chExt cx="992864" cy="6508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25D5F03-0E4C-4E3D-AD03-016941766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847173" y="1243809"/>
              <a:ext cx="480755" cy="499682"/>
            </a:xfrm>
            <a:prstGeom prst="rect">
              <a:avLst/>
            </a:prstGeom>
          </p:spPr>
        </p:pic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id="{B5E00158-43A5-4F52-8D1A-2F2B56562A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5872026"/>
                </p:ext>
              </p:extLst>
            </p:nvPr>
          </p:nvGraphicFramePr>
          <p:xfrm>
            <a:off x="2508250" y="1183740"/>
            <a:ext cx="331787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33" name="Equation" r:id="rId22" imgW="215640" imgH="419040" progId="Equation.DSMT4">
                    <p:embed/>
                  </p:oleObj>
                </mc:Choice>
                <mc:Fallback>
                  <p:oleObj name="Equation" r:id="rId22" imgW="215640" imgH="41904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508250" y="1183740"/>
                          <a:ext cx="331787" cy="650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15D71BC-EE09-4F7F-B1B2-923C348BBC69}"/>
              </a:ext>
            </a:extLst>
          </p:cNvPr>
          <p:cNvGrpSpPr/>
          <p:nvPr/>
        </p:nvGrpSpPr>
        <p:grpSpPr>
          <a:xfrm>
            <a:off x="3799825" y="1157349"/>
            <a:ext cx="885179" cy="650875"/>
            <a:chOff x="3799825" y="1157349"/>
            <a:chExt cx="885179" cy="65087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76CDCC5-5248-4CD9-B9D5-56D0652C9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799825" y="1293948"/>
              <a:ext cx="480755" cy="476968"/>
            </a:xfrm>
            <a:prstGeom prst="rect">
              <a:avLst/>
            </a:prstGeom>
          </p:spPr>
        </p:pic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2F76F9D3-4733-4C0B-9C6F-1EA3187303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3261768"/>
                </p:ext>
              </p:extLst>
            </p:nvPr>
          </p:nvGraphicFramePr>
          <p:xfrm>
            <a:off x="4450054" y="1157349"/>
            <a:ext cx="234950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34" name="Equation" r:id="rId25" imgW="152280" imgH="419040" progId="Equation.DSMT4">
                    <p:embed/>
                  </p:oleObj>
                </mc:Choice>
                <mc:Fallback>
                  <p:oleObj name="Equation" r:id="rId25" imgW="152280" imgH="419040" progId="Equation.DSMT4">
                    <p:embed/>
                    <p:pic>
                      <p:nvPicPr>
                        <p:cNvPr id="41" name="Object 40">
                          <a:extLst>
                            <a:ext uri="{FF2B5EF4-FFF2-40B4-BE49-F238E27FC236}">
                              <a16:creationId xmlns:a16="http://schemas.microsoft.com/office/drawing/2014/main" id="{B5E00158-43A5-4F52-8D1A-2F2B56562A6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450054" y="1157349"/>
                          <a:ext cx="234950" cy="650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B2DE62-0701-495D-BC01-B6ECA157F3EF}"/>
              </a:ext>
            </a:extLst>
          </p:cNvPr>
          <p:cNvGrpSpPr/>
          <p:nvPr/>
        </p:nvGrpSpPr>
        <p:grpSpPr>
          <a:xfrm>
            <a:off x="3810704" y="2022050"/>
            <a:ext cx="923512" cy="650875"/>
            <a:chOff x="3810704" y="2022050"/>
            <a:chExt cx="923512" cy="65087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0BF43B6-6D4A-41FC-B5D9-32DC0AD91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810704" y="2124540"/>
              <a:ext cx="480755" cy="469398"/>
            </a:xfrm>
            <a:prstGeom prst="rect">
              <a:avLst/>
            </a:prstGeom>
          </p:spPr>
        </p:pic>
        <p:graphicFrame>
          <p:nvGraphicFramePr>
            <p:cNvPr id="43" name="Object 42">
              <a:extLst>
                <a:ext uri="{FF2B5EF4-FFF2-40B4-BE49-F238E27FC236}">
                  <a16:creationId xmlns:a16="http://schemas.microsoft.com/office/drawing/2014/main" id="{CE81A7C9-4417-42F1-BF3E-76265ECF5F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493492"/>
                </p:ext>
              </p:extLst>
            </p:nvPr>
          </p:nvGraphicFramePr>
          <p:xfrm>
            <a:off x="4400841" y="2022050"/>
            <a:ext cx="333375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35" name="Equation" r:id="rId28" imgW="215640" imgH="419040" progId="Equation.DSMT4">
                    <p:embed/>
                  </p:oleObj>
                </mc:Choice>
                <mc:Fallback>
                  <p:oleObj name="Equation" r:id="rId28" imgW="215640" imgH="419040" progId="Equation.DSMT4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2F76F9D3-4733-4C0B-9C6F-1EA3187303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4400841" y="2022050"/>
                          <a:ext cx="333375" cy="650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F9C19F-FD18-4284-9982-80A10113977D}"/>
              </a:ext>
            </a:extLst>
          </p:cNvPr>
          <p:cNvGrpSpPr/>
          <p:nvPr/>
        </p:nvGrpSpPr>
        <p:grpSpPr>
          <a:xfrm>
            <a:off x="1847173" y="2012950"/>
            <a:ext cx="945240" cy="650875"/>
            <a:chOff x="1847173" y="2012950"/>
            <a:chExt cx="945240" cy="65087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C728289-E445-404F-99F6-82FC23053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847173" y="2143085"/>
              <a:ext cx="480755" cy="480755"/>
            </a:xfrm>
            <a:prstGeom prst="rect">
              <a:avLst/>
            </a:prstGeom>
          </p:spPr>
        </p:pic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EE23B2A8-6761-4967-9EE6-FA20F411DC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401228"/>
                </p:ext>
              </p:extLst>
            </p:nvPr>
          </p:nvGraphicFramePr>
          <p:xfrm>
            <a:off x="2555875" y="2012950"/>
            <a:ext cx="236538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36" name="Equation" r:id="rId31" imgW="152280" imgH="419040" progId="Equation.DSMT4">
                    <p:embed/>
                  </p:oleObj>
                </mc:Choice>
                <mc:Fallback>
                  <p:oleObj name="Equation" r:id="rId31" imgW="152280" imgH="419040" progId="Equation.DSMT4">
                    <p:embed/>
                    <p:pic>
                      <p:nvPicPr>
                        <p:cNvPr id="43" name="Object 42">
                          <a:extLst>
                            <a:ext uri="{FF2B5EF4-FFF2-40B4-BE49-F238E27FC236}">
                              <a16:creationId xmlns:a16="http://schemas.microsoft.com/office/drawing/2014/main" id="{CE81A7C9-4417-42F1-BF3E-76265ECF5F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2555875" y="2012950"/>
                          <a:ext cx="236538" cy="650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Rounded Rectangle 38">
            <a:extLst>
              <a:ext uri="{FF2B5EF4-FFF2-40B4-BE49-F238E27FC236}">
                <a16:creationId xmlns:a16="http://schemas.microsoft.com/office/drawing/2014/main" id="{D16BF8DA-9B6A-487A-9858-0AE4BD6ACA22}"/>
              </a:ext>
            </a:extLst>
          </p:cNvPr>
          <p:cNvSpPr/>
          <p:nvPr/>
        </p:nvSpPr>
        <p:spPr>
          <a:xfrm>
            <a:off x="1623155" y="1181447"/>
            <a:ext cx="1424846" cy="688334"/>
          </a:xfrm>
          <a:prstGeom prst="roundRect">
            <a:avLst>
              <a:gd name="adj" fmla="val 2204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BE7D5C-A7A2-4216-A315-D96D38902F5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44479" y="3142314"/>
            <a:ext cx="786452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30649" y="-10227"/>
            <a:ext cx="7010400" cy="3836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II. ỨNG DỤNG TÍCH PHÂN TÍNH THỂ TÍCH</a:t>
            </a:r>
            <a:r>
              <a:rPr lang="vi-V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VẬT THỂ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BD3D5A-12F5-4C05-A593-F6C1FD00FEAF}"/>
              </a:ext>
            </a:extLst>
          </p:cNvPr>
          <p:cNvGrpSpPr/>
          <p:nvPr/>
        </p:nvGrpSpPr>
        <p:grpSpPr>
          <a:xfrm>
            <a:off x="0" y="514350"/>
            <a:ext cx="9246066" cy="1907721"/>
            <a:chOff x="-85987" y="610025"/>
            <a:chExt cx="9246066" cy="19077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9C4833-9AE3-4F0A-8F43-7E1FF391A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005" y="627691"/>
              <a:ext cx="8361837" cy="1887333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969753-65E3-4BDC-BDE6-17F2236293A0}"/>
                </a:ext>
              </a:extLst>
            </p:cNvPr>
            <p:cNvGrpSpPr/>
            <p:nvPr/>
          </p:nvGrpSpPr>
          <p:grpSpPr>
            <a:xfrm>
              <a:off x="3770042" y="1662790"/>
              <a:ext cx="4169731" cy="854956"/>
              <a:chOff x="2915194" y="1943320"/>
              <a:chExt cx="4169731" cy="85495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88EA51-FA5E-4CB3-91E4-62B98175884F}"/>
                  </a:ext>
                </a:extLst>
              </p:cNvPr>
              <p:cNvSpPr/>
              <p:nvPr/>
            </p:nvSpPr>
            <p:spPr>
              <a:xfrm>
                <a:off x="2915194" y="2143095"/>
                <a:ext cx="41697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Từ đó tính </a:t>
                </a:r>
                <a:r>
                  <a:rPr lang="vi-VN" sz="2000"/>
                  <a:t>                 </a:t>
                </a:r>
                <a:r>
                  <a:rPr lang="en-US" sz="2000"/>
                  <a:t>và so sánh với </a:t>
                </a:r>
                <a:r>
                  <a:rPr lang="en-US" sz="2000" i="1"/>
                  <a:t>V</a:t>
                </a:r>
                <a:r>
                  <a:rPr lang="en-US" sz="2000"/>
                  <a:t>.</a:t>
                </a:r>
              </a:p>
            </p:txBody>
          </p:sp>
          <p:graphicFrame>
            <p:nvGraphicFramePr>
              <p:cNvPr id="6" name="Object 5">
                <a:extLst>
                  <a:ext uri="{FF2B5EF4-FFF2-40B4-BE49-F238E27FC236}">
                    <a16:creationId xmlns:a16="http://schemas.microsoft.com/office/drawing/2014/main" id="{3AC00084-2650-4BA1-B68A-10C42369FC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4088872"/>
                  </p:ext>
                </p:extLst>
              </p:nvPr>
            </p:nvGraphicFramePr>
            <p:xfrm>
              <a:off x="4101655" y="1943320"/>
              <a:ext cx="1079945" cy="8549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008" name="Equation" r:id="rId4" imgW="609480" imgH="482400" progId="Equation.DSMT4">
                      <p:embed/>
                    </p:oleObj>
                  </mc:Choice>
                  <mc:Fallback>
                    <p:oleObj name="Equation" r:id="rId4" imgW="609480" imgH="48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101655" y="1943320"/>
                            <a:ext cx="1079945" cy="85495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D5C431-704A-4FDE-91E2-546CD82DF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242" y="610025"/>
              <a:ext cx="8361837" cy="14213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F8B9FE-1EF4-4541-82F6-3E68185D1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5987" y="1067225"/>
              <a:ext cx="977969" cy="9373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151152-EE2E-45B1-8F60-52A889EC58F9}"/>
              </a:ext>
            </a:extLst>
          </p:cNvPr>
          <p:cNvGrpSpPr/>
          <p:nvPr/>
        </p:nvGrpSpPr>
        <p:grpSpPr>
          <a:xfrm>
            <a:off x="6248400" y="2440014"/>
            <a:ext cx="2819400" cy="2611409"/>
            <a:chOff x="6248400" y="2440014"/>
            <a:chExt cx="2819400" cy="2611409"/>
          </a:xfrm>
        </p:grpSpPr>
        <p:sp>
          <p:nvSpPr>
            <p:cNvPr id="31" name="Rounded Rectangle 9">
              <a:extLst>
                <a:ext uri="{FF2B5EF4-FFF2-40B4-BE49-F238E27FC236}">
                  <a16:creationId xmlns:a16="http://schemas.microsoft.com/office/drawing/2014/main" id="{945C8424-40C4-4D5C-BAD9-2D06EA4F71BB}"/>
                </a:ext>
              </a:extLst>
            </p:cNvPr>
            <p:cNvSpPr/>
            <p:nvPr/>
          </p:nvSpPr>
          <p:spPr>
            <a:xfrm>
              <a:off x="6248400" y="2440014"/>
              <a:ext cx="2819400" cy="2611409"/>
            </a:xfrm>
            <a:prstGeom prst="roundRect">
              <a:avLst>
                <a:gd name="adj" fmla="val 285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691D02-3A33-409D-A594-AC0C3814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03329" y="2552678"/>
              <a:ext cx="1333057" cy="238989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44AD04-BDB4-4F50-9B68-D8BA84ED436D}"/>
              </a:ext>
            </a:extLst>
          </p:cNvPr>
          <p:cNvGrpSpPr/>
          <p:nvPr/>
        </p:nvGrpSpPr>
        <p:grpSpPr>
          <a:xfrm>
            <a:off x="1652185" y="2970703"/>
            <a:ext cx="2720149" cy="412630"/>
            <a:chOff x="840681" y="2591872"/>
            <a:chExt cx="2720149" cy="4126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B76540-FB4F-4E18-B91D-57D916BE2FEB}"/>
                </a:ext>
              </a:extLst>
            </p:cNvPr>
            <p:cNvSpPr/>
            <p:nvPr/>
          </p:nvSpPr>
          <p:spPr>
            <a:xfrm>
              <a:off x="840681" y="2591872"/>
              <a:ext cx="11303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/>
                <a:t>a) Ta có  </a:t>
              </a:r>
            </a:p>
          </p:txBody>
        </p: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A8009732-F349-4BB4-A55E-E8F4BAB7F1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8901629"/>
                </p:ext>
              </p:extLst>
            </p:nvPr>
          </p:nvGraphicFramePr>
          <p:xfrm>
            <a:off x="1805921" y="2599523"/>
            <a:ext cx="1754909" cy="4049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09" name="Equation" r:id="rId9" imgW="990261" imgH="228928" progId="Equation.DSMT4">
                    <p:embed/>
                  </p:oleObj>
                </mc:Choice>
                <mc:Fallback>
                  <p:oleObj name="Equation" r:id="rId9" imgW="990261" imgH="22892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805921" y="2599523"/>
                          <a:ext cx="1754909" cy="4049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59B50F-6227-4772-9F56-F06A4BA618C0}"/>
              </a:ext>
            </a:extLst>
          </p:cNvPr>
          <p:cNvGrpSpPr/>
          <p:nvPr/>
        </p:nvGrpSpPr>
        <p:grpSpPr>
          <a:xfrm>
            <a:off x="1652185" y="3469082"/>
            <a:ext cx="2292704" cy="460736"/>
            <a:chOff x="846274" y="3157974"/>
            <a:chExt cx="2292704" cy="46073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D2BD3E-D551-41A2-A177-58374B02F425}"/>
                </a:ext>
              </a:extLst>
            </p:cNvPr>
            <p:cNvSpPr/>
            <p:nvPr/>
          </p:nvSpPr>
          <p:spPr>
            <a:xfrm>
              <a:off x="846274" y="3157974"/>
              <a:ext cx="10806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/>
                <a:t>b) Ta có </a:t>
              </a:r>
              <a:endParaRPr lang="en-US" sz="2000"/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A89F2921-1644-4C7D-A4E4-61D7C0ACB9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838317"/>
                </p:ext>
              </p:extLst>
            </p:nvPr>
          </p:nvGraphicFramePr>
          <p:xfrm>
            <a:off x="1805921" y="3163109"/>
            <a:ext cx="1333057" cy="455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10" name="Equation" r:id="rId11" imgW="752052" imgH="257409" progId="Equation.DSMT4">
                    <p:embed/>
                  </p:oleObj>
                </mc:Choice>
                <mc:Fallback>
                  <p:oleObj name="Equation" r:id="rId11" imgW="752052" imgH="25740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805921" y="3163109"/>
                          <a:ext cx="1333057" cy="4556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2A242A-F25C-4EDD-A4C1-E41FB01131A4}"/>
              </a:ext>
            </a:extLst>
          </p:cNvPr>
          <p:cNvGrpSpPr/>
          <p:nvPr/>
        </p:nvGrpSpPr>
        <p:grpSpPr>
          <a:xfrm>
            <a:off x="1938563" y="3922167"/>
            <a:ext cx="3834931" cy="968375"/>
            <a:chOff x="1364132" y="3582988"/>
            <a:chExt cx="3834931" cy="9683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EA4332-5032-4114-9F35-6F4E224DDAAE}"/>
                </a:ext>
              </a:extLst>
            </p:cNvPr>
            <p:cNvSpPr/>
            <p:nvPr/>
          </p:nvSpPr>
          <p:spPr>
            <a:xfrm>
              <a:off x="1364132" y="3820161"/>
              <a:ext cx="8899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/>
                <a:t>Khi đó</a:t>
              </a: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FCB18B7C-6486-4B4F-B10E-39C1BF77E4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9464076"/>
                </p:ext>
              </p:extLst>
            </p:nvPr>
          </p:nvGraphicFramePr>
          <p:xfrm>
            <a:off x="2117725" y="3582988"/>
            <a:ext cx="3081338" cy="968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11" name="Equation" r:id="rId13" imgW="1739880" imgH="545760" progId="Equation.DSMT4">
                    <p:embed/>
                  </p:oleObj>
                </mc:Choice>
                <mc:Fallback>
                  <p:oleObj name="Equation" r:id="rId13" imgW="1739880" imgH="5457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117725" y="3582988"/>
                          <a:ext cx="3081338" cy="968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6F49D4A-D9DC-49D2-AEB4-72170CE022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100" y="2571750"/>
            <a:ext cx="786452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9714" y="219141"/>
            <a:ext cx="421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thức tính thể tích vật thể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2397" y="3538193"/>
            <a:ext cx="3823373" cy="838200"/>
            <a:chOff x="1815427" y="4096207"/>
            <a:chExt cx="3823373" cy="838200"/>
          </a:xfrm>
        </p:grpSpPr>
        <p:sp>
          <p:nvSpPr>
            <p:cNvPr id="2" name="Rounded Rectangle 1"/>
            <p:cNvSpPr/>
            <p:nvPr/>
          </p:nvSpPr>
          <p:spPr>
            <a:xfrm>
              <a:off x="1815427" y="4096207"/>
              <a:ext cx="3823373" cy="838200"/>
            </a:xfrm>
            <a:prstGeom prst="roundRect">
              <a:avLst>
                <a:gd name="adj" fmla="val 619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8422215"/>
                </p:ext>
              </p:extLst>
            </p:nvPr>
          </p:nvGraphicFramePr>
          <p:xfrm>
            <a:off x="3087688" y="4117022"/>
            <a:ext cx="1343025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81" name="Equation" r:id="rId3" imgW="812520" imgH="482400" progId="Equation.DSMT4">
                    <p:embed/>
                  </p:oleObj>
                </mc:Choice>
                <mc:Fallback>
                  <p:oleObj name="Equation" r:id="rId3" imgW="8125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87688" y="4117022"/>
                          <a:ext cx="1343025" cy="798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CB1AF7-8817-4D7A-A931-9D86CC1C9281}"/>
                  </a:ext>
                </a:extLst>
              </p:cNvPr>
              <p:cNvSpPr/>
              <p:nvPr/>
            </p:nvSpPr>
            <p:spPr>
              <a:xfrm>
                <a:off x="199714" y="651643"/>
                <a:ext cx="504556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vi-VN" sz="2000"/>
                  <a:t>Cho một vật thể trong không gian O</a:t>
                </a:r>
                <a:r>
                  <a:rPr lang="vi-VN" sz="2000" i="1"/>
                  <a:t>xyz</a:t>
                </a:r>
                <a:r>
                  <a:rPr lang="vi-VN" sz="2000"/>
                  <a:t>. Gọi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r>
                  <a:rPr lang="vi-VN" sz="2000"/>
                  <a:t> là phần vật thể giới hạn bởi hai mặt phẳng vuông góc với trục O</a:t>
                </a:r>
                <a:r>
                  <a:rPr lang="vi-VN" sz="2000" i="1"/>
                  <a:t>x</a:t>
                </a:r>
                <a:r>
                  <a:rPr lang="vi-VN" sz="2000"/>
                  <a:t> tại các điểm có hoành độ </a:t>
                </a:r>
                <a:r>
                  <a:rPr lang="vi-VN" sz="2000" i="1"/>
                  <a:t>x = a, x = b</a:t>
                </a:r>
                <a:r>
                  <a:rPr lang="vi-VN" sz="2000"/>
                  <a:t>. Một mặt phẳng vuông góc với trục O</a:t>
                </a:r>
                <a:r>
                  <a:rPr lang="vi-VN" sz="2000" i="1"/>
                  <a:t>x</a:t>
                </a:r>
                <a:r>
                  <a:rPr lang="vi-VN" sz="2000"/>
                  <a:t> tại điểm có hoành độ là</a:t>
                </a:r>
                <a:r>
                  <a:rPr lang="vi-VN" sz="2000" i="1"/>
                  <a:t> x </a:t>
                </a:r>
                <a:r>
                  <a:rPr lang="vi-VN" sz="2000"/>
                  <a:t>cắt vật thể theo mặt cắt có diện tích là </a:t>
                </a:r>
                <a:r>
                  <a:rPr lang="vi-VN" sz="2000" i="1"/>
                  <a:t>S</a:t>
                </a:r>
                <a:r>
                  <a:rPr lang="vi-VN" sz="2000"/>
                  <a:t>(</a:t>
                </a:r>
                <a:r>
                  <a:rPr lang="vi-VN" sz="2000" i="1"/>
                  <a:t>x</a:t>
                </a:r>
                <a:r>
                  <a:rPr lang="vi-VN" sz="2000"/>
                  <a:t>). Giả sử </a:t>
                </a:r>
                <a:r>
                  <a:rPr lang="vi-VN" sz="2000" i="1"/>
                  <a:t>S</a:t>
                </a:r>
                <a:r>
                  <a:rPr lang="vi-VN" sz="2000"/>
                  <a:t>(</a:t>
                </a:r>
                <a:r>
                  <a:rPr lang="vi-VN" sz="2000" i="1"/>
                  <a:t>x</a:t>
                </a:r>
                <a:r>
                  <a:rPr lang="vi-VN" sz="2000"/>
                  <a:t>) là hàm số liên tục trên đoạn [</a:t>
                </a:r>
                <a:r>
                  <a:rPr lang="vi-VN" sz="2000" i="1"/>
                  <a:t>a, b</a:t>
                </a:r>
                <a:r>
                  <a:rPr lang="vi-VN" sz="2000"/>
                  <a:t>].</a:t>
                </a:r>
                <a:r>
                  <a:rPr lang="en-US" sz="2000"/>
                  <a:t> </a:t>
                </a:r>
                <a:r>
                  <a:rPr lang="vi-VN" sz="2000"/>
                  <a:t>Khi đó thể tích </a:t>
                </a:r>
                <a:r>
                  <a:rPr lang="vi-VN" sz="2000" i="1"/>
                  <a:t>V</a:t>
                </a:r>
                <a:r>
                  <a:rPr lang="vi-VN" sz="2000"/>
                  <a:t> của phần vật thể B được tính bởi công thức</a:t>
                </a:r>
                <a:r>
                  <a:rPr lang="en-US" sz="2000"/>
                  <a:t>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CB1AF7-8817-4D7A-A931-9D86CC1C9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14" y="651643"/>
                <a:ext cx="5045565" cy="2862322"/>
              </a:xfrm>
              <a:prstGeom prst="rect">
                <a:avLst/>
              </a:prstGeom>
              <a:blipFill>
                <a:blip r:embed="rId5"/>
                <a:stretch>
                  <a:fillRect l="-1088" t="-1279" r="-133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A8B91C9-B92C-4784-BADF-462F9FB692DE}"/>
              </a:ext>
            </a:extLst>
          </p:cNvPr>
          <p:cNvGrpSpPr/>
          <p:nvPr/>
        </p:nvGrpSpPr>
        <p:grpSpPr>
          <a:xfrm>
            <a:off x="5334000" y="590550"/>
            <a:ext cx="3733800" cy="3791127"/>
            <a:chOff x="5354974" y="285750"/>
            <a:chExt cx="3733800" cy="3791127"/>
          </a:xfrm>
        </p:grpSpPr>
        <p:sp>
          <p:nvSpPr>
            <p:cNvPr id="10" name="Rounded Rectangle 9"/>
            <p:cNvSpPr/>
            <p:nvPr/>
          </p:nvSpPr>
          <p:spPr>
            <a:xfrm>
              <a:off x="5354974" y="285750"/>
              <a:ext cx="3733800" cy="3791127"/>
            </a:xfrm>
            <a:prstGeom prst="roundRect">
              <a:avLst>
                <a:gd name="adj" fmla="val 285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7E0A0B-B9DF-4EB4-824D-CDC8A7F10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81"/>
            <a:stretch/>
          </p:blipFill>
          <p:spPr>
            <a:xfrm>
              <a:off x="5431174" y="394581"/>
              <a:ext cx="3573462" cy="301537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D7042E-37B8-4250-A732-8B04D0D44DCD}"/>
                </a:ext>
              </a:extLst>
            </p:cNvPr>
            <p:cNvSpPr txBox="1"/>
            <p:nvPr/>
          </p:nvSpPr>
          <p:spPr>
            <a:xfrm>
              <a:off x="6957339" y="3518782"/>
              <a:ext cx="75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C00000"/>
                  </a:solidFill>
                </a:rPr>
                <a:t>H.4.21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8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28858" y="119090"/>
            <a:ext cx="8678091" cy="893399"/>
          </a:xfrm>
          <a:prstGeom prst="roundRect">
            <a:avLst>
              <a:gd name="adj" fmla="val 6194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779247"/>
              </p:ext>
            </p:extLst>
          </p:nvPr>
        </p:nvGraphicFramePr>
        <p:xfrm>
          <a:off x="1371600" y="3852573"/>
          <a:ext cx="1371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7" name="Equation" r:id="rId3" imgW="812520" imgH="482400" progId="Equation.DSMT4">
                  <p:embed/>
                </p:oleObj>
              </mc:Choice>
              <mc:Fallback>
                <p:oleObj name="Equation" r:id="rId3" imgW="812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3852573"/>
                        <a:ext cx="13716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3992" y="1377212"/>
                <a:ext cx="47643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Chọn trục O</a:t>
                </a:r>
                <a:r>
                  <a:rPr lang="en-US" sz="20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song song với đường cao khối lăng trụ và 2 đáy nằm trong hai mặt phẳng vuông góc với O</a:t>
                </a:r>
                <a:r>
                  <a:rPr lang="en-US" sz="20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=0,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92" y="1377212"/>
                <a:ext cx="4764353" cy="1015663"/>
              </a:xfrm>
              <a:prstGeom prst="rect">
                <a:avLst/>
              </a:prstGeom>
              <a:blipFill>
                <a:blip r:embed="rId5"/>
                <a:stretch>
                  <a:fillRect l="-1408" t="-3593" r="-896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341084"/>
              </p:ext>
            </p:extLst>
          </p:nvPr>
        </p:nvGraphicFramePr>
        <p:xfrm>
          <a:off x="2743200" y="3852573"/>
          <a:ext cx="20796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8" name="Equation" r:id="rId6" imgW="1231560" imgH="482400" progId="Equation.DSMT4">
                  <p:embed/>
                </p:oleObj>
              </mc:Choice>
              <mc:Fallback>
                <p:oleObj name="Equation" r:id="rId6" imgW="1231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3200" y="3852573"/>
                        <a:ext cx="2079625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0007DA4-A9A1-4DD2-A10A-485DFD2056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282266"/>
            <a:ext cx="8229599" cy="597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69ED5E-DF5A-442C-87B3-830D34AA1C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9127" y="78151"/>
            <a:ext cx="963527" cy="9752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9295A1-D59F-473D-90CC-EE6CBB3C0574}"/>
              </a:ext>
            </a:extLst>
          </p:cNvPr>
          <p:cNvSpPr/>
          <p:nvPr/>
        </p:nvSpPr>
        <p:spPr>
          <a:xfrm>
            <a:off x="833992" y="2358215"/>
            <a:ext cx="4901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/>
              <a:t>Mỗi mặt phẳng vuông góc với trục Ox tại điểm có hoành độ bằng </a:t>
            </a:r>
            <a:r>
              <a:rPr lang="vi-VN" sz="2000" i="1"/>
              <a:t>x</a:t>
            </a:r>
            <a:r>
              <a:rPr lang="vi-VN" sz="2000"/>
              <a:t> (0≤</a:t>
            </a:r>
            <a:r>
              <a:rPr lang="en-US" sz="2000"/>
              <a:t> </a:t>
            </a:r>
            <a:r>
              <a:rPr lang="vi-VN" sz="2000" i="1"/>
              <a:t>x</a:t>
            </a:r>
            <a:r>
              <a:rPr lang="en-US" sz="2000" i="1"/>
              <a:t> </a:t>
            </a:r>
            <a:r>
              <a:rPr lang="vi-VN" sz="2000"/>
              <a:t>≤</a:t>
            </a:r>
            <a:r>
              <a:rPr lang="vi-VN" sz="2000" i="1"/>
              <a:t>h</a:t>
            </a:r>
            <a:r>
              <a:rPr lang="vi-VN" sz="2000"/>
              <a:t>) cắt khối lăng trụ theo mặt cắt có diện tích không đổi là </a:t>
            </a:r>
            <a:r>
              <a:rPr lang="vi-VN" sz="2000" i="1"/>
              <a:t>S</a:t>
            </a:r>
            <a:r>
              <a:rPr lang="vi-VN" sz="2000"/>
              <a:t>(</a:t>
            </a:r>
            <a:r>
              <a:rPr lang="vi-VN" sz="2000" i="1"/>
              <a:t>x</a:t>
            </a:r>
            <a:r>
              <a:rPr lang="vi-VN" sz="2000"/>
              <a:t>) = </a:t>
            </a:r>
            <a:r>
              <a:rPr lang="vi-VN" sz="2000" i="1"/>
              <a:t>S</a:t>
            </a:r>
            <a:r>
              <a:rPr lang="vi-VN" sz="2000"/>
              <a:t>.</a:t>
            </a:r>
            <a:r>
              <a:rPr lang="en-US" sz="2000"/>
              <a:t> </a:t>
            </a:r>
            <a:r>
              <a:rPr lang="vi-VN" sz="2000"/>
              <a:t>Do đó, thể tích của khối lăng trụ là</a:t>
            </a:r>
            <a:endParaRPr lang="en-US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8DD06-EE95-4BA5-BA7E-AA7D6AE138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8774" y="1163991"/>
            <a:ext cx="786452" cy="1889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D89120D-529C-4621-991F-E5877F183E31}"/>
              </a:ext>
            </a:extLst>
          </p:cNvPr>
          <p:cNvGrpSpPr/>
          <p:nvPr/>
        </p:nvGrpSpPr>
        <p:grpSpPr>
          <a:xfrm>
            <a:off x="5867400" y="1504950"/>
            <a:ext cx="3144328" cy="3290434"/>
            <a:chOff x="5946542" y="1429506"/>
            <a:chExt cx="3144328" cy="32904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748623-FF71-4706-98AA-DC0566E20FE2}"/>
                </a:ext>
              </a:extLst>
            </p:cNvPr>
            <p:cNvGrpSpPr/>
            <p:nvPr/>
          </p:nvGrpSpPr>
          <p:grpSpPr>
            <a:xfrm>
              <a:off x="5946542" y="1429506"/>
              <a:ext cx="3144328" cy="3280084"/>
              <a:chOff x="5847272" y="1895505"/>
              <a:chExt cx="3144328" cy="328008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47272" y="1895505"/>
                <a:ext cx="3144328" cy="3280084"/>
              </a:xfrm>
              <a:prstGeom prst="roundRect">
                <a:avLst>
                  <a:gd name="adj" fmla="val 2859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F3E8665-F82E-4AEB-82CA-CC2494632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65406" y="2040600"/>
                <a:ext cx="2895600" cy="279643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A4ED9B3-FD28-43FF-8ADF-0692B2F4B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4704" y="2068966"/>
                <a:ext cx="198900" cy="209161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5EC983-B612-48CA-A6FA-F1B17DDA30A5}"/>
                </a:ext>
              </a:extLst>
            </p:cNvPr>
            <p:cNvSpPr txBox="1"/>
            <p:nvPr/>
          </p:nvSpPr>
          <p:spPr>
            <a:xfrm>
              <a:off x="7155759" y="4381386"/>
              <a:ext cx="75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C00000"/>
                  </a:solidFill>
                </a:rPr>
                <a:t>H.4.22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6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03F34AA-5C93-4FC8-B85C-F6C6CA306872}"/>
              </a:ext>
            </a:extLst>
          </p:cNvPr>
          <p:cNvSpPr/>
          <p:nvPr/>
        </p:nvSpPr>
        <p:spPr>
          <a:xfrm>
            <a:off x="879869" y="2256685"/>
            <a:ext cx="3815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Chọn trục O</a:t>
            </a:r>
            <a:r>
              <a:rPr lang="en-US" sz="2000" i="1"/>
              <a:t>x</a:t>
            </a:r>
            <a:r>
              <a:rPr lang="en-US" sz="2000"/>
              <a:t> nh</a:t>
            </a:r>
            <a:r>
              <a:rPr lang="vi-VN" sz="2000"/>
              <a:t>ư</a:t>
            </a:r>
            <a:r>
              <a:rPr lang="en-US" sz="2000"/>
              <a:t> (H.4.23). Ta có:</a:t>
            </a:r>
            <a:endParaRPr lang="en-US" sz="2000" i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F840CD-9028-43E7-BEED-974F90D15C54}"/>
              </a:ext>
            </a:extLst>
          </p:cNvPr>
          <p:cNvSpPr/>
          <p:nvPr/>
        </p:nvSpPr>
        <p:spPr>
          <a:xfrm>
            <a:off x="831768" y="2672739"/>
            <a:ext cx="2347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Theo định lý Thalès:</a:t>
            </a:r>
            <a:endParaRPr lang="en-US" sz="2000" i="1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DB65B53-ABED-4711-BD63-72F5A28F7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619962"/>
              </p:ext>
            </p:extLst>
          </p:nvPr>
        </p:nvGraphicFramePr>
        <p:xfrm>
          <a:off x="3047566" y="2482265"/>
          <a:ext cx="2159887" cy="80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66" name="Equation" r:id="rId3" imgW="1218960" imgH="457200" progId="Equation.DSMT4">
                  <p:embed/>
                </p:oleObj>
              </mc:Choice>
              <mc:Fallback>
                <p:oleObj name="Equation" r:id="rId3" imgW="1218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7566" y="2482265"/>
                        <a:ext cx="2159887" cy="809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8C529BE-1C16-4F2C-837B-68433AB5D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223810"/>
              </p:ext>
            </p:extLst>
          </p:nvPr>
        </p:nvGraphicFramePr>
        <p:xfrm>
          <a:off x="5180203" y="2476177"/>
          <a:ext cx="24749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67" name="Equation" r:id="rId5" imgW="1396800" imgH="457200" progId="Equation.DSMT4">
                  <p:embed/>
                </p:oleObj>
              </mc:Choice>
              <mc:Fallback>
                <p:oleObj name="Equation" r:id="rId5" imgW="1396800" imgH="457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DB65B53-ABED-4711-BD63-72F5A28F7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0203" y="2476177"/>
                        <a:ext cx="2474913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4D25EAC-39C0-4319-B9A2-295398242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4335"/>
              </p:ext>
            </p:extLst>
          </p:nvPr>
        </p:nvGraphicFramePr>
        <p:xfrm>
          <a:off x="2939584" y="3273877"/>
          <a:ext cx="50355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68" name="Equation" r:id="rId7" imgW="2844720" imgH="482400" progId="Equation.DSMT4">
                  <p:embed/>
                </p:oleObj>
              </mc:Choice>
              <mc:Fallback>
                <p:oleObj name="Equation" r:id="rId7" imgW="2844720" imgH="4824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8C529BE-1C16-4F2C-837B-68433AB5D1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39584" y="3273877"/>
                        <a:ext cx="503555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88E1C01-2D7B-4F38-AFD2-0F9CC6705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21505"/>
              </p:ext>
            </p:extLst>
          </p:nvPr>
        </p:nvGraphicFramePr>
        <p:xfrm>
          <a:off x="1271153" y="3280828"/>
          <a:ext cx="1776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69" name="Equation" r:id="rId9" imgW="1002960" imgH="431640" progId="Equation.DSMT4">
                  <p:embed/>
                </p:oleObj>
              </mc:Choice>
              <mc:Fallback>
                <p:oleObj name="Equation" r:id="rId9" imgW="1002960" imgH="431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4D25EAC-39C0-4319-B9A2-2953982420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1153" y="3280828"/>
                        <a:ext cx="1776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9808A57D-BE9B-4D35-ABE8-5E39A1645532}"/>
              </a:ext>
            </a:extLst>
          </p:cNvPr>
          <p:cNvGrpSpPr/>
          <p:nvPr/>
        </p:nvGrpSpPr>
        <p:grpSpPr>
          <a:xfrm>
            <a:off x="1176570" y="484206"/>
            <a:ext cx="6824430" cy="1741822"/>
            <a:chOff x="1194427" y="817483"/>
            <a:chExt cx="7124700" cy="19163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88692F-6B25-4163-9AF6-B475219309AE}"/>
                </a:ext>
              </a:extLst>
            </p:cNvPr>
            <p:cNvGrpSpPr/>
            <p:nvPr/>
          </p:nvGrpSpPr>
          <p:grpSpPr>
            <a:xfrm>
              <a:off x="1194427" y="817483"/>
              <a:ext cx="7124700" cy="1916342"/>
              <a:chOff x="788417" y="3812557"/>
              <a:chExt cx="10133598" cy="301142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3417317-9D3E-4A8D-9F04-8C89FBA8A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417" y="3812557"/>
                <a:ext cx="10133598" cy="3011426"/>
              </a:xfrm>
              <a:prstGeom prst="rect">
                <a:avLst/>
              </a:prstGeom>
            </p:spPr>
          </p:pic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13F5C84A-D1F4-4FC6-8FB0-EBA7CE6B2C1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683899"/>
                  </p:ext>
                </p:extLst>
              </p:nvPr>
            </p:nvGraphicFramePr>
            <p:xfrm>
              <a:off x="1743075" y="5161107"/>
              <a:ext cx="324803" cy="314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70" name="Equation" r:id="rId12" imgW="295146" imgH="285750" progId="Equation.DSMT4">
                      <p:embed/>
                    </p:oleObj>
                  </mc:Choice>
                  <mc:Fallback>
                    <p:oleObj name="Equation" r:id="rId12" imgW="295146" imgH="285750" progId="Equation.DSMT4">
                      <p:embed/>
                      <p:pic>
                        <p:nvPicPr>
                          <p:cNvPr id="38" name="Object 37">
                            <a:extLst>
                              <a:ext uri="{FF2B5EF4-FFF2-40B4-BE49-F238E27FC236}">
                                <a16:creationId xmlns:a16="http://schemas.microsoft.com/office/drawing/2014/main" id="{1DB0124D-9831-4C3C-8906-52A46340ADC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743075" y="5161107"/>
                            <a:ext cx="324803" cy="3143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>
                <a:extLst>
                  <a:ext uri="{FF2B5EF4-FFF2-40B4-BE49-F238E27FC236}">
                    <a16:creationId xmlns:a16="http://schemas.microsoft.com/office/drawing/2014/main" id="{567F4AE3-2124-47B9-A7E3-E1E66C4A0C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4245407"/>
                  </p:ext>
                </p:extLst>
              </p:nvPr>
            </p:nvGraphicFramePr>
            <p:xfrm>
              <a:off x="9729818" y="4445357"/>
              <a:ext cx="223837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71" name="Equation" r:id="rId14" imgW="152280" imgH="164880" progId="Equation.DSMT4">
                      <p:embed/>
                    </p:oleObj>
                  </mc:Choice>
                  <mc:Fallback>
                    <p:oleObj name="Equation" r:id="rId14" imgW="152280" imgH="164880" progId="Equation.DSMT4">
                      <p:embed/>
                      <p:pic>
                        <p:nvPicPr>
                          <p:cNvPr id="40" name="Object 39">
                            <a:extLst>
                              <a:ext uri="{FF2B5EF4-FFF2-40B4-BE49-F238E27FC236}">
                                <a16:creationId xmlns:a16="http://schemas.microsoft.com/office/drawing/2014/main" id="{3F00B388-4229-4AB0-A9A4-C5DFA44D000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9729818" y="4445357"/>
                            <a:ext cx="223837" cy="24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>
                <a:extLst>
                  <a:ext uri="{FF2B5EF4-FFF2-40B4-BE49-F238E27FC236}">
                    <a16:creationId xmlns:a16="http://schemas.microsoft.com/office/drawing/2014/main" id="{84B1838B-0274-4C21-825A-99AB38928E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44155026"/>
                  </p:ext>
                </p:extLst>
              </p:nvPr>
            </p:nvGraphicFramePr>
            <p:xfrm>
              <a:off x="9802813" y="5184775"/>
              <a:ext cx="204787" cy="242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72" name="Equation" r:id="rId16" imgW="139680" imgH="164880" progId="Equation.DSMT4">
                      <p:embed/>
                    </p:oleObj>
                  </mc:Choice>
                  <mc:Fallback>
                    <p:oleObj name="Equation" r:id="rId16" imgW="139680" imgH="164880" progId="Equation.DSMT4">
                      <p:embed/>
                      <p:pic>
                        <p:nvPicPr>
                          <p:cNvPr id="41" name="Object 40">
                            <a:extLst>
                              <a:ext uri="{FF2B5EF4-FFF2-40B4-BE49-F238E27FC236}">
                                <a16:creationId xmlns:a16="http://schemas.microsoft.com/office/drawing/2014/main" id="{4AA25338-EB9E-4901-B614-34CC83FC4D3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9802813" y="5184775"/>
                            <a:ext cx="204787" cy="2428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>
                <a:extLst>
                  <a:ext uri="{FF2B5EF4-FFF2-40B4-BE49-F238E27FC236}">
                    <a16:creationId xmlns:a16="http://schemas.microsoft.com/office/drawing/2014/main" id="{0B8A9FEA-6108-4800-984B-13D0E1B804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9243435"/>
                  </p:ext>
                </p:extLst>
              </p:nvPr>
            </p:nvGraphicFramePr>
            <p:xfrm>
              <a:off x="1743075" y="3990975"/>
              <a:ext cx="204788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73" name="Equation" r:id="rId18" imgW="139680" imgH="164880" progId="Equation.DSMT4">
                      <p:embed/>
                    </p:oleObj>
                  </mc:Choice>
                  <mc:Fallback>
                    <p:oleObj name="Equation" r:id="rId18" imgW="139680" imgH="164880" progId="Equation.DSMT4">
                      <p:embed/>
                      <p:pic>
                        <p:nvPicPr>
                          <p:cNvPr id="46" name="Object 45">
                            <a:extLst>
                              <a:ext uri="{FF2B5EF4-FFF2-40B4-BE49-F238E27FC236}">
                                <a16:creationId xmlns:a16="http://schemas.microsoft.com/office/drawing/2014/main" id="{E982F268-3F65-4AA5-8F1A-B4AC2BC74D5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743075" y="3990975"/>
                            <a:ext cx="204788" cy="24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>
                <a:extLst>
                  <a:ext uri="{FF2B5EF4-FFF2-40B4-BE49-F238E27FC236}">
                    <a16:creationId xmlns:a16="http://schemas.microsoft.com/office/drawing/2014/main" id="{F9DE1D32-E463-4ED8-8813-BB53AB1B78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2549407"/>
                  </p:ext>
                </p:extLst>
              </p:nvPr>
            </p:nvGraphicFramePr>
            <p:xfrm>
              <a:off x="4553601" y="5187820"/>
              <a:ext cx="204535" cy="2863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74" name="Equation" r:id="rId20" imgW="126720" imgH="177480" progId="Equation.DSMT4">
                      <p:embed/>
                    </p:oleObj>
                  </mc:Choice>
                  <mc:Fallback>
                    <p:oleObj name="Equation" r:id="rId20" imgW="126720" imgH="177480" progId="Equation.DSMT4">
                      <p:embed/>
                      <p:pic>
                        <p:nvPicPr>
                          <p:cNvPr id="48" name="Object 47">
                            <a:extLst>
                              <a:ext uri="{FF2B5EF4-FFF2-40B4-BE49-F238E27FC236}">
                                <a16:creationId xmlns:a16="http://schemas.microsoft.com/office/drawing/2014/main" id="{70B6FAE9-5791-4EB1-AA3F-28E4529BBDA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4553601" y="5187820"/>
                            <a:ext cx="204535" cy="28634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>
                <a:extLst>
                  <a:ext uri="{FF2B5EF4-FFF2-40B4-BE49-F238E27FC236}">
                    <a16:creationId xmlns:a16="http://schemas.microsoft.com/office/drawing/2014/main" id="{63A9F52E-7A64-466A-B10D-15529F6A7C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0636898"/>
                  </p:ext>
                </p:extLst>
              </p:nvPr>
            </p:nvGraphicFramePr>
            <p:xfrm>
              <a:off x="5919503" y="5269382"/>
              <a:ext cx="187325" cy="204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75" name="Equation" r:id="rId22" imgW="126720" imgH="139680" progId="Equation.DSMT4">
                      <p:embed/>
                    </p:oleObj>
                  </mc:Choice>
                  <mc:Fallback>
                    <p:oleObj name="Equation" r:id="rId22" imgW="126720" imgH="139680" progId="Equation.DSMT4">
                      <p:embed/>
                      <p:pic>
                        <p:nvPicPr>
                          <p:cNvPr id="49" name="Object 48">
                            <a:extLst>
                              <a:ext uri="{FF2B5EF4-FFF2-40B4-BE49-F238E27FC236}">
                                <a16:creationId xmlns:a16="http://schemas.microsoft.com/office/drawing/2014/main" id="{5F5B5730-E339-4AA4-A0A5-3AAF25D95FE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5919503" y="5269382"/>
                            <a:ext cx="187325" cy="204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>
                <a:extLst>
                  <a:ext uri="{FF2B5EF4-FFF2-40B4-BE49-F238E27FC236}">
                    <a16:creationId xmlns:a16="http://schemas.microsoft.com/office/drawing/2014/main" id="{AE434D91-E839-4FA1-BE83-DD43DCC819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7382734"/>
                  </p:ext>
                </p:extLst>
              </p:nvPr>
            </p:nvGraphicFramePr>
            <p:xfrm>
              <a:off x="3622185" y="5250582"/>
              <a:ext cx="187325" cy="204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76" name="Equation" r:id="rId24" imgW="126720" imgH="139680" progId="Equation.DSMT4">
                      <p:embed/>
                    </p:oleObj>
                  </mc:Choice>
                  <mc:Fallback>
                    <p:oleObj name="Equation" r:id="rId24" imgW="126720" imgH="139680" progId="Equation.DSMT4">
                      <p:embed/>
                      <p:pic>
                        <p:nvPicPr>
                          <p:cNvPr id="52" name="Object 51">
                            <a:extLst>
                              <a:ext uri="{FF2B5EF4-FFF2-40B4-BE49-F238E27FC236}">
                                <a16:creationId xmlns:a16="http://schemas.microsoft.com/office/drawing/2014/main" id="{0CE89540-7256-450E-B286-6D19EDE5C85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3622185" y="5250582"/>
                            <a:ext cx="187325" cy="204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9A780D1C-2D54-4E91-8FF5-8B5AB5908A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3562731"/>
                  </p:ext>
                </p:extLst>
              </p:nvPr>
            </p:nvGraphicFramePr>
            <p:xfrm>
              <a:off x="937169" y="5972723"/>
              <a:ext cx="204535" cy="2045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77" name="Equation" r:id="rId25" imgW="126720" imgH="126720" progId="Equation.DSMT4">
                      <p:embed/>
                    </p:oleObj>
                  </mc:Choice>
                  <mc:Fallback>
                    <p:oleObj name="Equation" r:id="rId25" imgW="126720" imgH="126720" progId="Equation.DSMT4">
                      <p:embed/>
                      <p:pic>
                        <p:nvPicPr>
                          <p:cNvPr id="5" name="Object 4">
                            <a:extLst>
                              <a:ext uri="{FF2B5EF4-FFF2-40B4-BE49-F238E27FC236}">
                                <a16:creationId xmlns:a16="http://schemas.microsoft.com/office/drawing/2014/main" id="{DB648678-8947-429B-978B-8EFF9B7566B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937169" y="5972723"/>
                            <a:ext cx="204535" cy="20453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>
                <a:extLst>
                  <a:ext uri="{FF2B5EF4-FFF2-40B4-BE49-F238E27FC236}">
                    <a16:creationId xmlns:a16="http://schemas.microsoft.com/office/drawing/2014/main" id="{8078AC11-C988-489B-BA4D-BBCC4D0383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3463913"/>
                  </p:ext>
                </p:extLst>
              </p:nvPr>
            </p:nvGraphicFramePr>
            <p:xfrm>
              <a:off x="6734428" y="5185291"/>
              <a:ext cx="324803" cy="314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78" name="Equation" r:id="rId12" imgW="295146" imgH="285750" progId="Equation.DSMT4">
                      <p:embed/>
                    </p:oleObj>
                  </mc:Choice>
                  <mc:Fallback>
                    <p:oleObj name="Equation" r:id="rId12" imgW="295146" imgH="285750" progId="Equation.DSMT4">
                      <p:embed/>
                      <p:pic>
                        <p:nvPicPr>
                          <p:cNvPr id="47" name="Object 46">
                            <a:extLst>
                              <a:ext uri="{FF2B5EF4-FFF2-40B4-BE49-F238E27FC236}">
                                <a16:creationId xmlns:a16="http://schemas.microsoft.com/office/drawing/2014/main" id="{FC856653-3974-4D21-9058-4F42D6BBBF5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6734428" y="5185291"/>
                            <a:ext cx="324803" cy="3143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>
                <a:extLst>
                  <a:ext uri="{FF2B5EF4-FFF2-40B4-BE49-F238E27FC236}">
                    <a16:creationId xmlns:a16="http://schemas.microsoft.com/office/drawing/2014/main" id="{E5709293-E71D-4247-885D-AD9377F3FF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4065731"/>
                  </p:ext>
                </p:extLst>
              </p:nvPr>
            </p:nvGraphicFramePr>
            <p:xfrm>
              <a:off x="10516822" y="5177706"/>
              <a:ext cx="187325" cy="204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79" name="Equation" r:id="rId22" imgW="126720" imgH="139680" progId="Equation.DSMT4">
                      <p:embed/>
                    </p:oleObj>
                  </mc:Choice>
                  <mc:Fallback>
                    <p:oleObj name="Equation" r:id="rId22" imgW="126720" imgH="139680" progId="Equation.DSMT4">
                      <p:embed/>
                      <p:pic>
                        <p:nvPicPr>
                          <p:cNvPr id="53" name="Object 52">
                            <a:extLst>
                              <a:ext uri="{FF2B5EF4-FFF2-40B4-BE49-F238E27FC236}">
                                <a16:creationId xmlns:a16="http://schemas.microsoft.com/office/drawing/2014/main" id="{10BDEC6B-4782-4CE3-B22F-97A83374A2F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10516822" y="5177706"/>
                            <a:ext cx="187325" cy="204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>
                <a:extLst>
                  <a:ext uri="{FF2B5EF4-FFF2-40B4-BE49-F238E27FC236}">
                    <a16:creationId xmlns:a16="http://schemas.microsoft.com/office/drawing/2014/main" id="{5D641627-FED9-42B1-8C83-4E3C3CC953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7925566"/>
                  </p:ext>
                </p:extLst>
              </p:nvPr>
            </p:nvGraphicFramePr>
            <p:xfrm>
              <a:off x="7075900" y="4175482"/>
              <a:ext cx="204788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80" name="Equation" r:id="rId27" imgW="139680" imgH="164880" progId="Equation.DSMT4">
                      <p:embed/>
                    </p:oleObj>
                  </mc:Choice>
                  <mc:Fallback>
                    <p:oleObj name="Equation" r:id="rId27" imgW="139680" imgH="164880" progId="Equation.DSMT4">
                      <p:embed/>
                      <p:pic>
                        <p:nvPicPr>
                          <p:cNvPr id="54" name="Object 53">
                            <a:extLst>
                              <a:ext uri="{FF2B5EF4-FFF2-40B4-BE49-F238E27FC236}">
                                <a16:creationId xmlns:a16="http://schemas.microsoft.com/office/drawing/2014/main" id="{25B0BB82-FB75-46EC-9601-96FB4A26D22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7075900" y="4175482"/>
                            <a:ext cx="204788" cy="24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>
                <a:extLst>
                  <a:ext uri="{FF2B5EF4-FFF2-40B4-BE49-F238E27FC236}">
                    <a16:creationId xmlns:a16="http://schemas.microsoft.com/office/drawing/2014/main" id="{73AE2151-34EE-473E-86C4-927F9EDFEB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4363483"/>
                  </p:ext>
                </p:extLst>
              </p:nvPr>
            </p:nvGraphicFramePr>
            <p:xfrm>
              <a:off x="7525386" y="5767936"/>
              <a:ext cx="187325" cy="204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81" name="Equation" r:id="rId22" imgW="126720" imgH="139680" progId="Equation.DSMT4">
                      <p:embed/>
                    </p:oleObj>
                  </mc:Choice>
                  <mc:Fallback>
                    <p:oleObj name="Equation" r:id="rId22" imgW="126720" imgH="139680" progId="Equation.DSMT4">
                      <p:embed/>
                      <p:pic>
                        <p:nvPicPr>
                          <p:cNvPr id="55" name="Object 54">
                            <a:extLst>
                              <a:ext uri="{FF2B5EF4-FFF2-40B4-BE49-F238E27FC236}">
                                <a16:creationId xmlns:a16="http://schemas.microsoft.com/office/drawing/2014/main" id="{CDC28733-AB89-43DA-A47F-DFD070A9266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7525386" y="5767936"/>
                            <a:ext cx="187325" cy="204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>
                <a:extLst>
                  <a:ext uri="{FF2B5EF4-FFF2-40B4-BE49-F238E27FC236}">
                    <a16:creationId xmlns:a16="http://schemas.microsoft.com/office/drawing/2014/main" id="{DE18DA0B-7C6F-4103-A112-FAADF6D3E2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1261284"/>
                  </p:ext>
                </p:extLst>
              </p:nvPr>
            </p:nvGraphicFramePr>
            <p:xfrm>
              <a:off x="8625558" y="5228600"/>
              <a:ext cx="187325" cy="204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82" name="Equation" r:id="rId28" imgW="126720" imgH="139680" progId="Equation.DSMT4">
                      <p:embed/>
                    </p:oleObj>
                  </mc:Choice>
                  <mc:Fallback>
                    <p:oleObj name="Equation" r:id="rId28" imgW="126720" imgH="139680" progId="Equation.DSMT4">
                      <p:embed/>
                      <p:pic>
                        <p:nvPicPr>
                          <p:cNvPr id="56" name="Object 55">
                            <a:extLst>
                              <a:ext uri="{FF2B5EF4-FFF2-40B4-BE49-F238E27FC236}">
                                <a16:creationId xmlns:a16="http://schemas.microsoft.com/office/drawing/2014/main" id="{D0D987A0-8802-47C8-AA9A-91E1F20A1B7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8625558" y="5228600"/>
                            <a:ext cx="187325" cy="204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E633B47-3C97-4D30-B22E-9122CA46B1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2242" y="5939522"/>
                <a:ext cx="1477541" cy="20477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EFA6089-F6FC-41F0-AC9A-39B624099A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47942" y="5959999"/>
                <a:ext cx="1484300" cy="12724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0" name="Object 19">
                <a:extLst>
                  <a:ext uri="{FF2B5EF4-FFF2-40B4-BE49-F238E27FC236}">
                    <a16:creationId xmlns:a16="http://schemas.microsoft.com/office/drawing/2014/main" id="{83EEA1D7-9EA7-43BE-94FB-CD97188284C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156501"/>
                  </p:ext>
                </p:extLst>
              </p:nvPr>
            </p:nvGraphicFramePr>
            <p:xfrm>
              <a:off x="8383588" y="5984875"/>
              <a:ext cx="187325" cy="260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83" name="Equation" r:id="rId30" imgW="126720" imgH="177480" progId="Equation.DSMT4">
                      <p:embed/>
                    </p:oleObj>
                  </mc:Choice>
                  <mc:Fallback>
                    <p:oleObj name="Equation" r:id="rId30" imgW="126720" imgH="177480" progId="Equation.DSMT4">
                      <p:embed/>
                      <p:pic>
                        <p:nvPicPr>
                          <p:cNvPr id="58" name="Object 57">
                            <a:extLst>
                              <a:ext uri="{FF2B5EF4-FFF2-40B4-BE49-F238E27FC236}">
                                <a16:creationId xmlns:a16="http://schemas.microsoft.com/office/drawing/2014/main" id="{B98AC04C-0BDE-4E6A-A80A-5ACB4E0EC99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1"/>
                          <a:stretch>
                            <a:fillRect/>
                          </a:stretch>
                        </p:blipFill>
                        <p:spPr>
                          <a:xfrm>
                            <a:off x="8383588" y="5984875"/>
                            <a:ext cx="187325" cy="2603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id="{F2ED36CF-EDEA-492C-B0E3-46D5BAE142D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1261284"/>
                  </p:ext>
                </p:extLst>
              </p:nvPr>
            </p:nvGraphicFramePr>
            <p:xfrm>
              <a:off x="3126940" y="5589338"/>
              <a:ext cx="187325" cy="204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84" name="Equation" r:id="rId32" imgW="126720" imgH="139680" progId="Equation.DSMT4">
                      <p:embed/>
                    </p:oleObj>
                  </mc:Choice>
                  <mc:Fallback>
                    <p:oleObj name="Equation" r:id="rId32" imgW="126720" imgH="139680" progId="Equation.DSMT4">
                      <p:embed/>
                      <p:pic>
                        <p:nvPicPr>
                          <p:cNvPr id="17" name="Object 16">
                            <a:extLst>
                              <a:ext uri="{FF2B5EF4-FFF2-40B4-BE49-F238E27FC236}">
                                <a16:creationId xmlns:a16="http://schemas.microsoft.com/office/drawing/2014/main" id="{DE18DA0B-7C6F-4103-A112-FAADF6D3E2E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3126940" y="5589338"/>
                            <a:ext cx="187325" cy="204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4C13FEA-F27C-48A1-A821-A8BB4C6661E8}"/>
                </a:ext>
              </a:extLst>
            </p:cNvPr>
            <p:cNvSpPr/>
            <p:nvPr/>
          </p:nvSpPr>
          <p:spPr>
            <a:xfrm>
              <a:off x="4379110" y="2350550"/>
              <a:ext cx="7553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H.4.23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F9BD5D-FDC9-4918-80BE-73CC0492654F}"/>
              </a:ext>
            </a:extLst>
          </p:cNvPr>
          <p:cNvGrpSpPr/>
          <p:nvPr/>
        </p:nvGrpSpPr>
        <p:grpSpPr>
          <a:xfrm>
            <a:off x="58386" y="68588"/>
            <a:ext cx="9220200" cy="542591"/>
            <a:chOff x="0" y="-30563"/>
            <a:chExt cx="9220200" cy="5425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514384E-20EC-4BEE-85E1-BCBD96BE9111}"/>
                </a:ext>
              </a:extLst>
            </p:cNvPr>
            <p:cNvSpPr/>
            <p:nvPr/>
          </p:nvSpPr>
          <p:spPr>
            <a:xfrm>
              <a:off x="0" y="-12005"/>
              <a:ext cx="14675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000" b="1" i="1">
                  <a:solidFill>
                    <a:srgbClr val="FF0000"/>
                  </a:solidFill>
                </a:rPr>
                <a:t>Ví dụ 6: 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82311B5-2DCE-46F8-A4E5-054FC211E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244367" y="-30563"/>
              <a:ext cx="7975833" cy="542591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E617F9AB-7E50-45C5-8BF0-FAA39B96CC3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7562" y="3973003"/>
            <a:ext cx="1388412" cy="65453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28CC6B7-6FF1-46B2-A4A9-F419E6117506}"/>
              </a:ext>
            </a:extLst>
          </p:cNvPr>
          <p:cNvGrpSpPr/>
          <p:nvPr/>
        </p:nvGrpSpPr>
        <p:grpSpPr>
          <a:xfrm>
            <a:off x="1454304" y="4186966"/>
            <a:ext cx="7560776" cy="932190"/>
            <a:chOff x="1454304" y="4186966"/>
            <a:chExt cx="7560776" cy="93219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8273EDE-5B99-4EEF-95A4-0C209FB98E66}"/>
                </a:ext>
              </a:extLst>
            </p:cNvPr>
            <p:cNvSpPr/>
            <p:nvPr/>
          </p:nvSpPr>
          <p:spPr>
            <a:xfrm>
              <a:off x="1485064" y="4573799"/>
              <a:ext cx="75300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000"/>
                <a:t>khối chóp bất kì bằng </a:t>
              </a:r>
              <a:r>
                <a:rPr lang="en-US" sz="2000"/>
                <a:t>    </a:t>
              </a:r>
              <a:r>
                <a:rPr lang="vi-VN" sz="2000"/>
                <a:t>diện tích mặt đáy nhân với chiều cao của nó.</a:t>
              </a:r>
              <a:endParaRPr lang="en-US" sz="20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CB77F2A-D5DC-4090-8198-CA085338E206}"/>
                </a:ext>
              </a:extLst>
            </p:cNvPr>
            <p:cNvSpPr/>
            <p:nvPr/>
          </p:nvSpPr>
          <p:spPr>
            <a:xfrm>
              <a:off x="1466855" y="4186966"/>
              <a:ext cx="74232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000"/>
                <a:t>Bằng ứng dụng của tích phân, người ta chứng minh được thể tích của </a:t>
              </a:r>
              <a:endParaRPr lang="en-US" sz="2000"/>
            </a:p>
          </p:txBody>
        </p:sp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id="{34D2CBFF-9DC0-4D2E-B403-A585D76B89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2129588"/>
                </p:ext>
              </p:extLst>
            </p:nvPr>
          </p:nvGraphicFramePr>
          <p:xfrm>
            <a:off x="3819060" y="4443747"/>
            <a:ext cx="225136" cy="675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85" name="Equation" r:id="rId35" imgW="139680" imgH="419040" progId="Equation.DSMT4">
                    <p:embed/>
                  </p:oleObj>
                </mc:Choice>
                <mc:Fallback>
                  <p:oleObj name="Equation" r:id="rId35" imgW="139680" imgH="41904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DDB65B53-ABED-4711-BD63-72F5A28F7ED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3819060" y="4443747"/>
                          <a:ext cx="225136" cy="6754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B0472EC-0554-47C2-B2FE-B77598110F07}"/>
                </a:ext>
              </a:extLst>
            </p:cNvPr>
            <p:cNvSpPr/>
            <p:nvPr/>
          </p:nvSpPr>
          <p:spPr>
            <a:xfrm>
              <a:off x="1454304" y="4202815"/>
              <a:ext cx="7530016" cy="913285"/>
            </a:xfrm>
            <a:prstGeom prst="roundRect">
              <a:avLst>
                <a:gd name="adj" fmla="val 5032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34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7B0D1F0-75EC-4C50-8DF4-FEABC12C2746}"/>
              </a:ext>
            </a:extLst>
          </p:cNvPr>
          <p:cNvGrpSpPr/>
          <p:nvPr/>
        </p:nvGrpSpPr>
        <p:grpSpPr>
          <a:xfrm>
            <a:off x="-124345" y="8920"/>
            <a:ext cx="9144000" cy="1074734"/>
            <a:chOff x="-152400" y="59425"/>
            <a:chExt cx="9144000" cy="1074734"/>
          </a:xfrm>
        </p:grpSpPr>
        <p:sp>
          <p:nvSpPr>
            <p:cNvPr id="34" name="Rounded Rectangle 16">
              <a:extLst>
                <a:ext uri="{FF2B5EF4-FFF2-40B4-BE49-F238E27FC236}">
                  <a16:creationId xmlns:a16="http://schemas.microsoft.com/office/drawing/2014/main" id="{2F7AEAB3-B78A-463E-AC1C-F0B5893A7D3F}"/>
                </a:ext>
              </a:extLst>
            </p:cNvPr>
            <p:cNvSpPr/>
            <p:nvPr/>
          </p:nvSpPr>
          <p:spPr>
            <a:xfrm>
              <a:off x="1028701" y="79396"/>
              <a:ext cx="7962899" cy="1012470"/>
            </a:xfrm>
            <a:prstGeom prst="roundRect">
              <a:avLst>
                <a:gd name="adj" fmla="val 2672"/>
              </a:avLst>
            </a:prstGeom>
            <a:solidFill>
              <a:srgbClr val="D3D1C3"/>
            </a:solidFill>
            <a:ln w="6350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186C0E-43F9-476A-BCF4-D91831B1E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2400" y="84814"/>
              <a:ext cx="1295400" cy="1049345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C29CE2F-0833-42A6-80CC-AF9CB9231149}"/>
                </a:ext>
              </a:extLst>
            </p:cNvPr>
            <p:cNvSpPr/>
            <p:nvPr/>
          </p:nvSpPr>
          <p:spPr>
            <a:xfrm>
              <a:off x="1045479" y="59425"/>
              <a:ext cx="7848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Tính thể tích của khối chóp cụt đều có diện tích hai đáy là </a:t>
              </a:r>
              <a:r>
                <a:rPr lang="en-US" sz="2000" i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  <a:r>
                <a:rPr lang="en-US" sz="2000" baseline="-25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r>
                <a:rPr lang="en-US" sz="2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2000" i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  <a:r>
                <a:rPr lang="en-US" sz="2000" baseline="-25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r>
                <a:rPr lang="en-US" sz="2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và chiều cao bằng </a:t>
              </a:r>
              <a:r>
                <a:rPr lang="en-US" sz="2000" i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</a:t>
              </a:r>
              <a:r>
                <a:rPr lang="en-US" sz="2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(H.4.24). Từ đó suy ra công thức tính thể tích khối chóp đều có diện tích đáy bằng </a:t>
              </a:r>
              <a:r>
                <a:rPr lang="en-US" sz="2000" i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  <a:r>
                <a:rPr lang="en-US" sz="2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và chiều cao bằng </a:t>
              </a:r>
              <a:r>
                <a:rPr lang="en-US" sz="2000" i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</a:t>
              </a:r>
              <a:r>
                <a:rPr lang="en-US" sz="2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959DFBB-6E41-485D-99BC-64DD3126E916}"/>
              </a:ext>
            </a:extLst>
          </p:cNvPr>
          <p:cNvGrpSpPr/>
          <p:nvPr/>
        </p:nvGrpSpPr>
        <p:grpSpPr>
          <a:xfrm>
            <a:off x="5496910" y="1422338"/>
            <a:ext cx="3522745" cy="2209800"/>
            <a:chOff x="5496910" y="1422338"/>
            <a:chExt cx="3522745" cy="2209800"/>
          </a:xfrm>
        </p:grpSpPr>
        <p:sp>
          <p:nvSpPr>
            <p:cNvPr id="52" name="Rounded Rectangle 9">
              <a:extLst>
                <a:ext uri="{FF2B5EF4-FFF2-40B4-BE49-F238E27FC236}">
                  <a16:creationId xmlns:a16="http://schemas.microsoft.com/office/drawing/2014/main" id="{0FA01CB9-72B6-4EE8-98A0-A619961243AE}"/>
                </a:ext>
              </a:extLst>
            </p:cNvPr>
            <p:cNvSpPr/>
            <p:nvPr/>
          </p:nvSpPr>
          <p:spPr>
            <a:xfrm>
              <a:off x="5496910" y="1422338"/>
              <a:ext cx="3522745" cy="2209800"/>
            </a:xfrm>
            <a:prstGeom prst="roundRect">
              <a:avLst>
                <a:gd name="adj" fmla="val 157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3A0BDE6-347A-423B-8A1A-494FC0754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6643" y="1591212"/>
              <a:ext cx="3326400" cy="18288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B5FED4C-4824-402A-B0BB-765094AEF329}"/>
              </a:ext>
            </a:extLst>
          </p:cNvPr>
          <p:cNvGrpSpPr/>
          <p:nvPr/>
        </p:nvGrpSpPr>
        <p:grpSpPr>
          <a:xfrm>
            <a:off x="623643" y="1330716"/>
            <a:ext cx="4953000" cy="707886"/>
            <a:chOff x="623643" y="1330716"/>
            <a:chExt cx="4953000" cy="70788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65AC0A-0EA3-4B25-9253-F4BBA70582C1}"/>
                </a:ext>
              </a:extLst>
            </p:cNvPr>
            <p:cNvSpPr/>
            <p:nvPr/>
          </p:nvSpPr>
          <p:spPr>
            <a:xfrm>
              <a:off x="623643" y="1330716"/>
              <a:ext cx="4953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/>
                <a:t>Mỗi mặt phẳng vuông góc với O</a:t>
              </a:r>
              <a:r>
                <a:rPr lang="en-US" sz="2000" i="1"/>
                <a:t>x</a:t>
              </a:r>
              <a:r>
                <a:rPr lang="en-US" sz="2000"/>
                <a:t> tại điểm có hoành độ bằng </a:t>
              </a:r>
              <a:r>
                <a:rPr lang="en-US" sz="2000" i="1"/>
                <a:t>x                </a:t>
              </a:r>
              <a:r>
                <a:rPr lang="en-US" sz="2000"/>
                <a:t>cắt khối chóp cụt </a:t>
              </a:r>
            </a:p>
          </p:txBody>
        </p:sp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F66BD8D0-FA80-42EB-B393-3268B82D2E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5955188"/>
                </p:ext>
              </p:extLst>
            </p:nvPr>
          </p:nvGraphicFramePr>
          <p:xfrm>
            <a:off x="2374834" y="1722642"/>
            <a:ext cx="1073809" cy="2928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03" name="Equation" r:id="rId5" imgW="732980" imgH="200447" progId="Equation.DSMT4">
                    <p:embed/>
                  </p:oleObj>
                </mc:Choice>
                <mc:Fallback>
                  <p:oleObj name="Equation" r:id="rId5" imgW="732980" imgH="20044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74834" y="1722642"/>
                          <a:ext cx="1073809" cy="2928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353341-FB22-4F50-B738-19D453B23C74}"/>
              </a:ext>
            </a:extLst>
          </p:cNvPr>
          <p:cNvGrpSpPr/>
          <p:nvPr/>
        </p:nvGrpSpPr>
        <p:grpSpPr>
          <a:xfrm>
            <a:off x="588575" y="1936522"/>
            <a:ext cx="4570290" cy="633556"/>
            <a:chOff x="609600" y="1872931"/>
            <a:chExt cx="4570290" cy="633556"/>
          </a:xfrm>
        </p:grpSpPr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57D67DE7-0693-41C2-92A3-B6FF2D846A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859737"/>
                </p:ext>
              </p:extLst>
            </p:nvPr>
          </p:nvGraphicFramePr>
          <p:xfrm>
            <a:off x="3863708" y="1872931"/>
            <a:ext cx="1316182" cy="633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04" name="Equation" r:id="rId7" imgW="888840" imgH="393480" progId="Equation.DSMT4">
                    <p:embed/>
                  </p:oleObj>
                </mc:Choice>
                <mc:Fallback>
                  <p:oleObj name="Equation" r:id="rId7" imgW="8888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63708" y="1872931"/>
                          <a:ext cx="1316182" cy="6335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9C7C70D-44AF-44BE-96AE-68DAFDE503C9}"/>
                </a:ext>
              </a:extLst>
            </p:cNvPr>
            <p:cNvSpPr/>
            <p:nvPr/>
          </p:nvSpPr>
          <p:spPr>
            <a:xfrm>
              <a:off x="609600" y="1982369"/>
              <a:ext cx="34050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đều theo thiết diện có diện tích </a:t>
              </a:r>
            </a:p>
          </p:txBody>
        </p:sp>
      </p:grp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3B72EBCA-CFDF-451B-B2F1-42A8E3F2D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655888"/>
              </p:ext>
            </p:extLst>
          </p:nvPr>
        </p:nvGraphicFramePr>
        <p:xfrm>
          <a:off x="733730" y="2424070"/>
          <a:ext cx="39751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5" name="Equation" r:id="rId9" imgW="2247840" imgH="545760" progId="Equation.DSMT4">
                  <p:embed/>
                </p:oleObj>
              </mc:Choice>
              <mc:Fallback>
                <p:oleObj name="Equation" r:id="rId9" imgW="22478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3730" y="2424070"/>
                        <a:ext cx="3975100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FB5B2F6C-CF1B-412C-AAC5-C127441EEC55}"/>
              </a:ext>
            </a:extLst>
          </p:cNvPr>
          <p:cNvGrpSpPr/>
          <p:nvPr/>
        </p:nvGrpSpPr>
        <p:grpSpPr>
          <a:xfrm>
            <a:off x="626077" y="3897532"/>
            <a:ext cx="5533225" cy="638763"/>
            <a:chOff x="628525" y="3793086"/>
            <a:chExt cx="5533225" cy="63876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75A3A7A-AAC2-4661-9165-E6A8C13424CB}"/>
                </a:ext>
              </a:extLst>
            </p:cNvPr>
            <p:cNvSpPr/>
            <p:nvPr/>
          </p:nvSpPr>
          <p:spPr>
            <a:xfrm>
              <a:off x="628525" y="3880380"/>
              <a:ext cx="37032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Mà                 và               nên       </a:t>
              </a:r>
            </a:p>
          </p:txBody>
        </p:sp>
        <p:graphicFrame>
          <p:nvGraphicFramePr>
            <p:cNvPr id="43" name="Object 42">
              <a:extLst>
                <a:ext uri="{FF2B5EF4-FFF2-40B4-BE49-F238E27FC236}">
                  <a16:creationId xmlns:a16="http://schemas.microsoft.com/office/drawing/2014/main" id="{108EB4CE-0FB6-4B20-8375-379C6C6E7F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7071549"/>
                </p:ext>
              </p:extLst>
            </p:nvPr>
          </p:nvGraphicFramePr>
          <p:xfrm>
            <a:off x="1101428" y="3802903"/>
            <a:ext cx="1043832" cy="628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06" name="Equation" r:id="rId11" imgW="657056" imgH="391160" progId="Equation.DSMT4">
                    <p:embed/>
                  </p:oleObj>
                </mc:Choice>
                <mc:Fallback>
                  <p:oleObj name="Equation" r:id="rId11" imgW="657056" imgH="391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01428" y="3802903"/>
                          <a:ext cx="1043832" cy="6289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D609278A-C628-4F2D-8D30-C3DEC51C73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8161941"/>
                </p:ext>
              </p:extLst>
            </p:nvPr>
          </p:nvGraphicFramePr>
          <p:xfrm>
            <a:off x="2417597" y="3947492"/>
            <a:ext cx="920407" cy="29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07" name="Equation" r:id="rId13" imgW="571415" imgH="181340" progId="Equation.DSMT4">
                    <p:embed/>
                  </p:oleObj>
                </mc:Choice>
                <mc:Fallback>
                  <p:oleObj name="Equation" r:id="rId13" imgW="571415" imgH="1813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417597" y="3947492"/>
                          <a:ext cx="920407" cy="291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29C08ABE-F519-4067-8778-BE3F62C459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9456797"/>
                </p:ext>
              </p:extLst>
            </p:nvPr>
          </p:nvGraphicFramePr>
          <p:xfrm>
            <a:off x="3747163" y="3793086"/>
            <a:ext cx="2414587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08" name="Equation" r:id="rId15" imgW="1498320" imgH="393480" progId="Equation.DSMT4">
                    <p:embed/>
                  </p:oleObj>
                </mc:Choice>
                <mc:Fallback>
                  <p:oleObj name="Equation" r:id="rId15" imgW="14983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747163" y="3793086"/>
                          <a:ext cx="2414587" cy="633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02B6647-93AD-44F8-861F-D862AB159D4C}"/>
              </a:ext>
            </a:extLst>
          </p:cNvPr>
          <p:cNvGrpSpPr/>
          <p:nvPr/>
        </p:nvGrpSpPr>
        <p:grpSpPr>
          <a:xfrm>
            <a:off x="609385" y="4430528"/>
            <a:ext cx="8410270" cy="634059"/>
            <a:chOff x="615850" y="4360661"/>
            <a:chExt cx="8410270" cy="63405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356BF06-FE1B-4D14-9B26-AA7ECF6F9D3C}"/>
                </a:ext>
              </a:extLst>
            </p:cNvPr>
            <p:cNvSpPr/>
            <p:nvPr/>
          </p:nvSpPr>
          <p:spPr>
            <a:xfrm>
              <a:off x="615850" y="4448873"/>
              <a:ext cx="8410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/>
                <a:t>Do đó thể tích khối chóp có diện tích đáy bằng S và chiều cao bằng h là </a:t>
              </a:r>
            </a:p>
          </p:txBody>
        </p:sp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id="{12AF75BC-76FA-41D0-892D-C2D272F855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6404964"/>
                </p:ext>
              </p:extLst>
            </p:nvPr>
          </p:nvGraphicFramePr>
          <p:xfrm>
            <a:off x="8020042" y="4360661"/>
            <a:ext cx="961313" cy="634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09" name="Equation" r:id="rId17" imgW="596880" imgH="393480" progId="Equation.DSMT4">
                    <p:embed/>
                  </p:oleObj>
                </mc:Choice>
                <mc:Fallback>
                  <p:oleObj name="Equation" r:id="rId17" imgW="5968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020042" y="4360661"/>
                          <a:ext cx="961313" cy="6340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7F92F975-3107-403B-A50E-43C3CAF8C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500281"/>
              </p:ext>
            </p:extLst>
          </p:nvPr>
        </p:nvGraphicFramePr>
        <p:xfrm>
          <a:off x="995844" y="3242771"/>
          <a:ext cx="3783894" cy="67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0" name="Equation" r:id="rId19" imgW="2349360" imgH="419040" progId="Equation.DSMT4">
                  <p:embed/>
                </p:oleObj>
              </mc:Choice>
              <mc:Fallback>
                <p:oleObj name="Equation" r:id="rId19" imgW="2349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95844" y="3242771"/>
                        <a:ext cx="3783894" cy="674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" name="Picture 53">
            <a:extLst>
              <a:ext uri="{FF2B5EF4-FFF2-40B4-BE49-F238E27FC236}">
                <a16:creationId xmlns:a16="http://schemas.microsoft.com/office/drawing/2014/main" id="{077F0A42-0B57-4C8D-A0D2-2B63C722246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97399" y="1094219"/>
            <a:ext cx="792549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113251" y="11156"/>
            <a:ext cx="1905000" cy="29609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MỞ ĐẦU</a:t>
            </a:r>
            <a:endParaRPr lang="vi-VN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00B1D9-A6A4-49E0-A49B-1F47F2C3B3BF}"/>
              </a:ext>
            </a:extLst>
          </p:cNvPr>
          <p:cNvGrpSpPr/>
          <p:nvPr/>
        </p:nvGrpSpPr>
        <p:grpSpPr>
          <a:xfrm>
            <a:off x="132823" y="501837"/>
            <a:ext cx="8897925" cy="976088"/>
            <a:chOff x="132823" y="501837"/>
            <a:chExt cx="8897925" cy="976088"/>
          </a:xfrm>
        </p:grpSpPr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139D0D11-4B40-434A-912B-C353F15AE750}"/>
                </a:ext>
              </a:extLst>
            </p:cNvPr>
            <p:cNvSpPr/>
            <p:nvPr/>
          </p:nvSpPr>
          <p:spPr>
            <a:xfrm>
              <a:off x="132823" y="501837"/>
              <a:ext cx="8897925" cy="976087"/>
            </a:xfrm>
            <a:prstGeom prst="roundRect">
              <a:avLst>
                <a:gd name="adj" fmla="val 5134"/>
              </a:avLst>
            </a:prstGeom>
            <a:solidFill>
              <a:srgbClr val="94B0B7">
                <a:alpha val="41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BF6C3C1-2569-443F-BF15-0FFF4A19024B}"/>
                </a:ext>
              </a:extLst>
            </p:cNvPr>
            <p:cNvSpPr/>
            <p:nvPr/>
          </p:nvSpPr>
          <p:spPr>
            <a:xfrm>
              <a:off x="132824" y="554595"/>
              <a:ext cx="88783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vi-VN"/>
                <a:t>Trong phần Hình học ở Trung học cơ sở và lớp 11, chúng ta đã được học công thức t</a:t>
              </a:r>
              <a:r>
                <a:rPr lang="en-US"/>
                <a:t>í</a:t>
              </a:r>
              <a:r>
                <a:rPr lang="vi-VN"/>
                <a:t>nh thể tích của nhiều vật thể trong không gian như khối lăng trụ, khối chóp, khối chóp cụt đều, khối trụ, khối nón, khối cầu. Tuy nhiên, ta thường phải </a:t>
              </a:r>
              <a:r>
                <a:rPr lang="vi-VN">
                  <a:solidFill>
                    <a:srgbClr val="C00000"/>
                  </a:solidFill>
                </a:rPr>
                <a:t>thừa nhận </a:t>
              </a:r>
              <a:r>
                <a:rPr lang="vi-VN"/>
                <a:t>các công thức này.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DC73922-6155-41DD-AFE8-4990D4276380}"/>
              </a:ext>
            </a:extLst>
          </p:cNvPr>
          <p:cNvSpPr/>
          <p:nvPr/>
        </p:nvSpPr>
        <p:spPr>
          <a:xfrm>
            <a:off x="132824" y="3588420"/>
            <a:ext cx="8878349" cy="923330"/>
          </a:xfrm>
          <a:prstGeom prst="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/>
              <a:t>Bài học này sẽ cung cấp một phương pháp tổng quát giúp ta </a:t>
            </a:r>
            <a:r>
              <a:rPr lang="vi-VN">
                <a:solidFill>
                  <a:srgbClr val="C00000"/>
                </a:solidFill>
              </a:rPr>
              <a:t>thiết lập </a:t>
            </a:r>
            <a:r>
              <a:rPr lang="vi-VN"/>
              <a:t>một cách dễ dàng tất cả các </a:t>
            </a:r>
            <a:r>
              <a:rPr lang="vi-VN">
                <a:solidFill>
                  <a:srgbClr val="C00000"/>
                </a:solidFill>
              </a:rPr>
              <a:t>công thức tính diện tích và thể tích </a:t>
            </a:r>
            <a:r>
              <a:rPr lang="vi-VN"/>
              <a:t>đã được học trong Hình học, cũng như t</a:t>
            </a:r>
            <a:r>
              <a:rPr lang="en-US"/>
              <a:t>í</a:t>
            </a:r>
            <a:r>
              <a:rPr lang="vi-VN"/>
              <a:t>nh được diện tích của những hình phẳng và thể tích của những vật thể phức tạp hơn trong thực tiễn.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27587C-8BC3-40CE-9E14-5BF684BF4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59" y="1879913"/>
            <a:ext cx="950489" cy="1198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8AF665-695A-412F-9C0B-43B0FBC99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34" y="1784824"/>
            <a:ext cx="1102178" cy="1279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C4795A-0131-445D-A49B-84B3216ED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85" y="2119835"/>
            <a:ext cx="1386375" cy="97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F1162C-91C6-4341-971D-98DB90B7F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056" y="2028228"/>
            <a:ext cx="1058617" cy="10505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D057F0-FB90-49FD-940F-E66E5AE2F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2000250"/>
            <a:ext cx="1102178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A9DBE1-88EF-461C-B34C-B3356B9AE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085" y="1879913"/>
            <a:ext cx="1360618" cy="13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572DF61-E4DE-43C3-9535-39DF86DFC904}"/>
              </a:ext>
            </a:extLst>
          </p:cNvPr>
          <p:cNvGrpSpPr/>
          <p:nvPr/>
        </p:nvGrpSpPr>
        <p:grpSpPr>
          <a:xfrm>
            <a:off x="5715000" y="2906803"/>
            <a:ext cx="3160129" cy="2236697"/>
            <a:chOff x="6154024" y="3043044"/>
            <a:chExt cx="2797305" cy="20702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C4A999-8C58-48AF-B5D1-7BC65A21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043044"/>
              <a:ext cx="2779129" cy="20702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09332F-A8F0-41CB-8E7E-A8A9A8E6E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4024" y="3867150"/>
              <a:ext cx="297043" cy="480928"/>
            </a:xfrm>
            <a:prstGeom prst="rect">
              <a:avLst/>
            </a:prstGeom>
          </p:spPr>
        </p:pic>
      </p:grp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F96D5E8-7495-4058-8200-05ED40E0A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289703"/>
              </p:ext>
            </p:extLst>
          </p:nvPr>
        </p:nvGraphicFramePr>
        <p:xfrm>
          <a:off x="1089695" y="3378682"/>
          <a:ext cx="2654862" cy="69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8" name="Equation" r:id="rId5" imgW="1498320" imgH="393480" progId="Equation.DSMT4">
                  <p:embed/>
                </p:oleObj>
              </mc:Choice>
              <mc:Fallback>
                <p:oleObj name="Equation" r:id="rId5" imgW="1498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9695" y="3378682"/>
                        <a:ext cx="2654862" cy="697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78056AA-E663-4EBA-8FA1-EB95F5DA8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172550"/>
              </p:ext>
            </p:extLst>
          </p:nvPr>
        </p:nvGraphicFramePr>
        <p:xfrm>
          <a:off x="1105075" y="4011697"/>
          <a:ext cx="1472650" cy="8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9" name="Equation" r:id="rId7" imgW="914400" imgH="545760" progId="Equation.DSMT4">
                  <p:embed/>
                </p:oleObj>
              </mc:Choice>
              <mc:Fallback>
                <p:oleObj name="Equation" r:id="rId7" imgW="9144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5075" y="4011697"/>
                        <a:ext cx="1472650" cy="8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A312CEF-3A1A-42E6-9F0D-1A429A357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369899"/>
              </p:ext>
            </p:extLst>
          </p:nvPr>
        </p:nvGraphicFramePr>
        <p:xfrm>
          <a:off x="2547582" y="4011722"/>
          <a:ext cx="23939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0" name="Equation" r:id="rId9" imgW="1485720" imgH="545760" progId="Equation.DSMT4">
                  <p:embed/>
                </p:oleObj>
              </mc:Choice>
              <mc:Fallback>
                <p:oleObj name="Equation" r:id="rId9" imgW="14857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47582" y="4011722"/>
                        <a:ext cx="2393950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9798027-9153-4462-8226-A5098B0AB7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2403" y="3044031"/>
            <a:ext cx="792549" cy="18899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BA428E9-1405-4F55-8836-E8D5803C4A4E}"/>
              </a:ext>
            </a:extLst>
          </p:cNvPr>
          <p:cNvGrpSpPr/>
          <p:nvPr/>
        </p:nvGrpSpPr>
        <p:grpSpPr>
          <a:xfrm>
            <a:off x="-3100" y="24319"/>
            <a:ext cx="9147100" cy="2776031"/>
            <a:chOff x="-3100" y="24319"/>
            <a:chExt cx="9147100" cy="2776031"/>
          </a:xfrm>
        </p:grpSpPr>
        <p:sp>
          <p:nvSpPr>
            <p:cNvPr id="6" name="Rounded Rectangle 16">
              <a:extLst>
                <a:ext uri="{FF2B5EF4-FFF2-40B4-BE49-F238E27FC236}">
                  <a16:creationId xmlns:a16="http://schemas.microsoft.com/office/drawing/2014/main" id="{9611E813-E527-40B3-BE6E-4D01E247E073}"/>
                </a:ext>
              </a:extLst>
            </p:cNvPr>
            <p:cNvSpPr/>
            <p:nvPr/>
          </p:nvSpPr>
          <p:spPr>
            <a:xfrm>
              <a:off x="922090" y="46211"/>
              <a:ext cx="8145710" cy="2754139"/>
            </a:xfrm>
            <a:prstGeom prst="roundRect">
              <a:avLst>
                <a:gd name="adj" fmla="val 1806"/>
              </a:avLst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6350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837F01-5826-4953-8F25-EE3B51521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3100" y="237601"/>
              <a:ext cx="933579" cy="89482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4494B4-DDD0-409C-AFE1-B99CD254C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2090" y="24319"/>
              <a:ext cx="8221910" cy="221621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368BE8-A340-450B-BA71-C0152EC92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732964" y="2018448"/>
              <a:ext cx="3987130" cy="781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13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03CA1A-C91A-42B5-B4BF-C8A4A123F5B1}"/>
              </a:ext>
            </a:extLst>
          </p:cNvPr>
          <p:cNvSpPr/>
          <p:nvPr/>
        </p:nvSpPr>
        <p:spPr>
          <a:xfrm>
            <a:off x="381000" y="714922"/>
            <a:ext cx="8611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000"/>
              <a:t>Cho hàm số </a:t>
            </a:r>
            <a:r>
              <a:rPr lang="vi-VN" sz="2000" i="1"/>
              <a:t>f</a:t>
            </a:r>
            <a:r>
              <a:rPr lang="vi-VN" sz="2000"/>
              <a:t>(</a:t>
            </a:r>
            <a:r>
              <a:rPr lang="vi-VN" sz="2000" i="1"/>
              <a:t>x</a:t>
            </a:r>
            <a:r>
              <a:rPr lang="vi-VN" sz="2000"/>
              <a:t>) liên tục, không âm trên đoạn [</a:t>
            </a:r>
            <a:r>
              <a:rPr lang="vi-VN" sz="2000" i="1"/>
              <a:t>a, b</a:t>
            </a:r>
            <a:r>
              <a:rPr lang="vi-VN" sz="2000"/>
              <a:t>].</a:t>
            </a:r>
          </a:p>
          <a:p>
            <a:r>
              <a:rPr lang="vi-VN" sz="2000"/>
              <a:t>Khi quay hình phẳng giới hạn bởi đồ thị hàm số </a:t>
            </a:r>
            <a:r>
              <a:rPr lang="vi-VN" sz="2000" i="1"/>
              <a:t>y</a:t>
            </a:r>
            <a:r>
              <a:rPr lang="vi-VN" sz="2000"/>
              <a:t> = </a:t>
            </a:r>
            <a:r>
              <a:rPr lang="vi-VN" sz="2000" i="1"/>
              <a:t>f</a:t>
            </a:r>
            <a:r>
              <a:rPr lang="vi-VN" sz="2000"/>
              <a:t>(</a:t>
            </a:r>
            <a:r>
              <a:rPr lang="vi-VN" sz="2000" i="1"/>
              <a:t>x</a:t>
            </a:r>
            <a:r>
              <a:rPr lang="vi-VN" sz="2000"/>
              <a:t>), trục hoành và hai đường thẳng </a:t>
            </a:r>
            <a:r>
              <a:rPr lang="vi-VN" sz="2000" i="1"/>
              <a:t>x</a:t>
            </a:r>
            <a:r>
              <a:rPr lang="vi-VN" sz="2000"/>
              <a:t> =</a:t>
            </a:r>
            <a:r>
              <a:rPr lang="vi-VN" sz="2000" i="1"/>
              <a:t> a</a:t>
            </a:r>
            <a:r>
              <a:rPr lang="vi-VN" sz="2000"/>
              <a:t>, </a:t>
            </a:r>
            <a:r>
              <a:rPr lang="vi-VN" sz="2000" i="1"/>
              <a:t>x = b </a:t>
            </a:r>
            <a:r>
              <a:rPr lang="vi-VN" sz="2000"/>
              <a:t>xung quanh trục hoành, ta được hình khối gọi là khối tròn xoay.</a:t>
            </a:r>
          </a:p>
          <a:p>
            <a:r>
              <a:rPr lang="vi-VN" sz="2000"/>
              <a:t>Khi cắt khối tròn xoay đó bởi một mặt phẳng vuông góc với O</a:t>
            </a:r>
            <a:r>
              <a:rPr lang="vi-VN" sz="2000" i="1"/>
              <a:t>x</a:t>
            </a:r>
            <a:r>
              <a:rPr lang="vi-VN" sz="2000"/>
              <a:t> tại điểm </a:t>
            </a:r>
            <a:r>
              <a:rPr lang="vi-VN" sz="2000" i="1"/>
              <a:t>x</a:t>
            </a:r>
            <a:r>
              <a:rPr lang="vi-VN" sz="2000"/>
              <a:t>∈ [</a:t>
            </a:r>
            <a:r>
              <a:rPr lang="vi-VN" sz="2000" i="1"/>
              <a:t>a, b</a:t>
            </a:r>
            <a:r>
              <a:rPr lang="vi-VN" sz="2000"/>
              <a:t>] được một hình tròn có bán kính </a:t>
            </a:r>
            <a:r>
              <a:rPr lang="vi-VN" sz="2000" i="1"/>
              <a:t>f</a:t>
            </a:r>
            <a:r>
              <a:rPr lang="vi-VN" sz="2000"/>
              <a:t>(</a:t>
            </a:r>
            <a:r>
              <a:rPr lang="vi-VN" sz="2000" i="1"/>
              <a:t>x</a:t>
            </a:r>
            <a:r>
              <a:rPr lang="vi-VN" sz="2000"/>
              <a:t>). Thể tích của khối tròn xoay này là</a:t>
            </a:r>
            <a:r>
              <a:rPr lang="en-US" sz="2000"/>
              <a:t>:</a:t>
            </a:r>
            <a:endParaRPr lang="vi-VN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3FE740-AE7B-4CDA-B73B-F11BCD90C9ED}"/>
              </a:ext>
            </a:extLst>
          </p:cNvPr>
          <p:cNvSpPr/>
          <p:nvPr/>
        </p:nvSpPr>
        <p:spPr>
          <a:xfrm>
            <a:off x="416653" y="104721"/>
            <a:ext cx="4823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i="1">
                <a:solidFill>
                  <a:srgbClr val="FF0000"/>
                </a:solidFill>
              </a:rPr>
              <a:t>Công thức tính thể tích của khối tròn xoay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3E3ED8-6FE0-4667-BDED-CD547CEE905B}"/>
              </a:ext>
            </a:extLst>
          </p:cNvPr>
          <p:cNvGrpSpPr/>
          <p:nvPr/>
        </p:nvGrpSpPr>
        <p:grpSpPr>
          <a:xfrm>
            <a:off x="2590800" y="2536480"/>
            <a:ext cx="3823373" cy="838200"/>
            <a:chOff x="1815427" y="4096207"/>
            <a:chExt cx="3823373" cy="838200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31DAC14D-4D3A-4BC1-A28D-A8067E405612}"/>
                </a:ext>
              </a:extLst>
            </p:cNvPr>
            <p:cNvSpPr/>
            <p:nvPr/>
          </p:nvSpPr>
          <p:spPr>
            <a:xfrm>
              <a:off x="1815427" y="4096207"/>
              <a:ext cx="3823373" cy="838200"/>
            </a:xfrm>
            <a:prstGeom prst="roundRect">
              <a:avLst>
                <a:gd name="adj" fmla="val 619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2D61FA3D-E9BC-40DE-BA13-15D831FD80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100627"/>
                </p:ext>
              </p:extLst>
            </p:nvPr>
          </p:nvGraphicFramePr>
          <p:xfrm>
            <a:off x="2940965" y="4116280"/>
            <a:ext cx="1636712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87" name="Equation" r:id="rId3" imgW="990360" imgH="482400" progId="Equation.DSMT4">
                    <p:embed/>
                  </p:oleObj>
                </mc:Choice>
                <mc:Fallback>
                  <p:oleObj name="Equation" r:id="rId3" imgW="990360" imgH="48240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40965" y="4116280"/>
                          <a:ext cx="1636712" cy="798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784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11BAC12-868E-4235-B082-407D83B68EAE}"/>
              </a:ext>
            </a:extLst>
          </p:cNvPr>
          <p:cNvGrpSpPr/>
          <p:nvPr/>
        </p:nvGrpSpPr>
        <p:grpSpPr>
          <a:xfrm>
            <a:off x="116636" y="85415"/>
            <a:ext cx="9060920" cy="853514"/>
            <a:chOff x="116636" y="85415"/>
            <a:chExt cx="9060920" cy="8535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C93FF03-56B7-432B-BEAA-F9C2044D0DDE}"/>
                </a:ext>
              </a:extLst>
            </p:cNvPr>
            <p:cNvGrpSpPr/>
            <p:nvPr/>
          </p:nvGrpSpPr>
          <p:grpSpPr>
            <a:xfrm>
              <a:off x="116636" y="102962"/>
              <a:ext cx="8910489" cy="830504"/>
              <a:chOff x="117170" y="3031322"/>
              <a:chExt cx="8910489" cy="830504"/>
            </a:xfrm>
          </p:grpSpPr>
          <p:sp>
            <p:nvSpPr>
              <p:cNvPr id="15" name="Rounded Rectangle 47">
                <a:extLst>
                  <a:ext uri="{FF2B5EF4-FFF2-40B4-BE49-F238E27FC236}">
                    <a16:creationId xmlns:a16="http://schemas.microsoft.com/office/drawing/2014/main" id="{63F293CA-B9AE-4F1A-9F83-38E1CE31AD89}"/>
                  </a:ext>
                </a:extLst>
              </p:cNvPr>
              <p:cNvSpPr/>
              <p:nvPr/>
            </p:nvSpPr>
            <p:spPr>
              <a:xfrm>
                <a:off x="519492" y="3031322"/>
                <a:ext cx="8508167" cy="830504"/>
              </a:xfrm>
              <a:prstGeom prst="roundRect">
                <a:avLst>
                  <a:gd name="adj" fmla="val 3662"/>
                </a:avLst>
              </a:prstGeom>
              <a:gradFill flip="none" rotWithShape="1">
                <a:gsLst>
                  <a:gs pos="0">
                    <a:srgbClr val="ABB3A9"/>
                  </a:gs>
                  <a:gs pos="35000">
                    <a:srgbClr val="CDE0C9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3117D66-23A1-4BC8-B0B4-3A3E6DECA760}"/>
                  </a:ext>
                </a:extLst>
              </p:cNvPr>
              <p:cNvGrpSpPr/>
              <p:nvPr/>
            </p:nvGrpSpPr>
            <p:grpSpPr>
              <a:xfrm>
                <a:off x="117170" y="3032555"/>
                <a:ext cx="829812" cy="828755"/>
                <a:chOff x="-209603" y="838046"/>
                <a:chExt cx="1163500" cy="110872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D0AE539-B60D-46F0-8781-FDEFF7D0FC3A}"/>
                    </a:ext>
                  </a:extLst>
                </p:cNvPr>
                <p:cNvGrpSpPr/>
                <p:nvPr/>
              </p:nvGrpSpPr>
              <p:grpSpPr>
                <a:xfrm>
                  <a:off x="-209603" y="838046"/>
                  <a:ext cx="1163500" cy="1108720"/>
                  <a:chOff x="-359159" y="-2587050"/>
                  <a:chExt cx="897656" cy="871371"/>
                </a:xfrm>
              </p:grpSpPr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7996785A-AE89-4252-AE41-FC3439E0F9FF}"/>
                      </a:ext>
                    </a:extLst>
                  </p:cNvPr>
                  <p:cNvSpPr/>
                  <p:nvPr/>
                </p:nvSpPr>
                <p:spPr>
                  <a:xfrm>
                    <a:off x="-359159" y="-2587050"/>
                    <a:ext cx="897656" cy="87137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AFD73641-9F90-4C1C-8C43-FE627AD9812A}"/>
                      </a:ext>
                    </a:extLst>
                  </p:cNvPr>
                  <p:cNvSpPr/>
                  <p:nvPr/>
                </p:nvSpPr>
                <p:spPr>
                  <a:xfrm>
                    <a:off x="-358900" y="-2531132"/>
                    <a:ext cx="788135" cy="75878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AFAEB33-DD9B-48E1-A615-B564E5BED472}"/>
                      </a:ext>
                    </a:extLst>
                  </p:cNvPr>
                  <p:cNvSpPr/>
                  <p:nvPr/>
                </p:nvSpPr>
                <p:spPr>
                  <a:xfrm>
                    <a:off x="-179178" y="-2423578"/>
                    <a:ext cx="492821" cy="679566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3600" b="1" spc="50">
                        <a:ln w="11430"/>
                        <a:solidFill>
                          <a:srgbClr val="C0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.VnCentury SchoolbookH" pitchFamily="34" charset="0"/>
                      </a:rPr>
                      <a:t>7</a:t>
                    </a:r>
                    <a:endParaRPr lang="en-US" sz="44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endParaRPr>
                  </a:p>
                </p:txBody>
              </p:sp>
            </p:grp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CC49495C-7D01-417E-A2A5-92A4BA37DE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155694" y="1009995"/>
                  <a:ext cx="909787" cy="2038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4AE245F-0140-4CBC-AEB5-68F531AD6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8283" y="85415"/>
              <a:ext cx="8239273" cy="853514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7A5B5CA-86A6-4F41-8502-369F213EEEBD}"/>
              </a:ext>
            </a:extLst>
          </p:cNvPr>
          <p:cNvSpPr/>
          <p:nvPr/>
        </p:nvSpPr>
        <p:spPr>
          <a:xfrm>
            <a:off x="1676400" y="3733572"/>
            <a:ext cx="3783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Thể tích khối tròn xoay cần tính là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FDB78D4-E424-4A06-9E98-7B784E4779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84576"/>
              </p:ext>
            </p:extLst>
          </p:nvPr>
        </p:nvGraphicFramePr>
        <p:xfrm>
          <a:off x="1808527" y="4165665"/>
          <a:ext cx="5256544" cy="77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9" name="Equation" r:id="rId5" imgW="3263760" imgH="482400" progId="Equation.DSMT4">
                  <p:embed/>
                </p:oleObj>
              </mc:Choice>
              <mc:Fallback>
                <p:oleObj name="Equation" r:id="rId5" imgW="32637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8527" y="4165665"/>
                        <a:ext cx="5256544" cy="777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487F4AFE-662C-4BCD-A345-865E0CD22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86" y="3852926"/>
            <a:ext cx="792549" cy="1889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DA323C-FD1D-468B-B162-20EE7D3A3F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1009818"/>
            <a:ext cx="5456393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D6BDBEE-DDEC-464E-B871-8B140EFA0AE7}"/>
                  </a:ext>
                </a:extLst>
              </p:cNvPr>
              <p:cNvSpPr/>
              <p:nvPr/>
            </p:nvSpPr>
            <p:spPr>
              <a:xfrm>
                <a:off x="689430" y="971550"/>
                <a:ext cx="4906028" cy="2022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/>
                  <a:t>Khối cầu bán kính R có thể xem là vật thể sinh ra khi quay quanh trục hoành nửa hình tròn giới hạn bởi đồ thị hàm số </a:t>
                </a:r>
                <a:r>
                  <a:rPr lang="vi-VN" sz="2000" i="1"/>
                  <a:t>y</a:t>
                </a:r>
                <a:r>
                  <a:rPr lang="en-US" sz="2000" i="1"/>
                  <a:t> </a:t>
                </a:r>
                <a:r>
                  <a:rPr lang="vi-VN" sz="2000"/>
                  <a:t>=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²−</m:t>
                        </m:r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²</m:t>
                        </m:r>
                      </m:e>
                    </m:rad>
                    <m:r>
                      <a:rPr lang="vi-VN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/>
                  <a:t> </a:t>
                </a:r>
                <a:r>
                  <a:rPr lang="vi-VN" sz="2000"/>
                  <a:t>(</a:t>
                </a:r>
                <a:r>
                  <a:rPr lang="vi-VN" sz="2000" i="1"/>
                  <a:t>-R</a:t>
                </a:r>
                <a:r>
                  <a:rPr lang="en-US" sz="2000" i="1"/>
                  <a:t> </a:t>
                </a:r>
                <a:r>
                  <a:rPr lang="vi-VN" sz="2000" i="1"/>
                  <a:t>≤</a:t>
                </a:r>
                <a:r>
                  <a:rPr lang="en-US" sz="2000" i="1"/>
                  <a:t> </a:t>
                </a:r>
                <a:r>
                  <a:rPr lang="vi-VN" sz="2000" i="1"/>
                  <a:t>x</a:t>
                </a:r>
                <a:r>
                  <a:rPr lang="en-US" sz="2000" i="1"/>
                  <a:t> </a:t>
                </a:r>
                <a:r>
                  <a:rPr lang="vi-VN" sz="2000" i="1"/>
                  <a:t>≤ R</a:t>
                </a:r>
                <a:r>
                  <a:rPr lang="vi-VN" sz="2000"/>
                  <a:t>), trục hoành và hai đường thẳng </a:t>
                </a:r>
                <a:r>
                  <a:rPr lang="en-US" sz="2000"/>
                  <a:t>  </a:t>
                </a:r>
                <a:r>
                  <a:rPr lang="vi-VN" sz="2000" i="1"/>
                  <a:t>x = -R, x = R </a:t>
                </a:r>
                <a:r>
                  <a:rPr lang="vi-VN" sz="2000"/>
                  <a:t>(H.4.27).</a:t>
                </a:r>
              </a:p>
              <a:p>
                <a:r>
                  <a:rPr lang="vi-VN" sz="2000"/>
                  <a:t>Do đó, thể tích của khối cầu bán kính </a:t>
                </a:r>
                <a:r>
                  <a:rPr lang="vi-VN" sz="2000" i="1"/>
                  <a:t>R</a:t>
                </a:r>
                <a:r>
                  <a:rPr lang="vi-VN" sz="2000"/>
                  <a:t> là</a:t>
                </a:r>
                <a:endParaRPr lang="en-US" sz="200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D6BDBEE-DDEC-464E-B871-8B140EFA0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30" y="971550"/>
                <a:ext cx="4906028" cy="2022348"/>
              </a:xfrm>
              <a:prstGeom prst="rect">
                <a:avLst/>
              </a:prstGeom>
              <a:blipFill>
                <a:blip r:embed="rId3"/>
                <a:stretch>
                  <a:fillRect l="-1242" t="-1506" b="-4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5124227-7B1D-4C3C-95CD-4134727DB715}"/>
              </a:ext>
            </a:extLst>
          </p:cNvPr>
          <p:cNvGrpSpPr/>
          <p:nvPr/>
        </p:nvGrpSpPr>
        <p:grpSpPr>
          <a:xfrm>
            <a:off x="527927" y="154149"/>
            <a:ext cx="5796956" cy="406167"/>
            <a:chOff x="451444" y="133350"/>
            <a:chExt cx="5796956" cy="4061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414827-3114-4AED-B073-5BFAA873951E}"/>
                </a:ext>
              </a:extLst>
            </p:cNvPr>
            <p:cNvSpPr/>
            <p:nvPr/>
          </p:nvSpPr>
          <p:spPr>
            <a:xfrm>
              <a:off x="1947694" y="133350"/>
              <a:ext cx="41056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000"/>
                <a:t>Tính thể tích của khối cầu bán kính R.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2D5C0C-0224-44F6-A312-294BC48E3FF4}"/>
                </a:ext>
              </a:extLst>
            </p:cNvPr>
            <p:cNvSpPr/>
            <p:nvPr/>
          </p:nvSpPr>
          <p:spPr>
            <a:xfrm>
              <a:off x="451444" y="139407"/>
              <a:ext cx="14675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000" b="1" i="1">
                  <a:solidFill>
                    <a:srgbClr val="FF0000"/>
                  </a:solidFill>
                </a:rPr>
                <a:t>Ví dụ 8: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2855F66-CCE9-4C7B-AA17-EC38AC72A63A}"/>
                </a:ext>
              </a:extLst>
            </p:cNvPr>
            <p:cNvSpPr/>
            <p:nvPr/>
          </p:nvSpPr>
          <p:spPr>
            <a:xfrm>
              <a:off x="1752600" y="133350"/>
              <a:ext cx="4495800" cy="400110"/>
            </a:xfrm>
            <a:prstGeom prst="round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995492F-4DC4-4347-B429-D2E3EC0D9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773629"/>
              </p:ext>
            </p:extLst>
          </p:nvPr>
        </p:nvGraphicFramePr>
        <p:xfrm>
          <a:off x="770523" y="3028677"/>
          <a:ext cx="4544762" cy="83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0" name="Equation" r:id="rId4" imgW="2565360" imgH="469800" progId="Equation.DSMT4">
                  <p:embed/>
                </p:oleObj>
              </mc:Choice>
              <mc:Fallback>
                <p:oleObj name="Equation" r:id="rId4" imgW="25653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0523" y="3028677"/>
                        <a:ext cx="4544762" cy="83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5A014D8-BABB-44CD-A633-2438F2B12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962400"/>
              </p:ext>
            </p:extLst>
          </p:nvPr>
        </p:nvGraphicFramePr>
        <p:xfrm>
          <a:off x="1591135" y="3897835"/>
          <a:ext cx="290353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1" name="Equation" r:id="rId6" imgW="1638000" imgH="482400" progId="Equation.DSMT4">
                  <p:embed/>
                </p:oleObj>
              </mc:Choice>
              <mc:Fallback>
                <p:oleObj name="Equation" r:id="rId6" imgW="163800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995492F-4DC4-4347-B429-D2E3EC0D9C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135" y="3897835"/>
                        <a:ext cx="2903537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BDEC2-E036-4D5A-B8C8-519B737C21E8}"/>
              </a:ext>
            </a:extLst>
          </p:cNvPr>
          <p:cNvGrpSpPr/>
          <p:nvPr/>
        </p:nvGrpSpPr>
        <p:grpSpPr>
          <a:xfrm>
            <a:off x="5595458" y="1176025"/>
            <a:ext cx="3321027" cy="3149641"/>
            <a:chOff x="5564564" y="895350"/>
            <a:chExt cx="3321027" cy="3149641"/>
          </a:xfrm>
        </p:grpSpPr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22C9ECB2-C51E-489E-A8A7-9966824204BF}"/>
                </a:ext>
              </a:extLst>
            </p:cNvPr>
            <p:cNvSpPr/>
            <p:nvPr/>
          </p:nvSpPr>
          <p:spPr>
            <a:xfrm>
              <a:off x="5564564" y="895350"/>
              <a:ext cx="3321027" cy="3149641"/>
            </a:xfrm>
            <a:prstGeom prst="roundRect">
              <a:avLst>
                <a:gd name="adj" fmla="val 157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8177FD-A005-4CBF-A92D-7A138955F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9788" y="1146739"/>
              <a:ext cx="2519493" cy="264686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13AFEE7-195A-4894-BCE4-428F4B428F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5725" y="676150"/>
            <a:ext cx="792549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B4408C7-A590-44BF-921E-D66D55472B6E}"/>
              </a:ext>
            </a:extLst>
          </p:cNvPr>
          <p:cNvGrpSpPr/>
          <p:nvPr/>
        </p:nvGrpSpPr>
        <p:grpSpPr>
          <a:xfrm>
            <a:off x="-69908" y="17461"/>
            <a:ext cx="9107240" cy="1450974"/>
            <a:chOff x="-69908" y="17461"/>
            <a:chExt cx="9107240" cy="1450974"/>
          </a:xfrm>
        </p:grpSpPr>
        <p:sp>
          <p:nvSpPr>
            <p:cNvPr id="8" name="Rounded Rectangle 22">
              <a:extLst>
                <a:ext uri="{FF2B5EF4-FFF2-40B4-BE49-F238E27FC236}">
                  <a16:creationId xmlns:a16="http://schemas.microsoft.com/office/drawing/2014/main" id="{F2388FC1-6413-4068-9B56-EE23786E1B54}"/>
                </a:ext>
              </a:extLst>
            </p:cNvPr>
            <p:cNvSpPr/>
            <p:nvPr/>
          </p:nvSpPr>
          <p:spPr>
            <a:xfrm>
              <a:off x="1255632" y="81229"/>
              <a:ext cx="7753038" cy="1323439"/>
            </a:xfrm>
            <a:prstGeom prst="roundRect">
              <a:avLst>
                <a:gd name="adj" fmla="val 3662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46498B-E054-4CAF-AE6B-E2E97A3DCCE8}"/>
                </a:ext>
              </a:extLst>
            </p:cNvPr>
            <p:cNvGrpSpPr/>
            <p:nvPr/>
          </p:nvGrpSpPr>
          <p:grpSpPr>
            <a:xfrm>
              <a:off x="-69908" y="149996"/>
              <a:ext cx="1331831" cy="1156766"/>
              <a:chOff x="173389" y="195784"/>
              <a:chExt cx="1331831" cy="115676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1C9444D-8FA6-49BA-BBDC-CBECEAD70C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89" y="195784"/>
                <a:ext cx="1331831" cy="1156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4387E314-01B5-4288-9D23-F3D88BA6A4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628" y="261499"/>
                <a:ext cx="1016485" cy="512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DBC622-2CC7-45AA-8BDB-7797AED82CDB}"/>
                  </a:ext>
                </a:extLst>
              </p:cNvPr>
              <p:cNvSpPr/>
              <p:nvPr/>
            </p:nvSpPr>
            <p:spPr>
              <a:xfrm>
                <a:off x="612958" y="499482"/>
                <a:ext cx="517065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4400" b="1" spc="67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3</a:t>
                </a:r>
                <a:endParaRPr lang="en-US" sz="4800" b="1" spc="67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07381F-EB1C-425D-AD89-3BA8CBE9E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7091" y="17461"/>
              <a:ext cx="7750241" cy="145097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9A873D3-7868-4166-ACAB-3B46E0975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539638"/>
            <a:ext cx="792549" cy="18899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841CC7E-ED81-4FD1-BE31-4C4BFB4D9AFA}"/>
              </a:ext>
            </a:extLst>
          </p:cNvPr>
          <p:cNvGrpSpPr/>
          <p:nvPr/>
        </p:nvGrpSpPr>
        <p:grpSpPr>
          <a:xfrm>
            <a:off x="5650684" y="1488795"/>
            <a:ext cx="3369870" cy="2514600"/>
            <a:chOff x="5653482" y="1744842"/>
            <a:chExt cx="3369870" cy="2514600"/>
          </a:xfrm>
        </p:grpSpPr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82BB5627-A22A-4C84-BE97-11FE534F704A}"/>
                </a:ext>
              </a:extLst>
            </p:cNvPr>
            <p:cNvSpPr/>
            <p:nvPr/>
          </p:nvSpPr>
          <p:spPr>
            <a:xfrm>
              <a:off x="5653482" y="1744842"/>
              <a:ext cx="3369870" cy="2514600"/>
            </a:xfrm>
            <a:prstGeom prst="roundRect">
              <a:avLst>
                <a:gd name="adj" fmla="val 157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3E7081-ACA9-46E8-8065-4288FD646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36672" y="1885950"/>
              <a:ext cx="3169852" cy="22098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328C7DF-8CFC-49B4-8519-3FC8B4EFD2B3}"/>
              </a:ext>
            </a:extLst>
          </p:cNvPr>
          <p:cNvSpPr/>
          <p:nvPr/>
        </p:nvSpPr>
        <p:spPr>
          <a:xfrm>
            <a:off x="966051" y="17360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/>
              <a:t>a) Đường thẳng </a:t>
            </a:r>
            <a:r>
              <a:rPr lang="vi-VN" sz="2000" i="1"/>
              <a:t>BC</a:t>
            </a:r>
            <a:r>
              <a:rPr lang="vi-VN" sz="2000"/>
              <a:t> đi qua điểm </a:t>
            </a:r>
            <a:r>
              <a:rPr lang="vi-VN" sz="2000" i="1"/>
              <a:t>B</a:t>
            </a:r>
            <a:r>
              <a:rPr lang="vi-VN" sz="2000"/>
              <a:t>(</a:t>
            </a:r>
            <a:r>
              <a:rPr lang="vi-VN" sz="2000" i="1"/>
              <a:t>h; R</a:t>
            </a:r>
            <a:r>
              <a:rPr lang="vi-VN" sz="2000"/>
              <a:t>) và điểm </a:t>
            </a:r>
            <a:r>
              <a:rPr lang="vi-VN" sz="2000" i="1"/>
              <a:t>C</a:t>
            </a:r>
            <a:r>
              <a:rPr lang="vi-VN" sz="2000"/>
              <a:t>(0; </a:t>
            </a:r>
            <a:r>
              <a:rPr lang="vi-VN" sz="2000" i="1"/>
              <a:t>r</a:t>
            </a:r>
            <a:r>
              <a:rPr lang="vi-VN" sz="2000"/>
              <a:t>) có phương trình là</a:t>
            </a:r>
            <a:endParaRPr lang="en-US" sz="200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3ACF316-5030-4E7B-863E-BBA00AC48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93957"/>
              </p:ext>
            </p:extLst>
          </p:nvPr>
        </p:nvGraphicFramePr>
        <p:xfrm>
          <a:off x="1421589" y="2415986"/>
          <a:ext cx="2514245" cy="69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9" name="Equation" r:id="rId8" imgW="1418463" imgH="391160" progId="Equation.DSMT4">
                  <p:embed/>
                </p:oleObj>
              </mc:Choice>
              <mc:Fallback>
                <p:oleObj name="Equation" r:id="rId8" imgW="1418463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1589" y="2415986"/>
                        <a:ext cx="2514245" cy="691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738D3075-41E6-4298-ABAE-117AE8E7F6F0}"/>
              </a:ext>
            </a:extLst>
          </p:cNvPr>
          <p:cNvSpPr/>
          <p:nvPr/>
        </p:nvSpPr>
        <p:spPr>
          <a:xfrm>
            <a:off x="994715" y="3040590"/>
            <a:ext cx="3044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Thể tích của khối nón cụt là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91AA6FD-E877-41BA-B452-8BADBAB4D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67077"/>
              </p:ext>
            </p:extLst>
          </p:nvPr>
        </p:nvGraphicFramePr>
        <p:xfrm>
          <a:off x="1396422" y="4211526"/>
          <a:ext cx="61150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0" name="Equation" r:id="rId10" imgW="3797280" imgH="533160" progId="Equation.DSMT4">
                  <p:embed/>
                </p:oleObj>
              </mc:Choice>
              <mc:Fallback>
                <p:oleObj name="Equation" r:id="rId10" imgW="37972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96422" y="4211526"/>
                        <a:ext cx="6115050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3BA78D6-AEAC-4FD7-8DF8-3C7D4FCF5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083324"/>
              </p:ext>
            </p:extLst>
          </p:nvPr>
        </p:nvGraphicFramePr>
        <p:xfrm>
          <a:off x="1150418" y="3399953"/>
          <a:ext cx="2638499" cy="8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1" name="Equation" r:id="rId12" imgW="1638000" imgH="545760" progId="Equation.DSMT4">
                  <p:embed/>
                </p:oleObj>
              </mc:Choice>
              <mc:Fallback>
                <p:oleObj name="Equation" r:id="rId12" imgW="16380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50418" y="3399953"/>
                        <a:ext cx="2638499" cy="8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2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2B52C-FE8C-4F9A-8C3C-3EE33DB4F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23950"/>
            <a:ext cx="415858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4D9A1E6F-0F7F-41AF-B69F-943EF6D4B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" y="46964"/>
            <a:ext cx="1066800" cy="9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F56F96-B13B-4FBF-B826-0E4897388276}"/>
              </a:ext>
            </a:extLst>
          </p:cNvPr>
          <p:cNvSpPr/>
          <p:nvPr/>
        </p:nvSpPr>
        <p:spPr>
          <a:xfrm>
            <a:off x="-202385" y="220668"/>
            <a:ext cx="152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4.14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C520D61D-C813-4571-8115-42F84E431810}"/>
              </a:ext>
            </a:extLst>
          </p:cNvPr>
          <p:cNvSpPr/>
          <p:nvPr/>
        </p:nvSpPr>
        <p:spPr>
          <a:xfrm>
            <a:off x="1143000" y="54405"/>
            <a:ext cx="7934587" cy="923330"/>
          </a:xfrm>
          <a:prstGeom prst="roundRect">
            <a:avLst>
              <a:gd name="adj" fmla="val 3662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21414-1ABE-4913-A2D8-C6430CE14BF4}"/>
              </a:ext>
            </a:extLst>
          </p:cNvPr>
          <p:cNvSpPr/>
          <p:nvPr/>
        </p:nvSpPr>
        <p:spPr>
          <a:xfrm>
            <a:off x="1459858" y="312294"/>
            <a:ext cx="7355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000" b="1"/>
              <a:t>Tính diện tích của hình phẳng được tô màu trong Hình 4.29.</a:t>
            </a:r>
            <a:endParaRPr lang="en-US" sz="2000" b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E8B9C4-087C-4F50-B977-9667CADDB6BD}"/>
              </a:ext>
            </a:extLst>
          </p:cNvPr>
          <p:cNvGrpSpPr/>
          <p:nvPr/>
        </p:nvGrpSpPr>
        <p:grpSpPr>
          <a:xfrm>
            <a:off x="5707717" y="1123950"/>
            <a:ext cx="3369870" cy="3200400"/>
            <a:chOff x="5707717" y="1123950"/>
            <a:chExt cx="3369870" cy="3200400"/>
          </a:xfrm>
        </p:grpSpPr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BA6B1772-5E23-4D75-875C-9258C9FABCC5}"/>
                </a:ext>
              </a:extLst>
            </p:cNvPr>
            <p:cNvSpPr/>
            <p:nvPr/>
          </p:nvSpPr>
          <p:spPr>
            <a:xfrm>
              <a:off x="5707717" y="1123950"/>
              <a:ext cx="3369870" cy="3200400"/>
            </a:xfrm>
            <a:prstGeom prst="roundRect">
              <a:avLst>
                <a:gd name="adj" fmla="val 157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5E21F8-34D2-4E1F-9871-747D72906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8414" y="1231954"/>
              <a:ext cx="2639152" cy="2872706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44EBA-C9D7-4EBB-92AC-066A6428AA23}"/>
              </a:ext>
            </a:extLst>
          </p:cNvPr>
          <p:cNvSpPr/>
          <p:nvPr/>
        </p:nvSpPr>
        <p:spPr>
          <a:xfrm>
            <a:off x="1497608" y="1504950"/>
            <a:ext cx="3470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Diện tích hình phẳng cần tính là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0C3A0AC-9CA3-4A0F-9506-24BA007C4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057743"/>
              </p:ext>
            </p:extLst>
          </p:nvPr>
        </p:nvGraphicFramePr>
        <p:xfrm>
          <a:off x="1333500" y="1993900"/>
          <a:ext cx="34766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4" name="Equation" r:id="rId5" imgW="2158920" imgH="545760" progId="Equation.DSMT4">
                  <p:embed/>
                </p:oleObj>
              </mc:Choice>
              <mc:Fallback>
                <p:oleObj name="Equation" r:id="rId5" imgW="21589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3500" y="1993900"/>
                        <a:ext cx="3476625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469B404-59FA-4976-AA63-982D64541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843580"/>
              </p:ext>
            </p:extLst>
          </p:nvPr>
        </p:nvGraphicFramePr>
        <p:xfrm>
          <a:off x="3071812" y="2921225"/>
          <a:ext cx="2065801" cy="77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5" name="Equation" r:id="rId7" imgW="1282680" imgH="482400" progId="Equation.DSMT4">
                  <p:embed/>
                </p:oleObj>
              </mc:Choice>
              <mc:Fallback>
                <p:oleObj name="Equation" r:id="rId7" imgW="1282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71812" y="2921225"/>
                        <a:ext cx="2065801" cy="777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C5BCDA2-7CFA-440D-884F-3EEA42B6E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75657"/>
              </p:ext>
            </p:extLst>
          </p:nvPr>
        </p:nvGraphicFramePr>
        <p:xfrm>
          <a:off x="1505193" y="2878504"/>
          <a:ext cx="1554464" cy="8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6" name="Equation" r:id="rId9" imgW="965160" imgH="545760" progId="Equation.DSMT4">
                  <p:embed/>
                </p:oleObj>
              </mc:Choice>
              <mc:Fallback>
                <p:oleObj name="Equation" r:id="rId9" imgW="9651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5193" y="2878504"/>
                        <a:ext cx="1554464" cy="8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4AE2A3D-EA21-42FF-9376-F9F842CD59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8437" y="1143176"/>
            <a:ext cx="792549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AE2A3D-EA21-42FF-9376-F9F842CD5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102" y="1313506"/>
            <a:ext cx="792549" cy="1889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BC19D7E-AF1D-4E05-8517-0CC3D8788A91}"/>
              </a:ext>
            </a:extLst>
          </p:cNvPr>
          <p:cNvGrpSpPr/>
          <p:nvPr/>
        </p:nvGrpSpPr>
        <p:grpSpPr>
          <a:xfrm>
            <a:off x="39848" y="19515"/>
            <a:ext cx="9037739" cy="1178598"/>
            <a:chOff x="39848" y="19515"/>
            <a:chExt cx="9037739" cy="1178598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4D9A1E6F-0F7F-41AF-B69F-943EF6D4B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8" y="160873"/>
              <a:ext cx="1066800" cy="930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F56F96-B13B-4FBF-B826-0E4897388276}"/>
                </a:ext>
              </a:extLst>
            </p:cNvPr>
            <p:cNvSpPr/>
            <p:nvPr/>
          </p:nvSpPr>
          <p:spPr>
            <a:xfrm>
              <a:off x="144593" y="395425"/>
              <a:ext cx="85730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4.15</a:t>
              </a:r>
            </a:p>
          </p:txBody>
        </p:sp>
        <p:sp>
          <p:nvSpPr>
            <p:cNvPr id="4" name="Rounded Rectangle 9">
              <a:extLst>
                <a:ext uri="{FF2B5EF4-FFF2-40B4-BE49-F238E27FC236}">
                  <a16:creationId xmlns:a16="http://schemas.microsoft.com/office/drawing/2014/main" id="{C520D61D-C813-4571-8115-42F84E431810}"/>
                </a:ext>
              </a:extLst>
            </p:cNvPr>
            <p:cNvSpPr/>
            <p:nvPr/>
          </p:nvSpPr>
          <p:spPr>
            <a:xfrm>
              <a:off x="1143000" y="54405"/>
              <a:ext cx="7934587" cy="1143708"/>
            </a:xfrm>
            <a:prstGeom prst="roundRect">
              <a:avLst>
                <a:gd name="adj" fmla="val 366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E21414-1ABE-4913-A2D8-C6430CE14BF4}"/>
                </a:ext>
              </a:extLst>
            </p:cNvPr>
            <p:cNvSpPr/>
            <p:nvPr/>
          </p:nvSpPr>
          <p:spPr>
            <a:xfrm>
              <a:off x="1559595" y="19515"/>
              <a:ext cx="73553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000" b="1"/>
                <a:t>Tính diện tích của hình phẳng được </a:t>
              </a:r>
              <a:r>
                <a:rPr lang="en-US" sz="2000" b="1"/>
                <a:t>giới hạn bởi các đ</a:t>
              </a:r>
              <a:r>
                <a:rPr lang="vi-VN" sz="2000" b="1"/>
                <a:t>ư</a:t>
              </a:r>
              <a:r>
                <a:rPr lang="en-US" sz="2000" b="1"/>
                <a:t>ờng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70C3A0AC-9CA3-4A0F-9506-24BA007C4A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19263" y="322263"/>
            <a:ext cx="3252787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42" name="Equation" r:id="rId5" imgW="2019240" imgH="228600" progId="Equation.DSMT4">
                    <p:embed/>
                  </p:oleObj>
                </mc:Choice>
                <mc:Fallback>
                  <p:oleObj name="Equation" r:id="rId5" imgW="2019240" imgH="228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70C3A0AC-9CA3-4A0F-9506-24BA007C4A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19263" y="322263"/>
                          <a:ext cx="3252787" cy="366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28359563-3508-4F58-A13D-19A6D09724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19263" y="559053"/>
            <a:ext cx="314960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43" name="Equation" r:id="rId7" imgW="1955520" imgH="393480" progId="Equation.DSMT4">
                    <p:embed/>
                  </p:oleObj>
                </mc:Choice>
                <mc:Fallback>
                  <p:oleObj name="Equation" r:id="rId7" imgW="1955520" imgH="39348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28359563-3508-4F58-A13D-19A6D09724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19263" y="559053"/>
                          <a:ext cx="3149600" cy="631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50A61248-1CFA-41C6-B434-C356C760DC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31718" y="690009"/>
            <a:ext cx="29464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44" name="Equation" r:id="rId9" imgW="1828800" imgH="241200" progId="Equation.DSMT4">
                    <p:embed/>
                  </p:oleObj>
                </mc:Choice>
                <mc:Fallback>
                  <p:oleObj name="Equation" r:id="rId9" imgW="1828800" imgH="24120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50A61248-1CFA-41C6-B434-C356C760DCE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131718" y="690009"/>
                          <a:ext cx="2946400" cy="387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FC2D76C7-E706-4326-82DD-774A3B321B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31718" y="322263"/>
            <a:ext cx="3805238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45" name="Equation" r:id="rId11" imgW="2361960" imgH="241200" progId="Equation.DSMT4">
                    <p:embed/>
                  </p:oleObj>
                </mc:Choice>
                <mc:Fallback>
                  <p:oleObj name="Equation" r:id="rId11" imgW="2361960" imgH="24120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FC2D76C7-E706-4326-82DD-774A3B321B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131718" y="322263"/>
                          <a:ext cx="3805238" cy="387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4DEADE-45D0-49A9-A704-73F093E459B4}"/>
              </a:ext>
            </a:extLst>
          </p:cNvPr>
          <p:cNvGrpSpPr/>
          <p:nvPr/>
        </p:nvGrpSpPr>
        <p:grpSpPr>
          <a:xfrm>
            <a:off x="1143000" y="1530986"/>
            <a:ext cx="6734729" cy="437511"/>
            <a:chOff x="1143000" y="1530986"/>
            <a:chExt cx="6734729" cy="4375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DA9DBC-39B2-449E-8830-C6B2ADA55673}"/>
                </a:ext>
              </a:extLst>
            </p:cNvPr>
            <p:cNvSpPr/>
            <p:nvPr/>
          </p:nvSpPr>
          <p:spPr>
            <a:xfrm>
              <a:off x="1143000" y="1530986"/>
              <a:ext cx="67347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a) Vì                                     nên diện tích hình phẳng cần tính là</a:t>
              </a: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8809C86D-3C32-4FC6-BF8E-6A92D45FDF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8800" y="1554314"/>
            <a:ext cx="2270336" cy="414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46" name="Equation" r:id="rId13" imgW="1409107" imgH="257409" progId="Equation.DSMT4">
                    <p:embed/>
                  </p:oleObj>
                </mc:Choice>
                <mc:Fallback>
                  <p:oleObj name="Equation" r:id="rId13" imgW="1409107" imgH="257409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8809C86D-3C32-4FC6-BF8E-6A92D45FDF8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8800" y="1554314"/>
                          <a:ext cx="2270336" cy="414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D92A401-B2F5-4758-A638-449A849C8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0306" y="1954424"/>
          <a:ext cx="6627812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7" name="Equation" r:id="rId15" imgW="4114800" imgH="533160" progId="Equation.DSMT4">
                  <p:embed/>
                </p:oleObj>
              </mc:Choice>
              <mc:Fallback>
                <p:oleObj name="Equation" r:id="rId15" imgW="4114800" imgH="5331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D92A401-B2F5-4758-A638-449A849C8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50306" y="1954424"/>
                        <a:ext cx="6627812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15571DBB-7FD6-4522-BED1-DA049499F0CA}"/>
              </a:ext>
            </a:extLst>
          </p:cNvPr>
          <p:cNvGrpSpPr/>
          <p:nvPr/>
        </p:nvGrpSpPr>
        <p:grpSpPr>
          <a:xfrm>
            <a:off x="1106648" y="2809125"/>
            <a:ext cx="6749155" cy="690306"/>
            <a:chOff x="1100584" y="2724808"/>
            <a:chExt cx="6749155" cy="69030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44DBC4-29C7-4C62-A306-FBF3D79EE513}"/>
                </a:ext>
              </a:extLst>
            </p:cNvPr>
            <p:cNvSpPr/>
            <p:nvPr/>
          </p:nvSpPr>
          <p:spPr>
            <a:xfrm>
              <a:off x="1100584" y="2836590"/>
              <a:ext cx="67491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b) Vì                                    nên diện tích hình phẳng cần tính là</a:t>
              </a: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FD9D98B1-A525-486A-94BB-5A025C0F10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8800" y="2724808"/>
            <a:ext cx="2193635" cy="690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48" name="Equation" r:id="rId17" imgW="1361609" imgH="429375" progId="Equation.DSMT4">
                    <p:embed/>
                  </p:oleObj>
                </mc:Choice>
                <mc:Fallback>
                  <p:oleObj name="Equation" r:id="rId17" imgW="1361609" imgH="429375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FD9D98B1-A525-486A-94BB-5A025C0F10C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828800" y="2724808"/>
                          <a:ext cx="2193635" cy="6903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DF3216A-F700-407E-974D-0AB8FF98C6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8080" y="3494656"/>
          <a:ext cx="74644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9" name="Equation" r:id="rId19" imgW="4635360" imgH="647640" progId="Equation.DSMT4">
                  <p:embed/>
                </p:oleObj>
              </mc:Choice>
              <mc:Fallback>
                <p:oleObj name="Equation" r:id="rId19" imgW="4635360" imgH="647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DF3216A-F700-407E-974D-0AB8FF98C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78080" y="3494656"/>
                        <a:ext cx="7464425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7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AE2A3D-EA21-42FF-9376-F9F842CD5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102" y="1313506"/>
            <a:ext cx="792549" cy="1889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BC19D7E-AF1D-4E05-8517-0CC3D8788A91}"/>
              </a:ext>
            </a:extLst>
          </p:cNvPr>
          <p:cNvGrpSpPr/>
          <p:nvPr/>
        </p:nvGrpSpPr>
        <p:grpSpPr>
          <a:xfrm>
            <a:off x="39848" y="19515"/>
            <a:ext cx="9037739" cy="1178598"/>
            <a:chOff x="39848" y="19515"/>
            <a:chExt cx="9037739" cy="1178598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4D9A1E6F-0F7F-41AF-B69F-943EF6D4B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8" y="160873"/>
              <a:ext cx="1066800" cy="930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F56F96-B13B-4FBF-B826-0E4897388276}"/>
                </a:ext>
              </a:extLst>
            </p:cNvPr>
            <p:cNvSpPr/>
            <p:nvPr/>
          </p:nvSpPr>
          <p:spPr>
            <a:xfrm>
              <a:off x="144593" y="395425"/>
              <a:ext cx="85730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4.15</a:t>
              </a:r>
            </a:p>
          </p:txBody>
        </p:sp>
        <p:sp>
          <p:nvSpPr>
            <p:cNvPr id="4" name="Rounded Rectangle 9">
              <a:extLst>
                <a:ext uri="{FF2B5EF4-FFF2-40B4-BE49-F238E27FC236}">
                  <a16:creationId xmlns:a16="http://schemas.microsoft.com/office/drawing/2014/main" id="{C520D61D-C813-4571-8115-42F84E431810}"/>
                </a:ext>
              </a:extLst>
            </p:cNvPr>
            <p:cNvSpPr/>
            <p:nvPr/>
          </p:nvSpPr>
          <p:spPr>
            <a:xfrm>
              <a:off x="1143000" y="54405"/>
              <a:ext cx="7934587" cy="1143708"/>
            </a:xfrm>
            <a:prstGeom prst="roundRect">
              <a:avLst>
                <a:gd name="adj" fmla="val 366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E21414-1ABE-4913-A2D8-C6430CE14BF4}"/>
                </a:ext>
              </a:extLst>
            </p:cNvPr>
            <p:cNvSpPr/>
            <p:nvPr/>
          </p:nvSpPr>
          <p:spPr>
            <a:xfrm>
              <a:off x="1559595" y="19515"/>
              <a:ext cx="73553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000" b="1"/>
                <a:t>Tính diện tích của hình phẳng được </a:t>
              </a:r>
              <a:r>
                <a:rPr lang="en-US" sz="2000" b="1"/>
                <a:t>giới hạn bởi các đ</a:t>
              </a:r>
              <a:r>
                <a:rPr lang="vi-VN" sz="2000" b="1"/>
                <a:t>ư</a:t>
              </a:r>
              <a:r>
                <a:rPr lang="en-US" sz="2000" b="1"/>
                <a:t>ờng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70C3A0AC-9CA3-4A0F-9506-24BA007C4A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3158965"/>
                </p:ext>
              </p:extLst>
            </p:nvPr>
          </p:nvGraphicFramePr>
          <p:xfrm>
            <a:off x="1719263" y="322263"/>
            <a:ext cx="3252787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27" name="Equation" r:id="rId5" imgW="2019240" imgH="228600" progId="Equation.DSMT4">
                    <p:embed/>
                  </p:oleObj>
                </mc:Choice>
                <mc:Fallback>
                  <p:oleObj name="Equation" r:id="rId5" imgW="2019240" imgH="228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70C3A0AC-9CA3-4A0F-9506-24BA007C4A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19263" y="322263"/>
                          <a:ext cx="3252787" cy="366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28359563-3508-4F58-A13D-19A6D09724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1240172"/>
                </p:ext>
              </p:extLst>
            </p:nvPr>
          </p:nvGraphicFramePr>
          <p:xfrm>
            <a:off x="1719263" y="559053"/>
            <a:ext cx="314960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28" name="Equation" r:id="rId7" imgW="1955520" imgH="393480" progId="Equation.DSMT4">
                    <p:embed/>
                  </p:oleObj>
                </mc:Choice>
                <mc:Fallback>
                  <p:oleObj name="Equation" r:id="rId7" imgW="1955520" imgH="3934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70C3A0AC-9CA3-4A0F-9506-24BA007C4A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19263" y="559053"/>
                          <a:ext cx="3149600" cy="631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50A61248-1CFA-41C6-B434-C356C760DC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159225"/>
                </p:ext>
              </p:extLst>
            </p:nvPr>
          </p:nvGraphicFramePr>
          <p:xfrm>
            <a:off x="5131718" y="690009"/>
            <a:ext cx="29464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29" name="Equation" r:id="rId9" imgW="1828800" imgH="241200" progId="Equation.DSMT4">
                    <p:embed/>
                  </p:oleObj>
                </mc:Choice>
                <mc:Fallback>
                  <p:oleObj name="Equation" r:id="rId9" imgW="1828800" imgH="2412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70C3A0AC-9CA3-4A0F-9506-24BA007C4A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131718" y="690009"/>
                          <a:ext cx="2946400" cy="387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FC2D76C7-E706-4326-82DD-774A3B321B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1655522"/>
                </p:ext>
              </p:extLst>
            </p:nvPr>
          </p:nvGraphicFramePr>
          <p:xfrm>
            <a:off x="5131718" y="322263"/>
            <a:ext cx="3805238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30" name="Equation" r:id="rId11" imgW="2361960" imgH="241200" progId="Equation.DSMT4">
                    <p:embed/>
                  </p:oleObj>
                </mc:Choice>
                <mc:Fallback>
                  <p:oleObj name="Equation" r:id="rId11" imgW="2361960" imgH="24120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50A61248-1CFA-41C6-B434-C356C760DCE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131718" y="322263"/>
                          <a:ext cx="3805238" cy="387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57FFA02-E263-4C12-AF84-20DBD09733EF}"/>
              </a:ext>
            </a:extLst>
          </p:cNvPr>
          <p:cNvSpPr/>
          <p:nvPr/>
        </p:nvSpPr>
        <p:spPr>
          <a:xfrm>
            <a:off x="1640758" y="1656094"/>
            <a:ext cx="3733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c) Diện tích hình phẳng cần tính là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7CDBCAD-DA4E-4C50-88C5-850614DA3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923402"/>
              </p:ext>
            </p:extLst>
          </p:nvPr>
        </p:nvGraphicFramePr>
        <p:xfrm>
          <a:off x="1914623" y="2008418"/>
          <a:ext cx="61563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1" name="Equation" r:id="rId13" imgW="3822480" imgH="583920" progId="Equation.DSMT4">
                  <p:embed/>
                </p:oleObj>
              </mc:Choice>
              <mc:Fallback>
                <p:oleObj name="Equation" r:id="rId13" imgW="38224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14623" y="2008418"/>
                        <a:ext cx="61563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ECBCEE52-AC95-436E-A813-E5F774831F15}"/>
              </a:ext>
            </a:extLst>
          </p:cNvPr>
          <p:cNvSpPr/>
          <p:nvPr/>
        </p:nvSpPr>
        <p:spPr>
          <a:xfrm>
            <a:off x="1640758" y="3040645"/>
            <a:ext cx="3733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d) Diện tích hình phẳng cần tính là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38BA14F-B3EB-4428-983C-CF429E0A5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237429"/>
              </p:ext>
            </p:extLst>
          </p:nvPr>
        </p:nvGraphicFramePr>
        <p:xfrm>
          <a:off x="1914623" y="3547786"/>
          <a:ext cx="55848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2" name="Equation" r:id="rId15" imgW="3466800" imgH="545760" progId="Equation.DSMT4">
                  <p:embed/>
                </p:oleObj>
              </mc:Choice>
              <mc:Fallback>
                <p:oleObj name="Equation" r:id="rId15" imgW="34668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14623" y="3547786"/>
                        <a:ext cx="5584825" cy="8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1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AE2A3D-EA21-42FF-9376-F9F842CD5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2395195"/>
            <a:ext cx="792549" cy="18899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497FFAC-CDAF-4133-A59D-B2CA106B9B42}"/>
              </a:ext>
            </a:extLst>
          </p:cNvPr>
          <p:cNvGrpSpPr/>
          <p:nvPr/>
        </p:nvGrpSpPr>
        <p:grpSpPr>
          <a:xfrm>
            <a:off x="0" y="-19214"/>
            <a:ext cx="9144000" cy="2205223"/>
            <a:chOff x="0" y="-19214"/>
            <a:chExt cx="9144000" cy="22052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C19D7E-AF1D-4E05-8517-0CC3D8788A91}"/>
                </a:ext>
              </a:extLst>
            </p:cNvPr>
            <p:cNvGrpSpPr/>
            <p:nvPr/>
          </p:nvGrpSpPr>
          <p:grpSpPr>
            <a:xfrm>
              <a:off x="0" y="21454"/>
              <a:ext cx="9039254" cy="2093096"/>
              <a:chOff x="39848" y="54405"/>
              <a:chExt cx="9039254" cy="2093096"/>
            </a:xfrm>
          </p:grpSpPr>
          <p:pic>
            <p:nvPicPr>
              <p:cNvPr id="6" name="Picture 6">
                <a:extLst>
                  <a:ext uri="{FF2B5EF4-FFF2-40B4-BE49-F238E27FC236}">
                    <a16:creationId xmlns:a16="http://schemas.microsoft.com/office/drawing/2014/main" id="{4D9A1E6F-0F7F-41AF-B69F-943EF6D4BB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8" y="160873"/>
                <a:ext cx="1066800" cy="930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5F56F96-B13B-4FBF-B826-0E4897388276}"/>
                  </a:ext>
                </a:extLst>
              </p:cNvPr>
              <p:cNvSpPr/>
              <p:nvPr/>
            </p:nvSpPr>
            <p:spPr>
              <a:xfrm>
                <a:off x="144593" y="395425"/>
                <a:ext cx="857309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pc="67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4.16</a:t>
                </a:r>
              </a:p>
            </p:txBody>
          </p:sp>
          <p:sp>
            <p:nvSpPr>
              <p:cNvPr id="4" name="Rounded Rectangle 9">
                <a:extLst>
                  <a:ext uri="{FF2B5EF4-FFF2-40B4-BE49-F238E27FC236}">
                    <a16:creationId xmlns:a16="http://schemas.microsoft.com/office/drawing/2014/main" id="{C520D61D-C813-4571-8115-42F84E431810}"/>
                  </a:ext>
                </a:extLst>
              </p:cNvPr>
              <p:cNvSpPr/>
              <p:nvPr/>
            </p:nvSpPr>
            <p:spPr>
              <a:xfrm>
                <a:off x="1106647" y="54405"/>
                <a:ext cx="7972455" cy="2093096"/>
              </a:xfrm>
              <a:prstGeom prst="roundRect">
                <a:avLst>
                  <a:gd name="adj" fmla="val 366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72F533-23BE-4D1A-B3B1-CCA9B1F5A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100" y="-19214"/>
              <a:ext cx="8077900" cy="220522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7C9B15A-6C9F-4C4D-AED9-F2BF45E7B8A7}"/>
              </a:ext>
            </a:extLst>
          </p:cNvPr>
          <p:cNvSpPr/>
          <p:nvPr/>
        </p:nvSpPr>
        <p:spPr>
          <a:xfrm>
            <a:off x="1204119" y="268239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Sự bất bình đẳng thu nhập của Hoa Kỳ vào năm 2005 là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DB45658-EEE5-4D45-84D6-74111D582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326479"/>
              </p:ext>
            </p:extLst>
          </p:nvPr>
        </p:nvGraphicFramePr>
        <p:xfrm>
          <a:off x="1524000" y="3180703"/>
          <a:ext cx="56848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3" name="Equation" r:id="rId6" imgW="3530520" imgH="545760" progId="Equation.DSMT4">
                  <p:embed/>
                </p:oleObj>
              </mc:Choice>
              <mc:Fallback>
                <p:oleObj name="Equation" r:id="rId6" imgW="35305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0" y="3180703"/>
                        <a:ext cx="5684838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4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514350"/>
            <a:ext cx="863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Hình phẳng giới hạn bởi đồ thị hàm số, trục hoành và hai đường thẳng 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= a, x = b</a:t>
            </a: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39AC6DC-954E-4F37-AF35-82B4C6A0B6B4}"/>
              </a:ext>
            </a:extLst>
          </p:cNvPr>
          <p:cNvGrpSpPr/>
          <p:nvPr/>
        </p:nvGrpSpPr>
        <p:grpSpPr>
          <a:xfrm>
            <a:off x="0" y="861353"/>
            <a:ext cx="9024456" cy="1147207"/>
            <a:chOff x="0" y="861353"/>
            <a:chExt cx="9024456" cy="1147207"/>
          </a:xfrm>
        </p:grpSpPr>
        <p:sp>
          <p:nvSpPr>
            <p:cNvPr id="12" name="Rounded Rectangle 1">
              <a:extLst>
                <a:ext uri="{FF2B5EF4-FFF2-40B4-BE49-F238E27FC236}">
                  <a16:creationId xmlns:a16="http://schemas.microsoft.com/office/drawing/2014/main" id="{76ED4986-03DC-4748-84DD-74B293D982CF}"/>
                </a:ext>
              </a:extLst>
            </p:cNvPr>
            <p:cNvSpPr/>
            <p:nvPr/>
          </p:nvSpPr>
          <p:spPr>
            <a:xfrm>
              <a:off x="1066799" y="861354"/>
              <a:ext cx="7957657" cy="1147206"/>
            </a:xfrm>
            <a:prstGeom prst="roundRect">
              <a:avLst>
                <a:gd name="adj" fmla="val 619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1334D6-2E70-4802-B98F-FF3CCDBDBF10}"/>
                </a:ext>
              </a:extLst>
            </p:cNvPr>
            <p:cNvSpPr/>
            <p:nvPr/>
          </p:nvSpPr>
          <p:spPr>
            <a:xfrm>
              <a:off x="1219199" y="861353"/>
              <a:ext cx="78052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/>
                <a:t>Xét hình phẳng giới hạn bởi đường thẳng </a:t>
              </a:r>
              <a:r>
                <a:rPr lang="vi-VN" i="1"/>
                <a:t>y</a:t>
              </a:r>
              <a:r>
                <a:rPr lang="vi-VN"/>
                <a:t> = </a:t>
              </a:r>
              <a:r>
                <a:rPr lang="vi-VN" i="1"/>
                <a:t>f</a:t>
              </a:r>
              <a:r>
                <a:rPr lang="vi-VN"/>
                <a:t>(</a:t>
              </a:r>
              <a:r>
                <a:rPr lang="vi-VN" i="1"/>
                <a:t>x</a:t>
              </a:r>
              <a:r>
                <a:rPr lang="vi-VN"/>
                <a:t>) = </a:t>
              </a:r>
              <a:r>
                <a:rPr lang="vi-VN" i="1"/>
                <a:t>x</a:t>
              </a:r>
              <a:r>
                <a:rPr lang="vi-VN"/>
                <a:t> + 1, trục hoành và hai đường thẳng </a:t>
              </a:r>
              <a:r>
                <a:rPr lang="vi-VN" i="1"/>
                <a:t>x</a:t>
              </a:r>
              <a:r>
                <a:rPr lang="vi-VN"/>
                <a:t> = -2, </a:t>
              </a:r>
              <a:r>
                <a:rPr lang="vi-VN" i="1"/>
                <a:t>x</a:t>
              </a:r>
              <a:r>
                <a:rPr lang="vi-VN"/>
                <a:t> = 1 (H.4.12).</a:t>
              </a:r>
            </a:p>
            <a:p>
              <a:r>
                <a:rPr lang="vi-VN"/>
                <a:t>a) Tính diện tích </a:t>
              </a:r>
              <a:r>
                <a:rPr lang="vi-VN" i="1"/>
                <a:t>S</a:t>
              </a:r>
              <a:r>
                <a:rPr lang="vi-VN"/>
                <a:t> của hình phẳng này.</a:t>
              </a:r>
              <a:r>
                <a:rPr lang="en-US"/>
                <a:t>        </a:t>
              </a:r>
              <a:r>
                <a:rPr lang="vi-VN"/>
                <a:t>b) Tính </a:t>
              </a:r>
              <a:r>
                <a:rPr lang="en-US"/>
                <a:t>                 </a:t>
              </a:r>
              <a:r>
                <a:rPr lang="vi-VN"/>
                <a:t>và so sánh với </a:t>
              </a:r>
              <a:r>
                <a:rPr lang="vi-VN" i="1"/>
                <a:t>S</a:t>
              </a:r>
              <a:r>
                <a:rPr lang="vi-VN"/>
                <a:t>.</a:t>
              </a:r>
              <a:endParaRPr lang="en-US"/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E01CEBD9-FDD8-45A3-917E-5E29C06067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8535409"/>
                </p:ext>
              </p:extLst>
            </p:nvPr>
          </p:nvGraphicFramePr>
          <p:xfrm>
            <a:off x="5964784" y="1221660"/>
            <a:ext cx="1112837" cy="77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21" name="Equation" r:id="rId3" imgW="672840" imgH="469800" progId="Equation.DSMT4">
                    <p:embed/>
                  </p:oleObj>
                </mc:Choice>
                <mc:Fallback>
                  <p:oleObj name="Equation" r:id="rId3" imgW="672840" imgH="4698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64784" y="1221660"/>
                          <a:ext cx="1112837" cy="777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AE8C80-5760-4CB9-A67C-C7E2A2ED9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923698"/>
              <a:ext cx="1066799" cy="102251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20B49F-BB1D-4592-932C-2A0099268C1F}"/>
              </a:ext>
            </a:extLst>
          </p:cNvPr>
          <p:cNvGrpSpPr/>
          <p:nvPr/>
        </p:nvGrpSpPr>
        <p:grpSpPr>
          <a:xfrm>
            <a:off x="1202087" y="2469741"/>
            <a:ext cx="3345641" cy="635000"/>
            <a:chOff x="748305" y="2193925"/>
            <a:chExt cx="3345641" cy="635000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2355B975-DB4A-4DB1-8FE7-62A94B60C1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0193714"/>
                </p:ext>
              </p:extLst>
            </p:nvPr>
          </p:nvGraphicFramePr>
          <p:xfrm>
            <a:off x="1740116" y="2193925"/>
            <a:ext cx="235383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22" name="Equation" r:id="rId6" imgW="1460160" imgH="393480" progId="Equation.DSMT4">
                    <p:embed/>
                  </p:oleObj>
                </mc:Choice>
                <mc:Fallback>
                  <p:oleObj name="Equation" r:id="rId6" imgW="14601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40116" y="2193925"/>
                          <a:ext cx="235383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E44A4B-3E37-466C-B523-EAACEB7C10FA}"/>
                </a:ext>
              </a:extLst>
            </p:cNvPr>
            <p:cNvSpPr/>
            <p:nvPr/>
          </p:nvSpPr>
          <p:spPr>
            <a:xfrm>
              <a:off x="748305" y="2309441"/>
              <a:ext cx="9787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a) Ta có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8A9870-29FF-4D01-B737-92F5D89F1D0E}"/>
              </a:ext>
            </a:extLst>
          </p:cNvPr>
          <p:cNvGrpSpPr/>
          <p:nvPr/>
        </p:nvGrpSpPr>
        <p:grpSpPr>
          <a:xfrm>
            <a:off x="6324600" y="2050847"/>
            <a:ext cx="2699856" cy="2960520"/>
            <a:chOff x="6324600" y="2050847"/>
            <a:chExt cx="2699856" cy="2960520"/>
          </a:xfrm>
        </p:grpSpPr>
        <p:sp>
          <p:nvSpPr>
            <p:cNvPr id="30" name="Rounded Rectangle 8">
              <a:extLst>
                <a:ext uri="{FF2B5EF4-FFF2-40B4-BE49-F238E27FC236}">
                  <a16:creationId xmlns:a16="http://schemas.microsoft.com/office/drawing/2014/main" id="{135A4C6E-81F7-46E2-9EBA-BB1108EF13E4}"/>
                </a:ext>
              </a:extLst>
            </p:cNvPr>
            <p:cNvSpPr/>
            <p:nvPr/>
          </p:nvSpPr>
          <p:spPr>
            <a:xfrm>
              <a:off x="6324600" y="2050847"/>
              <a:ext cx="2699856" cy="2960520"/>
            </a:xfrm>
            <a:prstGeom prst="roundRect">
              <a:avLst>
                <a:gd name="adj" fmla="val 285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A99026-AF23-4A23-93AA-ED11FC32A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0800" y="2114908"/>
              <a:ext cx="2464554" cy="2666642"/>
            </a:xfrm>
            <a:prstGeom prst="rect">
              <a:avLst/>
            </a:prstGeom>
          </p:spPr>
        </p:pic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08F33B41-637D-4D25-B7D6-60D89DCF4C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1912730"/>
                </p:ext>
              </p:extLst>
            </p:nvPr>
          </p:nvGraphicFramePr>
          <p:xfrm>
            <a:off x="7667192" y="3882174"/>
            <a:ext cx="202844" cy="236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23" name="Equation" r:id="rId9" imgW="152280" imgH="177480" progId="Equation.DSMT4">
                    <p:embed/>
                  </p:oleObj>
                </mc:Choice>
                <mc:Fallback>
                  <p:oleObj name="Equation" r:id="rId9" imgW="152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667192" y="3882174"/>
                          <a:ext cx="202844" cy="2366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C14F0D4D-7153-4591-AE4B-D1B4A0E03F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526773"/>
                </p:ext>
              </p:extLst>
            </p:nvPr>
          </p:nvGraphicFramePr>
          <p:xfrm>
            <a:off x="8724900" y="3752850"/>
            <a:ext cx="127000" cy="13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24" name="Equation" r:id="rId11" imgW="126720" imgH="139680" progId="Equation.DSMT4">
                    <p:embed/>
                  </p:oleObj>
                </mc:Choice>
                <mc:Fallback>
                  <p:oleObj name="Equation" r:id="rId11" imgW="126720" imgH="13968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08F33B41-637D-4D25-B7D6-60D89DCF4CD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724900" y="3752850"/>
                          <a:ext cx="127000" cy="139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DD8F075E-5473-4B8E-9BE8-EBAA596AD7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7975599"/>
                </p:ext>
              </p:extLst>
            </p:nvPr>
          </p:nvGraphicFramePr>
          <p:xfrm>
            <a:off x="7482192" y="2264625"/>
            <a:ext cx="1397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25" name="Equation" r:id="rId13" imgW="139680" imgH="164880" progId="Equation.DSMT4">
                    <p:embed/>
                  </p:oleObj>
                </mc:Choice>
                <mc:Fallback>
                  <p:oleObj name="Equation" r:id="rId13" imgW="139680" imgH="16488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C14F0D4D-7153-4591-AE4B-D1B4A0E03FC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482192" y="2264625"/>
                          <a:ext cx="1397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AE1E92A3-8B23-43DA-83D3-ABC0A967900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9320842"/>
                </p:ext>
              </p:extLst>
            </p:nvPr>
          </p:nvGraphicFramePr>
          <p:xfrm>
            <a:off x="7524750" y="2817813"/>
            <a:ext cx="1270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26" name="Equation" r:id="rId15" imgW="126720" imgH="164880" progId="Equation.DSMT4">
                    <p:embed/>
                  </p:oleObj>
                </mc:Choice>
                <mc:Fallback>
                  <p:oleObj name="Equation" r:id="rId15" imgW="126720" imgH="16488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DD8F075E-5473-4B8E-9BE8-EBAA596AD79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524750" y="2817813"/>
                          <a:ext cx="1270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FC3F2804-35D8-44F4-BAB4-4164180DB9B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637486"/>
                </p:ext>
              </p:extLst>
            </p:nvPr>
          </p:nvGraphicFramePr>
          <p:xfrm>
            <a:off x="7537217" y="3293378"/>
            <a:ext cx="889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27" name="Equation" r:id="rId17" imgW="88560" imgH="164880" progId="Equation.DSMT4">
                    <p:embed/>
                  </p:oleObj>
                </mc:Choice>
                <mc:Fallback>
                  <p:oleObj name="Equation" r:id="rId17" imgW="88560" imgH="1648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AE1E92A3-8B23-43DA-83D3-ABC0A967900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537217" y="3293378"/>
                          <a:ext cx="889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B16C2686-2D3D-4F94-8465-DB14BC0E26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087844"/>
                </p:ext>
              </p:extLst>
            </p:nvPr>
          </p:nvGraphicFramePr>
          <p:xfrm>
            <a:off x="7105883" y="3932339"/>
            <a:ext cx="1905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28" name="Equation" r:id="rId19" imgW="190440" imgH="164880" progId="Equation.DSMT4">
                    <p:embed/>
                  </p:oleObj>
                </mc:Choice>
                <mc:Fallback>
                  <p:oleObj name="Equation" r:id="rId19" imgW="190440" imgH="16488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FC3F2804-35D8-44F4-BAB4-4164180DB9B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105883" y="3932339"/>
                          <a:ext cx="1905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75661A28-95D3-4A88-B4A6-190512A9FA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3855885"/>
                </p:ext>
              </p:extLst>
            </p:nvPr>
          </p:nvGraphicFramePr>
          <p:xfrm>
            <a:off x="6530065" y="3908512"/>
            <a:ext cx="2032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29" name="Equation" r:id="rId21" imgW="203040" imgH="164880" progId="Equation.DSMT4">
                    <p:embed/>
                  </p:oleObj>
                </mc:Choice>
                <mc:Fallback>
                  <p:oleObj name="Equation" r:id="rId21" imgW="203040" imgH="164880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B16C2686-2D3D-4F94-8465-DB14BC0E26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530065" y="3908512"/>
                          <a:ext cx="2032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92E8D422-1F16-40FA-B0EB-235A7EB85E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8411193"/>
                </p:ext>
              </p:extLst>
            </p:nvPr>
          </p:nvGraphicFramePr>
          <p:xfrm>
            <a:off x="8068578" y="3917950"/>
            <a:ext cx="889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30" name="Equation" r:id="rId23" imgW="88560" imgH="164880" progId="Equation.DSMT4">
                    <p:embed/>
                  </p:oleObj>
                </mc:Choice>
                <mc:Fallback>
                  <p:oleObj name="Equation" r:id="rId23" imgW="88560" imgH="16488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08F33B41-637D-4D25-B7D6-60D89DCF4CD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8068578" y="3917950"/>
                          <a:ext cx="889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FE8D43CB-499A-4A44-ACA0-365987DF76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2782297"/>
                </p:ext>
              </p:extLst>
            </p:nvPr>
          </p:nvGraphicFramePr>
          <p:xfrm>
            <a:off x="8513078" y="3917950"/>
            <a:ext cx="1270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31" name="Equation" r:id="rId25" imgW="126720" imgH="164880" progId="Equation.DSMT4">
                    <p:embed/>
                  </p:oleObj>
                </mc:Choice>
                <mc:Fallback>
                  <p:oleObj name="Equation" r:id="rId25" imgW="126720" imgH="1648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92E8D422-1F16-40FA-B0EB-235A7EB85E8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8513078" y="3917950"/>
                          <a:ext cx="1270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478465-045B-495D-AEDC-B32AAB17D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rot="18850065">
              <a:off x="7852296" y="2656290"/>
              <a:ext cx="576810" cy="20916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64CECF-8C3E-4989-8406-BB6254F639FF}"/>
                </a:ext>
              </a:extLst>
            </p:cNvPr>
            <p:cNvSpPr/>
            <p:nvPr/>
          </p:nvSpPr>
          <p:spPr>
            <a:xfrm>
              <a:off x="7365860" y="4703590"/>
              <a:ext cx="6832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H.4.12</a:t>
              </a:r>
            </a:p>
          </p:txBody>
        </p:sp>
      </p:grp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4581E32-9D13-45B8-AAD3-E567DB6FC2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732361"/>
              </p:ext>
            </p:extLst>
          </p:nvPr>
        </p:nvGraphicFramePr>
        <p:xfrm>
          <a:off x="1258378" y="3103894"/>
          <a:ext cx="1411290" cy="85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32" name="Equation" r:id="rId28" imgW="876240" imgH="533160" progId="Equation.DSMT4">
                  <p:embed/>
                </p:oleObj>
              </mc:Choice>
              <mc:Fallback>
                <p:oleObj name="Equation" r:id="rId28" imgW="8762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258378" y="3103894"/>
                        <a:ext cx="1411290" cy="859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3394653-2918-43DA-A2CE-C73ABB925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103923"/>
              </p:ext>
            </p:extLst>
          </p:nvPr>
        </p:nvGraphicFramePr>
        <p:xfrm>
          <a:off x="2674189" y="3121424"/>
          <a:ext cx="3211080" cy="85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33" name="Equation" r:id="rId30" imgW="1993680" imgH="533160" progId="Equation.DSMT4">
                  <p:embed/>
                </p:oleObj>
              </mc:Choice>
              <mc:Fallback>
                <p:oleObj name="Equation" r:id="rId30" imgW="19936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674189" y="3121424"/>
                        <a:ext cx="3211080" cy="858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8D41BDD8-8D62-4ACC-BEEA-43191F7E121B}"/>
              </a:ext>
            </a:extLst>
          </p:cNvPr>
          <p:cNvGrpSpPr/>
          <p:nvPr/>
        </p:nvGrpSpPr>
        <p:grpSpPr>
          <a:xfrm>
            <a:off x="2330013" y="4029620"/>
            <a:ext cx="2178358" cy="892283"/>
            <a:chOff x="2008561" y="3867314"/>
            <a:chExt cx="2178358" cy="892283"/>
          </a:xfrm>
        </p:grpSpPr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2B9D544C-6694-42D2-91BE-074712EEF7F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8698575"/>
                </p:ext>
              </p:extLst>
            </p:nvPr>
          </p:nvGraphicFramePr>
          <p:xfrm>
            <a:off x="2560866" y="3867314"/>
            <a:ext cx="1626053" cy="892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34" name="Equation" r:id="rId32" imgW="1009332" imgH="553392" progId="Equation.DSMT4">
                    <p:embed/>
                  </p:oleObj>
                </mc:Choice>
                <mc:Fallback>
                  <p:oleObj name="Equation" r:id="rId32" imgW="1009332" imgH="55339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2560866" y="3867314"/>
                          <a:ext cx="1626053" cy="8922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2FEC9F6-0577-4164-B51B-E7EE16F39626}"/>
                </a:ext>
              </a:extLst>
            </p:cNvPr>
            <p:cNvSpPr/>
            <p:nvPr/>
          </p:nvSpPr>
          <p:spPr>
            <a:xfrm>
              <a:off x="2008561" y="4073612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Vậy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53E7688-3DAC-4684-AF08-B6E67CB19F1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68983" y="2156100"/>
            <a:ext cx="792549" cy="188992"/>
          </a:xfrm>
          <a:prstGeom prst="rect">
            <a:avLst/>
          </a:prstGeom>
        </p:spPr>
      </p:pic>
      <p:sp>
        <p:nvSpPr>
          <p:cNvPr id="38" name="AutoShape 4">
            <a:extLst>
              <a:ext uri="{FF2B5EF4-FFF2-40B4-BE49-F238E27FC236}">
                <a16:creationId xmlns:a16="http://schemas.microsoft.com/office/drawing/2014/main" id="{C21DC62B-79AA-46A1-8F3C-4908075093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1596" y="45302"/>
            <a:ext cx="6116803" cy="4067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 . ỨNG DỤNG TÍCH PHÂN TÍNH DIỆN TÍCH HÌNH PHẲNG</a:t>
            </a:r>
            <a:endParaRPr lang="vi-VN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AE2A3D-EA21-42FF-9376-F9F842CD5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265157"/>
            <a:ext cx="792549" cy="1889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BC19D7E-AF1D-4E05-8517-0CC3D8788A91}"/>
              </a:ext>
            </a:extLst>
          </p:cNvPr>
          <p:cNvGrpSpPr/>
          <p:nvPr/>
        </p:nvGrpSpPr>
        <p:grpSpPr>
          <a:xfrm>
            <a:off x="-62219" y="15977"/>
            <a:ext cx="9130019" cy="1037239"/>
            <a:chOff x="53669" y="75902"/>
            <a:chExt cx="9025433" cy="1037239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4D9A1E6F-0F7F-41AF-B69F-943EF6D4B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9" y="137524"/>
              <a:ext cx="1066800" cy="930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F56F96-B13B-4FBF-B826-0E4897388276}"/>
                </a:ext>
              </a:extLst>
            </p:cNvPr>
            <p:cNvSpPr/>
            <p:nvPr/>
          </p:nvSpPr>
          <p:spPr>
            <a:xfrm>
              <a:off x="159684" y="355299"/>
              <a:ext cx="85730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4.17</a:t>
              </a:r>
            </a:p>
          </p:txBody>
        </p:sp>
        <p:sp>
          <p:nvSpPr>
            <p:cNvPr id="4" name="Rounded Rectangle 9">
              <a:extLst>
                <a:ext uri="{FF2B5EF4-FFF2-40B4-BE49-F238E27FC236}">
                  <a16:creationId xmlns:a16="http://schemas.microsoft.com/office/drawing/2014/main" id="{C520D61D-C813-4571-8115-42F84E431810}"/>
                </a:ext>
              </a:extLst>
            </p:cNvPr>
            <p:cNvSpPr/>
            <p:nvPr/>
          </p:nvSpPr>
          <p:spPr>
            <a:xfrm>
              <a:off x="1106647" y="75902"/>
              <a:ext cx="7972455" cy="1037239"/>
            </a:xfrm>
            <a:prstGeom prst="roundRect">
              <a:avLst>
                <a:gd name="adj" fmla="val 366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C18263A-9B71-4417-9E37-350E5685B387}"/>
              </a:ext>
            </a:extLst>
          </p:cNvPr>
          <p:cNvSpPr/>
          <p:nvPr/>
        </p:nvSpPr>
        <p:spPr>
          <a:xfrm>
            <a:off x="991776" y="133817"/>
            <a:ext cx="8201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000" b="1"/>
              <a:t>Tính thể tích của khối tròn xoay sinh ra khi quay hình phẳng giới hạn bởi các đường sau xung quanh trục </a:t>
            </a:r>
            <a:r>
              <a:rPr lang="vi-VN" sz="2000"/>
              <a:t>O</a:t>
            </a:r>
            <a:r>
              <a:rPr lang="vi-VN" sz="2000" i="1"/>
              <a:t>x</a:t>
            </a:r>
            <a:r>
              <a:rPr lang="vi-VN" sz="2000"/>
              <a:t>: </a:t>
            </a:r>
            <a:r>
              <a:rPr lang="vi-VN" sz="2000" i="1"/>
              <a:t>y</a:t>
            </a:r>
            <a:r>
              <a:rPr lang="vi-VN" sz="2000"/>
              <a:t> = 2</a:t>
            </a:r>
            <a:r>
              <a:rPr lang="vi-VN" sz="2000" i="1"/>
              <a:t>x</a:t>
            </a:r>
            <a:r>
              <a:rPr lang="vi-VN" sz="2000"/>
              <a:t> </a:t>
            </a:r>
            <a:r>
              <a:rPr lang="vi-VN" sz="2000" i="1"/>
              <a:t>-</a:t>
            </a:r>
            <a:r>
              <a:rPr lang="en-US" sz="2000" i="1"/>
              <a:t> </a:t>
            </a:r>
            <a:r>
              <a:rPr lang="vi-VN" sz="2000" i="1"/>
              <a:t>x</a:t>
            </a:r>
            <a:r>
              <a:rPr lang="vi-VN" sz="2000"/>
              <a:t>², </a:t>
            </a:r>
            <a:r>
              <a:rPr lang="vi-VN" sz="2000" i="1"/>
              <a:t>y</a:t>
            </a:r>
            <a:r>
              <a:rPr lang="en-US" sz="2000" i="1"/>
              <a:t> </a:t>
            </a:r>
            <a:r>
              <a:rPr lang="vi-VN" sz="2000"/>
              <a:t>=</a:t>
            </a:r>
            <a:r>
              <a:rPr lang="en-US" sz="2000"/>
              <a:t> </a:t>
            </a:r>
            <a:r>
              <a:rPr lang="vi-VN" sz="2000"/>
              <a:t>0, </a:t>
            </a:r>
            <a:r>
              <a:rPr lang="vi-VN" sz="2000" i="1"/>
              <a:t>x</a:t>
            </a:r>
            <a:r>
              <a:rPr lang="en-US" sz="2000" i="1"/>
              <a:t> </a:t>
            </a:r>
            <a:r>
              <a:rPr lang="vi-VN" sz="2000"/>
              <a:t>=</a:t>
            </a:r>
            <a:r>
              <a:rPr lang="en-US" sz="2000"/>
              <a:t> </a:t>
            </a:r>
            <a:r>
              <a:rPr lang="vi-VN" sz="2000"/>
              <a:t>0, </a:t>
            </a:r>
            <a:r>
              <a:rPr lang="vi-VN" sz="2000" i="1"/>
              <a:t>x</a:t>
            </a:r>
            <a:r>
              <a:rPr lang="vi-VN" sz="2000"/>
              <a:t> = 2.</a:t>
            </a: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3E753E-13B7-4F3A-AAB3-197224BAE70F}"/>
              </a:ext>
            </a:extLst>
          </p:cNvPr>
          <p:cNvSpPr/>
          <p:nvPr/>
        </p:nvSpPr>
        <p:spPr>
          <a:xfrm>
            <a:off x="1542349" y="1684307"/>
            <a:ext cx="2856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Thể tích vật thể cần tìm là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6E00E4C-EF0A-41C3-960A-36D109049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016812"/>
              </p:ext>
            </p:extLst>
          </p:nvPr>
        </p:nvGraphicFramePr>
        <p:xfrm>
          <a:off x="1514386" y="2285738"/>
          <a:ext cx="49704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7" name="Equation" r:id="rId5" imgW="3085920" imgH="545760" progId="Equation.DSMT4">
                  <p:embed/>
                </p:oleObj>
              </mc:Choice>
              <mc:Fallback>
                <p:oleObj name="Equation" r:id="rId5" imgW="30859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4386" y="2285738"/>
                        <a:ext cx="4970462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1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AE2A3D-EA21-42FF-9376-F9F842CD5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040" y="1648389"/>
            <a:ext cx="792549" cy="1889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EB7847-E262-4014-980F-ED8FB45C2B88}"/>
              </a:ext>
            </a:extLst>
          </p:cNvPr>
          <p:cNvSpPr/>
          <p:nvPr/>
        </p:nvSpPr>
        <p:spPr>
          <a:xfrm>
            <a:off x="1265146" y="1891374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Thể tích khối chỏm cầu là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9A9799-40B6-4821-8293-790AA984DAEA}"/>
              </a:ext>
            </a:extLst>
          </p:cNvPr>
          <p:cNvGrpSpPr/>
          <p:nvPr/>
        </p:nvGrpSpPr>
        <p:grpSpPr>
          <a:xfrm>
            <a:off x="0" y="33122"/>
            <a:ext cx="9217800" cy="1406795"/>
            <a:chOff x="0" y="33122"/>
            <a:chExt cx="9217800" cy="14067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C19D7E-AF1D-4E05-8517-0CC3D8788A91}"/>
                </a:ext>
              </a:extLst>
            </p:cNvPr>
            <p:cNvGrpSpPr/>
            <p:nvPr/>
          </p:nvGrpSpPr>
          <p:grpSpPr>
            <a:xfrm>
              <a:off x="0" y="33122"/>
              <a:ext cx="9144000" cy="1404873"/>
              <a:chOff x="82005" y="-218078"/>
              <a:chExt cx="9039253" cy="1404873"/>
            </a:xfrm>
          </p:grpSpPr>
          <p:pic>
            <p:nvPicPr>
              <p:cNvPr id="6" name="Picture 6">
                <a:extLst>
                  <a:ext uri="{FF2B5EF4-FFF2-40B4-BE49-F238E27FC236}">
                    <a16:creationId xmlns:a16="http://schemas.microsoft.com/office/drawing/2014/main" id="{4D9A1E6F-0F7F-41AF-B69F-943EF6D4BB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05" y="-13189"/>
                <a:ext cx="1066800" cy="930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5F56F96-B13B-4FBF-B826-0E4897388276}"/>
                  </a:ext>
                </a:extLst>
              </p:cNvPr>
              <p:cNvSpPr/>
              <p:nvPr/>
            </p:nvSpPr>
            <p:spPr>
              <a:xfrm>
                <a:off x="186749" y="186950"/>
                <a:ext cx="857309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pc="67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4.18</a:t>
                </a:r>
              </a:p>
            </p:txBody>
          </p:sp>
          <p:sp>
            <p:nvSpPr>
              <p:cNvPr id="4" name="Rounded Rectangle 9">
                <a:extLst>
                  <a:ext uri="{FF2B5EF4-FFF2-40B4-BE49-F238E27FC236}">
                    <a16:creationId xmlns:a16="http://schemas.microsoft.com/office/drawing/2014/main" id="{C520D61D-C813-4571-8115-42F84E431810}"/>
                  </a:ext>
                </a:extLst>
              </p:cNvPr>
              <p:cNvSpPr/>
              <p:nvPr/>
            </p:nvSpPr>
            <p:spPr>
              <a:xfrm>
                <a:off x="1148803" y="-218078"/>
                <a:ext cx="7972455" cy="1404873"/>
              </a:xfrm>
              <a:prstGeom prst="roundRect">
                <a:avLst>
                  <a:gd name="adj" fmla="val 366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9E4F35D-C123-42A0-AFE8-CB94B243B399}"/>
                    </a:ext>
                  </a:extLst>
                </p:cNvPr>
                <p:cNvSpPr/>
                <p:nvPr/>
              </p:nvSpPr>
              <p:spPr>
                <a:xfrm>
                  <a:off x="1152961" y="33122"/>
                  <a:ext cx="8064839" cy="14067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2000"/>
                    <a:t>Khối chỏm cầu có bán kính </a:t>
                  </a:r>
                  <a:r>
                    <a:rPr lang="vi-VN" sz="2000" i="1"/>
                    <a:t>R</a:t>
                  </a:r>
                  <a:r>
                    <a:rPr lang="vi-VN" sz="2000"/>
                    <a:t> và chiều cao </a:t>
                  </a:r>
                  <a:r>
                    <a:rPr lang="vi-VN" sz="2000" i="1"/>
                    <a:t>h</a:t>
                  </a:r>
                  <a:r>
                    <a:rPr lang="vi-VN" sz="2000"/>
                    <a:t> (0&lt;</a:t>
                  </a:r>
                  <a:r>
                    <a:rPr lang="en-US" sz="2000"/>
                    <a:t> </a:t>
                  </a:r>
                  <a:r>
                    <a:rPr lang="vi-VN" sz="2000" i="1"/>
                    <a:t>h</a:t>
                  </a:r>
                  <a:r>
                    <a:rPr lang="en-US" sz="2000" i="1"/>
                    <a:t> </a:t>
                  </a:r>
                  <a:r>
                    <a:rPr lang="vi-VN" sz="2000"/>
                    <a:t>≤</a:t>
                  </a:r>
                  <a:r>
                    <a:rPr lang="vi-VN" sz="2000" i="1"/>
                    <a:t>R</a:t>
                  </a:r>
                  <a:r>
                    <a:rPr lang="vi-VN" sz="2000"/>
                    <a:t>) sinh ra khi quay hình phẳng giới hạn bởi cung tròn có phương trình </a:t>
                  </a:r>
                  <a14:m>
                    <m:oMath xmlns:m="http://schemas.openxmlformats.org/officeDocument/2006/math">
                      <m:r>
                        <a:rPr lang="vi-VN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0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²−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²</m:t>
                          </m:r>
                        </m:e>
                      </m:rad>
                    </m:oMath>
                  </a14:m>
                  <a:r>
                    <a:rPr lang="en-US" sz="2000"/>
                    <a:t>, </a:t>
                  </a:r>
                  <a:r>
                    <a:rPr lang="vi-VN" sz="2000"/>
                    <a:t>trục hoành và hai đường thẳng </a:t>
                  </a:r>
                  <a:r>
                    <a:rPr lang="vi-VN" sz="2000" i="1"/>
                    <a:t>x = R</a:t>
                  </a:r>
                  <a:r>
                    <a:rPr lang="en-US" sz="2000" i="1"/>
                    <a:t> </a:t>
                  </a:r>
                  <a:r>
                    <a:rPr lang="vi-VN" sz="2000" i="1"/>
                    <a:t>-</a:t>
                  </a:r>
                  <a:r>
                    <a:rPr lang="en-US" sz="2000" i="1"/>
                    <a:t> </a:t>
                  </a:r>
                  <a:r>
                    <a:rPr lang="vi-VN" sz="2000" i="1"/>
                    <a:t>h, x = R </a:t>
                  </a:r>
                  <a:r>
                    <a:rPr lang="vi-VN" sz="2000"/>
                    <a:t>xung quanh trục O</a:t>
                  </a:r>
                  <a:r>
                    <a:rPr lang="vi-VN" sz="2000" i="1"/>
                    <a:t>x</a:t>
                  </a:r>
                  <a:r>
                    <a:rPr lang="vi-VN" sz="2000"/>
                    <a:t> (H.4.30). Tính thể tích của khối chỏm cầu này.</a:t>
                  </a:r>
                  <a:r>
                    <a:rPr lang="en-US" sz="2000"/>
                    <a:t> 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9E4F35D-C123-42A0-AFE8-CB94B243B3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961" y="33122"/>
                  <a:ext cx="8064839" cy="1406795"/>
                </a:xfrm>
                <a:prstGeom prst="rect">
                  <a:avLst/>
                </a:prstGeom>
                <a:blipFill>
                  <a:blip r:embed="rId5"/>
                  <a:stretch>
                    <a:fillRect l="-756" t="-2165" r="-529" b="-6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D931DF-F4E6-4FC3-8FF9-308300D467E4}"/>
              </a:ext>
            </a:extLst>
          </p:cNvPr>
          <p:cNvGrpSpPr/>
          <p:nvPr/>
        </p:nvGrpSpPr>
        <p:grpSpPr>
          <a:xfrm>
            <a:off x="4501741" y="2291484"/>
            <a:ext cx="4536205" cy="2337666"/>
            <a:chOff x="4501741" y="2291484"/>
            <a:chExt cx="4536205" cy="2337666"/>
          </a:xfrm>
        </p:grpSpPr>
        <p:sp>
          <p:nvSpPr>
            <p:cNvPr id="33" name="Rounded Rectangle 9">
              <a:extLst>
                <a:ext uri="{FF2B5EF4-FFF2-40B4-BE49-F238E27FC236}">
                  <a16:creationId xmlns:a16="http://schemas.microsoft.com/office/drawing/2014/main" id="{680DDBB3-226E-4CC9-AC05-62D76E86DF8F}"/>
                </a:ext>
              </a:extLst>
            </p:cNvPr>
            <p:cNvSpPr/>
            <p:nvPr/>
          </p:nvSpPr>
          <p:spPr>
            <a:xfrm>
              <a:off x="4501741" y="2291484"/>
              <a:ext cx="4536205" cy="2337666"/>
            </a:xfrm>
            <a:prstGeom prst="roundRect">
              <a:avLst>
                <a:gd name="adj" fmla="val 157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DAF0CF-A2CF-410B-AC6E-920639EAB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4400" y="2355552"/>
              <a:ext cx="3733778" cy="2060607"/>
            </a:xfrm>
            <a:prstGeom prst="rect">
              <a:avLst/>
            </a:prstGeom>
          </p:spPr>
        </p:pic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B1AF9F3-CA05-4267-8A1B-EA197913DA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3263"/>
              </p:ext>
            </p:extLst>
          </p:nvPr>
        </p:nvGraphicFramePr>
        <p:xfrm>
          <a:off x="1649678" y="2340484"/>
          <a:ext cx="23923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7" name="Equation" r:id="rId7" imgW="1485720" imgH="545760" progId="Equation.DSMT4">
                  <p:embed/>
                </p:oleObj>
              </mc:Choice>
              <mc:Fallback>
                <p:oleObj name="Equation" r:id="rId7" imgW="14857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9678" y="2340484"/>
                        <a:ext cx="2392362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28AF0D1-B940-4EE7-BFA0-D0DA7B87D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085949"/>
              </p:ext>
            </p:extLst>
          </p:nvPr>
        </p:nvGraphicFramePr>
        <p:xfrm>
          <a:off x="1905000" y="4065656"/>
          <a:ext cx="1615824" cy="77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8" name="Equation" r:id="rId9" imgW="1002960" imgH="482400" progId="Equation.DSMT4">
                  <p:embed/>
                </p:oleObj>
              </mc:Choice>
              <mc:Fallback>
                <p:oleObj name="Equation" r:id="rId9" imgW="1002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5000" y="4065656"/>
                        <a:ext cx="1615824" cy="777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3FB6956-0345-4047-A32C-A1CE6DE6B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18377"/>
              </p:ext>
            </p:extLst>
          </p:nvPr>
        </p:nvGraphicFramePr>
        <p:xfrm>
          <a:off x="1905000" y="3268959"/>
          <a:ext cx="1881719" cy="77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9" name="Equation" r:id="rId11" imgW="1168200" imgH="482400" progId="Equation.DSMT4">
                  <p:embed/>
                </p:oleObj>
              </mc:Choice>
              <mc:Fallback>
                <p:oleObj name="Equation" r:id="rId11" imgW="1168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5000" y="3268959"/>
                        <a:ext cx="1881719" cy="777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3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AE2A3D-EA21-42FF-9376-F9F842CD5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031" y="1876457"/>
            <a:ext cx="792549" cy="1889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655D9B1-34F6-4414-89A4-69D19CA1AE96}"/>
              </a:ext>
            </a:extLst>
          </p:cNvPr>
          <p:cNvGrpSpPr/>
          <p:nvPr/>
        </p:nvGrpSpPr>
        <p:grpSpPr>
          <a:xfrm>
            <a:off x="0" y="33122"/>
            <a:ext cx="9144000" cy="1715032"/>
            <a:chOff x="0" y="33122"/>
            <a:chExt cx="9144000" cy="17150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C19D7E-AF1D-4E05-8517-0CC3D8788A91}"/>
                </a:ext>
              </a:extLst>
            </p:cNvPr>
            <p:cNvGrpSpPr/>
            <p:nvPr/>
          </p:nvGrpSpPr>
          <p:grpSpPr>
            <a:xfrm>
              <a:off x="0" y="33122"/>
              <a:ext cx="9085278" cy="1615267"/>
              <a:chOff x="82005" y="-218078"/>
              <a:chExt cx="8981203" cy="1615267"/>
            </a:xfrm>
          </p:grpSpPr>
          <p:pic>
            <p:nvPicPr>
              <p:cNvPr id="6" name="Picture 6">
                <a:extLst>
                  <a:ext uri="{FF2B5EF4-FFF2-40B4-BE49-F238E27FC236}">
                    <a16:creationId xmlns:a16="http://schemas.microsoft.com/office/drawing/2014/main" id="{4D9A1E6F-0F7F-41AF-B69F-943EF6D4BB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05" y="124169"/>
                <a:ext cx="1066800" cy="930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5F56F96-B13B-4FBF-B826-0E4897388276}"/>
                  </a:ext>
                </a:extLst>
              </p:cNvPr>
              <p:cNvSpPr/>
              <p:nvPr/>
            </p:nvSpPr>
            <p:spPr>
              <a:xfrm>
                <a:off x="186749" y="287842"/>
                <a:ext cx="857309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pc="67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4.18</a:t>
                </a:r>
              </a:p>
            </p:txBody>
          </p:sp>
          <p:sp>
            <p:nvSpPr>
              <p:cNvPr id="4" name="Rounded Rectangle 9">
                <a:extLst>
                  <a:ext uri="{FF2B5EF4-FFF2-40B4-BE49-F238E27FC236}">
                    <a16:creationId xmlns:a16="http://schemas.microsoft.com/office/drawing/2014/main" id="{C520D61D-C813-4571-8115-42F84E431810}"/>
                  </a:ext>
                </a:extLst>
              </p:cNvPr>
              <p:cNvSpPr/>
              <p:nvPr/>
            </p:nvSpPr>
            <p:spPr>
              <a:xfrm>
                <a:off x="1090753" y="-218078"/>
                <a:ext cx="7972455" cy="1615267"/>
              </a:xfrm>
              <a:prstGeom prst="roundRect">
                <a:avLst>
                  <a:gd name="adj" fmla="val 366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BB7A37-B220-45F2-8A47-C48FC705D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2503" y="40060"/>
              <a:ext cx="8064840" cy="67061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32789B-043C-4F48-B454-02A2258AF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9160" y="595910"/>
              <a:ext cx="8064840" cy="1152244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7DCB2AC-C5D3-4AF2-A75E-016A1689E030}"/>
              </a:ext>
            </a:extLst>
          </p:cNvPr>
          <p:cNvSpPr/>
          <p:nvPr/>
        </p:nvSpPr>
        <p:spPr>
          <a:xfrm>
            <a:off x="739060" y="2845148"/>
            <a:ext cx="231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Thể tích khối nón là </a:t>
            </a:r>
            <a:endParaRPr lang="en-US" sz="20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65C51C-8F03-49CC-AE16-A11D3E24FD5C}"/>
              </a:ext>
            </a:extLst>
          </p:cNvPr>
          <p:cNvGrpSpPr/>
          <p:nvPr/>
        </p:nvGrpSpPr>
        <p:grpSpPr>
          <a:xfrm>
            <a:off x="767823" y="2142763"/>
            <a:ext cx="4566177" cy="708410"/>
            <a:chOff x="767823" y="2142763"/>
            <a:chExt cx="4566177" cy="708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1BCAC0E-CBCB-436E-8511-02EB4CF43FD2}"/>
                    </a:ext>
                  </a:extLst>
                </p:cNvPr>
                <p:cNvSpPr/>
                <p:nvPr/>
              </p:nvSpPr>
              <p:spPr>
                <a:xfrm>
                  <a:off x="767823" y="2142763"/>
                  <a:ext cx="4566177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2000"/>
                    <a:t>a) Đường thẳng </a:t>
                  </a:r>
                  <a:r>
                    <a:rPr lang="vi-VN" sz="2000" i="1"/>
                    <a:t>OB</a:t>
                  </a:r>
                  <a:r>
                    <a:rPr lang="vi-VN" sz="2000"/>
                    <a:t> đi qua điểm </a:t>
                  </a:r>
                  <a:r>
                    <a:rPr lang="vi-VN" sz="2000" i="1"/>
                    <a:t>O</a:t>
                  </a:r>
                  <a:r>
                    <a:rPr lang="vi-VN" sz="2000"/>
                    <a:t> và điểm </a:t>
                  </a:r>
                  <a:r>
                    <a:rPr lang="vi-VN" sz="2000" i="1"/>
                    <a:t>B</a:t>
                  </a:r>
                  <a:r>
                    <a:rPr lang="vi-VN" sz="2000"/>
                    <a:t>(</a:t>
                  </a:r>
                  <a:r>
                    <a:rPr lang="en-US" sz="2000" i="1"/>
                    <a:t>a;a</a:t>
                  </a:r>
                  <a:r>
                    <a:rPr lang="en-US" sz="2000"/>
                    <a:t> tan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2000"/>
                    <a:t>)</a:t>
                  </a:r>
                  <a:r>
                    <a:rPr lang="vi-VN" sz="2000"/>
                    <a:t> có phương trình là  </a:t>
                  </a: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1BCAC0E-CBCB-436E-8511-02EB4CF43F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823" y="2142763"/>
                  <a:ext cx="4566177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469" t="-5172" r="-2537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" name="Object 19">
                  <a:extLst>
                    <a:ext uri="{FF2B5EF4-FFF2-40B4-BE49-F238E27FC236}">
                      <a16:creationId xmlns:a16="http://schemas.microsoft.com/office/drawing/2014/main" id="{83EC8E8E-EF11-408D-ADF5-D79BD7D118A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42119854"/>
                    </p:ext>
                  </p:extLst>
                </p:nvPr>
              </p:nvGraphicFramePr>
              <p:xfrm>
                <a:off x="4012085" y="2544370"/>
                <a:ext cx="1119829" cy="3068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4331" name="Equation" r:id="rId8" imgW="694838" imgH="190713" progId="Equation.DSMT4">
                        <p:embed/>
                      </p:oleObj>
                    </mc:Choice>
                    <mc:Fallback>
                      <p:oleObj name="Equation" r:id="rId8" imgW="694838" imgH="190713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012085" y="2544370"/>
                              <a:ext cx="1119829" cy="30680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" name="Object 19">
                  <a:extLst>
                    <a:ext uri="{FF2B5EF4-FFF2-40B4-BE49-F238E27FC236}">
                      <a16:creationId xmlns:a16="http://schemas.microsoft.com/office/drawing/2014/main" id="{83EC8E8E-EF11-408D-ADF5-D79BD7D118A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42119854"/>
                    </p:ext>
                  </p:extLst>
                </p:nvPr>
              </p:nvGraphicFramePr>
              <p:xfrm>
                <a:off x="4012085" y="2544370"/>
                <a:ext cx="1119829" cy="3068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4328" name="Equation" r:id="rId10" imgW="694838" imgH="190713" progId="Equation.DSMT4">
                        <p:embed/>
                      </p:oleObj>
                    </mc:Choice>
                    <mc:Fallback>
                      <p:oleObj name="Equation" r:id="rId10" imgW="694838" imgH="190713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012085" y="2544370"/>
                              <a:ext cx="1119829" cy="30680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E83B7DA-E7A6-4A48-88B1-9DF476AB9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427308"/>
              </p:ext>
            </p:extLst>
          </p:nvPr>
        </p:nvGraphicFramePr>
        <p:xfrm>
          <a:off x="973138" y="3216275"/>
          <a:ext cx="376396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2" name="Equation" r:id="rId12" imgW="2336760" imgH="545760" progId="Equation.DSMT4">
                  <p:embed/>
                </p:oleObj>
              </mc:Choice>
              <mc:Fallback>
                <p:oleObj name="Equation" r:id="rId12" imgW="23367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3138" y="3216275"/>
                        <a:ext cx="3763962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BCCAA14-427E-4F43-AF64-CB14C416C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275663"/>
              </p:ext>
            </p:extLst>
          </p:nvPr>
        </p:nvGraphicFramePr>
        <p:xfrm>
          <a:off x="1219200" y="4041947"/>
          <a:ext cx="3006661" cy="69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3" name="Equation" r:id="rId14" imgW="1866600" imgH="431640" progId="Equation.DSMT4">
                  <p:embed/>
                </p:oleObj>
              </mc:Choice>
              <mc:Fallback>
                <p:oleObj name="Equation" r:id="rId14" imgW="1866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19200" y="4041947"/>
                        <a:ext cx="3006661" cy="69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88A82B62-D90B-476B-971A-0A17C56998D9}"/>
              </a:ext>
            </a:extLst>
          </p:cNvPr>
          <p:cNvGrpSpPr/>
          <p:nvPr/>
        </p:nvGrpSpPr>
        <p:grpSpPr>
          <a:xfrm>
            <a:off x="5568078" y="2226435"/>
            <a:ext cx="3473105" cy="2510931"/>
            <a:chOff x="5568078" y="2226435"/>
            <a:chExt cx="3473105" cy="2510931"/>
          </a:xfrm>
        </p:grpSpPr>
        <p:sp>
          <p:nvSpPr>
            <p:cNvPr id="36" name="Rounded Rectangle 9">
              <a:extLst>
                <a:ext uri="{FF2B5EF4-FFF2-40B4-BE49-F238E27FC236}">
                  <a16:creationId xmlns:a16="http://schemas.microsoft.com/office/drawing/2014/main" id="{9D0F63C6-A34B-49B8-9BBB-9CFDAFCD983D}"/>
                </a:ext>
              </a:extLst>
            </p:cNvPr>
            <p:cNvSpPr/>
            <p:nvPr/>
          </p:nvSpPr>
          <p:spPr>
            <a:xfrm>
              <a:off x="5568078" y="2226435"/>
              <a:ext cx="3473105" cy="2510931"/>
            </a:xfrm>
            <a:prstGeom prst="roundRect">
              <a:avLst>
                <a:gd name="adj" fmla="val 157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8AE4554-C134-4B6D-AF19-C75F837BD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98274" y="2304004"/>
              <a:ext cx="3099627" cy="2318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AE2A3D-EA21-42FF-9376-F9F842CD5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25" y="1758318"/>
            <a:ext cx="792549" cy="1889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655D9B1-34F6-4414-89A4-69D19CA1AE96}"/>
              </a:ext>
            </a:extLst>
          </p:cNvPr>
          <p:cNvGrpSpPr/>
          <p:nvPr/>
        </p:nvGrpSpPr>
        <p:grpSpPr>
          <a:xfrm>
            <a:off x="0" y="33122"/>
            <a:ext cx="9144000" cy="1715032"/>
            <a:chOff x="0" y="33122"/>
            <a:chExt cx="9144000" cy="17150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C19D7E-AF1D-4E05-8517-0CC3D8788A91}"/>
                </a:ext>
              </a:extLst>
            </p:cNvPr>
            <p:cNvGrpSpPr/>
            <p:nvPr/>
          </p:nvGrpSpPr>
          <p:grpSpPr>
            <a:xfrm>
              <a:off x="0" y="33122"/>
              <a:ext cx="9085278" cy="1615267"/>
              <a:chOff x="82005" y="-218078"/>
              <a:chExt cx="8981203" cy="1615267"/>
            </a:xfrm>
          </p:grpSpPr>
          <p:pic>
            <p:nvPicPr>
              <p:cNvPr id="6" name="Picture 6">
                <a:extLst>
                  <a:ext uri="{FF2B5EF4-FFF2-40B4-BE49-F238E27FC236}">
                    <a16:creationId xmlns:a16="http://schemas.microsoft.com/office/drawing/2014/main" id="{4D9A1E6F-0F7F-41AF-B69F-943EF6D4BB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05" y="124169"/>
                <a:ext cx="1066800" cy="930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5F56F96-B13B-4FBF-B826-0E4897388276}"/>
                  </a:ext>
                </a:extLst>
              </p:cNvPr>
              <p:cNvSpPr/>
              <p:nvPr/>
            </p:nvSpPr>
            <p:spPr>
              <a:xfrm>
                <a:off x="186749" y="287842"/>
                <a:ext cx="857309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pc="67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4.18</a:t>
                </a:r>
              </a:p>
            </p:txBody>
          </p:sp>
          <p:sp>
            <p:nvSpPr>
              <p:cNvPr id="4" name="Rounded Rectangle 9">
                <a:extLst>
                  <a:ext uri="{FF2B5EF4-FFF2-40B4-BE49-F238E27FC236}">
                    <a16:creationId xmlns:a16="http://schemas.microsoft.com/office/drawing/2014/main" id="{C520D61D-C813-4571-8115-42F84E431810}"/>
                  </a:ext>
                </a:extLst>
              </p:cNvPr>
              <p:cNvSpPr/>
              <p:nvPr/>
            </p:nvSpPr>
            <p:spPr>
              <a:xfrm>
                <a:off x="1090753" y="-218078"/>
                <a:ext cx="7972455" cy="1615267"/>
              </a:xfrm>
              <a:prstGeom prst="roundRect">
                <a:avLst>
                  <a:gd name="adj" fmla="val 366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BB7A37-B220-45F2-8A47-C48FC705D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2503" y="40060"/>
              <a:ext cx="8064840" cy="67061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32789B-043C-4F48-B454-02A2258AF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9160" y="595910"/>
              <a:ext cx="8064840" cy="115224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A82B62-D90B-476B-971A-0A17C56998D9}"/>
              </a:ext>
            </a:extLst>
          </p:cNvPr>
          <p:cNvGrpSpPr/>
          <p:nvPr/>
        </p:nvGrpSpPr>
        <p:grpSpPr>
          <a:xfrm>
            <a:off x="5916875" y="2226435"/>
            <a:ext cx="3124305" cy="2510931"/>
            <a:chOff x="5910201" y="2226435"/>
            <a:chExt cx="3130981" cy="2510931"/>
          </a:xfrm>
        </p:grpSpPr>
        <p:sp>
          <p:nvSpPr>
            <p:cNvPr id="36" name="Rounded Rectangle 9">
              <a:extLst>
                <a:ext uri="{FF2B5EF4-FFF2-40B4-BE49-F238E27FC236}">
                  <a16:creationId xmlns:a16="http://schemas.microsoft.com/office/drawing/2014/main" id="{9D0F63C6-A34B-49B8-9BBB-9CFDAFCD983D}"/>
                </a:ext>
              </a:extLst>
            </p:cNvPr>
            <p:cNvSpPr/>
            <p:nvPr/>
          </p:nvSpPr>
          <p:spPr>
            <a:xfrm>
              <a:off x="5910201" y="2226435"/>
              <a:ext cx="3130981" cy="2510931"/>
            </a:xfrm>
            <a:prstGeom prst="roundRect">
              <a:avLst>
                <a:gd name="adj" fmla="val 157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8AE4554-C134-4B6D-AF19-C75F837BD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2334" y="2310942"/>
              <a:ext cx="3099627" cy="2318208"/>
            </a:xfrm>
            <a:prstGeom prst="rect">
              <a:avLst/>
            </a:prstGeom>
          </p:spPr>
        </p:pic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3C30C6C-F833-4010-9B3B-EEA470155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76589"/>
              </p:ext>
            </p:extLst>
          </p:nvPr>
        </p:nvGraphicFramePr>
        <p:xfrm>
          <a:off x="941911" y="2652573"/>
          <a:ext cx="4415395" cy="690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8" name="Equation" r:id="rId8" imgW="2741930" imgH="429375" progId="Equation.DSMT4">
                  <p:embed/>
                </p:oleObj>
              </mc:Choice>
              <mc:Fallback>
                <p:oleObj name="Equation" r:id="rId8" imgW="2741930" imgH="429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1911" y="2652573"/>
                        <a:ext cx="4415395" cy="690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414BE5F1-D7A6-42F5-BC32-1D6C61811D1E}"/>
              </a:ext>
            </a:extLst>
          </p:cNvPr>
          <p:cNvGrpSpPr/>
          <p:nvPr/>
        </p:nvGrpSpPr>
        <p:grpSpPr>
          <a:xfrm>
            <a:off x="654285" y="1972409"/>
            <a:ext cx="4703021" cy="643882"/>
            <a:chOff x="533848" y="1927868"/>
            <a:chExt cx="4703021" cy="643882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4249BB4F-DE40-4FE9-8C89-FA4694A05A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9348154"/>
                </p:ext>
              </p:extLst>
            </p:nvPr>
          </p:nvGraphicFramePr>
          <p:xfrm>
            <a:off x="2106317" y="1927868"/>
            <a:ext cx="2147616" cy="628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59" name="Equation" r:id="rId10" imgW="1332823" imgH="391160" progId="Equation.DSMT4">
                    <p:embed/>
                  </p:oleObj>
                </mc:Choice>
                <mc:Fallback>
                  <p:oleObj name="Equation" r:id="rId10" imgW="1332823" imgH="391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06317" y="1927868"/>
                          <a:ext cx="2147616" cy="6289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8E93BFA0-865E-49F7-B227-C41EEAE84E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0563794"/>
                </p:ext>
              </p:extLst>
            </p:nvPr>
          </p:nvGraphicFramePr>
          <p:xfrm>
            <a:off x="4193741" y="1942804"/>
            <a:ext cx="1043128" cy="628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60" name="Equation" r:id="rId12" imgW="647340" imgH="391160" progId="Equation.DSMT4">
                    <p:embed/>
                  </p:oleObj>
                </mc:Choice>
                <mc:Fallback>
                  <p:oleObj name="Equation" r:id="rId12" imgW="647340" imgH="391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193741" y="1942804"/>
                          <a:ext cx="1043128" cy="6289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45A053-C90A-4F02-97D4-42A9C2856135}"/>
                </a:ext>
              </a:extLst>
            </p:cNvPr>
            <p:cNvSpPr/>
            <p:nvPr/>
          </p:nvSpPr>
          <p:spPr>
            <a:xfrm>
              <a:off x="533848" y="1988693"/>
              <a:ext cx="16289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b) Xét hàm số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3CA1A7-CDD6-4FFD-B61D-E7B2A4E3033E}"/>
              </a:ext>
            </a:extLst>
          </p:cNvPr>
          <p:cNvGrpSpPr/>
          <p:nvPr/>
        </p:nvGrpSpPr>
        <p:grpSpPr>
          <a:xfrm>
            <a:off x="834712" y="3298707"/>
            <a:ext cx="4181771" cy="690306"/>
            <a:chOff x="834712" y="3298707"/>
            <a:chExt cx="4181771" cy="690306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F6622292-FC63-43CD-BB6F-A793EC4BA7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2982365"/>
                </p:ext>
              </p:extLst>
            </p:nvPr>
          </p:nvGraphicFramePr>
          <p:xfrm>
            <a:off x="4234137" y="3298707"/>
            <a:ext cx="782346" cy="690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61" name="Equation" r:id="rId14" imgW="485415" imgH="429375" progId="Equation.DSMT4">
                    <p:embed/>
                  </p:oleObj>
                </mc:Choice>
                <mc:Fallback>
                  <p:oleObj name="Equation" r:id="rId14" imgW="485415" imgH="42937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234137" y="3298707"/>
                          <a:ext cx="782346" cy="6903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89051C-965D-49DE-B655-FFE3574F13FB}"/>
                </a:ext>
              </a:extLst>
            </p:cNvPr>
            <p:cNvSpPr/>
            <p:nvPr/>
          </p:nvSpPr>
          <p:spPr>
            <a:xfrm>
              <a:off x="834712" y="3392518"/>
              <a:ext cx="35798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/>
                <a:t>Khi đó hàm số </a:t>
              </a:r>
              <a:r>
                <a:rPr lang="en-US" sz="2000" i="1"/>
                <a:t>V</a:t>
              </a:r>
              <a:r>
                <a:rPr lang="en-US" sz="2000"/>
                <a:t> đồng biến trên 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69371D-C0C6-443A-AE26-0E1BB117633D}"/>
              </a:ext>
            </a:extLst>
          </p:cNvPr>
          <p:cNvGrpSpPr/>
          <p:nvPr/>
        </p:nvGrpSpPr>
        <p:grpSpPr>
          <a:xfrm>
            <a:off x="858217" y="3964231"/>
            <a:ext cx="4737818" cy="641137"/>
            <a:chOff x="838700" y="3881465"/>
            <a:chExt cx="4737818" cy="64113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9030900-55D0-4B0A-A0AF-A761BAAA517F}"/>
                </a:ext>
              </a:extLst>
            </p:cNvPr>
            <p:cNvGrpSpPr/>
            <p:nvPr/>
          </p:nvGrpSpPr>
          <p:grpSpPr>
            <a:xfrm>
              <a:off x="838700" y="3893656"/>
              <a:ext cx="3573164" cy="628946"/>
              <a:chOff x="609600" y="4073604"/>
              <a:chExt cx="3573164" cy="62894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19009BB-EB91-472D-A44B-6E524C3903CB}"/>
                  </a:ext>
                </a:extLst>
              </p:cNvPr>
              <p:cNvSpPr/>
              <p:nvPr/>
            </p:nvSpPr>
            <p:spPr>
              <a:xfrm>
                <a:off x="609600" y="4150664"/>
                <a:ext cx="2590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/>
                  <a:t>Vậy giá trị lớn nhất của     </a:t>
                </a:r>
              </a:p>
            </p:txBody>
          </p:sp>
          <p:graphicFrame>
            <p:nvGraphicFramePr>
              <p:cNvPr id="11" name="Object 10">
                <a:extLst>
                  <a:ext uri="{FF2B5EF4-FFF2-40B4-BE49-F238E27FC236}">
                    <a16:creationId xmlns:a16="http://schemas.microsoft.com/office/drawing/2014/main" id="{90211149-CFDA-49E0-BEE1-5098585164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206553"/>
                  </p:ext>
                </p:extLst>
              </p:nvPr>
            </p:nvGraphicFramePr>
            <p:xfrm>
              <a:off x="3154977" y="4073604"/>
              <a:ext cx="1027787" cy="6289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362" name="Equation" r:id="rId16" imgW="637984" imgH="391160" progId="Equation.DSMT4">
                      <p:embed/>
                    </p:oleObj>
                  </mc:Choice>
                  <mc:Fallback>
                    <p:oleObj name="Equation" r:id="rId16" imgW="637984" imgH="391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3154977" y="4073604"/>
                            <a:ext cx="1027787" cy="62894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48E4B0E-06F4-479D-9CDA-F2977499B530}"/>
                </a:ext>
              </a:extLst>
            </p:cNvPr>
            <p:cNvGrpSpPr/>
            <p:nvPr/>
          </p:nvGrpSpPr>
          <p:grpSpPr>
            <a:xfrm>
              <a:off x="4350399" y="3881465"/>
              <a:ext cx="1226119" cy="628946"/>
              <a:chOff x="1633199" y="4523477"/>
              <a:chExt cx="1226119" cy="628946"/>
            </a:xfrm>
          </p:grpSpPr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C8CB21C8-C0B0-4BAA-828F-2D672C51F3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9239372"/>
                  </p:ext>
                </p:extLst>
              </p:nvPr>
            </p:nvGraphicFramePr>
            <p:xfrm>
              <a:off x="2107652" y="4523477"/>
              <a:ext cx="751666" cy="6289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363" name="Equation" r:id="rId18" imgW="466344" imgH="391160" progId="Equation.DSMT4">
                      <p:embed/>
                    </p:oleObj>
                  </mc:Choice>
                  <mc:Fallback>
                    <p:oleObj name="Equation" r:id="rId18" imgW="466344" imgH="391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2107652" y="4523477"/>
                            <a:ext cx="751666" cy="62894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34DC2B3-1B44-44BE-B985-2BEC9FF3E3F4}"/>
                  </a:ext>
                </a:extLst>
              </p:cNvPr>
              <p:cNvSpPr/>
              <p:nvPr/>
            </p:nvSpPr>
            <p:spPr>
              <a:xfrm>
                <a:off x="1633199" y="4614196"/>
                <a:ext cx="5116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khi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15250" y="4057650"/>
            <a:ext cx="609441" cy="6096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4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324692" y="3867150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8324692" y="3867201"/>
            <a:ext cx="0" cy="3809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3"/>
          <p:cNvSpPr/>
          <p:nvPr/>
        </p:nvSpPr>
        <p:spPr>
          <a:xfrm>
            <a:off x="-608250" y="369474"/>
            <a:ext cx="4097360" cy="44196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4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15"/>
          <p:cNvSpPr/>
          <p:nvPr/>
        </p:nvSpPr>
        <p:spPr>
          <a:xfrm rot="1132070">
            <a:off x="2774234" y="-1563"/>
            <a:ext cx="1436683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4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15"/>
          <p:cNvSpPr/>
          <p:nvPr/>
        </p:nvSpPr>
        <p:spPr>
          <a:xfrm rot="1132070">
            <a:off x="4301270" y="-1563"/>
            <a:ext cx="1436683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4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847874" y="742951"/>
            <a:ext cx="1659756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796683" y="1093036"/>
            <a:ext cx="2507243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671418" y="891936"/>
            <a:ext cx="542749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600" y="57150"/>
                <a:ext cx="58674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sz="2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 tích S của hình phẳng 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giới hạn bởi đồ thị của hàm số </a:t>
                </a:r>
                <a:r>
                  <a:rPr lang="en-US" sz="2000" i="1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) liên tục, trục hoành và hai </a:t>
                </a:r>
                <a:r>
                  <a:rPr lang="vi-VN" sz="2000">
                    <a:latin typeface="Times New Roman" pitchFamily="18" charset="0"/>
                    <a:cs typeface="Times New Roman" pitchFamily="18" charset="0"/>
                  </a:rPr>
                  <a:t>đường thẳng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000" i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&lt; </a:t>
                </a:r>
                <a:r>
                  <a:rPr lang="en-US" sz="2000" i="1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) được tính theo công thức: </a:t>
                </a:r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150"/>
                <a:ext cx="5867400" cy="1015663"/>
              </a:xfrm>
              <a:prstGeom prst="rect">
                <a:avLst/>
              </a:prstGeom>
              <a:blipFill>
                <a:blip r:embed="rId3"/>
                <a:stretch>
                  <a:fillRect l="-936" t="-2994" r="-114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562100" y="1084224"/>
            <a:ext cx="3200400" cy="850744"/>
            <a:chOff x="1828800" y="2330606"/>
            <a:chExt cx="3200400" cy="850744"/>
          </a:xfrm>
        </p:grpSpPr>
        <p:sp>
          <p:nvSpPr>
            <p:cNvPr id="2" name="Rounded Rectangle 1"/>
            <p:cNvSpPr/>
            <p:nvPr/>
          </p:nvSpPr>
          <p:spPr>
            <a:xfrm>
              <a:off x="1828800" y="2343150"/>
              <a:ext cx="3200400" cy="838200"/>
            </a:xfrm>
            <a:prstGeom prst="roundRect">
              <a:avLst>
                <a:gd name="adj" fmla="val 619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7536962"/>
                </p:ext>
              </p:extLst>
            </p:nvPr>
          </p:nvGraphicFramePr>
          <p:xfrm>
            <a:off x="2705100" y="2330606"/>
            <a:ext cx="1447800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203" name="Equation" r:id="rId4" imgW="876240" imgH="482400" progId="Equation.DSMT4">
                    <p:embed/>
                  </p:oleObj>
                </mc:Choice>
                <mc:Fallback>
                  <p:oleObj name="Equation" r:id="rId4" imgW="876240" imgH="4824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05100" y="2330606"/>
                          <a:ext cx="1447800" cy="798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A44E8D-CA7F-4CA8-B19F-ECF42B537F22}"/>
              </a:ext>
            </a:extLst>
          </p:cNvPr>
          <p:cNvGrpSpPr/>
          <p:nvPr/>
        </p:nvGrpSpPr>
        <p:grpSpPr>
          <a:xfrm>
            <a:off x="6116273" y="98560"/>
            <a:ext cx="2914649" cy="1933341"/>
            <a:chOff x="5663110" y="2211349"/>
            <a:chExt cx="2914649" cy="1933341"/>
          </a:xfrm>
        </p:grpSpPr>
        <p:sp>
          <p:nvSpPr>
            <p:cNvPr id="9" name="Rounded Rectangle 8"/>
            <p:cNvSpPr/>
            <p:nvPr/>
          </p:nvSpPr>
          <p:spPr>
            <a:xfrm>
              <a:off x="5663110" y="2211349"/>
              <a:ext cx="2914649" cy="1933341"/>
            </a:xfrm>
            <a:prstGeom prst="roundRect">
              <a:avLst>
                <a:gd name="adj" fmla="val 285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50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982" y="2294739"/>
              <a:ext cx="2735504" cy="162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C2F5AF-2BE3-4BBA-BFC5-D99FC3EC6552}"/>
              </a:ext>
            </a:extLst>
          </p:cNvPr>
          <p:cNvGrpSpPr/>
          <p:nvPr/>
        </p:nvGrpSpPr>
        <p:grpSpPr>
          <a:xfrm>
            <a:off x="-1" y="2066641"/>
            <a:ext cx="6258490" cy="1044959"/>
            <a:chOff x="88308" y="2056087"/>
            <a:chExt cx="6258490" cy="104495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48A10D6-9D2F-4CCF-AA2B-6BD3EAB8ACCB}"/>
                </a:ext>
              </a:extLst>
            </p:cNvPr>
            <p:cNvGrpSpPr/>
            <p:nvPr/>
          </p:nvGrpSpPr>
          <p:grpSpPr>
            <a:xfrm>
              <a:off x="88308" y="2077460"/>
              <a:ext cx="6083893" cy="1023586"/>
              <a:chOff x="268525" y="104656"/>
              <a:chExt cx="6043574" cy="1076219"/>
            </a:xfrm>
          </p:grpSpPr>
          <p:sp>
            <p:nvSpPr>
              <p:cNvPr id="37" name="Rounded Rectangle 53">
                <a:extLst>
                  <a:ext uri="{FF2B5EF4-FFF2-40B4-BE49-F238E27FC236}">
                    <a16:creationId xmlns:a16="http://schemas.microsoft.com/office/drawing/2014/main" id="{0F2238EA-2EB0-42C2-AF3A-F3D433AB819F}"/>
                  </a:ext>
                </a:extLst>
              </p:cNvPr>
              <p:cNvSpPr/>
              <p:nvPr/>
            </p:nvSpPr>
            <p:spPr>
              <a:xfrm>
                <a:off x="722695" y="104656"/>
                <a:ext cx="5589404" cy="1067889"/>
              </a:xfrm>
              <a:prstGeom prst="roundRect">
                <a:avLst>
                  <a:gd name="adj" fmla="val 4964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8115C79-B284-4E31-8DF3-3039F7530627}"/>
                  </a:ext>
                </a:extLst>
              </p:cNvPr>
              <p:cNvSpPr/>
              <p:nvPr/>
            </p:nvSpPr>
            <p:spPr>
              <a:xfrm>
                <a:off x="268525" y="112986"/>
                <a:ext cx="989200" cy="10678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FF3D9FA-808F-4C1E-8C55-D87E97E1AEBB}"/>
                  </a:ext>
                </a:extLst>
              </p:cNvPr>
              <p:cNvSpPr/>
              <p:nvPr/>
            </p:nvSpPr>
            <p:spPr>
              <a:xfrm>
                <a:off x="318145" y="184290"/>
                <a:ext cx="860524" cy="9086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F2EB066-14FE-4027-8FB0-DF00A3F198CC}"/>
                  </a:ext>
                </a:extLst>
              </p:cNvPr>
              <p:cNvSpPr/>
              <p:nvPr/>
            </p:nvSpPr>
            <p:spPr>
              <a:xfrm>
                <a:off x="500033" y="339053"/>
                <a:ext cx="546115" cy="8090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400" b="1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1</a:t>
                </a:r>
                <a:endParaRPr lang="en-US" sz="5400" b="1" spc="5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A897784-1F6A-4D7C-A706-2DE0B89469B7}"/>
                </a:ext>
              </a:extLst>
            </p:cNvPr>
            <p:cNvSpPr/>
            <p:nvPr/>
          </p:nvSpPr>
          <p:spPr>
            <a:xfrm>
              <a:off x="939616" y="2056087"/>
              <a:ext cx="540718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000"/>
                <a:t>Tính diện tích hình phẳng giới hạn bởi đồ thị của hàm số </a:t>
              </a:r>
              <a:r>
                <a:rPr lang="vi-VN" sz="2000" i="1"/>
                <a:t>y</a:t>
              </a:r>
              <a:r>
                <a:rPr lang="vi-VN" sz="2000"/>
                <a:t> = </a:t>
              </a:r>
              <a:r>
                <a:rPr lang="vi-VN" sz="2000" i="1"/>
                <a:t>x</a:t>
              </a:r>
              <a:r>
                <a:rPr lang="vi-VN" sz="2000"/>
                <a:t>³, trục hoành và hai đường thẳng </a:t>
              </a:r>
              <a:r>
                <a:rPr lang="vi-VN" sz="2000" i="1"/>
                <a:t>x</a:t>
              </a:r>
              <a:r>
                <a:rPr lang="vi-VN" sz="2000"/>
                <a:t> = 0, </a:t>
              </a:r>
              <a:r>
                <a:rPr lang="vi-VN" sz="2000" i="1"/>
                <a:t>x </a:t>
              </a:r>
              <a:r>
                <a:rPr lang="vi-VN" sz="2000"/>
                <a:t>= 2 (H.4.13).</a:t>
              </a:r>
              <a:endParaRPr lang="en-US" sz="200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F2FE97B-0C6E-4A7D-BB35-3E015B4D2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500" y="2269183"/>
              <a:ext cx="790558" cy="23166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9F17E8-6A0D-4685-998B-117C5AB5D12E}"/>
              </a:ext>
            </a:extLst>
          </p:cNvPr>
          <p:cNvGrpSpPr/>
          <p:nvPr/>
        </p:nvGrpSpPr>
        <p:grpSpPr>
          <a:xfrm>
            <a:off x="6116273" y="2093445"/>
            <a:ext cx="2914649" cy="3013039"/>
            <a:chOff x="6116273" y="2093445"/>
            <a:chExt cx="2914649" cy="301303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D3936E5-69F3-4F85-BF88-8F064C2FE6F3}"/>
                </a:ext>
              </a:extLst>
            </p:cNvPr>
            <p:cNvGrpSpPr/>
            <p:nvPr/>
          </p:nvGrpSpPr>
          <p:grpSpPr>
            <a:xfrm>
              <a:off x="6116273" y="2093445"/>
              <a:ext cx="2914649" cy="2951495"/>
              <a:chOff x="6116273" y="2093445"/>
              <a:chExt cx="2914649" cy="2951495"/>
            </a:xfrm>
          </p:grpSpPr>
          <p:sp>
            <p:nvSpPr>
              <p:cNvPr id="22" name="Rounded Rectangle 8">
                <a:extLst>
                  <a:ext uri="{FF2B5EF4-FFF2-40B4-BE49-F238E27FC236}">
                    <a16:creationId xmlns:a16="http://schemas.microsoft.com/office/drawing/2014/main" id="{5ECA5E3A-0349-48D4-979A-D179618830C4}"/>
                  </a:ext>
                </a:extLst>
              </p:cNvPr>
              <p:cNvSpPr/>
              <p:nvPr/>
            </p:nvSpPr>
            <p:spPr>
              <a:xfrm>
                <a:off x="6116273" y="2093445"/>
                <a:ext cx="2914649" cy="2951495"/>
              </a:xfrm>
              <a:prstGeom prst="roundRect">
                <a:avLst>
                  <a:gd name="adj" fmla="val 2859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5FFAAE-622B-4E4E-84AE-8D618A398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60302" y="2127925"/>
                <a:ext cx="1632391" cy="2764305"/>
              </a:xfrm>
              <a:prstGeom prst="rect">
                <a:avLst/>
              </a:prstGeom>
            </p:spPr>
          </p:pic>
          <p:graphicFrame>
            <p:nvGraphicFramePr>
              <p:cNvPr id="15" name="Object 14">
                <a:extLst>
                  <a:ext uri="{FF2B5EF4-FFF2-40B4-BE49-F238E27FC236}">
                    <a16:creationId xmlns:a16="http://schemas.microsoft.com/office/drawing/2014/main" id="{087EF1E5-DEDF-45E5-9F1A-16AC86CFC1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9420819"/>
                  </p:ext>
                </p:extLst>
              </p:nvPr>
            </p:nvGraphicFramePr>
            <p:xfrm>
              <a:off x="7300468" y="4268672"/>
              <a:ext cx="167640" cy="195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204" name="Equation" r:id="rId9" imgW="152280" imgH="177480" progId="Equation.DSMT4">
                      <p:embed/>
                    </p:oleObj>
                  </mc:Choice>
                  <mc:Fallback>
                    <p:oleObj name="Equation" r:id="rId9" imgW="1522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7300468" y="4268672"/>
                            <a:ext cx="167640" cy="19558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>
                <a:extLst>
                  <a:ext uri="{FF2B5EF4-FFF2-40B4-BE49-F238E27FC236}">
                    <a16:creationId xmlns:a16="http://schemas.microsoft.com/office/drawing/2014/main" id="{C75E6F7F-E88E-4990-B387-AC07458820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4353919"/>
                  </p:ext>
                </p:extLst>
              </p:nvPr>
            </p:nvGraphicFramePr>
            <p:xfrm>
              <a:off x="8119215" y="4094097"/>
              <a:ext cx="141287" cy="153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205" name="Equation" r:id="rId11" imgW="126720" imgH="139680" progId="Equation.DSMT4">
                      <p:embed/>
                    </p:oleObj>
                  </mc:Choice>
                  <mc:Fallback>
                    <p:oleObj name="Equation" r:id="rId11" imgW="126720" imgH="139680" progId="Equation.DSMT4">
                      <p:embed/>
                      <p:pic>
                        <p:nvPicPr>
                          <p:cNvPr id="15" name="Object 14">
                            <a:extLst>
                              <a:ext uri="{FF2B5EF4-FFF2-40B4-BE49-F238E27FC236}">
                                <a16:creationId xmlns:a16="http://schemas.microsoft.com/office/drawing/2014/main" id="{087EF1E5-DEDF-45E5-9F1A-16AC86CFC11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8119215" y="4094097"/>
                            <a:ext cx="141287" cy="1539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6">
                <a:extLst>
                  <a:ext uri="{FF2B5EF4-FFF2-40B4-BE49-F238E27FC236}">
                    <a16:creationId xmlns:a16="http://schemas.microsoft.com/office/drawing/2014/main" id="{4851E91F-5D04-4189-9EAA-312DA09E8B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4692000"/>
                  </p:ext>
                </p:extLst>
              </p:nvPr>
            </p:nvGraphicFramePr>
            <p:xfrm>
              <a:off x="7117502" y="2178348"/>
              <a:ext cx="155575" cy="182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206" name="Equation" r:id="rId13" imgW="139680" imgH="164880" progId="Equation.DSMT4">
                      <p:embed/>
                    </p:oleObj>
                  </mc:Choice>
                  <mc:Fallback>
                    <p:oleObj name="Equation" r:id="rId13" imgW="139680" imgH="164880" progId="Equation.DSMT4">
                      <p:embed/>
                      <p:pic>
                        <p:nvPicPr>
                          <p:cNvPr id="26" name="Object 25">
                            <a:extLst>
                              <a:ext uri="{FF2B5EF4-FFF2-40B4-BE49-F238E27FC236}">
                                <a16:creationId xmlns:a16="http://schemas.microsoft.com/office/drawing/2014/main" id="{C75E6F7F-E88E-4990-B387-AC074588205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7117502" y="2178348"/>
                            <a:ext cx="155575" cy="1825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7">
                <a:extLst>
                  <a:ext uri="{FF2B5EF4-FFF2-40B4-BE49-F238E27FC236}">
                    <a16:creationId xmlns:a16="http://schemas.microsoft.com/office/drawing/2014/main" id="{43D9ECF2-6478-46F3-A880-4D01C3A713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9607854"/>
                  </p:ext>
                </p:extLst>
              </p:nvPr>
            </p:nvGraphicFramePr>
            <p:xfrm>
              <a:off x="7115915" y="3727384"/>
              <a:ext cx="141287" cy="182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207" name="Equation" r:id="rId15" imgW="126720" imgH="164880" progId="Equation.DSMT4">
                      <p:embed/>
                    </p:oleObj>
                  </mc:Choice>
                  <mc:Fallback>
                    <p:oleObj name="Equation" r:id="rId15" imgW="126720" imgH="164880" progId="Equation.DSMT4">
                      <p:embed/>
                      <p:pic>
                        <p:nvPicPr>
                          <p:cNvPr id="27" name="Object 26">
                            <a:extLst>
                              <a:ext uri="{FF2B5EF4-FFF2-40B4-BE49-F238E27FC236}">
                                <a16:creationId xmlns:a16="http://schemas.microsoft.com/office/drawing/2014/main" id="{4851E91F-5D04-4189-9EAA-312DA09E8B8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7115915" y="3727384"/>
                            <a:ext cx="141287" cy="1825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>
                <a:extLst>
                  <a:ext uri="{FF2B5EF4-FFF2-40B4-BE49-F238E27FC236}">
                    <a16:creationId xmlns:a16="http://schemas.microsoft.com/office/drawing/2014/main" id="{0DD02319-6B57-45A7-86CC-3F55CA9E77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1540189"/>
                  </p:ext>
                </p:extLst>
              </p:nvPr>
            </p:nvGraphicFramePr>
            <p:xfrm>
              <a:off x="7739113" y="4281689"/>
              <a:ext cx="141287" cy="182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208" name="Equation" r:id="rId17" imgW="126720" imgH="164880" progId="Equation.DSMT4">
                      <p:embed/>
                    </p:oleObj>
                  </mc:Choice>
                  <mc:Fallback>
                    <p:oleObj name="Equation" r:id="rId17" imgW="126720" imgH="164880" progId="Equation.DSMT4">
                      <p:embed/>
                      <p:pic>
                        <p:nvPicPr>
                          <p:cNvPr id="28" name="Object 27">
                            <a:extLst>
                              <a:ext uri="{FF2B5EF4-FFF2-40B4-BE49-F238E27FC236}">
                                <a16:creationId xmlns:a16="http://schemas.microsoft.com/office/drawing/2014/main" id="{43D9ECF2-6478-46F3-A880-4D01C3A7135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7739113" y="4281689"/>
                            <a:ext cx="141287" cy="1825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>
                <a:extLst>
                  <a:ext uri="{FF2B5EF4-FFF2-40B4-BE49-F238E27FC236}">
                    <a16:creationId xmlns:a16="http://schemas.microsoft.com/office/drawing/2014/main" id="{62BFF501-A490-4881-95F0-49A40BD766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7601472"/>
                  </p:ext>
                </p:extLst>
              </p:nvPr>
            </p:nvGraphicFramePr>
            <p:xfrm>
              <a:off x="7115915" y="3228446"/>
              <a:ext cx="141287" cy="182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209" name="Equation" r:id="rId18" imgW="126720" imgH="164880" progId="Equation.DSMT4">
                      <p:embed/>
                    </p:oleObj>
                  </mc:Choice>
                  <mc:Fallback>
                    <p:oleObj name="Equation" r:id="rId18" imgW="126720" imgH="164880" progId="Equation.DSMT4">
                      <p:embed/>
                      <p:pic>
                        <p:nvPicPr>
                          <p:cNvPr id="28" name="Object 27">
                            <a:extLst>
                              <a:ext uri="{FF2B5EF4-FFF2-40B4-BE49-F238E27FC236}">
                                <a16:creationId xmlns:a16="http://schemas.microsoft.com/office/drawing/2014/main" id="{43D9ECF2-6478-46F3-A880-4D01C3A7135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7115915" y="3228446"/>
                            <a:ext cx="141287" cy="1825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>
                <a:extLst>
                  <a:ext uri="{FF2B5EF4-FFF2-40B4-BE49-F238E27FC236}">
                    <a16:creationId xmlns:a16="http://schemas.microsoft.com/office/drawing/2014/main" id="{FEDA13B5-8176-4CEE-ACC0-6BECB491C3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8057130"/>
                  </p:ext>
                </p:extLst>
              </p:nvPr>
            </p:nvGraphicFramePr>
            <p:xfrm>
              <a:off x="7123852" y="2801872"/>
              <a:ext cx="141288" cy="196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210" name="Equation" r:id="rId20" imgW="126720" imgH="177480" progId="Equation.DSMT4">
                      <p:embed/>
                    </p:oleObj>
                  </mc:Choice>
                  <mc:Fallback>
                    <p:oleObj name="Equation" r:id="rId20" imgW="126720" imgH="177480" progId="Equation.DSMT4">
                      <p:embed/>
                      <p:pic>
                        <p:nvPicPr>
                          <p:cNvPr id="30" name="Object 29">
                            <a:extLst>
                              <a:ext uri="{FF2B5EF4-FFF2-40B4-BE49-F238E27FC236}">
                                <a16:creationId xmlns:a16="http://schemas.microsoft.com/office/drawing/2014/main" id="{62BFF501-A490-4881-95F0-49A40BD766B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7123852" y="2801872"/>
                            <a:ext cx="141288" cy="196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1">
                <a:extLst>
                  <a:ext uri="{FF2B5EF4-FFF2-40B4-BE49-F238E27FC236}">
                    <a16:creationId xmlns:a16="http://schemas.microsoft.com/office/drawing/2014/main" id="{86557D3F-1E1F-4265-9A31-6DC8E44BDA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413390"/>
                  </p:ext>
                </p:extLst>
              </p:nvPr>
            </p:nvGraphicFramePr>
            <p:xfrm>
              <a:off x="7122265" y="2358959"/>
              <a:ext cx="127000" cy="196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211" name="Equation" r:id="rId22" imgW="114120" imgH="177480" progId="Equation.DSMT4">
                      <p:embed/>
                    </p:oleObj>
                  </mc:Choice>
                  <mc:Fallback>
                    <p:oleObj name="Equation" r:id="rId22" imgW="114120" imgH="177480" progId="Equation.DSMT4">
                      <p:embed/>
                      <p:pic>
                        <p:nvPicPr>
                          <p:cNvPr id="31" name="Object 30">
                            <a:extLst>
                              <a:ext uri="{FF2B5EF4-FFF2-40B4-BE49-F238E27FC236}">
                                <a16:creationId xmlns:a16="http://schemas.microsoft.com/office/drawing/2014/main" id="{FEDA13B5-8176-4CEE-ACC0-6BECB491C3E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7122265" y="2358959"/>
                            <a:ext cx="127000" cy="196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E543BE-7F32-4951-BCC6-747F044FE45E}"/>
                </a:ext>
              </a:extLst>
            </p:cNvPr>
            <p:cNvSpPr/>
            <p:nvPr/>
          </p:nvSpPr>
          <p:spPr>
            <a:xfrm>
              <a:off x="7328773" y="4767930"/>
              <a:ext cx="7553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H.4.13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0C1C70D-657F-49E0-8DE0-61029A24C14D}"/>
              </a:ext>
            </a:extLst>
          </p:cNvPr>
          <p:cNvSpPr/>
          <p:nvPr/>
        </p:nvSpPr>
        <p:spPr>
          <a:xfrm>
            <a:off x="1101178" y="3606227"/>
            <a:ext cx="3470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Diện tích hình phẳng cần tính là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E7E538B-67BC-4D5F-B70C-B4B654EBAA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9501"/>
              </p:ext>
            </p:extLst>
          </p:nvPr>
        </p:nvGraphicFramePr>
        <p:xfrm>
          <a:off x="1174676" y="4094097"/>
          <a:ext cx="3397324" cy="85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12" name="Equation" r:id="rId24" imgW="1917360" imgH="482400" progId="Equation.DSMT4">
                  <p:embed/>
                </p:oleObj>
              </mc:Choice>
              <mc:Fallback>
                <p:oleObj name="Equation" r:id="rId24" imgW="19173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74676" y="4094097"/>
                        <a:ext cx="3397324" cy="854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2698008E-F61C-4FC3-A82F-346A333E7B6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31453" y="3248624"/>
            <a:ext cx="792549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8E9223C-0A90-46E5-8349-6CC22AC36106}"/>
              </a:ext>
            </a:extLst>
          </p:cNvPr>
          <p:cNvGrpSpPr/>
          <p:nvPr/>
        </p:nvGrpSpPr>
        <p:grpSpPr>
          <a:xfrm>
            <a:off x="50082" y="124206"/>
            <a:ext cx="9013075" cy="1015663"/>
            <a:chOff x="7334" y="2085383"/>
            <a:chExt cx="9013075" cy="101566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4BDF2EE-5291-4EA9-9039-B448F5EE3101}"/>
                </a:ext>
              </a:extLst>
            </p:cNvPr>
            <p:cNvGrpSpPr/>
            <p:nvPr/>
          </p:nvGrpSpPr>
          <p:grpSpPr>
            <a:xfrm>
              <a:off x="7334" y="2085383"/>
              <a:ext cx="9013075" cy="1015663"/>
              <a:chOff x="188088" y="112986"/>
              <a:chExt cx="8953343" cy="1067889"/>
            </a:xfrm>
          </p:grpSpPr>
          <p:sp>
            <p:nvSpPr>
              <p:cNvPr id="18" name="Rounded Rectangle 53">
                <a:extLst>
                  <a:ext uri="{FF2B5EF4-FFF2-40B4-BE49-F238E27FC236}">
                    <a16:creationId xmlns:a16="http://schemas.microsoft.com/office/drawing/2014/main" id="{7C7B6F4A-4FAD-4CC5-B3AB-B7511F3203DA}"/>
                  </a:ext>
                </a:extLst>
              </p:cNvPr>
              <p:cNvSpPr/>
              <p:nvPr/>
            </p:nvSpPr>
            <p:spPr>
              <a:xfrm>
                <a:off x="619977" y="112986"/>
                <a:ext cx="8521454" cy="1067889"/>
              </a:xfrm>
              <a:prstGeom prst="roundRect">
                <a:avLst>
                  <a:gd name="adj" fmla="val 4964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3ADDA28-4302-4F2A-9FB6-BF9AEF8AACFA}"/>
                  </a:ext>
                </a:extLst>
              </p:cNvPr>
              <p:cNvSpPr/>
              <p:nvPr/>
            </p:nvSpPr>
            <p:spPr>
              <a:xfrm>
                <a:off x="188088" y="112986"/>
                <a:ext cx="1069638" cy="10678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8C501A1-C9F1-400D-A603-4ED108D85714}"/>
                  </a:ext>
                </a:extLst>
              </p:cNvPr>
              <p:cNvSpPr/>
              <p:nvPr/>
            </p:nvSpPr>
            <p:spPr>
              <a:xfrm>
                <a:off x="318145" y="184290"/>
                <a:ext cx="860524" cy="9086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28B6429-47DE-4748-A4D0-79F48F1E441F}"/>
                  </a:ext>
                </a:extLst>
              </p:cNvPr>
              <p:cNvSpPr/>
              <p:nvPr/>
            </p:nvSpPr>
            <p:spPr>
              <a:xfrm>
                <a:off x="517353" y="339053"/>
                <a:ext cx="511473" cy="8090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400" b="1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</a:t>
                </a:r>
                <a:endParaRPr lang="en-US" sz="5400" b="1" spc="5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F41E5724-83DD-46F7-8E71-8479D8F0772F}"/>
                    </a:ext>
                  </a:extLst>
                </p:cNvPr>
                <p:cNvSpPr/>
                <p:nvPr/>
              </p:nvSpPr>
              <p:spPr>
                <a:xfrm>
                  <a:off x="1107337" y="2153200"/>
                  <a:ext cx="789769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v"/>
                  </a:pPr>
                  <a:r>
                    <a:rPr lang="vi-VN" sz="2000"/>
                    <a:t>Tính diện tích hình phẳng giới hạn bởi đồ thị của hàm số </a:t>
                  </a:r>
                  <a:r>
                    <a:rPr lang="vi-VN" sz="2000" i="1"/>
                    <a:t>y</a:t>
                  </a:r>
                  <a:r>
                    <a:rPr lang="vi-VN" sz="2000"/>
                    <a:t> = </a:t>
                  </a:r>
                  <a:r>
                    <a:rPr lang="en-US" sz="2000"/>
                    <a:t>sin </a:t>
                  </a:r>
                  <a:r>
                    <a:rPr lang="vi-VN" sz="2000" i="1"/>
                    <a:t>x</a:t>
                  </a:r>
                  <a:r>
                    <a:rPr lang="vi-VN" sz="2000"/>
                    <a:t>, trục hoành và hai đường thẳng </a:t>
                  </a:r>
                  <a:r>
                    <a:rPr lang="vi-VN" sz="2000" i="1"/>
                    <a:t>x</a:t>
                  </a:r>
                  <a:r>
                    <a:rPr lang="vi-VN" sz="2000"/>
                    <a:t> = 0, </a:t>
                  </a:r>
                  <a:r>
                    <a:rPr lang="vi-VN" sz="2000" i="1"/>
                    <a:t>x </a:t>
                  </a:r>
                  <a:r>
                    <a:rPr lang="vi-VN" sz="2000"/>
                    <a:t>= 2</a:t>
                  </a:r>
                  <a14:m>
                    <m:oMath xmlns:m="http://schemas.openxmlformats.org/officeDocument/2006/math">
                      <m:r>
                        <a:rPr lang="vi-V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vi-VN" sz="2000"/>
                    <a:t> (H.4.1</a:t>
                  </a:r>
                  <a:r>
                    <a:rPr lang="en-US" sz="2000"/>
                    <a:t>4</a:t>
                  </a:r>
                  <a:r>
                    <a:rPr lang="vi-VN" sz="2000"/>
                    <a:t>).</a:t>
                  </a:r>
                  <a:endParaRPr lang="en-US" sz="200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F41E5724-83DD-46F7-8E71-8479D8F077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337" y="2153200"/>
                  <a:ext cx="7897692" cy="707886"/>
                </a:xfrm>
                <a:prstGeom prst="rect">
                  <a:avLst/>
                </a:prstGeom>
                <a:blipFill>
                  <a:blip r:embed="rId3"/>
                  <a:stretch>
                    <a:fillRect l="-695" t="-4274" b="-136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F67A76-B934-4920-A3B5-207D00F45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500" y="2269183"/>
              <a:ext cx="790558" cy="23166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B3B60E-D14E-4158-8624-7F73B3C64D27}"/>
              </a:ext>
            </a:extLst>
          </p:cNvPr>
          <p:cNvGrpSpPr/>
          <p:nvPr/>
        </p:nvGrpSpPr>
        <p:grpSpPr>
          <a:xfrm>
            <a:off x="4873287" y="2045883"/>
            <a:ext cx="4189870" cy="2438400"/>
            <a:chOff x="4873287" y="1352550"/>
            <a:chExt cx="4189870" cy="2438400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2CB6FC25-EA50-496F-8EE0-145D03538EC8}"/>
                </a:ext>
              </a:extLst>
            </p:cNvPr>
            <p:cNvSpPr/>
            <p:nvPr/>
          </p:nvSpPr>
          <p:spPr>
            <a:xfrm>
              <a:off x="4873287" y="1352550"/>
              <a:ext cx="4189870" cy="2438400"/>
            </a:xfrm>
            <a:prstGeom prst="roundRect">
              <a:avLst>
                <a:gd name="adj" fmla="val 285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4D0A5D-8557-4FF5-BBA8-E6ED1EEEB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4173" y="1568397"/>
              <a:ext cx="3862053" cy="2006705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901958B-B16E-4D41-B23F-B88FB53E3042}"/>
              </a:ext>
            </a:extLst>
          </p:cNvPr>
          <p:cNvSpPr/>
          <p:nvPr/>
        </p:nvSpPr>
        <p:spPr>
          <a:xfrm>
            <a:off x="901283" y="1861620"/>
            <a:ext cx="3470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Diện tích hình phẳng cần tính là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DCC8354-BD1D-4E1C-9373-C7C5917FA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371988"/>
              </p:ext>
            </p:extLst>
          </p:nvPr>
        </p:nvGraphicFramePr>
        <p:xfrm>
          <a:off x="699986" y="2455292"/>
          <a:ext cx="4027488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7" name="Equation" r:id="rId6" imgW="2273040" imgH="482400" progId="Equation.DSMT4">
                  <p:embed/>
                </p:oleObj>
              </mc:Choice>
              <mc:Fallback>
                <p:oleObj name="Equation" r:id="rId6" imgW="227304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BE7E538B-67BC-4D5F-B70C-B4B654EBAA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9986" y="2455292"/>
                        <a:ext cx="4027488" cy="85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56E846B-A5AA-4A32-89F2-52C847799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020" y="1360242"/>
            <a:ext cx="926389" cy="220908"/>
          </a:xfrm>
          <a:prstGeom prst="rect">
            <a:avLst/>
          </a:prstGeom>
        </p:spPr>
      </p:pic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D270D4F-03A4-445D-90B5-1DBEB9149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60185"/>
              </p:ext>
            </p:extLst>
          </p:nvPr>
        </p:nvGraphicFramePr>
        <p:xfrm>
          <a:off x="1524529" y="3333750"/>
          <a:ext cx="274478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8" name="Equation" r:id="rId9" imgW="1549080" imgH="431640" progId="Equation.DSMT4">
                  <p:embed/>
                </p:oleObj>
              </mc:Choice>
              <mc:Fallback>
                <p:oleObj name="Equation" r:id="rId9" imgW="1549080" imgH="431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DCC8354-BD1D-4E1C-9373-C7C5917FAE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4529" y="3333750"/>
                        <a:ext cx="2744787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7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432711"/>
              </p:ext>
            </p:extLst>
          </p:nvPr>
        </p:nvGraphicFramePr>
        <p:xfrm>
          <a:off x="1371600" y="2038646"/>
          <a:ext cx="46561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17" name="Equation" r:id="rId3" imgW="2755800" imgH="469800" progId="Equation.DSMT4">
                  <p:embed/>
                </p:oleObj>
              </mc:Choice>
              <mc:Fallback>
                <p:oleObj name="Equation" r:id="rId3" imgW="2755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2038646"/>
                        <a:ext cx="4656138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C578C44-0668-45A9-AA03-B2279328B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297912"/>
            <a:ext cx="793892" cy="1886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6D1FA08-7F9F-4FA0-A05C-972D72FE2A5B}"/>
              </a:ext>
            </a:extLst>
          </p:cNvPr>
          <p:cNvGrpSpPr/>
          <p:nvPr/>
        </p:nvGrpSpPr>
        <p:grpSpPr>
          <a:xfrm>
            <a:off x="-54191" y="0"/>
            <a:ext cx="9121991" cy="1120489"/>
            <a:chOff x="-54191" y="0"/>
            <a:chExt cx="9121991" cy="1120489"/>
          </a:xfrm>
        </p:grpSpPr>
        <p:sp>
          <p:nvSpPr>
            <p:cNvPr id="2" name="Rounded Rectangle 1"/>
            <p:cNvSpPr/>
            <p:nvPr/>
          </p:nvSpPr>
          <p:spPr>
            <a:xfrm>
              <a:off x="990600" y="123824"/>
              <a:ext cx="8077200" cy="914401"/>
            </a:xfrm>
            <a:prstGeom prst="roundRect">
              <a:avLst>
                <a:gd name="adj" fmla="val 619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64A44F-6306-4F71-9DE3-9EA3C7EB232E}"/>
                </a:ext>
              </a:extLst>
            </p:cNvPr>
            <p:cNvSpPr/>
            <p:nvPr/>
          </p:nvSpPr>
          <p:spPr>
            <a:xfrm>
              <a:off x="1150085" y="192023"/>
              <a:ext cx="78976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000"/>
                <a:t>Tính diện tích hình phẳng giới hạn bởi </a:t>
              </a:r>
              <a:r>
                <a:rPr lang="en-US" sz="2000"/>
                <a:t>Parabol </a:t>
              </a:r>
              <a:r>
                <a:rPr lang="vi-VN" sz="2000" i="1"/>
                <a:t>y</a:t>
              </a:r>
              <a:r>
                <a:rPr lang="vi-VN" sz="2000"/>
                <a:t> = </a:t>
              </a:r>
              <a:r>
                <a:rPr lang="vi-VN" sz="2000" i="1"/>
                <a:t>x</a:t>
              </a:r>
              <a:r>
                <a:rPr lang="en-US" sz="2000" baseline="30000"/>
                <a:t>2</a:t>
              </a:r>
              <a:r>
                <a:rPr lang="en-US" sz="2000"/>
                <a:t> - 4</a:t>
              </a:r>
              <a:r>
                <a:rPr lang="vi-VN" sz="2000"/>
                <a:t>, trục hoành và hai đường thẳng </a:t>
              </a:r>
              <a:r>
                <a:rPr lang="vi-VN" sz="2000" i="1"/>
                <a:t>x</a:t>
              </a:r>
              <a:r>
                <a:rPr lang="vi-VN" sz="2000"/>
                <a:t> = 0, </a:t>
              </a:r>
              <a:r>
                <a:rPr lang="vi-VN" sz="2000" i="1"/>
                <a:t>x </a:t>
              </a:r>
              <a:r>
                <a:rPr lang="vi-VN" sz="2000"/>
                <a:t>= </a:t>
              </a:r>
              <a:r>
                <a:rPr lang="en-US" sz="2000"/>
                <a:t>3</a:t>
              </a:r>
              <a:r>
                <a:rPr lang="vi-VN" sz="2000"/>
                <a:t>(H.4.1</a:t>
              </a:r>
              <a:r>
                <a:rPr lang="en-US" sz="2000"/>
                <a:t>5</a:t>
              </a:r>
              <a:r>
                <a:rPr lang="vi-VN" sz="2000"/>
                <a:t>).</a:t>
              </a:r>
              <a:endParaRPr lang="en-US" sz="200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1C77AF-86E5-4F89-BFAC-76A59EBFB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4191" y="0"/>
              <a:ext cx="1124534" cy="112048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0E8EE72-4B29-45D7-90EF-B746B60ED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0782" y="1103453"/>
            <a:ext cx="2603218" cy="399932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4D1A4B1-0CAF-4C12-A43B-61A29ABE52DE}"/>
              </a:ext>
            </a:extLst>
          </p:cNvPr>
          <p:cNvSpPr/>
          <p:nvPr/>
        </p:nvSpPr>
        <p:spPr>
          <a:xfrm>
            <a:off x="1548399" y="1590312"/>
            <a:ext cx="3470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Diện tích hình phẳng cần tính là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3D6C52E-2AA8-4EAE-9710-E42500EA9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841149"/>
              </p:ext>
            </p:extLst>
          </p:nvPr>
        </p:nvGraphicFramePr>
        <p:xfrm>
          <a:off x="1588094" y="2933146"/>
          <a:ext cx="2983906" cy="86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18" name="Equation" r:id="rId8" imgW="1685099" imgH="486336" progId="Equation.DSMT4">
                  <p:embed/>
                </p:oleObj>
              </mc:Choice>
              <mc:Fallback>
                <p:oleObj name="Equation" r:id="rId8" imgW="1685099" imgH="4863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094" y="2933146"/>
                        <a:ext cx="2983906" cy="860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E48EE06-CC6E-45E7-9A40-D3F9BED72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957343"/>
              </p:ext>
            </p:extLst>
          </p:nvPr>
        </p:nvGraphicFramePr>
        <p:xfrm>
          <a:off x="4486341" y="3013738"/>
          <a:ext cx="1641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19" name="Equation" r:id="rId10" imgW="927000" imgH="393480" progId="Equation.DSMT4">
                  <p:embed/>
                </p:oleObj>
              </mc:Choice>
              <mc:Fallback>
                <p:oleObj name="Equation" r:id="rId10" imgW="927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86341" y="3013738"/>
                        <a:ext cx="164147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C121AB7-9CDB-4578-B4F2-9EF1B3BAD610}"/>
              </a:ext>
            </a:extLst>
          </p:cNvPr>
          <p:cNvGrpSpPr/>
          <p:nvPr/>
        </p:nvGrpSpPr>
        <p:grpSpPr>
          <a:xfrm>
            <a:off x="36352" y="24513"/>
            <a:ext cx="9187534" cy="2246954"/>
            <a:chOff x="43080" y="400110"/>
            <a:chExt cx="9187534" cy="2246954"/>
          </a:xfrm>
        </p:grpSpPr>
        <p:sp>
          <p:nvSpPr>
            <p:cNvPr id="24" name="Rounded Rectangle 16">
              <a:extLst>
                <a:ext uri="{FF2B5EF4-FFF2-40B4-BE49-F238E27FC236}">
                  <a16:creationId xmlns:a16="http://schemas.microsoft.com/office/drawing/2014/main" id="{79CB5BC7-4690-4B6B-85B8-58CBE06D0ACD}"/>
                </a:ext>
              </a:extLst>
            </p:cNvPr>
            <p:cNvSpPr/>
            <p:nvPr/>
          </p:nvSpPr>
          <p:spPr>
            <a:xfrm>
              <a:off x="990600" y="400110"/>
              <a:ext cx="8087613" cy="2246954"/>
            </a:xfrm>
            <a:prstGeom prst="roundRect">
              <a:avLst>
                <a:gd name="adj" fmla="val 2182"/>
              </a:avLst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6350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24725A-B5F3-474A-A7DC-F3C4231C2695}"/>
                </a:ext>
              </a:extLst>
            </p:cNvPr>
            <p:cNvSpPr/>
            <p:nvPr/>
          </p:nvSpPr>
          <p:spPr>
            <a:xfrm>
              <a:off x="990601" y="400110"/>
              <a:ext cx="7162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000"/>
                <a:t>Gọi </a:t>
              </a:r>
              <a:r>
                <a:rPr lang="vi-VN" sz="2000" i="1"/>
                <a:t>S</a:t>
              </a:r>
              <a:r>
                <a:rPr lang="vi-VN" sz="2000"/>
                <a:t> là diện tích hình phẳng giới hạn bởi đồ thị của các hàm số </a:t>
              </a:r>
              <a:endParaRPr lang="en-US" sz="2000"/>
            </a:p>
            <a:p>
              <a:r>
                <a:rPr lang="vi-VN" sz="2000" i="1"/>
                <a:t>f</a:t>
              </a:r>
              <a:r>
                <a:rPr lang="vi-VN" sz="2000"/>
                <a:t>(</a:t>
              </a:r>
              <a:r>
                <a:rPr lang="vi-VN" sz="2000" i="1"/>
                <a:t>x</a:t>
              </a:r>
              <a:r>
                <a:rPr lang="vi-VN" sz="2000"/>
                <a:t>) = </a:t>
              </a:r>
              <a:r>
                <a:rPr lang="vi-VN" sz="2000" i="1"/>
                <a:t>-</a:t>
              </a:r>
              <a:r>
                <a:rPr lang="en-US" sz="2000" i="1"/>
                <a:t> </a:t>
              </a:r>
              <a:r>
                <a:rPr lang="vi-VN" sz="2000" i="1"/>
                <a:t>x</a:t>
              </a:r>
              <a:r>
                <a:rPr lang="vi-VN" sz="2000"/>
                <a:t>² + 4</a:t>
              </a:r>
              <a:r>
                <a:rPr lang="vi-VN" sz="2000" i="1"/>
                <a:t>x</a:t>
              </a:r>
              <a:r>
                <a:rPr lang="vi-VN" sz="2000"/>
                <a:t>, </a:t>
              </a:r>
              <a:r>
                <a:rPr lang="vi-VN" sz="2000" i="1"/>
                <a:t>g</a:t>
              </a:r>
              <a:r>
                <a:rPr lang="vi-VN" sz="2000"/>
                <a:t>(</a:t>
              </a:r>
              <a:r>
                <a:rPr lang="vi-VN" sz="2000" i="1"/>
                <a:t>x</a:t>
              </a:r>
              <a:r>
                <a:rPr lang="vi-VN" sz="2000"/>
                <a:t>) = </a:t>
              </a:r>
              <a:r>
                <a:rPr lang="vi-VN" sz="2000" i="1"/>
                <a:t>x</a:t>
              </a:r>
              <a:r>
                <a:rPr lang="vi-VN" sz="2000"/>
                <a:t> và hai đường thẳng </a:t>
              </a:r>
              <a:r>
                <a:rPr lang="vi-VN" sz="2000" i="1"/>
                <a:t>x</a:t>
              </a:r>
              <a:r>
                <a:rPr lang="vi-VN" sz="2000"/>
                <a:t> = 1, </a:t>
              </a:r>
              <a:r>
                <a:rPr lang="vi-VN" sz="2000" i="1"/>
                <a:t>x</a:t>
              </a:r>
              <a:r>
                <a:rPr lang="vi-VN" sz="2000"/>
                <a:t> = 3 (H.4.16).</a:t>
              </a:r>
              <a:endParaRPr lang="en-US" sz="2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EE0BA7-D8EC-4413-9E24-46B374E6FE4C}"/>
                </a:ext>
              </a:extLst>
            </p:cNvPr>
            <p:cNvSpPr/>
            <p:nvPr/>
          </p:nvSpPr>
          <p:spPr>
            <a:xfrm>
              <a:off x="1001014" y="1042839"/>
              <a:ext cx="8229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/>
                <a:t>a) </a:t>
              </a:r>
              <a:r>
                <a:rPr lang="vi-VN" sz="2000"/>
                <a:t>S</a:t>
              </a:r>
              <a:r>
                <a:rPr lang="en-US" sz="2000" baseline="-25000"/>
                <a:t>1</a:t>
              </a:r>
              <a:r>
                <a:rPr lang="vi-VN" sz="2000"/>
                <a:t> là diện tích hình phẳng giới hạn bởi </a:t>
              </a:r>
              <a:r>
                <a:rPr lang="en-US" sz="2000"/>
                <a:t>(</a:t>
              </a:r>
              <a:r>
                <a:rPr lang="en-US" sz="2000" i="1"/>
                <a:t>P</a:t>
              </a:r>
              <a:r>
                <a:rPr lang="en-US" sz="2000"/>
                <a:t>): </a:t>
              </a:r>
              <a:r>
                <a:rPr lang="vi-VN" sz="2000" i="1"/>
                <a:t>y </a:t>
              </a:r>
              <a:r>
                <a:rPr lang="vi-VN" sz="2000"/>
                <a:t>= </a:t>
              </a:r>
              <a:r>
                <a:rPr lang="vi-VN" sz="2000" i="1"/>
                <a:t>x</a:t>
              </a:r>
              <a:r>
                <a:rPr lang="vi-VN" sz="2000"/>
                <a:t>² + 4</a:t>
              </a:r>
              <a:r>
                <a:rPr lang="vi-VN" sz="2000" i="1"/>
                <a:t>x</a:t>
              </a:r>
              <a:r>
                <a:rPr lang="vi-VN" sz="2000"/>
                <a:t>, </a:t>
              </a:r>
              <a:r>
                <a:rPr lang="en-US" sz="2000"/>
                <a:t>O</a:t>
              </a:r>
              <a:r>
                <a:rPr lang="en-US" sz="2000" i="1"/>
                <a:t>x</a:t>
              </a:r>
              <a:r>
                <a:rPr lang="en-US" sz="2000"/>
                <a:t>, </a:t>
              </a:r>
              <a:r>
                <a:rPr lang="vi-VN" sz="2000" i="1"/>
                <a:t>x</a:t>
              </a:r>
              <a:r>
                <a:rPr lang="vi-VN" sz="2000"/>
                <a:t> = 1, </a:t>
              </a:r>
              <a:r>
                <a:rPr lang="vi-VN" sz="2000" i="1"/>
                <a:t>x</a:t>
              </a:r>
              <a:r>
                <a:rPr lang="vi-VN" sz="2000"/>
                <a:t> = 3; </a:t>
              </a:r>
              <a:r>
                <a:rPr lang="vi-VN" sz="2000" i="1"/>
                <a:t>S</a:t>
              </a:r>
              <a:r>
                <a:rPr lang="en-US" sz="2000" baseline="-25000"/>
                <a:t>2</a:t>
              </a:r>
              <a:r>
                <a:rPr lang="vi-VN" sz="2000"/>
                <a:t> là diện tích hình phẳng giới hạn bởi đường thẳng </a:t>
              </a:r>
              <a:r>
                <a:rPr lang="vi-VN" sz="2000" i="1"/>
                <a:t>y</a:t>
              </a:r>
              <a:r>
                <a:rPr lang="vi-VN" sz="2000"/>
                <a:t> = </a:t>
              </a:r>
              <a:r>
                <a:rPr lang="vi-VN" sz="2000" i="1"/>
                <a:t>x</a:t>
              </a:r>
              <a:r>
                <a:rPr lang="vi-VN" sz="2000"/>
                <a:t>, </a:t>
              </a:r>
              <a:r>
                <a:rPr lang="en-US" sz="2000"/>
                <a:t>O</a:t>
              </a:r>
              <a:r>
                <a:rPr lang="en-US" sz="2000" i="1"/>
                <a:t>x</a:t>
              </a:r>
              <a:r>
                <a:rPr lang="en-US" sz="2000"/>
                <a:t>, </a:t>
              </a:r>
              <a:r>
                <a:rPr lang="vi-VN" sz="2000" i="1"/>
                <a:t>x</a:t>
              </a:r>
              <a:r>
                <a:rPr lang="vi-VN" sz="2000"/>
                <a:t> = 1, </a:t>
              </a:r>
              <a:r>
                <a:rPr lang="vi-VN" sz="2000" i="1"/>
                <a:t>x</a:t>
              </a:r>
              <a:r>
                <a:rPr lang="vi-VN" sz="2000"/>
                <a:t> = 3. Tính </a:t>
              </a:r>
              <a:r>
                <a:rPr lang="vi-VN" sz="2000" i="1"/>
                <a:t>S</a:t>
              </a:r>
              <a:r>
                <a:rPr lang="en-US" sz="2000" baseline="-25000"/>
                <a:t>1</a:t>
              </a:r>
              <a:r>
                <a:rPr lang="vi-VN" sz="2000"/>
                <a:t>, </a:t>
              </a:r>
              <a:r>
                <a:rPr lang="vi-VN" sz="2000" i="1"/>
                <a:t>S</a:t>
              </a:r>
              <a:r>
                <a:rPr lang="en-US" sz="2000" baseline="-25000"/>
                <a:t>2</a:t>
              </a:r>
              <a:r>
                <a:rPr lang="en-US" sz="2000"/>
                <a:t>, </a:t>
              </a:r>
              <a:r>
                <a:rPr lang="en-US" sz="2000" i="1"/>
                <a:t>S</a:t>
              </a:r>
              <a:r>
                <a:rPr lang="vi-VN" sz="2000"/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3B3B4ED-2213-488A-8CF4-AF522B8BDCD3}"/>
                </a:ext>
              </a:extLst>
            </p:cNvPr>
            <p:cNvGrpSpPr/>
            <p:nvPr/>
          </p:nvGrpSpPr>
          <p:grpSpPr>
            <a:xfrm>
              <a:off x="1302128" y="1814607"/>
              <a:ext cx="4844788" cy="832457"/>
              <a:chOff x="1271441" y="1755744"/>
              <a:chExt cx="4844788" cy="832457"/>
            </a:xfrm>
          </p:grpSpPr>
          <p:graphicFrame>
            <p:nvGraphicFramePr>
              <p:cNvPr id="8" name="Object 7">
                <a:extLst>
                  <a:ext uri="{FF2B5EF4-FFF2-40B4-BE49-F238E27FC236}">
                    <a16:creationId xmlns:a16="http://schemas.microsoft.com/office/drawing/2014/main" id="{7D07336F-D11D-426D-A484-FDC03D5E81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7709202"/>
                  </p:ext>
                </p:extLst>
              </p:nvPr>
            </p:nvGraphicFramePr>
            <p:xfrm>
              <a:off x="2206114" y="1755744"/>
              <a:ext cx="1979898" cy="8324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953" name="Equation" r:id="rId3" imgW="1117440" imgH="469800" progId="Equation.DSMT4">
                      <p:embed/>
                    </p:oleObj>
                  </mc:Choice>
                  <mc:Fallback>
                    <p:oleObj name="Equation" r:id="rId3" imgW="1117440" imgH="469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206114" y="1755744"/>
                            <a:ext cx="1979898" cy="83245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2AA6A3-8B5B-4C68-A432-384476D8D487}"/>
                  </a:ext>
                </a:extLst>
              </p:cNvPr>
              <p:cNvSpPr/>
              <p:nvPr/>
            </p:nvSpPr>
            <p:spPr>
              <a:xfrm>
                <a:off x="1271441" y="1971918"/>
                <a:ext cx="4844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/>
                  <a:t>b) Tính </a:t>
                </a:r>
                <a:r>
                  <a:rPr lang="en-US" sz="2000"/>
                  <a:t>                                 </a:t>
                </a:r>
                <a:r>
                  <a:rPr lang="vi-VN" sz="2000"/>
                  <a:t>và so sánh với </a:t>
                </a:r>
                <a:r>
                  <a:rPr lang="vi-VN" sz="2000" i="1"/>
                  <a:t>S</a:t>
                </a:r>
                <a:r>
                  <a:rPr lang="vi-VN" sz="2000"/>
                  <a:t>.</a:t>
                </a:r>
                <a:endParaRPr lang="en-US" sz="200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6470CF-3F6C-426A-86BE-009A68509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80" y="533489"/>
              <a:ext cx="957934" cy="918171"/>
            </a:xfrm>
            <a:prstGeom prst="rect">
              <a:avLst/>
            </a:prstGeom>
          </p:spPr>
        </p:pic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D212281-F8EC-4FAA-B502-2F5261A39D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623394"/>
              </p:ext>
            </p:extLst>
          </p:nvPr>
        </p:nvGraphicFramePr>
        <p:xfrm>
          <a:off x="1149639" y="2512436"/>
          <a:ext cx="2782455" cy="860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4" name="Equation" r:id="rId6" imgW="1726920" imgH="533160" progId="Equation.DSMT4">
                  <p:embed/>
                </p:oleObj>
              </mc:Choice>
              <mc:Fallback>
                <p:oleObj name="Equation" r:id="rId6" imgW="17269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9639" y="2512436"/>
                        <a:ext cx="2782455" cy="860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738BFE1-17FA-4E8E-A133-E7115613A2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2340"/>
              </p:ext>
            </p:extLst>
          </p:nvPr>
        </p:nvGraphicFramePr>
        <p:xfrm>
          <a:off x="1400086" y="3373446"/>
          <a:ext cx="1610712" cy="86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5" name="Equation" r:id="rId8" imgW="999617" imgH="534285" progId="Equation.DSMT4">
                  <p:embed/>
                </p:oleObj>
              </mc:Choice>
              <mc:Fallback>
                <p:oleObj name="Equation" r:id="rId8" imgW="999617" imgH="53428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0086" y="3373446"/>
                        <a:ext cx="1610712" cy="861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C4DA433-DC5D-42B4-85B1-9C4962C58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172344"/>
              </p:ext>
            </p:extLst>
          </p:nvPr>
        </p:nvGraphicFramePr>
        <p:xfrm>
          <a:off x="3018488" y="3462428"/>
          <a:ext cx="243320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6" name="Equation" r:id="rId10" imgW="1511280" imgH="393480" progId="Equation.DSMT4">
                  <p:embed/>
                </p:oleObj>
              </mc:Choice>
              <mc:Fallback>
                <p:oleObj name="Equation" r:id="rId10" imgW="1511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18488" y="3462428"/>
                        <a:ext cx="243320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2F67FB3-F90A-4827-8511-6B0C9E9B5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035712"/>
              </p:ext>
            </p:extLst>
          </p:nvPr>
        </p:nvGraphicFramePr>
        <p:xfrm>
          <a:off x="1227005" y="4196580"/>
          <a:ext cx="2619375" cy="85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7" name="Equation" r:id="rId12" imgW="1625400" imgH="533160" progId="Equation.DSMT4">
                  <p:embed/>
                </p:oleObj>
              </mc:Choice>
              <mc:Fallback>
                <p:oleObj name="Equation" r:id="rId12" imgW="16254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27005" y="4196580"/>
                        <a:ext cx="2619375" cy="858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1B80513-F413-4A37-9618-3D2C35C74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319475"/>
              </p:ext>
            </p:extLst>
          </p:nvPr>
        </p:nvGraphicFramePr>
        <p:xfrm>
          <a:off x="3830195" y="4187284"/>
          <a:ext cx="2555875" cy="860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8" name="Equation" r:id="rId14" imgW="1587240" imgH="533160" progId="Equation.DSMT4">
                  <p:embed/>
                </p:oleObj>
              </mc:Choice>
              <mc:Fallback>
                <p:oleObj name="Equation" r:id="rId14" imgW="15872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30195" y="4187284"/>
                        <a:ext cx="2555875" cy="860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03AAFF74-B787-4EFF-9A64-EF55BC669F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05200" y="2335928"/>
            <a:ext cx="792549" cy="1889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FF96CB-518C-4BDA-B8D8-66D360269F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85889" y="2271467"/>
            <a:ext cx="2507695" cy="278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0" y="1807765"/>
            <a:ext cx="3823373" cy="838200"/>
            <a:chOff x="1815427" y="4096207"/>
            <a:chExt cx="3823373" cy="838200"/>
          </a:xfrm>
        </p:grpSpPr>
        <p:sp>
          <p:nvSpPr>
            <p:cNvPr id="2" name="Rounded Rectangle 1"/>
            <p:cNvSpPr/>
            <p:nvPr/>
          </p:nvSpPr>
          <p:spPr>
            <a:xfrm>
              <a:off x="1815427" y="4096207"/>
              <a:ext cx="3823373" cy="838200"/>
            </a:xfrm>
            <a:prstGeom prst="roundRect">
              <a:avLst>
                <a:gd name="adj" fmla="val 619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9081537"/>
                </p:ext>
              </p:extLst>
            </p:nvPr>
          </p:nvGraphicFramePr>
          <p:xfrm>
            <a:off x="2646390" y="4096207"/>
            <a:ext cx="2225675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711" name="Equation" r:id="rId3" imgW="1346040" imgH="482400" progId="Equation.DSMT4">
                    <p:embed/>
                  </p:oleObj>
                </mc:Choice>
                <mc:Fallback>
                  <p:oleObj name="Equation" r:id="rId3" imgW="134604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46390" y="4096207"/>
                          <a:ext cx="2225675" cy="798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9AE91D1-1E2D-436B-83F3-065BB530140F}"/>
              </a:ext>
            </a:extLst>
          </p:cNvPr>
          <p:cNvSpPr/>
          <p:nvPr/>
        </p:nvSpPr>
        <p:spPr>
          <a:xfrm>
            <a:off x="176486" y="467302"/>
            <a:ext cx="5914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000" b="1">
                <a:solidFill>
                  <a:srgbClr val="FF0000"/>
                </a:solidFill>
              </a:rPr>
              <a:t>Diện tích S của hình phẳng </a:t>
            </a:r>
            <a:r>
              <a:rPr lang="vi-VN" sz="2000"/>
              <a:t>giới hạn bởi đồ thị của hai hàm số </a:t>
            </a:r>
            <a:r>
              <a:rPr lang="vi-VN" sz="2000" i="1"/>
              <a:t>f</a:t>
            </a:r>
            <a:r>
              <a:rPr lang="vi-VN" sz="2000"/>
              <a:t>(</a:t>
            </a:r>
            <a:r>
              <a:rPr lang="vi-VN" sz="2000" i="1"/>
              <a:t>x</a:t>
            </a:r>
            <a:r>
              <a:rPr lang="vi-VN" sz="2000"/>
              <a:t>), </a:t>
            </a:r>
            <a:r>
              <a:rPr lang="vi-VN" sz="2000" i="1"/>
              <a:t>g</a:t>
            </a:r>
            <a:r>
              <a:rPr lang="vi-VN" sz="2000"/>
              <a:t>(</a:t>
            </a:r>
            <a:r>
              <a:rPr lang="vi-VN" sz="2000" i="1"/>
              <a:t>x</a:t>
            </a:r>
            <a:r>
              <a:rPr lang="vi-VN" sz="2000"/>
              <a:t>) liên tục trên đoạn [</a:t>
            </a:r>
            <a:r>
              <a:rPr lang="vi-VN" sz="2000" i="1"/>
              <a:t>a, b</a:t>
            </a:r>
            <a:r>
              <a:rPr lang="vi-VN" sz="2000"/>
              <a:t>] và hai đường thẳng </a:t>
            </a:r>
            <a:r>
              <a:rPr lang="vi-VN" sz="2000" i="1"/>
              <a:t>x = a, x = b</a:t>
            </a:r>
            <a:r>
              <a:rPr lang="vi-VN" sz="2000"/>
              <a:t>, được tính bằng công thức</a:t>
            </a:r>
            <a:endParaRPr lang="en-US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5D8054-C9B8-4CC2-8818-BB014A9FA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3" y="3018119"/>
            <a:ext cx="1534834" cy="7235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A6BB80-F974-41F4-BDD6-FB841639C526}"/>
              </a:ext>
            </a:extLst>
          </p:cNvPr>
          <p:cNvSpPr/>
          <p:nvPr/>
        </p:nvSpPr>
        <p:spPr>
          <a:xfrm>
            <a:off x="1635567" y="3295564"/>
            <a:ext cx="5509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/>
              <a:t>Nếu </a:t>
            </a:r>
            <a:r>
              <a:rPr lang="vi-VN" sz="2000" i="1"/>
              <a:t>f</a:t>
            </a:r>
            <a:r>
              <a:rPr lang="vi-VN" sz="2000"/>
              <a:t>(</a:t>
            </a:r>
            <a:r>
              <a:rPr lang="vi-VN" sz="2000" i="1"/>
              <a:t>x</a:t>
            </a:r>
            <a:r>
              <a:rPr lang="vi-VN" sz="2000"/>
              <a:t>)</a:t>
            </a:r>
            <a:r>
              <a:rPr lang="en-US" sz="2000"/>
              <a:t> -</a:t>
            </a:r>
            <a:r>
              <a:rPr lang="vi-VN" sz="2000"/>
              <a:t> </a:t>
            </a:r>
            <a:r>
              <a:rPr lang="vi-VN" sz="2000" i="1"/>
              <a:t>g</a:t>
            </a:r>
            <a:r>
              <a:rPr lang="vi-VN" sz="2000"/>
              <a:t>(</a:t>
            </a:r>
            <a:r>
              <a:rPr lang="vi-VN" sz="2000" i="1"/>
              <a:t>x</a:t>
            </a:r>
            <a:r>
              <a:rPr lang="vi-VN" sz="2000"/>
              <a:t>) </a:t>
            </a:r>
            <a:r>
              <a:rPr lang="en-US" sz="2000"/>
              <a:t>không đổi dấu</a:t>
            </a:r>
            <a:r>
              <a:rPr lang="vi-VN" sz="2000"/>
              <a:t> trên đoạn [</a:t>
            </a:r>
            <a:r>
              <a:rPr lang="vi-VN" sz="2000" i="1"/>
              <a:t>a, b</a:t>
            </a:r>
            <a:r>
              <a:rPr lang="vi-VN" sz="2000"/>
              <a:t>] </a:t>
            </a:r>
            <a:r>
              <a:rPr lang="en-US" sz="2000"/>
              <a:t>thì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79C5D59-93D9-43B8-8EF9-B99D14EFB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476756"/>
              </p:ext>
            </p:extLst>
          </p:nvPr>
        </p:nvGraphicFramePr>
        <p:xfrm>
          <a:off x="2257036" y="3856319"/>
          <a:ext cx="4364773" cy="89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2" name="Equation" r:id="rId6" imgW="2463480" imgH="507960" progId="Equation.DSMT4">
                  <p:embed/>
                </p:oleObj>
              </mc:Choice>
              <mc:Fallback>
                <p:oleObj name="Equation" r:id="rId6" imgW="2463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7036" y="3856319"/>
                        <a:ext cx="4364773" cy="899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7342E41A-A12C-48F1-AFC7-A4C34CD96B38}"/>
              </a:ext>
            </a:extLst>
          </p:cNvPr>
          <p:cNvSpPr/>
          <p:nvPr/>
        </p:nvSpPr>
        <p:spPr>
          <a:xfrm>
            <a:off x="176486" y="-38316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>
                <a:solidFill>
                  <a:srgbClr val="FF0000"/>
                </a:solidFill>
              </a:rPr>
              <a:t>b) Hình phẳng giới hạn bởi hai đồ thị hàm số và hai đường thẳng </a:t>
            </a:r>
            <a:r>
              <a:rPr lang="vi-VN" sz="2000" i="1">
                <a:solidFill>
                  <a:srgbClr val="FF0000"/>
                </a:solidFill>
              </a:rPr>
              <a:t>x=a,</a:t>
            </a:r>
            <a:r>
              <a:rPr lang="en-US" sz="2000" i="1">
                <a:solidFill>
                  <a:srgbClr val="FF0000"/>
                </a:solidFill>
              </a:rPr>
              <a:t> </a:t>
            </a:r>
            <a:r>
              <a:rPr lang="vi-VN" sz="2000" i="1">
                <a:solidFill>
                  <a:srgbClr val="FF0000"/>
                </a:solidFill>
              </a:rPr>
              <a:t>x=b.</a:t>
            </a:r>
            <a:endParaRPr lang="en-US" sz="2000" i="1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A4BABB-6D88-40B9-9027-317F535CAF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5674" y="327677"/>
            <a:ext cx="2798939" cy="24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8B7EEC-986D-4E23-BDE7-BF2C0E91CE91}"/>
              </a:ext>
            </a:extLst>
          </p:cNvPr>
          <p:cNvSpPr/>
          <p:nvPr/>
        </p:nvSpPr>
        <p:spPr>
          <a:xfrm>
            <a:off x="1471038" y="1532187"/>
            <a:ext cx="3534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/>
              <a:t>Diện tích hình phẳng cần tính là</a:t>
            </a:r>
            <a:endParaRPr lang="en-US" sz="2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29992D-11AB-4ED8-BABA-0FC2FABA38E4}"/>
              </a:ext>
            </a:extLst>
          </p:cNvPr>
          <p:cNvGrpSpPr/>
          <p:nvPr/>
        </p:nvGrpSpPr>
        <p:grpSpPr>
          <a:xfrm>
            <a:off x="15380" y="29187"/>
            <a:ext cx="9067050" cy="989110"/>
            <a:chOff x="15380" y="29187"/>
            <a:chExt cx="9067050" cy="989110"/>
          </a:xfrm>
        </p:grpSpPr>
        <p:sp>
          <p:nvSpPr>
            <p:cNvPr id="2" name="Rounded Rectangle 1"/>
            <p:cNvSpPr/>
            <p:nvPr/>
          </p:nvSpPr>
          <p:spPr>
            <a:xfrm>
              <a:off x="609600" y="64464"/>
              <a:ext cx="8472830" cy="914401"/>
            </a:xfrm>
            <a:prstGeom prst="roundRect">
              <a:avLst>
                <a:gd name="adj" fmla="val 619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91A49A-0AF4-49B9-BB51-EE192D95752E}"/>
                </a:ext>
              </a:extLst>
            </p:cNvPr>
            <p:cNvSpPr/>
            <p:nvPr/>
          </p:nvSpPr>
          <p:spPr>
            <a:xfrm>
              <a:off x="1447800" y="167721"/>
              <a:ext cx="7086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000"/>
                <a:t>Tính diện tích hình phẳng giới hạn bởi hai parabol </a:t>
              </a:r>
              <a:r>
                <a:rPr lang="vi-VN" sz="2000" i="1"/>
                <a:t>y</a:t>
              </a:r>
              <a:r>
                <a:rPr lang="en-US" sz="2000"/>
                <a:t> </a:t>
              </a:r>
              <a:r>
                <a:rPr lang="vi-VN" sz="2000"/>
                <a:t>=</a:t>
              </a:r>
              <a:r>
                <a:rPr lang="en-US" sz="2000"/>
                <a:t> </a:t>
              </a:r>
              <a:r>
                <a:rPr lang="vi-VN" sz="2000"/>
                <a:t>4</a:t>
              </a:r>
              <a:r>
                <a:rPr lang="en-US" sz="2000"/>
                <a:t> </a:t>
              </a:r>
              <a:r>
                <a:rPr lang="vi-VN" sz="2000"/>
                <a:t>-</a:t>
              </a:r>
              <a:r>
                <a:rPr lang="en-US" sz="2000"/>
                <a:t> </a:t>
              </a:r>
              <a:r>
                <a:rPr lang="vi-VN" sz="2000" i="1"/>
                <a:t>x</a:t>
              </a:r>
              <a:r>
                <a:rPr lang="vi-VN" sz="2000"/>
                <a:t>², </a:t>
              </a:r>
              <a:r>
                <a:rPr lang="vi-VN" sz="2000" i="1"/>
                <a:t>y</a:t>
              </a:r>
              <a:r>
                <a:rPr lang="vi-VN" sz="2000"/>
                <a:t> = </a:t>
              </a:r>
              <a:r>
                <a:rPr lang="vi-VN" sz="2000" i="1"/>
                <a:t>x</a:t>
              </a:r>
              <a:r>
                <a:rPr lang="vi-VN" sz="2000"/>
                <a:t>² và hai đường thẳng </a:t>
              </a:r>
              <a:r>
                <a:rPr lang="vi-VN" sz="2000" i="1"/>
                <a:t>x</a:t>
              </a:r>
              <a:r>
                <a:rPr lang="vi-VN" sz="2000"/>
                <a:t> = -1, </a:t>
              </a:r>
              <a:r>
                <a:rPr lang="vi-VN" sz="2000" i="1"/>
                <a:t>x</a:t>
              </a:r>
              <a:r>
                <a:rPr lang="vi-VN" sz="2000"/>
                <a:t> = 1 (H.4.17).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86E094-6FB7-45E5-A771-A67834F49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80" y="29187"/>
              <a:ext cx="977193" cy="98911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1B6823-82B3-4B53-A2E1-53CA8EA89E27}"/>
              </a:ext>
            </a:extLst>
          </p:cNvPr>
          <p:cNvGrpSpPr/>
          <p:nvPr/>
        </p:nvGrpSpPr>
        <p:grpSpPr>
          <a:xfrm>
            <a:off x="6095250" y="1200150"/>
            <a:ext cx="2971800" cy="3581400"/>
            <a:chOff x="6095250" y="1200150"/>
            <a:chExt cx="2971800" cy="3581400"/>
          </a:xfrm>
        </p:grpSpPr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id="{CE84DB82-16EA-476B-AD81-918D2C8DC7AD}"/>
                </a:ext>
              </a:extLst>
            </p:cNvPr>
            <p:cNvSpPr/>
            <p:nvPr/>
          </p:nvSpPr>
          <p:spPr>
            <a:xfrm>
              <a:off x="6095250" y="1200150"/>
              <a:ext cx="2971800" cy="3581400"/>
            </a:xfrm>
            <a:prstGeom prst="roundRect">
              <a:avLst>
                <a:gd name="adj" fmla="val 144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3E9459-20E6-4C77-93C5-F4E9F0D69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4600" y="1200150"/>
              <a:ext cx="2584634" cy="347082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B5C1220-3730-446A-AA1D-EF30E811D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451" y="1219422"/>
            <a:ext cx="792549" cy="188992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E46ABB2-15C1-4FC9-A7B5-3DE8437B4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20505"/>
              </p:ext>
            </p:extLst>
          </p:nvPr>
        </p:nvGraphicFramePr>
        <p:xfrm>
          <a:off x="1413787" y="1954883"/>
          <a:ext cx="3577313" cy="83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2" name="Equation" r:id="rId6" imgW="2019240" imgH="469800" progId="Equation.DSMT4">
                  <p:embed/>
                </p:oleObj>
              </mc:Choice>
              <mc:Fallback>
                <p:oleObj name="Equation" r:id="rId6" imgW="2019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3787" y="1954883"/>
                        <a:ext cx="3577313" cy="83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1361594-A151-43DF-AB25-16F13FC86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29463"/>
              </p:ext>
            </p:extLst>
          </p:nvPr>
        </p:nvGraphicFramePr>
        <p:xfrm>
          <a:off x="1493292" y="2997912"/>
          <a:ext cx="41402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3" name="Equation" r:id="rId8" imgW="2336760" imgH="469800" progId="Equation.DSMT4">
                  <p:embed/>
                </p:oleObj>
              </mc:Choice>
              <mc:Fallback>
                <p:oleObj name="Equation" r:id="rId8" imgW="2336760" imgH="469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E46ABB2-15C1-4FC9-A7B5-3DE8437B44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93292" y="2997912"/>
                        <a:ext cx="414020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5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8208</TotalTime>
  <Words>1730</Words>
  <Application>Microsoft Office PowerPoint</Application>
  <PresentationFormat>On-screen Show (16:9)</PresentationFormat>
  <Paragraphs>107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.VnCentury SchoolbookH</vt:lpstr>
      <vt:lpstr>Arial</vt:lpstr>
      <vt:lpstr>Calibri</vt:lpstr>
      <vt:lpstr>Cambria Math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589</cp:revision>
  <dcterms:created xsi:type="dcterms:W3CDTF">2021-08-04T05:24:17Z</dcterms:created>
  <dcterms:modified xsi:type="dcterms:W3CDTF">2024-08-23T13:04:54Z</dcterms:modified>
</cp:coreProperties>
</file>