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1" r:id="rId2"/>
    <p:sldId id="256" r:id="rId3"/>
    <p:sldId id="302" r:id="rId4"/>
    <p:sldId id="279" r:id="rId5"/>
    <p:sldId id="357" r:id="rId6"/>
    <p:sldId id="351" r:id="rId7"/>
    <p:sldId id="276" r:id="rId8"/>
    <p:sldId id="350" r:id="rId9"/>
    <p:sldId id="352" r:id="rId10"/>
    <p:sldId id="353" r:id="rId11"/>
    <p:sldId id="354" r:id="rId12"/>
    <p:sldId id="356" r:id="rId13"/>
    <p:sldId id="314" r:id="rId14"/>
    <p:sldId id="330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70C0"/>
    <a:srgbClr val="E8F6F8"/>
    <a:srgbClr val="C0E6EA"/>
    <a:srgbClr val="62C8CE"/>
    <a:srgbClr val="05A0B8"/>
    <a:srgbClr val="7192A9"/>
    <a:srgbClr val="F47D5F"/>
    <a:srgbClr val="0FB7BD"/>
    <a:srgbClr val="F2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6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leads students into the lesson by telling about what they are going to learn: “How to ask and answer about people’s appearance and personalities”.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94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14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91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67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97936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about these students in </a:t>
            </a:r>
            <a:r>
              <a:rPr lang="en-US" sz="28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4Teen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magazine. Use one or two adjectives to describe them.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506239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grpSp>
        <p:nvGrpSpPr>
          <p:cNvPr id="13" name="Group 12"/>
          <p:cNvGrpSpPr/>
          <p:nvPr/>
        </p:nvGrpSpPr>
        <p:grpSpPr>
          <a:xfrm flipH="1">
            <a:off x="4714067" y="1965768"/>
            <a:ext cx="7734600" cy="2596762"/>
            <a:chOff x="-1028424" y="1502509"/>
            <a:chExt cx="7486374" cy="2579717"/>
          </a:xfrm>
        </p:grpSpPr>
        <p:sp>
          <p:nvSpPr>
            <p:cNvPr id="18" name="Rounded Rectangle 17"/>
            <p:cNvSpPr/>
            <p:nvPr/>
          </p:nvSpPr>
          <p:spPr>
            <a:xfrm>
              <a:off x="80010" y="1714500"/>
              <a:ext cx="6377940" cy="2297430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8424" y="1502509"/>
              <a:ext cx="2369414" cy="257971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552703" y="1900083"/>
              <a:ext cx="4410236" cy="1926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/>
                <a:t>I live in Da Nang.  At home, I can do my homework without my parents’ help. At school, I like speaking English. I’m going to an English club now. </a:t>
              </a:r>
            </a:p>
          </p:txBody>
        </p:sp>
      </p:grpSp>
      <p:sp>
        <p:nvSpPr>
          <p:cNvPr id="21" name="Rectangle: Rounded Corners 2">
            <a:extLst>
              <a:ext uri="{FF2B5EF4-FFF2-40B4-BE49-F238E27FC236}">
                <a16:creationId xmlns:a16="http://schemas.microsoft.com/office/drawing/2014/main" id="{A4A6451B-4BC2-48B0-BE73-9725ED83F057}"/>
              </a:ext>
            </a:extLst>
          </p:cNvPr>
          <p:cNvSpPr/>
          <p:nvPr/>
        </p:nvSpPr>
        <p:spPr>
          <a:xfrm>
            <a:off x="1917810" y="2601197"/>
            <a:ext cx="1540779" cy="4629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84B1"/>
                </a:solidFill>
              </a:rPr>
              <a:t>clever</a:t>
            </a:r>
          </a:p>
        </p:txBody>
      </p:sp>
      <p:sp>
        <p:nvSpPr>
          <p:cNvPr id="24" name="Rectangle: Rounded Corners 14">
            <a:extLst>
              <a:ext uri="{FF2B5EF4-FFF2-40B4-BE49-F238E27FC236}">
                <a16:creationId xmlns:a16="http://schemas.microsoft.com/office/drawing/2014/main" id="{8F1758CF-27E2-4AE1-8072-D95E66DE6D2E}"/>
              </a:ext>
            </a:extLst>
          </p:cNvPr>
          <p:cNvSpPr/>
          <p:nvPr/>
        </p:nvSpPr>
        <p:spPr>
          <a:xfrm>
            <a:off x="1042458" y="3335464"/>
            <a:ext cx="3291484" cy="5270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84B1"/>
                </a:solidFill>
              </a:rPr>
              <a:t>hard-working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0" y="4510158"/>
            <a:ext cx="7964956" cy="2285860"/>
            <a:chOff x="3745685" y="2923202"/>
            <a:chExt cx="7278643" cy="2681920"/>
          </a:xfrm>
        </p:grpSpPr>
        <p:sp>
          <p:nvSpPr>
            <p:cNvPr id="29" name="Rounded Rectangle 28"/>
            <p:cNvSpPr/>
            <p:nvPr/>
          </p:nvSpPr>
          <p:spPr>
            <a:xfrm>
              <a:off x="4549140" y="3046094"/>
              <a:ext cx="6475188" cy="2520315"/>
            </a:xfrm>
            <a:prstGeom prst="roundRect">
              <a:avLst/>
            </a:prstGeom>
            <a:noFill/>
            <a:ln w="285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8"/>
            <a:stretch/>
          </p:blipFill>
          <p:spPr>
            <a:xfrm>
              <a:off x="3745685" y="2923202"/>
              <a:ext cx="2059852" cy="2681920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069247" y="3152089"/>
              <a:ext cx="478896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dirty="0"/>
                <a:t>I come from Cambridge. In my free time, I draw pictures and play the piano. I also help some old people near my house. I usually read to them at the weekend. Now I’m drawing in my garden.</a:t>
              </a:r>
            </a:p>
          </p:txBody>
        </p:sp>
      </p:grpSp>
      <p:sp>
        <p:nvSpPr>
          <p:cNvPr id="32" name="Rectangle: Rounded Corners 15">
            <a:extLst>
              <a:ext uri="{FF2B5EF4-FFF2-40B4-BE49-F238E27FC236}">
                <a16:creationId xmlns:a16="http://schemas.microsoft.com/office/drawing/2014/main" id="{35612D34-8A6A-4F3D-AC65-3BFA467ECE53}"/>
              </a:ext>
            </a:extLst>
          </p:cNvPr>
          <p:cNvSpPr/>
          <p:nvPr/>
        </p:nvSpPr>
        <p:spPr>
          <a:xfrm>
            <a:off x="8967904" y="4994499"/>
            <a:ext cx="2065572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84B1"/>
                </a:solidFill>
              </a:rPr>
              <a:t>creative</a:t>
            </a:r>
          </a:p>
        </p:txBody>
      </p:sp>
      <p:sp>
        <p:nvSpPr>
          <p:cNvPr id="33" name="Rectangle: Rounded Corners 16">
            <a:extLst>
              <a:ext uri="{FF2B5EF4-FFF2-40B4-BE49-F238E27FC236}">
                <a16:creationId xmlns:a16="http://schemas.microsoft.com/office/drawing/2014/main" id="{4A3C3BB4-9908-412B-A0DC-979263864F67}"/>
              </a:ext>
            </a:extLst>
          </p:cNvPr>
          <p:cNvSpPr/>
          <p:nvPr/>
        </p:nvSpPr>
        <p:spPr>
          <a:xfrm>
            <a:off x="9115732" y="5860038"/>
            <a:ext cx="1769915" cy="45994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84B1"/>
                </a:solidFill>
              </a:rPr>
              <a:t>kind</a:t>
            </a:r>
          </a:p>
        </p:txBody>
      </p:sp>
    </p:spTree>
    <p:extLst>
      <p:ext uri="{BB962C8B-B14F-4D97-AF65-F5344CB8AC3E}">
        <p14:creationId xmlns:p14="http://schemas.microsoft.com/office/powerpoint/2010/main" val="287020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58746"/>
            <a:ext cx="10150150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We may have different personalities because we have different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birthdays. Read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descriptions below. Do you think they match the friends in 3?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5" y="186930"/>
            <a:ext cx="84148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DATE OF BIRTH AND PERSONALITY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049538"/>
              </p:ext>
            </p:extLst>
          </p:nvPr>
        </p:nvGraphicFramePr>
        <p:xfrm>
          <a:off x="320011" y="2895600"/>
          <a:ext cx="5486400" cy="3108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03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3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/>
                        <a:t>21/3 – 19/4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/>
                        <a:t>confident, 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/>
                        <a:t>20/4 – 20/5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loving, hard-working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b="0"/>
                        <a:t>21/5 – 21/6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active,</a:t>
                      </a:r>
                      <a:r>
                        <a:rPr lang="en-US" sz="2800" b="0" baseline="0" dirty="0"/>
                        <a:t> friendly</a:t>
                      </a: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b="0"/>
                        <a:t>22/6 – 22/7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caring,</a:t>
                      </a:r>
                      <a:r>
                        <a:rPr lang="en-US" sz="2800" b="0" baseline="0" dirty="0"/>
                        <a:t> clever</a:t>
                      </a: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b="0"/>
                        <a:t>23/7 – 22/8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confident, creative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b="0"/>
                        <a:t>23/8 – 22/9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careful,</a:t>
                      </a:r>
                      <a:r>
                        <a:rPr lang="en-US" sz="2800" b="0" baseline="0" dirty="0"/>
                        <a:t> hard-working</a:t>
                      </a: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698438"/>
              </p:ext>
            </p:extLst>
          </p:nvPr>
        </p:nvGraphicFramePr>
        <p:xfrm>
          <a:off x="6053552" y="2895600"/>
          <a:ext cx="5968267" cy="3108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56747">
                  <a:extLst>
                    <a:ext uri="{9D8B030D-6E8A-4147-A177-3AD203B41FA5}">
                      <a16:colId xmlns:a16="http://schemas.microsoft.com/office/drawing/2014/main" val="1980079477"/>
                    </a:ext>
                  </a:extLst>
                </a:gridCol>
                <a:gridCol w="3711520">
                  <a:extLst>
                    <a:ext uri="{9D8B030D-6E8A-4147-A177-3AD203B41FA5}">
                      <a16:colId xmlns:a16="http://schemas.microsoft.com/office/drawing/2014/main" val="16318997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b="0"/>
                        <a:t>23/9 – 23/10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creative, friendly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935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/>
                        <a:t>24/10 – 21/11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careful,</a:t>
                      </a:r>
                      <a:r>
                        <a:rPr lang="en-US" sz="2800" b="0" baseline="0" dirty="0"/>
                        <a:t> funny</a:t>
                      </a: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755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/>
                        <a:t>22/11 –</a:t>
                      </a:r>
                      <a:r>
                        <a:rPr lang="en-US" sz="2800" b="0" baseline="0" dirty="0"/>
                        <a:t> 21/12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clever, confident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266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b="0" dirty="0"/>
                        <a:t>22/12 – 19/1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careful,</a:t>
                      </a:r>
                      <a:r>
                        <a:rPr lang="en-US" sz="2800" b="0" baseline="0" dirty="0"/>
                        <a:t> hard-working</a:t>
                      </a:r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611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b="0"/>
                        <a:t>20/1 – 18/2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friendly, clever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678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2800" b="0"/>
                        <a:t>19/2 – 20/3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kind, creative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985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6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97936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descriptions in 4. </a:t>
            </a:r>
          </a:p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Share your opinion with  the class.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84148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DATE OF BIRTH AND PERSONALITY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749" y="2585842"/>
            <a:ext cx="8165251" cy="353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111499"/>
            <a:ext cx="88591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Ask and answer about people’s appearance and </a:t>
            </a:r>
            <a:r>
              <a:rPr lang="en-US" sz="3600" dirty="0" smtClean="0"/>
              <a:t>personalities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Practice to talk about people’s appearance and personalities.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142" y="1122063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7" y="2109596"/>
            <a:ext cx="814985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/>
              <a:t>- Prepare for the next lesson: Skills 1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LESSON 4: COMMUNICATION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MY FRIENDS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1579" y="2728202"/>
            <a:ext cx="5294338" cy="388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925" y="2450896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EVERYDAY ENGLISH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3180" y="4237293"/>
            <a:ext cx="2047875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DATE OF BIRTH AND PERSONALITY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32436" y="5708600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46296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Game: Bingo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1970954"/>
            <a:ext cx="5758577" cy="1467341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and read the dialogue between Linda and Mi. Pay attention to the highlighted.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Work with a classmate. Ask him / her about his / her best friend. Remember to use the two questions highlighted in 1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92304" y="3653751"/>
            <a:ext cx="5755112" cy="1770211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the words and phrases from the box under the correct pictures. Then listen, check, and repeat.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in pairs. Write the hobbies from Task 3 in the suitable columns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Read the descriptions in 4.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opinion with  the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44807" cy="1041743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9" y="2759699"/>
            <a:ext cx="1144807" cy="1477593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611055" y="4538017"/>
            <a:ext cx="1139338" cy="1170583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666843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4: COMMUNICATION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395903" y="4025827"/>
            <a:ext cx="3947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Personalities </a:t>
            </a:r>
            <a:r>
              <a:rPr lang="en-US" sz="4000" b="1" smtClean="0"/>
              <a:t>vocabulary</a:t>
            </a:r>
            <a:endParaRPr 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110427" y="2864141"/>
            <a:ext cx="2851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Bingo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87198" y="1157925"/>
            <a:ext cx="652043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/>
              <a:t>- Make </a:t>
            </a:r>
            <a:r>
              <a:rPr lang="en-US" sz="3200" dirty="0"/>
              <a:t>a </a:t>
            </a:r>
            <a:r>
              <a:rPr lang="en-US" sz="3200"/>
              <a:t>table </a:t>
            </a:r>
            <a:r>
              <a:rPr lang="en-US" sz="3200" smtClean="0"/>
              <a:t>of 3x3 into </a:t>
            </a:r>
            <a:r>
              <a:rPr lang="en-US" sz="3200" dirty="0"/>
              <a:t>their notebooks and fill in with </a:t>
            </a:r>
            <a:r>
              <a:rPr lang="en-US" sz="3200" dirty="0" smtClean="0"/>
              <a:t>different personalities</a:t>
            </a:r>
            <a:r>
              <a:rPr lang="en-US" sz="3200" dirty="0"/>
              <a:t>. </a:t>
            </a:r>
            <a:endParaRPr lang="en-US" sz="3200" dirty="0" smtClean="0"/>
          </a:p>
          <a:p>
            <a:pPr lvl="0"/>
            <a:r>
              <a:rPr lang="en-US" sz="3200" dirty="0"/>
              <a:t>- </a:t>
            </a:r>
            <a:r>
              <a:rPr lang="en-US" sz="3200" dirty="0" smtClean="0"/>
              <a:t>Teacher </a:t>
            </a:r>
            <a:r>
              <a:rPr lang="en-US" sz="3200" dirty="0"/>
              <a:t>reads out loud 9 personalities. The student has a line of 3 can shout: BINGO.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2058431" y="1267996"/>
            <a:ext cx="5801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Personalities </a:t>
            </a:r>
            <a:r>
              <a:rPr lang="en-US" sz="4000" b="1" smtClean="0"/>
              <a:t>vocabulary</a:t>
            </a:r>
            <a:endParaRPr lang="en-US" sz="4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-298244" y="1069075"/>
            <a:ext cx="2851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Bingo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637" y="2441603"/>
            <a:ext cx="60544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/>
              <a:t>- Make </a:t>
            </a:r>
            <a:r>
              <a:rPr lang="en-US" sz="3600" dirty="0"/>
              <a:t>a </a:t>
            </a:r>
            <a:r>
              <a:rPr lang="en-US" sz="3600"/>
              <a:t>table </a:t>
            </a:r>
            <a:r>
              <a:rPr lang="en-US" sz="3600" smtClean="0"/>
              <a:t>of 3x3 into </a:t>
            </a:r>
            <a:r>
              <a:rPr lang="en-US" sz="3600" dirty="0"/>
              <a:t>their notebooks and fill in with </a:t>
            </a:r>
            <a:r>
              <a:rPr lang="en-US" sz="3600" dirty="0" smtClean="0"/>
              <a:t>different personalities</a:t>
            </a:r>
            <a:r>
              <a:rPr lang="en-US" sz="3600" dirty="0"/>
              <a:t>. </a:t>
            </a:r>
            <a:endParaRPr lang="en-US" sz="3600" dirty="0" smtClean="0"/>
          </a:p>
          <a:p>
            <a:pPr lvl="0"/>
            <a:r>
              <a:rPr lang="en-US" sz="3600" dirty="0"/>
              <a:t>- </a:t>
            </a:r>
            <a:r>
              <a:rPr lang="en-US" sz="3600" dirty="0" smtClean="0"/>
              <a:t>Teacher </a:t>
            </a:r>
            <a:r>
              <a:rPr lang="en-US" sz="3600" dirty="0"/>
              <a:t>reads out loud 9 personalities. The student has a line of 3 can shout: BINGO.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805901"/>
              </p:ext>
            </p:extLst>
          </p:nvPr>
        </p:nvGraphicFramePr>
        <p:xfrm>
          <a:off x="7130183" y="2183115"/>
          <a:ext cx="4139628" cy="41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876">
                  <a:extLst>
                    <a:ext uri="{9D8B030D-6E8A-4147-A177-3AD203B41FA5}">
                      <a16:colId xmlns:a16="http://schemas.microsoft.com/office/drawing/2014/main" val="543628745"/>
                    </a:ext>
                  </a:extLst>
                </a:gridCol>
                <a:gridCol w="1379876">
                  <a:extLst>
                    <a:ext uri="{9D8B030D-6E8A-4147-A177-3AD203B41FA5}">
                      <a16:colId xmlns:a16="http://schemas.microsoft.com/office/drawing/2014/main" val="3883886557"/>
                    </a:ext>
                  </a:extLst>
                </a:gridCol>
                <a:gridCol w="1379876">
                  <a:extLst>
                    <a:ext uri="{9D8B030D-6E8A-4147-A177-3AD203B41FA5}">
                      <a16:colId xmlns:a16="http://schemas.microsoft.com/office/drawing/2014/main" val="64186840"/>
                    </a:ext>
                  </a:extLst>
                </a:gridCol>
              </a:tblGrid>
              <a:tr h="1380000">
                <a:tc>
                  <a:txBody>
                    <a:bodyPr/>
                    <a:lstStyle/>
                    <a:p>
                      <a:pPr algn="ctr"/>
                      <a:r>
                        <a:rPr lang="en-GB" sz="3600" b="0" smtClean="0">
                          <a:solidFill>
                            <a:schemeClr val="tx1"/>
                          </a:solidFill>
                        </a:rPr>
                        <a:t>active</a:t>
                      </a:r>
                      <a:endParaRPr lang="en-GB" sz="3600" b="0">
                        <a:solidFill>
                          <a:schemeClr val="tx1"/>
                        </a:solidFill>
                      </a:endParaRPr>
                    </a:p>
                  </a:txBody>
                  <a:tcPr marL="46573" marR="46573" marT="23254" marB="23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smtClean="0">
                          <a:solidFill>
                            <a:schemeClr val="tx1"/>
                          </a:solidFill>
                        </a:rPr>
                        <a:t>clever</a:t>
                      </a:r>
                      <a:endParaRPr lang="en-GB" sz="3600" b="0">
                        <a:solidFill>
                          <a:schemeClr val="tx1"/>
                        </a:solidFill>
                      </a:endParaRPr>
                    </a:p>
                  </a:txBody>
                  <a:tcPr marL="46573" marR="46573" marT="23254" marB="23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smtClean="0">
                          <a:solidFill>
                            <a:schemeClr val="tx1"/>
                          </a:solidFill>
                        </a:rPr>
                        <a:t>kind</a:t>
                      </a:r>
                      <a:endParaRPr lang="en-GB" sz="3600" b="0">
                        <a:solidFill>
                          <a:schemeClr val="tx1"/>
                        </a:solidFill>
                      </a:endParaRPr>
                    </a:p>
                  </a:txBody>
                  <a:tcPr marL="46573" marR="46573" marT="23254" marB="23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8624"/>
                  </a:ext>
                </a:extLst>
              </a:tr>
              <a:tr h="1380000">
                <a:tc>
                  <a:txBody>
                    <a:bodyPr/>
                    <a:lstStyle/>
                    <a:p>
                      <a:pPr algn="ctr"/>
                      <a:endParaRPr lang="en-GB" sz="3600" b="0">
                        <a:solidFill>
                          <a:schemeClr val="tx1"/>
                        </a:solidFill>
                      </a:endParaRPr>
                    </a:p>
                  </a:txBody>
                  <a:tcPr marL="46573" marR="46573" marT="23254" marB="23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>
                        <a:solidFill>
                          <a:schemeClr val="tx1"/>
                        </a:solidFill>
                      </a:endParaRPr>
                    </a:p>
                  </a:txBody>
                  <a:tcPr marL="46573" marR="46573" marT="23254" marB="23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>
                        <a:solidFill>
                          <a:schemeClr val="tx1"/>
                        </a:solidFill>
                      </a:endParaRPr>
                    </a:p>
                  </a:txBody>
                  <a:tcPr marL="46573" marR="46573" marT="23254" marB="23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242845"/>
                  </a:ext>
                </a:extLst>
              </a:tr>
              <a:tr h="1380000">
                <a:tc>
                  <a:txBody>
                    <a:bodyPr/>
                    <a:lstStyle/>
                    <a:p>
                      <a:pPr algn="ctr"/>
                      <a:endParaRPr lang="en-GB" sz="3600" b="0">
                        <a:solidFill>
                          <a:schemeClr val="tx1"/>
                        </a:solidFill>
                      </a:endParaRPr>
                    </a:p>
                  </a:txBody>
                  <a:tcPr marL="46573" marR="46573" marT="23254" marB="23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>
                        <a:solidFill>
                          <a:schemeClr val="tx1"/>
                        </a:solidFill>
                      </a:endParaRPr>
                    </a:p>
                  </a:txBody>
                  <a:tcPr marL="46573" marR="46573" marT="23254" marB="23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b="0">
                        <a:solidFill>
                          <a:schemeClr val="tx1"/>
                        </a:solidFill>
                      </a:endParaRPr>
                    </a:p>
                  </a:txBody>
                  <a:tcPr marL="46573" marR="46573" marT="23254" marB="2325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7101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293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53420" y="2215065"/>
            <a:ext cx="7085160" cy="2427870"/>
            <a:chOff x="1032472" y="1811975"/>
            <a:chExt cx="7085160" cy="242787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32472" y="3685847"/>
              <a:ext cx="70851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/>
                <a:t>Asking about appearance and personality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326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9C0CB59-57BD-4E41-BC01-96F841A94C6F}"/>
              </a:ext>
            </a:extLst>
          </p:cNvPr>
          <p:cNvSpPr/>
          <p:nvPr/>
        </p:nvSpPr>
        <p:spPr>
          <a:xfrm>
            <a:off x="1650200" y="3666190"/>
            <a:ext cx="2798708" cy="5112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97FA18-6CA8-456A-BDFA-0891088B279E}"/>
              </a:ext>
            </a:extLst>
          </p:cNvPr>
          <p:cNvSpPr/>
          <p:nvPr/>
        </p:nvSpPr>
        <p:spPr>
          <a:xfrm>
            <a:off x="1650200" y="2664720"/>
            <a:ext cx="6280462" cy="5112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463238" y="2142696"/>
            <a:ext cx="1152642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…</a:t>
            </a:r>
          </a:p>
          <a:p>
            <a:r>
              <a:rPr lang="en-US" sz="3200" b="1" i="1" dirty="0"/>
              <a:t>Linda: </a:t>
            </a:r>
            <a:r>
              <a:rPr lang="en-US" sz="3200" dirty="0"/>
              <a:t>What does your best friend look like?</a:t>
            </a:r>
          </a:p>
          <a:p>
            <a:r>
              <a:rPr lang="en-US" sz="3200" b="1" i="1" dirty="0" err="1"/>
              <a:t>Mi</a:t>
            </a:r>
            <a:r>
              <a:rPr lang="en-US" sz="3200" b="1" i="1" dirty="0"/>
              <a:t>: </a:t>
            </a:r>
            <a:r>
              <a:rPr lang="en-US" sz="3200" dirty="0"/>
              <a:t>She’s short with long </a:t>
            </a:r>
            <a:r>
              <a:rPr lang="en-US" sz="3200"/>
              <a:t>black </a:t>
            </a:r>
            <a:r>
              <a:rPr lang="en-US" sz="3200" smtClean="0"/>
              <a:t>hair. She </a:t>
            </a:r>
            <a:r>
              <a:rPr lang="en-US" sz="3200" dirty="0"/>
              <a:t>has bright brown eyes.</a:t>
            </a:r>
          </a:p>
          <a:p>
            <a:r>
              <a:rPr lang="en-US" sz="3200" b="1" i="1" dirty="0"/>
              <a:t>Linda: </a:t>
            </a:r>
            <a:r>
              <a:rPr lang="en-US" sz="3200" dirty="0"/>
              <a:t>What’s she like?</a:t>
            </a:r>
          </a:p>
          <a:p>
            <a:r>
              <a:rPr lang="en-US" sz="3200" b="1" i="1" dirty="0" err="1"/>
              <a:t>Mi</a:t>
            </a:r>
            <a:r>
              <a:rPr lang="en-US" sz="3200" b="1" i="1" dirty="0"/>
              <a:t>: </a:t>
            </a:r>
            <a:r>
              <a:rPr lang="en-US" sz="3200" dirty="0"/>
              <a:t>She’s very kind and creative.</a:t>
            </a:r>
          </a:p>
          <a:p>
            <a:r>
              <a:rPr lang="en-US" sz="3200" dirty="0"/>
              <a:t>…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802263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dialogue between Linda and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Mi. Pay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attention to the highlighted.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506239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pic>
        <p:nvPicPr>
          <p:cNvPr id="19" name="Bản sao của B1_19">
            <a:hlinkClick r:id="" action="ppaction://media"/>
            <a:extLst>
              <a:ext uri="{FF2B5EF4-FFF2-40B4-BE49-F238E27FC236}">
                <a16:creationId xmlns:a16="http://schemas.microsoft.com/office/drawing/2014/main" id="{A662BAF6-F4C3-40A3-B76F-E470D1C7FB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21199" y="1711384"/>
            <a:ext cx="487363" cy="4873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96000" y="4589944"/>
            <a:ext cx="60122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A</a:t>
            </a:r>
            <a:r>
              <a:rPr lang="en-US" sz="3200" dirty="0" smtClean="0">
                <a:solidFill>
                  <a:srgbClr val="000000"/>
                </a:solidFill>
                <a:ea typeface="Calibri" panose="020F0502020204030204" pitchFamily="34" charset="0"/>
              </a:rPr>
              <a:t>sk 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about </a:t>
            </a:r>
            <a:r>
              <a:rPr lang="en-US" sz="3200" b="1" dirty="0">
                <a:solidFill>
                  <a:srgbClr val="000000"/>
                </a:solidFill>
                <a:ea typeface="Calibri" panose="020F0502020204030204" pitchFamily="34" charset="0"/>
              </a:rPr>
              <a:t>appearance</a:t>
            </a: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</a:rPr>
              <a:t>:</a:t>
            </a:r>
            <a:endParaRPr lang="en-US" sz="3200" dirty="0">
              <a:ea typeface="Calibri" panose="020F0502020204030204" pitchFamily="34" charset="0"/>
            </a:endParaRP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3200" b="1" dirty="0" smtClean="0">
                <a:solidFill>
                  <a:srgbClr val="00B050"/>
                </a:solidFill>
                <a:ea typeface="Calibri" panose="020F0502020204030204" pitchFamily="34" charset="0"/>
              </a:rPr>
              <a:t>What + do/does + S + look like?</a:t>
            </a:r>
          </a:p>
          <a:p>
            <a:r>
              <a:rPr lang="en-US" sz="3200" dirty="0" smtClean="0"/>
              <a:t>Ask </a:t>
            </a:r>
            <a:r>
              <a:rPr lang="en-US" sz="3200" dirty="0"/>
              <a:t>about </a:t>
            </a:r>
            <a:r>
              <a:rPr lang="en-US" sz="3200" b="1" dirty="0"/>
              <a:t>personality</a:t>
            </a:r>
            <a:r>
              <a:rPr lang="en-US" sz="3200" dirty="0"/>
              <a:t>: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3200" b="1" dirty="0" smtClean="0">
                <a:solidFill>
                  <a:srgbClr val="00B050"/>
                </a:solidFill>
              </a:rPr>
              <a:t>What + be + S + </a:t>
            </a:r>
            <a:r>
              <a:rPr lang="en-US" sz="3200" b="1" smtClean="0">
                <a:solidFill>
                  <a:srgbClr val="00B050"/>
                </a:solidFill>
              </a:rPr>
              <a:t>like</a:t>
            </a:r>
            <a:r>
              <a:rPr lang="en-US" sz="3200" b="1" smtClean="0">
                <a:solidFill>
                  <a:srgbClr val="00B050"/>
                </a:solidFill>
              </a:rPr>
              <a:t>?</a:t>
            </a:r>
            <a:endParaRPr lang="en-US" sz="32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10979362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with a classmate. Ask him / her about his / her best friend. Remember to use the two questions highlighted in 1.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506239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852" y="2493148"/>
            <a:ext cx="414136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B05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Suggested conversation:</a:t>
            </a:r>
            <a:endParaRPr lang="en-US" sz="2800" b="1" dirty="0">
              <a:solidFill>
                <a:srgbClr val="00B05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10533" y="3172722"/>
            <a:ext cx="75476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270"/>
            <a:r>
              <a:rPr lang="en-US" sz="3200" b="1" i="1">
                <a:solidFill>
                  <a:srgbClr val="000000"/>
                </a:solidFill>
              </a:rPr>
              <a:t>A: </a:t>
            </a:r>
            <a:r>
              <a:rPr lang="en-US" sz="3200">
                <a:solidFill>
                  <a:srgbClr val="000000"/>
                </a:solidFill>
              </a:rPr>
              <a:t>What does he look like?</a:t>
            </a:r>
            <a:endParaRPr lang="en-US" sz="3200"/>
          </a:p>
          <a:p>
            <a:pPr indent="-1270"/>
            <a:r>
              <a:rPr lang="en-US" sz="3200" b="1" i="1">
                <a:solidFill>
                  <a:srgbClr val="000000"/>
                </a:solidFill>
              </a:rPr>
              <a:t>B: </a:t>
            </a:r>
            <a:r>
              <a:rPr lang="en-US" sz="3200">
                <a:solidFill>
                  <a:srgbClr val="000000"/>
                </a:solidFill>
              </a:rPr>
              <a:t>He is tall and slim. He has short black hair. He has glasses. </a:t>
            </a:r>
            <a:endParaRPr lang="en-US" sz="3200"/>
          </a:p>
          <a:p>
            <a:pPr indent="-1270"/>
            <a:r>
              <a:rPr lang="en-US" sz="3200" b="1" i="1">
                <a:solidFill>
                  <a:srgbClr val="000000"/>
                </a:solidFill>
              </a:rPr>
              <a:t>A: </a:t>
            </a:r>
            <a:r>
              <a:rPr lang="en-US" sz="3200">
                <a:solidFill>
                  <a:srgbClr val="000000"/>
                </a:solidFill>
              </a:rPr>
              <a:t>What’s he like?</a:t>
            </a:r>
            <a:endParaRPr lang="en-US" sz="3200"/>
          </a:p>
          <a:p>
            <a:r>
              <a:rPr lang="en-US" sz="3200" b="1" i="1">
                <a:solidFill>
                  <a:srgbClr val="000000"/>
                </a:solidFill>
              </a:rPr>
              <a:t>B: </a:t>
            </a:r>
            <a:r>
              <a:rPr lang="en-US" sz="3200">
                <a:solidFill>
                  <a:srgbClr val="000000"/>
                </a:solidFill>
              </a:rPr>
              <a:t>He is hard-working and creative. He is kind, </a:t>
            </a:r>
            <a:r>
              <a:rPr lang="en-US" sz="3200">
                <a:solidFill>
                  <a:srgbClr val="000000"/>
                </a:solidFill>
              </a:rPr>
              <a:t>too</a:t>
            </a:r>
            <a:r>
              <a:rPr lang="en-US" sz="3200" smtClean="0">
                <a:solidFill>
                  <a:srgbClr val="000000"/>
                </a:solidFill>
              </a:rPr>
              <a:t>.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57499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084B1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18744" y="2593828"/>
            <a:ext cx="4954515" cy="2224345"/>
            <a:chOff x="2094743" y="1811975"/>
            <a:chExt cx="4954515" cy="2224345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399164" y="2835991"/>
              <a:ext cx="43517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</a:rPr>
                <a:t>Date of birth and personality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228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3765</TotalTime>
  <Words>694</Words>
  <PresentationFormat>Widescreen</PresentationFormat>
  <Paragraphs>119</Paragraphs>
  <Slides>15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Adobe Gothic Std B</vt:lpstr>
      <vt:lpstr>Arial</vt:lpstr>
      <vt:lpstr>Calibri</vt:lpstr>
      <vt:lpstr>Calibri Light</vt:lpstr>
      <vt:lpstr>Myriad Pro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2023-10-20T08:29:51Z</dcterms:modified>
</cp:coreProperties>
</file>