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2" r:id="rId2"/>
    <p:sldId id="257" r:id="rId3"/>
    <p:sldId id="259" r:id="rId4"/>
    <p:sldId id="276" r:id="rId5"/>
    <p:sldId id="260" r:id="rId6"/>
    <p:sldId id="277" r:id="rId7"/>
    <p:sldId id="278" r:id="rId8"/>
    <p:sldId id="279" r:id="rId9"/>
    <p:sldId id="275" r:id="rId10"/>
    <p:sldId id="280" r:id="rId11"/>
    <p:sldId id="281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D6"/>
    <a:srgbClr val="00CC00"/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6DBAE-FED7-42AF-B77C-276AB9515B7B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54B36-F905-40B9-B4F6-5427E51E4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7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27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8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44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2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739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7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9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2000" cy="685552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329232" y="1569268"/>
            <a:ext cx="9303862" cy="8638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799" kern="1200" baseline="0" dirty="0">
                <a:solidFill>
                  <a:srgbClr val="0070C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88283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5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9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3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3C722-9654-47F8-9E40-1C72E94B419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0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직선 연결선 41"/>
          <p:cNvCxnSpPr/>
          <p:nvPr/>
        </p:nvCxnSpPr>
        <p:spPr>
          <a:xfrm>
            <a:off x="1483499" y="2423752"/>
            <a:ext cx="742016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">
            <a:extLst>
              <a:ext uri="{FF2B5EF4-FFF2-40B4-BE49-F238E27FC236}">
                <a16:creationId xmlns:a16="http://schemas.microsoft.com/office/drawing/2014/main" id="{7BF90229-F898-F8F6-9ECD-A9A742E5B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03" y="288550"/>
            <a:ext cx="100504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KHOA HỌC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 TỰ NHIÊN 7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vi-VN" sz="3600" b="1" baseline="0" dirty="0" smtClean="0">
                <a:solidFill>
                  <a:srgbClr val="FF0000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altLang="vi-VN" sz="3600" b="1" dirty="0" smtClean="0">
                <a:solidFill>
                  <a:srgbClr val="FF0000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 CHÂN TRỜI SÁNG TẠO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989711" y="191055"/>
            <a:ext cx="3693319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VẬN DỤNG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1263570" y="2382405"/>
            <a:ext cx="1054891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en-US" sz="2800" dirty="0"/>
              <a:t>Qua </a:t>
            </a:r>
            <a:r>
              <a:rPr lang="en-US" sz="2800" dirty="0" err="1"/>
              <a:t>thí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2, </a:t>
            </a:r>
            <a:r>
              <a:rPr lang="en-US" sz="2800" dirty="0" err="1"/>
              <a:t>em</a:t>
            </a:r>
            <a:r>
              <a:rPr lang="en-US" sz="2800" dirty="0"/>
              <a:t> h</a:t>
            </a:r>
            <a:r>
              <a:rPr lang="vi-VN" sz="2800" dirty="0"/>
              <a:t>ãy dự đoán nếu đem các cây rong ở cốc A, B tiến hành thử với thuốc thử iodine thì kết quả sẽ như thế nào</a:t>
            </a:r>
            <a:r>
              <a:rPr lang="en-US" sz="2800" dirty="0"/>
              <a:t>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16">
            <a:extLst>
              <a:ext uri="{FF2B5EF4-FFF2-40B4-BE49-F238E27FC236}">
                <a16:creationId xmlns:a16="http://schemas.microsoft.com/office/drawing/2014/main" id="{A6F4E40F-A53C-455E-90FA-B6F65719D6C8}"/>
              </a:ext>
            </a:extLst>
          </p:cNvPr>
          <p:cNvSpPr>
            <a:spLocks noEditPoints="1"/>
          </p:cNvSpPr>
          <p:nvPr/>
        </p:nvSpPr>
        <p:spPr bwMode="auto">
          <a:xfrm>
            <a:off x="379517" y="2511272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2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2219999" y="191055"/>
            <a:ext cx="7232750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Hướng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dẫn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altLang="zh-CN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nhà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2257483" y="2675501"/>
            <a:ext cx="617660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36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1225073" y="1833265"/>
            <a:ext cx="9784666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CHÚC</a:t>
            </a:r>
            <a:r>
              <a:rPr kumimoji="0" lang="en-US" altLang="zh-CN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CÁC EM HỌC TÂP TỐT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0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Quá Trình Quang Hợp Của Thực Vật - Phim Hoạt Hình Mới 2020 -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9C02064D-3664-41DC-8AA7-7AFF74C0A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684807" y="2967335"/>
            <a:ext cx="428002" cy="92333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61932">
              <a:spcBef>
                <a:spcPct val="20000"/>
              </a:spcBef>
              <a:defRPr/>
            </a:pPr>
            <a:r>
              <a:rPr lang="en-US" sz="6000" dirty="0">
                <a:solidFill>
                  <a:srgbClr val="F8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文本框 30"/>
          <p:cNvSpPr txBox="1"/>
          <p:nvPr/>
        </p:nvSpPr>
        <p:spPr>
          <a:xfrm>
            <a:off x="1353520" y="2966707"/>
            <a:ext cx="10054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 defTabSz="761932">
              <a:defRPr/>
            </a:pPr>
            <a:r>
              <a:rPr lang="vi-VN" sz="320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có sự tạo thành tinh bột trong quá trình quang hợp </a:t>
            </a:r>
            <a:endParaRPr lang="zh-CN" altLang="en-US" sz="320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84807" y="4366108"/>
            <a:ext cx="428002" cy="92333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61932">
              <a:spcBef>
                <a:spcPct val="20000"/>
              </a:spcBef>
              <a:defRPr/>
            </a:pPr>
            <a:r>
              <a:rPr lang="en-US" sz="6000" dirty="0">
                <a:solidFill>
                  <a:srgbClr val="F47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文本框 30"/>
          <p:cNvSpPr txBox="1"/>
          <p:nvPr/>
        </p:nvSpPr>
        <p:spPr>
          <a:xfrm>
            <a:off x="1353520" y="4289164"/>
            <a:ext cx="10054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/>
            <a:r>
              <a:rPr lang="vi-VN" sz="3200" i="0" dirty="0">
                <a:solidFill>
                  <a:srgbClr val="002060"/>
                </a:solidFill>
                <a:latin typeface="+mn-lt"/>
              </a:rPr>
              <a:t>Phát hiện có sự tạo thành khí </a:t>
            </a:r>
            <a:r>
              <a:rPr lang="en-US" sz="3200" i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oxygen</a:t>
            </a:r>
            <a:r>
              <a:rPr lang="en-US" sz="3200" i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3200" i="0" dirty="0">
                <a:solidFill>
                  <a:srgbClr val="002060"/>
                </a:solidFill>
                <a:latin typeface="+mn-lt"/>
              </a:rPr>
              <a:t>trong quá trình quang hợp</a:t>
            </a:r>
            <a:endParaRPr lang="en-US" sz="3200" i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B7648-6295-4D9C-972B-7B6AA22E98EE}"/>
              </a:ext>
            </a:extLst>
          </p:cNvPr>
          <p:cNvSpPr/>
          <p:nvPr/>
        </p:nvSpPr>
        <p:spPr>
          <a:xfrm>
            <a:off x="684807" y="819429"/>
            <a:ext cx="10822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CH</a:t>
            </a:r>
            <a:r>
              <a:rPr lang="en-US" sz="2800" b="1" dirty="0">
                <a:solidFill>
                  <a:srgbClr val="FF0000"/>
                </a:solidFill>
              </a:rPr>
              <a:t>Ủ ĐỀ 7</a:t>
            </a:r>
            <a:r>
              <a:rPr lang="vi-VN" sz="2800" b="1" dirty="0">
                <a:solidFill>
                  <a:srgbClr val="FF0000"/>
                </a:solidFill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TRAO ĐỔI CHẤT VÀ CHUYỂN HÓA NĂNG LƯỢNG Ở SINH VẬT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D3CE7-3727-44B4-81E4-12D7C895735B}"/>
              </a:ext>
            </a:extLst>
          </p:cNvPr>
          <p:cNvSpPr/>
          <p:nvPr/>
        </p:nvSpPr>
        <p:spPr>
          <a:xfrm>
            <a:off x="1944381" y="1342649"/>
            <a:ext cx="8303238" cy="123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47D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47D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24</a:t>
            </a:r>
            <a:r>
              <a:rPr lang="vi-VN" sz="3200" b="1" dirty="0">
                <a:solidFill>
                  <a:srgbClr val="0047D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US" sz="3200" b="1" dirty="0">
                <a:solidFill>
                  <a:srgbClr val="0047D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THỰC HÀNH</a:t>
            </a:r>
            <a:endParaRPr lang="en-US" sz="3200" dirty="0">
              <a:solidFill>
                <a:srgbClr val="0047D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47D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CHỨNG MINH QUANG HỢP Ở CÂY XANH</a:t>
            </a:r>
            <a:endParaRPr lang="en-US" sz="3200" dirty="0">
              <a:solidFill>
                <a:srgbClr val="0047D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2D1D81-2AFC-473E-B077-34BB6BF53C31}"/>
              </a:ext>
            </a:extLst>
          </p:cNvPr>
          <p:cNvSpPr/>
          <p:nvPr/>
        </p:nvSpPr>
        <p:spPr>
          <a:xfrm>
            <a:off x="3071774" y="97737"/>
            <a:ext cx="6048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 KIẾN THỨC MỚI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29">
            <a:extLst>
              <a:ext uri="{FF2B5EF4-FFF2-40B4-BE49-F238E27FC236}">
                <a16:creationId xmlns:a16="http://schemas.microsoft.com/office/drawing/2014/main" id="{0788CD45-7408-49A6-BCC8-A457666D28AC}"/>
              </a:ext>
            </a:extLst>
          </p:cNvPr>
          <p:cNvCxnSpPr/>
          <p:nvPr/>
        </p:nvCxnSpPr>
        <p:spPr>
          <a:xfrm>
            <a:off x="141440" y="728151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8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1644" y="207064"/>
            <a:ext cx="1976309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43" y="636783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334067" y="1121042"/>
            <a:ext cx="2647662" cy="2647662"/>
            <a:chOff x="7622940" y="3388233"/>
            <a:chExt cx="2647662" cy="26476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940" y="3388233"/>
              <a:ext cx="2647662" cy="264766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34860" y="5588289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Panh</a:t>
              </a:r>
              <a:endParaRPr lang="en-US" dirty="0"/>
            </a:p>
          </p:txBody>
        </p:sp>
      </p:grpSp>
      <p:sp>
        <p:nvSpPr>
          <p:cNvPr id="15" name="AutoShape 2" descr="Đèn Cồn | Hóa chất Kim Phát">
            <a:extLst>
              <a:ext uri="{FF2B5EF4-FFF2-40B4-BE49-F238E27FC236}">
                <a16:creationId xmlns:a16="http://schemas.microsoft.com/office/drawing/2014/main" id="{5871EE90-CF3C-4A71-9012-A423D244FB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FA4B15-4AEB-4859-BDD8-927F3590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93" y="1222205"/>
            <a:ext cx="2153762" cy="3033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831D9A-5B75-4C1F-A279-47E37C87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76" y="1062254"/>
            <a:ext cx="2692131" cy="31451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56D2A9-4432-4DB6-BCA4-B739133BF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901" y="4320203"/>
            <a:ext cx="2153762" cy="21537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1E9616-DDB3-4988-9005-09F6DCBB8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694" y="4255673"/>
            <a:ext cx="2434072" cy="20229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10EC41-F620-4A9F-9A38-59BDBB643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64" y="4432893"/>
            <a:ext cx="2100923" cy="18383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9F74D7-5130-4AFF-8529-C6AEEE940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864" y="4289727"/>
            <a:ext cx="2084068" cy="2084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02084C-169A-44DD-9305-E4D0B5A0C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700" y="1260602"/>
            <a:ext cx="2647662" cy="26476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12D58C-A3BD-48FA-921E-FF9E6F1C3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288" y="4300014"/>
            <a:ext cx="2073781" cy="207378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02B6A3-C118-4462-A881-E0997B3E1A17}"/>
              </a:ext>
            </a:extLst>
          </p:cNvPr>
          <p:cNvSpPr/>
          <p:nvPr/>
        </p:nvSpPr>
        <p:spPr>
          <a:xfrm>
            <a:off x="2850330" y="637742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4F0852-FFC7-4233-91E9-DCDB67FA06E5}"/>
              </a:ext>
            </a:extLst>
          </p:cNvPr>
          <p:cNvSpPr/>
          <p:nvPr/>
        </p:nvSpPr>
        <p:spPr>
          <a:xfrm>
            <a:off x="5646524" y="640467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80D765-0410-4A32-8E74-831A29B11EEA}"/>
              </a:ext>
            </a:extLst>
          </p:cNvPr>
          <p:cNvSpPr/>
          <p:nvPr/>
        </p:nvSpPr>
        <p:spPr>
          <a:xfrm>
            <a:off x="7622833" y="636783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6EBD2-7B36-4EFF-9D7B-39E53672E7AC}"/>
              </a:ext>
            </a:extLst>
          </p:cNvPr>
          <p:cNvSpPr/>
          <p:nvPr/>
        </p:nvSpPr>
        <p:spPr>
          <a:xfrm>
            <a:off x="7037323" y="3527971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petri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D731CBB-D8F3-404A-9229-5A7A91294F45}"/>
              </a:ext>
            </a:extLst>
          </p:cNvPr>
          <p:cNvSpPr/>
          <p:nvPr/>
        </p:nvSpPr>
        <p:spPr>
          <a:xfrm>
            <a:off x="3745496" y="3862747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9C34BD3-3DB9-47D4-ADDA-4FACEE606C76}"/>
              </a:ext>
            </a:extLst>
          </p:cNvPr>
          <p:cNvSpPr/>
          <p:nvPr/>
        </p:nvSpPr>
        <p:spPr>
          <a:xfrm>
            <a:off x="1115420" y="3862747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225C3F-D064-4FD5-AAC4-DBEC54584285}"/>
              </a:ext>
            </a:extLst>
          </p:cNvPr>
          <p:cNvSpPr/>
          <p:nvPr/>
        </p:nvSpPr>
        <p:spPr>
          <a:xfrm>
            <a:off x="10155196" y="6410553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3DED82-E937-4D94-B76A-15B857E95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6" y="1240977"/>
            <a:ext cx="2153762" cy="30334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935BA-8C58-4217-83BA-1781E8081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027" y="4274445"/>
            <a:ext cx="2434072" cy="20229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421A697-D870-4969-AED1-A9AA8FD5D8C3}"/>
              </a:ext>
            </a:extLst>
          </p:cNvPr>
          <p:cNvSpPr/>
          <p:nvPr/>
        </p:nvSpPr>
        <p:spPr>
          <a:xfrm>
            <a:off x="1078753" y="388151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485" y="955830"/>
            <a:ext cx="233529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748" y="2285366"/>
            <a:ext cx="3925931" cy="3331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B066B-BFA5-4CBE-8E8A-5073082A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48" y="2150210"/>
            <a:ext cx="3751960" cy="375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CCBCA-3B88-4258-A600-157743FFC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779" y="2285366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5792" y="731430"/>
            <a:ext cx="1808508" cy="780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6663" y="5604945"/>
            <a:ext cx="1412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820592" y="5513111"/>
            <a:ext cx="2505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22493-05CA-4C38-B0DC-69E8FA37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32" y="1734047"/>
            <a:ext cx="5045246" cy="3779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03AF7-5308-45CE-B8B2-26144F8D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00" y="1734046"/>
            <a:ext cx="3984954" cy="37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103245" y="45011"/>
            <a:ext cx="48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3589" y="1102190"/>
            <a:ext cx="1076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61932">
              <a:defRPr/>
            </a:pPr>
            <a:r>
              <a:rPr lang="vi-VN" sz="2800" dirty="0">
                <a:solidFill>
                  <a:srgbClr val="002060"/>
                </a:solidFill>
              </a:rPr>
              <a:t>Xác định có sự tạo thành tinh bột trong quá trình quang hợp </a:t>
            </a:r>
            <a:endParaRPr lang="zh-CN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Round Same Side Corner Rectangle 154"/>
          <p:cNvSpPr/>
          <p:nvPr/>
        </p:nvSpPr>
        <p:spPr>
          <a:xfrm>
            <a:off x="969189" y="943460"/>
            <a:ext cx="10902246" cy="933011"/>
          </a:xfrm>
          <a:prstGeom prst="round2SameRect">
            <a:avLst/>
          </a:prstGeom>
          <a:noFill/>
          <a:ln w="28575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5"/>
          <p:cNvSpPr>
            <a:spLocks noEditPoints="1"/>
          </p:cNvSpPr>
          <p:nvPr/>
        </p:nvSpPr>
        <p:spPr bwMode="auto">
          <a:xfrm>
            <a:off x="231544" y="1060856"/>
            <a:ext cx="643048" cy="656887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1178278" y="2035201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băng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che phù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lá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vào 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ít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ngày (Hình 24.1).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63"/>
          <p:cNvSpPr/>
          <p:nvPr/>
        </p:nvSpPr>
        <p:spPr>
          <a:xfrm>
            <a:off x="231544" y="2863491"/>
            <a:ext cx="767164" cy="642805"/>
          </a:xfrm>
          <a:prstGeom prst="flowChartOffpageConnector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文本框 18"/>
          <p:cNvSpPr txBox="1"/>
          <p:nvPr/>
        </p:nvSpPr>
        <p:spPr>
          <a:xfrm>
            <a:off x="1178278" y="2754446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sáng 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bóng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W)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Off-page Connector 63"/>
          <p:cNvSpPr/>
          <p:nvPr/>
        </p:nvSpPr>
        <p:spPr>
          <a:xfrm>
            <a:off x="202025" y="3718610"/>
            <a:ext cx="767164" cy="642805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文本框 20"/>
          <p:cNvSpPr txBox="1"/>
          <p:nvPr/>
        </p:nvSpPr>
        <p:spPr>
          <a:xfrm>
            <a:off x="1178278" y="3433039"/>
            <a:ext cx="10618466" cy="9816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 defTabSz="685800">
              <a:lnSpc>
                <a:spcPct val="130000"/>
              </a:lnSpc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tháo băng gi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cho lá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 trong 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khoång 60 giây (Hình 24.2a).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Flowchart: Off-page Connector 63"/>
          <p:cNvSpPr/>
          <p:nvPr/>
        </p:nvSpPr>
        <p:spPr>
          <a:xfrm>
            <a:off x="203805" y="2122875"/>
            <a:ext cx="767164" cy="642805"/>
          </a:xfrm>
          <a:prstGeom prst="flowChartOffpageConnector">
            <a:avLst/>
          </a:prstGeom>
          <a:solidFill>
            <a:srgbClr val="F8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Flowchart: Off-page Connector 63">
            <a:extLst>
              <a:ext uri="{FF2B5EF4-FFF2-40B4-BE49-F238E27FC236}">
                <a16:creationId xmlns:a16="http://schemas.microsoft.com/office/drawing/2014/main" id="{4CEFA6A2-475C-40F5-B9D1-ED8A82837B51}"/>
              </a:ext>
            </a:extLst>
          </p:cNvPr>
          <p:cNvSpPr/>
          <p:nvPr/>
        </p:nvSpPr>
        <p:spPr>
          <a:xfrm>
            <a:off x="169486" y="4533078"/>
            <a:ext cx="767164" cy="642805"/>
          </a:xfrm>
          <a:prstGeom prst="flowChartOffpage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Off-page Connector 63">
            <a:extLst>
              <a:ext uri="{FF2B5EF4-FFF2-40B4-BE49-F238E27FC236}">
                <a16:creationId xmlns:a16="http://schemas.microsoft.com/office/drawing/2014/main" id="{FB27D22A-7456-4523-9ABB-3DB085993D1A}"/>
              </a:ext>
            </a:extLst>
          </p:cNvPr>
          <p:cNvSpPr/>
          <p:nvPr/>
        </p:nvSpPr>
        <p:spPr>
          <a:xfrm>
            <a:off x="185673" y="5271735"/>
            <a:ext cx="767164" cy="642805"/>
          </a:xfrm>
          <a:prstGeom prst="flowChartOffpage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Off-page Connector 63">
            <a:extLst>
              <a:ext uri="{FF2B5EF4-FFF2-40B4-BE49-F238E27FC236}">
                <a16:creationId xmlns:a16="http://schemas.microsoft.com/office/drawing/2014/main" id="{4E899DF7-C4A2-4B9F-AA3B-0D2685AFDAE3}"/>
              </a:ext>
            </a:extLst>
          </p:cNvPr>
          <p:cNvSpPr/>
          <p:nvPr/>
        </p:nvSpPr>
        <p:spPr>
          <a:xfrm>
            <a:off x="202025" y="6010392"/>
            <a:ext cx="767164" cy="642805"/>
          </a:xfrm>
          <a:prstGeom prst="flowChartOffpageConnector">
            <a:avLst/>
          </a:prstGeom>
          <a:solidFill>
            <a:srgbClr val="F4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C76C7A-860D-4004-AA40-504224F87DAD}"/>
              </a:ext>
            </a:extLst>
          </p:cNvPr>
          <p:cNvSpPr txBox="1"/>
          <p:nvPr/>
        </p:nvSpPr>
        <p:spPr>
          <a:xfrm>
            <a:off x="1103589" y="4440468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dùng panh 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lá và cho vào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có ch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vài phút (ho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khi 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lá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màu xanh l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(Hình 24.2b).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58D01-4E14-4079-BFE9-90D16E273111}"/>
              </a:ext>
            </a:extLst>
          </p:cNvPr>
          <p:cNvSpPr/>
          <p:nvPr/>
        </p:nvSpPr>
        <p:spPr>
          <a:xfrm>
            <a:off x="569255" y="5307037"/>
            <a:ext cx="6644127" cy="47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7600" marR="1270" indent="-516890" algn="just">
              <a:lnSpc>
                <a:spcPct val="110000"/>
              </a:lnSpc>
              <a:spcBef>
                <a:spcPts val="295"/>
              </a:spcBef>
              <a:spcAft>
                <a:spcPts val="0"/>
              </a:spcAft>
            </a:pP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lá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â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y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trong</a:t>
            </a:r>
            <a:r>
              <a:rPr lang="vi-VN" sz="2400" spc="-65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ea typeface="Times New Roman" panose="02020603050405020304" pitchFamily="18" charset="0"/>
              </a:rPr>
              <a:t>(Hình 24.2c).</a:t>
            </a:r>
            <a:endParaRPr lang="en-US" sz="24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2CEB65D-502C-42E2-AAFC-47DFB7C4A1D1}"/>
              </a:ext>
            </a:extLst>
          </p:cNvPr>
          <p:cNvSpPr txBox="1"/>
          <p:nvPr/>
        </p:nvSpPr>
        <p:spPr>
          <a:xfrm>
            <a:off x="1145739" y="5914540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</a:t>
            </a:r>
            <a:r>
              <a:rPr lang="en-US" sz="2400" dirty="0">
                <a:latin typeface="+mj-lt"/>
              </a:rPr>
              <a:t>ỏ</a:t>
            </a:r>
            <a:r>
              <a:rPr lang="vi-VN" sz="2400" dirty="0">
                <a:latin typeface="+mj-lt"/>
              </a:rPr>
              <a:t> lá cây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tinh 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petri, 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2400" dirty="0">
                <a:latin typeface="+mj-lt"/>
              </a:rPr>
              <a:t> vào vài gi</a:t>
            </a:r>
            <a:r>
              <a:rPr lang="en-US" sz="2400" dirty="0">
                <a:latin typeface="+mj-lt"/>
              </a:rPr>
              <a:t>ọ</a:t>
            </a:r>
            <a:r>
              <a:rPr lang="vi-VN" sz="2400" dirty="0">
                <a:latin typeface="+mj-lt"/>
              </a:rPr>
              <a:t>t dung 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2400" dirty="0">
                <a:latin typeface="+mj-lt"/>
              </a:rPr>
              <a:t>ch iodine pha loãng (Hình 24.2d).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dirty="0">
                <a:latin typeface="+mj-lt"/>
              </a:rPr>
              <a:t>a lá cây.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12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459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977" y="876033"/>
            <a:ext cx="11170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chemeClr val="accent1">
                    <a:lumMod val="50000"/>
                  </a:schemeClr>
                </a:solidFill>
              </a:rPr>
              <a:t>Xác định có sự tạo thành tinh bột trong quá trình quang hợp ở cây xanh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ound Same Side Corner Rectangle 154"/>
          <p:cNvSpPr/>
          <p:nvPr/>
        </p:nvSpPr>
        <p:spPr>
          <a:xfrm>
            <a:off x="754576" y="812967"/>
            <a:ext cx="10902248" cy="774283"/>
          </a:xfrm>
          <a:prstGeom prst="round2SameRect">
            <a:avLst/>
          </a:prstGeom>
          <a:noFill/>
          <a:ln w="28575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105"/>
          <p:cNvSpPr>
            <a:spLocks noEditPoints="1"/>
          </p:cNvSpPr>
          <p:nvPr/>
        </p:nvSpPr>
        <p:spPr bwMode="auto">
          <a:xfrm>
            <a:off x="229373" y="1070658"/>
            <a:ext cx="525203" cy="56380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82453-98CA-4709-9EC2-C1FF633FF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264" t="28927" r="11196" b="34872"/>
          <a:stretch/>
        </p:blipFill>
        <p:spPr>
          <a:xfrm>
            <a:off x="1616765" y="1650316"/>
            <a:ext cx="8468139" cy="51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874296" y="191055"/>
            <a:ext cx="3924152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noProof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LUYỆN TẬP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29"/>
          <p:cNvCxnSpPr/>
          <p:nvPr/>
        </p:nvCxnSpPr>
        <p:spPr>
          <a:xfrm>
            <a:off x="141440" y="979939"/>
            <a:ext cx="1189432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"/>
          <p:cNvSpPr txBox="1"/>
          <p:nvPr/>
        </p:nvSpPr>
        <p:spPr>
          <a:xfrm>
            <a:off x="986031" y="2302688"/>
            <a:ext cx="88416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it-IT" sz="3200" dirty="0"/>
              <a:t>Viết và trình bày báo cáo theo mẫu quy định.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34" name="Straight Connector 13"/>
          <p:cNvCxnSpPr/>
          <p:nvPr/>
        </p:nvCxnSpPr>
        <p:spPr>
          <a:xfrm flipH="1">
            <a:off x="379517" y="3455841"/>
            <a:ext cx="6952952" cy="0"/>
          </a:xfrm>
          <a:prstGeom prst="line">
            <a:avLst/>
          </a:prstGeom>
          <a:ln w="19050" cap="sq">
            <a:solidFill>
              <a:srgbClr val="F4726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2262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370</TotalTime>
  <Words>454</Words>
  <Application>Microsoft Office PowerPoint</Application>
  <PresentationFormat>Widescreen</PresentationFormat>
  <Paragraphs>52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맑은 고딕</vt:lpstr>
      <vt:lpstr>微软雅黑</vt:lpstr>
      <vt:lpstr>宋体</vt:lpstr>
      <vt:lpstr>宋体</vt:lpstr>
      <vt:lpstr>Arial</vt:lpstr>
      <vt:lpstr>Calibri</vt:lpstr>
      <vt:lpstr>Century Gothic</vt:lpstr>
      <vt:lpstr>굴림체</vt:lpstr>
      <vt:lpstr>HY중고딕</vt:lpstr>
      <vt:lpstr>Meiryo UI</vt:lpstr>
      <vt:lpstr>Tahoma</vt:lpstr>
      <vt:lpstr>Times New Roman</vt:lpstr>
      <vt:lpstr>Wingdings 3</vt:lpstr>
      <vt:lpstr>幼圆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97</cp:revision>
  <dcterms:created xsi:type="dcterms:W3CDTF">2021-05-29T13:10:23Z</dcterms:created>
  <dcterms:modified xsi:type="dcterms:W3CDTF">2022-07-10T06:27:37Z</dcterms:modified>
</cp:coreProperties>
</file>