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56" r:id="rId2"/>
    <p:sldId id="280" r:id="rId3"/>
    <p:sldId id="259" r:id="rId4"/>
    <p:sldId id="282" r:id="rId5"/>
    <p:sldId id="269" r:id="rId6"/>
    <p:sldId id="270" r:id="rId7"/>
    <p:sldId id="265" r:id="rId8"/>
    <p:sldId id="268" r:id="rId9"/>
    <p:sldId id="257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28202"/>
    <a:srgbClr val="F7FBDD"/>
    <a:srgbClr val="DCF117"/>
    <a:srgbClr val="D5E226"/>
    <a:srgbClr val="66FF33"/>
    <a:srgbClr val="67C98C"/>
    <a:srgbClr val="66FF66"/>
    <a:srgbClr val="E2EE42"/>
    <a:srgbClr val="53DDCD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62" autoAdjust="0"/>
    <p:restoredTop sz="94306" autoAdjust="0"/>
  </p:normalViewPr>
  <p:slideViewPr>
    <p:cSldViewPr snapToGrid="0">
      <p:cViewPr varScale="1">
        <p:scale>
          <a:sx n="65" d="100"/>
          <a:sy n="65" d="100"/>
        </p:scale>
        <p:origin x="-828" y="-11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7" d="100"/>
          <a:sy n="57" d="100"/>
        </p:scale>
        <p:origin x="2832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F2F641-6007-4074-958C-914A138AFF65}" type="datetimeFigureOut">
              <a:rPr lang="en-US" smtClean="0"/>
              <a:t>2/2/2023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75273C-EFAE-43A0-A2A1-5052D3AFD4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8657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DA3AD-C8D0-400F-A10B-D82FFB2EA9F0}" type="datetimeFigureOut">
              <a:rPr lang="en-US" smtClean="0"/>
              <a:t>2/2/2023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0ACBD-5A24-45AC-AF1D-217408AA19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2997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DA3AD-C8D0-400F-A10B-D82FFB2EA9F0}" type="datetimeFigureOut">
              <a:rPr lang="en-US" smtClean="0"/>
              <a:t>2/2/2023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0ACBD-5A24-45AC-AF1D-217408AA19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4923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85600" y="274641"/>
            <a:ext cx="36576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800" y="274641"/>
            <a:ext cx="107696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DA3AD-C8D0-400F-A10B-D82FFB2EA9F0}" type="datetimeFigureOut">
              <a:rPr lang="en-US" smtClean="0"/>
              <a:t>2/2/2023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0ACBD-5A24-45AC-AF1D-217408AA19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3773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DA3AD-C8D0-400F-A10B-D82FFB2EA9F0}" type="datetimeFigureOut">
              <a:rPr lang="en-US" smtClean="0"/>
              <a:t>2/2/2023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0ACBD-5A24-45AC-AF1D-217408AA19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4430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DA3AD-C8D0-400F-A10B-D82FFB2EA9F0}" type="datetimeFigureOut">
              <a:rPr lang="en-US" smtClean="0"/>
              <a:t>2/2/2023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0ACBD-5A24-45AC-AF1D-217408AA19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075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800" y="1600203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0" y="1600203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DA3AD-C8D0-400F-A10B-D82FFB2EA9F0}" type="datetimeFigureOut">
              <a:rPr lang="en-US" smtClean="0"/>
              <a:t>2/2/2023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0ACBD-5A24-45AC-AF1D-217408AA19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023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DA3AD-C8D0-400F-A10B-D82FFB2EA9F0}" type="datetimeFigureOut">
              <a:rPr lang="en-US" smtClean="0"/>
              <a:t>2/2/2023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0ACBD-5A24-45AC-AF1D-217408AA19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574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DA3AD-C8D0-400F-A10B-D82FFB2EA9F0}" type="datetimeFigureOut">
              <a:rPr lang="en-US" smtClean="0"/>
              <a:t>2/2/2023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0ACBD-5A24-45AC-AF1D-217408AA19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9342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DA3AD-C8D0-400F-A10B-D82FFB2EA9F0}" type="datetimeFigureOut">
              <a:rPr lang="en-US" smtClean="0"/>
              <a:t>2/2/2023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0ACBD-5A24-45AC-AF1D-217408AA19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4185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DA3AD-C8D0-400F-A10B-D82FFB2EA9F0}" type="datetimeFigureOut">
              <a:rPr lang="en-US" smtClean="0"/>
              <a:t>2/2/2023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0ACBD-5A24-45AC-AF1D-217408AA19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6662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DA3AD-C8D0-400F-A10B-D82FFB2EA9F0}" type="datetimeFigureOut">
              <a:rPr lang="en-US" smtClean="0"/>
              <a:t>2/2/2023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0ACBD-5A24-45AC-AF1D-217408AA19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8066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3DA3AD-C8D0-400F-A10B-D82FFB2EA9F0}" type="datetimeFigureOut">
              <a:rPr lang="en-US" smtClean="0"/>
              <a:t>2/2/2023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40ACBD-5A24-45AC-AF1D-217408AA19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080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9FC67C8E-6809-45A9-E1FA-0E0F81954D83}"/>
              </a:ext>
            </a:extLst>
          </p:cNvPr>
          <p:cNvSpPr txBox="1"/>
          <p:nvPr/>
        </p:nvSpPr>
        <p:spPr>
          <a:xfrm>
            <a:off x="0" y="5746776"/>
            <a:ext cx="12192000" cy="12003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vi-VN" sz="3600" dirty="0">
                <a:solidFill>
                  <a:srgbClr val="C00000"/>
                </a:solidFill>
                <a:latin typeface="Times New Roman (Headings)"/>
              </a:rPr>
              <a:t>CHỦ ĐỀ </a:t>
            </a:r>
            <a:r>
              <a:rPr lang="en-US" sz="3600" dirty="0">
                <a:solidFill>
                  <a:srgbClr val="C00000"/>
                </a:solidFill>
                <a:latin typeface="Times New Roman (Headings)"/>
              </a:rPr>
              <a:t>8</a:t>
            </a:r>
            <a:endParaRPr lang="vi-VN" sz="3600" dirty="0">
              <a:solidFill>
                <a:srgbClr val="C00000"/>
              </a:solidFill>
              <a:latin typeface="Times New Roman (Headings)"/>
            </a:endParaRPr>
          </a:p>
          <a:p>
            <a:pPr algn="ctr"/>
            <a:r>
              <a:rPr lang="vi-VN" sz="3600" dirty="0">
                <a:solidFill>
                  <a:srgbClr val="C00000"/>
                </a:solidFill>
                <a:latin typeface="Times New Roman (Headings)"/>
              </a:rPr>
              <a:t>EM </a:t>
            </a:r>
            <a:r>
              <a:rPr lang="en-US" sz="3600" dirty="0" err="1">
                <a:solidFill>
                  <a:srgbClr val="C00000"/>
                </a:solidFill>
                <a:latin typeface="Times New Roman (Headings)"/>
              </a:rPr>
              <a:t>VÀ</a:t>
            </a:r>
            <a:r>
              <a:rPr lang="en-US" sz="3600" dirty="0">
                <a:solidFill>
                  <a:srgbClr val="C00000"/>
                </a:solidFill>
                <a:latin typeface="Times New Roman (Headings)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 (Headings)"/>
              </a:rPr>
              <a:t>CUỘC</a:t>
            </a:r>
            <a:r>
              <a:rPr lang="en-US" sz="3600" dirty="0">
                <a:solidFill>
                  <a:srgbClr val="C00000"/>
                </a:solidFill>
                <a:latin typeface="Times New Roman (Headings)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 (Headings)"/>
              </a:rPr>
              <a:t>SỐNG</a:t>
            </a:r>
            <a:r>
              <a:rPr lang="en-US" sz="3600" dirty="0">
                <a:solidFill>
                  <a:srgbClr val="C00000"/>
                </a:solidFill>
                <a:latin typeface="Times New Roman (Headings)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 (Headings)"/>
              </a:rPr>
              <a:t>XANH</a:t>
            </a:r>
            <a:endParaRPr lang="en-US" sz="3600" dirty="0">
              <a:solidFill>
                <a:srgbClr val="C00000"/>
              </a:solidFill>
              <a:latin typeface="Times New Roman (Headings)"/>
            </a:endParaRPr>
          </a:p>
        </p:txBody>
      </p:sp>
    </p:spTree>
    <p:extLst>
      <p:ext uri="{BB962C8B-B14F-4D97-AF65-F5344CB8AC3E}">
        <p14:creationId xmlns:p14="http://schemas.microsoft.com/office/powerpoint/2010/main" val="7567128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382" y="720436"/>
            <a:ext cx="12192000" cy="107721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vi-VN" sz="3200" b="1" dirty="0">
                <a:solidFill>
                  <a:srgbClr val="FF0000"/>
                </a:solidFill>
                <a:latin typeface="Times New Roman (Headings)"/>
              </a:rPr>
              <a:t>CHỦ ĐỀ </a:t>
            </a:r>
            <a:r>
              <a:rPr lang="en-US" sz="3200" b="1" dirty="0">
                <a:solidFill>
                  <a:srgbClr val="FF0000"/>
                </a:solidFill>
                <a:latin typeface="Times New Roman (Headings)"/>
              </a:rPr>
              <a:t>8</a:t>
            </a:r>
          </a:p>
          <a:p>
            <a:pPr algn="ctr"/>
            <a:r>
              <a:rPr lang="vi-VN" sz="3200" b="1" dirty="0">
                <a:latin typeface="Times New Roman (Headings)"/>
              </a:rPr>
              <a:t>EM </a:t>
            </a:r>
            <a:r>
              <a:rPr lang="en-US" sz="3200" b="1" dirty="0" err="1">
                <a:latin typeface="Times New Roman (Headings)"/>
              </a:rPr>
              <a:t>VÀ</a:t>
            </a:r>
            <a:r>
              <a:rPr lang="en-US" sz="3200" b="1" dirty="0">
                <a:latin typeface="Times New Roman (Headings)"/>
              </a:rPr>
              <a:t> </a:t>
            </a:r>
            <a:r>
              <a:rPr lang="en-US" sz="3200" b="1" dirty="0" err="1">
                <a:latin typeface="Times New Roman (Headings)"/>
              </a:rPr>
              <a:t>CUỘC</a:t>
            </a:r>
            <a:r>
              <a:rPr lang="en-US" sz="3200" b="1" dirty="0">
                <a:latin typeface="Times New Roman (Headings)"/>
              </a:rPr>
              <a:t> </a:t>
            </a:r>
            <a:r>
              <a:rPr lang="en-US" sz="3200" b="1" dirty="0" err="1">
                <a:latin typeface="Times New Roman (Headings)"/>
              </a:rPr>
              <a:t>SỐNG</a:t>
            </a:r>
            <a:r>
              <a:rPr lang="en-US" sz="3200" b="1" dirty="0">
                <a:latin typeface="Times New Roman (Headings)"/>
              </a:rPr>
              <a:t> </a:t>
            </a:r>
            <a:r>
              <a:rPr lang="en-US" sz="3200" b="1" dirty="0" err="1">
                <a:latin typeface="Times New Roman (Headings)"/>
              </a:rPr>
              <a:t>XANH</a:t>
            </a:r>
            <a:r>
              <a:rPr lang="vi-VN" sz="3200" b="1" dirty="0">
                <a:latin typeface="Times New Roman (Headings)"/>
              </a:rPr>
              <a:t> (TUẦN </a:t>
            </a:r>
            <a:r>
              <a:rPr lang="en-US" sz="3200" b="1" dirty="0">
                <a:latin typeface="Times New Roman (Headings)"/>
                <a:cs typeface="Times New Roman" pitchFamily="18" charset="0"/>
              </a:rPr>
              <a:t>31</a:t>
            </a:r>
            <a:r>
              <a:rPr lang="vi-VN" sz="3200" b="1" dirty="0">
                <a:latin typeface="Times New Roman (Headings)"/>
              </a:rPr>
              <a:t>)</a:t>
            </a:r>
            <a:endParaRPr lang="en-US" sz="3200" dirty="0">
              <a:latin typeface="Times New Roman (Headings)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01CCD9DA-323B-92E8-0A9C-3E2BBBCA75C6}"/>
              </a:ext>
            </a:extLst>
          </p:cNvPr>
          <p:cNvSpPr txBox="1"/>
          <p:nvPr/>
        </p:nvSpPr>
        <p:spPr>
          <a:xfrm>
            <a:off x="3837707" y="12550"/>
            <a:ext cx="4655127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vi-VN" sz="4000" b="1" dirty="0">
                <a:latin typeface="+mj-lt"/>
              </a:rPr>
              <a:t>SINH HOẠT LỚP</a:t>
            </a:r>
            <a:endParaRPr lang="en-US" sz="4000" b="1" dirty="0">
              <a:latin typeface="+mj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539" y="1961535"/>
            <a:ext cx="12212539" cy="4896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01541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Alternate Process 4"/>
          <p:cNvSpPr/>
          <p:nvPr/>
        </p:nvSpPr>
        <p:spPr>
          <a:xfrm>
            <a:off x="1385454" y="1981201"/>
            <a:ext cx="9434945" cy="1918854"/>
          </a:xfrm>
          <a:prstGeom prst="flowChartAlternateProcess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FF0000"/>
                </a:solidFill>
                <a:latin typeface="+mj-lt"/>
              </a:rPr>
              <a:t>Hoạt động 1</a:t>
            </a:r>
            <a:r>
              <a:rPr lang="en-US" sz="3200" b="1" dirty="0">
                <a:solidFill>
                  <a:srgbClr val="FF0000"/>
                </a:solidFill>
                <a:latin typeface="+mj-lt"/>
              </a:rPr>
              <a:t>:</a:t>
            </a:r>
            <a:r>
              <a:rPr lang="vi-VN" sz="3200" b="1" dirty="0">
                <a:solidFill>
                  <a:srgbClr val="FF0000"/>
                </a:solidFill>
                <a:latin typeface="+mj-lt"/>
              </a:rPr>
              <a:t> Tổng kết hoạt động tuần 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31</a:t>
            </a:r>
            <a:r>
              <a:rPr lang="vi-VN" sz="3200" b="1" dirty="0">
                <a:solidFill>
                  <a:srgbClr val="FF0000"/>
                </a:solidFill>
                <a:latin typeface="+mj-lt"/>
              </a:rPr>
              <a:t> và </a:t>
            </a:r>
            <a:endParaRPr lang="en-US" sz="3200" b="1" dirty="0">
              <a:solidFill>
                <a:srgbClr val="FF0000"/>
              </a:solidFill>
              <a:latin typeface="+mj-lt"/>
            </a:endParaRPr>
          </a:p>
          <a:p>
            <a:pPr algn="ctr"/>
            <a:r>
              <a:rPr lang="vi-VN" sz="3200" b="1" dirty="0">
                <a:solidFill>
                  <a:srgbClr val="FF0000"/>
                </a:solidFill>
                <a:latin typeface="+mj-lt"/>
              </a:rPr>
              <a:t>phương hướng hoạt động tuần 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32</a:t>
            </a:r>
          </a:p>
        </p:txBody>
      </p:sp>
    </p:spTree>
    <p:extLst>
      <p:ext uri="{BB962C8B-B14F-4D97-AF65-F5344CB8AC3E}">
        <p14:creationId xmlns:p14="http://schemas.microsoft.com/office/powerpoint/2010/main" val="30035564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358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Flowchart: Alternate Process 5"/>
          <p:cNvSpPr/>
          <p:nvPr/>
        </p:nvSpPr>
        <p:spPr>
          <a:xfrm>
            <a:off x="1588" y="96983"/>
            <a:ext cx="12192000" cy="775853"/>
          </a:xfrm>
          <a:prstGeom prst="flowChartAlternateProcess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2800" b="1" dirty="0">
                <a:solidFill>
                  <a:srgbClr val="FF0000"/>
                </a:solidFill>
                <a:latin typeface="+mj-lt"/>
              </a:rPr>
              <a:t>Hoạt động 1</a:t>
            </a:r>
            <a:r>
              <a:rPr lang="en-US" sz="2800" b="1" dirty="0">
                <a:solidFill>
                  <a:srgbClr val="FF0000"/>
                </a:solidFill>
                <a:latin typeface="+mj-lt"/>
              </a:rPr>
              <a:t>:</a:t>
            </a:r>
            <a:r>
              <a:rPr lang="vi-VN" sz="2800" b="1" dirty="0">
                <a:solidFill>
                  <a:srgbClr val="FF0000"/>
                </a:solidFill>
                <a:latin typeface="+mj-lt"/>
              </a:rPr>
              <a:t> Tổng kết hoạt động tuần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31</a:t>
            </a:r>
            <a:r>
              <a:rPr lang="vi-VN" sz="2800" b="1" dirty="0">
                <a:solidFill>
                  <a:srgbClr val="FF0000"/>
                </a:solidFill>
                <a:latin typeface="+mj-lt"/>
              </a:rPr>
              <a:t> và</a:t>
            </a:r>
            <a:r>
              <a:rPr lang="en-US" sz="28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2800" b="1" dirty="0">
                <a:solidFill>
                  <a:srgbClr val="FF0000"/>
                </a:solidFill>
                <a:latin typeface="+mj-lt"/>
              </a:rPr>
              <a:t>phương hướng hoạt động tuần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32</a:t>
            </a:r>
          </a:p>
        </p:txBody>
      </p:sp>
      <p:sp>
        <p:nvSpPr>
          <p:cNvPr id="8" name="Round Diagonal Corner Rectangle 7"/>
          <p:cNvSpPr/>
          <p:nvPr/>
        </p:nvSpPr>
        <p:spPr>
          <a:xfrm>
            <a:off x="2438400" y="1433945"/>
            <a:ext cx="6221555" cy="3442855"/>
          </a:xfrm>
          <a:prstGeom prst="round2DiagRect">
            <a:avLst/>
          </a:prstGeom>
          <a:solidFill>
            <a:schemeClr val="bg1"/>
          </a:solidFill>
          <a:ln w="571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a. Sơ kết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tuần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31</a:t>
            </a:r>
          </a:p>
          <a:p>
            <a:pPr algn="just">
              <a:lnSpc>
                <a:spcPct val="150000"/>
              </a:lnSpc>
            </a:pP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Từng tổ báo cáo </a:t>
            </a:r>
          </a:p>
          <a:p>
            <a:pPr algn="just">
              <a:lnSpc>
                <a:spcPct val="150000"/>
              </a:lnSpc>
            </a:pP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Lớp trưởng tập hợp ý kiến tình hình hoạt động của tổ, lớp trong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tuần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31.</a:t>
            </a:r>
          </a:p>
          <a:p>
            <a:pPr algn="ctr"/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98012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358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Flowchart: Alternate Process 5"/>
          <p:cNvSpPr/>
          <p:nvPr/>
        </p:nvSpPr>
        <p:spPr>
          <a:xfrm>
            <a:off x="1588" y="96983"/>
            <a:ext cx="12192000" cy="775853"/>
          </a:xfrm>
          <a:prstGeom prst="flowChartAlternateProcess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2800" b="1" dirty="0">
                <a:solidFill>
                  <a:srgbClr val="FF0000"/>
                </a:solidFill>
                <a:latin typeface="+mj-lt"/>
              </a:rPr>
              <a:t>Hoạt động 1</a:t>
            </a:r>
            <a:r>
              <a:rPr lang="en-US" sz="2800" b="1" dirty="0">
                <a:solidFill>
                  <a:srgbClr val="FF0000"/>
                </a:solidFill>
                <a:latin typeface="+mj-lt"/>
              </a:rPr>
              <a:t>:</a:t>
            </a:r>
            <a:r>
              <a:rPr lang="vi-VN" sz="2800" b="1" dirty="0">
                <a:solidFill>
                  <a:srgbClr val="FF0000"/>
                </a:solidFill>
                <a:latin typeface="+mj-lt"/>
              </a:rPr>
              <a:t> Tổng kết hoạt động tuần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31</a:t>
            </a:r>
            <a:r>
              <a:rPr lang="vi-VN" sz="2800" b="1" dirty="0">
                <a:solidFill>
                  <a:srgbClr val="FF0000"/>
                </a:solidFill>
                <a:latin typeface="+mj-lt"/>
              </a:rPr>
              <a:t> và</a:t>
            </a:r>
            <a:r>
              <a:rPr lang="en-US" sz="28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2800" b="1" dirty="0">
                <a:solidFill>
                  <a:srgbClr val="FF0000"/>
                </a:solidFill>
                <a:latin typeface="+mj-lt"/>
              </a:rPr>
              <a:t>phương hướng hoạt động tuần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32</a:t>
            </a:r>
          </a:p>
        </p:txBody>
      </p:sp>
      <p:sp>
        <p:nvSpPr>
          <p:cNvPr id="10" name="Round Diagonal Corner Rectangle 9"/>
          <p:cNvSpPr/>
          <p:nvPr/>
        </p:nvSpPr>
        <p:spPr>
          <a:xfrm>
            <a:off x="2175164" y="962891"/>
            <a:ext cx="8437417" cy="4911436"/>
          </a:xfrm>
          <a:prstGeom prst="round2DiagRect">
            <a:avLst/>
          </a:prstGeom>
          <a:solidFill>
            <a:schemeClr val="bg1"/>
          </a:solidFill>
          <a:ln w="57150">
            <a:solidFill>
              <a:srgbClr val="67C9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b. Phương án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tuần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32</a:t>
            </a:r>
          </a:p>
          <a:p>
            <a:pPr algn="just">
              <a:lnSpc>
                <a:spcPct val="150000"/>
              </a:lnSpc>
            </a:pP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Tiếp tục ổn định, duy trì nền nếp quy định.</a:t>
            </a:r>
          </a:p>
          <a:p>
            <a:pPr algn="just">
              <a:lnSpc>
                <a:spcPct val="150000"/>
              </a:lnSpc>
            </a:pP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Tiếp tục thực hiện tốt các nội quy của nhà trường đề ra.</a:t>
            </a:r>
          </a:p>
          <a:p>
            <a:pPr algn="just">
              <a:lnSpc>
                <a:spcPct val="150000"/>
              </a:lnSpc>
            </a:pP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Tích cực học tập để nâng cao chất lượng. </a:t>
            </a:r>
          </a:p>
          <a:p>
            <a:pPr algn="just">
              <a:lnSpc>
                <a:spcPct val="150000"/>
              </a:lnSpc>
            </a:pP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Tiếp tục duy trì các hoạt động: thể dục, vệ sinh trường, lớp xanh, sạch, đẹp và cả ý thức nói lời hay, làm việc tốt ....</a:t>
            </a:r>
          </a:p>
          <a:p>
            <a:pPr algn="just">
              <a:lnSpc>
                <a:spcPct val="150000"/>
              </a:lnSpc>
            </a:pP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Thực hiện các hoạt động khác theo phân công</a:t>
            </a:r>
            <a:endParaRPr lang="en-US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76655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Alternate Process 3"/>
          <p:cNvSpPr/>
          <p:nvPr/>
        </p:nvSpPr>
        <p:spPr>
          <a:xfrm>
            <a:off x="1967343" y="2410691"/>
            <a:ext cx="8963889" cy="1801092"/>
          </a:xfrm>
          <a:prstGeom prst="flowChartAlternateProcess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 động 2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vi-VN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vi-VN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ực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hoạch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478333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Alternate Process 4"/>
          <p:cNvSpPr/>
          <p:nvPr/>
        </p:nvSpPr>
        <p:spPr>
          <a:xfrm>
            <a:off x="-2" y="0"/>
            <a:ext cx="12192000" cy="1334530"/>
          </a:xfrm>
          <a:prstGeom prst="flowChartAlternateProcess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 động 2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vi-VN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ổ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dọn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dẹp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hoạch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4769" y="1976283"/>
            <a:ext cx="6149938" cy="432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7133357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358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ound Diagonal Corner Rectangle 7"/>
          <p:cNvSpPr/>
          <p:nvPr/>
        </p:nvSpPr>
        <p:spPr>
          <a:xfrm>
            <a:off x="2463113" y="1544875"/>
            <a:ext cx="6829169" cy="3768249"/>
          </a:xfrm>
          <a:prstGeom prst="round2DiagRect">
            <a:avLst/>
          </a:prstGeom>
          <a:solidFill>
            <a:schemeClr val="bg1"/>
          </a:solidFill>
          <a:ln w="571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xmlns="" id="{1727636D-BAAB-3021-5682-2536108CE8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7558" y="1940010"/>
            <a:ext cx="6540278" cy="3169507"/>
          </a:xfrm>
          <a:prstGeom prst="rect">
            <a:avLst/>
          </a:prstGeom>
        </p:spPr>
      </p:pic>
      <p:sp>
        <p:nvSpPr>
          <p:cNvPr id="4" name="Flowchart: Alternate Process 3">
            <a:extLst>
              <a:ext uri="{FF2B5EF4-FFF2-40B4-BE49-F238E27FC236}">
                <a16:creationId xmlns:a16="http://schemas.microsoft.com/office/drawing/2014/main" xmlns="" id="{B2890102-B26C-DA1B-B9E1-2E43FD2FB4FF}"/>
              </a:ext>
            </a:extLst>
          </p:cNvPr>
          <p:cNvSpPr/>
          <p:nvPr/>
        </p:nvSpPr>
        <p:spPr>
          <a:xfrm>
            <a:off x="-2" y="0"/>
            <a:ext cx="12192000" cy="1334530"/>
          </a:xfrm>
          <a:prstGeom prst="flowChartAlternateProcess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 động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2:</a:t>
            </a:r>
            <a:r>
              <a:rPr lang="vi-VN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hoạch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</a:p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373440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69365" y="2717953"/>
            <a:ext cx="6853287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TỔNG KẾT/ </a:t>
            </a:r>
            <a:r>
              <a:rPr lang="vi-VN" sz="5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CAM KẾT </a:t>
            </a:r>
          </a:p>
          <a:p>
            <a:pPr algn="ctr"/>
            <a:r>
              <a:rPr lang="vi-VN" sz="5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CHẤP HÀNH</a:t>
            </a:r>
            <a:endParaRPr lang="en-US" sz="54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078822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5440</TotalTime>
  <Words>213</Words>
  <PresentationFormat>Custom</PresentationFormat>
  <Paragraphs>26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2022-03-07T03:29:52Z</dcterms:created>
  <dcterms:modified xsi:type="dcterms:W3CDTF">2023-02-02T04:25:29Z</dcterms:modified>
</cp:coreProperties>
</file>