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Quattrocento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01676B-C7D2-4E53-9E65-BFF8A50DA9BC}">
  <a:tblStyle styleId="{3E01676B-C7D2-4E53-9E65-BFF8A50DA9B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QuattrocentoSans-regular.fntdata"/><Relationship Id="rId21" Type="http://schemas.openxmlformats.org/officeDocument/2006/relationships/slide" Target="slides/slide16.xml"/><Relationship Id="rId24" Type="http://schemas.openxmlformats.org/officeDocument/2006/relationships/font" Target="fonts/QuattrocentoSans-italic.fntdata"/><Relationship Id="rId23" Type="http://schemas.openxmlformats.org/officeDocument/2006/relationships/font" Target="fonts/Quattrocento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Quattrocento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22"/>
          <p:cNvSpPr/>
          <p:nvPr/>
        </p:nvSpPr>
        <p:spPr>
          <a:xfrm>
            <a:off x="432455" y="969089"/>
            <a:ext cx="11508379" cy="991124"/>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22"/>
          <p:cNvSpPr/>
          <p:nvPr/>
        </p:nvSpPr>
        <p:spPr>
          <a:xfrm>
            <a:off x="3190108" y="304357"/>
            <a:ext cx="573182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LÀM QUEN VỚI CÂU LỆNH PYTHON</a:t>
            </a:r>
            <a:endParaRPr b="1" sz="2400">
              <a:solidFill>
                <a:srgbClr val="FF0000"/>
              </a:solidFill>
              <a:latin typeface="Times New Roman"/>
              <a:ea typeface="Times New Roman"/>
              <a:cs typeface="Times New Roman"/>
              <a:sym typeface="Times New Roman"/>
            </a:endParaRPr>
          </a:p>
        </p:txBody>
      </p:sp>
      <p:sp>
        <p:nvSpPr>
          <p:cNvPr id="160" name="Google Shape;160;p22"/>
          <p:cNvSpPr txBox="1"/>
          <p:nvPr/>
        </p:nvSpPr>
        <p:spPr>
          <a:xfrm>
            <a:off x="373672" y="1134543"/>
            <a:ext cx="1162594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Tìm hiểu một số lệnh ban đầu trong chế độ gõ lệnh trực tiếp</a:t>
            </a:r>
            <a:endParaRPr b="1" sz="2800">
              <a:solidFill>
                <a:schemeClr val="dk1"/>
              </a:solidFill>
              <a:latin typeface="Times New Roman"/>
              <a:ea typeface="Times New Roman"/>
              <a:cs typeface="Times New Roman"/>
              <a:sym typeface="Times New Roman"/>
            </a:endParaRPr>
          </a:p>
        </p:txBody>
      </p:sp>
      <p:sp>
        <p:nvSpPr>
          <p:cNvPr id="161" name="Google Shape;161;p22"/>
          <p:cNvSpPr/>
          <p:nvPr/>
        </p:nvSpPr>
        <p:spPr>
          <a:xfrm>
            <a:off x="4280731" y="2942840"/>
            <a:ext cx="3409669" cy="3386016"/>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Gõ và thực hiện lệnh để hiển thị biểu thức tính toán trên dòng lệnh VD2/SGK</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22"/>
          <p:cNvSpPr/>
          <p:nvPr/>
        </p:nvSpPr>
        <p:spPr>
          <a:xfrm>
            <a:off x="356357" y="2942840"/>
            <a:ext cx="3518957" cy="3343981"/>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Gõ và thực hiện lệnh để hiển thị kiểu dữ liệu số nguyên, số thực và xâu kí tự VD1/SGK</a:t>
            </a:r>
            <a:endParaRPr sz="2800">
              <a:solidFill>
                <a:schemeClr val="dk1"/>
              </a:solidFill>
              <a:latin typeface="Times New Roman"/>
              <a:ea typeface="Times New Roman"/>
              <a:cs typeface="Times New Roman"/>
              <a:sym typeface="Times New Roman"/>
            </a:endParaRPr>
          </a:p>
        </p:txBody>
      </p:sp>
      <p:sp>
        <p:nvSpPr>
          <p:cNvPr id="163" name="Google Shape;163;p22"/>
          <p:cNvSpPr txBox="1"/>
          <p:nvPr/>
        </p:nvSpPr>
        <p:spPr>
          <a:xfrm>
            <a:off x="1240163" y="2163280"/>
            <a:ext cx="2088208"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Nhóm 1, 3, 5, 7</a:t>
            </a:r>
            <a:endParaRPr b="1" sz="3000">
              <a:solidFill>
                <a:schemeClr val="dk1"/>
              </a:solidFill>
              <a:latin typeface="Times New Roman"/>
              <a:ea typeface="Times New Roman"/>
              <a:cs typeface="Times New Roman"/>
              <a:sym typeface="Times New Roman"/>
            </a:endParaRPr>
          </a:p>
        </p:txBody>
      </p:sp>
      <p:sp>
        <p:nvSpPr>
          <p:cNvPr id="164" name="Google Shape;164;p22"/>
          <p:cNvSpPr txBox="1"/>
          <p:nvPr/>
        </p:nvSpPr>
        <p:spPr>
          <a:xfrm>
            <a:off x="5066457" y="2147962"/>
            <a:ext cx="2017486"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Nhóm 2, 4, 6, 8</a:t>
            </a:r>
            <a:endParaRPr b="1" sz="3000">
              <a:solidFill>
                <a:schemeClr val="dk1"/>
              </a:solidFill>
              <a:latin typeface="Times New Roman"/>
              <a:ea typeface="Times New Roman"/>
              <a:cs typeface="Times New Roman"/>
              <a:sym typeface="Times New Roman"/>
            </a:endParaRPr>
          </a:p>
        </p:txBody>
      </p:sp>
      <p:sp>
        <p:nvSpPr>
          <p:cNvPr id="165" name="Google Shape;165;p22"/>
          <p:cNvSpPr/>
          <p:nvPr/>
        </p:nvSpPr>
        <p:spPr>
          <a:xfrm>
            <a:off x="8275086" y="2942840"/>
            <a:ext cx="3437941" cy="3343981"/>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Lệnh Print () trong Python VD3/SGK</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22"/>
          <p:cNvSpPr txBox="1"/>
          <p:nvPr/>
        </p:nvSpPr>
        <p:spPr>
          <a:xfrm>
            <a:off x="8985314" y="2164505"/>
            <a:ext cx="2017486"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Nhóm từ </a:t>
            </a:r>
            <a:endParaRPr/>
          </a:p>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1- 8</a:t>
            </a:r>
            <a:endParaRPr b="1" sz="30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23"/>
          <p:cNvSpPr/>
          <p:nvPr/>
        </p:nvSpPr>
        <p:spPr>
          <a:xfrm>
            <a:off x="432455" y="969089"/>
            <a:ext cx="11508379" cy="991124"/>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2" name="Google Shape;172;p23"/>
          <p:cNvSpPr/>
          <p:nvPr/>
        </p:nvSpPr>
        <p:spPr>
          <a:xfrm>
            <a:off x="3190108" y="304357"/>
            <a:ext cx="573182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LÀM QUEN VỚI CÂU LỆNH PYTHON</a:t>
            </a:r>
            <a:endParaRPr b="1" sz="2400">
              <a:solidFill>
                <a:srgbClr val="FF0000"/>
              </a:solidFill>
              <a:latin typeface="Times New Roman"/>
              <a:ea typeface="Times New Roman"/>
              <a:cs typeface="Times New Roman"/>
              <a:sym typeface="Times New Roman"/>
            </a:endParaRPr>
          </a:p>
        </p:txBody>
      </p:sp>
      <p:sp>
        <p:nvSpPr>
          <p:cNvPr id="173" name="Google Shape;173;p23"/>
          <p:cNvSpPr txBox="1"/>
          <p:nvPr/>
        </p:nvSpPr>
        <p:spPr>
          <a:xfrm>
            <a:off x="373672" y="1134543"/>
            <a:ext cx="1162594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Tìm hiểu một số lệnh ban đầu trong chế độ gõ lệnh trực tiếp</a:t>
            </a:r>
            <a:endParaRPr b="1" sz="2800">
              <a:solidFill>
                <a:schemeClr val="dk1"/>
              </a:solidFill>
              <a:latin typeface="Times New Roman"/>
              <a:ea typeface="Times New Roman"/>
              <a:cs typeface="Times New Roman"/>
              <a:sym typeface="Times New Roman"/>
            </a:endParaRPr>
          </a:p>
        </p:txBody>
      </p:sp>
      <p:sp>
        <p:nvSpPr>
          <p:cNvPr id="174" name="Google Shape;174;p23"/>
          <p:cNvSpPr/>
          <p:nvPr/>
        </p:nvSpPr>
        <p:spPr>
          <a:xfrm>
            <a:off x="4280731" y="2942840"/>
            <a:ext cx="3409669" cy="3386016"/>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23"/>
          <p:cNvSpPr/>
          <p:nvPr/>
        </p:nvSpPr>
        <p:spPr>
          <a:xfrm>
            <a:off x="356357" y="2942840"/>
            <a:ext cx="3518957" cy="3343981"/>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sp>
        <p:nvSpPr>
          <p:cNvPr id="176" name="Google Shape;176;p23"/>
          <p:cNvSpPr txBox="1"/>
          <p:nvPr/>
        </p:nvSpPr>
        <p:spPr>
          <a:xfrm>
            <a:off x="1240163" y="2163280"/>
            <a:ext cx="2088208"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Nhóm 1, 3, 5, 7</a:t>
            </a:r>
            <a:endParaRPr b="1" sz="3000">
              <a:solidFill>
                <a:schemeClr val="dk1"/>
              </a:solidFill>
              <a:latin typeface="Times New Roman"/>
              <a:ea typeface="Times New Roman"/>
              <a:cs typeface="Times New Roman"/>
              <a:sym typeface="Times New Roman"/>
            </a:endParaRPr>
          </a:p>
        </p:txBody>
      </p:sp>
      <p:sp>
        <p:nvSpPr>
          <p:cNvPr id="177" name="Google Shape;177;p23"/>
          <p:cNvSpPr txBox="1"/>
          <p:nvPr/>
        </p:nvSpPr>
        <p:spPr>
          <a:xfrm>
            <a:off x="5066457" y="2147962"/>
            <a:ext cx="2017486"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Nhóm 2, 4, 6, 8</a:t>
            </a:r>
            <a:endParaRPr b="1" sz="3000">
              <a:solidFill>
                <a:schemeClr val="dk1"/>
              </a:solidFill>
              <a:latin typeface="Times New Roman"/>
              <a:ea typeface="Times New Roman"/>
              <a:cs typeface="Times New Roman"/>
              <a:sym typeface="Times New Roman"/>
            </a:endParaRPr>
          </a:p>
        </p:txBody>
      </p:sp>
      <p:sp>
        <p:nvSpPr>
          <p:cNvPr id="178" name="Google Shape;178;p23"/>
          <p:cNvSpPr/>
          <p:nvPr/>
        </p:nvSpPr>
        <p:spPr>
          <a:xfrm>
            <a:off x="7869669" y="2942840"/>
            <a:ext cx="4322331" cy="3343981"/>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3"/>
          <p:cNvSpPr txBox="1"/>
          <p:nvPr/>
        </p:nvSpPr>
        <p:spPr>
          <a:xfrm>
            <a:off x="8985314" y="2164505"/>
            <a:ext cx="2017486"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Nhóm từ </a:t>
            </a:r>
            <a:endParaRPr/>
          </a:p>
          <a:p>
            <a:pPr indent="0" lvl="0" marL="0" marR="0" rtl="0" algn="ctr">
              <a:spcBef>
                <a:spcPts val="0"/>
              </a:spcBef>
              <a:spcAft>
                <a:spcPts val="0"/>
              </a:spcAft>
              <a:buNone/>
            </a:pPr>
            <a:r>
              <a:rPr lang="en-US" sz="3000">
                <a:solidFill>
                  <a:schemeClr val="dk1"/>
                </a:solidFill>
                <a:latin typeface="Times New Roman"/>
                <a:ea typeface="Times New Roman"/>
                <a:cs typeface="Times New Roman"/>
                <a:sym typeface="Times New Roman"/>
              </a:rPr>
              <a:t>1- 8</a:t>
            </a:r>
            <a:endParaRPr b="1" sz="3000">
              <a:solidFill>
                <a:schemeClr val="dk1"/>
              </a:solidFill>
              <a:latin typeface="Times New Roman"/>
              <a:ea typeface="Times New Roman"/>
              <a:cs typeface="Times New Roman"/>
              <a:sym typeface="Times New Roman"/>
            </a:endParaRPr>
          </a:p>
        </p:txBody>
      </p:sp>
      <p:pic>
        <p:nvPicPr>
          <p:cNvPr id="180" name="Google Shape;180;p23"/>
          <p:cNvPicPr preferRelativeResize="0"/>
          <p:nvPr/>
        </p:nvPicPr>
        <p:blipFill rotWithShape="1">
          <a:blip r:embed="rId4">
            <a:alphaModFix/>
          </a:blip>
          <a:srcRect b="0" l="0" r="0" t="0"/>
          <a:stretch/>
        </p:blipFill>
        <p:spPr>
          <a:xfrm>
            <a:off x="566057" y="3218121"/>
            <a:ext cx="2917372" cy="2834335"/>
          </a:xfrm>
          <a:prstGeom prst="rect">
            <a:avLst/>
          </a:prstGeom>
          <a:noFill/>
          <a:ln>
            <a:noFill/>
          </a:ln>
        </p:spPr>
      </p:pic>
      <p:pic>
        <p:nvPicPr>
          <p:cNvPr id="181" name="Google Shape;181;p23"/>
          <p:cNvPicPr preferRelativeResize="0"/>
          <p:nvPr/>
        </p:nvPicPr>
        <p:blipFill rotWithShape="1">
          <a:blip r:embed="rId5">
            <a:alphaModFix/>
          </a:blip>
          <a:srcRect b="0" l="0" r="0" t="0"/>
          <a:stretch/>
        </p:blipFill>
        <p:spPr>
          <a:xfrm>
            <a:off x="4717143" y="3611899"/>
            <a:ext cx="2525486" cy="2309930"/>
          </a:xfrm>
          <a:prstGeom prst="rect">
            <a:avLst/>
          </a:prstGeom>
          <a:noFill/>
          <a:ln>
            <a:noFill/>
          </a:ln>
        </p:spPr>
      </p:pic>
      <p:pic>
        <p:nvPicPr>
          <p:cNvPr id="182" name="Google Shape;182;p23"/>
          <p:cNvPicPr preferRelativeResize="0"/>
          <p:nvPr/>
        </p:nvPicPr>
        <p:blipFill rotWithShape="1">
          <a:blip r:embed="rId6">
            <a:alphaModFix/>
          </a:blip>
          <a:srcRect b="0" l="0" r="0" t="0"/>
          <a:stretch/>
        </p:blipFill>
        <p:spPr>
          <a:xfrm>
            <a:off x="8095817" y="3302052"/>
            <a:ext cx="3845017" cy="26197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 name="Shape 186"/>
        <p:cNvGrpSpPr/>
        <p:nvPr/>
      </p:nvGrpSpPr>
      <p:grpSpPr>
        <a:xfrm>
          <a:off x="0" y="0"/>
          <a:ext cx="0" cy="0"/>
          <a:chOff x="0" y="0"/>
          <a:chExt cx="0" cy="0"/>
        </a:xfrm>
      </p:grpSpPr>
      <p:sp>
        <p:nvSpPr>
          <p:cNvPr id="187" name="Google Shape;187;p24"/>
          <p:cNvSpPr/>
          <p:nvPr/>
        </p:nvSpPr>
        <p:spPr>
          <a:xfrm>
            <a:off x="272439" y="819699"/>
            <a:ext cx="11567162" cy="3065882"/>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4"/>
          <p:cNvSpPr/>
          <p:nvPr/>
        </p:nvSpPr>
        <p:spPr>
          <a:xfrm>
            <a:off x="3190108" y="304357"/>
            <a:ext cx="573182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THỰC HÀNH</a:t>
            </a:r>
            <a:endParaRPr b="1" sz="2400">
              <a:solidFill>
                <a:srgbClr val="FF0000"/>
              </a:solidFill>
              <a:latin typeface="Times New Roman"/>
              <a:ea typeface="Times New Roman"/>
              <a:cs typeface="Times New Roman"/>
              <a:sym typeface="Times New Roman"/>
            </a:endParaRPr>
          </a:p>
        </p:txBody>
      </p:sp>
      <p:sp>
        <p:nvSpPr>
          <p:cNvPr id="189" name="Google Shape;189;p24"/>
          <p:cNvSpPr txBox="1"/>
          <p:nvPr/>
        </p:nvSpPr>
        <p:spPr>
          <a:xfrm>
            <a:off x="373673" y="766022"/>
            <a:ext cx="11625943"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Bước 1: Khởi động Python</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Bước 2: Chọn chế độ soạn thảo chương trình của môi trường lập trình Python: File/new</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Bước 3: Nhập nội dung chương trình</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 chương trình đầu tiên</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                  Print ("xin chào!")</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Bước 4: Chọn File/Save (Ctrl+S) để lưu</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Bước 5: Chọn Run/Run module (F5) để thực hiện chương trình</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Bước 6: Kết thúc phiên làm việc</a:t>
            </a:r>
            <a:endParaRPr b="1" sz="2400">
              <a:solidFill>
                <a:schemeClr val="dk1"/>
              </a:solidFill>
              <a:latin typeface="Times New Roman"/>
              <a:ea typeface="Times New Roman"/>
              <a:cs typeface="Times New Roman"/>
              <a:sym typeface="Times New Roman"/>
            </a:endParaRPr>
          </a:p>
        </p:txBody>
      </p:sp>
      <p:sp>
        <p:nvSpPr>
          <p:cNvPr id="190" name="Google Shape;190;p24"/>
          <p:cNvSpPr/>
          <p:nvPr/>
        </p:nvSpPr>
        <p:spPr>
          <a:xfrm>
            <a:off x="653143" y="3939258"/>
            <a:ext cx="10361951" cy="2918742"/>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2800">
              <a:solidFill>
                <a:schemeClr val="dk1"/>
              </a:solidFill>
              <a:latin typeface="Times New Roman"/>
              <a:ea typeface="Times New Roman"/>
              <a:cs typeface="Times New Roman"/>
              <a:sym typeface="Times New Roman"/>
            </a:endParaRPr>
          </a:p>
        </p:txBody>
      </p:sp>
      <p:pic>
        <p:nvPicPr>
          <p:cNvPr id="191" name="Google Shape;191;p24"/>
          <p:cNvPicPr preferRelativeResize="0"/>
          <p:nvPr/>
        </p:nvPicPr>
        <p:blipFill rotWithShape="1">
          <a:blip r:embed="rId4">
            <a:alphaModFix/>
          </a:blip>
          <a:srcRect b="0" l="0" r="0" t="0"/>
          <a:stretch/>
        </p:blipFill>
        <p:spPr>
          <a:xfrm>
            <a:off x="1233715" y="4000578"/>
            <a:ext cx="9260114" cy="27050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25"/>
          <p:cNvSpPr/>
          <p:nvPr/>
        </p:nvSpPr>
        <p:spPr>
          <a:xfrm>
            <a:off x="1573336" y="789300"/>
            <a:ext cx="8214702" cy="588187"/>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25"/>
          <p:cNvSpPr/>
          <p:nvPr/>
        </p:nvSpPr>
        <p:spPr>
          <a:xfrm>
            <a:off x="3190108" y="304357"/>
            <a:ext cx="573182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LUYỆN TẬP</a:t>
            </a:r>
            <a:endParaRPr b="1" sz="2400">
              <a:solidFill>
                <a:srgbClr val="FF0000"/>
              </a:solidFill>
              <a:latin typeface="Times New Roman"/>
              <a:ea typeface="Times New Roman"/>
              <a:cs typeface="Times New Roman"/>
              <a:sym typeface="Times New Roman"/>
            </a:endParaRPr>
          </a:p>
        </p:txBody>
      </p:sp>
      <p:sp>
        <p:nvSpPr>
          <p:cNvPr id="198" name="Google Shape;198;p25"/>
          <p:cNvSpPr txBox="1"/>
          <p:nvPr/>
        </p:nvSpPr>
        <p:spPr>
          <a:xfrm>
            <a:off x="2555614" y="826908"/>
            <a:ext cx="1162594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Thực hiện qua trò chơi KaHoot (Link kèm theo)</a:t>
            </a:r>
            <a:endParaRPr b="1" sz="2400">
              <a:solidFill>
                <a:schemeClr val="dk1"/>
              </a:solidFill>
              <a:latin typeface="Times New Roman"/>
              <a:ea typeface="Times New Roman"/>
              <a:cs typeface="Times New Roman"/>
              <a:sym typeface="Times New Roman"/>
            </a:endParaRPr>
          </a:p>
        </p:txBody>
      </p:sp>
      <p:sp>
        <p:nvSpPr>
          <p:cNvPr id="199" name="Google Shape;199;p25"/>
          <p:cNvSpPr/>
          <p:nvPr/>
        </p:nvSpPr>
        <p:spPr>
          <a:xfrm>
            <a:off x="2555614" y="1987754"/>
            <a:ext cx="7232424" cy="4850930"/>
          </a:xfrm>
          <a:prstGeom prst="roundRect">
            <a:avLst>
              <a:gd fmla="val 16667"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5"/>
          <p:cNvSpPr txBox="1"/>
          <p:nvPr/>
        </p:nvSpPr>
        <p:spPr>
          <a:xfrm>
            <a:off x="3456260" y="1411496"/>
            <a:ext cx="8274067"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000">
                <a:solidFill>
                  <a:srgbClr val="002060"/>
                </a:solidFill>
                <a:latin typeface="Times New Roman"/>
                <a:ea typeface="Times New Roman"/>
                <a:cs typeface="Times New Roman"/>
                <a:sym typeface="Times New Roman"/>
              </a:rPr>
              <a:t>Đánh giá kết quả hoạt động nhóm</a:t>
            </a:r>
            <a:endParaRPr sz="3000">
              <a:solidFill>
                <a:srgbClr val="002060"/>
              </a:solidFill>
              <a:latin typeface="Times New Roman"/>
              <a:ea typeface="Times New Roman"/>
              <a:cs typeface="Times New Roman"/>
              <a:sym typeface="Times New Roman"/>
            </a:endParaRPr>
          </a:p>
        </p:txBody>
      </p:sp>
      <p:pic>
        <p:nvPicPr>
          <p:cNvPr id="201" name="Google Shape;201;p25"/>
          <p:cNvPicPr preferRelativeResize="0"/>
          <p:nvPr/>
        </p:nvPicPr>
        <p:blipFill rotWithShape="1">
          <a:blip r:embed="rId4">
            <a:alphaModFix/>
          </a:blip>
          <a:srcRect b="35602" l="0" r="65455" t="2983"/>
          <a:stretch/>
        </p:blipFill>
        <p:spPr>
          <a:xfrm>
            <a:off x="4233753" y="3847979"/>
            <a:ext cx="1130480" cy="1130480"/>
          </a:xfrm>
          <a:prstGeom prst="rect">
            <a:avLst/>
          </a:prstGeom>
          <a:noFill/>
          <a:ln>
            <a:noFill/>
          </a:ln>
        </p:spPr>
      </p:pic>
      <p:pic>
        <p:nvPicPr>
          <p:cNvPr id="202" name="Google Shape;202;p25"/>
          <p:cNvPicPr preferRelativeResize="0"/>
          <p:nvPr/>
        </p:nvPicPr>
        <p:blipFill rotWithShape="1">
          <a:blip r:embed="rId5">
            <a:alphaModFix/>
          </a:blip>
          <a:srcRect b="1598" l="30979" r="34476" t="36241"/>
          <a:stretch/>
        </p:blipFill>
        <p:spPr>
          <a:xfrm>
            <a:off x="4233753" y="2396810"/>
            <a:ext cx="1130480" cy="1144211"/>
          </a:xfrm>
          <a:prstGeom prst="rect">
            <a:avLst/>
          </a:prstGeom>
          <a:noFill/>
          <a:ln>
            <a:noFill/>
          </a:ln>
        </p:spPr>
      </p:pic>
      <p:pic>
        <p:nvPicPr>
          <p:cNvPr id="203" name="Google Shape;203;p25"/>
          <p:cNvPicPr preferRelativeResize="0"/>
          <p:nvPr/>
        </p:nvPicPr>
        <p:blipFill rotWithShape="1">
          <a:blip r:embed="rId6">
            <a:alphaModFix/>
          </a:blip>
          <a:srcRect b="34606" l="65734" r="0" t="2238"/>
          <a:stretch/>
        </p:blipFill>
        <p:spPr>
          <a:xfrm>
            <a:off x="4233753" y="5295831"/>
            <a:ext cx="1182057" cy="1225480"/>
          </a:xfrm>
          <a:prstGeom prst="rect">
            <a:avLst/>
          </a:prstGeom>
          <a:noFill/>
          <a:ln>
            <a:noFill/>
          </a:ln>
        </p:spPr>
      </p:pic>
      <p:sp>
        <p:nvSpPr>
          <p:cNvPr id="204" name="Google Shape;204;p25"/>
          <p:cNvSpPr txBox="1"/>
          <p:nvPr/>
        </p:nvSpPr>
        <p:spPr>
          <a:xfrm>
            <a:off x="5915924" y="2606614"/>
            <a:ext cx="2159157"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rgbClr val="002060"/>
                </a:solidFill>
                <a:latin typeface="Quattrocento Sans"/>
                <a:ea typeface="Quattrocento Sans"/>
                <a:cs typeface="Quattrocento Sans"/>
                <a:sym typeface="Quattrocento Sans"/>
              </a:rPr>
              <a:t>Rất tốt</a:t>
            </a:r>
            <a:endParaRPr sz="3600">
              <a:solidFill>
                <a:srgbClr val="002060"/>
              </a:solidFill>
              <a:latin typeface="Quattrocento Sans"/>
              <a:ea typeface="Quattrocento Sans"/>
              <a:cs typeface="Quattrocento Sans"/>
              <a:sym typeface="Quattrocento Sans"/>
            </a:endParaRPr>
          </a:p>
        </p:txBody>
      </p:sp>
      <p:sp>
        <p:nvSpPr>
          <p:cNvPr id="205" name="Google Shape;205;p25"/>
          <p:cNvSpPr txBox="1"/>
          <p:nvPr/>
        </p:nvSpPr>
        <p:spPr>
          <a:xfrm>
            <a:off x="5992895" y="4115577"/>
            <a:ext cx="1600399"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rgbClr val="002060"/>
                </a:solidFill>
                <a:latin typeface="Quattrocento Sans"/>
                <a:ea typeface="Quattrocento Sans"/>
                <a:cs typeface="Quattrocento Sans"/>
                <a:sym typeface="Quattrocento Sans"/>
              </a:rPr>
              <a:t>Tốt</a:t>
            </a:r>
            <a:endParaRPr sz="3600">
              <a:solidFill>
                <a:srgbClr val="002060"/>
              </a:solidFill>
              <a:latin typeface="Quattrocento Sans"/>
              <a:ea typeface="Quattrocento Sans"/>
              <a:cs typeface="Quattrocento Sans"/>
              <a:sym typeface="Quattrocento Sans"/>
            </a:endParaRPr>
          </a:p>
        </p:txBody>
      </p:sp>
      <p:sp>
        <p:nvSpPr>
          <p:cNvPr id="206" name="Google Shape;206;p25"/>
          <p:cNvSpPr txBox="1"/>
          <p:nvPr/>
        </p:nvSpPr>
        <p:spPr>
          <a:xfrm>
            <a:off x="6017454" y="5585405"/>
            <a:ext cx="2469687"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600">
                <a:solidFill>
                  <a:srgbClr val="002060"/>
                </a:solidFill>
                <a:latin typeface="Quattrocento Sans"/>
                <a:ea typeface="Quattrocento Sans"/>
                <a:cs typeface="Quattrocento Sans"/>
                <a:sym typeface="Quattrocento Sans"/>
              </a:rPr>
              <a:t>Chưa tốt</a:t>
            </a:r>
            <a:endParaRPr sz="3600">
              <a:solidFill>
                <a:srgbClr val="002060"/>
              </a:solidFill>
              <a:latin typeface="Quattrocento Sans"/>
              <a:ea typeface="Quattrocento Sans"/>
              <a:cs typeface="Quattrocento Sans"/>
              <a:sym typeface="Quattrocen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26"/>
          <p:cNvSpPr/>
          <p:nvPr/>
        </p:nvSpPr>
        <p:spPr>
          <a:xfrm>
            <a:off x="957943" y="1487788"/>
            <a:ext cx="10101943" cy="4506612"/>
          </a:xfrm>
          <a:prstGeom prst="roundRect">
            <a:avLst>
              <a:gd fmla="val 16667"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26"/>
          <p:cNvSpPr/>
          <p:nvPr/>
        </p:nvSpPr>
        <p:spPr>
          <a:xfrm>
            <a:off x="2775926" y="561909"/>
            <a:ext cx="6178976" cy="67710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3800"/>
              <a:buFont typeface="Times New Roman"/>
              <a:buNone/>
            </a:pPr>
            <a:r>
              <a:rPr b="1" lang="en-US" sz="3800">
                <a:solidFill>
                  <a:srgbClr val="FF0000"/>
                </a:solidFill>
                <a:latin typeface="Times New Roman"/>
                <a:ea typeface="Times New Roman"/>
                <a:cs typeface="Times New Roman"/>
                <a:sym typeface="Times New Roman"/>
              </a:rPr>
              <a:t>HOẠT ĐỘNG VẬN DỤNG</a:t>
            </a:r>
            <a:endParaRPr b="1" sz="3800">
              <a:solidFill>
                <a:srgbClr val="FF0000"/>
              </a:solidFill>
              <a:latin typeface="Times New Roman"/>
              <a:ea typeface="Times New Roman"/>
              <a:cs typeface="Times New Roman"/>
              <a:sym typeface="Times New Roman"/>
            </a:endParaRPr>
          </a:p>
        </p:txBody>
      </p:sp>
      <p:sp>
        <p:nvSpPr>
          <p:cNvPr id="213" name="Google Shape;213;p26"/>
          <p:cNvSpPr txBox="1"/>
          <p:nvPr/>
        </p:nvSpPr>
        <p:spPr>
          <a:xfrm>
            <a:off x="1110342" y="1786916"/>
            <a:ext cx="9797143"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1:</a:t>
            </a:r>
            <a:r>
              <a:rPr lang="en-US" sz="2400">
                <a:solidFill>
                  <a:schemeClr val="dk1"/>
                </a:solidFill>
                <a:latin typeface="Times New Roman"/>
                <a:ea typeface="Times New Roman"/>
                <a:cs typeface="Times New Roman"/>
                <a:sym typeface="Times New Roman"/>
              </a:rPr>
              <a:t> Xâu kí tự ngoài cách cần viết giữa hai dấu nháy đơn hoặc nháy kép còn có thể viết giữa ba dấu nháy kép. Nếu xâu được viết trong ba dấu nháy kép thì chúng ta có thể sử dụng phím Enter để tạo xuống dòng bất kì giữa xâu. Hãy thực hiện lệnh sau và quan sát kết quả.</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&gt;&gt;&gt; Print (""" không có việc gì khó</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Chỉ sợ lòng không bền</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Đào núi và lấp biển</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Quyết chí ắt làm nên""") </a:t>
            </a:r>
            <a:endParaRPr sz="24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2400">
                <a:solidFill>
                  <a:schemeClr val="dk1"/>
                </a:solidFill>
                <a:latin typeface="Times New Roman"/>
                <a:ea typeface="Times New Roman"/>
                <a:cs typeface="Times New Roman"/>
                <a:sym typeface="Times New Roman"/>
              </a:rPr>
              <a:t>Câu 2:</a:t>
            </a:r>
            <a:r>
              <a:rPr lang="en-US" sz="2400">
                <a:solidFill>
                  <a:schemeClr val="dk1"/>
                </a:solidFill>
                <a:latin typeface="Times New Roman"/>
                <a:ea typeface="Times New Roman"/>
                <a:cs typeface="Times New Roman"/>
                <a:sym typeface="Times New Roman"/>
              </a:rPr>
              <a:t> Viết chương trình Python in ra màn hình bảng nhân trong phạm vi 10.</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Google Shape;218;p27"/>
          <p:cNvSpPr/>
          <p:nvPr/>
        </p:nvSpPr>
        <p:spPr>
          <a:xfrm>
            <a:off x="0" y="803588"/>
            <a:ext cx="11901714" cy="1313469"/>
          </a:xfrm>
          <a:prstGeom prst="roundRect">
            <a:avLst>
              <a:gd fmla="val 16667"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Sản phẩm 1: 'không có việc gì khó/Chỉ sợ lòng không bền/Đào núi và lấp biển/Quyết chí ắt làm nên'</a:t>
            </a:r>
            <a:endParaRPr sz="3000">
              <a:solidFill>
                <a:schemeClr val="dk1"/>
              </a:solidFill>
              <a:latin typeface="Times New Roman"/>
              <a:ea typeface="Times New Roman"/>
              <a:cs typeface="Times New Roman"/>
              <a:sym typeface="Times New Roman"/>
            </a:endParaRPr>
          </a:p>
        </p:txBody>
      </p:sp>
      <p:sp>
        <p:nvSpPr>
          <p:cNvPr id="219" name="Google Shape;219;p27"/>
          <p:cNvSpPr/>
          <p:nvPr/>
        </p:nvSpPr>
        <p:spPr>
          <a:xfrm>
            <a:off x="2861369" y="126480"/>
            <a:ext cx="6178976" cy="67710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3800"/>
              <a:buFont typeface="Times New Roman"/>
              <a:buNone/>
            </a:pPr>
            <a:r>
              <a:rPr b="1" lang="en-US" sz="3800">
                <a:solidFill>
                  <a:srgbClr val="FF0000"/>
                </a:solidFill>
                <a:latin typeface="Times New Roman"/>
                <a:ea typeface="Times New Roman"/>
                <a:cs typeface="Times New Roman"/>
                <a:sym typeface="Times New Roman"/>
              </a:rPr>
              <a:t>HOẠT ĐỘNG VẬN DỤNG</a:t>
            </a:r>
            <a:endParaRPr b="1" sz="3800">
              <a:solidFill>
                <a:srgbClr val="FF0000"/>
              </a:solidFill>
              <a:latin typeface="Times New Roman"/>
              <a:ea typeface="Times New Roman"/>
              <a:cs typeface="Times New Roman"/>
              <a:sym typeface="Times New Roman"/>
            </a:endParaRPr>
          </a:p>
        </p:txBody>
      </p:sp>
      <p:sp>
        <p:nvSpPr>
          <p:cNvPr id="220" name="Google Shape;220;p27"/>
          <p:cNvSpPr/>
          <p:nvPr/>
        </p:nvSpPr>
        <p:spPr>
          <a:xfrm>
            <a:off x="0" y="2237227"/>
            <a:ext cx="11901714" cy="4497401"/>
          </a:xfrm>
          <a:prstGeom prst="roundRect">
            <a:avLst>
              <a:gd fmla="val 16667"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Sản phẩm 2: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("10x1=",10*1)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("10x2=",10*2)</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("10x3=",10*3)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("10x4=",10*4)</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("10x5=",10*5)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("10x6=",10*6)</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("10x7=",10*7) 	</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("10x8=",10*8</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("10x9=",10*9)</a:t>
            </a:r>
            <a:endParaRPr/>
          </a:p>
          <a:p>
            <a:pPr indent="0" lvl="0" marL="0" marR="0" rtl="0" algn="l">
              <a:spcBef>
                <a:spcPts val="0"/>
              </a:spcBef>
              <a:spcAft>
                <a:spcPts val="0"/>
              </a:spcAft>
              <a:buNone/>
            </a:pPr>
            <a:r>
              <a:rPr lang="en-US" sz="2400">
                <a:solidFill>
                  <a:schemeClr val="dk1"/>
                </a:solidFill>
                <a:latin typeface="Times New Roman"/>
                <a:ea typeface="Times New Roman"/>
                <a:cs typeface="Times New Roman"/>
                <a:sym typeface="Times New Roman"/>
              </a:rPr>
              <a:t>Print ("10x10"=,10*10)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5"/>
          <p:cNvPicPr preferRelativeResize="0"/>
          <p:nvPr/>
        </p:nvPicPr>
        <p:blipFill rotWithShape="1">
          <a:blip r:embed="rId3">
            <a:alphaModFix/>
          </a:blip>
          <a:srcRect b="0" l="0" r="0" t="0"/>
          <a:stretch/>
        </p:blipFill>
        <p:spPr>
          <a:xfrm>
            <a:off x="168322" y="129654"/>
            <a:ext cx="12023678" cy="67283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16"/>
          <p:cNvSpPr/>
          <p:nvPr/>
        </p:nvSpPr>
        <p:spPr>
          <a:xfrm>
            <a:off x="6235995" y="3046105"/>
            <a:ext cx="184730"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0" sz="5400" u="none" cap="none" strike="noStrike">
              <a:solidFill>
                <a:schemeClr val="dk1"/>
              </a:solidFill>
              <a:latin typeface="Calibri"/>
              <a:ea typeface="Calibri"/>
              <a:cs typeface="Calibri"/>
              <a:sym typeface="Calibri"/>
            </a:endParaRPr>
          </a:p>
        </p:txBody>
      </p:sp>
      <p:graphicFrame>
        <p:nvGraphicFramePr>
          <p:cNvPr id="98" name="Google Shape;98;p16"/>
          <p:cNvGraphicFramePr/>
          <p:nvPr/>
        </p:nvGraphicFramePr>
        <p:xfrm>
          <a:off x="1555845" y="2019871"/>
          <a:ext cx="3000000" cy="3000000"/>
        </p:xfrm>
        <a:graphic>
          <a:graphicData uri="http://schemas.openxmlformats.org/drawingml/2006/table">
            <a:tbl>
              <a:tblPr bandRow="1" firstCol="1" firstRow="1">
                <a:noFill/>
                <a:tableStyleId>{3E01676B-C7D2-4E53-9E65-BFF8A50DA9BC}</a:tableStyleId>
              </a:tblPr>
              <a:tblGrid>
                <a:gridCol w="2412675"/>
                <a:gridCol w="1654350"/>
                <a:gridCol w="1624075"/>
                <a:gridCol w="2908600"/>
                <a:gridCol w="2036450"/>
              </a:tblGrid>
              <a:tr h="306275">
                <a:tc rowSpan="2">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a:p>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NNLT</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gridSpan="4">
                  <a:txBody>
                    <a:bodyPr/>
                    <a:lstStyle/>
                    <a:p>
                      <a:pPr indent="0" lvl="0" marL="0" marR="0" rtl="0" algn="ctr">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Đặc điểm</a:t>
                      </a:r>
                      <a:endParaRPr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r>
              <a:tr h="688900">
                <a:tc vMerge="1"/>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Toàn số 0,1</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Có cả chữ và số</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Nhiều từ Tiếng Anh hoàn chỉnh</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Gần với ngôn ngữ tự nhiên</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90750">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Ngôn ngữ máy</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64900">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Hợp ngữ</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43250">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NNLT bậc cao Python</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 </a:t>
                      </a:r>
                      <a:endParaRPr b="1" sz="2400" u="none" cap="none" strike="noStrike">
                        <a:latin typeface="Times New Roman"/>
                        <a:ea typeface="Times New Roman"/>
                        <a:cs typeface="Times New Roman"/>
                        <a:sym typeface="Times New Roman"/>
                      </a:endParaRPr>
                    </a:p>
                  </a:txBody>
                  <a:tcPr marT="0" marB="0" marR="68550" marL="685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99" name="Google Shape;99;p16"/>
          <p:cNvSpPr/>
          <p:nvPr/>
        </p:nvSpPr>
        <p:spPr>
          <a:xfrm>
            <a:off x="2470245" y="417225"/>
            <a:ext cx="9471545" cy="1421928"/>
          </a:xfrm>
          <a:prstGeom prst="rect">
            <a:avLst/>
          </a:prstGeom>
          <a:noFill/>
          <a:ln>
            <a:noFill/>
          </a:ln>
        </p:spPr>
        <p:txBody>
          <a:bodyPr anchorCtr="0" anchor="t" bIns="45700" lIns="91425" spcFirstLastPara="1" rIns="91425" wrap="square" tIns="45700">
            <a:noAutofit/>
          </a:bodyPr>
          <a:lstStyle/>
          <a:p>
            <a:pPr indent="0" lvl="0" marL="0" marR="0" rtl="0" algn="just">
              <a:lnSpc>
                <a:spcPct val="120000"/>
              </a:lnSpc>
              <a:spcBef>
                <a:spcPts val="0"/>
              </a:spcBef>
              <a:spcAft>
                <a:spcPts val="0"/>
              </a:spcAft>
              <a:buNone/>
            </a:pPr>
            <a:r>
              <a:rPr b="1" i="0" lang="en-US" sz="2400" u="none" cap="none" strike="noStrike">
                <a:solidFill>
                  <a:srgbClr val="000000"/>
                </a:solidFill>
                <a:latin typeface="Times New Roman"/>
                <a:ea typeface="Times New Roman"/>
                <a:cs typeface="Times New Roman"/>
                <a:sym typeface="Times New Roman"/>
              </a:rPr>
              <a:t>Câu hỏi: </a:t>
            </a:r>
            <a:r>
              <a:rPr b="0" i="0" lang="en-US" sz="2400" u="none" cap="none" strike="noStrike">
                <a:solidFill>
                  <a:srgbClr val="000000"/>
                </a:solidFill>
                <a:latin typeface="Times New Roman"/>
                <a:ea typeface="Times New Roman"/>
                <a:cs typeface="Times New Roman"/>
                <a:sym typeface="Times New Roman"/>
              </a:rPr>
              <a:t>Sau khi quan sát các đoạn chương trình, chương trình được viết bằng Ngôn ngữ máy, hợp ngữ, NNLT bậc cao Python ở trên em hãy tích (x) vào các ô với những câu trả lời tương ứng:</a:t>
            </a:r>
            <a:endParaRPr b="0" i="0" sz="24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17"/>
          <p:cNvSpPr/>
          <p:nvPr/>
        </p:nvSpPr>
        <p:spPr>
          <a:xfrm>
            <a:off x="9392193" y="2652240"/>
            <a:ext cx="2390506" cy="358478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Chương trình dịch là gì?</a:t>
            </a:r>
            <a:endParaRPr/>
          </a:p>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5" name="Google Shape;105;p17"/>
          <p:cNvSpPr/>
          <p:nvPr/>
        </p:nvSpPr>
        <p:spPr>
          <a:xfrm>
            <a:off x="6548845" y="2652241"/>
            <a:ext cx="2281648" cy="358478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Kể tên và nêu đặc điểm của NNLT bậc cao?</a:t>
            </a:r>
            <a:endParaRPr b="0" i="0" sz="2800" u="none" cap="none" strike="noStrike">
              <a:solidFill>
                <a:schemeClr val="dk1"/>
              </a:solidFill>
              <a:latin typeface="Times New Roman"/>
              <a:ea typeface="Times New Roman"/>
              <a:cs typeface="Times New Roman"/>
              <a:sym typeface="Times New Roman"/>
            </a:endParaRPr>
          </a:p>
        </p:txBody>
      </p:sp>
      <p:sp>
        <p:nvSpPr>
          <p:cNvPr id="106" name="Google Shape;106;p17"/>
          <p:cNvSpPr/>
          <p:nvPr/>
        </p:nvSpPr>
        <p:spPr>
          <a:xfrm>
            <a:off x="3522617" y="2652241"/>
            <a:ext cx="2286000" cy="358478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Có những loại NNLT nào?</a:t>
            </a:r>
            <a:endParaRPr b="0" i="0" sz="1800" u="none" cap="none" strike="noStrike">
              <a:solidFill>
                <a:schemeClr val="lt1"/>
              </a:solidFill>
              <a:latin typeface="Calibri"/>
              <a:ea typeface="Calibri"/>
              <a:cs typeface="Calibri"/>
              <a:sym typeface="Calibri"/>
            </a:endParaRPr>
          </a:p>
        </p:txBody>
      </p:sp>
      <p:sp>
        <p:nvSpPr>
          <p:cNvPr id="107" name="Google Shape;107;p17"/>
          <p:cNvSpPr/>
          <p:nvPr/>
        </p:nvSpPr>
        <p:spPr>
          <a:xfrm>
            <a:off x="372291" y="2652240"/>
            <a:ext cx="2227217" cy="3584785"/>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Ngôn ngữ lập trình là gì?</a:t>
            </a:r>
            <a:endParaRPr b="0" i="0" sz="2800" u="none" cap="none" strike="noStrike">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8" name="Google Shape;108;p17"/>
          <p:cNvSpPr/>
          <p:nvPr/>
        </p:nvSpPr>
        <p:spPr>
          <a:xfrm>
            <a:off x="432455" y="969089"/>
            <a:ext cx="11508379" cy="991124"/>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7"/>
          <p:cNvSpPr/>
          <p:nvPr/>
        </p:nvSpPr>
        <p:spPr>
          <a:xfrm>
            <a:off x="3190108" y="304357"/>
            <a:ext cx="573182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TÌM HIỂU VỀ NNLT BẬC CAO</a:t>
            </a:r>
            <a:endParaRPr b="1" i="0" sz="2400" u="none" cap="none" strike="noStrike">
              <a:solidFill>
                <a:srgbClr val="FF0000"/>
              </a:solidFill>
              <a:latin typeface="Times New Roman"/>
              <a:ea typeface="Times New Roman"/>
              <a:cs typeface="Times New Roman"/>
              <a:sym typeface="Times New Roman"/>
            </a:endParaRPr>
          </a:p>
        </p:txBody>
      </p:sp>
      <p:sp>
        <p:nvSpPr>
          <p:cNvPr id="110" name="Google Shape;110;p17"/>
          <p:cNvSpPr txBox="1"/>
          <p:nvPr/>
        </p:nvSpPr>
        <p:spPr>
          <a:xfrm>
            <a:off x="373672" y="1134543"/>
            <a:ext cx="11625943"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Tìm hiểu về NNLT, các loại ngôn ngữ lập trình, kể tên các NNLT bậc cao phổ biến hiện nay </a:t>
            </a:r>
            <a:endParaRPr b="1" i="0" sz="2800" u="none" cap="none" strike="noStrike">
              <a:solidFill>
                <a:schemeClr val="dk1"/>
              </a:solidFill>
              <a:latin typeface="Times New Roman"/>
              <a:ea typeface="Times New Roman"/>
              <a:cs typeface="Times New Roman"/>
              <a:sym typeface="Times New Roman"/>
            </a:endParaRPr>
          </a:p>
        </p:txBody>
      </p:sp>
      <p:sp>
        <p:nvSpPr>
          <p:cNvPr id="111" name="Google Shape;111;p17"/>
          <p:cNvSpPr txBox="1"/>
          <p:nvPr/>
        </p:nvSpPr>
        <p:spPr>
          <a:xfrm>
            <a:off x="689317" y="2283719"/>
            <a:ext cx="1477108" cy="553998"/>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Times New Roman"/>
                <a:ea typeface="Times New Roman"/>
                <a:cs typeface="Times New Roman"/>
                <a:sym typeface="Times New Roman"/>
              </a:rPr>
              <a:t>Nhóm 1</a:t>
            </a:r>
            <a:endParaRPr b="1" i="0" sz="3000" u="none" cap="none" strike="noStrike">
              <a:solidFill>
                <a:schemeClr val="dk1"/>
              </a:solidFill>
              <a:latin typeface="Times New Roman"/>
              <a:ea typeface="Times New Roman"/>
              <a:cs typeface="Times New Roman"/>
              <a:sym typeface="Times New Roman"/>
            </a:endParaRPr>
          </a:p>
        </p:txBody>
      </p:sp>
      <p:sp>
        <p:nvSpPr>
          <p:cNvPr id="112" name="Google Shape;112;p17"/>
          <p:cNvSpPr txBox="1"/>
          <p:nvPr/>
        </p:nvSpPr>
        <p:spPr>
          <a:xfrm>
            <a:off x="3953022" y="2259586"/>
            <a:ext cx="1465719" cy="553998"/>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Times New Roman"/>
                <a:ea typeface="Times New Roman"/>
                <a:cs typeface="Times New Roman"/>
                <a:sym typeface="Times New Roman"/>
              </a:rPr>
              <a:t>Nhóm 2</a:t>
            </a:r>
            <a:endParaRPr b="1" i="0" sz="3000" u="none" cap="none" strike="noStrike">
              <a:solidFill>
                <a:schemeClr val="dk1"/>
              </a:solidFill>
              <a:latin typeface="Times New Roman"/>
              <a:ea typeface="Times New Roman"/>
              <a:cs typeface="Times New Roman"/>
              <a:sym typeface="Times New Roman"/>
            </a:endParaRPr>
          </a:p>
        </p:txBody>
      </p:sp>
      <p:sp>
        <p:nvSpPr>
          <p:cNvPr id="113" name="Google Shape;113;p17"/>
          <p:cNvSpPr txBox="1"/>
          <p:nvPr/>
        </p:nvSpPr>
        <p:spPr>
          <a:xfrm>
            <a:off x="6934199" y="2283721"/>
            <a:ext cx="1506417" cy="553998"/>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Times New Roman"/>
                <a:ea typeface="Times New Roman"/>
                <a:cs typeface="Times New Roman"/>
                <a:sym typeface="Times New Roman"/>
              </a:rPr>
              <a:t>Nhóm 3</a:t>
            </a:r>
            <a:endParaRPr b="1" i="0" sz="3000" u="none" cap="none" strike="noStrike">
              <a:solidFill>
                <a:schemeClr val="dk1"/>
              </a:solidFill>
              <a:latin typeface="Times New Roman"/>
              <a:ea typeface="Times New Roman"/>
              <a:cs typeface="Times New Roman"/>
              <a:sym typeface="Times New Roman"/>
            </a:endParaRPr>
          </a:p>
        </p:txBody>
      </p:sp>
      <p:sp>
        <p:nvSpPr>
          <p:cNvPr id="114" name="Google Shape;114;p17"/>
          <p:cNvSpPr txBox="1"/>
          <p:nvPr/>
        </p:nvSpPr>
        <p:spPr>
          <a:xfrm>
            <a:off x="9856619" y="2259586"/>
            <a:ext cx="1461653" cy="553998"/>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Times New Roman"/>
                <a:ea typeface="Times New Roman"/>
                <a:cs typeface="Times New Roman"/>
                <a:sym typeface="Times New Roman"/>
              </a:rPr>
              <a:t>Nhóm 4</a:t>
            </a:r>
            <a:endParaRPr b="1" i="0" sz="3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18"/>
          <p:cNvSpPr/>
          <p:nvPr/>
        </p:nvSpPr>
        <p:spPr>
          <a:xfrm>
            <a:off x="8650515" y="1797005"/>
            <a:ext cx="3320352" cy="4685681"/>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Chương trình viết bằng các ngôn ngữ khác để máy tính có thể hiểu và thực hiện được cần được dịch sang ngôn ngữ máy thông qua chương trình dịch.</a:t>
            </a:r>
            <a:endParaRPr/>
          </a:p>
        </p:txBody>
      </p:sp>
      <p:sp>
        <p:nvSpPr>
          <p:cNvPr id="120" name="Google Shape;120;p18"/>
          <p:cNvSpPr/>
          <p:nvPr/>
        </p:nvSpPr>
        <p:spPr>
          <a:xfrm>
            <a:off x="5456405" y="1795094"/>
            <a:ext cx="2990939" cy="4703826"/>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NNLT bậc cao phổ biến hiện nay là Python, C/C++, Java,...NNLT bậc cao gần với ngôn ngữ tự nhiên của con người.</a:t>
            </a:r>
            <a:endParaRPr b="0" i="0" sz="2800" u="none" cap="none" strike="noStrike">
              <a:solidFill>
                <a:schemeClr val="dk1"/>
              </a:solidFill>
              <a:latin typeface="Times New Roman"/>
              <a:ea typeface="Times New Roman"/>
              <a:cs typeface="Times New Roman"/>
              <a:sym typeface="Times New Roman"/>
            </a:endParaRPr>
          </a:p>
        </p:txBody>
      </p:sp>
      <p:sp>
        <p:nvSpPr>
          <p:cNvPr id="121" name="Google Shape;121;p18"/>
          <p:cNvSpPr/>
          <p:nvPr/>
        </p:nvSpPr>
        <p:spPr>
          <a:xfrm>
            <a:off x="2826174" y="1778860"/>
            <a:ext cx="2286000" cy="4697429"/>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108000" wrap="square" tIns="0">
            <a:noAutofit/>
          </a:bodyPr>
          <a:lstStyle/>
          <a:p>
            <a:pPr indent="0" lvl="0" marL="0" marR="0" rtl="0" algn="just">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NNLT bậc cao phổ biến hiện nay là Python, C/C++, Java,...</a:t>
            </a:r>
            <a:endParaRPr/>
          </a:p>
          <a:p>
            <a:pPr indent="0" lvl="0" marL="0" marR="0" rtl="0" algn="just">
              <a:spcBef>
                <a:spcPts val="0"/>
              </a:spcBef>
              <a:spcAft>
                <a:spcPts val="0"/>
              </a:spcAft>
              <a:buNone/>
            </a:pPr>
            <a:r>
              <a:t/>
            </a:r>
            <a:endParaRPr b="0" i="0" sz="2800" u="none" cap="none" strike="noStrike">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b="0" i="0" sz="2800" u="none" cap="none" strike="noStrike">
              <a:solidFill>
                <a:schemeClr val="dk1"/>
              </a:solidFill>
              <a:latin typeface="Times New Roman"/>
              <a:ea typeface="Times New Roman"/>
              <a:cs typeface="Times New Roman"/>
              <a:sym typeface="Times New Roman"/>
            </a:endParaRPr>
          </a:p>
        </p:txBody>
      </p:sp>
      <p:sp>
        <p:nvSpPr>
          <p:cNvPr id="122" name="Google Shape;122;p18"/>
          <p:cNvSpPr/>
          <p:nvPr/>
        </p:nvSpPr>
        <p:spPr>
          <a:xfrm>
            <a:off x="106582" y="1778860"/>
            <a:ext cx="2375361" cy="4594644"/>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0" spcFirstLastPara="1" rIns="91425" wrap="square" tIns="0">
            <a:noAutofit/>
          </a:bodyPr>
          <a:lstStyle/>
          <a:p>
            <a:pPr indent="0" lvl="0" marL="0" marR="0" rtl="0" algn="just">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NNLT là công cụ giúp con người có thể "lập trình" để giải các bài toán trên máy tính.</a:t>
            </a:r>
            <a:endParaRPr b="0" i="0" sz="2800" u="none" cap="none" strike="noStrike">
              <a:solidFill>
                <a:schemeClr val="dk1"/>
              </a:solidFill>
              <a:latin typeface="Times New Roman"/>
              <a:ea typeface="Times New Roman"/>
              <a:cs typeface="Times New Roman"/>
              <a:sym typeface="Times New Roman"/>
            </a:endParaRPr>
          </a:p>
        </p:txBody>
      </p:sp>
      <p:sp>
        <p:nvSpPr>
          <p:cNvPr id="123" name="Google Shape;123;p18"/>
          <p:cNvSpPr/>
          <p:nvPr/>
        </p:nvSpPr>
        <p:spPr>
          <a:xfrm>
            <a:off x="3190108" y="304357"/>
            <a:ext cx="5731824"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TÌM HIỂU VỀ NNLT BẬC CAO</a:t>
            </a:r>
            <a:endParaRPr b="1" i="0" sz="2400" u="none" cap="none" strike="noStrike">
              <a:solidFill>
                <a:srgbClr val="FF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9"/>
          <p:cNvSpPr/>
          <p:nvPr/>
        </p:nvSpPr>
        <p:spPr>
          <a:xfrm>
            <a:off x="7090229" y="2840927"/>
            <a:ext cx="3918857" cy="1774616"/>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Giới thiệu hai chế độ làm việc với Python</a:t>
            </a:r>
            <a:r>
              <a:rPr b="0" i="0" lang="en-US" sz="1800" u="none" cap="none" strike="noStrike">
                <a:solidFill>
                  <a:schemeClr val="lt1"/>
                </a:solidFill>
                <a:latin typeface="Calibri"/>
                <a:ea typeface="Calibri"/>
                <a:cs typeface="Calibri"/>
                <a:sym typeface="Calibri"/>
              </a:rPr>
              <a:t>.</a:t>
            </a:r>
            <a:endParaRPr/>
          </a:p>
        </p:txBody>
      </p:sp>
      <p:sp>
        <p:nvSpPr>
          <p:cNvPr id="129" name="Google Shape;129;p19"/>
          <p:cNvSpPr/>
          <p:nvPr/>
        </p:nvSpPr>
        <p:spPr>
          <a:xfrm>
            <a:off x="1301896" y="2840926"/>
            <a:ext cx="3909423" cy="1977817"/>
          </a:xfrm>
          <a:prstGeom prst="roundRect">
            <a:avLst>
              <a:gd fmla="val 16667" name="adj"/>
            </a:avLst>
          </a:prstGeom>
          <a:solidFill>
            <a:schemeClr val="l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Giới thiệu màn hình làm việc của Python. </a:t>
            </a:r>
            <a:endParaRPr/>
          </a:p>
        </p:txBody>
      </p:sp>
      <p:sp>
        <p:nvSpPr>
          <p:cNvPr id="130" name="Google Shape;130;p19"/>
          <p:cNvSpPr/>
          <p:nvPr/>
        </p:nvSpPr>
        <p:spPr>
          <a:xfrm>
            <a:off x="683621" y="866147"/>
            <a:ext cx="11508379" cy="991124"/>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Google Shape;131;p19"/>
          <p:cNvSpPr/>
          <p:nvPr/>
        </p:nvSpPr>
        <p:spPr>
          <a:xfrm>
            <a:off x="1741715" y="304357"/>
            <a:ext cx="9173028"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LÀM QUEN VỚI MÔI TRƯỜNG LẬP TRÌNH PYTHON</a:t>
            </a:r>
            <a:endParaRPr b="1" i="0" sz="2400" u="none" cap="none" strike="noStrike">
              <a:solidFill>
                <a:srgbClr val="FF0000"/>
              </a:solidFill>
              <a:latin typeface="Times New Roman"/>
              <a:ea typeface="Times New Roman"/>
              <a:cs typeface="Times New Roman"/>
              <a:sym typeface="Times New Roman"/>
            </a:endParaRPr>
          </a:p>
        </p:txBody>
      </p:sp>
      <p:sp>
        <p:nvSpPr>
          <p:cNvPr id="132" name="Google Shape;132;p19"/>
          <p:cNvSpPr txBox="1"/>
          <p:nvPr/>
        </p:nvSpPr>
        <p:spPr>
          <a:xfrm>
            <a:off x="373672" y="1134543"/>
            <a:ext cx="1162594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Tìm hiểu về màn hình làm việc của Python, các chế độ làm việc với Python</a:t>
            </a:r>
            <a:endParaRPr b="1" i="0" sz="2800" u="none" cap="none" strike="noStrike">
              <a:solidFill>
                <a:schemeClr val="dk1"/>
              </a:solidFill>
              <a:latin typeface="Times New Roman"/>
              <a:ea typeface="Times New Roman"/>
              <a:cs typeface="Times New Roman"/>
              <a:sym typeface="Times New Roman"/>
            </a:endParaRPr>
          </a:p>
        </p:txBody>
      </p:sp>
      <p:sp>
        <p:nvSpPr>
          <p:cNvPr id="133" name="Google Shape;133;p19"/>
          <p:cNvSpPr txBox="1"/>
          <p:nvPr/>
        </p:nvSpPr>
        <p:spPr>
          <a:xfrm>
            <a:off x="2212504" y="2120522"/>
            <a:ext cx="2088208"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Times New Roman"/>
                <a:ea typeface="Times New Roman"/>
                <a:cs typeface="Times New Roman"/>
                <a:sym typeface="Times New Roman"/>
              </a:rPr>
              <a:t>Nhóm 1, 3, 5, 7</a:t>
            </a:r>
            <a:endParaRPr b="1" i="0" sz="3000" u="none" cap="none" strike="noStrike">
              <a:solidFill>
                <a:schemeClr val="dk1"/>
              </a:solidFill>
              <a:latin typeface="Times New Roman"/>
              <a:ea typeface="Times New Roman"/>
              <a:cs typeface="Times New Roman"/>
              <a:sym typeface="Times New Roman"/>
            </a:endParaRPr>
          </a:p>
        </p:txBody>
      </p:sp>
      <p:sp>
        <p:nvSpPr>
          <p:cNvPr id="134" name="Google Shape;134;p19"/>
          <p:cNvSpPr txBox="1"/>
          <p:nvPr/>
        </p:nvSpPr>
        <p:spPr>
          <a:xfrm>
            <a:off x="8040915" y="2088650"/>
            <a:ext cx="2017486" cy="1015663"/>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dk1"/>
                </a:solidFill>
                <a:latin typeface="Times New Roman"/>
                <a:ea typeface="Times New Roman"/>
                <a:cs typeface="Times New Roman"/>
                <a:sym typeface="Times New Roman"/>
              </a:rPr>
              <a:t>Nhóm 2, 4, 6, 8</a:t>
            </a:r>
            <a:endParaRPr b="1" i="0" sz="3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0"/>
          <p:cNvSpPr/>
          <p:nvPr/>
        </p:nvSpPr>
        <p:spPr>
          <a:xfrm>
            <a:off x="432455" y="969089"/>
            <a:ext cx="11508379" cy="991124"/>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0" name="Google Shape;140;p20"/>
          <p:cNvSpPr/>
          <p:nvPr/>
        </p:nvSpPr>
        <p:spPr>
          <a:xfrm>
            <a:off x="1741715" y="304357"/>
            <a:ext cx="9173028"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i="0" lang="en-US" sz="2400" u="none" cap="none" strike="noStrike">
                <a:solidFill>
                  <a:srgbClr val="FF0000"/>
                </a:solidFill>
                <a:latin typeface="Times New Roman"/>
                <a:ea typeface="Times New Roman"/>
                <a:cs typeface="Times New Roman"/>
                <a:sym typeface="Times New Roman"/>
              </a:rPr>
              <a:t>LÀM QUEN VỚI MÔI TRƯỜNG LẬP TRÌNH PYTHON</a:t>
            </a:r>
            <a:endParaRPr b="1" i="0" sz="2400" u="none" cap="none" strike="noStrike">
              <a:solidFill>
                <a:srgbClr val="FF0000"/>
              </a:solidFill>
              <a:latin typeface="Times New Roman"/>
              <a:ea typeface="Times New Roman"/>
              <a:cs typeface="Times New Roman"/>
              <a:sym typeface="Times New Roman"/>
            </a:endParaRPr>
          </a:p>
        </p:txBody>
      </p:sp>
      <p:sp>
        <p:nvSpPr>
          <p:cNvPr id="141" name="Google Shape;141;p20"/>
          <p:cNvSpPr txBox="1"/>
          <p:nvPr/>
        </p:nvSpPr>
        <p:spPr>
          <a:xfrm>
            <a:off x="515257" y="1009372"/>
            <a:ext cx="1162594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chemeClr val="dk1"/>
                </a:solidFill>
                <a:latin typeface="Times New Roman"/>
                <a:ea typeface="Times New Roman"/>
                <a:cs typeface="Times New Roman"/>
                <a:sym typeface="Times New Roman"/>
              </a:rPr>
              <a:t>Giao diện của Python gồm: Nơi thực hiện lệnh, sau khi nhập xong nhấn phím Enter để thực hiện lệnh và dấu nhắc của Python.</a:t>
            </a:r>
            <a:endParaRPr/>
          </a:p>
        </p:txBody>
      </p:sp>
      <p:pic>
        <p:nvPicPr>
          <p:cNvPr id="142" name="Google Shape;142;p20"/>
          <p:cNvPicPr preferRelativeResize="0"/>
          <p:nvPr/>
        </p:nvPicPr>
        <p:blipFill rotWithShape="1">
          <a:blip r:embed="rId4">
            <a:alphaModFix/>
          </a:blip>
          <a:srcRect b="0" l="0" r="0" t="0"/>
          <a:stretch/>
        </p:blipFill>
        <p:spPr>
          <a:xfrm>
            <a:off x="1262743" y="2163281"/>
            <a:ext cx="9390743" cy="4397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1"/>
          <p:cNvSpPr/>
          <p:nvPr/>
        </p:nvSpPr>
        <p:spPr>
          <a:xfrm>
            <a:off x="432455" y="969089"/>
            <a:ext cx="3849259" cy="1712062"/>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21"/>
          <p:cNvSpPr/>
          <p:nvPr/>
        </p:nvSpPr>
        <p:spPr>
          <a:xfrm>
            <a:off x="1741715" y="304357"/>
            <a:ext cx="9173028"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F0000"/>
              </a:buClr>
              <a:buSzPts val="2400"/>
              <a:buFont typeface="Times New Roman"/>
              <a:buNone/>
            </a:pPr>
            <a:r>
              <a:rPr b="1" lang="en-US" sz="2400">
                <a:solidFill>
                  <a:srgbClr val="FF0000"/>
                </a:solidFill>
                <a:latin typeface="Times New Roman"/>
                <a:ea typeface="Times New Roman"/>
                <a:cs typeface="Times New Roman"/>
                <a:sym typeface="Times New Roman"/>
              </a:rPr>
              <a:t>LÀM QUEN VỚI MÔI TRƯỜNG LẬP TRÌNH PYTHON</a:t>
            </a:r>
            <a:endParaRPr b="1" sz="2400">
              <a:solidFill>
                <a:srgbClr val="FF0000"/>
              </a:solidFill>
              <a:latin typeface="Times New Roman"/>
              <a:ea typeface="Times New Roman"/>
              <a:cs typeface="Times New Roman"/>
              <a:sym typeface="Times New Roman"/>
            </a:endParaRPr>
          </a:p>
        </p:txBody>
      </p:sp>
      <p:sp>
        <p:nvSpPr>
          <p:cNvPr id="149" name="Google Shape;149;p21"/>
          <p:cNvSpPr txBox="1"/>
          <p:nvPr/>
        </p:nvSpPr>
        <p:spPr>
          <a:xfrm>
            <a:off x="515257" y="1009372"/>
            <a:ext cx="3766457" cy="169277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600">
                <a:solidFill>
                  <a:schemeClr val="dk1"/>
                </a:solidFill>
                <a:latin typeface="Times New Roman"/>
                <a:ea typeface="Times New Roman"/>
                <a:cs typeface="Times New Roman"/>
                <a:sym typeface="Times New Roman"/>
              </a:rPr>
              <a:t>* Chế độ gõ lệnh trực tiếp: thường được dùng để tính toán và kiểm tra nhanh cách lệnh.</a:t>
            </a:r>
            <a:endParaRPr/>
          </a:p>
        </p:txBody>
      </p:sp>
      <p:pic>
        <p:nvPicPr>
          <p:cNvPr id="150" name="Google Shape;150;p21"/>
          <p:cNvPicPr preferRelativeResize="0"/>
          <p:nvPr/>
        </p:nvPicPr>
        <p:blipFill rotWithShape="1">
          <a:blip r:embed="rId4">
            <a:alphaModFix/>
          </a:blip>
          <a:srcRect b="0" l="0" r="0" t="0"/>
          <a:stretch/>
        </p:blipFill>
        <p:spPr>
          <a:xfrm>
            <a:off x="5021942" y="1261397"/>
            <a:ext cx="6081487" cy="1104432"/>
          </a:xfrm>
          <a:prstGeom prst="rect">
            <a:avLst/>
          </a:prstGeom>
          <a:noFill/>
          <a:ln>
            <a:noFill/>
          </a:ln>
        </p:spPr>
      </p:pic>
      <p:sp>
        <p:nvSpPr>
          <p:cNvPr id="151" name="Google Shape;151;p21"/>
          <p:cNvSpPr/>
          <p:nvPr/>
        </p:nvSpPr>
        <p:spPr>
          <a:xfrm>
            <a:off x="425201" y="3298634"/>
            <a:ext cx="3849259" cy="1712062"/>
          </a:xfrm>
          <a:prstGeom prst="rect">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21"/>
          <p:cNvSpPr txBox="1"/>
          <p:nvPr/>
        </p:nvSpPr>
        <p:spPr>
          <a:xfrm>
            <a:off x="508003" y="3338917"/>
            <a:ext cx="3766457" cy="1598386"/>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2800">
                <a:solidFill>
                  <a:schemeClr val="dk1"/>
                </a:solidFill>
                <a:latin typeface="Times New Roman"/>
                <a:ea typeface="Times New Roman"/>
                <a:cs typeface="Times New Roman"/>
                <a:sym typeface="Times New Roman"/>
              </a:rPr>
              <a:t>* Chế độ soạn thảo:dùng để viết các chương trình có nhiều dòng lệnh.</a:t>
            </a:r>
            <a:endParaRPr sz="2400">
              <a:solidFill>
                <a:schemeClr val="dk1"/>
              </a:solidFill>
              <a:latin typeface="Times New Roman"/>
              <a:ea typeface="Times New Roman"/>
              <a:cs typeface="Times New Roman"/>
              <a:sym typeface="Times New Roman"/>
            </a:endParaRPr>
          </a:p>
        </p:txBody>
      </p:sp>
      <p:pic>
        <p:nvPicPr>
          <p:cNvPr id="153" name="Google Shape;153;p21"/>
          <p:cNvPicPr preferRelativeResize="0"/>
          <p:nvPr/>
        </p:nvPicPr>
        <p:blipFill rotWithShape="1">
          <a:blip r:embed="rId5">
            <a:alphaModFix/>
          </a:blip>
          <a:srcRect b="0" l="0" r="0" t="0"/>
          <a:stretch/>
        </p:blipFill>
        <p:spPr>
          <a:xfrm>
            <a:off x="4884783" y="3298634"/>
            <a:ext cx="7060474" cy="21987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