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8" r:id="rId2"/>
    <p:sldId id="372" r:id="rId3"/>
    <p:sldId id="359" r:id="rId4"/>
    <p:sldId id="373" r:id="rId5"/>
    <p:sldId id="374" r:id="rId6"/>
    <p:sldId id="375" r:id="rId7"/>
    <p:sldId id="382" r:id="rId8"/>
    <p:sldId id="384" r:id="rId9"/>
    <p:sldId id="383" r:id="rId10"/>
    <p:sldId id="345" r:id="rId11"/>
    <p:sldId id="390" r:id="rId12"/>
    <p:sldId id="360" r:id="rId13"/>
    <p:sldId id="361" r:id="rId14"/>
    <p:sldId id="379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-532" y="-8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2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2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5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15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1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5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491900" y="3749940"/>
            <a:ext cx="366482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2504" y="4256404"/>
            <a:ext cx="219456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HÀM SỐ LUỸ THỪA – HÀM SỐ MŨ – HÀM SỐ LOGARIT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5292388" y="9100430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</a:t>
              </a:r>
              <a:r>
                <a:rPr lang="en-US" sz="48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TRÌNH </a:t>
              </a:r>
              <a:r>
                <a:rPr lang="en-US" sz="4800" b="1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LÔGARIT 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CƠ BẢN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2977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57107" y="796864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</a:t>
              </a:r>
              <a:r>
                <a:rPr lang="en-US" sz="48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TRÌNH </a:t>
              </a:r>
              <a:r>
                <a:rPr lang="en-US" sz="4800" b="1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LÔGARIT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187588" y="6677864"/>
            <a:ext cx="20659160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0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0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MŨ – PHƯƠNG TRÌNH LOGARIT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284085" y="7968646"/>
            <a:ext cx="19881868" cy="518879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812296" y="119094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="" xmlns:a16="http://schemas.microsoft.com/office/drawing/2014/main" id="{C2A6B527-540C-465B-A60D-27346152F16E}"/>
              </a:ext>
            </a:extLst>
          </p:cNvPr>
          <p:cNvGrpSpPr/>
          <p:nvPr/>
        </p:nvGrpSpPr>
        <p:grpSpPr>
          <a:xfrm>
            <a:off x="5305847" y="10301179"/>
            <a:ext cx="17504276" cy="1645852"/>
            <a:chOff x="7483861" y="7543801"/>
            <a:chExt cx="17012919" cy="1646069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572AD7E-402F-4E19-87B6-2293A2332B76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156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CÁCH GIẢI MỘT SỐ PHƯƠNG </a:t>
              </a:r>
              <a:r>
                <a:rPr lang="en-US" sz="48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TRÌNH </a:t>
              </a:r>
              <a:r>
                <a:rPr lang="en-US" sz="4800" b="1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LÔGARIT 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ĐƠN GIẢN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="" xmlns:a16="http://schemas.microsoft.com/office/drawing/2014/main" id="{D48AC276-39E5-49E8-AF6C-C5F73FCEB609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="" xmlns:a16="http://schemas.microsoft.com/office/drawing/2014/main" id="{08535799-1313-44D8-AE90-44F8F2D5D3A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="" xmlns:a16="http://schemas.microsoft.com/office/drawing/2014/main" id="{C2CCB2B7-2899-4FF4-A53E-AC88DF15FC29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="" xmlns:a16="http://schemas.microsoft.com/office/drawing/2014/main" id="{EF833DD2-FDDB-4FCC-B40E-01CBF38CD21F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CEDBEC75-7CE1-4F46-A57B-D962F018698C}"/>
                    </a:ext>
                  </a:extLst>
                </p:cNvPr>
                <p:cNvSpPr txBox="1"/>
                <p:nvPr/>
              </p:nvSpPr>
              <p:spPr>
                <a:xfrm>
                  <a:off x="7962977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390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902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2471" y="2657754"/>
            <a:ext cx="23391942" cy="389544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535400" y="8610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0" y="8610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1415" y="4960203"/>
                <a:ext cx="27963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4960203"/>
                <a:ext cx="279635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3" y="4959491"/>
                <a:ext cx="4623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3" y="4959491"/>
                <a:ext cx="462335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 spc="-15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36688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366889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9855C86-4B29-4FA9-9EE4-F910FF71DD70}"/>
                  </a:ext>
                </a:extLst>
              </p:cNvPr>
              <p:cNvSpPr/>
              <p:nvPr/>
            </p:nvSpPr>
            <p:spPr>
              <a:xfrm>
                <a:off x="699586" y="3719691"/>
                <a:ext cx="22973963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tốt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nghiệp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2020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Mã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101)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855C86-4B29-4FA9-9EE4-F910FF71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86" y="3719691"/>
                <a:ext cx="22973963" cy="6186309"/>
              </a:xfrm>
              <a:prstGeom prst="rect">
                <a:avLst/>
              </a:prstGeom>
              <a:blipFill>
                <a:blip r:embed="rId8"/>
                <a:stretch>
                  <a:fillRect l="-1088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23D5022-E6E0-4650-B512-5470FDF1D98F}"/>
                  </a:ext>
                </a:extLst>
              </p:cNvPr>
              <p:cNvSpPr/>
              <p:nvPr/>
            </p:nvSpPr>
            <p:spPr>
              <a:xfrm>
                <a:off x="5486400" y="8664714"/>
                <a:ext cx="8904232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−1=9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3D5022-E6E0-4650-B512-5470FDF1D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664714"/>
                <a:ext cx="8904232" cy="8886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49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902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24244" y="3054203"/>
            <a:ext cx="23638967" cy="3535293"/>
            <a:chOff x="992187" y="2315908"/>
            <a:chExt cx="22353091" cy="433672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315908"/>
              <a:ext cx="3124200" cy="1272094"/>
              <a:chOff x="534987" y="1362091"/>
              <a:chExt cx="4197167" cy="1462112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362091"/>
                <a:ext cx="4197167" cy="124144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3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2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221200" y="1029439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0" y="10294395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91415" y="4960203"/>
                <a:ext cx="27963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4960203"/>
                <a:ext cx="2796357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694073" y="4959491"/>
                <a:ext cx="46233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=∅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3" y="4959491"/>
                <a:ext cx="4623358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 spc="-15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25154" y="4637383"/>
                <a:ext cx="3668899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54" y="4637383"/>
                <a:ext cx="3668899" cy="14752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9855C86-4B29-4FA9-9EE4-F910FF71DD70}"/>
                  </a:ext>
                </a:extLst>
              </p:cNvPr>
              <p:cNvSpPr/>
              <p:nvPr/>
            </p:nvSpPr>
            <p:spPr>
              <a:xfrm>
                <a:off x="707063" y="3019440"/>
                <a:ext cx="22973963" cy="694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</a:t>
                </a:r>
              </a:p>
              <a:p>
                <a:pPr marL="629920" marR="0" indent="-629920" algn="just"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</a:t>
                </a:r>
                <a:r>
                  <a:rPr lang="en-US" sz="44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Nghiệm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855C86-4B29-4FA9-9EE4-F910FF71D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3" y="3019440"/>
                <a:ext cx="22973963" cy="69403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23D5022-E6E0-4650-B512-5470FDF1D98F}"/>
                  </a:ext>
                </a:extLst>
              </p:cNvPr>
              <p:cNvSpPr/>
              <p:nvPr/>
            </p:nvSpPr>
            <p:spPr>
              <a:xfrm>
                <a:off x="5486400" y="8664714"/>
                <a:ext cx="12104852" cy="229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 ĐK</a:t>
                </a:r>
                <a:r>
                  <a:rPr lang="en-US" smtClean="0"/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&gt;1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𝑃𝑇</m:t>
                              </m:r>
                              <m:groupChr>
                                <m:groupChrPr>
                                  <m:chr m:val="⇔"/>
                                  <m:pos m:val="top"/>
                                  <m:ctrlP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/>
                              </m:groupCh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 (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3D5022-E6E0-4650-B512-5470FDF1D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664714"/>
                <a:ext cx="12104852" cy="2291589"/>
              </a:xfrm>
              <a:prstGeom prst="rect">
                <a:avLst/>
              </a:prstGeom>
              <a:blipFill rotWithShape="1">
                <a:blip r:embed="rId9"/>
                <a:stretch>
                  <a:fillRect t="-6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2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49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48949" y="692201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54839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003579" y="11811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579" y="118110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79301" y="5281637"/>
                <a:ext cx="26127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01" y="5281637"/>
                <a:ext cx="26127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2465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2465244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00600"/>
                <a:ext cx="20387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00600"/>
                <a:ext cx="2038742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5" y="5223658"/>
                <a:ext cx="26127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223658"/>
                <a:ext cx="261276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8379260" y="518360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C40D5A3-1663-4815-B7D2-F26A6F9B09D5}"/>
                  </a:ext>
                </a:extLst>
              </p:cNvPr>
              <p:cNvSpPr/>
              <p:nvPr/>
            </p:nvSpPr>
            <p:spPr>
              <a:xfrm>
                <a:off x="1219200" y="3726265"/>
                <a:ext cx="217117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𝑙𝑜𝑔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𝑙𝑜𝑔</m:t>
                    </m:r>
                    <m:r>
                      <a:rPr lang="en-US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b="0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tổng các nghiệm của phương trình ?</a:t>
                </a:r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C40D5A3-1663-4815-B7D2-F26A6F9B0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26265"/>
                <a:ext cx="2171176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123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734EAC1-1490-4E2F-BC21-770E61B5771E}"/>
                  </a:ext>
                </a:extLst>
              </p:cNvPr>
              <p:cNvSpPr/>
              <p:nvPr/>
            </p:nvSpPr>
            <p:spPr>
              <a:xfrm>
                <a:off x="1714499" y="7799153"/>
                <a:ext cx="21216461" cy="4118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smtClean="0">
                    <a:effectLst/>
                    <a:ea typeface="Calibri" panose="020F0502020204030204" pitchFamily="34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𝑥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0" i="1" smtClean="0">
                            <a:effectLst/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effectLst/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−2=0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1 (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 (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𝑙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Calibri" panose="020F0502020204030204" pitchFamily="34" charset="0"/>
                      </a:rPr>
                      <m:t>1 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34EAC1-1490-4E2F-BC21-770E61B57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7799153"/>
                <a:ext cx="21216461" cy="4118563"/>
              </a:xfrm>
              <a:prstGeom prst="rect">
                <a:avLst/>
              </a:prstGeom>
              <a:blipFill rotWithShape="1">
                <a:blip r:embed="rId9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13817" y="669427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619279"/>
            <a:ext cx="23391942" cy="388564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7150929" y="958886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929" y="958886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14600" y="5120591"/>
                <a:ext cx="4343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𝑃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243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120591"/>
                <a:ext cx="43434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768506" y="5109175"/>
                <a:ext cx="28131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n-GB" sz="4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506" y="5109175"/>
                <a:ext cx="2813179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069244" y="5120591"/>
                <a:ext cx="33137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𝑃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=−4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120591"/>
                <a:ext cx="3313756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5" y="5120591"/>
                <a:ext cx="32281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𝑃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=81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120591"/>
                <a:ext cx="322811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841735" y="495761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6E7D75-636A-42C5-AA99-9F03FA49C410}"/>
              </a:ext>
            </a:extLst>
          </p:cNvPr>
          <p:cNvSpPr/>
          <p:nvPr/>
        </p:nvSpPr>
        <p:spPr>
          <a:xfrm>
            <a:off x="10972800" y="1013744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6E0897D-B01C-47F3-9750-1210BCA77B96}"/>
                  </a:ext>
                </a:extLst>
              </p:cNvPr>
              <p:cNvSpPr/>
              <p:nvPr/>
            </p:nvSpPr>
            <p:spPr>
              <a:xfrm>
                <a:off x="838200" y="3276600"/>
                <a:ext cx="22612518" cy="81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5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6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hai nghiệm thực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𝑃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   ?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E0897D-B01C-47F3-9750-1210BCA77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2612518" cy="818814"/>
              </a:xfrm>
              <a:prstGeom prst="rect">
                <a:avLst/>
              </a:prstGeom>
              <a:blipFill rotWithShape="1">
                <a:blip r:embed="rId8"/>
                <a:stretch>
                  <a:fillRect l="-1105" t="-8209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052FC0CE-0FDA-4A11-9BD1-D4FB3C9484F2}"/>
                  </a:ext>
                </a:extLst>
              </p:cNvPr>
              <p:cNvSpPr/>
              <p:nvPr/>
            </p:nvSpPr>
            <p:spPr>
              <a:xfrm>
                <a:off x="1066800" y="7713398"/>
                <a:ext cx="21393318" cy="2480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i="1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PT 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vi-VN" sz="440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"/>
                        <m:ctrlPr>
                          <a:rPr lang="vi-VN" sz="4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vi-VN" sz="4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40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=2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=3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vi-VN" sz="440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vi-VN" sz="4400" i="1">
                            <a:latin typeface="Cambria Math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"/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=9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=27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.          </m:t>
                    </m:r>
                  </m:oMath>
                </a14:m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  <m:t>𝑃</m:t>
                        </m:r>
                        <m: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/>
                      </a:rPr>
                      <m:t>243</m:t>
                    </m:r>
                  </m:oMath>
                </a14:m>
                <a:endParaRPr lang="en-GB" sz="48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2FC0CE-0FDA-4A11-9BD1-D4FB3C948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713398"/>
                <a:ext cx="21393318" cy="24804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0773" y="5415698"/>
            <a:ext cx="22729678" cy="815126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2515" y="2676409"/>
            <a:ext cx="22897935" cy="2694787"/>
            <a:chOff x="992187" y="2564546"/>
            <a:chExt cx="22353091" cy="408808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6"/>
              <a:ext cx="3124200" cy="1135206"/>
              <a:chOff x="534987" y="1647866"/>
              <a:chExt cx="4197167" cy="130477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86876" y="1718344"/>
                <a:ext cx="3042910" cy="1234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59235" y="122754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235" y="122754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762000" y="4011706"/>
                <a:ext cx="56119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011706"/>
                <a:ext cx="561191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188873" y="3924049"/>
                <a:ext cx="67933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73" y="3924049"/>
                <a:ext cx="67933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829800" y="3886200"/>
                <a:ext cx="65956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886200"/>
                <a:ext cx="659564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923673" y="3893403"/>
                <a:ext cx="67933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3673" y="3893403"/>
                <a:ext cx="679332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480647" y="38346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1C613FB-4F5E-4B3F-9691-A417FE74A00E}"/>
                  </a:ext>
                </a:extLst>
              </p:cNvPr>
              <p:cNvSpPr/>
              <p:nvPr/>
            </p:nvSpPr>
            <p:spPr>
              <a:xfrm>
                <a:off x="3810000" y="2667000"/>
                <a:ext cx="10700815" cy="815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4400" i="1">
                                <a:effectLst/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C613FB-4F5E-4B3F-9691-A417FE74A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67000"/>
                <a:ext cx="10700815" cy="815351"/>
              </a:xfrm>
              <a:prstGeom prst="rect">
                <a:avLst/>
              </a:prstGeom>
              <a:blipFill>
                <a:blip r:embed="rId8"/>
                <a:stretch>
                  <a:fillRect l="-2279" t="-11278" r="-1368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5EF466C5-A520-4C08-92EE-8C12D72CC83B}"/>
                  </a:ext>
                </a:extLst>
              </p:cNvPr>
              <p:cNvSpPr/>
              <p:nvPr/>
            </p:nvSpPr>
            <p:spPr>
              <a:xfrm>
                <a:off x="762000" y="6456102"/>
                <a:ext cx="21726865" cy="718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Đk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&gt;−3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thành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(1)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Dễ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nghịch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F466C5-A520-4C08-92EE-8C12D72CC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456102"/>
                <a:ext cx="21726865" cy="7183698"/>
              </a:xfrm>
              <a:prstGeom prst="rect">
                <a:avLst/>
              </a:prstGeom>
              <a:blipFill>
                <a:blip r:embed="rId9"/>
                <a:stretch>
                  <a:fillRect l="-1122" t="-1103" r="-1122" b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4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033198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PHƯƠNG TRÌNH LOGARIT CƠ BẢN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859908" y="4117642"/>
                <a:ext cx="10226106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08" y="4117642"/>
                <a:ext cx="1022610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710524" y="5288373"/>
                <a:ext cx="13310276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Minh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họa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/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US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5288373"/>
                <a:ext cx="13310276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78" t="-5460" b="-1321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Đối tượng 43019">
                <a:extLst>
                  <a:ext uri="{FF2B5EF4-FFF2-40B4-BE49-F238E27FC236}">
                    <a16:creationId xmlns:a16="http://schemas.microsoft.com/office/drawing/2014/main" xmlns="" id="{85EFC5B5-C2D1-4881-972E-170B46E51F56}"/>
                  </a:ext>
                </a:extLst>
              </p:cNvPr>
              <p:cNvSpPr txBox="1"/>
              <p:nvPr/>
            </p:nvSpPr>
            <p:spPr bwMode="auto">
              <a:xfrm>
                <a:off x="15618750" y="4198204"/>
                <a:ext cx="2135850" cy="830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Đối tượng 43019">
                <a:extLst>
                  <a:ext uri="{FF2B5EF4-FFF2-40B4-BE49-F238E27FC236}">
                    <a16:creationId xmlns:a16="http://schemas.microsoft.com/office/drawing/2014/main" id="{85EFC5B5-C2D1-4881-972E-170B46E5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18750" y="4198204"/>
                <a:ext cx="2135850" cy="830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Đối tượng 43019">
                <a:extLst>
                  <a:ext uri="{FF2B5EF4-FFF2-40B4-BE49-F238E27FC236}">
                    <a16:creationId xmlns:a16="http://schemas.microsoft.com/office/drawing/2014/main" xmlns="" id="{0531D036-F308-4437-8A8E-53A0A0006614}"/>
                  </a:ext>
                </a:extLst>
              </p:cNvPr>
              <p:cNvSpPr txBox="1"/>
              <p:nvPr/>
            </p:nvSpPr>
            <p:spPr bwMode="auto">
              <a:xfrm>
                <a:off x="14401800" y="8770203"/>
                <a:ext cx="307851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Đối tượng 43019">
                <a:extLst>
                  <a:ext uri="{FF2B5EF4-FFF2-40B4-BE49-F238E27FC236}">
                    <a16:creationId xmlns:a16="http://schemas.microsoft.com/office/drawing/2014/main" id="{0531D036-F308-4437-8A8E-53A0A000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800" y="8770203"/>
                <a:ext cx="307851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BE3EEA33-48F3-484D-B6C6-E7BE29FB4487}"/>
                  </a:ext>
                </a:extLst>
              </p:cNvPr>
              <p:cNvSpPr/>
              <p:nvPr/>
            </p:nvSpPr>
            <p:spPr>
              <a:xfrm>
                <a:off x="152400" y="9863190"/>
                <a:ext cx="14142948" cy="181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lvl="0" indent="-68580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?"/>
                </a:pPr>
                <a:r>
                  <a:rPr lang="en-US" altLang="en-US" sz="4800" b="1" dirty="0" err="1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Mở</a:t>
                </a:r>
                <a:r>
                  <a:rPr lang="en-US" altLang="en-US" sz="48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3EEA33-48F3-484D-B6C6-E7BE29FB4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863190"/>
                <a:ext cx="14142948" cy="1816588"/>
              </a:xfrm>
              <a:prstGeom prst="rect">
                <a:avLst/>
              </a:prstGeom>
              <a:blipFill rotWithShape="1">
                <a:blip r:embed="rId7"/>
                <a:stretch>
                  <a:fillRect l="-1940" t="-7383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C53F84-9E70-4B69-B969-11E51A7EE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32038" y="7487395"/>
            <a:ext cx="5850472" cy="432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D60C5-5ED5-4C72-ADAD-68E6C7C0A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7399" y="2372912"/>
            <a:ext cx="5685111" cy="4485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F8AD6CE-8FE9-42FA-A74E-683718230ED3}"/>
                  </a:ext>
                </a:extLst>
              </p:cNvPr>
              <p:cNvSpPr/>
              <p:nvPr/>
            </p:nvSpPr>
            <p:spPr>
              <a:xfrm>
                <a:off x="-76200" y="7924800"/>
                <a:ext cx="14142948" cy="1597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en-US" sz="4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alt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sz="4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duy</a:t>
                </a:r>
                <a:r>
                  <a:rPr lang="en-US" sz="4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4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8AD6CE-8FE9-42FA-A74E-683718230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7924800"/>
                <a:ext cx="14142948" cy="1597553"/>
              </a:xfrm>
              <a:prstGeom prst="rect">
                <a:avLst/>
              </a:prstGeom>
              <a:blipFill rotWithShape="1">
                <a:blip r:embed="rId10"/>
                <a:stretch>
                  <a:fillRect l="-1939" t="-8779" r="-1379" b="-18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4" grpId="0"/>
      <p:bldP spid="86" grpId="0"/>
      <p:bldP spid="87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196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lang="vi-VN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ươ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yo-NG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yo-NG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yo-NG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4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4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yo-NG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yo-NG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r>
                  <a:rPr lang="yo-NG" sz="4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d</a:t>
                </a:r>
                <a:r>
                  <a:rPr lang="yo-NG" sz="4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1961691"/>
              </a:xfrm>
              <a:prstGeom prst="rect">
                <a:avLst/>
              </a:prstGeom>
              <a:blipFill rotWithShape="1">
                <a:blip r:embed="rId3"/>
                <a:stretch>
                  <a:fillRect l="-1013" t="-5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 1: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418436" y="5334000"/>
            <a:ext cx="22736076" cy="7809715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CC2BF53-9960-4EBA-83F4-A0D8D5F7DA72}"/>
                  </a:ext>
                </a:extLst>
              </p:cNvPr>
              <p:cNvSpPr/>
              <p:nvPr/>
            </p:nvSpPr>
            <p:spPr>
              <a:xfrm>
                <a:off x="1081782" y="6473279"/>
                <a:ext cx="11910902" cy="1104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82" y="6473279"/>
                <a:ext cx="11910902" cy="1104277"/>
              </a:xfrm>
              <a:prstGeom prst="rect">
                <a:avLst/>
              </a:prstGeom>
              <a:blipFill>
                <a:blip r:embed="rId4"/>
                <a:stretch>
                  <a:fillRect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79F4066-5BAD-465B-8DF6-5CDD85BE1991}"/>
                  </a:ext>
                </a:extLst>
              </p:cNvPr>
              <p:cNvSpPr/>
              <p:nvPr/>
            </p:nvSpPr>
            <p:spPr>
              <a:xfrm>
                <a:off x="1943854" y="7720183"/>
                <a:ext cx="10125609" cy="107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latin typeface="+mj-lt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+mj-lt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4" y="7720183"/>
                <a:ext cx="10125609" cy="1074333"/>
              </a:xfrm>
              <a:prstGeom prst="rect">
                <a:avLst/>
              </a:prstGeom>
              <a:blipFill>
                <a:blip r:embed="rId5"/>
                <a:stretch>
                  <a:fillRect l="-2468" t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68CEBDB8-3336-4EC7-9910-4A61B97479AA}"/>
                  </a:ext>
                </a:extLst>
              </p:cNvPr>
              <p:cNvSpPr/>
              <p:nvPr/>
            </p:nvSpPr>
            <p:spPr>
              <a:xfrm>
                <a:off x="1920662" y="9045273"/>
                <a:ext cx="18043738" cy="1541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cs typeface="Arial" panose="020B0604020202020204" pitchFamily="34" charset="0"/>
                  </a:rPr>
                  <a:t>)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=9⇔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=1±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4400" dirty="0">
                  <a:solidFill>
                    <a:srgbClr val="000000"/>
                  </a:solidFill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62" y="9045273"/>
                <a:ext cx="18043738" cy="1541640"/>
              </a:xfrm>
              <a:prstGeom prst="rect">
                <a:avLst/>
              </a:prstGeom>
              <a:blipFill>
                <a:blip r:embed="rId6"/>
                <a:stretch>
                  <a:fillRect l="-1351" t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5">
            <a:extLst>
              <a:ext uri="{FF2B5EF4-FFF2-40B4-BE49-F238E27FC236}">
                <a16:creationId xmlns:a16="http://schemas.microsoft.com/office/drawing/2014/main" xmlns="" id="{40D8837C-125E-46AA-B5C3-6FAD6D09DE2D}"/>
              </a:ext>
            </a:extLst>
          </p:cNvPr>
          <p:cNvSpPr txBox="1"/>
          <p:nvPr/>
        </p:nvSpPr>
        <p:spPr bwMode="auto">
          <a:xfrm>
            <a:off x="5157589" y="10234914"/>
            <a:ext cx="4070339" cy="10073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789E07F-1695-4238-8C98-6B66E29CED2A}"/>
                  </a:ext>
                </a:extLst>
              </p:cNvPr>
              <p:cNvSpPr txBox="1"/>
              <p:nvPr/>
            </p:nvSpPr>
            <p:spPr>
              <a:xfrm>
                <a:off x="1943853" y="10439400"/>
                <a:ext cx="17868147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cs typeface="Arial" panose="020B0604020202020204" pitchFamily="34" charset="0"/>
                  </a:rPr>
                  <a:t>d</a:t>
                </a:r>
                <a:r>
                  <a:rPr lang="yo-NG" sz="4000" dirty="0"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(PTVN)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89E07F-1695-4238-8C98-6B66E29CE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3" y="10439400"/>
                <a:ext cx="17868147" cy="961545"/>
              </a:xfrm>
              <a:prstGeom prst="rect">
                <a:avLst/>
              </a:prstGeom>
              <a:blipFill>
                <a:blip r:embed="rId7"/>
                <a:stretch>
                  <a:fillRect l="-1228" t="-318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86586C86-4E38-4045-8883-9165D7087F2C}"/>
              </a:ext>
            </a:extLst>
          </p:cNvPr>
          <p:cNvGrpSpPr/>
          <p:nvPr/>
        </p:nvGrpSpPr>
        <p:grpSpPr>
          <a:xfrm>
            <a:off x="611108" y="1524000"/>
            <a:ext cx="12114292" cy="907192"/>
            <a:chOff x="7459670" y="7543799"/>
            <a:chExt cx="20011305" cy="9073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50315C-F25F-4FD9-886C-03CEBCDA533E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xmlns="" id="{3096FE50-E4A0-4740-8B87-1ABB2CB053F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6" name="Isosceles Triangle 44">
                <a:extLst>
                  <a:ext uri="{FF2B5EF4-FFF2-40B4-BE49-F238E27FC236}">
                    <a16:creationId xmlns:a16="http://schemas.microsoft.com/office/drawing/2014/main" xmlns="" id="{0E809B92-45D8-4B7B-BE9F-42FAE308B35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7" name="Group 29">
                <a:extLst>
                  <a:ext uri="{FF2B5EF4-FFF2-40B4-BE49-F238E27FC236}">
                    <a16:creationId xmlns:a16="http://schemas.microsoft.com/office/drawing/2014/main" xmlns="" id="{974EA8D6-EC1A-4907-BBF4-DCEB8A716AE0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8" name="Round Same Side Corner Rectangle 48">
                  <a:extLst>
                    <a:ext uri="{FF2B5EF4-FFF2-40B4-BE49-F238E27FC236}">
                      <a16:creationId xmlns:a16="http://schemas.microsoft.com/office/drawing/2014/main" xmlns="" id="{76D708DA-A6C4-41E2-9D89-D1BD57A1B06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4C3F9427-8FB3-4A70-AEBB-401819512CF4}"/>
                    </a:ext>
                  </a:extLst>
                </p:cNvPr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4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5" y="2964801"/>
            <a:ext cx="190639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GIẢI MỘT SỐ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 TRÌNH </a:t>
            </a: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LOGARIT </a:t>
            </a:r>
            <a:r>
              <a:rPr lang="fr-FR" sz="4400" b="1" noProof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GIẢN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61E06C-9737-4B43-B73C-DD354EA98972}"/>
              </a:ext>
            </a:extLst>
          </p:cNvPr>
          <p:cNvSpPr/>
          <p:nvPr/>
        </p:nvSpPr>
        <p:spPr>
          <a:xfrm>
            <a:off x="1539457" y="3997511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Đưa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DDD1A2F-A933-4B8B-A875-7AF7927B89C3}"/>
              </a:ext>
            </a:extLst>
          </p:cNvPr>
          <p:cNvSpPr/>
          <p:nvPr/>
        </p:nvSpPr>
        <p:spPr>
          <a:xfrm>
            <a:off x="2362200" y="5257800"/>
            <a:ext cx="108663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defTabSz="914400" eaLnBrk="1" hangingPunct="1">
              <a:spcBef>
                <a:spcPct val="50000"/>
              </a:spcBef>
            </a:pPr>
            <a:r>
              <a:rPr kumimoji="0" lang="fr-FR" sz="4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 Biến</a:t>
            </a:r>
            <a:r>
              <a:rPr kumimoji="0" lang="fr-FR" sz="44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đổi phương trình đã cho về dạng</a:t>
            </a:r>
            <a:endParaRPr lang="en-US" alt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ối tượng 2">
                <a:extLst>
                  <a:ext uri="{FF2B5EF4-FFF2-40B4-BE49-F238E27FC236}">
                    <a16:creationId xmlns:a16="http://schemas.microsoft.com/office/drawing/2014/main" xmlns="" id="{A78763FA-BAE9-460F-8277-BB549356DEAF}"/>
                  </a:ext>
                </a:extLst>
              </p:cNvPr>
              <p:cNvSpPr txBox="1"/>
              <p:nvPr/>
            </p:nvSpPr>
            <p:spPr bwMode="auto">
              <a:xfrm>
                <a:off x="3110215" y="6544983"/>
                <a:ext cx="17844785" cy="1684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&gt;0,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 (</m:t>
                              </m:r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&gt;0)</m:t>
                              </m:r>
                            </m:e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vi-VN" sz="4400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Đối tượng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8763FA-BAE9-460F-8277-BB549356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215" y="6544983"/>
                <a:ext cx="17844785" cy="16846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9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92192" y="2819400"/>
                <a:ext cx="24059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Giải </a:t>
                </a:r>
                <a:r>
                  <a:rPr kumimoji="0" lang="en-US" alt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kumimoji="0" lang="en-US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ph</a:t>
                </a:r>
                <a:r>
                  <a:rPr kumimoji="0" lang="vi-V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ươ</a:t>
                </a:r>
                <a:r>
                  <a:rPr kumimoji="0" lang="en-US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ng </a:t>
                </a:r>
                <a:r>
                  <a:rPr kumimoji="0" lang="en-US" alt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kumimoji="0" lang="en-US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kumimoji="0" lang="en-US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yo-NG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+7)=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3)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 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vi-VN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  <m:t>        </m:t>
                            </m:r>
                            <m:r>
                              <a:rPr lang="en-US" sz="4000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sz="4000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  <m:t>) 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4000" b="0" i="1" smtClean="0">
                            <a:latin typeface="Cambria Math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5−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2" y="2819400"/>
                <a:ext cx="2405985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912" t="-7438" b="-16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 DỤ 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407930" y="4533014"/>
            <a:ext cx="22736076" cy="8366310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xmlns="" id="{5D1F3C70-1D47-40A6-BF1A-A06E07090F2F}"/>
              </a:ext>
            </a:extLst>
          </p:cNvPr>
          <p:cNvGrpSpPr/>
          <p:nvPr/>
        </p:nvGrpSpPr>
        <p:grpSpPr>
          <a:xfrm>
            <a:off x="611108" y="1447800"/>
            <a:ext cx="12114292" cy="907192"/>
            <a:chOff x="7459670" y="7543799"/>
            <a:chExt cx="20011305" cy="9073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550E40A-2B8D-4F19-AB06-1D30529492EB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xmlns="" id="{45D67129-431C-4081-8CC3-F35F8A83F2D8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xmlns="" id="{9B881F42-C44A-4270-8BB7-43EE15842CB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xmlns="" id="{281CE22E-0B67-48CD-873E-0E90D3329370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0" name="Round Same Side Corner Rectangle 48">
                  <a:extLst>
                    <a:ext uri="{FF2B5EF4-FFF2-40B4-BE49-F238E27FC236}">
                      <a16:creationId xmlns:a16="http://schemas.microsoft.com/office/drawing/2014/main" xmlns="" id="{169D4860-CBFD-4762-80BC-C9016626CFF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3B162C8E-5337-4CFF-A0B2-B6F0145EF779}"/>
                    </a:ext>
                  </a:extLst>
                </p:cNvPr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A11EF16-A400-4E2C-A783-5E0145365689}"/>
              </a:ext>
            </a:extLst>
          </p:cNvPr>
          <p:cNvSpPr/>
          <p:nvPr/>
        </p:nvSpPr>
        <p:spPr>
          <a:xfrm>
            <a:off x="445332" y="5638800"/>
            <a:ext cx="1730926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9388C4AE-6C17-4FA7-9DB5-427B9AC4FB74}"/>
                  </a:ext>
                </a:extLst>
              </p:cNvPr>
              <p:cNvSpPr/>
              <p:nvPr/>
            </p:nvSpPr>
            <p:spPr>
              <a:xfrm>
                <a:off x="1097600" y="5308901"/>
                <a:ext cx="22258399" cy="77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pt-BR" sz="4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a) Đk: </a:t>
                </a:r>
                <a14:m>
                  <m:oMath xmlns:m="http://schemas.openxmlformats.org/officeDocument/2006/math">
                    <m:r>
                      <a:rPr lang="vi-VN" sz="4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&gt;3. </m:t>
                    </m:r>
                  </m:oMath>
                </a14:m>
                <a:r>
                  <a:rPr lang="en-US" sz="42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20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20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vi-V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4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+7=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−3⇔</m:t>
                    </m:r>
                    <m:r>
                      <a:rPr lang="en-US" sz="4200" b="0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200" b="0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=−2</m:t>
                    </m:r>
                    <m:d>
                      <m:dPr>
                        <m:ctrlPr>
                          <a:rPr lang="en-US" sz="42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𝑙</m:t>
                        </m:r>
                      </m:e>
                    </m:d>
                    <m:r>
                      <a:rPr lang="vi-VN" sz="4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4200" b="0" i="1" smtClean="0">
                        <a:latin typeface="Cambria Math"/>
                        <a:ea typeface="Times New Roman" panose="02020603050405020304" pitchFamily="18" charset="0"/>
                      </a:rPr>
                      <m:t>𝑃𝑇𝑉𝑁</m:t>
                    </m:r>
                  </m:oMath>
                </a14:m>
                <a:endParaRPr lang="en-US" sz="4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88C4AE-6C17-4FA7-9DB5-427B9AC4F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00" y="5308901"/>
                <a:ext cx="22258399" cy="776046"/>
              </a:xfrm>
              <a:prstGeom prst="rect">
                <a:avLst/>
              </a:prstGeom>
              <a:blipFill rotWithShape="1">
                <a:blip r:embed="rId4"/>
                <a:stretch>
                  <a:fillRect t="-1023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9538F575-0EDA-4DEF-8033-F1C6279BBF4F}"/>
                  </a:ext>
                </a:extLst>
              </p:cNvPr>
              <p:cNvSpPr/>
              <p:nvPr/>
            </p:nvSpPr>
            <p:spPr>
              <a:xfrm>
                <a:off x="407198" y="6289914"/>
                <a:ext cx="22401292" cy="2450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b) </a:t>
                </a:r>
                <a:r>
                  <a:rPr lang="vi-VN" sz="42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vi-VN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:</a:t>
                </a:r>
                <a:r>
                  <a:rPr lang="vi-VN" sz="42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200" b="0" i="1" smtClean="0">
                        <a:latin typeface="Cambria Math"/>
                        <a:ea typeface="Cambria Math"/>
                      </a:rPr>
                      <m:t>&gt;−1</m:t>
                    </m:r>
                  </m:oMath>
                </a14:m>
                <a:r>
                  <a:rPr lang="vi-VN" sz="42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</a:t>
                </a:r>
                <a:r>
                  <a:rPr lang="vi-VN" sz="42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</a:t>
                </a:r>
                <a:r>
                  <a:rPr lang="en-US" sz="42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PT </a:t>
                </a:r>
                <a:r>
                  <a:rPr lang="vi-VN" sz="42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 </a:t>
                </a:r>
                <a:r>
                  <a:rPr lang="vi-VN" sz="4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thành</a:t>
                </a:r>
                <a:r>
                  <a:rPr lang="en-US" sz="4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+1⇔</m:t>
                    </m:r>
                    <m:sSup>
                      <m:sSupPr>
                        <m:ctrlPr>
                          <a:rPr lang="vi-VN" sz="420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effectLst/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200" b="0" i="0" smtClean="0">
                        <a:effectLst/>
                        <a:latin typeface="Cambria Math"/>
                      </a:rPr>
                      <m:t>−</m:t>
                    </m:r>
                    <m:r>
                      <a:rPr lang="en-US" sz="4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=0</a:t>
                </a:r>
                <a:r>
                  <a:rPr lang="vi-VN" sz="4200" smtClean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=0 (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𝑡𝑚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4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=1  (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𝑡𝑚</m:t>
                            </m:r>
                            <m:r>
                              <a:rPr lang="en-US" sz="4200" b="0" i="1" smtClean="0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38F575-0EDA-4DEF-8033-F1C6279BB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8" y="6289914"/>
                <a:ext cx="22401292" cy="2450864"/>
              </a:xfrm>
              <a:prstGeom prst="rect">
                <a:avLst/>
              </a:prstGeom>
              <a:blipFill rotWithShape="1">
                <a:blip r:embed="rId5"/>
                <a:stretch>
                  <a:fillRect t="-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538F575-0EDA-4DEF-8033-F1C6279BBF4F}"/>
                  </a:ext>
                </a:extLst>
              </p:cNvPr>
              <p:cNvSpPr/>
              <p:nvPr/>
            </p:nvSpPr>
            <p:spPr>
              <a:xfrm>
                <a:off x="459281" y="8830974"/>
                <a:ext cx="22401292" cy="372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c) </a:t>
                </a:r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vi-VN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:</a:t>
                </a:r>
                <a:r>
                  <a:rPr lang="vi-VN" sz="44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 panose="020F0502020204030204" pitchFamily="34" charset="0"/>
                      </a:rPr>
                      <m:t>0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&lt;5</m:t>
                    </m:r>
                  </m:oMath>
                </a14:m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i="1" smtClean="0">
                  <a:effectLst/>
                  <a:latin typeface="Cambria Math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smtClean="0">
                    <a:effectLst/>
                    <a:ea typeface="Calibri" panose="020F0502020204030204" pitchFamily="34" charset="0"/>
                  </a:rPr>
                  <a:t>        </a:t>
                </a:r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Khi </a:t>
                </a:r>
                <a:r>
                  <a:rPr lang="vi-VN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 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PT </a:t>
                </a:r>
                <a:r>
                  <a:rPr lang="vi-VN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trở thành</a:t>
                </a:r>
                <a:r>
                  <a:rPr lang="vi-VN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4400" smtClean="0"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d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0" i="1" smtClean="0">
                        <a:effectLst/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endParaRPr lang="en-US" sz="4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smtClean="0">
                    <a:effectLst/>
                    <a:ea typeface="Calibri" panose="020F0502020204030204" pitchFamily="34" charset="0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sSup>
                      <m:sSupPr>
                        <m:ctrlPr>
                          <a:rPr lang="vi-VN" sz="480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/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effectLst/>
                        <a:latin typeface="Cambria Math"/>
                      </a:rPr>
                      <m:t>−4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+3=0</a:t>
                </a:r>
                <a:r>
                  <a:rPr lang="vi-VN" sz="48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=1(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𝑡𝑚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=3 (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𝑡𝑚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38F575-0EDA-4DEF-8033-F1C6279BB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" y="8830974"/>
                <a:ext cx="22401292" cy="3720314"/>
              </a:xfrm>
              <a:prstGeom prst="rect">
                <a:avLst/>
              </a:prstGeom>
              <a:blipFill rotWithShape="1">
                <a:blip r:embed="rId6"/>
                <a:stretch>
                  <a:fillRect t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7" grpId="0"/>
      <p:bldP spid="10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5" y="2590800"/>
            <a:ext cx="185305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CÁCH GIẢI MỘT SỐ PHƯƠNG TRÌNH </a:t>
            </a: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LOGARIT </a:t>
            </a:r>
            <a:r>
              <a:rPr lang="fr-FR" sz="4400" b="1" noProof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GIẢN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61E06C-9737-4B43-B73C-DD354EA98972}"/>
              </a:ext>
            </a:extLst>
          </p:cNvPr>
          <p:cNvSpPr/>
          <p:nvPr/>
        </p:nvSpPr>
        <p:spPr>
          <a:xfrm>
            <a:off x="1539457" y="3352800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ẩn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429328F8-B10B-4CA3-ADF5-27ACFD0D5C05}"/>
              </a:ext>
            </a:extLst>
          </p:cNvPr>
          <p:cNvGrpSpPr/>
          <p:nvPr/>
        </p:nvGrpSpPr>
        <p:grpSpPr>
          <a:xfrm>
            <a:off x="839708" y="1676400"/>
            <a:ext cx="12114292" cy="907192"/>
            <a:chOff x="7459670" y="7543799"/>
            <a:chExt cx="20011305" cy="9073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B3F633-F138-4ABB-BC87-49FA07C02FB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xmlns="" id="{05EC91EB-8220-464F-8274-D31707C03BD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xmlns="" id="{F948F7F9-C5CA-4D3B-9191-8815A9B548B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xmlns="" id="{3AE87AE4-AC54-4363-B951-3C0B5EE7C849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1" name="Round Same Side Corner Rectangle 48">
                  <a:extLst>
                    <a:ext uri="{FF2B5EF4-FFF2-40B4-BE49-F238E27FC236}">
                      <a16:creationId xmlns:a16="http://schemas.microsoft.com/office/drawing/2014/main" xmlns="" id="{FE15ADBA-6ADB-4A82-92F4-FDEEA46FE6F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11A9078-8722-42F3-BD04-30BCC01EF7FC}"/>
                    </a:ext>
                  </a:extLst>
                </p:cNvPr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F66EB96-584B-4A0A-8AB2-30400222DE4B}"/>
                  </a:ext>
                </a:extLst>
              </p:cNvPr>
              <p:cNvSpPr/>
              <p:nvPr/>
            </p:nvSpPr>
            <p:spPr>
              <a:xfrm>
                <a:off x="228600" y="4038600"/>
                <a:ext cx="24765000" cy="7849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vi-VN" sz="4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giải</a:t>
                </a:r>
                <a:endParaRPr lang="en-US" sz="440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vi-VN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</a:t>
                </a: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Đặt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b="0" i="0" smtClean="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ea typeface="Times New Roman" panose="02020603050405020304" pitchFamily="18" charset="0"/>
                      </a:rPr>
                      <m:t>ho</m:t>
                    </m:r>
                    <m:r>
                      <a:rPr lang="en-US" sz="4400" b="0" i="0" smtClean="0">
                        <a:latin typeface="Cambria Math"/>
                        <a:ea typeface="Times New Roman" panose="020206030504050203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400" b="0" i="0" smtClean="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Giải phương trình ẩn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: 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(3)  Từ bước 2 ta quay về bài toán giải PT lôgarit cơ bản để tìm nghiệm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Lưu ý: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ếu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đưa phương trình về dạng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𝑛𝑡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khi đó theo định lý Viet ta có 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                  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  <m:groupChr>
                      <m:groupChrPr>
                        <m:chr m:val="⇔"/>
                        <m:pos m:val="top"/>
                        <m:ctrlPr>
                          <a:rPr lang="vi-VN" sz="4400" i="1" smtClean="0">
                            <a:effectLst/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4400" b="0" i="1" smtClean="0">
                        <a:effectLst/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66EB96-584B-4A0A-8AB2-30400222D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8600"/>
                <a:ext cx="24765000" cy="7849008"/>
              </a:xfrm>
              <a:prstGeom prst="rect">
                <a:avLst/>
              </a:prstGeom>
              <a:blipFill rotWithShape="1">
                <a:blip r:embed="rId3"/>
                <a:stretch>
                  <a:fillRect t="-1010" b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0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92192" y="2819400"/>
                <a:ext cx="24059856" cy="2060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Giải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</a:t>
                </a:r>
                <a:r>
                  <a:rPr kumimoji="0" lang="vi-VN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ươ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ng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trình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+6=0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  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4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       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c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>
                        <a:latin typeface="Cambria Math" panose="02040503050406030204" pitchFamily="18" charset="0"/>
                      </a:rPr>
                      <m:t>−15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4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2" y="2819400"/>
                <a:ext cx="24059856" cy="2060692"/>
              </a:xfrm>
              <a:prstGeom prst="rect">
                <a:avLst/>
              </a:prstGeom>
              <a:blipFill rotWithShape="1">
                <a:blip r:embed="rId3"/>
                <a:stretch>
                  <a:fillRect l="-1039" t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 DỤ 3: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467499" y="4648200"/>
            <a:ext cx="22736076" cy="8366310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xmlns="" id="{5D1F3C70-1D47-40A6-BF1A-A06E07090F2F}"/>
              </a:ext>
            </a:extLst>
          </p:cNvPr>
          <p:cNvGrpSpPr/>
          <p:nvPr/>
        </p:nvGrpSpPr>
        <p:grpSpPr>
          <a:xfrm>
            <a:off x="611108" y="1447800"/>
            <a:ext cx="12114292" cy="907192"/>
            <a:chOff x="7459670" y="7543799"/>
            <a:chExt cx="20011305" cy="9073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550E40A-2B8D-4F19-AB06-1D30529492EB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LOGARIT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xmlns="" id="{45D67129-431C-4081-8CC3-F35F8A83F2D8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xmlns="" id="{9B881F42-C44A-4270-8BB7-43EE15842CB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xmlns="" id="{281CE22E-0B67-48CD-873E-0E90D3329370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0" name="Round Same Side Corner Rectangle 48">
                  <a:extLst>
                    <a:ext uri="{FF2B5EF4-FFF2-40B4-BE49-F238E27FC236}">
                      <a16:creationId xmlns:a16="http://schemas.microsoft.com/office/drawing/2014/main" xmlns="" id="{169D4860-CBFD-4762-80BC-C9016626CFF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3B162C8E-5337-4CFF-A0B2-B6F0145EF779}"/>
                    </a:ext>
                  </a:extLst>
                </p:cNvPr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A11EF16-A400-4E2C-A783-5E0145365689}"/>
              </a:ext>
            </a:extLst>
          </p:cNvPr>
          <p:cNvSpPr/>
          <p:nvPr/>
        </p:nvSpPr>
        <p:spPr>
          <a:xfrm>
            <a:off x="445332" y="5638800"/>
            <a:ext cx="1730926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78B0242-FC83-426E-AF50-CC261FE0BD4F}"/>
                  </a:ext>
                </a:extLst>
              </p:cNvPr>
              <p:cNvSpPr/>
              <p:nvPr/>
            </p:nvSpPr>
            <p:spPr>
              <a:xfrm>
                <a:off x="471700" y="5509343"/>
                <a:ext cx="22235899" cy="1596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marR="0" indent="-74295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/>
                </a:pPr>
                <a:r>
                  <a:rPr lang="fr-FR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+6=0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=9(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=27(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8B0242-FC83-426E-AF50-CC261FE0B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0" y="5509343"/>
                <a:ext cx="22235899" cy="15963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007D96E-90FA-4B07-8F7C-F6EB55D6B404}"/>
                  </a:ext>
                </a:extLst>
              </p:cNvPr>
              <p:cNvSpPr/>
              <p:nvPr/>
            </p:nvSpPr>
            <p:spPr>
              <a:xfrm>
                <a:off x="152400" y="7467600"/>
                <a:ext cx="23934467" cy="184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b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ĐK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vi-VN" sz="44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</a:t>
                </a:r>
                <a:r>
                  <a:rPr lang="en-US" sz="44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vi-VN" sz="4400" i="1" smtClean="0">
                            <a:effectLst/>
                            <a:latin typeface="Cambria Math"/>
                          </a:rPr>
                        </m:ctrlPr>
                      </m:groupChrPr>
                      <m:e/>
                    </m:groupCh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0" i="1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4   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07D96E-90FA-4B07-8F7C-F6EB55D6B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467600"/>
                <a:ext cx="23934467" cy="1848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007D96E-90FA-4B07-8F7C-F6EB55D6B404}"/>
                  </a:ext>
                </a:extLst>
              </p:cNvPr>
              <p:cNvSpPr/>
              <p:nvPr/>
            </p:nvSpPr>
            <p:spPr>
              <a:xfrm>
                <a:off x="414230" y="10010177"/>
                <a:ext cx="23934467" cy="3016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ĐK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Phương trình trở thành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−15=0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=5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07D96E-90FA-4B07-8F7C-F6EB55D6B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0" y="10010177"/>
                <a:ext cx="23934467" cy="30169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9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3" grpId="0"/>
      <p:bldP spid="7" grpId="0"/>
      <p:bldP spid="1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5" y="2590800"/>
            <a:ext cx="160921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CÁCH GIẢI MỘT SỐ PHƯƠNG TRÌNH LOGARIT CƠ BẢN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61E06C-9737-4B43-B73C-DD354EA98972}"/>
              </a:ext>
            </a:extLst>
          </p:cNvPr>
          <p:cNvSpPr/>
          <p:nvPr/>
        </p:nvSpPr>
        <p:spPr>
          <a:xfrm>
            <a:off x="1539457" y="3352800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noProof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mũ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429328F8-B10B-4CA3-ADF5-27ACFD0D5C05}"/>
              </a:ext>
            </a:extLst>
          </p:cNvPr>
          <p:cNvGrpSpPr/>
          <p:nvPr/>
        </p:nvGrpSpPr>
        <p:grpSpPr>
          <a:xfrm>
            <a:off x="839708" y="1676400"/>
            <a:ext cx="12114292" cy="907192"/>
            <a:chOff x="7459670" y="7543799"/>
            <a:chExt cx="20011305" cy="9073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B3F633-F138-4ABB-BC87-49FA07C02FB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xmlns="" id="{05EC91EB-8220-464F-8274-D31707C03BD7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9" name="Isosceles Triangle 44">
                <a:extLst>
                  <a:ext uri="{FF2B5EF4-FFF2-40B4-BE49-F238E27FC236}">
                    <a16:creationId xmlns:a16="http://schemas.microsoft.com/office/drawing/2014/main" xmlns="" id="{F948F7F9-C5CA-4D3B-9191-8815A9B548B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29">
                <a:extLst>
                  <a:ext uri="{FF2B5EF4-FFF2-40B4-BE49-F238E27FC236}">
                    <a16:creationId xmlns:a16="http://schemas.microsoft.com/office/drawing/2014/main" xmlns="" id="{3AE87AE4-AC54-4363-B951-3C0B5EE7C849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1" name="Round Same Side Corner Rectangle 48">
                  <a:extLst>
                    <a:ext uri="{FF2B5EF4-FFF2-40B4-BE49-F238E27FC236}">
                      <a16:creationId xmlns:a16="http://schemas.microsoft.com/office/drawing/2014/main" xmlns="" id="{FE15ADBA-6ADB-4A82-92F4-FDEEA46FE6F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11A9078-8722-42F3-BD04-30BCC01EF7FC}"/>
                    </a:ext>
                  </a:extLst>
                </p:cNvPr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E8AAC69A-D72E-4E7F-80D5-4267A87CE3E8}"/>
                  </a:ext>
                </a:extLst>
              </p:cNvPr>
              <p:cNvSpPr/>
              <p:nvPr/>
            </p:nvSpPr>
            <p:spPr>
              <a:xfrm>
                <a:off x="1066800" y="4495800"/>
                <a:ext cx="12701747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nl-NL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nl-NL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Đặt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đưa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về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PT </a:t>
                </a:r>
                <a:r>
                  <a:rPr lang="en-US" sz="4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mũ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AAC69A-D72E-4E7F-80D5-4267A87C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95800"/>
                <a:ext cx="12701747" cy="1938992"/>
              </a:xfrm>
              <a:prstGeom prst="rect">
                <a:avLst/>
              </a:prstGeom>
              <a:blipFill rotWithShape="1">
                <a:blip r:embed="rId3"/>
                <a:stretch>
                  <a:fillRect r="-52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467499" y="4648200"/>
            <a:ext cx="22736076" cy="8366310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xmlns="" id="{5D1F3C70-1D47-40A6-BF1A-A06E07090F2F}"/>
              </a:ext>
            </a:extLst>
          </p:cNvPr>
          <p:cNvGrpSpPr/>
          <p:nvPr/>
        </p:nvGrpSpPr>
        <p:grpSpPr>
          <a:xfrm>
            <a:off x="611108" y="1447800"/>
            <a:ext cx="12114292" cy="907192"/>
            <a:chOff x="7459670" y="7543799"/>
            <a:chExt cx="20011305" cy="9073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550E40A-2B8D-4F19-AB06-1D30529492EB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PHƯƠNG TRÌNH LOGARIT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xmlns="" id="{45D67129-431C-4081-8CC3-F35F8A83F2D8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xmlns="" id="{9B881F42-C44A-4270-8BB7-43EE15842CB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xmlns="" id="{281CE22E-0B67-48CD-873E-0E90D3329370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0" name="Round Same Side Corner Rectangle 48">
                  <a:extLst>
                    <a:ext uri="{FF2B5EF4-FFF2-40B4-BE49-F238E27FC236}">
                      <a16:creationId xmlns:a16="http://schemas.microsoft.com/office/drawing/2014/main" xmlns="" id="{169D4860-CBFD-4762-80BC-C9016626CFF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3B162C8E-5337-4CFF-A0B2-B6F0145EF779}"/>
                    </a:ext>
                  </a:extLst>
                </p:cNvPr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A11EF16-A400-4E2C-A783-5E0145365689}"/>
              </a:ext>
            </a:extLst>
          </p:cNvPr>
          <p:cNvSpPr/>
          <p:nvPr/>
        </p:nvSpPr>
        <p:spPr>
          <a:xfrm>
            <a:off x="445332" y="5638800"/>
            <a:ext cx="1730926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AA7DF91-6560-4713-A404-9584BA60AE7B}"/>
                  </a:ext>
                </a:extLst>
              </p:cNvPr>
              <p:cNvSpPr/>
              <p:nvPr/>
            </p:nvSpPr>
            <p:spPr>
              <a:xfrm>
                <a:off x="1066800" y="3056715"/>
                <a:ext cx="19081606" cy="1134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thỏa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A7DF91-6560-4713-A404-9584BA60A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56715"/>
                <a:ext cx="19081606" cy="1134285"/>
              </a:xfrm>
              <a:prstGeom prst="rect">
                <a:avLst/>
              </a:prstGeom>
              <a:blipFill rotWithShape="1">
                <a:blip r:embed="rId3"/>
                <a:stretch>
                  <a:fillRect l="-127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24A9EDD-6E40-45CB-978C-35EAE982CFA4}"/>
                  </a:ext>
                </a:extLst>
              </p:cNvPr>
              <p:cNvSpPr/>
              <p:nvPr/>
            </p:nvSpPr>
            <p:spPr>
              <a:xfrm>
                <a:off x="1219200" y="6019800"/>
                <a:ext cx="21281895" cy="4457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4A9EDD-6E40-45CB-978C-35EAE982C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21281895" cy="4457439"/>
              </a:xfrm>
              <a:prstGeom prst="rect">
                <a:avLst/>
              </a:prstGeom>
              <a:blipFill>
                <a:blip r:embed="rId4"/>
                <a:stretch>
                  <a:fillRect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5600</TotalTime>
  <Words>3011</Words>
  <Application>Microsoft Office PowerPoint</Application>
  <PresentationFormat>Custom</PresentationFormat>
  <Paragraphs>216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516</cp:revision>
  <dcterms:created xsi:type="dcterms:W3CDTF">2013-08-31T11:42:51Z</dcterms:created>
  <dcterms:modified xsi:type="dcterms:W3CDTF">2021-08-26T14:22:01Z</dcterms:modified>
</cp:coreProperties>
</file>