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8" r:id="rId3"/>
    <p:sldId id="275" r:id="rId4"/>
    <p:sldId id="276" r:id="rId5"/>
    <p:sldId id="259" r:id="rId6"/>
    <p:sldId id="277" r:id="rId7"/>
    <p:sldId id="265" r:id="rId8"/>
    <p:sldId id="269" r:id="rId9"/>
    <p:sldId id="270" r:id="rId10"/>
    <p:sldId id="271" r:id="rId11"/>
    <p:sldId id="273"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306" autoAdjust="0"/>
  </p:normalViewPr>
  <p:slideViewPr>
    <p:cSldViewPr snapToGrid="0">
      <p:cViewPr varScale="1">
        <p:scale>
          <a:sx n="69" d="100"/>
          <a:sy n="69" d="100"/>
        </p:scale>
        <p:origin x="-75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DA3AD-C8D0-400F-A10B-D82FFB2EA9F0}"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DA3AD-C8D0-400F-A10B-D82FFB2EA9F0}"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t>1/19/2023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a:stretch>
        </a:blipFill>
        <a:effectLst/>
      </p:bgPr>
    </p:bg>
    <p:spTree>
      <p:nvGrpSpPr>
        <p:cNvPr id="1" name=""/>
        <p:cNvGrpSpPr/>
        <p:nvPr/>
      </p:nvGrpSpPr>
      <p:grpSpPr>
        <a:xfrm>
          <a:off x="0" y="0"/>
          <a:ext cx="0" cy="0"/>
          <a:chOff x="0" y="0"/>
          <a:chExt cx="0" cy="0"/>
        </a:xfrm>
      </p:grpSpPr>
      <p:sp>
        <p:nvSpPr>
          <p:cNvPr id="4" name="TextBox 3"/>
          <p:cNvSpPr txBox="1"/>
          <p:nvPr/>
        </p:nvSpPr>
        <p:spPr>
          <a:xfrm>
            <a:off x="0" y="5742656"/>
            <a:ext cx="12192000" cy="1200329"/>
          </a:xfrm>
          <a:prstGeom prst="rect">
            <a:avLst/>
          </a:prstGeom>
          <a:solidFill>
            <a:schemeClr val="bg1"/>
          </a:solidFill>
          <a:ln>
            <a:solidFill>
              <a:schemeClr val="bg1"/>
            </a:solidFill>
          </a:ln>
        </p:spPr>
        <p:txBody>
          <a:bodyPr wrap="square" rtlCol="0">
            <a:spAutoFit/>
          </a:bodyPr>
          <a:lstStyle/>
          <a:p>
            <a:pPr algn="ctr"/>
            <a:r>
              <a:rPr lang="vi-VN" sz="3600" dirty="0">
                <a:solidFill>
                  <a:srgbClr val="C00000"/>
                </a:solidFill>
              </a:rPr>
              <a:t>CHỦ ĐỀ </a:t>
            </a:r>
            <a:r>
              <a:rPr lang="vi-VN" sz="3600" dirty="0" smtClean="0">
                <a:solidFill>
                  <a:srgbClr val="C00000"/>
                </a:solidFill>
              </a:rPr>
              <a:t>1</a:t>
            </a:r>
          </a:p>
          <a:p>
            <a:pPr algn="ctr"/>
            <a:r>
              <a:rPr lang="vi-VN" sz="3600" dirty="0" smtClean="0">
                <a:solidFill>
                  <a:srgbClr val="C00000"/>
                </a:solidFill>
              </a:rPr>
              <a:t>EM </a:t>
            </a:r>
            <a:r>
              <a:rPr lang="vi-VN" sz="3600" dirty="0">
                <a:solidFill>
                  <a:srgbClr val="C00000"/>
                </a:solidFill>
              </a:rPr>
              <a:t>LỚN LÊN CÙNG MÁI TRƯỜNG MẾN </a:t>
            </a:r>
            <a:r>
              <a:rPr lang="vi-VN" sz="3600" dirty="0" smtClean="0">
                <a:solidFill>
                  <a:srgbClr val="C00000"/>
                </a:solidFill>
              </a:rPr>
              <a:t>YÊU</a:t>
            </a:r>
            <a:endParaRPr lang="en-US" sz="3600" dirty="0">
              <a:solidFill>
                <a:srgbClr val="C00000"/>
              </a:solidFill>
            </a:endParaRPr>
          </a:p>
        </p:txBody>
      </p:sp>
    </p:spTree>
    <p:extLst>
      <p:ext uri="{BB962C8B-B14F-4D97-AF65-F5344CB8AC3E}">
        <p14:creationId xmlns:p14="http://schemas.microsoft.com/office/powerpoint/2010/main" val="75671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Hoạt động 6:  </a:t>
            </a:r>
            <a:r>
              <a:rPr lang="en-US" sz="2800" b="1" dirty="0">
                <a:solidFill>
                  <a:srgbClr val="FF0000"/>
                </a:solidFill>
                <a:latin typeface="Times New Roman" pitchFamily="18" charset="0"/>
                <a:cs typeface="Times New Roman" pitchFamily="18" charset="0"/>
              </a:rPr>
              <a:t>Tìm hiểu cách điều chỉnh cảm xúc, suy nghĩ của bản thân</a:t>
            </a:r>
          </a:p>
        </p:txBody>
      </p:sp>
      <p:sp>
        <p:nvSpPr>
          <p:cNvPr id="2" name="Rectangle 1"/>
          <p:cNvSpPr/>
          <p:nvPr/>
        </p:nvSpPr>
        <p:spPr>
          <a:xfrm>
            <a:off x="660625" y="1037464"/>
            <a:ext cx="10589265" cy="523220"/>
          </a:xfrm>
          <a:prstGeom prst="rect">
            <a:avLst/>
          </a:prstGeom>
        </p:spPr>
        <p:txBody>
          <a:bodyPr wrap="square">
            <a:spAutoFit/>
          </a:bodyPr>
          <a:lstStyle/>
          <a:p>
            <a:r>
              <a:rPr lang="vi-VN" sz="2800" dirty="0">
                <a:latin typeface="+mj-lt"/>
              </a:rPr>
              <a:t>1. Nêu các cách điều chỉnh cảm xúc, suy nghĩ của các bạn trong tranh</a:t>
            </a:r>
            <a:endParaRPr lang="en-US" sz="2800" dirty="0">
              <a:latin typeface="+mj-lt"/>
            </a:endParaRPr>
          </a:p>
        </p:txBody>
      </p:sp>
      <p:pic>
        <p:nvPicPr>
          <p:cNvPr id="6146" name="Picture 2" descr="C:\Users\DELL\Desktop\lan\CD1\CD1_1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082" y="1560684"/>
            <a:ext cx="6812973" cy="520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55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Hoạt động 6:  </a:t>
            </a:r>
            <a:r>
              <a:rPr lang="en-US" sz="2800" b="1" dirty="0">
                <a:solidFill>
                  <a:srgbClr val="FF0000"/>
                </a:solidFill>
                <a:latin typeface="Times New Roman" pitchFamily="18" charset="0"/>
                <a:cs typeface="Times New Roman" pitchFamily="18" charset="0"/>
              </a:rPr>
              <a:t>Tìm hiểu cách điều chỉnh cảm xúc, suy nghĩ của bản thân</a:t>
            </a:r>
          </a:p>
        </p:txBody>
      </p:sp>
      <p:sp>
        <p:nvSpPr>
          <p:cNvPr id="2" name="Rectangle 1"/>
          <p:cNvSpPr/>
          <p:nvPr/>
        </p:nvSpPr>
        <p:spPr>
          <a:xfrm>
            <a:off x="660625" y="1037464"/>
            <a:ext cx="10755520" cy="954107"/>
          </a:xfrm>
          <a:prstGeom prst="rect">
            <a:avLst/>
          </a:prstGeom>
        </p:spPr>
        <p:txBody>
          <a:bodyPr wrap="square">
            <a:spAutoFit/>
          </a:bodyPr>
          <a:lstStyle/>
          <a:p>
            <a:pPr algn="just"/>
            <a:r>
              <a:rPr lang="vi-VN" sz="2800" dirty="0">
                <a:latin typeface="+mj-lt"/>
              </a:rPr>
              <a:t>2. Trao đổi về các cách điều chỉnh cảm xúc, suy nghĩ tiêu cực mà em thấy phù hợp với bản thân. </a:t>
            </a:r>
            <a:endParaRPr lang="en-US" sz="2800" dirty="0">
              <a:latin typeface="+mj-lt"/>
            </a:endParaRPr>
          </a:p>
        </p:txBody>
      </p:sp>
      <p:sp>
        <p:nvSpPr>
          <p:cNvPr id="4" name="Rectangle 3"/>
          <p:cNvSpPr/>
          <p:nvPr/>
        </p:nvSpPr>
        <p:spPr>
          <a:xfrm>
            <a:off x="1958221" y="2371680"/>
            <a:ext cx="8160327" cy="3108543"/>
          </a:xfrm>
          <a:prstGeom prst="rect">
            <a:avLst/>
          </a:prstGeom>
        </p:spPr>
        <p:txBody>
          <a:bodyPr wrap="square">
            <a:spAutoFit/>
          </a:bodyPr>
          <a:lstStyle/>
          <a:p>
            <a:pPr algn="ctr"/>
            <a:r>
              <a:rPr lang="en-US" sz="2800" b="1" i="1" u="sng" dirty="0" smtClean="0">
                <a:latin typeface="Times New Roman" pitchFamily="18" charset="0"/>
                <a:cs typeface="Times New Roman" pitchFamily="18" charset="0"/>
              </a:rPr>
              <a:t>Gợi ý:</a:t>
            </a:r>
          </a:p>
          <a:p>
            <a:pPr algn="just"/>
            <a:r>
              <a:rPr lang="vi-VN" sz="2800" i="1"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Khi có cảm xúc, suy nghĩ tiêu cực thì em sẽ lựa chọn cách nào trong các cách trên? Nêu một tình huống mà em đã sử dụng cách đó</a:t>
            </a:r>
            <a:r>
              <a:rPr lang="vi-VN" sz="2800" i="1" dirty="0" smtClean="0">
                <a:latin typeface="Times New Roman" pitchFamily="18" charset="0"/>
                <a:cs typeface="Times New Roman" pitchFamily="18" charset="0"/>
              </a:rPr>
              <a:t>.</a:t>
            </a:r>
            <a:endParaRPr lang="en-US" sz="2800" i="1" dirty="0" smtClean="0">
              <a:latin typeface="Times New Roman" pitchFamily="18" charset="0"/>
              <a:cs typeface="Times New Roman" pitchFamily="18" charset="0"/>
            </a:endParaRPr>
          </a:p>
          <a:p>
            <a:pPr algn="just"/>
            <a:endParaRPr lang="vi-VN" sz="2800" i="1" dirty="0">
              <a:latin typeface="Times New Roman" pitchFamily="18" charset="0"/>
              <a:cs typeface="Times New Roman" pitchFamily="18" charset="0"/>
            </a:endParaRPr>
          </a:p>
          <a:p>
            <a:pPr algn="just"/>
            <a:r>
              <a:rPr lang="vi-VN" sz="2800" i="1" dirty="0">
                <a:latin typeface="Times New Roman" pitchFamily="18" charset="0"/>
                <a:cs typeface="Times New Roman" pitchFamily="18" charset="0"/>
              </a:rPr>
              <a:t>+ Ngoài những cách trên đây, em còn cách nào khác để điều chỉnh cảm xúc và suy nghĩ của bản thân?</a:t>
            </a:r>
          </a:p>
        </p:txBody>
      </p:sp>
    </p:spTree>
    <p:extLst>
      <p:ext uri="{BB962C8B-B14F-4D97-AF65-F5344CB8AC3E}">
        <p14:creationId xmlns:p14="http://schemas.microsoft.com/office/powerpoint/2010/main" val="31940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90894" y="2681585"/>
            <a:ext cx="9010223" cy="1200329"/>
          </a:xfrm>
          <a:prstGeom prst="rect">
            <a:avLst/>
          </a:prstGeom>
          <a:noFill/>
        </p:spPr>
        <p:txBody>
          <a:bodyPr wrap="none" lIns="91440" tIns="45720" rIns="91440" bIns="45720">
            <a:spAutoFit/>
          </a:bodyPr>
          <a:lstStyle/>
          <a:p>
            <a:pPr algn="ctr"/>
            <a:r>
              <a:rPr lang="en-U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Xin chân thành cảm ơn</a:t>
            </a:r>
            <a:endParaRPr lang="en-U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0788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0451"/>
            <a:ext cx="122047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127" y="1108365"/>
            <a:ext cx="10058400" cy="5527962"/>
          </a:xfrm>
          <a:prstGeom prst="rect">
            <a:avLst/>
          </a:prstGeom>
        </p:spPr>
      </p:pic>
    </p:spTree>
    <p:extLst>
      <p:ext uri="{BB962C8B-B14F-4D97-AF65-F5344CB8AC3E}">
        <p14:creationId xmlns:p14="http://schemas.microsoft.com/office/powerpoint/2010/main" val="2464136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0000"/>
                </a:solidFill>
                <a:latin typeface="+mj-lt"/>
              </a:rPr>
              <a:t>Khởi động</a:t>
            </a:r>
            <a:endParaRPr lang="en-US" sz="4000" b="1" dirty="0">
              <a:solidFill>
                <a:srgbClr val="FF0000"/>
              </a:solidFill>
              <a:latin typeface="+mj-lt"/>
            </a:endParaRPr>
          </a:p>
        </p:txBody>
      </p:sp>
      <p:sp>
        <p:nvSpPr>
          <p:cNvPr id="4" name="Rectangle 3"/>
          <p:cNvSpPr/>
          <p:nvPr/>
        </p:nvSpPr>
        <p:spPr>
          <a:xfrm>
            <a:off x="835610" y="1452723"/>
            <a:ext cx="10522368" cy="1992593"/>
          </a:xfrm>
          <a:prstGeom prst="rect">
            <a:avLst/>
          </a:prstGeom>
          <a:noFill/>
        </p:spPr>
        <p:txBody>
          <a:bodyPr wrap="none" lIns="91440" tIns="45720" rIns="91440" bIns="45720">
            <a:prstTxWarp prst="textChevronInverted">
              <a:avLst/>
            </a:prstTxWarp>
            <a:spAutoFit/>
          </a:bodyPr>
          <a:lstStyle/>
          <a:p>
            <a:pPr algn="ctr"/>
            <a:r>
              <a:rPr lang="vi-VN" sz="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Hát bài: </a:t>
            </a:r>
          </a:p>
          <a:p>
            <a:pPr algn="ctr"/>
            <a:r>
              <a:rPr lang="vi-VN" sz="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vui đến trường</a:t>
            </a:r>
          </a:p>
        </p:txBody>
      </p:sp>
      <p:pic>
        <p:nvPicPr>
          <p:cNvPr id="5" name="TaiNhacHay.Biz - Vui Đến Trường.mp3">
            <a:hlinkClick r:id="" action="ppaction://media"/>
            <a:extLst>
              <a:ext uri="{FF2B5EF4-FFF2-40B4-BE49-F238E27FC236}">
                <a16:creationId xmlns="" xmlns:a16="http://schemas.microsoft.com/office/drawing/2014/main" id="{A8BE9A4E-F832-3DBD-37E7-3BE5615D4C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22791" y="4230600"/>
            <a:ext cx="1313537" cy="1313537"/>
          </a:xfrm>
          <a:prstGeom prst="rect">
            <a:avLst/>
          </a:prstGeom>
        </p:spPr>
      </p:pic>
    </p:spTree>
    <p:extLst>
      <p:ext uri="{BB962C8B-B14F-4D97-AF65-F5344CB8AC3E}">
        <p14:creationId xmlns:p14="http://schemas.microsoft.com/office/powerpoint/2010/main" val="29197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995055" y="2105891"/>
            <a:ext cx="8977745" cy="1676400"/>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Hoạt</a:t>
            </a:r>
            <a:r>
              <a:rPr lang="vi-VN" sz="4000" b="1" dirty="0">
                <a:solidFill>
                  <a:srgbClr val="FF0000"/>
                </a:solidFill>
                <a:latin typeface="Times New Roman" pitchFamily="18" charset="0"/>
                <a:cs typeface="Times New Roman" pitchFamily="18" charset="0"/>
              </a:rPr>
              <a:t> động </a:t>
            </a:r>
            <a:r>
              <a:rPr lang="vi-VN" sz="4000" b="1" dirty="0" smtClean="0">
                <a:solidFill>
                  <a:srgbClr val="FF0000"/>
                </a:solidFill>
                <a:latin typeface="Times New Roman" pitchFamily="18" charset="0"/>
                <a:cs typeface="Times New Roman" pitchFamily="18" charset="0"/>
              </a:rPr>
              <a:t>5</a:t>
            </a:r>
            <a:r>
              <a:rPr lang="en-US" sz="4000" b="1" dirty="0">
                <a:solidFill>
                  <a:srgbClr val="FF0000"/>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 </a:t>
            </a:r>
            <a:endParaRPr lang="en-US" sz="4000" b="1" dirty="0" smtClean="0">
              <a:solidFill>
                <a:srgbClr val="FF0000"/>
              </a:solidFill>
              <a:latin typeface="Times New Roman" pitchFamily="18" charset="0"/>
              <a:cs typeface="Times New Roman" pitchFamily="18" charset="0"/>
            </a:endParaRPr>
          </a:p>
          <a:p>
            <a:pPr algn="ctr"/>
            <a:r>
              <a:rPr lang="en-US" sz="4000" b="1" dirty="0" smtClean="0">
                <a:solidFill>
                  <a:srgbClr val="FF0000"/>
                </a:solidFill>
                <a:latin typeface="Times New Roman" pitchFamily="18" charset="0"/>
                <a:cs typeface="Times New Roman" pitchFamily="18" charset="0"/>
              </a:rPr>
              <a:t>Chia</a:t>
            </a:r>
            <a:r>
              <a:rPr lang="vi-VN" sz="4000" b="1" dirty="0" smtClean="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sẻ trải nghiệm cảm xúc của em</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2737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lan\CD1\CD1_1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73" y="2134598"/>
            <a:ext cx="8269447" cy="462642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Hoạt</a:t>
            </a:r>
            <a:r>
              <a:rPr lang="vi-VN" sz="3200" b="1" dirty="0">
                <a:solidFill>
                  <a:srgbClr val="FF0000"/>
                </a:solidFill>
                <a:latin typeface="Times New Roman" pitchFamily="18" charset="0"/>
                <a:cs typeface="Times New Roman" pitchFamily="18" charset="0"/>
              </a:rPr>
              <a:t> động </a:t>
            </a:r>
            <a:r>
              <a:rPr lang="vi-VN" sz="3200" b="1" dirty="0" smtClean="0">
                <a:solidFill>
                  <a:srgbClr val="FF0000"/>
                </a:solidFill>
                <a:latin typeface="Times New Roman" pitchFamily="18" charset="0"/>
                <a:cs typeface="Times New Roman" pitchFamily="18" charset="0"/>
              </a:rPr>
              <a:t>5</a:t>
            </a:r>
            <a:r>
              <a:rPr lang="en-US" sz="3200" b="1" dirty="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Chia</a:t>
            </a:r>
            <a:r>
              <a:rPr lang="vi-VN" sz="3200" b="1" dirty="0">
                <a:solidFill>
                  <a:srgbClr val="FF0000"/>
                </a:solidFill>
                <a:latin typeface="Times New Roman" pitchFamily="18" charset="0"/>
                <a:cs typeface="Times New Roman" pitchFamily="18" charset="0"/>
              </a:rPr>
              <a:t> sẻ trải nghiệm cảm xúc của em</a:t>
            </a:r>
            <a:endParaRPr lang="en-US" sz="3200" b="1" dirty="0">
              <a:solidFill>
                <a:srgbClr val="FF0000"/>
              </a:solidFill>
              <a:latin typeface="Times New Roman" pitchFamily="18" charset="0"/>
              <a:cs typeface="Times New Roman" pitchFamily="18" charset="0"/>
            </a:endParaRPr>
          </a:p>
        </p:txBody>
      </p:sp>
      <p:sp>
        <p:nvSpPr>
          <p:cNvPr id="3" name="Rectangle 2"/>
          <p:cNvSpPr/>
          <p:nvPr/>
        </p:nvSpPr>
        <p:spPr>
          <a:xfrm>
            <a:off x="762000" y="903054"/>
            <a:ext cx="10668000" cy="1938992"/>
          </a:xfrm>
          <a:prstGeom prst="rect">
            <a:avLst/>
          </a:prstGeom>
        </p:spPr>
        <p:txBody>
          <a:bodyPr wrap="square">
            <a:spAutoFit/>
          </a:bodyPr>
          <a:lstStyle/>
          <a:p>
            <a:pPr algn="ctr"/>
            <a:r>
              <a:rPr lang="en-US" sz="2400" b="1" u="sng" dirty="0" smtClean="0">
                <a:solidFill>
                  <a:schemeClr val="accent1"/>
                </a:solidFill>
                <a:latin typeface="Times New Roman" pitchFamily="18" charset="0"/>
                <a:cs typeface="Times New Roman" pitchFamily="18" charset="0"/>
              </a:rPr>
              <a:t>L</a:t>
            </a:r>
            <a:r>
              <a:rPr lang="vi-VN" sz="2400" b="1" u="sng" dirty="0" smtClean="0">
                <a:solidFill>
                  <a:schemeClr val="accent1"/>
                </a:solidFill>
                <a:latin typeface="Times New Roman" pitchFamily="18" charset="0"/>
                <a:cs typeface="Times New Roman" pitchFamily="18" charset="0"/>
              </a:rPr>
              <a:t>àm </a:t>
            </a:r>
            <a:r>
              <a:rPr lang="vi-VN" sz="2400" b="1" u="sng" dirty="0">
                <a:solidFill>
                  <a:schemeClr val="accent1"/>
                </a:solidFill>
                <a:latin typeface="Times New Roman" pitchFamily="18" charset="0"/>
                <a:cs typeface="Times New Roman" pitchFamily="18" charset="0"/>
              </a:rPr>
              <a:t>việc nhóm </a:t>
            </a:r>
            <a:r>
              <a:rPr lang="vi-VN" sz="2400" b="1" u="sng" dirty="0" smtClean="0">
                <a:solidFill>
                  <a:schemeClr val="accent1"/>
                </a:solidFill>
                <a:latin typeface="Times New Roman" pitchFamily="18" charset="0"/>
                <a:cs typeface="Times New Roman" pitchFamily="18" charset="0"/>
              </a:rPr>
              <a:t>4</a:t>
            </a:r>
            <a:endParaRPr lang="en-US" sz="2400" b="1" u="sng" dirty="0" smtClean="0">
              <a:solidFill>
                <a:schemeClr val="accent1"/>
              </a:solidFill>
              <a:latin typeface="Times New Roman" pitchFamily="18" charset="0"/>
              <a:cs typeface="Times New Roman" pitchFamily="18" charset="0"/>
            </a:endParaRPr>
          </a:p>
          <a:p>
            <a:pPr algn="ctr"/>
            <a:endParaRPr lang="en-US" sz="2400" b="1" u="sng" dirty="0" smtClean="0">
              <a:solidFill>
                <a:schemeClr val="accent1"/>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M</a:t>
            </a:r>
            <a:r>
              <a:rPr lang="vi-VN" sz="2400" dirty="0" smtClean="0">
                <a:latin typeface="Times New Roman" pitchFamily="18" charset="0"/>
                <a:cs typeface="Times New Roman" pitchFamily="18" charset="0"/>
              </a:rPr>
              <a:t>ỗi </a:t>
            </a:r>
            <a:r>
              <a:rPr lang="en-US" sz="2400" dirty="0" smtClean="0">
                <a:latin typeface="Times New Roman" pitchFamily="18" charset="0"/>
                <a:cs typeface="Times New Roman" pitchFamily="18" charset="0"/>
              </a:rPr>
              <a:t>bạn</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trong nhóm chọn ít nhất 1 hình ảnh cảm xúc bất kì (có thể chọn trùng hoặc khác nhau và có thể chọn nhiều cảm xúc để chia sẻ) và kể lại một tình huống mà em đã có cảm xúc đó.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0355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313708" y="1925781"/>
            <a:ext cx="7994073" cy="199505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Hoạt động 6:  </a:t>
            </a:r>
            <a:endParaRPr lang="en-US" sz="3600" b="1" dirty="0" smtClean="0">
              <a:solidFill>
                <a:srgbClr val="FF0000"/>
              </a:solidFill>
              <a:latin typeface="+mj-lt"/>
            </a:endParaRPr>
          </a:p>
          <a:p>
            <a:pPr algn="ctr"/>
            <a:r>
              <a:rPr lang="en-US" sz="3600" b="1" dirty="0" smtClean="0">
                <a:solidFill>
                  <a:srgbClr val="FF0000"/>
                </a:solidFill>
                <a:latin typeface="Times New Roman" pitchFamily="18" charset="0"/>
                <a:cs typeface="Times New Roman" pitchFamily="18" charset="0"/>
              </a:rPr>
              <a:t>Tìm </a:t>
            </a:r>
            <a:r>
              <a:rPr lang="en-US" sz="3600" b="1" dirty="0">
                <a:solidFill>
                  <a:srgbClr val="FF0000"/>
                </a:solidFill>
                <a:latin typeface="Times New Roman" pitchFamily="18" charset="0"/>
                <a:cs typeface="Times New Roman" pitchFamily="18" charset="0"/>
              </a:rPr>
              <a:t>hiểu cách điều chỉnh cảm xúc, suy nghĩ của bản thân</a:t>
            </a:r>
          </a:p>
        </p:txBody>
      </p:sp>
    </p:spTree>
    <p:extLst>
      <p:ext uri="{BB962C8B-B14F-4D97-AF65-F5344CB8AC3E}">
        <p14:creationId xmlns:p14="http://schemas.microsoft.com/office/powerpoint/2010/main" val="427605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Hoạt động 6:  </a:t>
            </a:r>
            <a:r>
              <a:rPr lang="en-US" sz="2800" b="1" dirty="0">
                <a:solidFill>
                  <a:srgbClr val="FF0000"/>
                </a:solidFill>
                <a:latin typeface="Times New Roman" pitchFamily="18" charset="0"/>
                <a:cs typeface="Times New Roman" pitchFamily="18" charset="0"/>
              </a:rPr>
              <a:t>Tìm hiểu cách điều chỉnh cảm xúc, suy nghĩ của bản thân</a:t>
            </a:r>
          </a:p>
        </p:txBody>
      </p:sp>
      <p:sp>
        <p:nvSpPr>
          <p:cNvPr id="2" name="Rectangle 1"/>
          <p:cNvSpPr/>
          <p:nvPr/>
        </p:nvSpPr>
        <p:spPr>
          <a:xfrm>
            <a:off x="660625" y="1037464"/>
            <a:ext cx="10589265" cy="523220"/>
          </a:xfrm>
          <a:prstGeom prst="rect">
            <a:avLst/>
          </a:prstGeom>
        </p:spPr>
        <p:txBody>
          <a:bodyPr wrap="square">
            <a:spAutoFit/>
          </a:bodyPr>
          <a:lstStyle/>
          <a:p>
            <a:r>
              <a:rPr lang="vi-VN" sz="2800" dirty="0">
                <a:latin typeface="+mj-lt"/>
              </a:rPr>
              <a:t>1. Nêu các cách điều chỉnh cảm xúc, suy nghĩ của các bạn trong tranh</a:t>
            </a:r>
            <a:endParaRPr lang="en-US" sz="2800" dirty="0">
              <a:latin typeface="+mj-lt"/>
            </a:endParaRPr>
          </a:p>
        </p:txBody>
      </p:sp>
      <p:pic>
        <p:nvPicPr>
          <p:cNvPr id="3074" name="Picture 2" descr="C:\Users\DELL\Desktop\lan\CD1\CD1_1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671520"/>
            <a:ext cx="75438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3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Hoạt động 6:  </a:t>
            </a:r>
            <a:r>
              <a:rPr lang="en-US" sz="2800" b="1" dirty="0">
                <a:solidFill>
                  <a:srgbClr val="FF0000"/>
                </a:solidFill>
                <a:latin typeface="Times New Roman" pitchFamily="18" charset="0"/>
                <a:cs typeface="Times New Roman" pitchFamily="18" charset="0"/>
              </a:rPr>
              <a:t>Tìm hiểu cách điều chỉnh cảm xúc, suy nghĩ của bản thân</a:t>
            </a:r>
          </a:p>
        </p:txBody>
      </p:sp>
      <p:sp>
        <p:nvSpPr>
          <p:cNvPr id="2" name="Rectangle 1"/>
          <p:cNvSpPr/>
          <p:nvPr/>
        </p:nvSpPr>
        <p:spPr>
          <a:xfrm>
            <a:off x="660625" y="1037464"/>
            <a:ext cx="10589265" cy="523220"/>
          </a:xfrm>
          <a:prstGeom prst="rect">
            <a:avLst/>
          </a:prstGeom>
        </p:spPr>
        <p:txBody>
          <a:bodyPr wrap="square">
            <a:spAutoFit/>
          </a:bodyPr>
          <a:lstStyle/>
          <a:p>
            <a:r>
              <a:rPr lang="vi-VN" sz="2800" dirty="0">
                <a:latin typeface="+mj-lt"/>
              </a:rPr>
              <a:t>1. Nêu các cách điều chỉnh cảm xúc, suy nghĩ của các bạn trong tranh</a:t>
            </a:r>
            <a:endParaRPr lang="en-US" sz="2800" dirty="0">
              <a:latin typeface="+mj-lt"/>
            </a:endParaRPr>
          </a:p>
        </p:txBody>
      </p:sp>
      <p:pic>
        <p:nvPicPr>
          <p:cNvPr id="4098" name="Picture 2" descr="C:\Users\DELL\Desktop\lan\CD1\CD1_1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0684"/>
            <a:ext cx="6705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2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Hoạt động 6:  </a:t>
            </a:r>
            <a:r>
              <a:rPr lang="en-US" sz="2800" b="1" dirty="0">
                <a:solidFill>
                  <a:srgbClr val="FF0000"/>
                </a:solidFill>
                <a:latin typeface="Times New Roman" pitchFamily="18" charset="0"/>
                <a:cs typeface="Times New Roman" pitchFamily="18" charset="0"/>
              </a:rPr>
              <a:t>Tìm hiểu cách điều chỉnh cảm xúc, suy nghĩ của bản thân</a:t>
            </a:r>
          </a:p>
        </p:txBody>
      </p:sp>
      <p:sp>
        <p:nvSpPr>
          <p:cNvPr id="2" name="Rectangle 1"/>
          <p:cNvSpPr/>
          <p:nvPr/>
        </p:nvSpPr>
        <p:spPr>
          <a:xfrm>
            <a:off x="660625" y="1037464"/>
            <a:ext cx="10589265" cy="523220"/>
          </a:xfrm>
          <a:prstGeom prst="rect">
            <a:avLst/>
          </a:prstGeom>
        </p:spPr>
        <p:txBody>
          <a:bodyPr wrap="square">
            <a:spAutoFit/>
          </a:bodyPr>
          <a:lstStyle/>
          <a:p>
            <a:r>
              <a:rPr lang="vi-VN" sz="2800" dirty="0">
                <a:latin typeface="+mj-lt"/>
              </a:rPr>
              <a:t>1. Nêu các cách điều chỉnh cảm xúc, suy nghĩ của các bạn trong tranh</a:t>
            </a:r>
            <a:endParaRPr lang="en-US" sz="2800" dirty="0">
              <a:latin typeface="+mj-lt"/>
            </a:endParaRPr>
          </a:p>
        </p:txBody>
      </p:sp>
      <p:pic>
        <p:nvPicPr>
          <p:cNvPr id="5122" name="Picture 2" descr="C:\Users\DELL\Desktop\lan\CD1\CD1_1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697" y="1560684"/>
            <a:ext cx="9577884" cy="511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81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5436</TotalTime>
  <Words>361</Words>
  <PresentationFormat>Custom</PresentationFormat>
  <Paragraphs>28</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2022-03-07T03:29:52Z</dcterms:created>
  <dcterms:modified xsi:type="dcterms:W3CDTF">2023-01-19T05:24:05Z</dcterms:modified>
</cp:coreProperties>
</file>