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8"/>
  </p:notesMasterIdLst>
  <p:sldIdLst>
    <p:sldId id="275" r:id="rId3"/>
    <p:sldId id="268" r:id="rId4"/>
    <p:sldId id="276" r:id="rId5"/>
    <p:sldId id="277" r:id="rId6"/>
    <p:sldId id="462" r:id="rId7"/>
    <p:sldId id="550" r:id="rId8"/>
    <p:sldId id="298" r:id="rId9"/>
    <p:sldId id="278" r:id="rId10"/>
    <p:sldId id="554" r:id="rId11"/>
    <p:sldId id="555" r:id="rId12"/>
    <p:sldId id="556" r:id="rId13"/>
    <p:sldId id="557" r:id="rId14"/>
    <p:sldId id="558" r:id="rId15"/>
    <p:sldId id="302" r:id="rId16"/>
    <p:sldId id="303" r:id="rId17"/>
    <p:sldId id="561" r:id="rId18"/>
    <p:sldId id="562" r:id="rId19"/>
    <p:sldId id="563" r:id="rId20"/>
    <p:sldId id="285" r:id="rId21"/>
    <p:sldId id="549" r:id="rId22"/>
    <p:sldId id="565" r:id="rId23"/>
    <p:sldId id="286" r:id="rId24"/>
    <p:sldId id="287" r:id="rId25"/>
    <p:sldId id="288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93657" autoAdjust="0"/>
  </p:normalViewPr>
  <p:slideViewPr>
    <p:cSldViewPr snapToGrid="0">
      <p:cViewPr>
        <p:scale>
          <a:sx n="11" d="100"/>
          <a:sy n="11" d="100"/>
        </p:scale>
        <p:origin x="600" y="13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4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2A94F3CC-E46D-34C5-2BA8-F4F7D7869D34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403C494-51C0-A0CF-9A78-7C4976DEB217}"/>
              </a:ext>
            </a:extLst>
          </p:cNvPr>
          <p:cNvSpPr txBox="1"/>
          <p:nvPr userDrawn="1"/>
        </p:nvSpPr>
        <p:spPr>
          <a:xfrm>
            <a:off x="11073660" y="2"/>
            <a:ext cx="99065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DE735-4835-5CB2-67E2-FA015B904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A97EF-E10A-28AA-5B2A-76BC28546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8D2A94-A4A0-3045-4AA4-F30DE66672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210F7-7DBF-6CD1-6022-B6FB05D4DA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A4A21D90-7F64-D238-90BB-9AA3B171497C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A9467AF-9537-394E-2632-F1950705F712}"/>
              </a:ext>
            </a:extLst>
          </p:cNvPr>
          <p:cNvSpPr txBox="1"/>
          <p:nvPr userDrawn="1"/>
        </p:nvSpPr>
        <p:spPr>
          <a:xfrm>
            <a:off x="11073660" y="2"/>
            <a:ext cx="99065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30347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BB2289E-3269-6C19-21D7-AF97A4B71EF1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75A9083-31AC-DEFF-7385-FD594D6A3A94}"/>
              </a:ext>
            </a:extLst>
          </p:cNvPr>
          <p:cNvSpPr txBox="1"/>
          <p:nvPr userDrawn="1"/>
        </p:nvSpPr>
        <p:spPr>
          <a:xfrm>
            <a:off x="11073660" y="2"/>
            <a:ext cx="99065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2270396799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1A6EF65A-E617-F264-D791-94709D65DFD4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71FDD3F-CA94-87E7-D621-2D818035C4E9}"/>
              </a:ext>
            </a:extLst>
          </p:cNvPr>
          <p:cNvSpPr txBox="1"/>
          <p:nvPr userDrawn="1"/>
        </p:nvSpPr>
        <p:spPr>
          <a:xfrm>
            <a:off x="11073660" y="2"/>
            <a:ext cx="99065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Right on!</a:t>
            </a:r>
          </a:p>
        </p:txBody>
      </p:sp>
    </p:spTree>
    <p:extLst>
      <p:ext uri="{BB962C8B-B14F-4D97-AF65-F5344CB8AC3E}">
        <p14:creationId xmlns:p14="http://schemas.microsoft.com/office/powerpoint/2010/main" val="182994642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2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14A3A-383A-1285-5140-E0ABABFCE90F}"/>
              </a:ext>
            </a:extLst>
          </p:cNvPr>
          <p:cNvSpPr txBox="1"/>
          <p:nvPr/>
        </p:nvSpPr>
        <p:spPr>
          <a:xfrm>
            <a:off x="5325297" y="2136337"/>
            <a:ext cx="6528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Unit 4: Holidays!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Lesson 4h: Right on!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Page </a:t>
            </a:r>
            <a:r>
              <a:rPr lang="en-US" sz="5400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83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653E-6912-8300-27CD-CF51261A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1282-21B9-AE27-A049-55B2EAA1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7A798-868E-DDD4-A0CC-A331198D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4" y="681037"/>
            <a:ext cx="10722428" cy="6023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F577D9-0091-F606-5C3D-F7F79CE4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543987"/>
            <a:ext cx="7510162" cy="4632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342B9B-34D8-AEE3-46BA-27CC5CF2CD1C}"/>
              </a:ext>
            </a:extLst>
          </p:cNvPr>
          <p:cNvSpPr/>
          <p:nvPr/>
        </p:nvSpPr>
        <p:spPr>
          <a:xfrm>
            <a:off x="8462662" y="2291685"/>
            <a:ext cx="2341901" cy="347774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F037D-B71D-F72B-B682-2FC2E5105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172" y="144627"/>
            <a:ext cx="9822200" cy="7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59DC-8D65-E458-22DE-FE749D5F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1" y="1278196"/>
            <a:ext cx="10234566" cy="22636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Work in small groups and collect information from the Internet about the holiday destinations in the poster.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BDD26-B926-BF1B-A374-2819B6538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146" y="79122"/>
            <a:ext cx="9873343" cy="1131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740E1-25E0-04FF-FDB8-312F7BCE4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44" y="2136246"/>
            <a:ext cx="11403712" cy="317598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61D6CD-EA59-91B9-62D7-778B08E4B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11294"/>
              </p:ext>
            </p:extLst>
          </p:nvPr>
        </p:nvGraphicFramePr>
        <p:xfrm>
          <a:off x="1219122" y="3318061"/>
          <a:ext cx="2925037" cy="518160"/>
        </p:xfrm>
        <a:graphic>
          <a:graphicData uri="http://schemas.openxmlformats.org/drawingml/2006/table">
            <a:tbl>
              <a:tblPr/>
              <a:tblGrid>
                <a:gridCol w="2925037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Hạ</a:t>
                      </a:r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Long Bay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0A19889-E47A-A4C3-2E0C-5F4D056E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077" y="2684131"/>
            <a:ext cx="1847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98399-D40E-2778-986D-1FEF634E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44" y="4944831"/>
            <a:ext cx="11403712" cy="124838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E033A3-778D-3C25-D13B-5934FCA96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18833"/>
              </p:ext>
            </p:extLst>
          </p:nvPr>
        </p:nvGraphicFramePr>
        <p:xfrm>
          <a:off x="4463891" y="3302941"/>
          <a:ext cx="3507116" cy="518160"/>
        </p:xfrm>
        <a:graphic>
          <a:graphicData uri="http://schemas.openxmlformats.org/drawingml/2006/table">
            <a:tbl>
              <a:tblPr/>
              <a:tblGrid>
                <a:gridCol w="3507116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north-east Vietnam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3D10D9-0648-AAB6-F43B-2E2270DA1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16858"/>
              </p:ext>
            </p:extLst>
          </p:nvPr>
        </p:nvGraphicFramePr>
        <p:xfrm>
          <a:off x="8140597" y="3274374"/>
          <a:ext cx="3414359" cy="518160"/>
        </p:xfrm>
        <a:graphic>
          <a:graphicData uri="http://schemas.openxmlformats.org/drawingml/2006/table">
            <a:tbl>
              <a:tblPr/>
              <a:tblGrid>
                <a:gridCol w="3414359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see beautiful islands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9C6709-2189-5CE6-F330-0E0BEEEAD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28932"/>
              </p:ext>
            </p:extLst>
          </p:nvPr>
        </p:nvGraphicFramePr>
        <p:xfrm>
          <a:off x="589436" y="4195860"/>
          <a:ext cx="4386943" cy="518160"/>
        </p:xfrm>
        <a:graphic>
          <a:graphicData uri="http://schemas.openxmlformats.org/drawingml/2006/table">
            <a:tbl>
              <a:tblPr/>
              <a:tblGrid>
                <a:gridCol w="4386943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Old Quarter, Hanoi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AB2991E-9AE4-F770-9E2B-FFCD267A7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65046"/>
              </p:ext>
            </p:extLst>
          </p:nvPr>
        </p:nvGraphicFramePr>
        <p:xfrm>
          <a:off x="4704024" y="4185129"/>
          <a:ext cx="2925037" cy="518160"/>
        </p:xfrm>
        <a:graphic>
          <a:graphicData uri="http://schemas.openxmlformats.org/drawingml/2006/table">
            <a:tbl>
              <a:tblPr/>
              <a:tblGrid>
                <a:gridCol w="2925037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northern Vietnam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1AB6B5C-FDCE-0D99-CEEC-20402C5D9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74710"/>
              </p:ext>
            </p:extLst>
          </p:nvPr>
        </p:nvGraphicFramePr>
        <p:xfrm>
          <a:off x="8019147" y="3987427"/>
          <a:ext cx="3657258" cy="944880"/>
        </p:xfrm>
        <a:graphic>
          <a:graphicData uri="http://schemas.openxmlformats.org/drawingml/2006/table">
            <a:tbl>
              <a:tblPr/>
              <a:tblGrid>
                <a:gridCol w="3657258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go shopping at markets, try street food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8322E4-67D8-8440-3244-E905A45EC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84958"/>
              </p:ext>
            </p:extLst>
          </p:nvPr>
        </p:nvGraphicFramePr>
        <p:xfrm>
          <a:off x="933138" y="4871452"/>
          <a:ext cx="3513192" cy="944880"/>
        </p:xfrm>
        <a:graphic>
          <a:graphicData uri="http://schemas.openxmlformats.org/drawingml/2006/table">
            <a:tbl>
              <a:tblPr/>
              <a:tblGrid>
                <a:gridCol w="3513192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Phong</a:t>
                      </a:r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Nha</a:t>
                      </a:r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en-US" sz="2800" b="0" i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Kẻ</a:t>
                      </a:r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Bàng</a:t>
                      </a:r>
                      <a:endParaRPr lang="en-US" sz="2800" b="0" i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National Park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205098D-B9F0-8890-1A8F-7C1451807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7814"/>
              </p:ext>
            </p:extLst>
          </p:nvPr>
        </p:nvGraphicFramePr>
        <p:xfrm>
          <a:off x="8385257" y="5106013"/>
          <a:ext cx="2925037" cy="518160"/>
        </p:xfrm>
        <a:graphic>
          <a:graphicData uri="http://schemas.openxmlformats.org/drawingml/2006/table">
            <a:tbl>
              <a:tblPr/>
              <a:tblGrid>
                <a:gridCol w="2925037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visit caves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F5834FD-4B47-C3CC-429F-8C0BEFACE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67827"/>
              </p:ext>
            </p:extLst>
          </p:nvPr>
        </p:nvGraphicFramePr>
        <p:xfrm>
          <a:off x="4704024" y="5067317"/>
          <a:ext cx="2925037" cy="518160"/>
        </p:xfrm>
        <a:graphic>
          <a:graphicData uri="http://schemas.openxmlformats.org/drawingml/2006/table">
            <a:tbl>
              <a:tblPr/>
              <a:tblGrid>
                <a:gridCol w="2925037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central Vietnam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D57FFE99-6048-7FA0-9D85-A09B69364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44" y="5815280"/>
            <a:ext cx="11403712" cy="1248382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21BB134-DE0D-0A4C-E546-884B79BE3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33856"/>
              </p:ext>
            </p:extLst>
          </p:nvPr>
        </p:nvGraphicFramePr>
        <p:xfrm>
          <a:off x="925044" y="5978008"/>
          <a:ext cx="3513192" cy="518160"/>
        </p:xfrm>
        <a:graphic>
          <a:graphicData uri="http://schemas.openxmlformats.org/drawingml/2006/table">
            <a:tbl>
              <a:tblPr/>
              <a:tblGrid>
                <a:gridCol w="3513192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Nha</a:t>
                      </a:r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Trang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164E8F2-7FE3-96F0-BD02-BF24FF22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17091"/>
              </p:ext>
            </p:extLst>
          </p:nvPr>
        </p:nvGraphicFramePr>
        <p:xfrm>
          <a:off x="8147324" y="5748806"/>
          <a:ext cx="3529081" cy="944880"/>
        </p:xfrm>
        <a:graphic>
          <a:graphicData uri="http://schemas.openxmlformats.org/drawingml/2006/table">
            <a:tbl>
              <a:tblPr/>
              <a:tblGrid>
                <a:gridCol w="3529081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go swimming, do water sports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4D8EC37-E06D-0C40-1FA7-DB16232C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86154"/>
              </p:ext>
            </p:extLst>
          </p:nvPr>
        </p:nvGraphicFramePr>
        <p:xfrm>
          <a:off x="4539504" y="5971827"/>
          <a:ext cx="3385667" cy="518160"/>
        </p:xfrm>
        <a:graphic>
          <a:graphicData uri="http://schemas.openxmlformats.org/drawingml/2006/table">
            <a:tbl>
              <a:tblPr/>
              <a:tblGrid>
                <a:gridCol w="3385667">
                  <a:extLst>
                    <a:ext uri="{9D8B030D-6E8A-4147-A177-3AD203B41FA5}">
                      <a16:colId xmlns:a16="http://schemas.microsoft.com/office/drawing/2014/main" val="227498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south-east Vietnam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98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0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0356-0051-8C03-E608-DF7F6DE3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1FA1F-A8D6-BF4F-A75F-BEEC58477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36" y="376013"/>
            <a:ext cx="11728328" cy="144961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16798-3816-6A1E-19C8-B7C4DA4B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35" y="1825625"/>
            <a:ext cx="117283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</a:rPr>
              <a:t>Hello and welcome to Vietnam. There are many places to visit in Vietnam. Here are four of them. 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</a:rPr>
              <a:t>First of all, ………..</a:t>
            </a:r>
            <a:br>
              <a:rPr lang="en-US" sz="3200" i="1" dirty="0">
                <a:solidFill>
                  <a:srgbClr val="FF0000"/>
                </a:solidFill>
              </a:rPr>
            </a:br>
            <a:r>
              <a:rPr lang="en-US" sz="3200" i="1" dirty="0">
                <a:solidFill>
                  <a:srgbClr val="FF0000"/>
                </a:solidFill>
              </a:rPr>
              <a:t>Another place you should see is …………. 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</a:rPr>
              <a:t>One more place you might want to visit is ……………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</a:rPr>
              <a:t>The last holiday destination you should come is ………………..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</a:rPr>
              <a:t>Whatever you want for a perfect holiday, Vietnam can offer it to you! So, why not? Book your holiday now!</a:t>
            </a:r>
          </a:p>
        </p:txBody>
      </p:sp>
    </p:spTree>
    <p:extLst>
      <p:ext uri="{BB962C8B-B14F-4D97-AF65-F5344CB8AC3E}">
        <p14:creationId xmlns:p14="http://schemas.microsoft.com/office/powerpoint/2010/main" val="302953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0356-0051-8C03-E608-DF7F6DE3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46944"/>
            <a:ext cx="10515600" cy="7768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D762-C42D-B636-7BF3-E1BFF327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02860"/>
            <a:ext cx="11408229" cy="2522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Photos and videos attract the audience. Photos need to support your words. Use keywords to find appropriate pictures. 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Do not select a photo just because it looks nice. Make sure that the photos are clear and everyone in the room can see them.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Choose the visual that best attracts the audience: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D0341-E7BE-E02D-E263-7CD23A11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21" y="3748357"/>
            <a:ext cx="4391782" cy="2522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6F098-B9C6-05D0-36B0-24D20BA8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20" y="3808851"/>
            <a:ext cx="3557977" cy="24010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4B1EC5-C30E-5F08-8B49-99EF2179DEB9}"/>
              </a:ext>
            </a:extLst>
          </p:cNvPr>
          <p:cNvSpPr/>
          <p:nvPr/>
        </p:nvSpPr>
        <p:spPr>
          <a:xfrm>
            <a:off x="252783" y="4086067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8F75BC-01F0-666B-B427-69A7C2B1180B}"/>
              </a:ext>
            </a:extLst>
          </p:cNvPr>
          <p:cNvSpPr/>
          <p:nvPr/>
        </p:nvSpPr>
        <p:spPr>
          <a:xfrm>
            <a:off x="6589406" y="3957129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C781A5-A0AE-379F-74D3-A1ABE462B78C}"/>
              </a:ext>
            </a:extLst>
          </p:cNvPr>
          <p:cNvSpPr/>
          <p:nvPr/>
        </p:nvSpPr>
        <p:spPr>
          <a:xfrm>
            <a:off x="6352572" y="4024273"/>
            <a:ext cx="924148" cy="7890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3D1ACA-0C59-4760-9506-35ED9DA85593}"/>
              </a:ext>
            </a:extLst>
          </p:cNvPr>
          <p:cNvSpPr txBox="1">
            <a:spLocks/>
          </p:cNvSpPr>
          <p:nvPr/>
        </p:nvSpPr>
        <p:spPr>
          <a:xfrm>
            <a:off x="1848672" y="2110217"/>
            <a:ext cx="8494655" cy="3773698"/>
          </a:xfrm>
          <a:prstGeom prst="rect">
            <a:avLst/>
          </a:prstGeom>
          <a:solidFill>
            <a:srgbClr val="00FFFF"/>
          </a:solidFill>
          <a:ln>
            <a:solidFill>
              <a:srgbClr val="BE433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Keep eye contact with the class.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Look around the class.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 at the poster (pictures, text…) when needed.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suitable movements.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Don’t turn your back to the class.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confident!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Speak loudly and clearly.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68910D6-CABD-407B-AB4B-5890BBC7D58D}"/>
              </a:ext>
            </a:extLst>
          </p:cNvPr>
          <p:cNvSpPr/>
          <p:nvPr/>
        </p:nvSpPr>
        <p:spPr>
          <a:xfrm>
            <a:off x="2235309" y="781228"/>
            <a:ext cx="6834433" cy="1000092"/>
          </a:xfrm>
          <a:prstGeom prst="round2Diag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Presentations tips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98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1DF2F6-7B1B-4A25-8B75-75BC873A4736}"/>
              </a:ext>
            </a:extLst>
          </p:cNvPr>
          <p:cNvSpPr txBox="1">
            <a:spLocks/>
          </p:cNvSpPr>
          <p:nvPr/>
        </p:nvSpPr>
        <p:spPr>
          <a:xfrm>
            <a:off x="499621" y="1147192"/>
            <a:ext cx="11100500" cy="53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your friends are making a presentation, please leave your comments on the following form: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2F7E574-2693-4FA4-9796-873661484E38}"/>
              </a:ext>
            </a:extLst>
          </p:cNvPr>
          <p:cNvSpPr/>
          <p:nvPr/>
        </p:nvSpPr>
        <p:spPr>
          <a:xfrm>
            <a:off x="2469823" y="361838"/>
            <a:ext cx="6834433" cy="729025"/>
          </a:xfrm>
          <a:prstGeom prst="round2Diag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form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4B70623-945C-4A52-B98E-D1076C756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08425"/>
              </p:ext>
            </p:extLst>
          </p:nvPr>
        </p:nvGraphicFramePr>
        <p:xfrm>
          <a:off x="499621" y="2046127"/>
          <a:ext cx="10941012" cy="40746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04354">
                  <a:extLst>
                    <a:ext uri="{9D8B030D-6E8A-4147-A177-3AD203B41FA5}">
                      <a16:colId xmlns:a16="http://schemas.microsoft.com/office/drawing/2014/main" val="1018006224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2910254231"/>
                    </a:ext>
                  </a:extLst>
                </a:gridCol>
                <a:gridCol w="1971034">
                  <a:extLst>
                    <a:ext uri="{9D8B030D-6E8A-4147-A177-3AD203B41FA5}">
                      <a16:colId xmlns:a16="http://schemas.microsoft.com/office/drawing/2014/main" val="3432605181"/>
                    </a:ext>
                  </a:extLst>
                </a:gridCol>
                <a:gridCol w="2720007">
                  <a:extLst>
                    <a:ext uri="{9D8B030D-6E8A-4147-A177-3AD203B41FA5}">
                      <a16:colId xmlns:a16="http://schemas.microsoft.com/office/drawing/2014/main" val="366559155"/>
                    </a:ext>
                  </a:extLst>
                </a:gridCol>
              </a:tblGrid>
              <a:tr h="599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 (if any)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74264"/>
                  </a:ext>
                </a:extLst>
              </a:tr>
              <a:tr h="1133151">
                <a:tc>
                  <a:txBody>
                    <a:bodyPr/>
                    <a:lstStyle/>
                    <a:p>
                      <a:r>
                        <a:rPr lang="en-US" sz="2400" b="1" dirty="0"/>
                        <a:t>Poster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Nice pictures/drawings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Clear and brief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Interesting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 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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821"/>
                  </a:ext>
                </a:extLst>
              </a:tr>
              <a:tr h="1399774">
                <a:tc>
                  <a:txBody>
                    <a:bodyPr/>
                    <a:lstStyle/>
                    <a:p>
                      <a:r>
                        <a:rPr lang="en-US" sz="2400" b="1" dirty="0"/>
                        <a:t>Presentation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Confident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Loud and clear voice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Good eye-contact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Suitable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2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99024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16798-3816-6A1E-19C8-B7C4DA4B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6" y="845457"/>
            <a:ext cx="11873077" cy="5881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Hello and welcome to Vietnam. There are many places to visit in Vietnam. Here are four of them.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First of all, </a:t>
            </a:r>
            <a:r>
              <a:rPr lang="en-US" i="1" dirty="0" err="1">
                <a:solidFill>
                  <a:srgbClr val="FF0000"/>
                </a:solidFill>
              </a:rPr>
              <a:t>Hạ</a:t>
            </a:r>
            <a:r>
              <a:rPr lang="en-US" i="1" dirty="0">
                <a:solidFill>
                  <a:srgbClr val="FF0000"/>
                </a:solidFill>
              </a:rPr>
              <a:t> Long Bay is in north-east Vietnam. This is an area famous for its beautiful islands. 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Another place you should see is The Old Quarter. This is part of the capital city, Hanoi. You can go shopping at markets or try street food there.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One more place you might want to visit is </a:t>
            </a:r>
            <a:r>
              <a:rPr lang="en-US" i="1" dirty="0" err="1">
                <a:solidFill>
                  <a:srgbClr val="FF0000"/>
                </a:solidFill>
              </a:rPr>
              <a:t>Phong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Nha</a:t>
            </a:r>
            <a:r>
              <a:rPr lang="en-US" i="1" dirty="0">
                <a:solidFill>
                  <a:srgbClr val="FF0000"/>
                </a:solidFill>
              </a:rPr>
              <a:t> – </a:t>
            </a:r>
            <a:r>
              <a:rPr lang="en-US" i="1" dirty="0" err="1">
                <a:solidFill>
                  <a:srgbClr val="FF0000"/>
                </a:solidFill>
              </a:rPr>
              <a:t>Kẻ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Bàng</a:t>
            </a:r>
            <a:r>
              <a:rPr lang="en-US" i="1" dirty="0">
                <a:solidFill>
                  <a:srgbClr val="FF0000"/>
                </a:solidFill>
              </a:rPr>
              <a:t> National Park in central Vietnam. If you are tired of city life, then this is an excellent destination for you. It has a lot of interesting caves to explore.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The last holiday destination you should come to is </a:t>
            </a:r>
            <a:r>
              <a:rPr lang="en-US" i="1" dirty="0" err="1">
                <a:solidFill>
                  <a:srgbClr val="FF0000"/>
                </a:solidFill>
              </a:rPr>
              <a:t>Nha</a:t>
            </a:r>
            <a:r>
              <a:rPr lang="en-US" i="1" dirty="0">
                <a:solidFill>
                  <a:srgbClr val="FF0000"/>
                </a:solidFill>
              </a:rPr>
              <a:t> Trang in south-east Vietnam. You can go swimming at the beautiful beach and do water sports there.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Whatever you want for a perfect holiday, Vietnam can offer it to you! So, why not? Book your holiday now!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FD683-672E-C204-0B44-1FA1B290D772}"/>
              </a:ext>
            </a:extLst>
          </p:cNvPr>
          <p:cNvSpPr txBox="1"/>
          <p:nvPr/>
        </p:nvSpPr>
        <p:spPr>
          <a:xfrm>
            <a:off x="591099" y="455480"/>
            <a:ext cx="3913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804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4E466-2E81-951E-5112-AEFFF463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07" y="238943"/>
            <a:ext cx="10896601" cy="43035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66A3A-B046-5EC8-F32A-586D8812390F}"/>
              </a:ext>
            </a:extLst>
          </p:cNvPr>
          <p:cNvSpPr/>
          <p:nvPr/>
        </p:nvSpPr>
        <p:spPr>
          <a:xfrm>
            <a:off x="-193582" y="1632869"/>
            <a:ext cx="1669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Free Speech bubble 1195466 PNG with Transparent Background">
            <a:extLst>
              <a:ext uri="{FF2B5EF4-FFF2-40B4-BE49-F238E27FC236}">
                <a16:creationId xmlns:a16="http://schemas.microsoft.com/office/drawing/2014/main" id="{A3F77ED4-7067-CABB-0FB5-A39F0C16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9" y="564212"/>
            <a:ext cx="1480457" cy="9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E21D9D46-D2A2-C68A-93DF-142F57A1D12D}"/>
              </a:ext>
            </a:extLst>
          </p:cNvPr>
          <p:cNvSpPr/>
          <p:nvPr/>
        </p:nvSpPr>
        <p:spPr>
          <a:xfrm>
            <a:off x="28339" y="4467287"/>
            <a:ext cx="4778830" cy="1325565"/>
          </a:xfrm>
          <a:prstGeom prst="wedgeRoundRectCallout">
            <a:avLst>
              <a:gd name="adj1" fmla="val 48190"/>
              <a:gd name="adj2" fmla="val 60889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I love to travel to new and interesting places. I think it’s a good way to relax.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22D018AE-9D98-BF51-5E94-4B78F8B89636}"/>
              </a:ext>
            </a:extLst>
          </p:cNvPr>
          <p:cNvSpPr/>
          <p:nvPr/>
        </p:nvSpPr>
        <p:spPr>
          <a:xfrm>
            <a:off x="6124340" y="4467287"/>
            <a:ext cx="5878287" cy="1325565"/>
          </a:xfrm>
          <a:prstGeom prst="wedgeRoundRectCallout">
            <a:avLst>
              <a:gd name="adj1" fmla="val -38831"/>
              <a:gd name="adj2" fmla="val 7156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That’s true. And it’s fun to see new places and try new things. You can meet some interesting people, too. </a:t>
            </a:r>
          </a:p>
        </p:txBody>
      </p:sp>
      <p:sp>
        <p:nvSpPr>
          <p:cNvPr id="12" name="Rounded Rectangular Callout 4">
            <a:extLst>
              <a:ext uri="{FF2B5EF4-FFF2-40B4-BE49-F238E27FC236}">
                <a16:creationId xmlns:a16="http://schemas.microsoft.com/office/drawing/2014/main" id="{B4D8A88B-432E-F7F4-F448-063E4126800E}"/>
              </a:ext>
            </a:extLst>
          </p:cNvPr>
          <p:cNvSpPr/>
          <p:nvPr/>
        </p:nvSpPr>
        <p:spPr>
          <a:xfrm>
            <a:off x="2867090" y="6036091"/>
            <a:ext cx="2430708" cy="414629"/>
          </a:xfrm>
          <a:prstGeom prst="wedgeRoundRectCallout">
            <a:avLst>
              <a:gd name="adj1" fmla="val 54460"/>
              <a:gd name="adj2" fmla="val 74016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Yes, ….</a:t>
            </a:r>
          </a:p>
        </p:txBody>
      </p:sp>
    </p:spTree>
    <p:extLst>
      <p:ext uri="{BB962C8B-B14F-4D97-AF65-F5344CB8AC3E}">
        <p14:creationId xmlns:p14="http://schemas.microsoft.com/office/powerpoint/2010/main" val="23638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B1A4-84CF-74AB-FA2E-696C14C8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1595-014E-E0AF-9222-642D0320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2266229"/>
            <a:ext cx="11511643" cy="3281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A: I love to travel to new and interesting places. I think it’s a good way to relax.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B: That’s true. And it’s fun to see new places and try new things. You can meet some interesting people, too.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A: Yes, you can, both on the journey and when you stay in a place. Also, of course, you can learn about the culture of another place.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B: That’s very important. People who don’t travel have a limited view of the world.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A: And don’t forget the new food you can try.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B: Yes, and all the new experiences you can have!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38DAD-8B50-36CA-A4FD-9DD21E1D4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10230392" cy="22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3103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AF98161-2713-C4C5-6D2A-642517427443}"/>
              </a:ext>
            </a:extLst>
          </p:cNvPr>
          <p:cNvSpPr/>
          <p:nvPr/>
        </p:nvSpPr>
        <p:spPr>
          <a:xfrm>
            <a:off x="1282487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08A237F9-8D6F-4B0D-E98F-E8357A02A10D}"/>
              </a:ext>
            </a:extLst>
          </p:cNvPr>
          <p:cNvSpPr/>
          <p:nvPr/>
        </p:nvSpPr>
        <p:spPr>
          <a:xfrm>
            <a:off x="1285595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Project</a:t>
            </a:r>
            <a:endParaRPr lang="en-US" b="1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AFE3E93-F96E-1A43-9F49-4F703BC6C87B}"/>
              </a:ext>
            </a:extLst>
          </p:cNvPr>
          <p:cNvSpPr/>
          <p:nvPr/>
        </p:nvSpPr>
        <p:spPr>
          <a:xfrm>
            <a:off x="1301147" y="390234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1653EEBF-3FCA-AD66-DCDC-D35F19586D26}"/>
              </a:ext>
            </a:extLst>
          </p:cNvPr>
          <p:cNvSpPr/>
          <p:nvPr/>
        </p:nvSpPr>
        <p:spPr>
          <a:xfrm>
            <a:off x="1301147" y="501891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8B3477A2-36D8-B981-A1A0-252A1C886CC4}"/>
              </a:ext>
            </a:extLst>
          </p:cNvPr>
          <p:cNvSpPr/>
          <p:nvPr/>
        </p:nvSpPr>
        <p:spPr>
          <a:xfrm>
            <a:off x="1304257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854" y="465864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6B1D6F7-4AA3-E07A-8303-D7425C75AD54}"/>
              </a:ext>
            </a:extLst>
          </p:cNvPr>
          <p:cNvSpPr txBox="1">
            <a:spLocks/>
          </p:cNvSpPr>
          <p:nvPr/>
        </p:nvSpPr>
        <p:spPr>
          <a:xfrm>
            <a:off x="407706" y="681830"/>
            <a:ext cx="11670879" cy="23552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Imagine a foreign friend is going on holiday in Vietnam this summer. Write a letter of 50-60 words to introduce a destination in Vietnam. You can use the following information: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+mn-lt"/>
              </a:rPr>
              <a:t>What’s the holiday destination? Where is it in Vietnam? What is it famous for? What can you do there?</a:t>
            </a:r>
            <a:endParaRPr lang="en-US" sz="32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49610-6570-799D-37DC-0E0DD22F3615}"/>
              </a:ext>
            </a:extLst>
          </p:cNvPr>
          <p:cNvSpPr txBox="1"/>
          <p:nvPr/>
        </p:nvSpPr>
        <p:spPr>
          <a:xfrm>
            <a:off x="643395" y="3334545"/>
            <a:ext cx="108822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Hi…,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 am happy to hear that you are going on holiday in Vietnam this summer. How about going to …….?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 hope to see you soon in Vietnam.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Cheers,</a:t>
            </a:r>
          </a:p>
        </p:txBody>
      </p:sp>
    </p:spTree>
    <p:extLst>
      <p:ext uri="{BB962C8B-B14F-4D97-AF65-F5344CB8AC3E}">
        <p14:creationId xmlns:p14="http://schemas.microsoft.com/office/powerpoint/2010/main" val="216362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6B1D6F7-4AA3-E07A-8303-D7425C75AD54}"/>
              </a:ext>
            </a:extLst>
          </p:cNvPr>
          <p:cNvSpPr txBox="1">
            <a:spLocks/>
          </p:cNvSpPr>
          <p:nvPr/>
        </p:nvSpPr>
        <p:spPr>
          <a:xfrm>
            <a:off x="375809" y="681830"/>
            <a:ext cx="11660247" cy="1549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Imagine a foreign friend is going on holiday in Vietnam this summer. Write a letter of 50-60 words to introduce a destination in Vietnam. </a:t>
            </a:r>
            <a:endParaRPr lang="en-US" sz="32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49610-6570-799D-37DC-0E0DD22F3615}"/>
              </a:ext>
            </a:extLst>
          </p:cNvPr>
          <p:cNvSpPr txBox="1"/>
          <p:nvPr/>
        </p:nvSpPr>
        <p:spPr>
          <a:xfrm>
            <a:off x="559223" y="2082715"/>
            <a:ext cx="107436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 Anna,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 am happy to hear that you are going on holiday in Vietnam this summer. How about going to </a:t>
            </a:r>
            <a:r>
              <a:rPr lang="en-US" sz="3200" dirty="0" err="1">
                <a:solidFill>
                  <a:srgbClr val="FF0000"/>
                </a:solidFill>
              </a:rPr>
              <a:t>Hạ</a:t>
            </a:r>
            <a:r>
              <a:rPr lang="en-US" sz="3200" dirty="0">
                <a:solidFill>
                  <a:srgbClr val="FF0000"/>
                </a:solidFill>
              </a:rPr>
              <a:t> Long Bay? It’s in the north-east of Vietnam. It’s famous for many beautiful islands. You can go sightseeing and eat delicious seafood.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 hope to see you soon in Vietnam.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Cheers,</a:t>
            </a:r>
          </a:p>
        </p:txBody>
      </p:sp>
    </p:spTree>
    <p:extLst>
      <p:ext uri="{BB962C8B-B14F-4D97-AF65-F5344CB8AC3E}">
        <p14:creationId xmlns:p14="http://schemas.microsoft.com/office/powerpoint/2010/main" val="293123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143" y="267922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8" y="1714179"/>
            <a:ext cx="113498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Create a poster of holiday destinations in Vietnam.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Develop presentation skill by giving a presentation on holiday destinations in Vietnam.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Talk about the value of travelling.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2021428"/>
            <a:ext cx="1187202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vocabulary and make sentences using them.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84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450922"/>
            <a:ext cx="10832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571500" indent="-571500">
              <a:buFontTx/>
              <a:buChar char="-"/>
            </a:pPr>
            <a:endParaRPr lang="en-US" sz="4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ea typeface="Times New Roman" panose="02020603050405020304" pitchFamily="18" charset="0"/>
              </a:rPr>
              <a:t>create a poster of holiday destinations in Vietnam.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ea typeface="Times New Roman" panose="02020603050405020304" pitchFamily="18" charset="0"/>
              </a:rPr>
              <a:t>develop presentation skills by giving a presentation on holiday destinations in Vietnam.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ea typeface="Times New Roman" panose="02020603050405020304" pitchFamily="18" charset="0"/>
              </a:rPr>
              <a:t>talk about the value of travelling.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Speech bubble 1195466 PNG with Transparent Background">
            <a:extLst>
              <a:ext uri="{FF2B5EF4-FFF2-40B4-BE49-F238E27FC236}">
                <a16:creationId xmlns:a16="http://schemas.microsoft.com/office/drawing/2014/main" id="{79D68D46-9A20-0E3A-1954-4E642485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5" y="783641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DCC421-A218-A2D5-31F6-6C437175EFAE}"/>
              </a:ext>
            </a:extLst>
          </p:cNvPr>
          <p:cNvSpPr/>
          <p:nvPr/>
        </p:nvSpPr>
        <p:spPr>
          <a:xfrm>
            <a:off x="1427091" y="429698"/>
            <a:ext cx="5474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71EBA-85E0-5E0E-B7C2-C2AECAD1E896}"/>
              </a:ext>
            </a:extLst>
          </p:cNvPr>
          <p:cNvSpPr txBox="1"/>
          <p:nvPr/>
        </p:nvSpPr>
        <p:spPr>
          <a:xfrm>
            <a:off x="1562095" y="1355170"/>
            <a:ext cx="898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Look at the pictures and guess the places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01034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7AF3-DC2B-430A-3CEA-6BD8F7F2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Hạ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Long Bay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A1E80-7CEF-FD44-8088-EC0C1AB6D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4893"/>
            <a:ext cx="2738367" cy="1767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9807F-A141-520F-8C88-44678B047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843" y="1584704"/>
            <a:ext cx="2858518" cy="18948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4EF6AA-8AA1-0F56-44D8-9BAED7A4C94E}"/>
              </a:ext>
            </a:extLst>
          </p:cNvPr>
          <p:cNvSpPr txBox="1">
            <a:spLocks/>
          </p:cNvSpPr>
          <p:nvPr/>
        </p:nvSpPr>
        <p:spPr>
          <a:xfrm>
            <a:off x="6455735" y="365127"/>
            <a:ext cx="5301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+mn-lt"/>
              </a:rPr>
              <a:t>Phong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Nha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Kẻ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Bàng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National Park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42A4A7-F53B-2DBC-D292-68C4EEB57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729" y="4230456"/>
            <a:ext cx="2832500" cy="19317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138C46-097D-6EFF-9562-13FFC6D90561}"/>
              </a:ext>
            </a:extLst>
          </p:cNvPr>
          <p:cNvSpPr txBox="1">
            <a:spLocks/>
          </p:cNvSpPr>
          <p:nvPr/>
        </p:nvSpPr>
        <p:spPr>
          <a:xfrm>
            <a:off x="4188786" y="3373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Nha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30804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E98B1-B7DD-41B0-94D5-B89E19B70D93}"/>
              </a:ext>
            </a:extLst>
          </p:cNvPr>
          <p:cNvSpPr/>
          <p:nvPr/>
        </p:nvSpPr>
        <p:spPr>
          <a:xfrm>
            <a:off x="679415" y="872314"/>
            <a:ext cx="4547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groups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B66833E0-A9E7-4F20-B971-1FDB386D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69" y="549457"/>
            <a:ext cx="3106216" cy="19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CB365-7E74-44CA-8DF9-F9E93B85E823}"/>
              </a:ext>
            </a:extLst>
          </p:cNvPr>
          <p:cNvSpPr txBox="1"/>
          <p:nvPr/>
        </p:nvSpPr>
        <p:spPr>
          <a:xfrm>
            <a:off x="1118076" y="2228671"/>
            <a:ext cx="995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 you like travelling?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Where do you want to travel in Vietnam? Why? </a:t>
            </a:r>
          </a:p>
        </p:txBody>
      </p:sp>
    </p:spTree>
    <p:extLst>
      <p:ext uri="{BB962C8B-B14F-4D97-AF65-F5344CB8AC3E}">
        <p14:creationId xmlns:p14="http://schemas.microsoft.com/office/powerpoint/2010/main" val="209938130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653E-6912-8300-27CD-CF51261A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1282-21B9-AE27-A049-55B2EAA1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A989D-3661-C8E5-DF47-EAA4C2EB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217714"/>
            <a:ext cx="11332028" cy="6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394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1008</Words>
  <Application>Microsoft Office PowerPoint</Application>
  <PresentationFormat>Widescreen</PresentationFormat>
  <Paragraphs>118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Hạ Long Bay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133</cp:revision>
  <dcterms:created xsi:type="dcterms:W3CDTF">2021-09-24T06:18:33Z</dcterms:created>
  <dcterms:modified xsi:type="dcterms:W3CDTF">2023-08-02T19:40:27Z</dcterms:modified>
</cp:coreProperties>
</file>