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audio9.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364" r:id="rId3"/>
    <p:sldId id="406" r:id="rId4"/>
    <p:sldId id="365" r:id="rId5"/>
    <p:sldId id="407" r:id="rId6"/>
    <p:sldId id="399" r:id="rId7"/>
    <p:sldId id="410" r:id="rId8"/>
    <p:sldId id="333" r:id="rId9"/>
    <p:sldId id="257" r:id="rId10"/>
    <p:sldId id="416" r:id="rId11"/>
    <p:sldId id="371" r:id="rId12"/>
    <p:sldId id="408" r:id="rId13"/>
    <p:sldId id="471" r:id="rId14"/>
    <p:sldId id="402" r:id="rId15"/>
    <p:sldId id="335" r:id="rId16"/>
    <p:sldId id="336" r:id="rId17"/>
    <p:sldId id="372" r:id="rId18"/>
    <p:sldId id="447" r:id="rId19"/>
    <p:sldId id="411" r:id="rId20"/>
    <p:sldId id="412" r:id="rId21"/>
    <p:sldId id="337" r:id="rId22"/>
    <p:sldId id="373" r:id="rId23"/>
    <p:sldId id="398" r:id="rId24"/>
    <p:sldId id="388" r:id="rId25"/>
    <p:sldId id="374" r:id="rId26"/>
    <p:sldId id="403" r:id="rId27"/>
    <p:sldId id="413" r:id="rId28"/>
    <p:sldId id="414" r:id="rId29"/>
    <p:sldId id="376" r:id="rId30"/>
    <p:sldId id="375" r:id="rId31"/>
    <p:sldId id="378" r:id="rId32"/>
    <p:sldId id="379" r:id="rId33"/>
    <p:sldId id="380" r:id="rId34"/>
    <p:sldId id="381" r:id="rId35"/>
    <p:sldId id="400" r:id="rId36"/>
    <p:sldId id="401" r:id="rId37"/>
    <p:sldId id="383" r:id="rId38"/>
    <p:sldId id="391" r:id="rId39"/>
    <p:sldId id="397" r:id="rId40"/>
    <p:sldId id="393" r:id="rId41"/>
    <p:sldId id="392" r:id="rId42"/>
    <p:sldId id="384" r:id="rId43"/>
    <p:sldId id="386" r:id="rId44"/>
    <p:sldId id="415" r:id="rId45"/>
    <p:sldId id="394" r:id="rId46"/>
    <p:sldId id="395" r:id="rId47"/>
    <p:sldId id="405" r:id="rId48"/>
    <p:sldId id="417" r:id="rId49"/>
    <p:sldId id="419" r:id="rId50"/>
    <p:sldId id="420" r:id="rId51"/>
    <p:sldId id="438" r:id="rId52"/>
    <p:sldId id="421" r:id="rId53"/>
    <p:sldId id="418" r:id="rId54"/>
    <p:sldId id="422" r:id="rId55"/>
    <p:sldId id="423" r:id="rId56"/>
    <p:sldId id="424" r:id="rId57"/>
    <p:sldId id="425" r:id="rId58"/>
    <p:sldId id="426" r:id="rId59"/>
    <p:sldId id="367" r:id="rId60"/>
    <p:sldId id="368" r:id="rId61"/>
    <p:sldId id="369" r:id="rId62"/>
    <p:sldId id="427" r:id="rId63"/>
    <p:sldId id="429" r:id="rId64"/>
    <p:sldId id="431" r:id="rId65"/>
    <p:sldId id="432" r:id="rId66"/>
    <p:sldId id="433" r:id="rId67"/>
    <p:sldId id="434" r:id="rId68"/>
    <p:sldId id="435" r:id="rId69"/>
    <p:sldId id="436" r:id="rId70"/>
    <p:sldId id="387" r:id="rId71"/>
    <p:sldId id="437" r:id="rId72"/>
    <p:sldId id="430" r:id="rId73"/>
    <p:sldId id="370" r:id="rId74"/>
  </p:sldIdLst>
  <p:sldSz cx="12192000" cy="6858000"/>
  <p:notesSz cx="6858000" cy="9144000"/>
  <p:custDataLst>
    <p:tags r:id="rId76"/>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17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354"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5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709"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5886" algn="l" defTabSz="914354" rtl="0" eaLnBrk="1" latinLnBrk="0" hangingPunct="1">
      <a:defRPr kern="1200">
        <a:solidFill>
          <a:schemeClr val="tx1"/>
        </a:solidFill>
        <a:latin typeface="Calibri" panose="020F0502020204030204" pitchFamily="34" charset="0"/>
        <a:ea typeface="+mn-ea"/>
        <a:cs typeface="+mn-cs"/>
      </a:defRPr>
    </a:lvl6pPr>
    <a:lvl7pPr marL="2743062" algn="l" defTabSz="914354" rtl="0" eaLnBrk="1" latinLnBrk="0" hangingPunct="1">
      <a:defRPr kern="1200">
        <a:solidFill>
          <a:schemeClr val="tx1"/>
        </a:solidFill>
        <a:latin typeface="Calibri" panose="020F0502020204030204" pitchFamily="34" charset="0"/>
        <a:ea typeface="+mn-ea"/>
        <a:cs typeface="+mn-cs"/>
      </a:defRPr>
    </a:lvl7pPr>
    <a:lvl8pPr marL="3200240" algn="l" defTabSz="914354" rtl="0" eaLnBrk="1" latinLnBrk="0" hangingPunct="1">
      <a:defRPr kern="1200">
        <a:solidFill>
          <a:schemeClr val="tx1"/>
        </a:solidFill>
        <a:latin typeface="Calibri" panose="020F0502020204030204" pitchFamily="34" charset="0"/>
        <a:ea typeface="+mn-ea"/>
        <a:cs typeface="+mn-cs"/>
      </a:defRPr>
    </a:lvl8pPr>
    <a:lvl9pPr marL="3657418" algn="l" defTabSz="914354"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CC"/>
    <a:srgbClr val="000000"/>
    <a:srgbClr val="173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54"/>
      </p:cViewPr>
      <p:guideLst>
        <p:guide orient="horz" pos="2160"/>
        <p:guide pos="3840"/>
      </p:guideLst>
    </p:cSldViewPr>
  </p:slideViewPr>
  <p:notesTextViewPr>
    <p:cViewPr>
      <p:scale>
        <a:sx n="1" d="1"/>
        <a:sy n="1" d="1"/>
      </p:scale>
      <p:origin x="0" y="0"/>
    </p:cViewPr>
  </p:notesTextViewPr>
  <p:sorterViewPr>
    <p:cViewPr>
      <p:scale>
        <a:sx n="100" d="100"/>
        <a:sy n="100" d="100"/>
      </p:scale>
      <p:origin x="0" y="-21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AC8FA-C143-44DB-9261-E9FBD83A8ED0}"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806B8-DA94-4A00-BB30-B5DD625EDA76}" type="slidenum">
              <a:rPr lang="en-US" smtClean="0"/>
              <a:t>‹#›</a:t>
            </a:fld>
            <a:endParaRPr lang="en-US"/>
          </a:p>
        </p:txBody>
      </p:sp>
    </p:spTree>
    <p:extLst>
      <p:ext uri="{BB962C8B-B14F-4D97-AF65-F5344CB8AC3E}">
        <p14:creationId xmlns:p14="http://schemas.microsoft.com/office/powerpoint/2010/main" val="859551439"/>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52EBC-4161-41E5-832F-DAD7197A27F8}" type="slidenum">
              <a:rPr lang="en-US" smtClean="0"/>
              <a:t>26</a:t>
            </a:fld>
            <a:endParaRPr lang="en-US"/>
          </a:p>
        </p:txBody>
      </p:sp>
    </p:spTree>
    <p:extLst>
      <p:ext uri="{BB962C8B-B14F-4D97-AF65-F5344CB8AC3E}">
        <p14:creationId xmlns:p14="http://schemas.microsoft.com/office/powerpoint/2010/main" val="171888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52EBC-4161-41E5-832F-DAD7197A27F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720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ChangeArrowheads="1" noTextEdit="1"/>
          </p:cNvSpPr>
          <p:nvPr>
            <p:ph type="sldImg"/>
          </p:nvPr>
        </p:nvSpPr>
        <p:spPr>
          <a:ln/>
        </p:spPr>
      </p:sp>
      <p:sp>
        <p:nvSpPr>
          <p:cNvPr id="1064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19BE9E-A146-4728-966E-CBE7614CCEDA}" type="slidenum">
              <a:rPr lang="en-US" altLang="en-US">
                <a:solidFill>
                  <a:srgbClr val="000000"/>
                </a:solidFill>
              </a:rPr>
              <a:pPr/>
              <a:t>48</a:t>
            </a:fld>
            <a:endParaRPr lang="en-US" altLang="en-US">
              <a:solidFill>
                <a:srgbClr val="000000"/>
              </a:solidFill>
            </a:endParaRPr>
          </a:p>
        </p:txBody>
      </p:sp>
      <p:sp>
        <p:nvSpPr>
          <p:cNvPr id="106501" name="Date Placeholder 4"/>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00"/>
              </a:solidFill>
            </a:endParaRPr>
          </a:p>
        </p:txBody>
      </p:sp>
    </p:spTree>
    <p:extLst>
      <p:ext uri="{BB962C8B-B14F-4D97-AF65-F5344CB8AC3E}">
        <p14:creationId xmlns:p14="http://schemas.microsoft.com/office/powerpoint/2010/main" val="180366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ChangeArrowheads="1" noTextEdit="1"/>
          </p:cNvSpPr>
          <p:nvPr>
            <p:ph type="sldImg"/>
          </p:nvPr>
        </p:nvSpPr>
        <p:spPr>
          <a:ln/>
        </p:spPr>
      </p:sp>
      <p:sp>
        <p:nvSpPr>
          <p:cNvPr id="10854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0DFEFF-FCDF-495C-8F4B-9F4F7C9596AA}" type="slidenum">
              <a:rPr lang="en-US" altLang="en-US">
                <a:solidFill>
                  <a:srgbClr val="000000"/>
                </a:solidFill>
              </a:rPr>
              <a:pPr/>
              <a:t>49</a:t>
            </a:fld>
            <a:endParaRPr lang="en-US" altLang="en-US">
              <a:solidFill>
                <a:srgbClr val="000000"/>
              </a:solidFill>
            </a:endParaRPr>
          </a:p>
        </p:txBody>
      </p:sp>
      <p:sp>
        <p:nvSpPr>
          <p:cNvPr id="108549" name="Date Placeholder 4"/>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00"/>
              </a:solidFill>
            </a:endParaRPr>
          </a:p>
        </p:txBody>
      </p:sp>
    </p:spTree>
    <p:extLst>
      <p:ext uri="{BB962C8B-B14F-4D97-AF65-F5344CB8AC3E}">
        <p14:creationId xmlns:p14="http://schemas.microsoft.com/office/powerpoint/2010/main" val="184202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ChangeArrowheads="1" noTextEdit="1"/>
          </p:cNvSpPr>
          <p:nvPr>
            <p:ph type="sldImg"/>
          </p:nvPr>
        </p:nvSpPr>
        <p:spPr>
          <a:ln/>
        </p:spPr>
      </p:sp>
      <p:sp>
        <p:nvSpPr>
          <p:cNvPr id="10854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0DFEFF-FCDF-495C-8F4B-9F4F7C9596AA}" type="slidenum">
              <a:rPr lang="en-US" altLang="en-US">
                <a:solidFill>
                  <a:srgbClr val="000000"/>
                </a:solidFill>
              </a:rPr>
              <a:pPr/>
              <a:t>50</a:t>
            </a:fld>
            <a:endParaRPr lang="en-US" altLang="en-US">
              <a:solidFill>
                <a:srgbClr val="000000"/>
              </a:solidFill>
            </a:endParaRPr>
          </a:p>
        </p:txBody>
      </p:sp>
      <p:sp>
        <p:nvSpPr>
          <p:cNvPr id="108549" name="Date Placeholder 4"/>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00"/>
              </a:solidFill>
            </a:endParaRPr>
          </a:p>
        </p:txBody>
      </p:sp>
    </p:spTree>
    <p:extLst>
      <p:ext uri="{BB962C8B-B14F-4D97-AF65-F5344CB8AC3E}">
        <p14:creationId xmlns:p14="http://schemas.microsoft.com/office/powerpoint/2010/main" val="1842023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ChangeArrowheads="1" noTextEdit="1"/>
          </p:cNvSpPr>
          <p:nvPr>
            <p:ph type="sldImg"/>
          </p:nvPr>
        </p:nvSpPr>
        <p:spPr>
          <a:ln/>
        </p:spPr>
      </p:sp>
      <p:sp>
        <p:nvSpPr>
          <p:cNvPr id="11059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2705B1-8320-4479-B902-9E7D68A85EE6}" type="slidenum">
              <a:rPr lang="en-US" altLang="en-US">
                <a:solidFill>
                  <a:srgbClr val="000000"/>
                </a:solidFill>
              </a:rPr>
              <a:pPr/>
              <a:t>51</a:t>
            </a:fld>
            <a:endParaRPr lang="en-US" altLang="en-US">
              <a:solidFill>
                <a:srgbClr val="000000"/>
              </a:solidFill>
            </a:endParaRPr>
          </a:p>
        </p:txBody>
      </p:sp>
      <p:sp>
        <p:nvSpPr>
          <p:cNvPr id="110597" name="Date Placeholder 4"/>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00"/>
              </a:solidFill>
            </a:endParaRPr>
          </a:p>
        </p:txBody>
      </p:sp>
    </p:spTree>
    <p:extLst>
      <p:ext uri="{BB962C8B-B14F-4D97-AF65-F5344CB8AC3E}">
        <p14:creationId xmlns:p14="http://schemas.microsoft.com/office/powerpoint/2010/main" val="17842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fld id="{7F724D14-5BFF-4EC3-8688-B5DE44D6AB22}" type="slidenum">
              <a:rPr lang="en-US">
                <a:solidFill>
                  <a:prstClr val="black"/>
                </a:solidFill>
              </a:rPr>
              <a:pPr eaLnBrk="1" hangingPunct="1"/>
              <a:t>57</a:t>
            </a:fld>
            <a:endParaRPr lang="en-US">
              <a:solidFill>
                <a:prstClr val="black"/>
              </a:solidFill>
            </a:endParaRPr>
          </a:p>
        </p:txBody>
      </p:sp>
    </p:spTree>
    <p:extLst>
      <p:ext uri="{BB962C8B-B14F-4D97-AF65-F5344CB8AC3E}">
        <p14:creationId xmlns:p14="http://schemas.microsoft.com/office/powerpoint/2010/main" val="240822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BD72365-916C-48F7-A137-FFD85F3FB03E}" type="datetime1">
              <a:rPr lang="en-US" smtClean="0"/>
              <a:t>8/25/2024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C6397-CD44-4475-A10B-BBD984CA64F7}" type="slidenum">
              <a:rPr lang="en-US"/>
              <a:pPr>
                <a:defRPr/>
              </a:pPr>
              <a:t>‹#›</a:t>
            </a:fld>
            <a:endParaRPr lang="en-US"/>
          </a:p>
        </p:txBody>
      </p:sp>
    </p:spTree>
    <p:extLst>
      <p:ext uri="{BB962C8B-B14F-4D97-AF65-F5344CB8AC3E}">
        <p14:creationId xmlns:p14="http://schemas.microsoft.com/office/powerpoint/2010/main" val="31407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368690-DE8A-4E3A-8B9C-F2C422F6B1A4}" type="datetime1">
              <a:rPr lang="en-US" smtClean="0"/>
              <a:t>8/25/2024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4CCBE9-4CBA-43FB-B6C5-C207FAF01E02}" type="slidenum">
              <a:rPr lang="en-US"/>
              <a:pPr>
                <a:defRPr/>
              </a:pPr>
              <a:t>‹#›</a:t>
            </a:fld>
            <a:endParaRPr lang="en-US"/>
          </a:p>
        </p:txBody>
      </p:sp>
    </p:spTree>
    <p:extLst>
      <p:ext uri="{BB962C8B-B14F-4D97-AF65-F5344CB8AC3E}">
        <p14:creationId xmlns:p14="http://schemas.microsoft.com/office/powerpoint/2010/main" val="17752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85F050-9534-4B59-9F90-65959FEF6E27}" type="datetime1">
              <a:rPr lang="en-US" smtClean="0"/>
              <a:t>8/25/2024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4016E6-7B3B-490D-9284-9D948E7A8DC7}" type="slidenum">
              <a:rPr lang="en-US"/>
              <a:pPr>
                <a:defRPr/>
              </a:pPr>
              <a:t>‹#›</a:t>
            </a:fld>
            <a:endParaRPr lang="en-US"/>
          </a:p>
        </p:txBody>
      </p:sp>
    </p:spTree>
    <p:extLst>
      <p:ext uri="{BB962C8B-B14F-4D97-AF65-F5344CB8AC3E}">
        <p14:creationId xmlns:p14="http://schemas.microsoft.com/office/powerpoint/2010/main" val="954294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6400" y="685800"/>
            <a:ext cx="8737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2946400" y="2514600"/>
            <a:ext cx="426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416800" y="2514600"/>
            <a:ext cx="426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801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2BDF-4C96-CC7C-68F8-F0F33B3EDF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FA9F1-42D4-3BC4-83C1-53BACCC0980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16D411-1087-2B80-0F68-3C2DD5F7D658}"/>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8A613D-F776-D2D6-BDDA-136A860798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09060F-132F-44CC-047D-42B602D110C9}"/>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259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F128-3F7C-8779-F379-365927DB6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ACF2C-F69B-205D-DE60-A6BB8EF318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ECE6F-FB3B-0A79-2F11-8AF16309373A}"/>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06A3FB-3FFE-1D69-629F-90493CD5914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802A4D2-9948-60A8-C243-17040D92DEE8}"/>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618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ABCE-E4FB-206B-2C7E-51998F5A51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46C94-C9C0-B51E-16F8-F855F887D40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B2738C-1470-4740-3E0A-5F996F1FB024}"/>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FFE1E2-03F1-D34A-B13E-E0F71AF098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16A8E5-9455-0EE8-DD37-3DEBFAEF5B24}"/>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637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44F5-4CB2-0C9E-51EF-84D81DD8C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75C21-5F6A-C3FE-75A9-D7E2F00FBE1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8D5EE-6B4E-F4E4-750A-4DC64462D11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9451B6-61B0-D372-4E9F-7CC50F7E3F30}"/>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B5224D-E9FE-C6D6-02FC-CEA975B66B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AECE951-D4B5-4D75-8AC0-54CBAD52AC74}"/>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57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3482-0A63-8C91-20FF-B7E4ABA98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D7E39-F797-2B68-FFCD-D6DF8C165DA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E53A1-D0DB-BDA2-AECB-5F1331BA4F6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3170C-C3F2-FBA4-91DB-A2796A365CC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8E1BF-DA16-CA9E-35E8-DB177E18011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56520D-5B7D-AAA4-1ACC-FD1BD34D4393}"/>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F45605-CF38-CC65-3B11-94C9E07DA6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15A47E3-8DD5-91FE-E95A-BB5899D1ECC9}"/>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535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5FEE-C774-2490-435B-D38DFECC12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B62244-34EB-0859-0DCD-475308C8E0F0}"/>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344E0E9-4BFE-9D4E-99D9-546A40D4721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1321C96-6006-F9FE-EA96-D82EBCE10213}"/>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04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7032F-19C6-B352-588F-4C216B2168E6}"/>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23CDF25-1AC3-A4A7-9261-59EDDEC0372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5EEAB9-9B6B-248D-9051-B8F7E77A2D22}"/>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34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18FE60-8029-4766-950A-FAF88390B557}" type="datetime1">
              <a:rPr lang="en-US" smtClean="0"/>
              <a:t>8/25/2024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E4B3D0-1933-4F4F-8EC7-D643F0B7E4E2}" type="slidenum">
              <a:rPr lang="en-US"/>
              <a:pPr>
                <a:defRPr/>
              </a:pPr>
              <a:t>‹#›</a:t>
            </a:fld>
            <a:endParaRPr lang="en-US"/>
          </a:p>
        </p:txBody>
      </p:sp>
    </p:spTree>
    <p:extLst>
      <p:ext uri="{BB962C8B-B14F-4D97-AF65-F5344CB8AC3E}">
        <p14:creationId xmlns:p14="http://schemas.microsoft.com/office/powerpoint/2010/main" val="1122130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9886-128B-9AD7-934C-15A9298E3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B78FA6-92CB-D84D-C9E2-BD5DFCF5E52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2F406C-4B20-FE8A-0BA6-872A06ABFE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16E45-4966-502F-90D5-F34E396D62F7}"/>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35498C6-2695-6435-4C7E-F2BC4DB7F31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A75A48-D977-8890-B23A-D177F3C21A4D}"/>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34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9358-5699-F4D0-78AA-8487B5A10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AE51AD-6C01-3575-F840-62FCCA385D3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1EF0B68-7B19-F69B-50AD-A6C205ED27C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F24F-CDC2-94F6-C622-CAC1D68B0955}"/>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441DAC6-DA4D-0D62-C217-B4041660F7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75F7B60-17BA-BD84-721D-C812B0EB2E98}"/>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836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6583-951D-C9F1-E10D-CF21D3DEC8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FBDD14-645F-C878-45E1-54CEA239D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ABDE4-DA33-E9B9-B61D-4CCB0D29D490}"/>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38E351-4971-192E-926B-823FC5BB98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76E91-56A7-1F5C-5635-E7ED864929EB}"/>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68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5BA4D-6101-6EA0-14B7-91A403B19D0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AF25A-C29E-1622-2BD7-D4FBC5FE48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A2CA8-CCAD-7BBF-7E73-53D7F0940590}"/>
              </a:ext>
            </a:extLst>
          </p:cNvPr>
          <p:cNvSpPr>
            <a:spLocks noGrp="1"/>
          </p:cNvSpPr>
          <p:nvPr>
            <p:ph type="dt" sz="half" idx="10"/>
          </p:nvPr>
        </p:nvSpPr>
        <p:spPr/>
        <p:txBody>
          <a:bodyPr/>
          <a:lstStyle/>
          <a:p>
            <a:fld id="{B647F6CF-3E3A-44B6-B9E9-16EF09803D53}" type="datetimeFigureOut">
              <a:rPr lang="en-US" smtClean="0">
                <a:solidFill>
                  <a:prstClr val="black">
                    <a:tint val="75000"/>
                  </a:prstClr>
                </a:solidFill>
              </a:rPr>
              <a:pPr/>
              <a:t>8/25/2024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5F32D0-CBAF-5981-5671-DCDE1BF564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F06C658-8F20-C760-AA8C-BF4B6C5E5047}"/>
              </a:ext>
            </a:extLst>
          </p:cNvPr>
          <p:cNvSpPr>
            <a:spLocks noGrp="1"/>
          </p:cNvSpPr>
          <p:nvPr>
            <p:ph type="sldNum" sz="quarter" idx="12"/>
          </p:nvPr>
        </p:nvSpPr>
        <p:spPr/>
        <p:txBody>
          <a:bodyPr/>
          <a:lstStyle/>
          <a:p>
            <a:fld id="{E4BBFBE0-4FDE-4489-BF31-2A416EF16E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26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BFB2E7E-4D82-4AC0-BD9C-A91F4484096C}" type="datetime1">
              <a:rPr lang="en-US" smtClean="0"/>
              <a:t>8/25/2024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6B882F-2BD4-4933-A938-FC8E862F1EDA}" type="slidenum">
              <a:rPr lang="en-US"/>
              <a:pPr>
                <a:defRPr/>
              </a:pPr>
              <a:t>‹#›</a:t>
            </a:fld>
            <a:endParaRPr lang="en-US"/>
          </a:p>
        </p:txBody>
      </p:sp>
    </p:spTree>
    <p:extLst>
      <p:ext uri="{BB962C8B-B14F-4D97-AF65-F5344CB8AC3E}">
        <p14:creationId xmlns:p14="http://schemas.microsoft.com/office/powerpoint/2010/main" val="285747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2E4D5B3-92F0-45EE-AA5C-9CC47A7A16CE}" type="datetime1">
              <a:rPr lang="en-US" smtClean="0"/>
              <a:t>8/25/2024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9AB66F-A388-48A9-940E-C1191A4FC101}" type="slidenum">
              <a:rPr lang="en-US"/>
              <a:pPr>
                <a:defRPr/>
              </a:pPr>
              <a:t>‹#›</a:t>
            </a:fld>
            <a:endParaRPr lang="en-US"/>
          </a:p>
        </p:txBody>
      </p:sp>
    </p:spTree>
    <p:extLst>
      <p:ext uri="{BB962C8B-B14F-4D97-AF65-F5344CB8AC3E}">
        <p14:creationId xmlns:p14="http://schemas.microsoft.com/office/powerpoint/2010/main" val="180131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BCF9054-3539-4451-9BB6-87956AAE512C}" type="datetime1">
              <a:rPr lang="en-US" smtClean="0"/>
              <a:t>8/25/2024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ACCE4E-283B-4BB0-8A1F-CEC404ACBF06}" type="slidenum">
              <a:rPr lang="en-US"/>
              <a:pPr>
                <a:defRPr/>
              </a:pPr>
              <a:t>‹#›</a:t>
            </a:fld>
            <a:endParaRPr lang="en-US"/>
          </a:p>
        </p:txBody>
      </p:sp>
    </p:spTree>
    <p:extLst>
      <p:ext uri="{BB962C8B-B14F-4D97-AF65-F5344CB8AC3E}">
        <p14:creationId xmlns:p14="http://schemas.microsoft.com/office/powerpoint/2010/main" val="25389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627E195-2C7C-4D34-8C28-10A36527628A}" type="datetime1">
              <a:rPr lang="en-US" smtClean="0"/>
              <a:t>8/25/2024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42AA45-8D93-4712-A863-BB0F3807E81B}" type="slidenum">
              <a:rPr lang="en-US"/>
              <a:pPr>
                <a:defRPr/>
              </a:pPr>
              <a:t>‹#›</a:t>
            </a:fld>
            <a:endParaRPr lang="en-US"/>
          </a:p>
        </p:txBody>
      </p:sp>
    </p:spTree>
    <p:extLst>
      <p:ext uri="{BB962C8B-B14F-4D97-AF65-F5344CB8AC3E}">
        <p14:creationId xmlns:p14="http://schemas.microsoft.com/office/powerpoint/2010/main" val="140291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88490C-DD2D-4DB5-AC39-C8964C97B23B}" type="datetime1">
              <a:rPr lang="en-US" smtClean="0"/>
              <a:t>8/25/2024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84CE86-DDC0-42BE-B150-7592CC702D1D}" type="slidenum">
              <a:rPr lang="en-US"/>
              <a:pPr>
                <a:defRPr/>
              </a:pPr>
              <a:t>‹#›</a:t>
            </a:fld>
            <a:endParaRPr lang="en-US"/>
          </a:p>
        </p:txBody>
      </p:sp>
    </p:spTree>
    <p:extLst>
      <p:ext uri="{BB962C8B-B14F-4D97-AF65-F5344CB8AC3E}">
        <p14:creationId xmlns:p14="http://schemas.microsoft.com/office/powerpoint/2010/main" val="143871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F7848D0-8DF3-4C52-86C3-00E802D6C13C}" type="datetime1">
              <a:rPr lang="en-US" smtClean="0"/>
              <a:t>8/25/2024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FDEF9F-0D3F-4B60-B57F-6D1281F350B8}" type="slidenum">
              <a:rPr lang="en-US"/>
              <a:pPr>
                <a:defRPr/>
              </a:pPr>
              <a:t>‹#›</a:t>
            </a:fld>
            <a:endParaRPr lang="en-US"/>
          </a:p>
        </p:txBody>
      </p:sp>
    </p:spTree>
    <p:extLst>
      <p:ext uri="{BB962C8B-B14F-4D97-AF65-F5344CB8AC3E}">
        <p14:creationId xmlns:p14="http://schemas.microsoft.com/office/powerpoint/2010/main" val="381577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1141341-00E6-49E8-9FC6-A31BE878A16D}" type="datetime1">
              <a:rPr lang="en-US" smtClean="0"/>
              <a:t>8/25/2024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74D555-5A92-458C-BC6F-71D70761AB4B}" type="slidenum">
              <a:rPr lang="en-US"/>
              <a:pPr>
                <a:defRPr/>
              </a:pPr>
              <a:t>‹#›</a:t>
            </a:fld>
            <a:endParaRPr lang="en-US"/>
          </a:p>
        </p:txBody>
      </p:sp>
    </p:spTree>
    <p:extLst>
      <p:ext uri="{BB962C8B-B14F-4D97-AF65-F5344CB8AC3E}">
        <p14:creationId xmlns:p14="http://schemas.microsoft.com/office/powerpoint/2010/main" val="95718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742312B-0E7A-4DE5-877A-DBB960B63321}" type="datetime1">
              <a:rPr lang="en-US" smtClean="0"/>
              <a:t>8/25/2024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5F88610-0BAA-4E23-BD96-324DF2E66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78"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54"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32"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09"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89" indent="-228589"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66" indent="-228589"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42" indent="-228589"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20" indent="-22858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298" indent="-22858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9DC1F-3FC3-5EF9-ADF9-FB9446CCB2D3}"/>
              </a:ext>
            </a:extLst>
          </p:cNvPr>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69D28-6B32-0FD4-13CC-3F83953D46C6}"/>
              </a:ext>
            </a:extLst>
          </p:cNvPr>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BDE34-2CFF-A57F-CDB3-A3B16EF349E7}"/>
              </a:ext>
            </a:extLst>
          </p:cNvPr>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eaLnBrk="1" fontAlgn="auto" hangingPunct="1">
              <a:spcBef>
                <a:spcPts val="0"/>
              </a:spcBef>
              <a:spcAft>
                <a:spcPts val="0"/>
              </a:spcAft>
              <a:buClr>
                <a:srgbClr val="000000"/>
              </a:buClr>
              <a:buFont typeface="Arial"/>
              <a:buNone/>
            </a:pPr>
            <a:fld id="{B647F6CF-3E3A-44B6-B9E9-16EF09803D53}" type="datetimeFigureOut">
              <a:rPr lang="en-US" kern="0" smtClean="0">
                <a:solidFill>
                  <a:prstClr val="black">
                    <a:tint val="75000"/>
                  </a:prstClr>
                </a:solidFill>
                <a:latin typeface="Arial"/>
                <a:cs typeface="Arial"/>
                <a:sym typeface="Arial"/>
              </a:rPr>
              <a:pPr eaLnBrk="1" fontAlgn="auto" hangingPunct="1">
                <a:spcBef>
                  <a:spcPts val="0"/>
                </a:spcBef>
                <a:spcAft>
                  <a:spcPts val="0"/>
                </a:spcAft>
                <a:buClr>
                  <a:srgbClr val="000000"/>
                </a:buClr>
                <a:buFont typeface="Arial"/>
                <a:buNone/>
              </a:pPr>
              <a:t>8/25/2024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93784703-3A77-6FB0-CD51-A7F6C55852A5}"/>
              </a:ext>
            </a:extLst>
          </p:cNvPr>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eaLnBrk="1" fontAlgn="auto" hangingPunct="1">
              <a:spcBef>
                <a:spcPts val="0"/>
              </a:spcBef>
              <a:spcAft>
                <a:spcPts val="0"/>
              </a:spcAft>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C2192CE-6F49-794A-CF67-AE738698A4F4}"/>
              </a:ext>
            </a:extLst>
          </p:cNvPr>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eaLnBrk="1" fontAlgn="auto" hangingPunct="1">
              <a:spcBef>
                <a:spcPts val="0"/>
              </a:spcBef>
              <a:spcAft>
                <a:spcPts val="0"/>
              </a:spcAft>
              <a:buClr>
                <a:srgbClr val="000000"/>
              </a:buClr>
              <a:buFont typeface="Arial"/>
              <a:buNone/>
            </a:pPr>
            <a:fld id="{E4BBFBE0-4FDE-4489-BF31-2A416EF16E20}" type="slidenum">
              <a:rPr lang="en-US" kern="0" smtClean="0">
                <a:solidFill>
                  <a:prstClr val="black">
                    <a:tint val="75000"/>
                  </a:prstClr>
                </a:solidFill>
                <a:latin typeface="Arial"/>
                <a:cs typeface="Arial"/>
                <a:sym typeface="Arial"/>
              </a:rPr>
              <a:pPr eaLnBrk="1" fontAlgn="auto" hangingPunct="1">
                <a:spcBef>
                  <a:spcPts val="0"/>
                </a:spcBef>
                <a:spcAft>
                  <a:spcPts val="0"/>
                </a:spcAft>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03737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HUYLINH\Downloads\THM.mp4" TargetMode="External"/><Relationship Id="rId1" Type="http://schemas.microsoft.com/office/2007/relationships/media" Target="file:///C:\Users\THUYLINH\Downloads\THM.mp4"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gif"/><Relationship Id="rId9"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jpeg"/><Relationship Id="rId3" Type="http://schemas.openxmlformats.org/officeDocument/2006/relationships/audio" Target="../media/audio4.wav"/><Relationship Id="rId21" Type="http://schemas.openxmlformats.org/officeDocument/2006/relationships/image" Target="../media/image64.png"/><Relationship Id="rId7" Type="http://schemas.openxmlformats.org/officeDocument/2006/relationships/image" Target="../media/image51.jp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audio" Target="../media/audio3.wav"/><Relationship Id="rId16" Type="http://schemas.openxmlformats.org/officeDocument/2006/relationships/image" Target="../media/image60.png"/><Relationship Id="rId20" Type="http://schemas.microsoft.com/office/2007/relationships/hdphoto" Target="../media/hdphoto1.wdp"/><Relationship Id="rId1" Type="http://schemas.openxmlformats.org/officeDocument/2006/relationships/slideLayout" Target="../slideLayouts/slideLayout14.xml"/><Relationship Id="rId6" Type="http://schemas.openxmlformats.org/officeDocument/2006/relationships/audio" Target="../media/audio7.wav"/><Relationship Id="rId11" Type="http://schemas.openxmlformats.org/officeDocument/2006/relationships/image" Target="../media/image55.png"/><Relationship Id="rId5" Type="http://schemas.openxmlformats.org/officeDocument/2006/relationships/audio" Target="../media/audio6.wav"/><Relationship Id="rId15" Type="http://schemas.openxmlformats.org/officeDocument/2006/relationships/image" Target="../media/image59.png"/><Relationship Id="rId10" Type="http://schemas.openxmlformats.org/officeDocument/2006/relationships/image" Target="../media/image54.gif"/><Relationship Id="rId19"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53.gif"/><Relationship Id="rId14" Type="http://schemas.openxmlformats.org/officeDocument/2006/relationships/image" Target="../media/image58.png"/><Relationship Id="rId22" Type="http://schemas.openxmlformats.org/officeDocument/2006/relationships/image" Target="../media/image65.png"/></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8.wav"/><Relationship Id="rId7" Type="http://schemas.openxmlformats.org/officeDocument/2006/relationships/image" Target="../media/image67.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slide" Target="slide8.xml"/><Relationship Id="rId5" Type="http://schemas.openxmlformats.org/officeDocument/2006/relationships/image" Target="../media/image66.jpg"/><Relationship Id="rId4" Type="http://schemas.openxmlformats.org/officeDocument/2006/relationships/audio" Target="../media/audio9.wav"/><Relationship Id="rId9"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9.wav"/><Relationship Id="rId7" Type="http://schemas.openxmlformats.org/officeDocument/2006/relationships/slide" Target="slide8.xml"/><Relationship Id="rId2" Type="http://schemas.openxmlformats.org/officeDocument/2006/relationships/audio" Target="../media/audio8.wav"/><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g"/></Relationships>
</file>

<file path=ppt/slides/_rels/slide6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8.wav"/><Relationship Id="rId7" Type="http://schemas.openxmlformats.org/officeDocument/2006/relationships/slide" Target="slide8.xml"/><Relationship Id="rId2" Type="http://schemas.openxmlformats.org/officeDocument/2006/relationships/audio" Target="../media/audio9.wav"/><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9.wav"/><Relationship Id="rId7" Type="http://schemas.openxmlformats.org/officeDocument/2006/relationships/slide" Target="slide8.xml"/><Relationship Id="rId2" Type="http://schemas.openxmlformats.org/officeDocument/2006/relationships/audio" Target="../media/audio8.wav"/><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9.wav"/><Relationship Id="rId7" Type="http://schemas.openxmlformats.org/officeDocument/2006/relationships/slide" Target="slide8.xml"/><Relationship Id="rId2" Type="http://schemas.openxmlformats.org/officeDocument/2006/relationships/audio" Target="../media/audio8.wav"/><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1895477" y="508002"/>
            <a:ext cx="844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solidFill>
                  <a:schemeClr val="bg1"/>
                </a:solidFill>
                <a:latin typeface="+mn-lt"/>
                <a:cs typeface="Times New Roman" panose="02020603050405020304" pitchFamily="18" charset="0"/>
              </a:rPr>
              <a:t>SỞ GIÁO DỤC VÀ ĐÀO TẠO LONG AN</a:t>
            </a:r>
            <a:endParaRPr lang="vi-VN" altLang="en-US" sz="3600" b="1" dirty="0">
              <a:solidFill>
                <a:schemeClr val="bg1"/>
              </a:solidFill>
              <a:latin typeface="+mn-lt"/>
              <a:cs typeface="Times New Roman" panose="02020603050405020304" pitchFamily="18" charset="0"/>
            </a:endParaRPr>
          </a:p>
        </p:txBody>
      </p:sp>
      <p:sp>
        <p:nvSpPr>
          <p:cNvPr id="2051" name="TextBox 4"/>
          <p:cNvSpPr txBox="1">
            <a:spLocks noChangeArrowheads="1"/>
          </p:cNvSpPr>
          <p:nvPr/>
        </p:nvSpPr>
        <p:spPr bwMode="auto">
          <a:xfrm>
            <a:off x="1895476" y="1867695"/>
            <a:ext cx="8448675" cy="118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100" b="1" dirty="0">
                <a:solidFill>
                  <a:srgbClr val="FFFF00"/>
                </a:solidFill>
                <a:latin typeface="+mn-lt"/>
                <a:cs typeface="Times New Roman" panose="02020603050405020304" pitchFamily="18" charset="0"/>
              </a:rPr>
              <a:t>MÔN: SINH HỌC 11</a:t>
            </a:r>
            <a:endParaRPr lang="vi-VN" altLang="en-US" sz="7100" b="1" dirty="0">
              <a:solidFill>
                <a:srgbClr val="FFFF00"/>
              </a:solidFill>
              <a:latin typeface="+mn-lt"/>
              <a:cs typeface="Times New Roman" panose="02020603050405020304" pitchFamily="18" charset="0"/>
            </a:endParaRPr>
          </a:p>
        </p:txBody>
      </p:sp>
      <p:sp>
        <p:nvSpPr>
          <p:cNvPr id="2052" name="TextBox 5"/>
          <p:cNvSpPr txBox="1">
            <a:spLocks noChangeArrowheads="1"/>
          </p:cNvSpPr>
          <p:nvPr/>
        </p:nvSpPr>
        <p:spPr bwMode="auto">
          <a:xfrm>
            <a:off x="1783672" y="3591295"/>
            <a:ext cx="8448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200" b="1" dirty="0">
                <a:solidFill>
                  <a:schemeClr val="bg1"/>
                </a:solidFill>
                <a:latin typeface="+mn-lt"/>
                <a:cs typeface="Times New Roman" panose="02020603050405020304" pitchFamily="18" charset="0"/>
              </a:rPr>
              <a:t>GIÁO VIÊN: NGUYỄN THỊ THÙY LINH</a:t>
            </a:r>
          </a:p>
          <a:p>
            <a:pPr algn="ctr" eaLnBrk="1" hangingPunct="1">
              <a:lnSpc>
                <a:spcPct val="150000"/>
              </a:lnSpc>
              <a:spcBef>
                <a:spcPct val="0"/>
              </a:spcBef>
              <a:buFontTx/>
              <a:buNone/>
            </a:pPr>
            <a:r>
              <a:rPr lang="en-US" altLang="en-US" sz="3200" b="1" dirty="0">
                <a:solidFill>
                  <a:schemeClr val="bg1"/>
                </a:solidFill>
                <a:latin typeface="+mn-lt"/>
                <a:cs typeface="Times New Roman" panose="02020603050405020304" pitchFamily="18" charset="0"/>
              </a:rPr>
              <a:t>TRƯỜNG THPT CẦN ĐƯỚC</a:t>
            </a:r>
            <a:endParaRPr lang="vi-VN" altLang="en-US" sz="3200" b="1" dirty="0">
              <a:solidFill>
                <a:schemeClr val="bg1"/>
              </a:solidFill>
              <a:latin typeface="+mn-lt"/>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z="1900" b="1"/>
              <a:pPr>
                <a:defRPr/>
              </a:pPr>
              <a:t>1</a:t>
            </a:fld>
            <a:endParaRPr lang="en-US" sz="19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
          <p:cNvGrpSpPr>
            <a:grpSpLocks/>
          </p:cNvGrpSpPr>
          <p:nvPr/>
        </p:nvGrpSpPr>
        <p:grpSpPr bwMode="auto">
          <a:xfrm>
            <a:off x="1044578" y="95251"/>
            <a:ext cx="10177463" cy="1127125"/>
            <a:chOff x="2266662" y="-115886"/>
            <a:chExt cx="7770091" cy="1126836"/>
          </a:xfrm>
        </p:grpSpPr>
        <p:sp>
          <p:nvSpPr>
            <p:cNvPr id="3" name="Rounded Rectangle 2"/>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4" name="TextBox 3"/>
            <p:cNvSpPr txBox="1"/>
            <p:nvPr/>
          </p:nvSpPr>
          <p:spPr>
            <a:xfrm>
              <a:off x="2516333" y="93610"/>
              <a:ext cx="7315593"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HÌNH THÁI VÀ CẤU TRÚC CỦA NST</a:t>
              </a:r>
            </a:p>
          </p:txBody>
        </p:sp>
      </p:grpSp>
      <p:grpSp>
        <p:nvGrpSpPr>
          <p:cNvPr id="7171" name="Group 1"/>
          <p:cNvGrpSpPr>
            <a:grpSpLocks/>
          </p:cNvGrpSpPr>
          <p:nvPr/>
        </p:nvGrpSpPr>
        <p:grpSpPr bwMode="auto">
          <a:xfrm>
            <a:off x="1044578" y="101603"/>
            <a:ext cx="10177463" cy="1120775"/>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1" name="TextBox 10"/>
            <p:cNvSpPr txBox="1"/>
            <p:nvPr/>
          </p:nvSpPr>
          <p:spPr>
            <a:xfrm>
              <a:off x="2516333" y="93201"/>
              <a:ext cx="7315593"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sp>
        <p:nvSpPr>
          <p:cNvPr id="12" name="TextBox 2"/>
          <p:cNvSpPr txBox="1">
            <a:spLocks noChangeArrowheads="1"/>
          </p:cNvSpPr>
          <p:nvPr/>
        </p:nvSpPr>
        <p:spPr bwMode="auto">
          <a:xfrm>
            <a:off x="474665" y="1019179"/>
            <a:ext cx="11317287"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en-US" altLang="en-US" sz="3200" b="1" dirty="0">
                <a:solidFill>
                  <a:srgbClr val="FFC000"/>
                </a:solidFill>
                <a:latin typeface="+mn-lt"/>
                <a:ea typeface="Arial" panose="020B0604020202020204" pitchFamily="34" charset="0"/>
                <a:cs typeface="Times New Roman" panose="02020603050405020304" pitchFamily="18" charset="0"/>
              </a:rPr>
              <a:t>C</a:t>
            </a:r>
            <a:r>
              <a:rPr lang="vi-VN" altLang="en-US" sz="3200" b="1" dirty="0">
                <a:solidFill>
                  <a:srgbClr val="FFC000"/>
                </a:solidFill>
                <a:latin typeface="+mn-lt"/>
                <a:ea typeface="Arial" panose="020B0604020202020204" pitchFamily="34" charset="0"/>
                <a:cs typeface="Times New Roman" panose="02020603050405020304" pitchFamily="18" charset="0"/>
              </a:rPr>
              <a:t>hia lớp thành 4 nhóm và yêu cầu học sinh nghiên cứu nội dung mục II SGK và 2 hình 10.1, 10.2 để thảo luận và hoàn thành các phiếu học tập</a:t>
            </a:r>
            <a:r>
              <a:rPr lang="en-US" altLang="en-US" sz="3200" b="1" dirty="0">
                <a:solidFill>
                  <a:srgbClr val="FFC000"/>
                </a:solidFill>
                <a:latin typeface="+mn-lt"/>
                <a:ea typeface="Arial" panose="020B0604020202020204" pitchFamily="34" charset="0"/>
                <a:cs typeface="Times New Roman" panose="02020603050405020304" pitchFamily="18" charset="0"/>
              </a:rPr>
              <a:t> 1</a:t>
            </a:r>
            <a:r>
              <a:rPr lang="vi-VN" altLang="en-US" sz="3200" b="1" dirty="0">
                <a:solidFill>
                  <a:srgbClr val="FFC000"/>
                </a:solidFill>
                <a:latin typeface="+mn-lt"/>
                <a:ea typeface="Arial" panose="020B0604020202020204" pitchFamily="34" charset="0"/>
                <a:cs typeface="Times New Roman" panose="02020603050405020304" pitchFamily="18" charset="0"/>
              </a:rPr>
              <a:t>.</a:t>
            </a:r>
            <a:endParaRPr lang="en-US" altLang="en-US" sz="3200" b="1" dirty="0">
              <a:solidFill>
                <a:srgbClr val="FFC000"/>
              </a:solidFill>
              <a:latin typeface="+mn-lt"/>
              <a:ea typeface="Arial" panose="020B0604020202020204" pitchFamily="34" charset="0"/>
              <a:cs typeface="Times New Roman" panose="02020603050405020304" pitchFamily="18" charset="0"/>
            </a:endParaRPr>
          </a:p>
        </p:txBody>
      </p:sp>
      <p:pic>
        <p:nvPicPr>
          <p:cNvPr id="1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778" y="2704255"/>
            <a:ext cx="8880975" cy="405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3"/>
                                        </p:tgtEl>
                                      </p:cBhvr>
                                    </p:animEffect>
                                    <p:anim calcmode="lin" valueType="num">
                                      <p:cBhvr>
                                        <p:cTn id="19" dur="1000"/>
                                        <p:tgtEl>
                                          <p:spTgt spid="13"/>
                                        </p:tgtEl>
                                        <p:attrNameLst>
                                          <p:attrName>ppt_x</p:attrName>
                                        </p:attrNameLst>
                                      </p:cBhvr>
                                      <p:tavLst>
                                        <p:tav tm="0">
                                          <p:val>
                                            <p:strVal val="ppt_x"/>
                                          </p:val>
                                        </p:tav>
                                        <p:tav tm="100000">
                                          <p:val>
                                            <p:strVal val="ppt_x"/>
                                          </p:val>
                                        </p:tav>
                                      </p:tavLst>
                                    </p:anim>
                                    <p:anim calcmode="lin" valueType="num">
                                      <p:cBhvr>
                                        <p:cTn id="20" dur="1000"/>
                                        <p:tgtEl>
                                          <p:spTgt spid="13"/>
                                        </p:tgtEl>
                                        <p:attrNameLst>
                                          <p:attrName>ppt_y</p:attrName>
                                        </p:attrNameLst>
                                      </p:cBhvr>
                                      <p:tavLst>
                                        <p:tav tm="0">
                                          <p:val>
                                            <p:strVal val="ppt_y"/>
                                          </p:val>
                                        </p:tav>
                                        <p:tav tm="100000">
                                          <p:val>
                                            <p:strVal val="ppt_y+.1"/>
                                          </p:val>
                                        </p:tav>
                                      </p:tavLst>
                                    </p:anim>
                                    <p:set>
                                      <p:cBhvr>
                                        <p:cTn id="2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1044578" y="101603"/>
            <a:ext cx="10177463" cy="1120775"/>
            <a:chOff x="2266662" y="-115886"/>
            <a:chExt cx="7770091" cy="1126836"/>
          </a:xfrm>
        </p:grpSpPr>
        <p:sp>
          <p:nvSpPr>
            <p:cNvPr id="5" name="Rounded Rectangle 4"/>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6" name="TextBox 5"/>
            <p:cNvSpPr txBox="1"/>
            <p:nvPr/>
          </p:nvSpPr>
          <p:spPr>
            <a:xfrm>
              <a:off x="2516333" y="93201"/>
              <a:ext cx="7315593"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graphicFrame>
        <p:nvGraphicFramePr>
          <p:cNvPr id="7" name="Table 6"/>
          <p:cNvGraphicFramePr>
            <a:graphicFrameLocks noGrp="1"/>
          </p:cNvGraphicFramePr>
          <p:nvPr>
            <p:extLst>
              <p:ext uri="{D42A27DB-BD31-4B8C-83A1-F6EECF244321}">
                <p14:modId xmlns:p14="http://schemas.microsoft.com/office/powerpoint/2010/main" val="3369782218"/>
              </p:ext>
            </p:extLst>
          </p:nvPr>
        </p:nvGraphicFramePr>
        <p:xfrm>
          <a:off x="849088" y="1430339"/>
          <a:ext cx="10829110" cy="4905155"/>
        </p:xfrm>
        <a:graphic>
          <a:graphicData uri="http://schemas.openxmlformats.org/drawingml/2006/table">
            <a:tbl>
              <a:tblPr firstRow="1" bandRow="1">
                <a:tableStyleId>{5C22544A-7EE6-4342-B048-85BDC9FD1C3A}</a:tableStyleId>
              </a:tblPr>
              <a:tblGrid>
                <a:gridCol w="3108960">
                  <a:extLst>
                    <a:ext uri="{9D8B030D-6E8A-4147-A177-3AD203B41FA5}">
                      <a16:colId xmlns:a16="http://schemas.microsoft.com/office/drawing/2014/main" val="2460973733"/>
                    </a:ext>
                  </a:extLst>
                </a:gridCol>
                <a:gridCol w="3801291">
                  <a:extLst>
                    <a:ext uri="{9D8B030D-6E8A-4147-A177-3AD203B41FA5}">
                      <a16:colId xmlns:a16="http://schemas.microsoft.com/office/drawing/2014/main" val="793324841"/>
                    </a:ext>
                  </a:extLst>
                </a:gridCol>
                <a:gridCol w="3918859">
                  <a:extLst>
                    <a:ext uri="{9D8B030D-6E8A-4147-A177-3AD203B41FA5}">
                      <a16:colId xmlns:a16="http://schemas.microsoft.com/office/drawing/2014/main" val="3284983376"/>
                    </a:ext>
                  </a:extLst>
                </a:gridCol>
              </a:tblGrid>
              <a:tr h="981031">
                <a:tc>
                  <a:txBody>
                    <a:bodyPr/>
                    <a:lstStyle/>
                    <a:p>
                      <a:endParaRPr lang="en-US" sz="2800" dirty="0">
                        <a:latin typeface="+mn-lt"/>
                        <a:cs typeface="Times New Roman" panose="02020603050405020304" pitchFamily="18" charset="0"/>
                      </a:endParaRPr>
                    </a:p>
                  </a:txBody>
                  <a:tcPr/>
                </a:tc>
                <a:tc>
                  <a:txBody>
                    <a:bodyPr/>
                    <a:lstStyle/>
                    <a:p>
                      <a:pPr algn="ctr"/>
                      <a:r>
                        <a:rPr lang="en-US" sz="2800" dirty="0">
                          <a:latin typeface="+mn-lt"/>
                          <a:cs typeface="Times New Roman" panose="02020603050405020304" pitchFamily="18" charset="0"/>
                        </a:rPr>
                        <a:t>1. HỆ</a:t>
                      </a:r>
                      <a:r>
                        <a:rPr lang="en-US" sz="2800" baseline="0" dirty="0">
                          <a:latin typeface="+mn-lt"/>
                          <a:cs typeface="Times New Roman" panose="02020603050405020304" pitchFamily="18" charset="0"/>
                        </a:rPr>
                        <a:t> TUẦN HOÀN HỞ</a:t>
                      </a:r>
                      <a:endParaRPr lang="en-US" sz="2800" dirty="0">
                        <a:latin typeface="+mn-lt"/>
                        <a:cs typeface="Times New Roman" panose="02020603050405020304" pitchFamily="18" charset="0"/>
                      </a:endParaRPr>
                    </a:p>
                  </a:txBody>
                  <a:tcPr/>
                </a:tc>
                <a:tc>
                  <a:txBody>
                    <a:bodyPr/>
                    <a:lstStyle/>
                    <a:p>
                      <a:pPr algn="ctr"/>
                      <a:r>
                        <a:rPr lang="en-US" sz="2800" dirty="0">
                          <a:latin typeface="+mn-lt"/>
                          <a:cs typeface="Times New Roman" panose="02020603050405020304" pitchFamily="18" charset="0"/>
                        </a:rPr>
                        <a:t>2. HỆ</a:t>
                      </a:r>
                      <a:r>
                        <a:rPr lang="en-US" sz="2800" baseline="0" dirty="0">
                          <a:latin typeface="+mn-lt"/>
                          <a:cs typeface="Times New Roman" panose="02020603050405020304" pitchFamily="18" charset="0"/>
                        </a:rPr>
                        <a:t> TUẦN HOÀN KÍN</a:t>
                      </a:r>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1526908163"/>
                  </a:ext>
                </a:extLst>
              </a:tr>
              <a:tr h="981031">
                <a:tc>
                  <a:txBody>
                    <a:bodyPr/>
                    <a:lstStyle/>
                    <a:p>
                      <a:r>
                        <a:rPr lang="en-US" sz="2800" dirty="0">
                          <a:latin typeface="+mj-lt"/>
                          <a:cs typeface="Times New Roman" panose="02020603050405020304" pitchFamily="18" charset="0"/>
                        </a:rPr>
                        <a:t>ĐẠI</a:t>
                      </a:r>
                      <a:r>
                        <a:rPr lang="en-US" sz="2800" baseline="0" dirty="0">
                          <a:latin typeface="+mj-lt"/>
                          <a:cs typeface="Times New Roman" panose="02020603050405020304" pitchFamily="18" charset="0"/>
                        </a:rPr>
                        <a:t> DIỆN</a:t>
                      </a:r>
                      <a:endParaRPr lang="en-US" sz="2800" dirty="0">
                        <a:latin typeface="+mj-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a:latin typeface="+mn-lt"/>
                        <a:cs typeface="Times New Roman" panose="02020603050405020304" pitchFamily="18" charset="0"/>
                      </a:endParaRPr>
                    </a:p>
                  </a:txBody>
                  <a:tcPr/>
                </a:tc>
                <a:extLst>
                  <a:ext uri="{0D108BD9-81ED-4DB2-BD59-A6C34878D82A}">
                    <a16:rowId xmlns:a16="http://schemas.microsoft.com/office/drawing/2014/main" val="2036281671"/>
                  </a:ext>
                </a:extLst>
              </a:tr>
              <a:tr h="981031">
                <a:tc>
                  <a:txBody>
                    <a:bodyPr/>
                    <a:lstStyle/>
                    <a:p>
                      <a:r>
                        <a:rPr lang="en-US" sz="2800" dirty="0">
                          <a:latin typeface="+mn-lt"/>
                          <a:cs typeface="Times New Roman" panose="02020603050405020304" pitchFamily="18" charset="0"/>
                        </a:rPr>
                        <a:t>CẤU</a:t>
                      </a:r>
                      <a:r>
                        <a:rPr lang="en-US" sz="2800" baseline="0" dirty="0">
                          <a:latin typeface="+mn-lt"/>
                          <a:cs typeface="Times New Roman" panose="02020603050405020304" pitchFamily="18" charset="0"/>
                        </a:rPr>
                        <a:t> TẠO</a:t>
                      </a: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a:latin typeface="+mn-lt"/>
                        <a:cs typeface="Times New Roman" panose="02020603050405020304" pitchFamily="18" charset="0"/>
                      </a:endParaRPr>
                    </a:p>
                  </a:txBody>
                  <a:tcPr/>
                </a:tc>
                <a:extLst>
                  <a:ext uri="{0D108BD9-81ED-4DB2-BD59-A6C34878D82A}">
                    <a16:rowId xmlns:a16="http://schemas.microsoft.com/office/drawing/2014/main" val="3409604655"/>
                  </a:ext>
                </a:extLst>
              </a:tr>
              <a:tr h="981031">
                <a:tc>
                  <a:txBody>
                    <a:bodyPr/>
                    <a:lstStyle/>
                    <a:p>
                      <a:r>
                        <a:rPr lang="en-US" sz="2800" dirty="0">
                          <a:latin typeface="+mn-lt"/>
                          <a:cs typeface="Times New Roman" panose="02020603050405020304" pitchFamily="18" charset="0"/>
                        </a:rPr>
                        <a:t>ĐƯỜNG</a:t>
                      </a:r>
                      <a:r>
                        <a:rPr lang="en-US" sz="2800" baseline="0" dirty="0">
                          <a:latin typeface="+mn-lt"/>
                          <a:cs typeface="Times New Roman" panose="02020603050405020304" pitchFamily="18" charset="0"/>
                        </a:rPr>
                        <a:t> ĐI CỦA MÁU</a:t>
                      </a: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111524719"/>
                  </a:ext>
                </a:extLst>
              </a:tr>
              <a:tr h="981031">
                <a:tc>
                  <a:txBody>
                    <a:bodyPr/>
                    <a:lstStyle/>
                    <a:p>
                      <a:r>
                        <a:rPr lang="en-US" sz="2800" dirty="0">
                          <a:latin typeface="+mn-lt"/>
                          <a:cs typeface="Times New Roman" panose="02020603050405020304" pitchFamily="18" charset="0"/>
                        </a:rPr>
                        <a:t>ĐẶC</a:t>
                      </a:r>
                      <a:r>
                        <a:rPr lang="en-US" sz="2800" baseline="0" dirty="0">
                          <a:latin typeface="+mn-lt"/>
                          <a:cs typeface="Times New Roman" panose="02020603050405020304" pitchFamily="18" charset="0"/>
                        </a:rPr>
                        <a:t> ĐIỂM (</a:t>
                      </a:r>
                      <a:r>
                        <a:rPr lang="en-US" sz="2800" baseline="0" dirty="0" err="1">
                          <a:latin typeface="+mn-lt"/>
                          <a:cs typeface="Times New Roman" panose="02020603050405020304" pitchFamily="18" charset="0"/>
                        </a:rPr>
                        <a:t>vận</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tốc</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máu</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áp</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lực</a:t>
                      </a:r>
                      <a:r>
                        <a:rPr lang="en-US" sz="2800" baseline="0" dirty="0">
                          <a:latin typeface="+mn-lt"/>
                          <a:cs typeface="Times New Roman" panose="02020603050405020304" pitchFamily="18" charset="0"/>
                        </a:rPr>
                        <a:t> </a:t>
                      </a:r>
                      <a:r>
                        <a:rPr lang="en-US" sz="2800" baseline="0" dirty="0" err="1">
                          <a:latin typeface="+mn-lt"/>
                          <a:cs typeface="Times New Roman" panose="02020603050405020304" pitchFamily="18" charset="0"/>
                        </a:rPr>
                        <a:t>máu</a:t>
                      </a:r>
                      <a:r>
                        <a:rPr lang="en-US" sz="2800" baseline="0" dirty="0">
                          <a:latin typeface="+mn-lt"/>
                          <a:cs typeface="Times New Roman" panose="02020603050405020304" pitchFamily="18" charset="0"/>
                        </a:rPr>
                        <a:t>)</a:t>
                      </a: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814378120"/>
                  </a:ext>
                </a:extLst>
              </a:tr>
            </a:tbl>
          </a:graphicData>
        </a:graphic>
      </p:graphicFrame>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11</a:t>
            </a:fld>
            <a:endParaRPr lang="en-US"/>
          </a:p>
        </p:txBody>
      </p:sp>
    </p:spTree>
    <p:extLst>
      <p:ext uri="{BB962C8B-B14F-4D97-AF65-F5344CB8AC3E}">
        <p14:creationId xmlns:p14="http://schemas.microsoft.com/office/powerpoint/2010/main" val="369468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A360B4B-075F-4C39-BBE5-CE30DCFF219B}"/>
              </a:ext>
            </a:extLst>
          </p:cNvPr>
          <p:cNvSpPr>
            <a:spLocks noGrp="1" noChangeArrowheads="1"/>
          </p:cNvSpPr>
          <p:nvPr>
            <p:ph type="title"/>
          </p:nvPr>
        </p:nvSpPr>
        <p:spPr>
          <a:xfrm>
            <a:off x="2367680" y="48466"/>
            <a:ext cx="7447029" cy="987357"/>
          </a:xfrm>
        </p:spPr>
        <p:txBody>
          <a:bodyPr/>
          <a:lstStyle/>
          <a:p>
            <a:pPr algn="ctr"/>
            <a:r>
              <a:rPr lang="en-US" altLang="en-US" sz="3200" b="1">
                <a:solidFill>
                  <a:srgbClr val="FFFF00"/>
                </a:solidFill>
                <a:latin typeface="Times New Roman" panose="02020603050405020304" pitchFamily="18" charset="0"/>
                <a:cs typeface="Times New Roman" panose="02020603050405020304" pitchFamily="18" charset="0"/>
              </a:rPr>
              <a:t>THẢO LUẬN NHÓM 03 phút</a:t>
            </a:r>
            <a:br>
              <a:rPr lang="en-US" altLang="en-US" sz="3200" b="1">
                <a:latin typeface="Times New Roman" panose="02020603050405020304" pitchFamily="18" charset="0"/>
                <a:cs typeface="Times New Roman" panose="02020603050405020304" pitchFamily="18" charset="0"/>
              </a:rPr>
            </a:br>
            <a:endParaRPr lang="en-US" altLang="en-US" sz="3200" b="1">
              <a:latin typeface="Times New Roman" panose="02020603050405020304" pitchFamily="18" charset="0"/>
              <a:cs typeface="Times New Roman" panose="02020603050405020304" pitchFamily="18" charset="0"/>
            </a:endParaRPr>
          </a:p>
        </p:txBody>
      </p:sp>
      <p:pic>
        <p:nvPicPr>
          <p:cNvPr id="5" name="3 phút">
            <a:hlinkClick r:id="" action="ppaction://media"/>
            <a:extLst>
              <a:ext uri="{FF2B5EF4-FFF2-40B4-BE49-F238E27FC236}">
                <a16:creationId xmlns:a16="http://schemas.microsoft.com/office/drawing/2014/main" id="{2EE04E3A-0E27-438C-BD53-968C96A677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76273" y="57985"/>
            <a:ext cx="1407727" cy="791847"/>
          </a:xfrm>
          <a:prstGeom prst="rect">
            <a:avLst/>
          </a:prstGeom>
        </p:spPr>
      </p:pic>
      <p:graphicFrame>
        <p:nvGraphicFramePr>
          <p:cNvPr id="6" name="Table 6">
            <a:extLst>
              <a:ext uri="{FF2B5EF4-FFF2-40B4-BE49-F238E27FC236}">
                <a16:creationId xmlns:a16="http://schemas.microsoft.com/office/drawing/2014/main" id="{AF4852C7-0ED3-4200-BC3F-07A9FEB3C424}"/>
              </a:ext>
            </a:extLst>
          </p:cNvPr>
          <p:cNvGraphicFramePr>
            <a:graphicFrameLocks noGrp="1"/>
          </p:cNvGraphicFramePr>
          <p:nvPr/>
        </p:nvGraphicFramePr>
        <p:xfrm>
          <a:off x="0" y="849832"/>
          <a:ext cx="7048386" cy="5517410"/>
        </p:xfrm>
        <a:graphic>
          <a:graphicData uri="http://schemas.openxmlformats.org/drawingml/2006/table">
            <a:tbl>
              <a:tblPr firstRow="1" bandRow="1">
                <a:tableStyleId>{93296810-A885-4BE3-A3E7-6D5BEEA58F35}</a:tableStyleId>
              </a:tblPr>
              <a:tblGrid>
                <a:gridCol w="2133067">
                  <a:extLst>
                    <a:ext uri="{9D8B030D-6E8A-4147-A177-3AD203B41FA5}">
                      <a16:colId xmlns:a16="http://schemas.microsoft.com/office/drawing/2014/main" val="3529168619"/>
                    </a:ext>
                  </a:extLst>
                </a:gridCol>
                <a:gridCol w="4915319">
                  <a:extLst>
                    <a:ext uri="{9D8B030D-6E8A-4147-A177-3AD203B41FA5}">
                      <a16:colId xmlns:a16="http://schemas.microsoft.com/office/drawing/2014/main" val="1438823065"/>
                    </a:ext>
                  </a:extLst>
                </a:gridCol>
              </a:tblGrid>
              <a:tr h="739526">
                <a:tc>
                  <a:txBody>
                    <a:bodyPr/>
                    <a:lstStyle/>
                    <a:p>
                      <a:endParaRPr lang="en-US"/>
                    </a:p>
                  </a:txBody>
                  <a:tcPr/>
                </a:tc>
                <a:tc>
                  <a:txBody>
                    <a:bodyPr/>
                    <a:lstStyle/>
                    <a:p>
                      <a:endParaRPr lang="en-US"/>
                    </a:p>
                  </a:txBody>
                  <a:tcPr/>
                </a:tc>
                <a:extLst>
                  <a:ext uri="{0D108BD9-81ED-4DB2-BD59-A6C34878D82A}">
                    <a16:rowId xmlns:a16="http://schemas.microsoft.com/office/drawing/2014/main" val="1925014234"/>
                  </a:ext>
                </a:extLst>
              </a:tr>
              <a:tr h="584903">
                <a:tc>
                  <a:txBody>
                    <a:bodyPr/>
                    <a:lstStyle/>
                    <a:p>
                      <a:r>
                        <a:rPr lang="en-US" sz="2800" b="1"/>
                        <a:t>Đại diện</a:t>
                      </a:r>
                    </a:p>
                  </a:txBody>
                  <a:tcPr/>
                </a:tc>
                <a:tc>
                  <a:txBody>
                    <a:bodyPr/>
                    <a:lstStyle/>
                    <a:p>
                      <a:endParaRPr lang="en-US"/>
                    </a:p>
                  </a:txBody>
                  <a:tcPr/>
                </a:tc>
                <a:extLst>
                  <a:ext uri="{0D108BD9-81ED-4DB2-BD59-A6C34878D82A}">
                    <a16:rowId xmlns:a16="http://schemas.microsoft.com/office/drawing/2014/main" val="4124350551"/>
                  </a:ext>
                </a:extLst>
              </a:tr>
              <a:tr h="584903">
                <a:tc>
                  <a:txBody>
                    <a:bodyPr/>
                    <a:lstStyle/>
                    <a:p>
                      <a:r>
                        <a:rPr lang="en-US" sz="2800" b="1"/>
                        <a:t>Tim </a:t>
                      </a:r>
                    </a:p>
                  </a:txBody>
                  <a:tcPr/>
                </a:tc>
                <a:tc>
                  <a:txBody>
                    <a:bodyPr/>
                    <a:lstStyle/>
                    <a:p>
                      <a:endParaRPr lang="en-US"/>
                    </a:p>
                  </a:txBody>
                  <a:tcPr/>
                </a:tc>
                <a:extLst>
                  <a:ext uri="{0D108BD9-81ED-4DB2-BD59-A6C34878D82A}">
                    <a16:rowId xmlns:a16="http://schemas.microsoft.com/office/drawing/2014/main" val="1434765829"/>
                  </a:ext>
                </a:extLst>
              </a:tr>
              <a:tr h="584903">
                <a:tc>
                  <a:txBody>
                    <a:bodyPr/>
                    <a:lstStyle/>
                    <a:p>
                      <a:r>
                        <a:rPr lang="en-US" sz="2800" b="1"/>
                        <a:t>Số vòng TH</a:t>
                      </a:r>
                    </a:p>
                  </a:txBody>
                  <a:tcPr/>
                </a:tc>
                <a:tc>
                  <a:txBody>
                    <a:bodyPr/>
                    <a:lstStyle/>
                    <a:p>
                      <a:endParaRPr lang="en-US"/>
                    </a:p>
                  </a:txBody>
                  <a:tcPr/>
                </a:tc>
                <a:extLst>
                  <a:ext uri="{0D108BD9-81ED-4DB2-BD59-A6C34878D82A}">
                    <a16:rowId xmlns:a16="http://schemas.microsoft.com/office/drawing/2014/main" val="3001411730"/>
                  </a:ext>
                </a:extLst>
              </a:tr>
              <a:tr h="3023175">
                <a:tc>
                  <a:txBody>
                    <a:bodyPr/>
                    <a:lstStyle/>
                    <a:p>
                      <a:r>
                        <a:rPr lang="en-US" sz="2800" b="1"/>
                        <a:t>Đường đi của máu</a:t>
                      </a:r>
                    </a:p>
                  </a:txBody>
                  <a:tcPr/>
                </a:tc>
                <a:tc>
                  <a:txBody>
                    <a:bodyPr/>
                    <a:lstStyle/>
                    <a:p>
                      <a:r>
                        <a:rPr lang="en-US"/>
                        <a:t>Tim (TT)                                         …………………</a:t>
                      </a:r>
                    </a:p>
                  </a:txBody>
                  <a:tcPr/>
                </a:tc>
                <a:extLst>
                  <a:ext uri="{0D108BD9-81ED-4DB2-BD59-A6C34878D82A}">
                    <a16:rowId xmlns:a16="http://schemas.microsoft.com/office/drawing/2014/main" val="3323974658"/>
                  </a:ext>
                </a:extLst>
              </a:tr>
            </a:tbl>
          </a:graphicData>
        </a:graphic>
      </p:graphicFrame>
      <p:sp>
        <p:nvSpPr>
          <p:cNvPr id="7" name="TextBox 6">
            <a:extLst>
              <a:ext uri="{FF2B5EF4-FFF2-40B4-BE49-F238E27FC236}">
                <a16:creationId xmlns:a16="http://schemas.microsoft.com/office/drawing/2014/main" id="{3979176C-FEB2-4C80-BB1D-C79500399285}"/>
              </a:ext>
            </a:extLst>
          </p:cNvPr>
          <p:cNvSpPr txBox="1"/>
          <p:nvPr/>
        </p:nvSpPr>
        <p:spPr>
          <a:xfrm>
            <a:off x="2309814" y="1163828"/>
            <a:ext cx="4105072" cy="523220"/>
          </a:xfrm>
          <a:prstGeom prst="rect">
            <a:avLst/>
          </a:prstGeom>
          <a:noFill/>
        </p:spPr>
        <p:txBody>
          <a:bodyPr wrap="square" rtlCol="0">
            <a:spAutoFit/>
          </a:bodyPr>
          <a:lstStyle/>
          <a:p>
            <a:r>
              <a:rPr lang="en-US" sz="2800" b="1">
                <a:solidFill>
                  <a:srgbClr val="FFC000"/>
                </a:solidFill>
              </a:rPr>
              <a:t>HỆ TUẦN HOÀN ĐƠN</a:t>
            </a:r>
          </a:p>
        </p:txBody>
      </p:sp>
      <p:cxnSp>
        <p:nvCxnSpPr>
          <p:cNvPr id="14" name="Straight Arrow Connector 13">
            <a:extLst>
              <a:ext uri="{FF2B5EF4-FFF2-40B4-BE49-F238E27FC236}">
                <a16:creationId xmlns:a16="http://schemas.microsoft.com/office/drawing/2014/main" id="{11D46F83-3EF6-4EBD-9521-2FAB65DB0E9D}"/>
              </a:ext>
            </a:extLst>
          </p:cNvPr>
          <p:cNvCxnSpPr>
            <a:cxnSpLocks/>
          </p:cNvCxnSpPr>
          <p:nvPr/>
        </p:nvCxnSpPr>
        <p:spPr>
          <a:xfrm>
            <a:off x="3177143" y="3565735"/>
            <a:ext cx="1937426"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68591D-CF86-4183-B3C0-74CBEF444270}"/>
              </a:ext>
            </a:extLst>
          </p:cNvPr>
          <p:cNvCxnSpPr>
            <a:cxnSpLocks/>
          </p:cNvCxnSpPr>
          <p:nvPr/>
        </p:nvCxnSpPr>
        <p:spPr>
          <a:xfrm>
            <a:off x="5772807" y="3616016"/>
            <a:ext cx="0" cy="32101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AB4495-E36C-4C9C-8993-4A4C1E6BEE83}"/>
              </a:ext>
            </a:extLst>
          </p:cNvPr>
          <p:cNvSpPr txBox="1"/>
          <p:nvPr/>
        </p:nvSpPr>
        <p:spPr>
          <a:xfrm>
            <a:off x="5116253" y="4217926"/>
            <a:ext cx="1540212" cy="369332"/>
          </a:xfrm>
          <a:prstGeom prst="rect">
            <a:avLst/>
          </a:prstGeom>
          <a:noFill/>
        </p:spPr>
        <p:txBody>
          <a:bodyPr wrap="square" rtlCol="0">
            <a:spAutoFit/>
          </a:bodyPr>
          <a:lstStyle/>
          <a:p>
            <a:r>
              <a:rPr lang="en-US"/>
              <a:t>…………………….</a:t>
            </a:r>
          </a:p>
        </p:txBody>
      </p:sp>
      <p:cxnSp>
        <p:nvCxnSpPr>
          <p:cNvPr id="38" name="Straight Arrow Connector 37">
            <a:extLst>
              <a:ext uri="{FF2B5EF4-FFF2-40B4-BE49-F238E27FC236}">
                <a16:creationId xmlns:a16="http://schemas.microsoft.com/office/drawing/2014/main" id="{8499E9FE-3D1B-4FC2-A778-CE318F272630}"/>
              </a:ext>
            </a:extLst>
          </p:cNvPr>
          <p:cNvCxnSpPr>
            <a:cxnSpLocks/>
          </p:cNvCxnSpPr>
          <p:nvPr/>
        </p:nvCxnSpPr>
        <p:spPr>
          <a:xfrm>
            <a:off x="5768502" y="4528473"/>
            <a:ext cx="0" cy="36316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9095A18-59D6-4DE7-BCE6-CCC4DCE8B675}"/>
              </a:ext>
            </a:extLst>
          </p:cNvPr>
          <p:cNvSpPr txBox="1"/>
          <p:nvPr/>
        </p:nvSpPr>
        <p:spPr>
          <a:xfrm>
            <a:off x="5046541" y="4873576"/>
            <a:ext cx="1540212" cy="369332"/>
          </a:xfrm>
          <a:prstGeom prst="rect">
            <a:avLst/>
          </a:prstGeom>
          <a:noFill/>
        </p:spPr>
        <p:txBody>
          <a:bodyPr wrap="square" rtlCol="0">
            <a:spAutoFit/>
          </a:bodyPr>
          <a:lstStyle/>
          <a:p>
            <a:r>
              <a:rPr lang="en-US"/>
              <a:t>…………………….</a:t>
            </a:r>
          </a:p>
        </p:txBody>
      </p:sp>
      <p:sp>
        <p:nvSpPr>
          <p:cNvPr id="40" name="TextBox 39">
            <a:extLst>
              <a:ext uri="{FF2B5EF4-FFF2-40B4-BE49-F238E27FC236}">
                <a16:creationId xmlns:a16="http://schemas.microsoft.com/office/drawing/2014/main" id="{39F1DD4F-F268-4400-AFF6-3BA4FD933477}"/>
              </a:ext>
            </a:extLst>
          </p:cNvPr>
          <p:cNvSpPr txBox="1"/>
          <p:nvPr/>
        </p:nvSpPr>
        <p:spPr>
          <a:xfrm>
            <a:off x="5078399" y="5519020"/>
            <a:ext cx="1540212" cy="369332"/>
          </a:xfrm>
          <a:prstGeom prst="rect">
            <a:avLst/>
          </a:prstGeom>
          <a:noFill/>
        </p:spPr>
        <p:txBody>
          <a:bodyPr wrap="square" rtlCol="0">
            <a:spAutoFit/>
          </a:bodyPr>
          <a:lstStyle/>
          <a:p>
            <a:r>
              <a:rPr lang="en-US"/>
              <a:t>…………………….</a:t>
            </a:r>
          </a:p>
        </p:txBody>
      </p:sp>
      <p:cxnSp>
        <p:nvCxnSpPr>
          <p:cNvPr id="41" name="Straight Arrow Connector 40">
            <a:extLst>
              <a:ext uri="{FF2B5EF4-FFF2-40B4-BE49-F238E27FC236}">
                <a16:creationId xmlns:a16="http://schemas.microsoft.com/office/drawing/2014/main" id="{C20BEA73-18CC-4914-9953-5E974161ABDE}"/>
              </a:ext>
            </a:extLst>
          </p:cNvPr>
          <p:cNvCxnSpPr>
            <a:cxnSpLocks/>
          </p:cNvCxnSpPr>
          <p:nvPr/>
        </p:nvCxnSpPr>
        <p:spPr>
          <a:xfrm>
            <a:off x="5768502" y="5217699"/>
            <a:ext cx="0" cy="36316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3195179-2F33-4730-95A0-4E47D9E3505D}"/>
              </a:ext>
            </a:extLst>
          </p:cNvPr>
          <p:cNvCxnSpPr>
            <a:cxnSpLocks/>
          </p:cNvCxnSpPr>
          <p:nvPr/>
        </p:nvCxnSpPr>
        <p:spPr>
          <a:xfrm flipH="1">
            <a:off x="3345175" y="5723009"/>
            <a:ext cx="1455635" cy="1305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F70B0D1-C5D6-4A15-8C8A-677AAB497D3D}"/>
              </a:ext>
            </a:extLst>
          </p:cNvPr>
          <p:cNvSpPr txBox="1"/>
          <p:nvPr/>
        </p:nvSpPr>
        <p:spPr>
          <a:xfrm>
            <a:off x="1948625" y="5456245"/>
            <a:ext cx="1301107" cy="369332"/>
          </a:xfrm>
          <a:prstGeom prst="rect">
            <a:avLst/>
          </a:prstGeom>
          <a:noFill/>
        </p:spPr>
        <p:txBody>
          <a:bodyPr wrap="square" rtlCol="0">
            <a:spAutoFit/>
          </a:bodyPr>
          <a:lstStyle/>
          <a:p>
            <a:r>
              <a:rPr lang="en-US"/>
              <a:t>……………….</a:t>
            </a:r>
          </a:p>
        </p:txBody>
      </p:sp>
      <p:cxnSp>
        <p:nvCxnSpPr>
          <p:cNvPr id="49" name="Straight Arrow Connector 48">
            <a:extLst>
              <a:ext uri="{FF2B5EF4-FFF2-40B4-BE49-F238E27FC236}">
                <a16:creationId xmlns:a16="http://schemas.microsoft.com/office/drawing/2014/main" id="{A83D9F58-5458-4BD6-B81C-0131EF2C16CA}"/>
              </a:ext>
            </a:extLst>
          </p:cNvPr>
          <p:cNvCxnSpPr>
            <a:cxnSpLocks/>
          </p:cNvCxnSpPr>
          <p:nvPr/>
        </p:nvCxnSpPr>
        <p:spPr>
          <a:xfrm flipV="1">
            <a:off x="2288737" y="4036979"/>
            <a:ext cx="21077" cy="133714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6">
            <a:extLst>
              <a:ext uri="{FF2B5EF4-FFF2-40B4-BE49-F238E27FC236}">
                <a16:creationId xmlns:a16="http://schemas.microsoft.com/office/drawing/2014/main" id="{911A7240-9AAB-461D-96EA-A5530F4A4173}"/>
              </a:ext>
            </a:extLst>
          </p:cNvPr>
          <p:cNvSpPr txBox="1">
            <a:spLocks noChangeArrowheads="1"/>
          </p:cNvSpPr>
          <p:nvPr/>
        </p:nvSpPr>
        <p:spPr bwMode="auto">
          <a:xfrm>
            <a:off x="2057772" y="2162779"/>
            <a:ext cx="4955871"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Có </a:t>
            </a:r>
            <a:r>
              <a:rPr lang="en-GB" altLang="en-US" dirty="0">
                <a:solidFill>
                  <a:srgbClr val="FF0000"/>
                </a:solidFill>
                <a:latin typeface="+mn-lt"/>
              </a:rPr>
              <a:t>2 </a:t>
            </a:r>
            <a:r>
              <a:rPr lang="en-GB" altLang="en-US" dirty="0" err="1">
                <a:solidFill>
                  <a:srgbClr val="FF0000"/>
                </a:solidFill>
                <a:latin typeface="+mn-lt"/>
              </a:rPr>
              <a:t>ngăn</a:t>
            </a:r>
            <a:r>
              <a:rPr lang="en-GB" altLang="en-US" dirty="0">
                <a:solidFill>
                  <a:srgbClr val="FF0000"/>
                </a:solidFill>
                <a:latin typeface="+mn-lt"/>
              </a:rPr>
              <a:t>: 1 </a:t>
            </a:r>
            <a:r>
              <a:rPr lang="en-GB" altLang="en-US" dirty="0" err="1">
                <a:solidFill>
                  <a:srgbClr val="FF0000"/>
                </a:solidFill>
                <a:latin typeface="+mn-lt"/>
              </a:rPr>
              <a:t>tâm</a:t>
            </a:r>
            <a:r>
              <a:rPr lang="en-GB" altLang="en-US" dirty="0">
                <a:solidFill>
                  <a:srgbClr val="FF0000"/>
                </a:solidFill>
                <a:latin typeface="+mn-lt"/>
              </a:rPr>
              <a:t> </a:t>
            </a:r>
            <a:r>
              <a:rPr lang="en-GB" altLang="en-US" dirty="0" err="1">
                <a:solidFill>
                  <a:srgbClr val="FF0000"/>
                </a:solidFill>
                <a:latin typeface="+mn-lt"/>
              </a:rPr>
              <a:t>thất</a:t>
            </a:r>
            <a:r>
              <a:rPr lang="en-GB" altLang="en-US" dirty="0">
                <a:solidFill>
                  <a:srgbClr val="FF0000"/>
                </a:solidFill>
                <a:latin typeface="+mn-lt"/>
              </a:rPr>
              <a:t>, 1 </a:t>
            </a:r>
            <a:r>
              <a:rPr lang="en-GB" altLang="en-US" dirty="0" err="1">
                <a:solidFill>
                  <a:srgbClr val="FF0000"/>
                </a:solidFill>
                <a:latin typeface="+mn-lt"/>
              </a:rPr>
              <a:t>tâm</a:t>
            </a:r>
            <a:r>
              <a:rPr lang="en-GB" altLang="en-US" dirty="0">
                <a:solidFill>
                  <a:srgbClr val="FF0000"/>
                </a:solidFill>
                <a:latin typeface="+mn-lt"/>
              </a:rPr>
              <a:t> </a:t>
            </a:r>
            <a:r>
              <a:rPr lang="en-GB" altLang="en-US" dirty="0" err="1">
                <a:solidFill>
                  <a:srgbClr val="FF0000"/>
                </a:solidFill>
                <a:latin typeface="+mn-lt"/>
              </a:rPr>
              <a:t>nhĩ</a:t>
            </a:r>
            <a:r>
              <a:rPr lang="en-GB" altLang="en-US" dirty="0">
                <a:solidFill>
                  <a:srgbClr val="FF0000"/>
                </a:solidFill>
                <a:latin typeface="+mn-lt"/>
              </a:rPr>
              <a:t>.</a:t>
            </a:r>
          </a:p>
        </p:txBody>
      </p:sp>
      <p:sp>
        <p:nvSpPr>
          <p:cNvPr id="21" name="Text Box 6">
            <a:extLst>
              <a:ext uri="{FF2B5EF4-FFF2-40B4-BE49-F238E27FC236}">
                <a16:creationId xmlns:a16="http://schemas.microsoft.com/office/drawing/2014/main" id="{250D0EF8-AB29-47CE-BC14-B606599E5B1E}"/>
              </a:ext>
            </a:extLst>
          </p:cNvPr>
          <p:cNvSpPr txBox="1">
            <a:spLocks noChangeArrowheads="1"/>
          </p:cNvSpPr>
          <p:nvPr/>
        </p:nvSpPr>
        <p:spPr bwMode="auto">
          <a:xfrm>
            <a:off x="5107020" y="3200811"/>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Đ M mang.</a:t>
            </a:r>
            <a:endParaRPr lang="en-GB" altLang="en-US" dirty="0">
              <a:solidFill>
                <a:srgbClr val="FF0000"/>
              </a:solidFill>
              <a:latin typeface="+mn-lt"/>
            </a:endParaRPr>
          </a:p>
        </p:txBody>
      </p:sp>
      <p:sp>
        <p:nvSpPr>
          <p:cNvPr id="22" name="Text Box 6">
            <a:extLst>
              <a:ext uri="{FF2B5EF4-FFF2-40B4-BE49-F238E27FC236}">
                <a16:creationId xmlns:a16="http://schemas.microsoft.com/office/drawing/2014/main" id="{6F002257-74C9-48A9-8991-D84A1A712D05}"/>
              </a:ext>
            </a:extLst>
          </p:cNvPr>
          <p:cNvSpPr txBox="1">
            <a:spLocks noChangeArrowheads="1"/>
          </p:cNvSpPr>
          <p:nvPr/>
        </p:nvSpPr>
        <p:spPr bwMode="auto">
          <a:xfrm>
            <a:off x="2057772" y="1645892"/>
            <a:ext cx="35036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a:solidFill>
                  <a:srgbClr val="FF0000"/>
                </a:solidFill>
                <a:latin typeface="+mn-lt"/>
              </a:rPr>
              <a:t>Cá</a:t>
            </a:r>
            <a:r>
              <a:rPr lang="en-GB" altLang="en-US" sz="3200" dirty="0">
                <a:solidFill>
                  <a:srgbClr val="FF0000"/>
                </a:solidFill>
                <a:latin typeface="+mn-lt"/>
              </a:rPr>
              <a:t>.</a:t>
            </a:r>
          </a:p>
        </p:txBody>
      </p:sp>
      <p:sp>
        <p:nvSpPr>
          <p:cNvPr id="23" name="Text Box 6">
            <a:extLst>
              <a:ext uri="{FF2B5EF4-FFF2-40B4-BE49-F238E27FC236}">
                <a16:creationId xmlns:a16="http://schemas.microsoft.com/office/drawing/2014/main" id="{AABC4758-44E4-453B-A838-A421E3ED0481}"/>
              </a:ext>
            </a:extLst>
          </p:cNvPr>
          <p:cNvSpPr txBox="1">
            <a:spLocks noChangeArrowheads="1"/>
          </p:cNvSpPr>
          <p:nvPr/>
        </p:nvSpPr>
        <p:spPr bwMode="auto">
          <a:xfrm>
            <a:off x="2077830" y="2588151"/>
            <a:ext cx="457863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a:solidFill>
                  <a:srgbClr val="FF0000"/>
                </a:solidFill>
                <a:latin typeface="+mn-lt"/>
              </a:rPr>
              <a:t> </a:t>
            </a:r>
            <a:r>
              <a:rPr lang="en-GB" altLang="en-US">
                <a:solidFill>
                  <a:srgbClr val="FF0000"/>
                </a:solidFill>
                <a:latin typeface="+mn-lt"/>
              </a:rPr>
              <a:t>Có </a:t>
            </a:r>
            <a:r>
              <a:rPr lang="en-GB" altLang="en-US" dirty="0">
                <a:solidFill>
                  <a:srgbClr val="FF0000"/>
                </a:solidFill>
                <a:latin typeface="+mn-lt"/>
              </a:rPr>
              <a:t>1</a:t>
            </a:r>
            <a:r>
              <a:rPr lang="en-GB" altLang="en-US">
                <a:solidFill>
                  <a:srgbClr val="FF0000"/>
                </a:solidFill>
                <a:latin typeface="+mn-lt"/>
              </a:rPr>
              <a:t> </a:t>
            </a:r>
            <a:r>
              <a:rPr lang="en-GB" altLang="en-US" dirty="0" err="1">
                <a:solidFill>
                  <a:srgbClr val="FF0000"/>
                </a:solidFill>
                <a:latin typeface="+mn-lt"/>
              </a:rPr>
              <a:t>vòng</a:t>
            </a:r>
            <a:r>
              <a:rPr lang="en-GB" altLang="en-US" dirty="0">
                <a:solidFill>
                  <a:srgbClr val="FF0000"/>
                </a:solidFill>
                <a:latin typeface="+mn-lt"/>
              </a:rPr>
              <a:t> </a:t>
            </a:r>
            <a:r>
              <a:rPr lang="en-GB" altLang="en-US" dirty="0" err="1">
                <a:solidFill>
                  <a:srgbClr val="FF0000"/>
                </a:solidFill>
                <a:latin typeface="+mn-lt"/>
              </a:rPr>
              <a:t>tuần</a:t>
            </a:r>
            <a:r>
              <a:rPr lang="en-GB" altLang="en-US" dirty="0">
                <a:solidFill>
                  <a:srgbClr val="FF0000"/>
                </a:solidFill>
                <a:latin typeface="+mn-lt"/>
              </a:rPr>
              <a:t> </a:t>
            </a:r>
            <a:r>
              <a:rPr lang="en-GB" altLang="en-US" dirty="0" err="1">
                <a:solidFill>
                  <a:srgbClr val="FF0000"/>
                </a:solidFill>
                <a:latin typeface="+mn-lt"/>
              </a:rPr>
              <a:t>hoàn</a:t>
            </a:r>
            <a:r>
              <a:rPr lang="en-GB" altLang="en-US" dirty="0">
                <a:solidFill>
                  <a:srgbClr val="FF0000"/>
                </a:solidFill>
                <a:latin typeface="+mn-lt"/>
              </a:rPr>
              <a:t>.</a:t>
            </a:r>
          </a:p>
        </p:txBody>
      </p:sp>
      <p:sp>
        <p:nvSpPr>
          <p:cNvPr id="24" name="Text Box 6">
            <a:extLst>
              <a:ext uri="{FF2B5EF4-FFF2-40B4-BE49-F238E27FC236}">
                <a16:creationId xmlns:a16="http://schemas.microsoft.com/office/drawing/2014/main" id="{D99FBAFE-8A04-4945-89DF-3066D80A5C7A}"/>
              </a:ext>
            </a:extLst>
          </p:cNvPr>
          <p:cNvSpPr txBox="1">
            <a:spLocks noChangeArrowheads="1"/>
          </p:cNvSpPr>
          <p:nvPr/>
        </p:nvSpPr>
        <p:spPr bwMode="auto">
          <a:xfrm>
            <a:off x="5097854" y="3937028"/>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MM mang.</a:t>
            </a:r>
            <a:endParaRPr lang="en-GB" altLang="en-US" dirty="0">
              <a:solidFill>
                <a:srgbClr val="FF0000"/>
              </a:solidFill>
              <a:latin typeface="+mn-lt"/>
            </a:endParaRPr>
          </a:p>
        </p:txBody>
      </p:sp>
      <p:sp>
        <p:nvSpPr>
          <p:cNvPr id="25" name="Text Box 6">
            <a:extLst>
              <a:ext uri="{FF2B5EF4-FFF2-40B4-BE49-F238E27FC236}">
                <a16:creationId xmlns:a16="http://schemas.microsoft.com/office/drawing/2014/main" id="{5D168F6E-26C1-4275-B136-6A55C9C2F07B}"/>
              </a:ext>
            </a:extLst>
          </p:cNvPr>
          <p:cNvSpPr txBox="1">
            <a:spLocks noChangeArrowheads="1"/>
          </p:cNvSpPr>
          <p:nvPr/>
        </p:nvSpPr>
        <p:spPr bwMode="auto">
          <a:xfrm>
            <a:off x="5097854" y="4694483"/>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ĐM lưng.</a:t>
            </a:r>
            <a:endParaRPr lang="en-GB" altLang="en-US" dirty="0">
              <a:solidFill>
                <a:srgbClr val="FF0000"/>
              </a:solidFill>
              <a:latin typeface="+mn-lt"/>
            </a:endParaRPr>
          </a:p>
        </p:txBody>
      </p:sp>
      <p:sp>
        <p:nvSpPr>
          <p:cNvPr id="26" name="Text Box 6">
            <a:extLst>
              <a:ext uri="{FF2B5EF4-FFF2-40B4-BE49-F238E27FC236}">
                <a16:creationId xmlns:a16="http://schemas.microsoft.com/office/drawing/2014/main" id="{29B87764-78DF-4F91-AEBA-6D29D49BF993}"/>
              </a:ext>
            </a:extLst>
          </p:cNvPr>
          <p:cNvSpPr txBox="1">
            <a:spLocks noChangeArrowheads="1"/>
          </p:cNvSpPr>
          <p:nvPr/>
        </p:nvSpPr>
        <p:spPr bwMode="auto">
          <a:xfrm>
            <a:off x="5075156" y="5374199"/>
            <a:ext cx="211358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MM cơ quan</a:t>
            </a:r>
            <a:endParaRPr lang="en-GB" altLang="en-US" dirty="0">
              <a:solidFill>
                <a:srgbClr val="FF0000"/>
              </a:solidFill>
              <a:latin typeface="+mn-lt"/>
            </a:endParaRPr>
          </a:p>
        </p:txBody>
      </p:sp>
      <p:sp>
        <p:nvSpPr>
          <p:cNvPr id="27" name="Text Box 6">
            <a:extLst>
              <a:ext uri="{FF2B5EF4-FFF2-40B4-BE49-F238E27FC236}">
                <a16:creationId xmlns:a16="http://schemas.microsoft.com/office/drawing/2014/main" id="{920DA5F9-9DD0-431C-8094-079EF01ECA9A}"/>
              </a:ext>
            </a:extLst>
          </p:cNvPr>
          <p:cNvSpPr txBox="1">
            <a:spLocks noChangeArrowheads="1"/>
          </p:cNvSpPr>
          <p:nvPr/>
        </p:nvSpPr>
        <p:spPr bwMode="auto">
          <a:xfrm>
            <a:off x="2054529" y="5344645"/>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TM.</a:t>
            </a:r>
            <a:endParaRPr lang="en-GB" altLang="en-US" dirty="0">
              <a:solidFill>
                <a:srgbClr val="FF0000"/>
              </a:solidFill>
              <a:latin typeface="+mn-lt"/>
            </a:endParaRPr>
          </a:p>
        </p:txBody>
      </p:sp>
      <p:sp>
        <p:nvSpPr>
          <p:cNvPr id="28" name="Text Box 6">
            <a:extLst>
              <a:ext uri="{FF2B5EF4-FFF2-40B4-BE49-F238E27FC236}">
                <a16:creationId xmlns:a16="http://schemas.microsoft.com/office/drawing/2014/main" id="{3AD46871-807E-4A99-B2C3-7D3272B5ED20}"/>
              </a:ext>
            </a:extLst>
          </p:cNvPr>
          <p:cNvSpPr txBox="1">
            <a:spLocks noChangeArrowheads="1"/>
          </p:cNvSpPr>
          <p:nvPr/>
        </p:nvSpPr>
        <p:spPr bwMode="auto">
          <a:xfrm>
            <a:off x="2069789" y="3715604"/>
            <a:ext cx="1852054"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2000">
                <a:latin typeface="+mn-lt"/>
              </a:rPr>
              <a:t>(TN).</a:t>
            </a:r>
            <a:endParaRPr lang="en-GB" altLang="en-US" sz="2000" dirty="0">
              <a:latin typeface="+mn-lt"/>
            </a:endParaRPr>
          </a:p>
        </p:txBody>
      </p:sp>
      <p:sp>
        <p:nvSpPr>
          <p:cNvPr id="29" name="Text Box 6">
            <a:extLst>
              <a:ext uri="{FF2B5EF4-FFF2-40B4-BE49-F238E27FC236}">
                <a16:creationId xmlns:a16="http://schemas.microsoft.com/office/drawing/2014/main" id="{A3B580BE-B291-430A-868E-1690F372E609}"/>
              </a:ext>
            </a:extLst>
          </p:cNvPr>
          <p:cNvSpPr txBox="1">
            <a:spLocks noChangeArrowheads="1"/>
          </p:cNvSpPr>
          <p:nvPr/>
        </p:nvSpPr>
        <p:spPr bwMode="auto">
          <a:xfrm>
            <a:off x="7185559" y="1032515"/>
            <a:ext cx="4675463" cy="501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Đường</a:t>
            </a:r>
            <a:r>
              <a:rPr lang="en-GB" altLang="en-US" sz="3200" b="1" dirty="0">
                <a:solidFill>
                  <a:srgbClr val="FFC000"/>
                </a:solidFill>
                <a:latin typeface="+mn-lt"/>
              </a:rPr>
              <a:t> </a:t>
            </a:r>
            <a:r>
              <a:rPr lang="en-GB" altLang="en-US" sz="3200" b="1" dirty="0" err="1">
                <a:solidFill>
                  <a:srgbClr val="FFC000"/>
                </a:solidFill>
                <a:latin typeface="+mn-lt"/>
              </a:rPr>
              <a:t>đi</a:t>
            </a:r>
            <a:r>
              <a:rPr lang="en-GB" altLang="en-US" sz="3200" b="1" dirty="0">
                <a:solidFill>
                  <a:srgbClr val="FFC000"/>
                </a:solidFill>
                <a:latin typeface="+mn-lt"/>
              </a:rPr>
              <a:t> </a:t>
            </a:r>
            <a:r>
              <a:rPr lang="en-GB" altLang="en-US" sz="3200" b="1" dirty="0" err="1">
                <a:solidFill>
                  <a:srgbClr val="FFC000"/>
                </a:solidFill>
                <a:latin typeface="+mn-lt"/>
              </a:rPr>
              <a:t>của</a:t>
            </a:r>
            <a:r>
              <a:rPr lang="en-GB" altLang="en-US" sz="3200" b="1" dirty="0">
                <a:solidFill>
                  <a:srgbClr val="FFC000"/>
                </a:solidFill>
                <a:latin typeface="+mn-lt"/>
              </a:rPr>
              <a:t> </a:t>
            </a:r>
            <a:r>
              <a:rPr lang="en-GB" altLang="en-US" sz="3200" b="1" dirty="0" err="1">
                <a:solidFill>
                  <a:srgbClr val="FFC000"/>
                </a:solidFill>
                <a:latin typeface="+mn-lt"/>
              </a:rPr>
              <a:t>máu</a:t>
            </a:r>
            <a:r>
              <a:rPr lang="en-GB" altLang="en-US" sz="3200" dirty="0">
                <a:solidFill>
                  <a:schemeClr val="bg1"/>
                </a:solidFill>
                <a:latin typeface="+mn-lt"/>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bơm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accent2"/>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động</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mạch</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mang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mao</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mạch</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mang</a:t>
            </a:r>
            <a:r>
              <a:rPr lang="en-US" altLang="en-US" sz="3200" u="sng"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hiện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khí</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tạo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động</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mạch</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lưng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mao</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mạch</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tế</a:t>
            </a:r>
            <a:r>
              <a:rPr lang="en-US" altLang="en-US" sz="3200" u="sng" dirty="0">
                <a:solidFill>
                  <a:schemeClr val="bg1"/>
                </a:solidFill>
                <a:latin typeface="+mn-lt"/>
                <a:cs typeface="Times New Roman" panose="02020603050405020304" pitchFamily="18" charset="0"/>
              </a:rPr>
              <a:t> </a:t>
            </a:r>
            <a:r>
              <a:rPr lang="en-US" altLang="en-US" sz="3200" u="sng" dirty="0" err="1">
                <a:solidFill>
                  <a:schemeClr val="bg1"/>
                </a:solidFill>
                <a:latin typeface="+mn-lt"/>
                <a:cs typeface="Times New Roman" panose="02020603050405020304" pitchFamily="18" charset="0"/>
              </a:rPr>
              <a:t>bào</a:t>
            </a:r>
            <a:r>
              <a:rPr lang="en-US" altLang="en-US" sz="3200" u="sng"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chất</a:t>
            </a:r>
            <a:r>
              <a:rPr lang="en-US" altLang="en-US" sz="3200" dirty="0">
                <a:solidFill>
                  <a:schemeClr val="bg1"/>
                </a:solidFill>
                <a:latin typeface="+mn-lt"/>
                <a:cs typeface="Times New Roman" panose="02020603050405020304" pitchFamily="18" charset="0"/>
              </a:rPr>
              <a:t> </a:t>
            </a:r>
            <a:r>
              <a:rPr lang="en-US" altLang="en-US" sz="3200" err="1">
                <a:solidFill>
                  <a:schemeClr val="bg1"/>
                </a:solidFill>
                <a:latin typeface="+mn-lt"/>
                <a:cs typeface="Times New Roman" panose="02020603050405020304" pitchFamily="18" charset="0"/>
              </a:rPr>
              <a:t>tạo</a:t>
            </a:r>
            <a:r>
              <a:rPr lang="en-US" altLang="en-US" sz="3200">
                <a:solidFill>
                  <a:schemeClr val="bg1"/>
                </a:solidFill>
                <a:latin typeface="+mn-lt"/>
                <a:cs typeface="Times New Roman" panose="02020603050405020304" pitchFamily="18" charset="0"/>
              </a:rPr>
              <a:t> máu </a:t>
            </a:r>
            <a:r>
              <a:rPr lang="en-US" altLang="en-US" sz="3200">
                <a:solidFill>
                  <a:schemeClr val="accent2"/>
                </a:solidFill>
                <a:latin typeface="+mn-lt"/>
                <a:cs typeface="Times New Roman" panose="02020603050405020304" pitchFamily="18" charset="0"/>
              </a:rPr>
              <a:t>giàu </a:t>
            </a:r>
            <a:r>
              <a:rPr lang="en-US" altLang="en-US" sz="3200" dirty="0">
                <a:solidFill>
                  <a:schemeClr val="accent2"/>
                </a:solidFill>
                <a:latin typeface="+mn-lt"/>
                <a:cs typeface="Times New Roman" panose="02020603050405020304" pitchFamily="18" charset="0"/>
              </a:rPr>
              <a:t>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trở</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về</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a:t>
            </a:r>
          </a:p>
        </p:txBody>
      </p:sp>
      <p:pic>
        <p:nvPicPr>
          <p:cNvPr id="9" name="Picture 8">
            <a:extLst>
              <a:ext uri="{FF2B5EF4-FFF2-40B4-BE49-F238E27FC236}">
                <a16:creationId xmlns:a16="http://schemas.microsoft.com/office/drawing/2014/main" id="{23F126F1-A1D2-4B43-B8DC-3B1A94FDA376}"/>
              </a:ext>
            </a:extLst>
          </p:cNvPr>
          <p:cNvPicPr>
            <a:picLocks noChangeAspect="1"/>
          </p:cNvPicPr>
          <p:nvPr/>
        </p:nvPicPr>
        <p:blipFill rotWithShape="1">
          <a:blip r:embed="rId5"/>
          <a:srcRect r="72730" b="5127"/>
          <a:stretch/>
        </p:blipFill>
        <p:spPr>
          <a:xfrm>
            <a:off x="7239002" y="857311"/>
            <a:ext cx="4622020" cy="5517410"/>
          </a:xfrm>
          <a:prstGeom prst="rect">
            <a:avLst/>
          </a:prstGeom>
        </p:spPr>
      </p:pic>
    </p:spTree>
    <p:extLst>
      <p:ext uri="{BB962C8B-B14F-4D97-AF65-F5344CB8AC3E}">
        <p14:creationId xmlns:p14="http://schemas.microsoft.com/office/powerpoint/2010/main" val="35062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1" dur="10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6" dur="10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1" dur="10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26" dur="10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1" dur="100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6" dur="1000"/>
                                        <p:tgtEl>
                                          <p:spTgt spid="2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41" dur="1000"/>
                                        <p:tgtEl>
                                          <p:spTgt spid="2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46" dur="1000"/>
                                        <p:tgtEl>
                                          <p:spTgt spid="2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51" dur="1000"/>
                                        <p:tgtEl>
                                          <p:spTgt spid="28">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56" dur="1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1044578" y="95251"/>
            <a:ext cx="10177463" cy="1127125"/>
            <a:chOff x="2266662" y="-115886"/>
            <a:chExt cx="7770091" cy="1126836"/>
          </a:xfrm>
        </p:grpSpPr>
        <p:sp>
          <p:nvSpPr>
            <p:cNvPr id="3" name="Rounded Rectangle 2"/>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4" name="TextBox 3"/>
            <p:cNvSpPr txBox="1"/>
            <p:nvPr/>
          </p:nvSpPr>
          <p:spPr>
            <a:xfrm>
              <a:off x="2516333" y="93610"/>
              <a:ext cx="7315593"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HÌNH THÁI VÀ CẤU TRÚC CỦA NST</a:t>
              </a:r>
            </a:p>
          </p:txBody>
        </p:sp>
      </p:grpSp>
      <p:sp>
        <p:nvSpPr>
          <p:cNvPr id="5" name="TextBox 2"/>
          <p:cNvSpPr txBox="1">
            <a:spLocks noChangeArrowheads="1"/>
          </p:cNvSpPr>
          <p:nvPr/>
        </p:nvSpPr>
        <p:spPr bwMode="auto">
          <a:xfrm>
            <a:off x="1044576" y="1076325"/>
            <a:ext cx="79184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HỆ TUẦN HOÀN HỞ</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6" name="Rectangle 5"/>
          <p:cNvSpPr>
            <a:spLocks noChangeArrowheads="1"/>
          </p:cNvSpPr>
          <p:nvPr/>
        </p:nvSpPr>
        <p:spPr bwMode="auto">
          <a:xfrm>
            <a:off x="548641" y="1851025"/>
            <a:ext cx="6923947" cy="107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rgbClr val="FFC000"/>
                </a:solidFill>
                <a:latin typeface="+mn-lt"/>
                <a:cs typeface="Times New Roman" panose="02020603050405020304" pitchFamily="18" charset="0"/>
              </a:rPr>
              <a:t>-</a:t>
            </a:r>
            <a:r>
              <a:rPr lang="en-US" altLang="en-US" sz="3200" b="1" dirty="0">
                <a:solidFill>
                  <a:schemeClr val="bg1"/>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Đại</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diện</a:t>
            </a:r>
            <a:r>
              <a:rPr lang="en-US" altLang="en-US" sz="3200" b="1"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số</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thân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mềm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ốc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sên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chân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khớp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tôm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châu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chấu</a:t>
            </a:r>
            <a:r>
              <a:rPr lang="en-US" altLang="en-US" sz="3200" dirty="0">
                <a:solidFill>
                  <a:schemeClr val="bg1"/>
                </a:solidFill>
                <a:latin typeface="+mn-lt"/>
                <a:cs typeface="Times New Roman" panose="02020603050405020304" pitchFamily="18" charset="0"/>
              </a:rPr>
              <a:t>,…).</a:t>
            </a:r>
          </a:p>
        </p:txBody>
      </p:sp>
      <p:grpSp>
        <p:nvGrpSpPr>
          <p:cNvPr id="8197" name="Group 1"/>
          <p:cNvGrpSpPr>
            <a:grpSpLocks/>
          </p:cNvGrpSpPr>
          <p:nvPr/>
        </p:nvGrpSpPr>
        <p:grpSpPr bwMode="auto">
          <a:xfrm>
            <a:off x="1044578" y="101603"/>
            <a:ext cx="10177463" cy="1120775"/>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1" name="TextBox 10"/>
            <p:cNvSpPr txBox="1"/>
            <p:nvPr/>
          </p:nvSpPr>
          <p:spPr>
            <a:xfrm>
              <a:off x="2516333" y="93201"/>
              <a:ext cx="7315593"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sp>
        <p:nvSpPr>
          <p:cNvPr id="13" name="Rectangle 12"/>
          <p:cNvSpPr>
            <a:spLocks noChangeArrowheads="1"/>
          </p:cNvSpPr>
          <p:nvPr/>
        </p:nvSpPr>
        <p:spPr bwMode="auto">
          <a:xfrm>
            <a:off x="548642" y="3004446"/>
            <a:ext cx="2952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Cấu</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tạo</a:t>
            </a:r>
            <a:r>
              <a:rPr lang="en-US" altLang="en-US" sz="3100" b="1" dirty="0">
                <a:solidFill>
                  <a:schemeClr val="bg1"/>
                </a:solidFill>
                <a:latin typeface="+mn-lt"/>
                <a:cs typeface="Times New Roman" panose="02020603050405020304" pitchFamily="18" charset="0"/>
              </a:rPr>
              <a:t>: </a:t>
            </a:r>
          </a:p>
        </p:txBody>
      </p:sp>
      <p:sp>
        <p:nvSpPr>
          <p:cNvPr id="14" name="Rectangle 13"/>
          <p:cNvSpPr>
            <a:spLocks noChangeArrowheads="1"/>
          </p:cNvSpPr>
          <p:nvPr/>
        </p:nvSpPr>
        <p:spPr bwMode="auto">
          <a:xfrm>
            <a:off x="1222374" y="3787778"/>
            <a:ext cx="57737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Tim.</a:t>
            </a:r>
          </a:p>
        </p:txBody>
      </p:sp>
      <p:sp>
        <p:nvSpPr>
          <p:cNvPr id="16" name="Rectangle 15"/>
          <p:cNvSpPr>
            <a:spLocks noChangeArrowheads="1"/>
          </p:cNvSpPr>
          <p:nvPr/>
        </p:nvSpPr>
        <p:spPr bwMode="auto">
          <a:xfrm>
            <a:off x="1222376" y="4452941"/>
            <a:ext cx="488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Dịch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tuần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hoàn</a:t>
            </a:r>
            <a:r>
              <a:rPr lang="en-US" altLang="en-US" sz="3200" dirty="0">
                <a:solidFill>
                  <a:schemeClr val="bg1"/>
                </a:solidFill>
                <a:latin typeface="+mn-lt"/>
                <a:cs typeface="Times New Roman" panose="02020603050405020304" pitchFamily="18" charset="0"/>
              </a:rPr>
              <a:t>.</a:t>
            </a:r>
          </a:p>
        </p:txBody>
      </p:sp>
      <p:sp>
        <p:nvSpPr>
          <p:cNvPr id="17" name="Rectangle 16"/>
          <p:cNvSpPr>
            <a:spLocks noChangeArrowheads="1"/>
          </p:cNvSpPr>
          <p:nvPr/>
        </p:nvSpPr>
        <p:spPr bwMode="auto">
          <a:xfrm>
            <a:off x="1270905" y="5125042"/>
            <a:ext cx="55197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Hệ</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gồm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không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có</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mao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2589" y="2013223"/>
            <a:ext cx="4642715" cy="424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p:cNvGrpSpPr>
            <a:grpSpLocks/>
          </p:cNvGrpSpPr>
          <p:nvPr/>
        </p:nvGrpSpPr>
        <p:grpSpPr bwMode="auto">
          <a:xfrm>
            <a:off x="1044578" y="95251"/>
            <a:ext cx="10177463" cy="1127125"/>
            <a:chOff x="2266662" y="-115886"/>
            <a:chExt cx="7770091" cy="1126836"/>
          </a:xfrm>
        </p:grpSpPr>
        <p:sp>
          <p:nvSpPr>
            <p:cNvPr id="3" name="Rounded Rectangle 2"/>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4" name="TextBox 3"/>
            <p:cNvSpPr txBox="1"/>
            <p:nvPr/>
          </p:nvSpPr>
          <p:spPr>
            <a:xfrm>
              <a:off x="2516333" y="93610"/>
              <a:ext cx="7315593"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HÌNH THÁI VÀ CẤU TRÚC CỦA NST</a:t>
              </a:r>
            </a:p>
          </p:txBody>
        </p:sp>
      </p:grpSp>
      <p:sp>
        <p:nvSpPr>
          <p:cNvPr id="5" name="TextBox 2"/>
          <p:cNvSpPr txBox="1">
            <a:spLocks noChangeArrowheads="1"/>
          </p:cNvSpPr>
          <p:nvPr/>
        </p:nvSpPr>
        <p:spPr bwMode="auto">
          <a:xfrm>
            <a:off x="1527901" y="1133476"/>
            <a:ext cx="79184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rPr>
              <a:t>1</a:t>
            </a:r>
            <a:r>
              <a:rPr lang="en-US" altLang="vi-VN" b="1" dirty="0">
                <a:solidFill>
                  <a:srgbClr val="FFFF00"/>
                </a:solidFill>
                <a:effectLst>
                  <a:outerShdw blurRad="38100" dist="38100" dir="2700000" algn="tl">
                    <a:srgbClr val="000000">
                      <a:alpha val="43137"/>
                    </a:srgbClr>
                  </a:outerShdw>
                </a:effectLst>
                <a:latin typeface="+mn-lt"/>
              </a:rPr>
              <a:t>. HỆ TUẦN HOÀN HỞ</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6" name="Rectangle 5"/>
          <p:cNvSpPr>
            <a:spLocks noChangeArrowheads="1"/>
          </p:cNvSpPr>
          <p:nvPr/>
        </p:nvSpPr>
        <p:spPr bwMode="auto">
          <a:xfrm>
            <a:off x="612775" y="1666302"/>
            <a:ext cx="55499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Đường</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đi</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của</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máu</a:t>
            </a:r>
            <a:r>
              <a:rPr lang="en-US" altLang="en-US" sz="3200" b="1"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bơm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rồi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tràn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khoang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cơ</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thể</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hòa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với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dịch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mô</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hiện</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trao</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đổi</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chất</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trực</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tiếp</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với</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tế</a:t>
            </a:r>
            <a:r>
              <a:rPr lang="en-US" altLang="en-US" sz="3200" dirty="0">
                <a:solidFill>
                  <a:schemeClr val="accent2"/>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bào</a:t>
            </a:r>
            <a:r>
              <a:rPr lang="en-US" altLang="en-US" sz="3200" dirty="0">
                <a:solidFill>
                  <a:schemeClr val="accent2"/>
                </a:solidFill>
                <a:latin typeface="+mn-lt"/>
                <a:cs typeface="Times New Roman" panose="02020603050405020304" pitchFamily="18" charset="0"/>
              </a:rPr>
              <a: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trở</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về</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endParaRPr lang="en-US" altLang="en-US" sz="3200" dirty="0">
              <a:solidFill>
                <a:schemeClr val="bg1"/>
              </a:solidFill>
              <a:latin typeface="+mn-lt"/>
              <a:cs typeface="Times New Roman" panose="02020603050405020304" pitchFamily="18" charset="0"/>
            </a:endParaRPr>
          </a:p>
        </p:txBody>
      </p:sp>
      <p:grpSp>
        <p:nvGrpSpPr>
          <p:cNvPr id="9221" name="Group 1"/>
          <p:cNvGrpSpPr>
            <a:grpSpLocks/>
          </p:cNvGrpSpPr>
          <p:nvPr/>
        </p:nvGrpSpPr>
        <p:grpSpPr bwMode="auto">
          <a:xfrm>
            <a:off x="1044578" y="101603"/>
            <a:ext cx="10177463" cy="1120775"/>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1" name="TextBox 10"/>
            <p:cNvSpPr txBox="1"/>
            <p:nvPr/>
          </p:nvSpPr>
          <p:spPr>
            <a:xfrm>
              <a:off x="2516333" y="93201"/>
              <a:ext cx="7315593"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sp>
        <p:nvSpPr>
          <p:cNvPr id="13" name="Rectangle 12"/>
          <p:cNvSpPr>
            <a:spLocks noChangeArrowheads="1"/>
          </p:cNvSpPr>
          <p:nvPr/>
        </p:nvSpPr>
        <p:spPr bwMode="auto">
          <a:xfrm>
            <a:off x="612775" y="4710887"/>
            <a:ext cx="5549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Đặc</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điểm</a:t>
            </a:r>
            <a:r>
              <a:rPr lang="en-US" altLang="en-US" sz="3200" b="1"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chảy</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chậm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khả</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năng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phân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phối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tới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cơ</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quan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chậm</a:t>
            </a:r>
            <a:r>
              <a:rPr lang="en-US" altLang="en-US" sz="3200" dirty="0">
                <a:solidFill>
                  <a:schemeClr val="bg1"/>
                </a:solidFill>
                <a:latin typeface="+mn-lt"/>
                <a:cs typeface="Times New Roman" panose="02020603050405020304" pitchFamily="18" charset="0"/>
              </a:rPr>
              <a:t>.</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769" y="1972494"/>
            <a:ext cx="5393603" cy="42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424032" y="1082676"/>
            <a:ext cx="79184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grpSp>
        <p:nvGrpSpPr>
          <p:cNvPr id="10243" name="Group 1"/>
          <p:cNvGrpSpPr>
            <a:grpSpLocks/>
          </p:cNvGrpSpPr>
          <p:nvPr/>
        </p:nvGrpSpPr>
        <p:grpSpPr bwMode="auto">
          <a:xfrm>
            <a:off x="679453" y="-63498"/>
            <a:ext cx="10177463" cy="1120775"/>
            <a:chOff x="2266662" y="-115886"/>
            <a:chExt cx="7770091" cy="1126836"/>
          </a:xfrm>
        </p:grpSpPr>
        <p:sp>
          <p:nvSpPr>
            <p:cNvPr id="19" name="Rounded Rectangle 1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20" name="TextBox 19"/>
            <p:cNvSpPr txBox="1"/>
            <p:nvPr/>
          </p:nvSpPr>
          <p:spPr>
            <a:xfrm>
              <a:off x="2516333" y="93201"/>
              <a:ext cx="7315593"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sp>
        <p:nvSpPr>
          <p:cNvPr id="22" name="Rectangle 21"/>
          <p:cNvSpPr>
            <a:spLocks noChangeArrowheads="1"/>
          </p:cNvSpPr>
          <p:nvPr/>
        </p:nvSpPr>
        <p:spPr bwMode="auto">
          <a:xfrm>
            <a:off x="117569" y="1582739"/>
            <a:ext cx="61657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dirty="0">
                <a:solidFill>
                  <a:srgbClr val="FFC000"/>
                </a:solidFill>
                <a:latin typeface="+mn-lt"/>
                <a:cs typeface="Times New Roman" panose="02020603050405020304" pitchFamily="18" charset="0"/>
              </a:rPr>
              <a:t>-</a:t>
            </a:r>
            <a:r>
              <a:rPr lang="en-US" altLang="en-US" sz="3200" b="1" dirty="0">
                <a:solidFill>
                  <a:schemeClr val="bg1"/>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Đại</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diện</a:t>
            </a:r>
            <a:r>
              <a:rPr lang="en-US" altLang="en-US" sz="3200" b="1"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ống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tuộc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giun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đốt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vật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xương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sống</a:t>
            </a:r>
            <a:r>
              <a:rPr lang="en-US" altLang="en-US" sz="3200" dirty="0">
                <a:solidFill>
                  <a:schemeClr val="bg1"/>
                </a:solidFill>
                <a:latin typeface="+mn-lt"/>
                <a:cs typeface="Times New Roman" panose="02020603050405020304" pitchFamily="18" charset="0"/>
              </a:rPr>
              <a:t>,…</a:t>
            </a:r>
          </a:p>
        </p:txBody>
      </p:sp>
      <p:sp>
        <p:nvSpPr>
          <p:cNvPr id="23" name="Rectangle 22"/>
          <p:cNvSpPr>
            <a:spLocks noChangeArrowheads="1"/>
          </p:cNvSpPr>
          <p:nvPr/>
        </p:nvSpPr>
        <p:spPr bwMode="auto">
          <a:xfrm>
            <a:off x="246110" y="3059763"/>
            <a:ext cx="2954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Cấu</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tạo</a:t>
            </a:r>
            <a:r>
              <a:rPr lang="en-US" altLang="en-US" sz="3200" b="1" dirty="0">
                <a:solidFill>
                  <a:schemeClr val="bg1"/>
                </a:solidFill>
                <a:latin typeface="+mn-lt"/>
                <a:cs typeface="Times New Roman" panose="02020603050405020304" pitchFamily="18" charset="0"/>
              </a:rPr>
              <a:t>: </a:t>
            </a:r>
          </a:p>
        </p:txBody>
      </p:sp>
      <p:sp>
        <p:nvSpPr>
          <p:cNvPr id="24" name="Rectangle 23"/>
          <p:cNvSpPr>
            <a:spLocks noChangeArrowheads="1"/>
          </p:cNvSpPr>
          <p:nvPr/>
        </p:nvSpPr>
        <p:spPr bwMode="auto">
          <a:xfrm>
            <a:off x="1173166" y="3795715"/>
            <a:ext cx="3386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Tim.</a:t>
            </a:r>
          </a:p>
        </p:txBody>
      </p:sp>
      <p:sp>
        <p:nvSpPr>
          <p:cNvPr id="25" name="Rectangle 24"/>
          <p:cNvSpPr>
            <a:spLocks noChangeArrowheads="1"/>
          </p:cNvSpPr>
          <p:nvPr/>
        </p:nvSpPr>
        <p:spPr bwMode="auto">
          <a:xfrm>
            <a:off x="1173164" y="4510091"/>
            <a:ext cx="4922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Dịch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tuần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hoàn</a:t>
            </a:r>
            <a:r>
              <a:rPr lang="en-US" altLang="en-US" sz="3200" dirty="0">
                <a:solidFill>
                  <a:schemeClr val="bg1"/>
                </a:solidFill>
                <a:latin typeface="+mn-lt"/>
                <a:cs typeface="Times New Roman" panose="02020603050405020304" pitchFamily="18" charset="0"/>
              </a:rPr>
              <a:t>.</a:t>
            </a:r>
          </a:p>
        </p:txBody>
      </p:sp>
      <p:sp>
        <p:nvSpPr>
          <p:cNvPr id="26" name="Rectangle 25"/>
          <p:cNvSpPr>
            <a:spLocks noChangeArrowheads="1"/>
          </p:cNvSpPr>
          <p:nvPr/>
        </p:nvSpPr>
        <p:spPr bwMode="auto">
          <a:xfrm>
            <a:off x="1173165" y="5064127"/>
            <a:ext cx="548889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Hệ</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gồm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và</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mao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9" y="1774459"/>
            <a:ext cx="4811487" cy="476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801181" y="980220"/>
            <a:ext cx="69373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6" name="Rectangle 5"/>
          <p:cNvSpPr>
            <a:spLocks noChangeArrowheads="1"/>
          </p:cNvSpPr>
          <p:nvPr/>
        </p:nvSpPr>
        <p:spPr bwMode="auto">
          <a:xfrm>
            <a:off x="923927" y="1809754"/>
            <a:ext cx="5549900" cy="24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Đường</a:t>
            </a: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đi</a:t>
            </a: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của</a:t>
            </a: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máu</a:t>
            </a:r>
            <a:r>
              <a:rPr lang="en-US" altLang="en-US" sz="3100" b="1"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tim</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bơm</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máu</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vào</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động</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mạch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đến</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mao</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mạch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thực</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hiện</a:t>
            </a:r>
            <a:r>
              <a:rPr lang="en-US" altLang="en-US" sz="3100" dirty="0">
                <a:solidFill>
                  <a:schemeClr val="bg1"/>
                </a:solidFill>
                <a:latin typeface="+mn-lt"/>
                <a:cs typeface="Times New Roman" panose="02020603050405020304" pitchFamily="18" charset="0"/>
              </a:rPr>
              <a:t> </a:t>
            </a:r>
            <a:r>
              <a:rPr lang="en-US" altLang="en-US" sz="3100" dirty="0" err="1">
                <a:solidFill>
                  <a:schemeClr val="accent2"/>
                </a:solidFill>
                <a:latin typeface="+mn-lt"/>
                <a:cs typeface="Times New Roman" panose="02020603050405020304" pitchFamily="18" charset="0"/>
              </a:rPr>
              <a:t>trao</a:t>
            </a:r>
            <a:r>
              <a:rPr lang="en-US" altLang="en-US" sz="3100" dirty="0">
                <a:solidFill>
                  <a:schemeClr val="accent2"/>
                </a:solidFill>
                <a:latin typeface="+mn-lt"/>
                <a:cs typeface="Times New Roman" panose="02020603050405020304" pitchFamily="18" charset="0"/>
              </a:rPr>
              <a:t> </a:t>
            </a:r>
            <a:r>
              <a:rPr lang="en-US" altLang="en-US" sz="3100" dirty="0" err="1">
                <a:solidFill>
                  <a:schemeClr val="accent2"/>
                </a:solidFill>
                <a:latin typeface="+mn-lt"/>
                <a:cs typeface="Times New Roman" panose="02020603050405020304" pitchFamily="18" charset="0"/>
              </a:rPr>
              <a:t>đổi</a:t>
            </a:r>
            <a:r>
              <a:rPr lang="en-US" altLang="en-US" sz="3100" dirty="0">
                <a:solidFill>
                  <a:schemeClr val="accent2"/>
                </a:solidFill>
                <a:latin typeface="+mn-lt"/>
                <a:cs typeface="Times New Roman" panose="02020603050405020304" pitchFamily="18" charset="0"/>
              </a:rPr>
              <a:t> </a:t>
            </a:r>
            <a:r>
              <a:rPr lang="en-US" altLang="en-US" sz="3100" dirty="0" err="1">
                <a:solidFill>
                  <a:schemeClr val="accent2"/>
                </a:solidFill>
                <a:latin typeface="+mn-lt"/>
                <a:cs typeface="Times New Roman" panose="02020603050405020304" pitchFamily="18" charset="0"/>
              </a:rPr>
              <a:t>chất</a:t>
            </a:r>
            <a:r>
              <a:rPr lang="en-US" altLang="en-US" sz="3100" dirty="0">
                <a:solidFill>
                  <a:schemeClr val="accent2"/>
                </a:solidFill>
                <a:latin typeface="+mn-lt"/>
                <a:cs typeface="Times New Roman" panose="02020603050405020304" pitchFamily="18" charset="0"/>
              </a:rPr>
              <a:t> qua </a:t>
            </a:r>
            <a:r>
              <a:rPr lang="en-US" altLang="en-US" sz="3100" dirty="0" err="1">
                <a:solidFill>
                  <a:schemeClr val="accent2"/>
                </a:solidFill>
                <a:latin typeface="+mn-lt"/>
                <a:cs typeface="Times New Roman" panose="02020603050405020304" pitchFamily="18" charset="0"/>
              </a:rPr>
              <a:t>thành</a:t>
            </a:r>
            <a:r>
              <a:rPr lang="en-US" altLang="en-US" sz="3100" dirty="0">
                <a:solidFill>
                  <a:schemeClr val="accent2"/>
                </a:solidFill>
                <a:latin typeface="+mn-lt"/>
                <a:cs typeface="Times New Roman" panose="02020603050405020304" pitchFamily="18" charset="0"/>
              </a:rPr>
              <a:t> </a:t>
            </a:r>
            <a:r>
              <a:rPr lang="en-US" altLang="en-US" sz="3100" dirty="0" err="1">
                <a:solidFill>
                  <a:schemeClr val="accent2"/>
                </a:solidFill>
                <a:latin typeface="+mn-lt"/>
                <a:cs typeface="Times New Roman" panose="02020603050405020304" pitchFamily="18" charset="0"/>
              </a:rPr>
              <a:t>mao</a:t>
            </a:r>
            <a:r>
              <a:rPr lang="en-US" altLang="en-US" sz="3100" dirty="0">
                <a:solidFill>
                  <a:schemeClr val="accent2"/>
                </a:solidFill>
                <a:latin typeface="+mn-lt"/>
                <a:cs typeface="Times New Roman" panose="02020603050405020304" pitchFamily="18" charset="0"/>
              </a:rPr>
              <a:t> </a:t>
            </a:r>
            <a:r>
              <a:rPr lang="en-US" altLang="en-US" sz="3100" dirty="0" err="1">
                <a:solidFill>
                  <a:schemeClr val="accent2"/>
                </a:solidFill>
                <a:latin typeface="+mn-lt"/>
                <a:cs typeface="Times New Roman" panose="02020603050405020304" pitchFamily="18" charset="0"/>
              </a:rPr>
              <a:t>mạch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theo</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tĩnh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mạch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trở</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về</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tim.</a:t>
            </a:r>
            <a:endParaRPr lang="en-US" altLang="en-US" sz="3100" dirty="0">
              <a:solidFill>
                <a:schemeClr val="bg1"/>
              </a:solidFill>
              <a:latin typeface="+mn-lt"/>
              <a:cs typeface="Times New Roman" panose="02020603050405020304" pitchFamily="18" charset="0"/>
            </a:endParaRPr>
          </a:p>
        </p:txBody>
      </p:sp>
      <p:grpSp>
        <p:nvGrpSpPr>
          <p:cNvPr id="11268" name="Group 1"/>
          <p:cNvGrpSpPr>
            <a:grpSpLocks/>
          </p:cNvGrpSpPr>
          <p:nvPr/>
        </p:nvGrpSpPr>
        <p:grpSpPr bwMode="auto">
          <a:xfrm>
            <a:off x="741365" y="-106363"/>
            <a:ext cx="10177463" cy="1120776"/>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1" name="TextBox 10"/>
            <p:cNvSpPr txBox="1"/>
            <p:nvPr/>
          </p:nvSpPr>
          <p:spPr>
            <a:xfrm>
              <a:off x="2516333" y="93201"/>
              <a:ext cx="7315594" cy="71171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 CÁC DẠNG HỆ TUẦN HOÀN</a:t>
              </a:r>
            </a:p>
          </p:txBody>
        </p:sp>
      </p:grpSp>
      <p:sp>
        <p:nvSpPr>
          <p:cNvPr id="13" name="Rectangle 12"/>
          <p:cNvSpPr>
            <a:spLocks noChangeArrowheads="1"/>
          </p:cNvSpPr>
          <p:nvPr/>
        </p:nvSpPr>
        <p:spPr bwMode="auto">
          <a:xfrm>
            <a:off x="923927" y="4418013"/>
            <a:ext cx="5549900" cy="200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Đặc</a:t>
            </a:r>
            <a:r>
              <a:rPr lang="en-US" altLang="en-US" sz="3100" b="1" dirty="0">
                <a:solidFill>
                  <a:srgbClr val="FFC000"/>
                </a:solidFill>
                <a:latin typeface="+mn-lt"/>
                <a:cs typeface="Times New Roman" panose="02020603050405020304" pitchFamily="18" charset="0"/>
              </a:rPr>
              <a:t> </a:t>
            </a:r>
            <a:r>
              <a:rPr lang="en-US" altLang="en-US" sz="3100" b="1" dirty="0" err="1">
                <a:solidFill>
                  <a:srgbClr val="FFC000"/>
                </a:solidFill>
                <a:latin typeface="+mn-lt"/>
                <a:cs typeface="Times New Roman" panose="02020603050405020304" pitchFamily="18" charset="0"/>
              </a:rPr>
              <a:t>điểm</a:t>
            </a:r>
            <a:r>
              <a:rPr lang="en-US" altLang="en-US" sz="3100" b="1"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máu</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chảy</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nhanh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áp</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lực</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cao</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hoặc</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trung</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bình</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khả</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năng</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phân</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phối</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máu</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tới</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cơ</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quan</a:t>
            </a:r>
            <a:r>
              <a:rPr lang="en-US" altLang="en-US" sz="3100" dirty="0">
                <a:solidFill>
                  <a:schemeClr val="bg1"/>
                </a:solidFill>
                <a:latin typeface="+mn-lt"/>
                <a:cs typeface="Times New Roman" panose="02020603050405020304" pitchFamily="18" charset="0"/>
              </a:rPr>
              <a:t> </a:t>
            </a:r>
            <a:r>
              <a:rPr lang="en-US" altLang="en-US" sz="3100" dirty="0" err="1">
                <a:solidFill>
                  <a:schemeClr val="bg1"/>
                </a:solidFill>
                <a:latin typeface="+mn-lt"/>
                <a:cs typeface="Times New Roman" panose="02020603050405020304" pitchFamily="18" charset="0"/>
              </a:rPr>
              <a:t>nhanh</a:t>
            </a:r>
            <a:r>
              <a:rPr lang="en-US" altLang="en-US" sz="3100" dirty="0">
                <a:solidFill>
                  <a:schemeClr val="bg1"/>
                </a:solidFill>
                <a:latin typeface="+mn-lt"/>
                <a:cs typeface="Times New Roman" panose="02020603050405020304" pitchFamily="18" charset="0"/>
              </a:rPr>
              <a:t>.</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62" y="1564420"/>
            <a:ext cx="4837612" cy="479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F4852C7-0ED3-4200-BC3F-07A9FEB3C424}"/>
              </a:ext>
            </a:extLst>
          </p:cNvPr>
          <p:cNvGraphicFramePr>
            <a:graphicFrameLocks noGrp="1"/>
          </p:cNvGraphicFramePr>
          <p:nvPr/>
        </p:nvGraphicFramePr>
        <p:xfrm>
          <a:off x="28929" y="102132"/>
          <a:ext cx="5904689" cy="6750159"/>
        </p:xfrm>
        <a:graphic>
          <a:graphicData uri="http://schemas.openxmlformats.org/drawingml/2006/table">
            <a:tbl>
              <a:tblPr firstRow="1" bandRow="1">
                <a:tableStyleId>{93296810-A885-4BE3-A3E7-6D5BEEA58F35}</a:tableStyleId>
              </a:tblPr>
              <a:tblGrid>
                <a:gridCol w="1316416">
                  <a:extLst>
                    <a:ext uri="{9D8B030D-6E8A-4147-A177-3AD203B41FA5}">
                      <a16:colId xmlns:a16="http://schemas.microsoft.com/office/drawing/2014/main" val="3529168619"/>
                    </a:ext>
                  </a:extLst>
                </a:gridCol>
                <a:gridCol w="4588273">
                  <a:extLst>
                    <a:ext uri="{9D8B030D-6E8A-4147-A177-3AD203B41FA5}">
                      <a16:colId xmlns:a16="http://schemas.microsoft.com/office/drawing/2014/main" val="1438823065"/>
                    </a:ext>
                  </a:extLst>
                </a:gridCol>
              </a:tblGrid>
              <a:tr h="467309">
                <a:tc>
                  <a:txBody>
                    <a:bodyPr/>
                    <a:lstStyle/>
                    <a:p>
                      <a:endParaRPr lang="en-US"/>
                    </a:p>
                  </a:txBody>
                  <a:tcPr/>
                </a:tc>
                <a:tc>
                  <a:txBody>
                    <a:bodyPr/>
                    <a:lstStyle/>
                    <a:p>
                      <a:endParaRPr lang="en-US"/>
                    </a:p>
                  </a:txBody>
                  <a:tcPr/>
                </a:tc>
                <a:extLst>
                  <a:ext uri="{0D108BD9-81ED-4DB2-BD59-A6C34878D82A}">
                    <a16:rowId xmlns:a16="http://schemas.microsoft.com/office/drawing/2014/main" val="1925014234"/>
                  </a:ext>
                </a:extLst>
              </a:tr>
              <a:tr h="787940">
                <a:tc>
                  <a:txBody>
                    <a:bodyPr/>
                    <a:lstStyle/>
                    <a:p>
                      <a:r>
                        <a:rPr lang="en-US" sz="2400" b="1"/>
                        <a:t>Đại diện</a:t>
                      </a:r>
                    </a:p>
                  </a:txBody>
                  <a:tcPr/>
                </a:tc>
                <a:tc>
                  <a:txBody>
                    <a:bodyPr/>
                    <a:lstStyle/>
                    <a:p>
                      <a:endParaRPr lang="en-US"/>
                    </a:p>
                  </a:txBody>
                  <a:tcPr/>
                </a:tc>
                <a:extLst>
                  <a:ext uri="{0D108BD9-81ED-4DB2-BD59-A6C34878D82A}">
                    <a16:rowId xmlns:a16="http://schemas.microsoft.com/office/drawing/2014/main" val="4124350551"/>
                  </a:ext>
                </a:extLst>
              </a:tr>
              <a:tr h="719847">
                <a:tc>
                  <a:txBody>
                    <a:bodyPr/>
                    <a:lstStyle/>
                    <a:p>
                      <a:r>
                        <a:rPr lang="en-US" sz="2400" b="1"/>
                        <a:t>Tim </a:t>
                      </a:r>
                    </a:p>
                  </a:txBody>
                  <a:tcPr/>
                </a:tc>
                <a:tc>
                  <a:txBody>
                    <a:bodyPr/>
                    <a:lstStyle/>
                    <a:p>
                      <a:endParaRPr lang="en-US"/>
                    </a:p>
                  </a:txBody>
                  <a:tcPr/>
                </a:tc>
                <a:extLst>
                  <a:ext uri="{0D108BD9-81ED-4DB2-BD59-A6C34878D82A}">
                    <a16:rowId xmlns:a16="http://schemas.microsoft.com/office/drawing/2014/main" val="1434765829"/>
                  </a:ext>
                </a:extLst>
              </a:tr>
              <a:tr h="1055078">
                <a:tc>
                  <a:txBody>
                    <a:bodyPr/>
                    <a:lstStyle/>
                    <a:p>
                      <a:r>
                        <a:rPr lang="en-US" sz="2400" b="1"/>
                        <a:t>Số vòng TH</a:t>
                      </a:r>
                    </a:p>
                  </a:txBody>
                  <a:tcPr/>
                </a:tc>
                <a:tc>
                  <a:txBody>
                    <a:bodyPr/>
                    <a:lstStyle/>
                    <a:p>
                      <a:endParaRPr lang="en-US"/>
                    </a:p>
                  </a:txBody>
                  <a:tcPr/>
                </a:tc>
                <a:extLst>
                  <a:ext uri="{0D108BD9-81ED-4DB2-BD59-A6C34878D82A}">
                    <a16:rowId xmlns:a16="http://schemas.microsoft.com/office/drawing/2014/main" val="3001411730"/>
                  </a:ext>
                </a:extLst>
              </a:tr>
              <a:tr h="3719985">
                <a:tc>
                  <a:txBody>
                    <a:bodyPr/>
                    <a:lstStyle/>
                    <a:p>
                      <a:r>
                        <a:rPr lang="en-US" sz="2400" b="1"/>
                        <a:t>Đường đi của máu</a:t>
                      </a:r>
                    </a:p>
                  </a:txBody>
                  <a:tcPr/>
                </a:tc>
                <a:tc>
                  <a:txBody>
                    <a:bodyPr/>
                    <a:lstStyle/>
                    <a:p>
                      <a:endParaRPr lang="en-US"/>
                    </a:p>
                  </a:txBody>
                  <a:tcPr/>
                </a:tc>
                <a:extLst>
                  <a:ext uri="{0D108BD9-81ED-4DB2-BD59-A6C34878D82A}">
                    <a16:rowId xmlns:a16="http://schemas.microsoft.com/office/drawing/2014/main" val="3323974658"/>
                  </a:ext>
                </a:extLst>
              </a:tr>
            </a:tbl>
          </a:graphicData>
        </a:graphic>
      </p:graphicFrame>
      <p:sp>
        <p:nvSpPr>
          <p:cNvPr id="8" name="TextBox 7">
            <a:extLst>
              <a:ext uri="{FF2B5EF4-FFF2-40B4-BE49-F238E27FC236}">
                <a16:creationId xmlns:a16="http://schemas.microsoft.com/office/drawing/2014/main" id="{78946FAA-5CA1-480F-9141-A3464BBD875E}"/>
              </a:ext>
            </a:extLst>
          </p:cNvPr>
          <p:cNvSpPr txBox="1"/>
          <p:nvPr/>
        </p:nvSpPr>
        <p:spPr>
          <a:xfrm>
            <a:off x="2068480" y="59348"/>
            <a:ext cx="3308485" cy="523220"/>
          </a:xfrm>
          <a:prstGeom prst="rect">
            <a:avLst/>
          </a:prstGeom>
          <a:noFill/>
        </p:spPr>
        <p:txBody>
          <a:bodyPr wrap="square" rtlCol="0">
            <a:spAutoFit/>
          </a:bodyPr>
          <a:lstStyle/>
          <a:p>
            <a:r>
              <a:rPr lang="en-US" sz="2800" b="1">
                <a:solidFill>
                  <a:srgbClr val="FFC000"/>
                </a:solidFill>
              </a:rPr>
              <a:t>HỆ TUẦN HOÀN KÉP</a:t>
            </a:r>
          </a:p>
        </p:txBody>
      </p:sp>
      <p:sp>
        <p:nvSpPr>
          <p:cNvPr id="58" name="Heart 57">
            <a:extLst>
              <a:ext uri="{FF2B5EF4-FFF2-40B4-BE49-F238E27FC236}">
                <a16:creationId xmlns:a16="http://schemas.microsoft.com/office/drawing/2014/main" id="{77657EF5-B5BA-4B49-98E3-357F42011F88}"/>
              </a:ext>
            </a:extLst>
          </p:cNvPr>
          <p:cNvSpPr/>
          <p:nvPr/>
        </p:nvSpPr>
        <p:spPr>
          <a:xfrm>
            <a:off x="3511683" y="4241263"/>
            <a:ext cx="838741" cy="692813"/>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6E1E839B-4155-4E16-A030-CA6EF449EEB1}"/>
              </a:ext>
            </a:extLst>
          </p:cNvPr>
          <p:cNvCxnSpPr>
            <a:cxnSpLocks/>
            <a:stCxn id="58" idx="0"/>
            <a:endCxn id="58" idx="1"/>
          </p:cNvCxnSpPr>
          <p:nvPr/>
        </p:nvCxnSpPr>
        <p:spPr>
          <a:xfrm>
            <a:off x="3931054" y="4414466"/>
            <a:ext cx="0" cy="519610"/>
          </a:xfrm>
          <a:prstGeom prst="line">
            <a:avLst/>
          </a:prstGeom>
          <a:ln w="19050" cmpd="sng"/>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9A14C98-1B3D-46F3-80B0-D774FDFDF791}"/>
              </a:ext>
            </a:extLst>
          </p:cNvPr>
          <p:cNvCxnSpPr>
            <a:cxnSpLocks/>
          </p:cNvCxnSpPr>
          <p:nvPr/>
        </p:nvCxnSpPr>
        <p:spPr>
          <a:xfrm>
            <a:off x="3511683" y="4540105"/>
            <a:ext cx="83874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6625" name="TextBox 26624">
            <a:extLst>
              <a:ext uri="{FF2B5EF4-FFF2-40B4-BE49-F238E27FC236}">
                <a16:creationId xmlns:a16="http://schemas.microsoft.com/office/drawing/2014/main" id="{0C07564B-8522-4F6E-980F-A09A19E34F03}"/>
              </a:ext>
            </a:extLst>
          </p:cNvPr>
          <p:cNvSpPr txBox="1"/>
          <p:nvPr/>
        </p:nvSpPr>
        <p:spPr>
          <a:xfrm>
            <a:off x="3387385" y="3470864"/>
            <a:ext cx="1215957" cy="369332"/>
          </a:xfrm>
          <a:prstGeom prst="rect">
            <a:avLst/>
          </a:prstGeom>
          <a:noFill/>
        </p:spPr>
        <p:txBody>
          <a:bodyPr wrap="square" rtlCol="0">
            <a:spAutoFit/>
          </a:bodyPr>
          <a:lstStyle/>
          <a:p>
            <a:r>
              <a:rPr lang="en-US"/>
              <a:t>………………</a:t>
            </a:r>
          </a:p>
        </p:txBody>
      </p:sp>
      <p:sp>
        <p:nvSpPr>
          <p:cNvPr id="75" name="TextBox 74">
            <a:extLst>
              <a:ext uri="{FF2B5EF4-FFF2-40B4-BE49-F238E27FC236}">
                <a16:creationId xmlns:a16="http://schemas.microsoft.com/office/drawing/2014/main" id="{4CD8FCDC-73A7-4D78-99A3-9CFB596761B8}"/>
              </a:ext>
            </a:extLst>
          </p:cNvPr>
          <p:cNvSpPr txBox="1"/>
          <p:nvPr/>
        </p:nvSpPr>
        <p:spPr>
          <a:xfrm>
            <a:off x="4501202" y="3943746"/>
            <a:ext cx="1215957" cy="369332"/>
          </a:xfrm>
          <a:prstGeom prst="rect">
            <a:avLst/>
          </a:prstGeom>
          <a:noFill/>
        </p:spPr>
        <p:txBody>
          <a:bodyPr wrap="square" rtlCol="0">
            <a:spAutoFit/>
          </a:bodyPr>
          <a:lstStyle/>
          <a:p>
            <a:r>
              <a:rPr lang="en-US"/>
              <a:t>………………</a:t>
            </a:r>
          </a:p>
        </p:txBody>
      </p:sp>
      <p:sp>
        <p:nvSpPr>
          <p:cNvPr id="76" name="TextBox 75">
            <a:extLst>
              <a:ext uri="{FF2B5EF4-FFF2-40B4-BE49-F238E27FC236}">
                <a16:creationId xmlns:a16="http://schemas.microsoft.com/office/drawing/2014/main" id="{69582FC0-8E14-4586-B410-562BCDBC3436}"/>
              </a:ext>
            </a:extLst>
          </p:cNvPr>
          <p:cNvSpPr txBox="1"/>
          <p:nvPr/>
        </p:nvSpPr>
        <p:spPr>
          <a:xfrm>
            <a:off x="2123870" y="3875975"/>
            <a:ext cx="1215957" cy="369332"/>
          </a:xfrm>
          <a:prstGeom prst="rect">
            <a:avLst/>
          </a:prstGeom>
          <a:noFill/>
        </p:spPr>
        <p:txBody>
          <a:bodyPr wrap="square" rtlCol="0">
            <a:spAutoFit/>
          </a:bodyPr>
          <a:lstStyle/>
          <a:p>
            <a:r>
              <a:rPr lang="en-US"/>
              <a:t>………………</a:t>
            </a:r>
          </a:p>
        </p:txBody>
      </p:sp>
      <p:sp>
        <p:nvSpPr>
          <p:cNvPr id="77" name="TextBox 76">
            <a:extLst>
              <a:ext uri="{FF2B5EF4-FFF2-40B4-BE49-F238E27FC236}">
                <a16:creationId xmlns:a16="http://schemas.microsoft.com/office/drawing/2014/main" id="{6F5AD200-1D34-48EC-83B5-E550025E69C8}"/>
              </a:ext>
            </a:extLst>
          </p:cNvPr>
          <p:cNvSpPr txBox="1"/>
          <p:nvPr/>
        </p:nvSpPr>
        <p:spPr>
          <a:xfrm>
            <a:off x="4501202" y="5182336"/>
            <a:ext cx="1215957" cy="369332"/>
          </a:xfrm>
          <a:prstGeom prst="rect">
            <a:avLst/>
          </a:prstGeom>
          <a:noFill/>
        </p:spPr>
        <p:txBody>
          <a:bodyPr wrap="square" rtlCol="0">
            <a:spAutoFit/>
          </a:bodyPr>
          <a:lstStyle/>
          <a:p>
            <a:r>
              <a:rPr lang="en-US"/>
              <a:t>………………</a:t>
            </a:r>
          </a:p>
        </p:txBody>
      </p:sp>
      <p:sp>
        <p:nvSpPr>
          <p:cNvPr id="78" name="TextBox 77">
            <a:extLst>
              <a:ext uri="{FF2B5EF4-FFF2-40B4-BE49-F238E27FC236}">
                <a16:creationId xmlns:a16="http://schemas.microsoft.com/office/drawing/2014/main" id="{CA997DF1-4776-4839-9ADC-7EAC8910E816}"/>
              </a:ext>
            </a:extLst>
          </p:cNvPr>
          <p:cNvSpPr txBox="1"/>
          <p:nvPr/>
        </p:nvSpPr>
        <p:spPr>
          <a:xfrm>
            <a:off x="3323074" y="6300266"/>
            <a:ext cx="1215957" cy="369332"/>
          </a:xfrm>
          <a:prstGeom prst="rect">
            <a:avLst/>
          </a:prstGeom>
          <a:noFill/>
        </p:spPr>
        <p:txBody>
          <a:bodyPr wrap="square" rtlCol="0">
            <a:spAutoFit/>
          </a:bodyPr>
          <a:lstStyle/>
          <a:p>
            <a:r>
              <a:rPr lang="en-US"/>
              <a:t>………………</a:t>
            </a:r>
          </a:p>
        </p:txBody>
      </p:sp>
      <p:sp>
        <p:nvSpPr>
          <p:cNvPr id="79" name="TextBox 78">
            <a:extLst>
              <a:ext uri="{FF2B5EF4-FFF2-40B4-BE49-F238E27FC236}">
                <a16:creationId xmlns:a16="http://schemas.microsoft.com/office/drawing/2014/main" id="{A752376D-322F-4709-B58F-A74A45C71521}"/>
              </a:ext>
            </a:extLst>
          </p:cNvPr>
          <p:cNvSpPr txBox="1"/>
          <p:nvPr/>
        </p:nvSpPr>
        <p:spPr>
          <a:xfrm>
            <a:off x="2107117" y="5182336"/>
            <a:ext cx="1215957" cy="369332"/>
          </a:xfrm>
          <a:prstGeom prst="rect">
            <a:avLst/>
          </a:prstGeom>
          <a:noFill/>
        </p:spPr>
        <p:txBody>
          <a:bodyPr wrap="square" rtlCol="0">
            <a:spAutoFit/>
          </a:bodyPr>
          <a:lstStyle/>
          <a:p>
            <a:r>
              <a:rPr lang="en-US"/>
              <a:t>………………</a:t>
            </a:r>
          </a:p>
        </p:txBody>
      </p:sp>
      <p:cxnSp>
        <p:nvCxnSpPr>
          <p:cNvPr id="26637" name="Connector: Elbow 26636">
            <a:extLst>
              <a:ext uri="{FF2B5EF4-FFF2-40B4-BE49-F238E27FC236}">
                <a16:creationId xmlns:a16="http://schemas.microsoft.com/office/drawing/2014/main" id="{2957F91A-991C-4635-B7F4-465CDAD059F0}"/>
              </a:ext>
            </a:extLst>
          </p:cNvPr>
          <p:cNvCxnSpPr>
            <a:cxnSpLocks/>
            <a:endCxn id="26625" idx="1"/>
          </p:cNvCxnSpPr>
          <p:nvPr/>
        </p:nvCxnSpPr>
        <p:spPr>
          <a:xfrm flipV="1">
            <a:off x="2700503" y="3655530"/>
            <a:ext cx="686882" cy="288216"/>
          </a:xfrm>
          <a:prstGeom prst="bentConnector3">
            <a:avLst>
              <a:gd name="adj1" fmla="val -2399"/>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41" name="Connector: Elbow 26640">
            <a:extLst>
              <a:ext uri="{FF2B5EF4-FFF2-40B4-BE49-F238E27FC236}">
                <a16:creationId xmlns:a16="http://schemas.microsoft.com/office/drawing/2014/main" id="{9ACFA6C8-3C40-4867-A11D-F672E49F60BF}"/>
              </a:ext>
            </a:extLst>
          </p:cNvPr>
          <p:cNvCxnSpPr/>
          <p:nvPr/>
        </p:nvCxnSpPr>
        <p:spPr>
          <a:xfrm>
            <a:off x="4539031" y="3672344"/>
            <a:ext cx="570149" cy="271402"/>
          </a:xfrm>
          <a:prstGeom prst="bentConnector3">
            <a:avLst>
              <a:gd name="adj1" fmla="val 104597"/>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45" name="Connector: Elbow 26644">
            <a:extLst>
              <a:ext uri="{FF2B5EF4-FFF2-40B4-BE49-F238E27FC236}">
                <a16:creationId xmlns:a16="http://schemas.microsoft.com/office/drawing/2014/main" id="{8CB2F414-1D76-4692-8AAB-9987F543F83C}"/>
              </a:ext>
            </a:extLst>
          </p:cNvPr>
          <p:cNvCxnSpPr>
            <a:cxnSpLocks/>
          </p:cNvCxnSpPr>
          <p:nvPr/>
        </p:nvCxnSpPr>
        <p:spPr>
          <a:xfrm rot="10800000" flipV="1">
            <a:off x="4223965" y="4344814"/>
            <a:ext cx="911969" cy="129981"/>
          </a:xfrm>
          <a:prstGeom prst="bentConnector3">
            <a:avLst>
              <a:gd name="adj1" fmla="val -12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52" name="Connector: Elbow 26651">
            <a:extLst>
              <a:ext uri="{FF2B5EF4-FFF2-40B4-BE49-F238E27FC236}">
                <a16:creationId xmlns:a16="http://schemas.microsoft.com/office/drawing/2014/main" id="{AF89D426-CFB4-4AB9-B492-F5AE079E4B3C}"/>
              </a:ext>
            </a:extLst>
          </p:cNvPr>
          <p:cNvCxnSpPr>
            <a:cxnSpLocks/>
          </p:cNvCxnSpPr>
          <p:nvPr/>
        </p:nvCxnSpPr>
        <p:spPr>
          <a:xfrm>
            <a:off x="4190727" y="4665745"/>
            <a:ext cx="970876" cy="516591"/>
          </a:xfrm>
          <a:prstGeom prst="bentConnector3">
            <a:avLst>
              <a:gd name="adj1" fmla="val 100097"/>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65" name="Connector: Elbow 26664">
            <a:extLst>
              <a:ext uri="{FF2B5EF4-FFF2-40B4-BE49-F238E27FC236}">
                <a16:creationId xmlns:a16="http://schemas.microsoft.com/office/drawing/2014/main" id="{5EC9521F-49B2-4112-8B86-5AC78C2874D4}"/>
              </a:ext>
            </a:extLst>
          </p:cNvPr>
          <p:cNvCxnSpPr>
            <a:stCxn id="77" idx="2"/>
            <a:endCxn id="78" idx="3"/>
          </p:cNvCxnSpPr>
          <p:nvPr/>
        </p:nvCxnSpPr>
        <p:spPr>
          <a:xfrm rot="5400000">
            <a:off x="4357474" y="5733225"/>
            <a:ext cx="933264" cy="570150"/>
          </a:xfrm>
          <a:prstGeom prst="bentConnector2">
            <a:avLst/>
          </a:prstGeom>
          <a:ln w="31750">
            <a:solidFill>
              <a:schemeClr val="accent1">
                <a:alpha val="9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667" name="Connector: Elbow 26666">
            <a:extLst>
              <a:ext uri="{FF2B5EF4-FFF2-40B4-BE49-F238E27FC236}">
                <a16:creationId xmlns:a16="http://schemas.microsoft.com/office/drawing/2014/main" id="{C339DE1C-EF4D-40E0-AF4D-D92978319B17}"/>
              </a:ext>
            </a:extLst>
          </p:cNvPr>
          <p:cNvCxnSpPr>
            <a:stCxn id="78" idx="1"/>
          </p:cNvCxnSpPr>
          <p:nvPr/>
        </p:nvCxnSpPr>
        <p:spPr>
          <a:xfrm rot="10800000">
            <a:off x="2519464" y="5551668"/>
            <a:ext cx="803610" cy="933264"/>
          </a:xfrm>
          <a:prstGeom prst="bentConnector2">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69" name="Connector: Elbow 26668">
            <a:extLst>
              <a:ext uri="{FF2B5EF4-FFF2-40B4-BE49-F238E27FC236}">
                <a16:creationId xmlns:a16="http://schemas.microsoft.com/office/drawing/2014/main" id="{AC2E5CEB-8DDE-44F2-A0C4-2AF7772181F3}"/>
              </a:ext>
            </a:extLst>
          </p:cNvPr>
          <p:cNvCxnSpPr>
            <a:cxnSpLocks/>
          </p:cNvCxnSpPr>
          <p:nvPr/>
        </p:nvCxnSpPr>
        <p:spPr>
          <a:xfrm rot="10800000">
            <a:off x="2700168" y="4190826"/>
            <a:ext cx="1022556" cy="532618"/>
          </a:xfrm>
          <a:prstGeom prst="bentConnector3">
            <a:avLst>
              <a:gd name="adj1" fmla="val 10137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678" name="Connector: Elbow 26677">
            <a:extLst>
              <a:ext uri="{FF2B5EF4-FFF2-40B4-BE49-F238E27FC236}">
                <a16:creationId xmlns:a16="http://schemas.microsoft.com/office/drawing/2014/main" id="{6C576839-3446-41E5-97A4-8D9FC1DCF915}"/>
              </a:ext>
            </a:extLst>
          </p:cNvPr>
          <p:cNvCxnSpPr>
            <a:cxnSpLocks/>
          </p:cNvCxnSpPr>
          <p:nvPr/>
        </p:nvCxnSpPr>
        <p:spPr>
          <a:xfrm rot="10800000" flipV="1">
            <a:off x="2519465" y="4375607"/>
            <a:ext cx="1091129" cy="806727"/>
          </a:xfrm>
          <a:prstGeom prst="bentConnector3">
            <a:avLst>
              <a:gd name="adj1" fmla="val 99926"/>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2" name="Text Box 6">
            <a:extLst>
              <a:ext uri="{FF2B5EF4-FFF2-40B4-BE49-F238E27FC236}">
                <a16:creationId xmlns:a16="http://schemas.microsoft.com/office/drawing/2014/main" id="{D4EB62C1-F8A1-455A-96A2-47A72C876467}"/>
              </a:ext>
            </a:extLst>
          </p:cNvPr>
          <p:cNvSpPr txBox="1">
            <a:spLocks noChangeArrowheads="1"/>
          </p:cNvSpPr>
          <p:nvPr/>
        </p:nvSpPr>
        <p:spPr bwMode="auto">
          <a:xfrm>
            <a:off x="1241302" y="2254026"/>
            <a:ext cx="571182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a:solidFill>
                  <a:srgbClr val="FF0000"/>
                </a:solidFill>
                <a:latin typeface="+mn-lt"/>
              </a:rPr>
              <a:t> </a:t>
            </a:r>
            <a:r>
              <a:rPr lang="en-GB" altLang="en-US" sz="3200" err="1">
                <a:solidFill>
                  <a:srgbClr val="FF0000"/>
                </a:solidFill>
                <a:latin typeface="+mn-lt"/>
              </a:rPr>
              <a:t>Có</a:t>
            </a:r>
            <a:r>
              <a:rPr lang="en-GB" altLang="en-US" sz="3200">
                <a:solidFill>
                  <a:srgbClr val="FF0000"/>
                </a:solidFill>
                <a:latin typeface="+mn-lt"/>
              </a:rPr>
              <a:t> 2 </a:t>
            </a:r>
            <a:r>
              <a:rPr lang="en-GB" altLang="en-US" sz="3200" dirty="0" err="1">
                <a:solidFill>
                  <a:srgbClr val="FF0000"/>
                </a:solidFill>
                <a:latin typeface="+mn-lt"/>
              </a:rPr>
              <a:t>vòng</a:t>
            </a:r>
            <a:r>
              <a:rPr lang="en-GB" altLang="en-US" sz="3200" dirty="0">
                <a:solidFill>
                  <a:srgbClr val="FF0000"/>
                </a:solidFill>
                <a:latin typeface="+mn-lt"/>
              </a:rPr>
              <a:t> </a:t>
            </a:r>
            <a:r>
              <a:rPr lang="en-GB" altLang="en-US" sz="3200" dirty="0" err="1">
                <a:solidFill>
                  <a:srgbClr val="FF0000"/>
                </a:solidFill>
                <a:latin typeface="+mn-lt"/>
              </a:rPr>
              <a:t>tuần</a:t>
            </a:r>
            <a:r>
              <a:rPr lang="en-GB" altLang="en-US" sz="3200" dirty="0">
                <a:solidFill>
                  <a:srgbClr val="FF0000"/>
                </a:solidFill>
                <a:latin typeface="+mn-lt"/>
              </a:rPr>
              <a:t> </a:t>
            </a:r>
            <a:r>
              <a:rPr lang="en-GB" altLang="en-US" sz="3200" dirty="0" err="1">
                <a:solidFill>
                  <a:srgbClr val="FF0000"/>
                </a:solidFill>
                <a:latin typeface="+mn-lt"/>
              </a:rPr>
              <a:t>hoàn</a:t>
            </a:r>
            <a:r>
              <a:rPr lang="en-GB" altLang="en-US" sz="3200" dirty="0">
                <a:solidFill>
                  <a:srgbClr val="FF0000"/>
                </a:solidFill>
                <a:latin typeface="+mn-lt"/>
              </a:rPr>
              <a:t>.</a:t>
            </a:r>
          </a:p>
        </p:txBody>
      </p:sp>
      <p:pic>
        <p:nvPicPr>
          <p:cNvPr id="26685" name="Picture 26684">
            <a:extLst>
              <a:ext uri="{FF2B5EF4-FFF2-40B4-BE49-F238E27FC236}">
                <a16:creationId xmlns:a16="http://schemas.microsoft.com/office/drawing/2014/main" id="{DD2ABBE7-8D61-441C-B618-A70B081C4245}"/>
              </a:ext>
            </a:extLst>
          </p:cNvPr>
          <p:cNvPicPr>
            <a:picLocks noChangeAspect="1"/>
          </p:cNvPicPr>
          <p:nvPr/>
        </p:nvPicPr>
        <p:blipFill rotWithShape="1">
          <a:blip r:embed="rId2"/>
          <a:srcRect l="27097" t="-4821" r="1344" b="4821"/>
          <a:stretch/>
        </p:blipFill>
        <p:spPr>
          <a:xfrm>
            <a:off x="6117307" y="110035"/>
            <a:ext cx="6074693" cy="6559563"/>
          </a:xfrm>
          <a:prstGeom prst="rect">
            <a:avLst/>
          </a:prstGeom>
        </p:spPr>
      </p:pic>
      <p:sp>
        <p:nvSpPr>
          <p:cNvPr id="135" name="Text Box 6">
            <a:extLst>
              <a:ext uri="{FF2B5EF4-FFF2-40B4-BE49-F238E27FC236}">
                <a16:creationId xmlns:a16="http://schemas.microsoft.com/office/drawing/2014/main" id="{7937E2DF-B438-445B-96F1-E9CBECDA83DF}"/>
              </a:ext>
            </a:extLst>
          </p:cNvPr>
          <p:cNvSpPr txBox="1">
            <a:spLocks noChangeArrowheads="1"/>
          </p:cNvSpPr>
          <p:nvPr/>
        </p:nvSpPr>
        <p:spPr bwMode="auto">
          <a:xfrm>
            <a:off x="1241302" y="1330235"/>
            <a:ext cx="5092234"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defTabSz="914354" eaLnBrk="1" fontAlgn="auto" hangingPunct="1">
              <a:lnSpc>
                <a:spcPct val="100000"/>
              </a:lnSpc>
              <a:spcBef>
                <a:spcPts val="0"/>
              </a:spcBef>
              <a:spcAft>
                <a:spcPts val="0"/>
              </a:spcAft>
              <a:buNone/>
              <a:defRPr/>
            </a:pPr>
            <a:r>
              <a:rPr lang="en-GB" altLang="en-US" sz="3200">
                <a:solidFill>
                  <a:srgbClr val="FF0000"/>
                </a:solidFill>
                <a:latin typeface="+mn-lt"/>
              </a:rPr>
              <a:t>Tim có 3 ngăn hoặc 4 ngăn</a:t>
            </a:r>
          </a:p>
        </p:txBody>
      </p:sp>
      <p:sp>
        <p:nvSpPr>
          <p:cNvPr id="138" name="Text Box 6">
            <a:extLst>
              <a:ext uri="{FF2B5EF4-FFF2-40B4-BE49-F238E27FC236}">
                <a16:creationId xmlns:a16="http://schemas.microsoft.com/office/drawing/2014/main" id="{B6E3C61A-4FF2-4A74-8FF6-2DB2E09D49A6}"/>
              </a:ext>
            </a:extLst>
          </p:cNvPr>
          <p:cNvSpPr txBox="1">
            <a:spLocks noChangeArrowheads="1"/>
          </p:cNvSpPr>
          <p:nvPr/>
        </p:nvSpPr>
        <p:spPr bwMode="auto">
          <a:xfrm>
            <a:off x="1931071" y="3708719"/>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ĐM phổi.</a:t>
            </a:r>
            <a:endParaRPr lang="en-GB" altLang="en-US" dirty="0">
              <a:solidFill>
                <a:srgbClr val="FF0000"/>
              </a:solidFill>
              <a:latin typeface="+mn-lt"/>
            </a:endParaRPr>
          </a:p>
        </p:txBody>
      </p:sp>
      <p:sp>
        <p:nvSpPr>
          <p:cNvPr id="139" name="Text Box 6">
            <a:extLst>
              <a:ext uri="{FF2B5EF4-FFF2-40B4-BE49-F238E27FC236}">
                <a16:creationId xmlns:a16="http://schemas.microsoft.com/office/drawing/2014/main" id="{1737684B-6A1D-4470-9272-891DF33F12E8}"/>
              </a:ext>
            </a:extLst>
          </p:cNvPr>
          <p:cNvSpPr txBox="1">
            <a:spLocks noChangeArrowheads="1"/>
          </p:cNvSpPr>
          <p:nvPr/>
        </p:nvSpPr>
        <p:spPr bwMode="auto">
          <a:xfrm>
            <a:off x="4247474" y="5028452"/>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ĐM chủ.</a:t>
            </a:r>
            <a:endParaRPr lang="en-GB" altLang="en-US" dirty="0">
              <a:solidFill>
                <a:srgbClr val="FF0000"/>
              </a:solidFill>
              <a:latin typeface="+mn-lt"/>
            </a:endParaRPr>
          </a:p>
        </p:txBody>
      </p:sp>
      <p:sp>
        <p:nvSpPr>
          <p:cNvPr id="140" name="Text Box 6">
            <a:extLst>
              <a:ext uri="{FF2B5EF4-FFF2-40B4-BE49-F238E27FC236}">
                <a16:creationId xmlns:a16="http://schemas.microsoft.com/office/drawing/2014/main" id="{436683D4-1630-4C8E-BD89-B3B80A73A0D6}"/>
              </a:ext>
            </a:extLst>
          </p:cNvPr>
          <p:cNvSpPr txBox="1">
            <a:spLocks noChangeArrowheads="1"/>
          </p:cNvSpPr>
          <p:nvPr/>
        </p:nvSpPr>
        <p:spPr bwMode="auto">
          <a:xfrm>
            <a:off x="4409605" y="3818102"/>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ĐM phổi</a:t>
            </a:r>
            <a:endParaRPr lang="en-GB" altLang="en-US" dirty="0">
              <a:solidFill>
                <a:srgbClr val="FF0000"/>
              </a:solidFill>
              <a:latin typeface="+mn-lt"/>
            </a:endParaRPr>
          </a:p>
        </p:txBody>
      </p:sp>
      <p:sp>
        <p:nvSpPr>
          <p:cNvPr id="141" name="Text Box 6">
            <a:extLst>
              <a:ext uri="{FF2B5EF4-FFF2-40B4-BE49-F238E27FC236}">
                <a16:creationId xmlns:a16="http://schemas.microsoft.com/office/drawing/2014/main" id="{92F8D3EE-49E9-4225-A88A-509254AEF6D9}"/>
              </a:ext>
            </a:extLst>
          </p:cNvPr>
          <p:cNvSpPr txBox="1">
            <a:spLocks noChangeArrowheads="1"/>
          </p:cNvSpPr>
          <p:nvPr/>
        </p:nvSpPr>
        <p:spPr bwMode="auto">
          <a:xfrm>
            <a:off x="3224448" y="6088668"/>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MM chủ.</a:t>
            </a:r>
            <a:endParaRPr lang="en-GB" altLang="en-US" dirty="0">
              <a:solidFill>
                <a:srgbClr val="FF0000"/>
              </a:solidFill>
              <a:latin typeface="+mn-lt"/>
            </a:endParaRPr>
          </a:p>
        </p:txBody>
      </p:sp>
      <p:sp>
        <p:nvSpPr>
          <p:cNvPr id="142" name="Text Box 6">
            <a:extLst>
              <a:ext uri="{FF2B5EF4-FFF2-40B4-BE49-F238E27FC236}">
                <a16:creationId xmlns:a16="http://schemas.microsoft.com/office/drawing/2014/main" id="{DB41546E-1FB0-4F98-AD86-B728831DABDC}"/>
              </a:ext>
            </a:extLst>
          </p:cNvPr>
          <p:cNvSpPr txBox="1">
            <a:spLocks noChangeArrowheads="1"/>
          </p:cNvSpPr>
          <p:nvPr/>
        </p:nvSpPr>
        <p:spPr bwMode="auto">
          <a:xfrm>
            <a:off x="2014553" y="5064377"/>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TM chủ.</a:t>
            </a:r>
            <a:endParaRPr lang="en-GB" altLang="en-US" dirty="0">
              <a:solidFill>
                <a:srgbClr val="FF0000"/>
              </a:solidFill>
              <a:latin typeface="+mn-lt"/>
            </a:endParaRPr>
          </a:p>
        </p:txBody>
      </p:sp>
      <p:sp>
        <p:nvSpPr>
          <p:cNvPr id="143" name="Text Box 6">
            <a:extLst>
              <a:ext uri="{FF2B5EF4-FFF2-40B4-BE49-F238E27FC236}">
                <a16:creationId xmlns:a16="http://schemas.microsoft.com/office/drawing/2014/main" id="{0942B2B5-5EF2-43AA-A0CB-2862717B4B4D}"/>
              </a:ext>
            </a:extLst>
          </p:cNvPr>
          <p:cNvSpPr txBox="1">
            <a:spLocks noChangeArrowheads="1"/>
          </p:cNvSpPr>
          <p:nvPr/>
        </p:nvSpPr>
        <p:spPr bwMode="auto">
          <a:xfrm>
            <a:off x="3297936" y="3283784"/>
            <a:ext cx="1852054"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a:solidFill>
                  <a:srgbClr val="FF0000"/>
                </a:solidFill>
                <a:latin typeface="+mn-lt"/>
              </a:rPr>
              <a:t>MM phổi.</a:t>
            </a:r>
            <a:endParaRPr lang="en-GB" altLang="en-US" dirty="0">
              <a:solidFill>
                <a:srgbClr val="FF0000"/>
              </a:solidFill>
              <a:latin typeface="+mn-lt"/>
            </a:endParaRPr>
          </a:p>
        </p:txBody>
      </p:sp>
      <p:sp>
        <p:nvSpPr>
          <p:cNvPr id="149" name="Text Box 6">
            <a:extLst>
              <a:ext uri="{FF2B5EF4-FFF2-40B4-BE49-F238E27FC236}">
                <a16:creationId xmlns:a16="http://schemas.microsoft.com/office/drawing/2014/main" id="{E355C9D7-E011-40E1-BB46-1779219C1285}"/>
              </a:ext>
            </a:extLst>
          </p:cNvPr>
          <p:cNvSpPr txBox="1">
            <a:spLocks noChangeArrowheads="1"/>
          </p:cNvSpPr>
          <p:nvPr/>
        </p:nvSpPr>
        <p:spPr bwMode="auto">
          <a:xfrm>
            <a:off x="1281827" y="599542"/>
            <a:ext cx="5051709"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a:solidFill>
                  <a:srgbClr val="FF0000"/>
                </a:solidFill>
                <a:latin typeface="+mn-lt"/>
              </a:rPr>
              <a:t>Lưỡng </a:t>
            </a:r>
            <a:r>
              <a:rPr lang="en-GB" altLang="en-US" sz="3200" dirty="0" err="1">
                <a:solidFill>
                  <a:srgbClr val="FF0000"/>
                </a:solidFill>
                <a:latin typeface="+mn-lt"/>
              </a:rPr>
              <a:t>cư</a:t>
            </a:r>
            <a:r>
              <a:rPr lang="en-GB" altLang="en-US" sz="3200" dirty="0">
                <a:solidFill>
                  <a:srgbClr val="FF0000"/>
                </a:solidFill>
                <a:latin typeface="+mn-lt"/>
              </a:rPr>
              <a:t>, </a:t>
            </a:r>
            <a:r>
              <a:rPr lang="en-GB" altLang="en-US" sz="3200" dirty="0" err="1">
                <a:solidFill>
                  <a:srgbClr val="FF0000"/>
                </a:solidFill>
                <a:latin typeface="+mn-lt"/>
              </a:rPr>
              <a:t>bò</a:t>
            </a:r>
            <a:r>
              <a:rPr lang="en-GB" altLang="en-US" sz="3200" dirty="0">
                <a:solidFill>
                  <a:srgbClr val="FF0000"/>
                </a:solidFill>
                <a:latin typeface="+mn-lt"/>
              </a:rPr>
              <a:t> </a:t>
            </a:r>
            <a:r>
              <a:rPr lang="en-GB" altLang="en-US" sz="3200" dirty="0" err="1">
                <a:solidFill>
                  <a:srgbClr val="FF0000"/>
                </a:solidFill>
                <a:latin typeface="+mn-lt"/>
              </a:rPr>
              <a:t>sát</a:t>
            </a:r>
            <a:r>
              <a:rPr lang="en-GB" altLang="en-US" sz="3200" dirty="0">
                <a:solidFill>
                  <a:srgbClr val="FF0000"/>
                </a:solidFill>
                <a:latin typeface="+mn-lt"/>
              </a:rPr>
              <a:t>, </a:t>
            </a:r>
            <a:r>
              <a:rPr lang="en-GB" altLang="en-US" sz="3200" dirty="0" err="1">
                <a:solidFill>
                  <a:srgbClr val="FF0000"/>
                </a:solidFill>
                <a:latin typeface="+mn-lt"/>
              </a:rPr>
              <a:t>chim</a:t>
            </a:r>
            <a:r>
              <a:rPr lang="en-GB" altLang="en-US" sz="3200" dirty="0">
                <a:solidFill>
                  <a:srgbClr val="FF0000"/>
                </a:solidFill>
                <a:latin typeface="+mn-lt"/>
              </a:rPr>
              <a:t>, </a:t>
            </a:r>
            <a:r>
              <a:rPr lang="en-GB" altLang="en-US" sz="3200" dirty="0" err="1">
                <a:solidFill>
                  <a:srgbClr val="FF0000"/>
                </a:solidFill>
                <a:latin typeface="+mn-lt"/>
              </a:rPr>
              <a:t>thú</a:t>
            </a:r>
            <a:r>
              <a:rPr lang="en-GB" altLang="en-US" sz="3200" dirty="0">
                <a:solidFill>
                  <a:srgbClr val="FF0000"/>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7" dur="1000"/>
                                        <p:tgtEl>
                                          <p:spTgt spid="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5">
                                            <p:txEl>
                                              <p:pRg st="0" end="0"/>
                                            </p:txEl>
                                          </p:spTgt>
                                        </p:tgtEl>
                                        <p:attrNameLst>
                                          <p:attrName>style.visibility</p:attrName>
                                        </p:attrNameLst>
                                      </p:cBhvr>
                                      <p:to>
                                        <p:strVal val="visible"/>
                                      </p:to>
                                    </p:set>
                                    <p:animEffect transition="in" filter="randombar(horizontal)">
                                      <p:cBhvr>
                                        <p:cTn id="12" dur="1000"/>
                                        <p:tgtEl>
                                          <p:spTgt spid="1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8">
                                            <p:txEl>
                                              <p:pRg st="0" end="0"/>
                                            </p:txEl>
                                          </p:spTgt>
                                        </p:tgtEl>
                                        <p:attrNameLst>
                                          <p:attrName>style.visibility</p:attrName>
                                        </p:attrNameLst>
                                      </p:cBhvr>
                                      <p:to>
                                        <p:strVal val="visible"/>
                                      </p:to>
                                    </p:set>
                                    <p:animEffect transition="in" filter="randombar(horizontal)">
                                      <p:cBhvr>
                                        <p:cTn id="17" dur="1000"/>
                                        <p:tgtEl>
                                          <p:spTgt spid="1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9">
                                            <p:txEl>
                                              <p:pRg st="0" end="0"/>
                                            </p:txEl>
                                          </p:spTgt>
                                        </p:tgtEl>
                                        <p:attrNameLst>
                                          <p:attrName>style.visibility</p:attrName>
                                        </p:attrNameLst>
                                      </p:cBhvr>
                                      <p:to>
                                        <p:strVal val="visible"/>
                                      </p:to>
                                    </p:set>
                                    <p:animEffect transition="in" filter="randombar(horizontal)">
                                      <p:cBhvr>
                                        <p:cTn id="22" dur="1000"/>
                                        <p:tgtEl>
                                          <p:spTgt spid="1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0">
                                            <p:txEl>
                                              <p:pRg st="0" end="0"/>
                                            </p:txEl>
                                          </p:spTgt>
                                        </p:tgtEl>
                                        <p:attrNameLst>
                                          <p:attrName>style.visibility</p:attrName>
                                        </p:attrNameLst>
                                      </p:cBhvr>
                                      <p:to>
                                        <p:strVal val="visible"/>
                                      </p:to>
                                    </p:set>
                                    <p:animEffect transition="in" filter="randombar(horizontal)">
                                      <p:cBhvr>
                                        <p:cTn id="27" dur="1000"/>
                                        <p:tgtEl>
                                          <p:spTgt spid="1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1">
                                            <p:txEl>
                                              <p:pRg st="0" end="0"/>
                                            </p:txEl>
                                          </p:spTgt>
                                        </p:tgtEl>
                                        <p:attrNameLst>
                                          <p:attrName>style.visibility</p:attrName>
                                        </p:attrNameLst>
                                      </p:cBhvr>
                                      <p:to>
                                        <p:strVal val="visible"/>
                                      </p:to>
                                    </p:set>
                                    <p:animEffect transition="in" filter="randombar(horizontal)">
                                      <p:cBhvr>
                                        <p:cTn id="32" dur="1000"/>
                                        <p:tgtEl>
                                          <p:spTgt spid="14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42">
                                            <p:txEl>
                                              <p:pRg st="0" end="0"/>
                                            </p:txEl>
                                          </p:spTgt>
                                        </p:tgtEl>
                                        <p:attrNameLst>
                                          <p:attrName>style.visibility</p:attrName>
                                        </p:attrNameLst>
                                      </p:cBhvr>
                                      <p:to>
                                        <p:strVal val="visible"/>
                                      </p:to>
                                    </p:set>
                                    <p:animEffect transition="in" filter="randombar(horizontal)">
                                      <p:cBhvr>
                                        <p:cTn id="37" dur="1000"/>
                                        <p:tgtEl>
                                          <p:spTgt spid="14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43">
                                            <p:txEl>
                                              <p:pRg st="0" end="0"/>
                                            </p:txEl>
                                          </p:spTgt>
                                        </p:tgtEl>
                                        <p:attrNameLst>
                                          <p:attrName>style.visibility</p:attrName>
                                        </p:attrNameLst>
                                      </p:cBhvr>
                                      <p:to>
                                        <p:strVal val="visible"/>
                                      </p:to>
                                    </p:set>
                                    <p:animEffect transition="in" filter="randombar(horizontal)">
                                      <p:cBhvr>
                                        <p:cTn id="42" dur="1000"/>
                                        <p:tgtEl>
                                          <p:spTgt spid="14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9">
                                            <p:txEl>
                                              <p:pRg st="0" end="0"/>
                                            </p:txEl>
                                          </p:spTgt>
                                        </p:tgtEl>
                                        <p:attrNameLst>
                                          <p:attrName>style.visibility</p:attrName>
                                        </p:attrNameLst>
                                      </p:cBhvr>
                                      <p:to>
                                        <p:strVal val="visible"/>
                                      </p:to>
                                    </p:set>
                                    <p:animEffect transition="in" filter="randombar(horizontal)">
                                      <p:cBhvr>
                                        <p:cTn id="47" dur="1000"/>
                                        <p:tgtEl>
                                          <p:spTgt spid="1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508" y="1896933"/>
            <a:ext cx="8361381" cy="474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p:cNvSpPr txBox="1">
            <a:spLocks noChangeArrowheads="1"/>
          </p:cNvSpPr>
          <p:nvPr/>
        </p:nvSpPr>
        <p:spPr bwMode="auto">
          <a:xfrm>
            <a:off x="349625" y="157030"/>
            <a:ext cx="11589827"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en-US" altLang="en-US" sz="3200" b="1" dirty="0">
                <a:solidFill>
                  <a:srgbClr val="FFC000"/>
                </a:solidFill>
                <a:latin typeface="+mn-lt"/>
                <a:ea typeface="Arial" panose="020B0604020202020204" pitchFamily="34" charset="0"/>
                <a:cs typeface="Times New Roman" panose="02020603050405020304" pitchFamily="18" charset="0"/>
              </a:rPr>
              <a:t>C</a:t>
            </a:r>
            <a:r>
              <a:rPr lang="vi-VN" altLang="en-US" sz="3200" b="1" dirty="0">
                <a:solidFill>
                  <a:srgbClr val="FFC000"/>
                </a:solidFill>
                <a:latin typeface="+mn-lt"/>
                <a:ea typeface="Arial" panose="020B0604020202020204" pitchFamily="34" charset="0"/>
                <a:cs typeface="Times New Roman" panose="02020603050405020304" pitchFamily="18" charset="0"/>
              </a:rPr>
              <a:t>hia lớp thành 4 nhóm và yêu cầu học sinh nghiên cứu nội dung mục II SGK và 2 hình 10</a:t>
            </a:r>
            <a:r>
              <a:rPr lang="en-US" altLang="en-US" sz="3200" b="1" dirty="0">
                <a:solidFill>
                  <a:srgbClr val="FFC000"/>
                </a:solidFill>
                <a:latin typeface="+mn-lt"/>
                <a:ea typeface="Arial" panose="020B0604020202020204" pitchFamily="34" charset="0"/>
                <a:cs typeface="Times New Roman" panose="02020603050405020304" pitchFamily="18" charset="0"/>
              </a:rPr>
              <a:t>.3</a:t>
            </a:r>
            <a:r>
              <a:rPr lang="vi-VN" altLang="en-US" sz="3200" b="1" dirty="0">
                <a:solidFill>
                  <a:srgbClr val="FFC000"/>
                </a:solidFill>
                <a:latin typeface="+mn-lt"/>
                <a:ea typeface="Arial" panose="020B0604020202020204" pitchFamily="34" charset="0"/>
                <a:cs typeface="Times New Roman" panose="02020603050405020304" pitchFamily="18" charset="0"/>
              </a:rPr>
              <a:t> để thảo luận và hoàn thành các phiếu học tập</a:t>
            </a:r>
            <a:r>
              <a:rPr lang="en-US" altLang="en-US" sz="3200" b="1" dirty="0">
                <a:solidFill>
                  <a:srgbClr val="FFC000"/>
                </a:solidFill>
                <a:latin typeface="+mn-lt"/>
                <a:ea typeface="Arial" panose="020B0604020202020204" pitchFamily="34" charset="0"/>
                <a:cs typeface="Times New Roman" panose="02020603050405020304" pitchFamily="18" charset="0"/>
              </a:rPr>
              <a:t> 2</a:t>
            </a:r>
            <a:r>
              <a:rPr lang="vi-VN" altLang="en-US" sz="3200" b="1" dirty="0">
                <a:solidFill>
                  <a:srgbClr val="FFC000"/>
                </a:solidFill>
                <a:latin typeface="+mn-lt"/>
                <a:ea typeface="Arial" panose="020B0604020202020204" pitchFamily="34" charset="0"/>
                <a:cs typeface="Times New Roman" panose="02020603050405020304" pitchFamily="18" charset="0"/>
              </a:rPr>
              <a:t>.</a:t>
            </a:r>
            <a:endParaRPr lang="en-US" altLang="en-US" sz="3200" b="1" dirty="0">
              <a:solidFill>
                <a:srgbClr val="FFC000"/>
              </a:solidFill>
              <a:latin typeface="+mn-lt"/>
              <a:ea typeface="Arial" panose="020B06040202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18</a:t>
            </a:fld>
            <a:endParaRPr lang="en-US"/>
          </a:p>
        </p:txBody>
      </p:sp>
    </p:spTree>
    <p:extLst>
      <p:ext uri="{BB962C8B-B14F-4D97-AF65-F5344CB8AC3E}">
        <p14:creationId xmlns:p14="http://schemas.microsoft.com/office/powerpoint/2010/main" val="18251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25160219"/>
              </p:ext>
            </p:extLst>
          </p:nvPr>
        </p:nvGraphicFramePr>
        <p:xfrm>
          <a:off x="849088" y="1430339"/>
          <a:ext cx="10829110" cy="4997356"/>
        </p:xfrm>
        <a:graphic>
          <a:graphicData uri="http://schemas.openxmlformats.org/drawingml/2006/table">
            <a:tbl>
              <a:tblPr firstRow="1" bandRow="1">
                <a:tableStyleId>{5C22544A-7EE6-4342-B048-85BDC9FD1C3A}</a:tableStyleId>
              </a:tblPr>
              <a:tblGrid>
                <a:gridCol w="3108960">
                  <a:extLst>
                    <a:ext uri="{9D8B030D-6E8A-4147-A177-3AD203B41FA5}">
                      <a16:colId xmlns:a16="http://schemas.microsoft.com/office/drawing/2014/main" val="2460973733"/>
                    </a:ext>
                  </a:extLst>
                </a:gridCol>
                <a:gridCol w="3585755">
                  <a:extLst>
                    <a:ext uri="{9D8B030D-6E8A-4147-A177-3AD203B41FA5}">
                      <a16:colId xmlns:a16="http://schemas.microsoft.com/office/drawing/2014/main" val="793324841"/>
                    </a:ext>
                  </a:extLst>
                </a:gridCol>
                <a:gridCol w="4134395">
                  <a:extLst>
                    <a:ext uri="{9D8B030D-6E8A-4147-A177-3AD203B41FA5}">
                      <a16:colId xmlns:a16="http://schemas.microsoft.com/office/drawing/2014/main" val="3284983376"/>
                    </a:ext>
                  </a:extLst>
                </a:gridCol>
              </a:tblGrid>
              <a:tr h="1249339">
                <a:tc>
                  <a:txBody>
                    <a:bodyPr/>
                    <a:lstStyle/>
                    <a:p>
                      <a:pPr algn="ctr"/>
                      <a:endParaRPr lang="en-US" sz="2800" dirty="0">
                        <a:latin typeface="+mn-lt"/>
                        <a:cs typeface="Times New Roman" panose="02020603050405020304" pitchFamily="18" charset="0"/>
                      </a:endParaRPr>
                    </a:p>
                  </a:txBody>
                  <a:tcPr/>
                </a:tc>
                <a:tc>
                  <a:txBody>
                    <a:bodyPr/>
                    <a:lstStyle/>
                    <a:p>
                      <a:pPr algn="ctr"/>
                      <a:r>
                        <a:rPr lang="en-US" sz="2800" dirty="0">
                          <a:latin typeface="+mn-lt"/>
                          <a:cs typeface="Times New Roman" panose="02020603050405020304" pitchFamily="18" charset="0"/>
                        </a:rPr>
                        <a:t>a.</a:t>
                      </a:r>
                      <a:r>
                        <a:rPr lang="en-US" sz="2800" baseline="0" dirty="0">
                          <a:latin typeface="+mn-lt"/>
                          <a:cs typeface="Times New Roman" panose="02020603050405020304" pitchFamily="18" charset="0"/>
                        </a:rPr>
                        <a:t> </a:t>
                      </a:r>
                      <a:r>
                        <a:rPr lang="en-US" sz="2800" dirty="0">
                          <a:latin typeface="+mn-lt"/>
                          <a:cs typeface="Times New Roman" panose="02020603050405020304" pitchFamily="18" charset="0"/>
                        </a:rPr>
                        <a:t>HỆ</a:t>
                      </a:r>
                      <a:r>
                        <a:rPr lang="en-US" sz="2800" baseline="0" dirty="0">
                          <a:latin typeface="+mn-lt"/>
                          <a:cs typeface="Times New Roman" panose="02020603050405020304" pitchFamily="18" charset="0"/>
                        </a:rPr>
                        <a:t> TUẦN HOÀN ĐƠN</a:t>
                      </a:r>
                      <a:endParaRPr lang="en-US" sz="2800" dirty="0">
                        <a:latin typeface="+mn-lt"/>
                        <a:cs typeface="Times New Roman" panose="02020603050405020304" pitchFamily="18" charset="0"/>
                      </a:endParaRPr>
                    </a:p>
                  </a:txBody>
                  <a:tcPr/>
                </a:tc>
                <a:tc>
                  <a:txBody>
                    <a:bodyPr/>
                    <a:lstStyle/>
                    <a:p>
                      <a:pPr algn="ctr"/>
                      <a:r>
                        <a:rPr lang="en-US" sz="2800" dirty="0">
                          <a:latin typeface="+mn-lt"/>
                          <a:cs typeface="Times New Roman" panose="02020603050405020304" pitchFamily="18" charset="0"/>
                        </a:rPr>
                        <a:t>b. HỆ</a:t>
                      </a:r>
                      <a:r>
                        <a:rPr lang="en-US" sz="2800" baseline="0" dirty="0">
                          <a:latin typeface="+mn-lt"/>
                          <a:cs typeface="Times New Roman" panose="02020603050405020304" pitchFamily="18" charset="0"/>
                        </a:rPr>
                        <a:t> TUẦN HOÀN KÉP</a:t>
                      </a:r>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1526908163"/>
                  </a:ext>
                </a:extLst>
              </a:tr>
              <a:tr h="1249339">
                <a:tc>
                  <a:txBody>
                    <a:bodyPr/>
                    <a:lstStyle/>
                    <a:p>
                      <a:pPr algn="ctr"/>
                      <a:r>
                        <a:rPr lang="en-US" sz="2800" dirty="0">
                          <a:latin typeface="+mj-lt"/>
                          <a:cs typeface="Times New Roman" panose="02020603050405020304" pitchFamily="18" charset="0"/>
                        </a:rPr>
                        <a:t>ĐẠI</a:t>
                      </a:r>
                      <a:r>
                        <a:rPr lang="en-US" sz="2800" baseline="0" dirty="0">
                          <a:latin typeface="+mj-lt"/>
                          <a:cs typeface="Times New Roman" panose="02020603050405020304" pitchFamily="18" charset="0"/>
                        </a:rPr>
                        <a:t> DIỆN</a:t>
                      </a:r>
                      <a:endParaRPr lang="en-US" sz="2800" dirty="0">
                        <a:latin typeface="+mj-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a:latin typeface="+mn-lt"/>
                        <a:cs typeface="Times New Roman" panose="02020603050405020304" pitchFamily="18" charset="0"/>
                      </a:endParaRPr>
                    </a:p>
                  </a:txBody>
                  <a:tcPr/>
                </a:tc>
                <a:extLst>
                  <a:ext uri="{0D108BD9-81ED-4DB2-BD59-A6C34878D82A}">
                    <a16:rowId xmlns:a16="http://schemas.microsoft.com/office/drawing/2014/main" val="2036281671"/>
                  </a:ext>
                </a:extLst>
              </a:tr>
              <a:tr h="1249339">
                <a:tc>
                  <a:txBody>
                    <a:bodyPr/>
                    <a:lstStyle/>
                    <a:p>
                      <a:pPr algn="ctr"/>
                      <a:r>
                        <a:rPr lang="en-US" sz="2800" dirty="0">
                          <a:latin typeface="+mn-lt"/>
                          <a:cs typeface="Times New Roman" panose="02020603050405020304" pitchFamily="18" charset="0"/>
                        </a:rPr>
                        <a:t>ĐẶC</a:t>
                      </a:r>
                      <a:r>
                        <a:rPr lang="en-US" sz="2800" baseline="0" dirty="0">
                          <a:latin typeface="+mn-lt"/>
                          <a:cs typeface="Times New Roman" panose="02020603050405020304" pitchFamily="18" charset="0"/>
                        </a:rPr>
                        <a:t> ĐIỂM</a:t>
                      </a: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a:latin typeface="+mn-lt"/>
                        <a:cs typeface="Times New Roman" panose="02020603050405020304" pitchFamily="18" charset="0"/>
                      </a:endParaRPr>
                    </a:p>
                  </a:txBody>
                  <a:tcPr/>
                </a:tc>
                <a:extLst>
                  <a:ext uri="{0D108BD9-81ED-4DB2-BD59-A6C34878D82A}">
                    <a16:rowId xmlns:a16="http://schemas.microsoft.com/office/drawing/2014/main" val="3409604655"/>
                  </a:ext>
                </a:extLst>
              </a:tr>
              <a:tr h="1249339">
                <a:tc>
                  <a:txBody>
                    <a:bodyPr/>
                    <a:lstStyle/>
                    <a:p>
                      <a:pPr algn="ctr"/>
                      <a:r>
                        <a:rPr lang="en-US" sz="2800" dirty="0">
                          <a:latin typeface="+mn-lt"/>
                          <a:cs typeface="Times New Roman" panose="02020603050405020304" pitchFamily="18" charset="0"/>
                        </a:rPr>
                        <a:t>ĐƯỜNG</a:t>
                      </a:r>
                      <a:r>
                        <a:rPr lang="en-US" sz="2800" baseline="0" dirty="0">
                          <a:latin typeface="+mn-lt"/>
                          <a:cs typeface="Times New Roman" panose="02020603050405020304" pitchFamily="18" charset="0"/>
                        </a:rPr>
                        <a:t> ĐI CỦA MÁU</a:t>
                      </a: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tc>
                  <a:txBody>
                    <a:bodyPr/>
                    <a:lstStyle/>
                    <a:p>
                      <a:pPr algn="ctr"/>
                      <a:endParaRPr lang="en-US" sz="2800" dirty="0">
                        <a:latin typeface="+mn-lt"/>
                        <a:cs typeface="Times New Roman" panose="02020603050405020304" pitchFamily="18" charset="0"/>
                      </a:endParaRPr>
                    </a:p>
                  </a:txBody>
                  <a:tcPr/>
                </a:tc>
                <a:extLst>
                  <a:ext uri="{0D108BD9-81ED-4DB2-BD59-A6C34878D82A}">
                    <a16:rowId xmlns:a16="http://schemas.microsoft.com/office/drawing/2014/main" val="111524719"/>
                  </a:ext>
                </a:extLst>
              </a:tr>
            </a:tbl>
          </a:graphicData>
        </a:graphic>
      </p:graphicFrame>
      <p:sp>
        <p:nvSpPr>
          <p:cNvPr id="8" name="TextBox 2"/>
          <p:cNvSpPr txBox="1">
            <a:spLocks noChangeArrowheads="1"/>
          </p:cNvSpPr>
          <p:nvPr/>
        </p:nvSpPr>
        <p:spPr bwMode="auto">
          <a:xfrm>
            <a:off x="2468909" y="361723"/>
            <a:ext cx="6391275"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sz="4000" b="1" dirty="0">
                <a:solidFill>
                  <a:srgbClr val="FFFF00"/>
                </a:solidFill>
                <a:effectLst>
                  <a:outerShdw blurRad="38100" dist="38100" dir="2700000" algn="tl">
                    <a:srgbClr val="000000">
                      <a:alpha val="43137"/>
                    </a:srgbClr>
                  </a:outerShdw>
                </a:effectLst>
                <a:latin typeface="+mn-lt"/>
              </a:rPr>
              <a:t>2. HỆ TUẦN HOÀN KÍN</a:t>
            </a:r>
            <a:endParaRPr lang="vi-VN" altLang="vi-VN" sz="4000" b="1" dirty="0">
              <a:solidFill>
                <a:srgbClr val="FFFF00"/>
              </a:solidFill>
              <a:effectLst>
                <a:outerShdw blurRad="38100" dist="38100" dir="2700000" algn="tl">
                  <a:srgbClr val="000000">
                    <a:alpha val="43137"/>
                  </a:srgbClr>
                </a:outerShdw>
              </a:effectLst>
              <a:latin typeface="+mn-lt"/>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19</a:t>
            </a:fld>
            <a:endParaRPr lang="en-US"/>
          </a:p>
        </p:txBody>
      </p:sp>
    </p:spTree>
    <p:extLst>
      <p:ext uri="{BB962C8B-B14F-4D97-AF65-F5344CB8AC3E}">
        <p14:creationId xmlns:p14="http://schemas.microsoft.com/office/powerpoint/2010/main" val="18126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M">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005840" y="339636"/>
            <a:ext cx="10391029" cy="6348549"/>
          </a:xfrm>
          <a:prstGeom prst="rect">
            <a:avLst/>
          </a:prstGeom>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a:t>
            </a:fld>
            <a:endParaRPr lang="en-US"/>
          </a:p>
        </p:txBody>
      </p:sp>
    </p:spTree>
    <p:extLst>
      <p:ext uri="{BB962C8B-B14F-4D97-AF65-F5344CB8AC3E}">
        <p14:creationId xmlns:p14="http://schemas.microsoft.com/office/powerpoint/2010/main" val="1051640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282032" y="0"/>
            <a:ext cx="63912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 Box 6"/>
          <p:cNvSpPr txBox="1">
            <a:spLocks noChangeArrowheads="1"/>
          </p:cNvSpPr>
          <p:nvPr/>
        </p:nvSpPr>
        <p:spPr bwMode="auto">
          <a:xfrm>
            <a:off x="495300" y="1292225"/>
            <a:ext cx="35036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mn-lt"/>
              </a:rPr>
              <a:t>* </a:t>
            </a:r>
            <a:r>
              <a:rPr lang="en-GB" altLang="en-US" sz="3200" b="1" dirty="0" err="1">
                <a:solidFill>
                  <a:srgbClr val="FFC000"/>
                </a:solidFill>
                <a:latin typeface="+mn-lt"/>
              </a:rPr>
              <a:t>Đại</a:t>
            </a:r>
            <a:r>
              <a:rPr lang="en-GB" altLang="en-US" sz="3200" b="1" dirty="0">
                <a:solidFill>
                  <a:srgbClr val="FFC000"/>
                </a:solidFill>
                <a:latin typeface="+mn-lt"/>
              </a:rPr>
              <a:t> </a:t>
            </a:r>
            <a:r>
              <a:rPr lang="en-GB" altLang="en-US" sz="3200" b="1" dirty="0" err="1">
                <a:solidFill>
                  <a:srgbClr val="FFC000"/>
                </a:solidFill>
                <a:latin typeface="+mn-lt"/>
              </a:rPr>
              <a:t>diện</a:t>
            </a:r>
            <a:r>
              <a:rPr lang="en-GB" altLang="en-US" sz="3200" dirty="0">
                <a:solidFill>
                  <a:schemeClr val="bg1"/>
                </a:solidFill>
                <a:latin typeface="+mn-lt"/>
              </a:rPr>
              <a:t>: </a:t>
            </a:r>
            <a:r>
              <a:rPr lang="en-GB" altLang="en-US" sz="3200" dirty="0" err="1">
                <a:solidFill>
                  <a:schemeClr val="bg1"/>
                </a:solidFill>
                <a:latin typeface="+mn-lt"/>
              </a:rPr>
              <a:t>cá</a:t>
            </a:r>
            <a:r>
              <a:rPr lang="en-GB" altLang="en-US" sz="3200" dirty="0">
                <a:solidFill>
                  <a:schemeClr val="bg1"/>
                </a:solidFill>
                <a:latin typeface="+mn-lt"/>
              </a:rPr>
              <a:t>.</a:t>
            </a:r>
          </a:p>
        </p:txBody>
      </p:sp>
      <p:sp>
        <p:nvSpPr>
          <p:cNvPr id="13" name="TextBox 2"/>
          <p:cNvSpPr txBox="1">
            <a:spLocks noChangeArrowheads="1"/>
          </p:cNvSpPr>
          <p:nvPr/>
        </p:nvSpPr>
        <p:spPr bwMode="auto">
          <a:xfrm>
            <a:off x="1147830" y="606425"/>
            <a:ext cx="551338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Hệ</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tuần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hoàn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đơn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t>
            </a:r>
            <a:endParaRPr lang="vi-VN" altLang="vi-VN" b="1" dirty="0">
              <a:solidFill>
                <a:schemeClr val="accent4">
                  <a:lumMod val="60000"/>
                  <a:lumOff val="40000"/>
                </a:schemeClr>
              </a:solidFill>
              <a:effectLst>
                <a:outerShdw blurRad="38100" dist="38100" dir="2700000" algn="tl">
                  <a:srgbClr val="000000">
                    <a:alpha val="43137"/>
                  </a:srgbClr>
                </a:outerShdw>
              </a:effectLst>
              <a:latin typeface="+mn-lt"/>
            </a:endParaRPr>
          </a:p>
        </p:txBody>
      </p:sp>
      <p:pic>
        <p:nvPicPr>
          <p:cNvPr id="1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638177"/>
            <a:ext cx="3768725" cy="55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95300" y="1919289"/>
            <a:ext cx="311308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Đặc</a:t>
            </a:r>
            <a:r>
              <a:rPr lang="en-GB" altLang="en-US" sz="3200" b="1" dirty="0">
                <a:solidFill>
                  <a:srgbClr val="FFC000"/>
                </a:solidFill>
                <a:latin typeface="+mn-lt"/>
              </a:rPr>
              <a:t> </a:t>
            </a:r>
            <a:r>
              <a:rPr lang="en-GB" altLang="en-US" sz="3200" b="1" dirty="0" err="1">
                <a:solidFill>
                  <a:srgbClr val="FFC000"/>
                </a:solidFill>
                <a:latin typeface="+mn-lt"/>
              </a:rPr>
              <a:t>điểm</a:t>
            </a:r>
            <a:r>
              <a:rPr lang="en-GB" altLang="en-US" sz="3200" dirty="0">
                <a:solidFill>
                  <a:schemeClr val="bg1"/>
                </a:solidFill>
                <a:latin typeface="+mn-lt"/>
              </a:rPr>
              <a:t>:</a:t>
            </a:r>
          </a:p>
        </p:txBody>
      </p:sp>
      <p:sp>
        <p:nvSpPr>
          <p:cNvPr id="16" name="Text Box 6"/>
          <p:cNvSpPr txBox="1">
            <a:spLocks noChangeArrowheads="1"/>
          </p:cNvSpPr>
          <p:nvPr/>
        </p:nvSpPr>
        <p:spPr bwMode="auto">
          <a:xfrm>
            <a:off x="744539" y="3108325"/>
            <a:ext cx="68056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dirty="0">
                <a:solidFill>
                  <a:schemeClr val="bg1"/>
                </a:solidFill>
                <a:latin typeface="+mn-lt"/>
              </a:rPr>
              <a:t>Tim </a:t>
            </a:r>
            <a:r>
              <a:rPr lang="en-GB" altLang="en-US" sz="3200" dirty="0" err="1">
                <a:solidFill>
                  <a:schemeClr val="bg1"/>
                </a:solidFill>
                <a:latin typeface="+mn-lt"/>
              </a:rPr>
              <a:t>có</a:t>
            </a:r>
            <a:r>
              <a:rPr lang="en-GB" altLang="en-US" sz="3200" dirty="0">
                <a:solidFill>
                  <a:schemeClr val="bg1"/>
                </a:solidFill>
                <a:latin typeface="+mn-lt"/>
              </a:rPr>
              <a:t> 2 </a:t>
            </a:r>
            <a:r>
              <a:rPr lang="en-GB" altLang="en-US" sz="3200" dirty="0" err="1">
                <a:solidFill>
                  <a:schemeClr val="bg1"/>
                </a:solidFill>
                <a:latin typeface="+mn-lt"/>
              </a:rPr>
              <a:t>ngăn</a:t>
            </a:r>
            <a:r>
              <a:rPr lang="en-GB" altLang="en-US" sz="3200" dirty="0">
                <a:solidFill>
                  <a:schemeClr val="bg1"/>
                </a:solidFill>
                <a:latin typeface="+mn-lt"/>
              </a:rPr>
              <a:t>: 1 </a:t>
            </a:r>
            <a:r>
              <a:rPr lang="en-GB" altLang="en-US" sz="3200" dirty="0" err="1">
                <a:solidFill>
                  <a:schemeClr val="bg1"/>
                </a:solidFill>
                <a:latin typeface="+mn-lt"/>
              </a:rPr>
              <a:t>tâm</a:t>
            </a:r>
            <a:r>
              <a:rPr lang="en-GB" altLang="en-US" sz="3200" dirty="0">
                <a:solidFill>
                  <a:schemeClr val="bg1"/>
                </a:solidFill>
                <a:latin typeface="+mn-lt"/>
              </a:rPr>
              <a:t> </a:t>
            </a:r>
            <a:r>
              <a:rPr lang="en-GB" altLang="en-US" sz="3200" dirty="0" err="1">
                <a:solidFill>
                  <a:schemeClr val="bg1"/>
                </a:solidFill>
                <a:latin typeface="+mn-lt"/>
              </a:rPr>
              <a:t>thất</a:t>
            </a:r>
            <a:r>
              <a:rPr lang="en-GB" altLang="en-US" sz="3200" dirty="0">
                <a:solidFill>
                  <a:schemeClr val="bg1"/>
                </a:solidFill>
                <a:latin typeface="+mn-lt"/>
              </a:rPr>
              <a:t>, 1 </a:t>
            </a:r>
            <a:r>
              <a:rPr lang="en-GB" altLang="en-US" sz="3200" dirty="0" err="1">
                <a:solidFill>
                  <a:schemeClr val="bg1"/>
                </a:solidFill>
                <a:latin typeface="+mn-lt"/>
              </a:rPr>
              <a:t>tâm</a:t>
            </a:r>
            <a:r>
              <a:rPr lang="en-GB" altLang="en-US" sz="3200" dirty="0">
                <a:solidFill>
                  <a:schemeClr val="bg1"/>
                </a:solidFill>
                <a:latin typeface="+mn-lt"/>
              </a:rPr>
              <a:t> </a:t>
            </a:r>
            <a:r>
              <a:rPr lang="en-GB" altLang="en-US" sz="3200" dirty="0" err="1">
                <a:solidFill>
                  <a:schemeClr val="bg1"/>
                </a:solidFill>
                <a:latin typeface="+mn-lt"/>
              </a:rPr>
              <a:t>nhĩ</a:t>
            </a:r>
            <a:r>
              <a:rPr lang="en-GB" altLang="en-US" sz="3200" dirty="0">
                <a:solidFill>
                  <a:schemeClr val="bg1"/>
                </a:solidFill>
                <a:latin typeface="+mn-lt"/>
              </a:rPr>
              <a:t>.</a:t>
            </a:r>
          </a:p>
        </p:txBody>
      </p:sp>
      <p:sp>
        <p:nvSpPr>
          <p:cNvPr id="17" name="Text Box 6"/>
          <p:cNvSpPr txBox="1">
            <a:spLocks noChangeArrowheads="1"/>
          </p:cNvSpPr>
          <p:nvPr/>
        </p:nvSpPr>
        <p:spPr bwMode="auto">
          <a:xfrm>
            <a:off x="744541" y="2527302"/>
            <a:ext cx="571182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mn-lt"/>
              </a:rPr>
              <a:t>- </a:t>
            </a:r>
            <a:r>
              <a:rPr lang="en-GB" altLang="en-US" sz="3200" dirty="0" err="1">
                <a:solidFill>
                  <a:schemeClr val="bg1"/>
                </a:solidFill>
                <a:latin typeface="+mn-lt"/>
              </a:rPr>
              <a:t>Có</a:t>
            </a:r>
            <a:r>
              <a:rPr lang="en-GB" altLang="en-US" sz="3200" dirty="0">
                <a:solidFill>
                  <a:schemeClr val="bg1"/>
                </a:solidFill>
                <a:latin typeface="+mn-lt"/>
              </a:rPr>
              <a:t> 1 </a:t>
            </a:r>
            <a:r>
              <a:rPr lang="en-GB" altLang="en-US" sz="3200" dirty="0" err="1">
                <a:solidFill>
                  <a:schemeClr val="bg1"/>
                </a:solidFill>
                <a:latin typeface="+mn-lt"/>
              </a:rPr>
              <a:t>vòng</a:t>
            </a:r>
            <a:r>
              <a:rPr lang="en-GB" altLang="en-US" sz="3200" dirty="0">
                <a:solidFill>
                  <a:schemeClr val="bg1"/>
                </a:solidFill>
                <a:latin typeface="+mn-lt"/>
              </a:rPr>
              <a:t> </a:t>
            </a:r>
            <a:r>
              <a:rPr lang="en-GB" altLang="en-US" sz="3200" dirty="0" err="1">
                <a:solidFill>
                  <a:schemeClr val="bg1"/>
                </a:solidFill>
                <a:latin typeface="+mn-lt"/>
              </a:rPr>
              <a:t>tuần</a:t>
            </a:r>
            <a:r>
              <a:rPr lang="en-GB" altLang="en-US" sz="3200" dirty="0">
                <a:solidFill>
                  <a:schemeClr val="bg1"/>
                </a:solidFill>
                <a:latin typeface="+mn-lt"/>
              </a:rPr>
              <a:t> </a:t>
            </a:r>
            <a:r>
              <a:rPr lang="en-GB" altLang="en-US" sz="3200" dirty="0" err="1">
                <a:solidFill>
                  <a:schemeClr val="bg1"/>
                </a:solidFill>
                <a:latin typeface="+mn-lt"/>
              </a:rPr>
              <a:t>hoàn</a:t>
            </a:r>
            <a:r>
              <a:rPr lang="en-GB" altLang="en-US" sz="3200" dirty="0">
                <a:solidFill>
                  <a:schemeClr val="bg1"/>
                </a:solidFill>
                <a:latin typeface="+mn-lt"/>
              </a:rPr>
              <a:t>.</a:t>
            </a:r>
          </a:p>
        </p:txBody>
      </p:sp>
      <p:sp>
        <p:nvSpPr>
          <p:cNvPr id="18" name="Text Box 6"/>
          <p:cNvSpPr txBox="1">
            <a:spLocks noChangeArrowheads="1"/>
          </p:cNvSpPr>
          <p:nvPr/>
        </p:nvSpPr>
        <p:spPr bwMode="auto">
          <a:xfrm>
            <a:off x="441327" y="3741739"/>
            <a:ext cx="75977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Đường</a:t>
            </a:r>
            <a:r>
              <a:rPr lang="en-GB" altLang="en-US" sz="3200" b="1" dirty="0">
                <a:solidFill>
                  <a:srgbClr val="FFC000"/>
                </a:solidFill>
                <a:latin typeface="+mn-lt"/>
              </a:rPr>
              <a:t> </a:t>
            </a:r>
            <a:r>
              <a:rPr lang="en-GB" altLang="en-US" sz="3200" b="1" dirty="0" err="1">
                <a:solidFill>
                  <a:srgbClr val="FFC000"/>
                </a:solidFill>
                <a:latin typeface="+mn-lt"/>
              </a:rPr>
              <a:t>đi</a:t>
            </a:r>
            <a:r>
              <a:rPr lang="en-GB" altLang="en-US" sz="3200" b="1" dirty="0">
                <a:solidFill>
                  <a:srgbClr val="FFC000"/>
                </a:solidFill>
                <a:latin typeface="+mn-lt"/>
              </a:rPr>
              <a:t> </a:t>
            </a:r>
            <a:r>
              <a:rPr lang="en-GB" altLang="en-US" sz="3200" b="1" dirty="0" err="1">
                <a:solidFill>
                  <a:srgbClr val="FFC000"/>
                </a:solidFill>
                <a:latin typeface="+mn-lt"/>
              </a:rPr>
              <a:t>của</a:t>
            </a:r>
            <a:r>
              <a:rPr lang="en-GB" altLang="en-US" sz="3200" b="1" dirty="0">
                <a:solidFill>
                  <a:srgbClr val="FFC000"/>
                </a:solidFill>
                <a:latin typeface="+mn-lt"/>
              </a:rPr>
              <a:t> </a:t>
            </a:r>
            <a:r>
              <a:rPr lang="en-GB" altLang="en-US" sz="3200" b="1" dirty="0" err="1">
                <a:solidFill>
                  <a:srgbClr val="FFC000"/>
                </a:solidFill>
                <a:latin typeface="+mn-lt"/>
              </a:rPr>
              <a:t>máu</a:t>
            </a:r>
            <a:r>
              <a:rPr lang="en-GB" altLang="en-US" sz="3200" dirty="0">
                <a:solidFill>
                  <a:schemeClr val="bg1"/>
                </a:solidFill>
                <a:latin typeface="+mn-lt"/>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bơm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accent2"/>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hiện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khí</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tạo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lưng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tế</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tạo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trở</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về</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20</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9" dur="1000"/>
                                        <p:tgtEl>
                                          <p:spTgt spid="9">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4" dur="1000"/>
                                        <p:tgtEl>
                                          <p:spTgt spid="15">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1000"/>
                                        <p:tgtEl>
                                          <p:spTgt spid="1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1" dur="1000"/>
                                        <p:tgtEl>
                                          <p:spTgt spid="16">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46"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449264" y="125413"/>
            <a:ext cx="601503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 Box 6"/>
          <p:cNvSpPr txBox="1">
            <a:spLocks noChangeArrowheads="1"/>
          </p:cNvSpPr>
          <p:nvPr/>
        </p:nvSpPr>
        <p:spPr bwMode="auto">
          <a:xfrm>
            <a:off x="495300" y="1433513"/>
            <a:ext cx="70754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Đại</a:t>
            </a:r>
            <a:r>
              <a:rPr lang="en-GB" altLang="en-US" sz="3200" b="1" dirty="0">
                <a:solidFill>
                  <a:srgbClr val="FFC000"/>
                </a:solidFill>
                <a:latin typeface="+mn-lt"/>
              </a:rPr>
              <a:t> </a:t>
            </a:r>
            <a:r>
              <a:rPr lang="en-GB" altLang="en-US" sz="3200" b="1" dirty="0" err="1">
                <a:solidFill>
                  <a:srgbClr val="FFC000"/>
                </a:solidFill>
                <a:latin typeface="+mn-lt"/>
              </a:rPr>
              <a:t>diện</a:t>
            </a:r>
            <a:r>
              <a:rPr lang="en-GB" altLang="en-US" sz="3200" dirty="0">
                <a:solidFill>
                  <a:schemeClr val="bg1"/>
                </a:solidFill>
                <a:latin typeface="+mn-lt"/>
              </a:rPr>
              <a:t>: </a:t>
            </a:r>
            <a:r>
              <a:rPr lang="en-GB" altLang="en-US" sz="3200" dirty="0" err="1">
                <a:solidFill>
                  <a:schemeClr val="bg1"/>
                </a:solidFill>
                <a:latin typeface="+mn-lt"/>
              </a:rPr>
              <a:t>lưỡng</a:t>
            </a:r>
            <a:r>
              <a:rPr lang="en-GB" altLang="en-US" sz="3200" dirty="0">
                <a:solidFill>
                  <a:schemeClr val="bg1"/>
                </a:solidFill>
                <a:latin typeface="+mn-lt"/>
              </a:rPr>
              <a:t> </a:t>
            </a:r>
            <a:r>
              <a:rPr lang="en-GB" altLang="en-US" sz="3200" dirty="0" err="1">
                <a:solidFill>
                  <a:schemeClr val="bg1"/>
                </a:solidFill>
                <a:latin typeface="+mn-lt"/>
              </a:rPr>
              <a:t>cư</a:t>
            </a:r>
            <a:r>
              <a:rPr lang="en-GB" altLang="en-US" sz="3200" dirty="0">
                <a:solidFill>
                  <a:schemeClr val="bg1"/>
                </a:solidFill>
                <a:latin typeface="+mn-lt"/>
              </a:rPr>
              <a:t>, </a:t>
            </a:r>
            <a:r>
              <a:rPr lang="en-GB" altLang="en-US" sz="3200" dirty="0" err="1">
                <a:solidFill>
                  <a:schemeClr val="bg1"/>
                </a:solidFill>
                <a:latin typeface="+mn-lt"/>
              </a:rPr>
              <a:t>bò</a:t>
            </a:r>
            <a:r>
              <a:rPr lang="en-GB" altLang="en-US" sz="3200" dirty="0">
                <a:solidFill>
                  <a:schemeClr val="bg1"/>
                </a:solidFill>
                <a:latin typeface="+mn-lt"/>
              </a:rPr>
              <a:t> </a:t>
            </a:r>
            <a:r>
              <a:rPr lang="en-GB" altLang="en-US" sz="3200" dirty="0" err="1">
                <a:solidFill>
                  <a:schemeClr val="bg1"/>
                </a:solidFill>
                <a:latin typeface="+mn-lt"/>
              </a:rPr>
              <a:t>sát</a:t>
            </a:r>
            <a:r>
              <a:rPr lang="en-GB" altLang="en-US" sz="3200" dirty="0">
                <a:solidFill>
                  <a:schemeClr val="bg1"/>
                </a:solidFill>
                <a:latin typeface="+mn-lt"/>
              </a:rPr>
              <a:t>, </a:t>
            </a:r>
            <a:r>
              <a:rPr lang="en-GB" altLang="en-US" sz="3200" dirty="0" err="1">
                <a:solidFill>
                  <a:schemeClr val="bg1"/>
                </a:solidFill>
                <a:latin typeface="+mn-lt"/>
              </a:rPr>
              <a:t>chim</a:t>
            </a:r>
            <a:r>
              <a:rPr lang="en-GB" altLang="en-US" sz="3200" dirty="0">
                <a:solidFill>
                  <a:schemeClr val="bg1"/>
                </a:solidFill>
                <a:latin typeface="+mn-lt"/>
              </a:rPr>
              <a:t>, </a:t>
            </a:r>
            <a:r>
              <a:rPr lang="en-GB" altLang="en-US" sz="3200" dirty="0" err="1">
                <a:solidFill>
                  <a:schemeClr val="bg1"/>
                </a:solidFill>
                <a:latin typeface="+mn-lt"/>
              </a:rPr>
              <a:t>thú</a:t>
            </a:r>
            <a:r>
              <a:rPr lang="en-GB" altLang="en-US" sz="3200" dirty="0">
                <a:solidFill>
                  <a:schemeClr val="bg1"/>
                </a:solidFill>
                <a:latin typeface="Times New Roman" panose="02020603050405020304" pitchFamily="18" charset="0"/>
              </a:rPr>
              <a:t>. </a:t>
            </a:r>
          </a:p>
        </p:txBody>
      </p:sp>
      <p:sp>
        <p:nvSpPr>
          <p:cNvPr id="13" name="TextBox 2"/>
          <p:cNvSpPr txBox="1">
            <a:spLocks noChangeArrowheads="1"/>
          </p:cNvSpPr>
          <p:nvPr/>
        </p:nvSpPr>
        <p:spPr bwMode="auto">
          <a:xfrm>
            <a:off x="1053308" y="757556"/>
            <a:ext cx="52816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b.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Hệ</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tuần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hoàn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kép</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t>
            </a:r>
            <a:endParaRPr lang="vi-VN" altLang="vi-VN" b="1" dirty="0">
              <a:solidFill>
                <a:schemeClr val="accent4">
                  <a:lumMod val="60000"/>
                  <a:lumOff val="40000"/>
                </a:schemeClr>
              </a:solidFill>
              <a:effectLst>
                <a:outerShdw blurRad="38100" dist="38100" dir="2700000" algn="tl">
                  <a:srgbClr val="000000">
                    <a:alpha val="43137"/>
                  </a:srgbClr>
                </a:outerShdw>
              </a:effectLst>
              <a:latin typeface="+mn-lt"/>
            </a:endParaRPr>
          </a:p>
        </p:txBody>
      </p:sp>
      <p:sp>
        <p:nvSpPr>
          <p:cNvPr id="15" name="Text Box 6"/>
          <p:cNvSpPr txBox="1">
            <a:spLocks noChangeArrowheads="1"/>
          </p:cNvSpPr>
          <p:nvPr/>
        </p:nvSpPr>
        <p:spPr bwMode="auto">
          <a:xfrm>
            <a:off x="495300" y="2028827"/>
            <a:ext cx="311308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Đặc</a:t>
            </a:r>
            <a:r>
              <a:rPr lang="en-GB" altLang="en-US" sz="3200" b="1" dirty="0">
                <a:solidFill>
                  <a:srgbClr val="FFC000"/>
                </a:solidFill>
                <a:latin typeface="+mn-lt"/>
              </a:rPr>
              <a:t> </a:t>
            </a:r>
            <a:r>
              <a:rPr lang="en-GB" altLang="en-US" sz="3200" b="1" dirty="0" err="1">
                <a:solidFill>
                  <a:srgbClr val="FFC000"/>
                </a:solidFill>
                <a:latin typeface="+mn-lt"/>
              </a:rPr>
              <a:t>điểm</a:t>
            </a:r>
            <a:r>
              <a:rPr lang="en-GB" altLang="en-US" sz="3200" dirty="0">
                <a:solidFill>
                  <a:schemeClr val="bg1"/>
                </a:solidFill>
                <a:latin typeface="+mn-lt"/>
              </a:rPr>
              <a:t>:</a:t>
            </a:r>
          </a:p>
        </p:txBody>
      </p:sp>
      <p:sp>
        <p:nvSpPr>
          <p:cNvPr id="16" name="Text Box 6"/>
          <p:cNvSpPr txBox="1">
            <a:spLocks noChangeArrowheads="1"/>
          </p:cNvSpPr>
          <p:nvPr/>
        </p:nvSpPr>
        <p:spPr bwMode="auto">
          <a:xfrm>
            <a:off x="752475" y="3394075"/>
            <a:ext cx="57118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dirty="0" err="1">
                <a:solidFill>
                  <a:schemeClr val="bg1"/>
                </a:solidFill>
                <a:latin typeface="+mn-lt"/>
              </a:rPr>
              <a:t>Lưỡng</a:t>
            </a:r>
            <a:r>
              <a:rPr lang="en-GB" altLang="en-US" sz="3200" dirty="0">
                <a:solidFill>
                  <a:schemeClr val="bg1"/>
                </a:solidFill>
                <a:latin typeface="+mn-lt"/>
              </a:rPr>
              <a:t> </a:t>
            </a:r>
            <a:r>
              <a:rPr lang="en-GB" altLang="en-US" sz="3200" dirty="0" err="1">
                <a:solidFill>
                  <a:schemeClr val="bg1"/>
                </a:solidFill>
                <a:latin typeface="+mn-lt"/>
              </a:rPr>
              <a:t>cư</a:t>
            </a:r>
            <a:r>
              <a:rPr lang="en-GB" altLang="en-US" sz="3200" dirty="0">
                <a:solidFill>
                  <a:schemeClr val="bg1"/>
                </a:solidFill>
                <a:latin typeface="+mn-lt"/>
              </a:rPr>
              <a:t>, </a:t>
            </a:r>
            <a:r>
              <a:rPr lang="en-GB" altLang="en-US" sz="3200" dirty="0" err="1">
                <a:solidFill>
                  <a:schemeClr val="bg1"/>
                </a:solidFill>
                <a:latin typeface="+mn-lt"/>
              </a:rPr>
              <a:t>bò</a:t>
            </a:r>
            <a:r>
              <a:rPr lang="en-GB" altLang="en-US" sz="3200" dirty="0">
                <a:solidFill>
                  <a:schemeClr val="bg1"/>
                </a:solidFill>
                <a:latin typeface="+mn-lt"/>
              </a:rPr>
              <a:t> </a:t>
            </a:r>
            <a:r>
              <a:rPr lang="en-GB" altLang="en-US" sz="3200" dirty="0" err="1">
                <a:solidFill>
                  <a:schemeClr val="bg1"/>
                </a:solidFill>
                <a:latin typeface="+mn-lt"/>
              </a:rPr>
              <a:t>sát</a:t>
            </a:r>
            <a:r>
              <a:rPr lang="en-GB" altLang="en-US" sz="3200" dirty="0">
                <a:solidFill>
                  <a:schemeClr val="bg1"/>
                </a:solidFill>
                <a:latin typeface="+mn-lt"/>
              </a:rPr>
              <a:t>:</a:t>
            </a:r>
          </a:p>
        </p:txBody>
      </p:sp>
      <p:grpSp>
        <p:nvGrpSpPr>
          <p:cNvPr id="7" name="Group 6"/>
          <p:cNvGrpSpPr>
            <a:grpSpLocks/>
          </p:cNvGrpSpPr>
          <p:nvPr/>
        </p:nvGrpSpPr>
        <p:grpSpPr bwMode="auto">
          <a:xfrm>
            <a:off x="7028455" y="2028826"/>
            <a:ext cx="4951413" cy="4090675"/>
            <a:chOff x="6886574" y="2055090"/>
            <a:chExt cx="5052876" cy="4159343"/>
          </a:xfrm>
        </p:grpSpPr>
        <p:pic>
          <p:nvPicPr>
            <p:cNvPr id="13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6574" y="2055090"/>
              <a:ext cx="2699523" cy="374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41748" y="2055090"/>
              <a:ext cx="2397702" cy="374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
            <p:cNvSpPr txBox="1">
              <a:spLocks noChangeArrowheads="1"/>
            </p:cNvSpPr>
            <p:nvPr/>
          </p:nvSpPr>
          <p:spPr bwMode="auto">
            <a:xfrm>
              <a:off x="7183517" y="5745018"/>
              <a:ext cx="4716463" cy="46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2400">
                  <a:solidFill>
                    <a:schemeClr val="bg1"/>
                  </a:solidFill>
                  <a:latin typeface="Times New Roman" panose="02020603050405020304" pitchFamily="18" charset="0"/>
                </a:rPr>
                <a:t>HTH lưỡng cư 	 HTH bò sát</a:t>
              </a:r>
            </a:p>
          </p:txBody>
        </p:sp>
      </p:grpSp>
      <p:sp>
        <p:nvSpPr>
          <p:cNvPr id="21" name="Text Box 6"/>
          <p:cNvSpPr txBox="1">
            <a:spLocks noChangeArrowheads="1"/>
          </p:cNvSpPr>
          <p:nvPr/>
        </p:nvSpPr>
        <p:spPr bwMode="auto">
          <a:xfrm>
            <a:off x="781053" y="2687639"/>
            <a:ext cx="57118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mn-lt"/>
              </a:rPr>
              <a:t>- </a:t>
            </a:r>
            <a:r>
              <a:rPr lang="en-GB" altLang="en-US" sz="3200" dirty="0" err="1">
                <a:solidFill>
                  <a:schemeClr val="bg1"/>
                </a:solidFill>
                <a:latin typeface="+mn-lt"/>
              </a:rPr>
              <a:t>Có</a:t>
            </a:r>
            <a:r>
              <a:rPr lang="en-GB" altLang="en-US" sz="3200" dirty="0">
                <a:solidFill>
                  <a:schemeClr val="bg1"/>
                </a:solidFill>
                <a:latin typeface="+mn-lt"/>
              </a:rPr>
              <a:t> 2 </a:t>
            </a:r>
            <a:r>
              <a:rPr lang="en-GB" altLang="en-US" sz="3200" dirty="0" err="1">
                <a:solidFill>
                  <a:schemeClr val="bg1"/>
                </a:solidFill>
                <a:latin typeface="+mn-lt"/>
              </a:rPr>
              <a:t>vòng</a:t>
            </a:r>
            <a:r>
              <a:rPr lang="en-GB" altLang="en-US" sz="3200" dirty="0">
                <a:solidFill>
                  <a:schemeClr val="bg1"/>
                </a:solidFill>
                <a:latin typeface="+mn-lt"/>
              </a:rPr>
              <a:t> </a:t>
            </a:r>
            <a:r>
              <a:rPr lang="en-GB" altLang="en-US" sz="3200" dirty="0" err="1">
                <a:solidFill>
                  <a:schemeClr val="bg1"/>
                </a:solidFill>
                <a:latin typeface="+mn-lt"/>
              </a:rPr>
              <a:t>tuần</a:t>
            </a:r>
            <a:r>
              <a:rPr lang="en-GB" altLang="en-US" sz="3200" dirty="0">
                <a:solidFill>
                  <a:schemeClr val="bg1"/>
                </a:solidFill>
                <a:latin typeface="+mn-lt"/>
              </a:rPr>
              <a:t> </a:t>
            </a:r>
            <a:r>
              <a:rPr lang="en-GB" altLang="en-US" sz="3200" dirty="0" err="1">
                <a:solidFill>
                  <a:schemeClr val="bg1"/>
                </a:solidFill>
                <a:latin typeface="+mn-lt"/>
              </a:rPr>
              <a:t>hoàn</a:t>
            </a:r>
            <a:r>
              <a:rPr lang="en-GB" altLang="en-US" sz="3200" dirty="0">
                <a:solidFill>
                  <a:schemeClr val="bg1"/>
                </a:solidFill>
                <a:latin typeface="+mn-lt"/>
              </a:rPr>
              <a:t>.</a:t>
            </a:r>
          </a:p>
        </p:txBody>
      </p:sp>
      <p:sp>
        <p:nvSpPr>
          <p:cNvPr id="12297" name="Rectangle 1"/>
          <p:cNvSpPr>
            <a:spLocks noChangeArrowheads="1"/>
          </p:cNvSpPr>
          <p:nvPr/>
        </p:nvSpPr>
        <p:spPr bwMode="auto">
          <a:xfrm>
            <a:off x="895349" y="4051302"/>
            <a:ext cx="5962651"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dirty="0">
                <a:solidFill>
                  <a:schemeClr val="bg1"/>
                </a:solidFill>
                <a:cs typeface="Calibri" panose="020F0502020204030204" pitchFamily="34" charset="0"/>
              </a:rPr>
              <a:t>Tim </a:t>
            </a:r>
            <a:r>
              <a:rPr lang="en-GB" altLang="en-US" sz="3200" dirty="0" err="1">
                <a:solidFill>
                  <a:schemeClr val="bg1"/>
                </a:solidFill>
                <a:cs typeface="Calibri" panose="020F0502020204030204" pitchFamily="34" charset="0"/>
              </a:rPr>
              <a:t>có</a:t>
            </a:r>
            <a:r>
              <a:rPr lang="en-GB" altLang="en-US" sz="3200" dirty="0">
                <a:solidFill>
                  <a:schemeClr val="bg1"/>
                </a:solidFill>
                <a:cs typeface="Calibri" panose="020F0502020204030204" pitchFamily="34" charset="0"/>
              </a:rPr>
              <a:t> 3 </a:t>
            </a:r>
            <a:r>
              <a:rPr lang="en-GB" altLang="en-US" sz="3200" dirty="0" err="1">
                <a:solidFill>
                  <a:schemeClr val="bg1"/>
                </a:solidFill>
                <a:cs typeface="Calibri" panose="020F0502020204030204" pitchFamily="34" charset="0"/>
              </a:rPr>
              <a:t>ngăn</a:t>
            </a:r>
            <a:r>
              <a:rPr lang="en-GB" altLang="en-US" sz="3200" dirty="0">
                <a:solidFill>
                  <a:schemeClr val="bg1"/>
                </a:solidFill>
                <a:cs typeface="Calibri" panose="020F0502020204030204" pitchFamily="34" charset="0"/>
              </a:rPr>
              <a:t>: 2 </a:t>
            </a:r>
            <a:r>
              <a:rPr lang="en-GB" altLang="en-US" sz="3200" dirty="0" err="1">
                <a:solidFill>
                  <a:schemeClr val="bg1"/>
                </a:solidFill>
                <a:cs typeface="Calibri" panose="020F0502020204030204" pitchFamily="34" charset="0"/>
              </a:rPr>
              <a:t>tâm</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nhĩ</a:t>
            </a:r>
            <a:r>
              <a:rPr lang="en-GB" altLang="en-US" sz="3200" dirty="0">
                <a:solidFill>
                  <a:schemeClr val="bg1"/>
                </a:solidFill>
                <a:cs typeface="Calibri" panose="020F0502020204030204" pitchFamily="34" charset="0"/>
              </a:rPr>
              <a:t>, 1 </a:t>
            </a:r>
            <a:r>
              <a:rPr lang="en-GB" altLang="en-US" sz="3200" dirty="0" err="1">
                <a:solidFill>
                  <a:schemeClr val="bg1"/>
                </a:solidFill>
                <a:cs typeface="Calibri" panose="020F0502020204030204" pitchFamily="34" charset="0"/>
              </a:rPr>
              <a:t>tâm</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thất</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bò</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sát</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có</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thêm</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vách</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ngăn</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hụt</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trừ</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cá</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sấu</a:t>
            </a:r>
            <a:r>
              <a:rPr lang="en-GB" altLang="en-US" sz="3200" dirty="0">
                <a:solidFill>
                  <a:schemeClr val="bg1"/>
                </a:solidFill>
                <a:cs typeface="Calibri" panose="020F0502020204030204" pitchFamily="34" charset="0"/>
              </a:rPr>
              <a:t>).</a:t>
            </a:r>
          </a:p>
          <a:p>
            <a:pPr algn="just" eaLnBrk="1" hangingPunct="1">
              <a:lnSpc>
                <a:spcPct val="100000"/>
              </a:lnSpc>
              <a:spcBef>
                <a:spcPts val="1200"/>
              </a:spcBef>
              <a:buNone/>
            </a:pP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Máu</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đi</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nuôi</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cơ</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thể</a:t>
            </a:r>
            <a:r>
              <a:rPr lang="en-GB" altLang="en-US" sz="3200" dirty="0">
                <a:solidFill>
                  <a:schemeClr val="bg1"/>
                </a:solidFill>
                <a:cs typeface="Calibri" panose="020F0502020204030204" pitchFamily="34" charset="0"/>
              </a:rPr>
              <a:t> </a:t>
            </a:r>
            <a:r>
              <a:rPr lang="en-GB" altLang="en-US" sz="3200" dirty="0" err="1">
                <a:solidFill>
                  <a:schemeClr val="bg1"/>
                </a:solidFill>
                <a:cs typeface="Calibri" panose="020F0502020204030204" pitchFamily="34" charset="0"/>
              </a:rPr>
              <a:t>là</a:t>
            </a:r>
            <a:r>
              <a:rPr lang="en-GB" altLang="en-US" sz="3200" dirty="0">
                <a:solidFill>
                  <a:schemeClr val="bg1"/>
                </a:solidFill>
                <a:cs typeface="Calibri" panose="020F0502020204030204" pitchFamily="34" charset="0"/>
              </a:rPr>
              <a:t> </a:t>
            </a:r>
            <a:r>
              <a:rPr lang="en-GB" altLang="en-US" sz="3200" dirty="0" err="1">
                <a:solidFill>
                  <a:schemeClr val="accent2"/>
                </a:solidFill>
                <a:cs typeface="Calibri" panose="020F0502020204030204" pitchFamily="34" charset="0"/>
              </a:rPr>
              <a:t>máu</a:t>
            </a:r>
            <a:r>
              <a:rPr lang="en-GB" altLang="en-US" sz="3200" dirty="0">
                <a:solidFill>
                  <a:schemeClr val="accent2"/>
                </a:solidFill>
                <a:cs typeface="Calibri" panose="020F0502020204030204" pitchFamily="34" charset="0"/>
              </a:rPr>
              <a:t> </a:t>
            </a:r>
            <a:r>
              <a:rPr lang="en-GB" altLang="en-US" sz="3200" dirty="0" err="1">
                <a:solidFill>
                  <a:schemeClr val="accent2"/>
                </a:solidFill>
                <a:cs typeface="Calibri" panose="020F0502020204030204" pitchFamily="34" charset="0"/>
              </a:rPr>
              <a:t>pha</a:t>
            </a:r>
            <a:r>
              <a:rPr lang="en-GB" altLang="en-US" sz="3200" dirty="0">
                <a:solidFill>
                  <a:schemeClr val="bg1"/>
                </a:solidFill>
                <a:cs typeface="Calibri" panose="020F0502020204030204" pitchFamily="34"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21</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9" dur="1000"/>
                                        <p:tgtEl>
                                          <p:spTgt spid="9">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4" dur="1000"/>
                                        <p:tgtEl>
                                          <p:spTgt spid="15">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4" dur="1000"/>
                                        <p:tgtEl>
                                          <p:spTgt spid="21">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9" dur="1000"/>
                                        <p:tgtEl>
                                          <p:spTgt spid="16">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297"/>
                                        </p:tgtEl>
                                        <p:attrNameLst>
                                          <p:attrName>style.visibility</p:attrName>
                                        </p:attrNameLst>
                                      </p:cBhvr>
                                      <p:to>
                                        <p:strVal val="visible"/>
                                      </p:to>
                                    </p:set>
                                    <p:animEffect transition="in" filter="fade">
                                      <p:cBhvr>
                                        <p:cTn id="44" dur="1000"/>
                                        <p:tgtEl>
                                          <p:spTgt spid="12297"/>
                                        </p:tgtEl>
                                      </p:cBhvr>
                                    </p:animEffect>
                                    <p:anim calcmode="lin" valueType="num">
                                      <p:cBhvr>
                                        <p:cTn id="45" dur="1000" fill="hold"/>
                                        <p:tgtEl>
                                          <p:spTgt spid="12297"/>
                                        </p:tgtEl>
                                        <p:attrNameLst>
                                          <p:attrName>ppt_x</p:attrName>
                                        </p:attrNameLst>
                                      </p:cBhvr>
                                      <p:tavLst>
                                        <p:tav tm="0">
                                          <p:val>
                                            <p:strVal val="#ppt_x"/>
                                          </p:val>
                                        </p:tav>
                                        <p:tav tm="100000">
                                          <p:val>
                                            <p:strVal val="#ppt_x"/>
                                          </p:val>
                                        </p:tav>
                                      </p:tavLst>
                                    </p:anim>
                                    <p:anim calcmode="lin" valueType="num">
                                      <p:cBhvr>
                                        <p:cTn id="46"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22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752476" y="871232"/>
            <a:ext cx="60483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b.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Hệ</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tuần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hoàn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kép</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t>
            </a:r>
            <a:endParaRPr lang="vi-VN" altLang="vi-VN" b="1" dirty="0">
              <a:solidFill>
                <a:schemeClr val="accent4">
                  <a:lumMod val="60000"/>
                  <a:lumOff val="40000"/>
                </a:schemeClr>
              </a:solidFill>
              <a:effectLst>
                <a:outerShdw blurRad="38100" dist="38100" dir="2700000" algn="tl">
                  <a:srgbClr val="000000">
                    <a:alpha val="43137"/>
                  </a:srgbClr>
                </a:outerShdw>
              </a:effectLst>
              <a:latin typeface="+mn-lt"/>
            </a:endParaRPr>
          </a:p>
        </p:txBody>
      </p:sp>
      <p:sp>
        <p:nvSpPr>
          <p:cNvPr id="14339" name="Text Box 6"/>
          <p:cNvSpPr txBox="1">
            <a:spLocks noChangeArrowheads="1"/>
          </p:cNvSpPr>
          <p:nvPr/>
        </p:nvSpPr>
        <p:spPr bwMode="auto">
          <a:xfrm>
            <a:off x="600075" y="1660527"/>
            <a:ext cx="311308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Đặc</a:t>
            </a:r>
            <a:r>
              <a:rPr lang="en-GB" altLang="en-US" sz="3200" b="1" dirty="0">
                <a:solidFill>
                  <a:srgbClr val="FFC000"/>
                </a:solidFill>
                <a:latin typeface="+mn-lt"/>
              </a:rPr>
              <a:t> </a:t>
            </a:r>
            <a:r>
              <a:rPr lang="en-GB" altLang="en-US" sz="3200" b="1" dirty="0" err="1">
                <a:solidFill>
                  <a:srgbClr val="FFC000"/>
                </a:solidFill>
                <a:latin typeface="+mn-lt"/>
              </a:rPr>
              <a:t>điểm</a:t>
            </a:r>
            <a:r>
              <a:rPr lang="en-GB" altLang="en-US" sz="3200" dirty="0">
                <a:solidFill>
                  <a:schemeClr val="bg1"/>
                </a:solidFill>
                <a:latin typeface="+mn-lt"/>
              </a:rPr>
              <a:t>:</a:t>
            </a:r>
          </a:p>
        </p:txBody>
      </p:sp>
      <p:sp>
        <p:nvSpPr>
          <p:cNvPr id="16" name="Text Box 6"/>
          <p:cNvSpPr txBox="1">
            <a:spLocks noChangeArrowheads="1"/>
          </p:cNvSpPr>
          <p:nvPr/>
        </p:nvSpPr>
        <p:spPr bwMode="auto">
          <a:xfrm>
            <a:off x="752476" y="2509841"/>
            <a:ext cx="5357813"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178" indent="-457178" algn="just" eaLnBrk="1" hangingPunct="1">
              <a:lnSpc>
                <a:spcPct val="100000"/>
              </a:lnSpc>
              <a:spcBef>
                <a:spcPts val="1200"/>
              </a:spcBef>
              <a:buFontTx/>
              <a:buChar char="-"/>
              <a:defRPr/>
            </a:pPr>
            <a:r>
              <a:rPr lang="en-GB" altLang="en-US" sz="3200" dirty="0" err="1">
                <a:solidFill>
                  <a:schemeClr val="bg1"/>
                </a:solidFill>
                <a:latin typeface="+mn-lt"/>
              </a:rPr>
              <a:t>Chim</a:t>
            </a:r>
            <a:r>
              <a:rPr lang="en-GB" altLang="en-US" sz="3200" dirty="0">
                <a:solidFill>
                  <a:schemeClr val="bg1"/>
                </a:solidFill>
                <a:latin typeface="+mn-lt"/>
              </a:rPr>
              <a:t> </a:t>
            </a:r>
            <a:r>
              <a:rPr lang="en-GB" altLang="en-US" sz="3200" dirty="0" err="1">
                <a:solidFill>
                  <a:schemeClr val="bg1"/>
                </a:solidFill>
                <a:latin typeface="+mn-lt"/>
              </a:rPr>
              <a:t>và</a:t>
            </a:r>
            <a:r>
              <a:rPr lang="en-GB" altLang="en-US" sz="3200" dirty="0">
                <a:solidFill>
                  <a:schemeClr val="bg1"/>
                </a:solidFill>
                <a:latin typeface="+mn-lt"/>
              </a:rPr>
              <a:t> </a:t>
            </a:r>
            <a:r>
              <a:rPr lang="en-GB" altLang="en-US" sz="3200" dirty="0" err="1">
                <a:solidFill>
                  <a:schemeClr val="bg1"/>
                </a:solidFill>
                <a:latin typeface="+mn-lt"/>
              </a:rPr>
              <a:t>thú</a:t>
            </a:r>
            <a:r>
              <a:rPr lang="en-GB" altLang="en-US" sz="3200" dirty="0">
                <a:solidFill>
                  <a:schemeClr val="bg1"/>
                </a:solidFill>
                <a:latin typeface="+mn-lt"/>
              </a:rPr>
              <a:t>:</a:t>
            </a:r>
          </a:p>
          <a:p>
            <a:pPr algn="just" eaLnBrk="1" hangingPunct="1">
              <a:lnSpc>
                <a:spcPct val="100000"/>
              </a:lnSpc>
              <a:spcBef>
                <a:spcPts val="1200"/>
              </a:spcBef>
              <a:buNone/>
              <a:defRPr/>
            </a:pPr>
            <a:r>
              <a:rPr lang="en-GB" altLang="en-US" sz="3200" dirty="0">
                <a:solidFill>
                  <a:schemeClr val="bg1"/>
                </a:solidFill>
                <a:latin typeface="+mn-lt"/>
              </a:rPr>
              <a:t>+ Tim </a:t>
            </a:r>
            <a:r>
              <a:rPr lang="en-GB" altLang="en-US" sz="3200" dirty="0" err="1">
                <a:solidFill>
                  <a:schemeClr val="bg1"/>
                </a:solidFill>
                <a:latin typeface="+mn-lt"/>
              </a:rPr>
              <a:t>có</a:t>
            </a:r>
            <a:r>
              <a:rPr lang="en-GB" altLang="en-US" sz="3200" dirty="0">
                <a:solidFill>
                  <a:schemeClr val="bg1"/>
                </a:solidFill>
                <a:latin typeface="+mn-lt"/>
              </a:rPr>
              <a:t> 4 </a:t>
            </a:r>
            <a:r>
              <a:rPr lang="en-GB" altLang="en-US" sz="3200" dirty="0" err="1">
                <a:solidFill>
                  <a:schemeClr val="bg1"/>
                </a:solidFill>
                <a:latin typeface="+mn-lt"/>
              </a:rPr>
              <a:t>ngăn</a:t>
            </a:r>
            <a:r>
              <a:rPr lang="en-GB" altLang="en-US" sz="3200" dirty="0">
                <a:solidFill>
                  <a:schemeClr val="bg1"/>
                </a:solidFill>
                <a:latin typeface="+mn-lt"/>
              </a:rPr>
              <a:t>: 2 </a:t>
            </a:r>
            <a:r>
              <a:rPr lang="en-GB" altLang="en-US" sz="3200" dirty="0" err="1">
                <a:solidFill>
                  <a:schemeClr val="bg1"/>
                </a:solidFill>
                <a:latin typeface="+mn-lt"/>
              </a:rPr>
              <a:t>tâm</a:t>
            </a:r>
            <a:r>
              <a:rPr lang="en-GB" altLang="en-US" sz="3200" dirty="0">
                <a:solidFill>
                  <a:schemeClr val="bg1"/>
                </a:solidFill>
                <a:latin typeface="+mn-lt"/>
              </a:rPr>
              <a:t> </a:t>
            </a:r>
            <a:r>
              <a:rPr lang="en-GB" altLang="en-US" sz="3200" dirty="0" err="1">
                <a:solidFill>
                  <a:schemeClr val="bg1"/>
                </a:solidFill>
                <a:latin typeface="+mn-lt"/>
              </a:rPr>
              <a:t>nhĩ</a:t>
            </a:r>
            <a:r>
              <a:rPr lang="en-GB" altLang="en-US" sz="3200" dirty="0">
                <a:solidFill>
                  <a:schemeClr val="bg1"/>
                </a:solidFill>
                <a:latin typeface="+mn-lt"/>
              </a:rPr>
              <a:t>, 2 </a:t>
            </a:r>
            <a:r>
              <a:rPr lang="en-GB" altLang="en-US" sz="3200" dirty="0" err="1">
                <a:solidFill>
                  <a:schemeClr val="bg1"/>
                </a:solidFill>
                <a:latin typeface="+mn-lt"/>
              </a:rPr>
              <a:t>tâm</a:t>
            </a:r>
            <a:r>
              <a:rPr lang="en-GB" altLang="en-US" sz="3200" dirty="0">
                <a:solidFill>
                  <a:schemeClr val="bg1"/>
                </a:solidFill>
                <a:latin typeface="+mn-lt"/>
              </a:rPr>
              <a:t> </a:t>
            </a:r>
            <a:r>
              <a:rPr lang="en-GB" altLang="en-US" sz="3200" dirty="0" err="1">
                <a:solidFill>
                  <a:schemeClr val="bg1"/>
                </a:solidFill>
                <a:latin typeface="+mn-lt"/>
              </a:rPr>
              <a:t>thất</a:t>
            </a:r>
            <a:r>
              <a:rPr lang="en-GB" altLang="en-US" sz="3200" dirty="0">
                <a:solidFill>
                  <a:schemeClr val="bg1"/>
                </a:solidFill>
                <a:latin typeface="+mn-lt"/>
              </a:rPr>
              <a:t>.</a:t>
            </a:r>
          </a:p>
        </p:txBody>
      </p:sp>
      <p:sp>
        <p:nvSpPr>
          <p:cNvPr id="14" name="Text Box 6"/>
          <p:cNvSpPr txBox="1">
            <a:spLocks noChangeArrowheads="1"/>
          </p:cNvSpPr>
          <p:nvPr/>
        </p:nvSpPr>
        <p:spPr bwMode="auto">
          <a:xfrm>
            <a:off x="600078" y="5637213"/>
            <a:ext cx="47164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Đường</a:t>
            </a:r>
            <a:r>
              <a:rPr lang="en-GB" altLang="en-US" sz="3200" b="1" dirty="0">
                <a:solidFill>
                  <a:srgbClr val="FFC000"/>
                </a:solidFill>
                <a:latin typeface="+mn-lt"/>
              </a:rPr>
              <a:t> </a:t>
            </a:r>
            <a:r>
              <a:rPr lang="en-GB" altLang="en-US" sz="3200" b="1" dirty="0" err="1">
                <a:solidFill>
                  <a:srgbClr val="FFC000"/>
                </a:solidFill>
                <a:latin typeface="+mn-lt"/>
              </a:rPr>
              <a:t>đi</a:t>
            </a:r>
            <a:r>
              <a:rPr lang="en-GB" altLang="en-US" sz="3200" b="1" dirty="0">
                <a:solidFill>
                  <a:srgbClr val="FFC000"/>
                </a:solidFill>
                <a:latin typeface="+mn-lt"/>
              </a:rPr>
              <a:t> </a:t>
            </a:r>
            <a:r>
              <a:rPr lang="en-GB" altLang="en-US" sz="3200" b="1" dirty="0" err="1">
                <a:solidFill>
                  <a:srgbClr val="FFC000"/>
                </a:solidFill>
                <a:latin typeface="+mn-lt"/>
              </a:rPr>
              <a:t>của</a:t>
            </a:r>
            <a:r>
              <a:rPr lang="en-GB" altLang="en-US" sz="3200" b="1" dirty="0">
                <a:solidFill>
                  <a:srgbClr val="FFC000"/>
                </a:solidFill>
                <a:latin typeface="+mn-lt"/>
              </a:rPr>
              <a:t> </a:t>
            </a:r>
            <a:r>
              <a:rPr lang="en-GB" altLang="en-US" sz="3200" b="1" dirty="0" err="1">
                <a:solidFill>
                  <a:srgbClr val="FFC000"/>
                </a:solidFill>
                <a:latin typeface="+mn-lt"/>
              </a:rPr>
              <a:t>máu</a:t>
            </a:r>
            <a:r>
              <a:rPr lang="en-GB" altLang="en-US" sz="3200" dirty="0">
                <a:solidFill>
                  <a:schemeClr val="bg1"/>
                </a:solidFill>
                <a:latin typeface="+mn-lt"/>
              </a:rPr>
              <a:t>:</a:t>
            </a:r>
          </a:p>
        </p:txBody>
      </p:sp>
      <p:grpSp>
        <p:nvGrpSpPr>
          <p:cNvPr id="25" name="Group 24"/>
          <p:cNvGrpSpPr>
            <a:grpSpLocks/>
          </p:cNvGrpSpPr>
          <p:nvPr/>
        </p:nvGrpSpPr>
        <p:grpSpPr bwMode="auto">
          <a:xfrm>
            <a:off x="7067551" y="733427"/>
            <a:ext cx="3238500" cy="5058214"/>
            <a:chOff x="8059040" y="1409127"/>
            <a:chExt cx="3091733" cy="5262280"/>
          </a:xfrm>
        </p:grpSpPr>
        <p:sp>
          <p:nvSpPr>
            <p:cNvPr id="14344" name="Text Box 6"/>
            <p:cNvSpPr txBox="1">
              <a:spLocks noChangeArrowheads="1"/>
            </p:cNvSpPr>
            <p:nvPr/>
          </p:nvSpPr>
          <p:spPr bwMode="auto">
            <a:xfrm>
              <a:off x="8059040" y="6191117"/>
              <a:ext cx="3091733" cy="48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2400">
                  <a:solidFill>
                    <a:schemeClr val="bg1"/>
                  </a:solidFill>
                  <a:latin typeface="Times New Roman" panose="02020603050405020304" pitchFamily="18" charset="0"/>
                </a:rPr>
                <a:t>HTH chim và thú.</a:t>
              </a:r>
            </a:p>
          </p:txBody>
        </p:sp>
        <p:pic>
          <p:nvPicPr>
            <p:cNvPr id="1434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9040" y="1409127"/>
              <a:ext cx="3032192" cy="4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752477" y="4333877"/>
            <a:ext cx="5197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dirty="0" err="1">
                <a:solidFill>
                  <a:schemeClr val="bg1"/>
                </a:solidFill>
                <a:latin typeface="+mn-lt"/>
              </a:rPr>
              <a:t>Máu</a:t>
            </a:r>
            <a:r>
              <a:rPr lang="en-GB" altLang="en-US" sz="3200" dirty="0">
                <a:solidFill>
                  <a:schemeClr val="bg1"/>
                </a:solidFill>
                <a:latin typeface="+mn-lt"/>
              </a:rPr>
              <a:t> </a:t>
            </a:r>
            <a:r>
              <a:rPr lang="en-GB" altLang="en-US" sz="3200" dirty="0" err="1">
                <a:solidFill>
                  <a:schemeClr val="bg1"/>
                </a:solidFill>
                <a:latin typeface="+mn-lt"/>
              </a:rPr>
              <a:t>đi</a:t>
            </a:r>
            <a:r>
              <a:rPr lang="en-GB" altLang="en-US" sz="3200" dirty="0">
                <a:solidFill>
                  <a:schemeClr val="bg1"/>
                </a:solidFill>
                <a:latin typeface="+mn-lt"/>
              </a:rPr>
              <a:t> </a:t>
            </a:r>
            <a:r>
              <a:rPr lang="en-GB" altLang="en-US" sz="3200" dirty="0" err="1">
                <a:solidFill>
                  <a:schemeClr val="bg1"/>
                </a:solidFill>
                <a:latin typeface="+mn-lt"/>
              </a:rPr>
              <a:t>nuôi</a:t>
            </a:r>
            <a:r>
              <a:rPr lang="en-GB" altLang="en-US" sz="3200" dirty="0">
                <a:solidFill>
                  <a:schemeClr val="bg1"/>
                </a:solidFill>
                <a:latin typeface="+mn-lt"/>
              </a:rPr>
              <a:t> </a:t>
            </a:r>
            <a:r>
              <a:rPr lang="en-GB" altLang="en-US" sz="3200" dirty="0" err="1">
                <a:solidFill>
                  <a:schemeClr val="bg1"/>
                </a:solidFill>
                <a:latin typeface="+mn-lt"/>
              </a:rPr>
              <a:t>cơ</a:t>
            </a:r>
            <a:r>
              <a:rPr lang="en-GB" altLang="en-US" sz="3200" dirty="0">
                <a:solidFill>
                  <a:schemeClr val="bg1"/>
                </a:solidFill>
                <a:latin typeface="+mn-lt"/>
              </a:rPr>
              <a:t> </a:t>
            </a:r>
            <a:r>
              <a:rPr lang="en-GB" altLang="en-US" sz="3200" dirty="0" err="1">
                <a:solidFill>
                  <a:schemeClr val="bg1"/>
                </a:solidFill>
                <a:latin typeface="+mn-lt"/>
              </a:rPr>
              <a:t>thể</a:t>
            </a:r>
            <a:r>
              <a:rPr lang="en-GB" altLang="en-US" sz="3200" dirty="0">
                <a:solidFill>
                  <a:schemeClr val="bg1"/>
                </a:solidFill>
                <a:latin typeface="+mn-lt"/>
              </a:rPr>
              <a:t> </a:t>
            </a:r>
            <a:r>
              <a:rPr lang="en-GB" altLang="en-US" sz="3200" dirty="0" err="1">
                <a:solidFill>
                  <a:schemeClr val="bg1"/>
                </a:solidFill>
                <a:latin typeface="+mn-lt"/>
              </a:rPr>
              <a:t>là</a:t>
            </a:r>
            <a:r>
              <a:rPr lang="en-GB" altLang="en-US" sz="3200" dirty="0">
                <a:solidFill>
                  <a:schemeClr val="bg1"/>
                </a:solidFill>
                <a:latin typeface="+mn-lt"/>
              </a:rPr>
              <a:t> </a:t>
            </a:r>
            <a:r>
              <a:rPr lang="en-GB" altLang="en-US" sz="3200" dirty="0" err="1">
                <a:solidFill>
                  <a:schemeClr val="bg1"/>
                </a:solidFill>
                <a:latin typeface="+mn-lt"/>
              </a:rPr>
              <a:t>máu</a:t>
            </a:r>
            <a:r>
              <a:rPr lang="en-GB" altLang="en-US" sz="3200" dirty="0">
                <a:solidFill>
                  <a:schemeClr val="bg1"/>
                </a:solidFill>
                <a:latin typeface="+mn-lt"/>
              </a:rPr>
              <a:t> </a:t>
            </a:r>
            <a:r>
              <a:rPr lang="en-GB" altLang="en-US" sz="3200" dirty="0" err="1">
                <a:solidFill>
                  <a:schemeClr val="accent2"/>
                </a:solidFill>
                <a:latin typeface="+mn-lt"/>
              </a:rPr>
              <a:t>giàu</a:t>
            </a:r>
            <a:r>
              <a:rPr lang="en-GB" altLang="en-US" sz="3200" dirty="0">
                <a:solidFill>
                  <a:schemeClr val="accent2"/>
                </a:solidFill>
                <a:latin typeface="+mn-lt"/>
              </a:rPr>
              <a:t> </a:t>
            </a:r>
            <a:r>
              <a:rPr lang="en-GB" altLang="en-US" sz="3200" dirty="0" err="1">
                <a:solidFill>
                  <a:schemeClr val="accent2"/>
                </a:solidFill>
                <a:latin typeface="+mn-lt"/>
              </a:rPr>
              <a:t>oxi</a:t>
            </a:r>
            <a:r>
              <a:rPr lang="en-GB" altLang="en-US" sz="3200" dirty="0">
                <a:solidFill>
                  <a:schemeClr val="bg1"/>
                </a:solidFill>
                <a:latin typeface="+mn-lt"/>
              </a:rPr>
              <a:t>.</a:t>
            </a:r>
          </a:p>
        </p:txBody>
      </p:sp>
      <p:sp>
        <p:nvSpPr>
          <p:cNvPr id="10" name="TextBox 2"/>
          <p:cNvSpPr txBox="1">
            <a:spLocks noChangeArrowheads="1"/>
          </p:cNvSpPr>
          <p:nvPr/>
        </p:nvSpPr>
        <p:spPr bwMode="auto">
          <a:xfrm>
            <a:off x="423864" y="169069"/>
            <a:ext cx="601503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22</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10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1000"/>
                                        <p:tgtEl>
                                          <p:spTgt spid="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1000"/>
                                        <p:tgtEl>
                                          <p:spTgt spid="14">
                                            <p:txEl>
                                              <p:pRg st="0" end="0"/>
                                            </p:txEl>
                                          </p:spTgt>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23825"/>
            <a:ext cx="63912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13" name="TextBox 2"/>
          <p:cNvSpPr txBox="1">
            <a:spLocks noChangeArrowheads="1"/>
          </p:cNvSpPr>
          <p:nvPr/>
        </p:nvSpPr>
        <p:spPr bwMode="auto">
          <a:xfrm>
            <a:off x="452441" y="776744"/>
            <a:ext cx="60483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b.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Hệ</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tuần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hoàn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kép</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t>
            </a:r>
            <a:endParaRPr lang="vi-VN" altLang="vi-VN" b="1" dirty="0">
              <a:solidFill>
                <a:schemeClr val="accent4">
                  <a:lumMod val="60000"/>
                  <a:lumOff val="40000"/>
                </a:schemeClr>
              </a:solidFill>
              <a:effectLst>
                <a:outerShdw blurRad="38100" dist="38100" dir="2700000" algn="tl">
                  <a:srgbClr val="000000">
                    <a:alpha val="43137"/>
                  </a:srgbClr>
                </a:outerShdw>
              </a:effectLst>
              <a:latin typeface="+mn-lt"/>
            </a:endParaRPr>
          </a:p>
        </p:txBody>
      </p:sp>
      <p:pic>
        <p:nvPicPr>
          <p:cNvPr id="1536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0431" y="1517651"/>
            <a:ext cx="3751263"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452439" y="1395415"/>
            <a:ext cx="743752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Vòng</a:t>
            </a:r>
            <a:r>
              <a:rPr lang="en-GB" altLang="en-US" sz="3200" b="1" dirty="0">
                <a:solidFill>
                  <a:srgbClr val="FFC000"/>
                </a:solidFill>
                <a:latin typeface="+mn-lt"/>
              </a:rPr>
              <a:t> </a:t>
            </a:r>
            <a:r>
              <a:rPr lang="en-GB" altLang="en-US" sz="3200" b="1" dirty="0" err="1">
                <a:solidFill>
                  <a:srgbClr val="FFC000"/>
                </a:solidFill>
                <a:latin typeface="+mn-lt"/>
              </a:rPr>
              <a:t>tuần</a:t>
            </a:r>
            <a:r>
              <a:rPr lang="en-GB" altLang="en-US" sz="3200" b="1" dirty="0">
                <a:solidFill>
                  <a:srgbClr val="FFC000"/>
                </a:solidFill>
                <a:latin typeface="+mn-lt"/>
              </a:rPr>
              <a:t> </a:t>
            </a:r>
            <a:r>
              <a:rPr lang="en-GB" altLang="en-US" sz="3200" b="1" dirty="0" err="1">
                <a:solidFill>
                  <a:srgbClr val="FFC000"/>
                </a:solidFill>
                <a:latin typeface="+mn-lt"/>
              </a:rPr>
              <a:t>hoàn</a:t>
            </a:r>
            <a:r>
              <a:rPr lang="en-GB" altLang="en-US" sz="3200" b="1" dirty="0">
                <a:solidFill>
                  <a:srgbClr val="FFC000"/>
                </a:solidFill>
                <a:latin typeface="+mn-lt"/>
              </a:rPr>
              <a:t> </a:t>
            </a:r>
            <a:r>
              <a:rPr lang="en-GB" altLang="en-US" sz="3200" b="1" dirty="0" err="1">
                <a:solidFill>
                  <a:srgbClr val="FFC000"/>
                </a:solidFill>
                <a:latin typeface="+mn-lt"/>
              </a:rPr>
              <a:t>nhỏ</a:t>
            </a:r>
            <a:r>
              <a:rPr lang="en-GB" altLang="en-US" sz="3200" dirty="0">
                <a:solidFill>
                  <a:schemeClr val="bg1"/>
                </a:solidFill>
                <a:latin typeface="+mn-lt"/>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phải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bơm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accent2"/>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hiện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khí</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tạo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trở</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về</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trái</a:t>
            </a:r>
            <a:r>
              <a:rPr lang="en-US" altLang="en-US" sz="3200" dirty="0">
                <a:solidFill>
                  <a:schemeClr val="bg1"/>
                </a:solidFill>
                <a:latin typeface="+mn-lt"/>
                <a:cs typeface="Times New Roman" panose="02020603050405020304" pitchFamily="18" charset="0"/>
              </a:rPr>
              <a:t>).</a:t>
            </a:r>
          </a:p>
        </p:txBody>
      </p:sp>
      <p:sp>
        <p:nvSpPr>
          <p:cNvPr id="11" name="Text Box 6"/>
          <p:cNvSpPr txBox="1">
            <a:spLocks noChangeArrowheads="1"/>
          </p:cNvSpPr>
          <p:nvPr/>
        </p:nvSpPr>
        <p:spPr bwMode="auto">
          <a:xfrm>
            <a:off x="452439" y="4094166"/>
            <a:ext cx="758348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Vòng</a:t>
            </a:r>
            <a:r>
              <a:rPr lang="en-GB" altLang="en-US" sz="3200" b="1" dirty="0">
                <a:solidFill>
                  <a:srgbClr val="FFC000"/>
                </a:solidFill>
                <a:latin typeface="+mn-lt"/>
              </a:rPr>
              <a:t> </a:t>
            </a:r>
            <a:r>
              <a:rPr lang="en-GB" altLang="en-US" sz="3200" b="1" dirty="0" err="1">
                <a:solidFill>
                  <a:srgbClr val="FFC000"/>
                </a:solidFill>
                <a:latin typeface="+mn-lt"/>
              </a:rPr>
              <a:t>tuần</a:t>
            </a:r>
            <a:r>
              <a:rPr lang="en-GB" altLang="en-US" sz="3200" b="1" dirty="0">
                <a:solidFill>
                  <a:srgbClr val="FFC000"/>
                </a:solidFill>
                <a:latin typeface="+mn-lt"/>
              </a:rPr>
              <a:t> </a:t>
            </a:r>
            <a:r>
              <a:rPr lang="en-GB" altLang="en-US" sz="3200" b="1" dirty="0" err="1">
                <a:solidFill>
                  <a:srgbClr val="FFC000"/>
                </a:solidFill>
                <a:latin typeface="+mn-lt"/>
              </a:rPr>
              <a:t>hoàn</a:t>
            </a:r>
            <a:r>
              <a:rPr lang="en-GB" altLang="en-US" sz="3200" b="1" dirty="0">
                <a:solidFill>
                  <a:srgbClr val="FFC000"/>
                </a:solidFill>
                <a:latin typeface="+mn-lt"/>
              </a:rPr>
              <a:t> </a:t>
            </a:r>
            <a:r>
              <a:rPr lang="en-GB" altLang="en-US" sz="3200" b="1" dirty="0" err="1">
                <a:solidFill>
                  <a:srgbClr val="FFC000"/>
                </a:solidFill>
                <a:latin typeface="+mn-lt"/>
              </a:rPr>
              <a:t>lớn</a:t>
            </a:r>
            <a:r>
              <a:rPr lang="en-GB" altLang="en-US" sz="3200" dirty="0">
                <a:solidFill>
                  <a:schemeClr val="bg1"/>
                </a:solidFill>
                <a:latin typeface="+mn-lt"/>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trái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bơm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accent2"/>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chủ</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đến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tế</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bào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hiện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khí</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đổi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tạo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accent2"/>
                </a:solidFill>
                <a:latin typeface="+mn-lt"/>
                <a:cs typeface="Times New Roman" panose="02020603050405020304" pitchFamily="18" charset="0"/>
              </a:rPr>
              <a:t>giàu</a:t>
            </a:r>
            <a:r>
              <a:rPr lang="en-US" altLang="en-US" sz="3200" dirty="0">
                <a:solidFill>
                  <a:schemeClr val="accent2"/>
                </a:solidFill>
                <a:latin typeface="+mn-lt"/>
                <a:cs typeface="Times New Roman" panose="02020603050405020304" pitchFamily="18" charset="0"/>
              </a:rPr>
              <a:t> CO</a:t>
            </a:r>
            <a:r>
              <a:rPr lang="en-US" altLang="en-US" sz="3200" baseline="-25000" dirty="0">
                <a:solidFill>
                  <a:schemeClr val="accent2"/>
                </a:solidFill>
                <a:latin typeface="+mn-lt"/>
                <a:cs typeface="Times New Roman" panose="02020603050405020304" pitchFamily="18" charset="0"/>
              </a:rPr>
              <a:t>2</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chủ</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trở</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về</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phải</a:t>
            </a:r>
            <a:r>
              <a:rPr lang="en-US" altLang="en-US" sz="3200" dirty="0">
                <a:solidFill>
                  <a:schemeClr val="bg1"/>
                </a:solidFill>
                <a:latin typeface="+mn-lt"/>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23</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10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04775" y="90488"/>
            <a:ext cx="63912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HỆ TUẦN HOÀN KÍN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13" name="TextBox 2"/>
          <p:cNvSpPr txBox="1">
            <a:spLocks noChangeArrowheads="1"/>
          </p:cNvSpPr>
          <p:nvPr/>
        </p:nvSpPr>
        <p:spPr bwMode="auto">
          <a:xfrm>
            <a:off x="3" y="790576"/>
            <a:ext cx="60483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b.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Hệ</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tuần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hoàn</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 </a:t>
            </a:r>
            <a:r>
              <a:rPr lang="en-US" altLang="vi-VN" b="1" dirty="0" err="1">
                <a:solidFill>
                  <a:schemeClr val="accent4">
                    <a:lumMod val="60000"/>
                    <a:lumOff val="40000"/>
                  </a:schemeClr>
                </a:solidFill>
                <a:effectLst>
                  <a:outerShdw blurRad="38100" dist="38100" dir="2700000" algn="tl">
                    <a:srgbClr val="000000">
                      <a:alpha val="43137"/>
                    </a:srgbClr>
                  </a:outerShdw>
                </a:effectLst>
                <a:latin typeface="+mn-lt"/>
              </a:rPr>
              <a:t>kép</a:t>
            </a:r>
            <a:r>
              <a:rPr lang="en-US" altLang="vi-VN" b="1" dirty="0">
                <a:solidFill>
                  <a:schemeClr val="accent4">
                    <a:lumMod val="60000"/>
                    <a:lumOff val="40000"/>
                  </a:schemeClr>
                </a:solidFill>
                <a:effectLst>
                  <a:outerShdw blurRad="38100" dist="38100" dir="2700000" algn="tl">
                    <a:srgbClr val="000000">
                      <a:alpha val="43137"/>
                    </a:srgbClr>
                  </a:outerShdw>
                </a:effectLst>
                <a:latin typeface="+mn-lt"/>
              </a:rPr>
              <a:t>:</a:t>
            </a:r>
            <a:endParaRPr lang="vi-VN" altLang="vi-VN" b="1" dirty="0">
              <a:solidFill>
                <a:schemeClr val="accent4">
                  <a:lumMod val="60000"/>
                  <a:lumOff val="40000"/>
                </a:schemeClr>
              </a:solidFill>
              <a:effectLst>
                <a:outerShdw blurRad="38100" dist="38100" dir="2700000" algn="tl">
                  <a:srgbClr val="000000">
                    <a:alpha val="43137"/>
                  </a:srgbClr>
                </a:outerShdw>
              </a:effectLst>
              <a:latin typeface="+mn-lt"/>
            </a:endParaRPr>
          </a:p>
        </p:txBody>
      </p:sp>
      <p:pic>
        <p:nvPicPr>
          <p:cNvPr id="1638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8049" y="1374776"/>
            <a:ext cx="3498851"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1331915" y="1671637"/>
            <a:ext cx="47164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None/>
            </a:pPr>
            <a:r>
              <a:rPr lang="en-GB" altLang="en-US" sz="3200" dirty="0">
                <a:solidFill>
                  <a:schemeClr val="bg1"/>
                </a:solidFill>
                <a:latin typeface="Times New Roman" panose="02020603050405020304" pitchFamily="18" charset="0"/>
              </a:rPr>
              <a:t>* </a:t>
            </a:r>
            <a:r>
              <a:rPr lang="en-GB" altLang="en-US" sz="3200" b="1" dirty="0" err="1">
                <a:solidFill>
                  <a:srgbClr val="FFC000"/>
                </a:solidFill>
                <a:latin typeface="+mn-lt"/>
              </a:rPr>
              <a:t>Ưu</a:t>
            </a:r>
            <a:r>
              <a:rPr lang="en-GB" altLang="en-US" sz="3200" b="1" dirty="0">
                <a:solidFill>
                  <a:srgbClr val="FFC000"/>
                </a:solidFill>
                <a:latin typeface="+mn-lt"/>
              </a:rPr>
              <a:t> </a:t>
            </a:r>
            <a:r>
              <a:rPr lang="en-GB" altLang="en-US" sz="3200" b="1" dirty="0" err="1">
                <a:solidFill>
                  <a:srgbClr val="FFC000"/>
                </a:solidFill>
                <a:latin typeface="+mn-lt"/>
              </a:rPr>
              <a:t>điểm</a:t>
            </a:r>
            <a:r>
              <a:rPr lang="en-GB" altLang="en-US" sz="3200" dirty="0">
                <a:solidFill>
                  <a:schemeClr val="bg1"/>
                </a:solidFill>
                <a:latin typeface="+mn-lt"/>
              </a:rPr>
              <a:t>:</a:t>
            </a:r>
          </a:p>
        </p:txBody>
      </p:sp>
      <p:sp>
        <p:nvSpPr>
          <p:cNvPr id="19" name="Text Box 6"/>
          <p:cNvSpPr txBox="1">
            <a:spLocks noChangeArrowheads="1"/>
          </p:cNvSpPr>
          <p:nvPr/>
        </p:nvSpPr>
        <p:spPr bwMode="auto">
          <a:xfrm>
            <a:off x="563563" y="2552701"/>
            <a:ext cx="57531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200"/>
              </a:spcBef>
              <a:buFontTx/>
              <a:buChar char="-"/>
            </a:pPr>
            <a:r>
              <a:rPr lang="en-GB" altLang="en-US" sz="3200" dirty="0" err="1">
                <a:solidFill>
                  <a:schemeClr val="bg1"/>
                </a:solidFill>
                <a:latin typeface="+mn-lt"/>
              </a:rPr>
              <a:t>Áp</a:t>
            </a:r>
            <a:r>
              <a:rPr lang="en-GB" altLang="en-US" sz="3200" dirty="0">
                <a:solidFill>
                  <a:schemeClr val="bg1"/>
                </a:solidFill>
                <a:latin typeface="+mn-lt"/>
              </a:rPr>
              <a:t> </a:t>
            </a:r>
            <a:r>
              <a:rPr lang="en-GB" altLang="en-US" sz="3200" dirty="0" err="1">
                <a:solidFill>
                  <a:schemeClr val="bg1"/>
                </a:solidFill>
                <a:latin typeface="+mn-lt"/>
              </a:rPr>
              <a:t>lực</a:t>
            </a:r>
            <a:r>
              <a:rPr lang="en-GB" altLang="en-US" sz="3200" dirty="0">
                <a:solidFill>
                  <a:schemeClr val="bg1"/>
                </a:solidFill>
                <a:latin typeface="+mn-lt"/>
              </a:rPr>
              <a:t> </a:t>
            </a:r>
            <a:r>
              <a:rPr lang="en-GB" altLang="en-US" sz="3200" dirty="0" err="1">
                <a:solidFill>
                  <a:schemeClr val="bg1"/>
                </a:solidFill>
                <a:latin typeface="+mn-lt"/>
              </a:rPr>
              <a:t>lớn</a:t>
            </a:r>
            <a:r>
              <a:rPr lang="en-GB" altLang="en-US" sz="3200" dirty="0">
                <a:solidFill>
                  <a:schemeClr val="bg1"/>
                </a:solidFill>
                <a:latin typeface="+mn-lt"/>
              </a:rPr>
              <a:t>, </a:t>
            </a:r>
            <a:r>
              <a:rPr lang="en-GB" altLang="en-US" sz="3200" dirty="0" err="1">
                <a:solidFill>
                  <a:schemeClr val="bg1"/>
                </a:solidFill>
                <a:latin typeface="+mn-lt"/>
              </a:rPr>
              <a:t>máu</a:t>
            </a:r>
            <a:r>
              <a:rPr lang="en-GB" altLang="en-US" sz="3200" dirty="0">
                <a:solidFill>
                  <a:schemeClr val="bg1"/>
                </a:solidFill>
                <a:latin typeface="+mn-lt"/>
              </a:rPr>
              <a:t> </a:t>
            </a:r>
            <a:r>
              <a:rPr lang="en-GB" altLang="en-US" sz="3200" dirty="0" err="1">
                <a:solidFill>
                  <a:schemeClr val="bg1"/>
                </a:solidFill>
                <a:latin typeface="+mn-lt"/>
              </a:rPr>
              <a:t>chảy</a:t>
            </a:r>
            <a:r>
              <a:rPr lang="en-GB" altLang="en-US" sz="3200" dirty="0">
                <a:solidFill>
                  <a:schemeClr val="bg1"/>
                </a:solidFill>
                <a:latin typeface="+mn-lt"/>
              </a:rPr>
              <a:t> </a:t>
            </a:r>
            <a:r>
              <a:rPr lang="en-GB" altLang="en-US" sz="3200" dirty="0" err="1">
                <a:solidFill>
                  <a:schemeClr val="bg1"/>
                </a:solidFill>
                <a:latin typeface="+mn-lt"/>
              </a:rPr>
              <a:t>nhanh</a:t>
            </a:r>
            <a:r>
              <a:rPr lang="en-GB" altLang="en-US" sz="3200" dirty="0">
                <a:solidFill>
                  <a:schemeClr val="bg1"/>
                </a:solidFill>
                <a:latin typeface="+mn-lt"/>
              </a:rPr>
              <a:t>, </a:t>
            </a:r>
            <a:r>
              <a:rPr lang="en-GB" altLang="en-US" sz="3200" dirty="0" err="1">
                <a:solidFill>
                  <a:schemeClr val="bg1"/>
                </a:solidFill>
                <a:latin typeface="+mn-lt"/>
              </a:rPr>
              <a:t>đi</a:t>
            </a:r>
            <a:r>
              <a:rPr lang="en-GB" altLang="en-US" sz="3200" dirty="0">
                <a:solidFill>
                  <a:schemeClr val="bg1"/>
                </a:solidFill>
                <a:latin typeface="+mn-lt"/>
              </a:rPr>
              <a:t> </a:t>
            </a:r>
            <a:r>
              <a:rPr lang="en-GB" altLang="en-US" sz="3200" dirty="0" err="1">
                <a:solidFill>
                  <a:schemeClr val="bg1"/>
                </a:solidFill>
                <a:latin typeface="+mn-lt"/>
              </a:rPr>
              <a:t>xa</a:t>
            </a:r>
            <a:r>
              <a:rPr lang="en-GB" altLang="en-US" sz="3200" dirty="0">
                <a:solidFill>
                  <a:schemeClr val="bg1"/>
                </a:solidFill>
                <a:latin typeface="+mn-lt"/>
              </a:rPr>
              <a:t>.</a:t>
            </a:r>
          </a:p>
          <a:p>
            <a:pPr algn="just" eaLnBrk="1" hangingPunct="1">
              <a:lnSpc>
                <a:spcPct val="100000"/>
              </a:lnSpc>
              <a:spcBef>
                <a:spcPts val="1200"/>
              </a:spcBef>
              <a:buFontTx/>
              <a:buChar char="-"/>
            </a:pPr>
            <a:r>
              <a:rPr lang="en-GB" altLang="en-US" sz="3200" dirty="0" err="1">
                <a:solidFill>
                  <a:schemeClr val="bg1"/>
                </a:solidFill>
                <a:latin typeface="+mn-lt"/>
              </a:rPr>
              <a:t>Tăng</a:t>
            </a:r>
            <a:r>
              <a:rPr lang="en-GB" altLang="en-US" sz="3200" dirty="0">
                <a:solidFill>
                  <a:schemeClr val="bg1"/>
                </a:solidFill>
                <a:latin typeface="+mn-lt"/>
              </a:rPr>
              <a:t> </a:t>
            </a:r>
            <a:r>
              <a:rPr lang="en-GB" altLang="en-US" sz="3200" dirty="0" err="1">
                <a:solidFill>
                  <a:schemeClr val="bg1"/>
                </a:solidFill>
                <a:latin typeface="+mn-lt"/>
              </a:rPr>
              <a:t>hiệu</a:t>
            </a:r>
            <a:r>
              <a:rPr lang="en-GB" altLang="en-US" sz="3200" dirty="0">
                <a:solidFill>
                  <a:schemeClr val="bg1"/>
                </a:solidFill>
                <a:latin typeface="+mn-lt"/>
              </a:rPr>
              <a:t> </a:t>
            </a:r>
            <a:r>
              <a:rPr lang="en-GB" altLang="en-US" sz="3200" dirty="0" err="1">
                <a:solidFill>
                  <a:schemeClr val="bg1"/>
                </a:solidFill>
                <a:latin typeface="+mn-lt"/>
              </a:rPr>
              <a:t>quả</a:t>
            </a:r>
            <a:r>
              <a:rPr lang="en-GB" altLang="en-US" sz="3200" dirty="0">
                <a:solidFill>
                  <a:schemeClr val="bg1"/>
                </a:solidFill>
                <a:latin typeface="+mn-lt"/>
              </a:rPr>
              <a:t> </a:t>
            </a:r>
            <a:r>
              <a:rPr lang="en-GB" altLang="en-US" sz="3200" dirty="0" err="1">
                <a:solidFill>
                  <a:schemeClr val="bg1"/>
                </a:solidFill>
                <a:latin typeface="+mn-lt"/>
              </a:rPr>
              <a:t>cung</a:t>
            </a:r>
            <a:r>
              <a:rPr lang="en-GB" altLang="en-US" sz="3200" dirty="0">
                <a:solidFill>
                  <a:schemeClr val="bg1"/>
                </a:solidFill>
                <a:latin typeface="+mn-lt"/>
              </a:rPr>
              <a:t> </a:t>
            </a:r>
            <a:r>
              <a:rPr lang="en-GB" altLang="en-US" sz="3200" dirty="0" err="1">
                <a:solidFill>
                  <a:schemeClr val="bg1"/>
                </a:solidFill>
                <a:latin typeface="+mn-lt"/>
              </a:rPr>
              <a:t>cấp</a:t>
            </a:r>
            <a:r>
              <a:rPr lang="en-GB" altLang="en-US" sz="3200" dirty="0">
                <a:solidFill>
                  <a:schemeClr val="bg1"/>
                </a:solidFill>
                <a:latin typeface="+mn-lt"/>
              </a:rPr>
              <a:t> O</a:t>
            </a:r>
            <a:r>
              <a:rPr lang="en-GB" altLang="en-US" sz="3200" baseline="-25000" dirty="0">
                <a:solidFill>
                  <a:schemeClr val="bg1"/>
                </a:solidFill>
                <a:latin typeface="+mn-lt"/>
              </a:rPr>
              <a:t>2</a:t>
            </a:r>
            <a:r>
              <a:rPr lang="en-GB" altLang="en-US" sz="3200" dirty="0">
                <a:solidFill>
                  <a:schemeClr val="bg1"/>
                </a:solidFill>
                <a:latin typeface="+mn-lt"/>
              </a:rPr>
              <a:t> </a:t>
            </a:r>
            <a:r>
              <a:rPr lang="en-GB" altLang="en-US" sz="3200" dirty="0" err="1">
                <a:solidFill>
                  <a:schemeClr val="bg1"/>
                </a:solidFill>
                <a:latin typeface="+mn-lt"/>
              </a:rPr>
              <a:t>và</a:t>
            </a:r>
            <a:r>
              <a:rPr lang="en-GB" altLang="en-US" sz="3200" dirty="0">
                <a:solidFill>
                  <a:schemeClr val="bg1"/>
                </a:solidFill>
                <a:latin typeface="+mn-lt"/>
              </a:rPr>
              <a:t> </a:t>
            </a:r>
            <a:r>
              <a:rPr lang="en-GB" altLang="en-US" sz="3200" dirty="0" err="1">
                <a:solidFill>
                  <a:schemeClr val="bg1"/>
                </a:solidFill>
                <a:latin typeface="+mn-lt"/>
              </a:rPr>
              <a:t>chất</a:t>
            </a:r>
            <a:r>
              <a:rPr lang="en-GB" altLang="en-US" sz="3200" dirty="0">
                <a:solidFill>
                  <a:schemeClr val="bg1"/>
                </a:solidFill>
                <a:latin typeface="+mn-lt"/>
              </a:rPr>
              <a:t> </a:t>
            </a:r>
            <a:r>
              <a:rPr lang="en-GB" altLang="en-US" sz="3200" dirty="0" err="1">
                <a:solidFill>
                  <a:schemeClr val="bg1"/>
                </a:solidFill>
                <a:latin typeface="+mn-lt"/>
              </a:rPr>
              <a:t>dinh</a:t>
            </a:r>
            <a:r>
              <a:rPr lang="en-GB" altLang="en-US" sz="3200" dirty="0">
                <a:solidFill>
                  <a:schemeClr val="bg1"/>
                </a:solidFill>
                <a:latin typeface="+mn-lt"/>
              </a:rPr>
              <a:t> </a:t>
            </a:r>
            <a:r>
              <a:rPr lang="en-GB" altLang="en-US" sz="3200" dirty="0" err="1">
                <a:solidFill>
                  <a:schemeClr val="bg1"/>
                </a:solidFill>
                <a:latin typeface="+mn-lt"/>
              </a:rPr>
              <a:t>dưỡng</a:t>
            </a:r>
            <a:r>
              <a:rPr lang="en-GB" altLang="en-US" sz="3200" dirty="0">
                <a:solidFill>
                  <a:schemeClr val="bg1"/>
                </a:solidFill>
                <a:latin typeface="+mn-lt"/>
              </a:rPr>
              <a:t>, </a:t>
            </a:r>
            <a:r>
              <a:rPr lang="en-GB" altLang="en-US" sz="3200" dirty="0" err="1">
                <a:solidFill>
                  <a:schemeClr val="bg1"/>
                </a:solidFill>
                <a:latin typeface="+mn-lt"/>
              </a:rPr>
              <a:t>thải</a:t>
            </a:r>
            <a:r>
              <a:rPr lang="en-GB" altLang="en-US" sz="3200" dirty="0">
                <a:solidFill>
                  <a:schemeClr val="bg1"/>
                </a:solidFill>
                <a:latin typeface="+mn-lt"/>
              </a:rPr>
              <a:t> </a:t>
            </a:r>
            <a:r>
              <a:rPr lang="en-GB" altLang="en-US" sz="3200" dirty="0" err="1">
                <a:solidFill>
                  <a:schemeClr val="bg1"/>
                </a:solidFill>
                <a:latin typeface="+mn-lt"/>
              </a:rPr>
              <a:t>nhanh</a:t>
            </a:r>
            <a:r>
              <a:rPr lang="en-GB" altLang="en-US" sz="3200" dirty="0">
                <a:solidFill>
                  <a:schemeClr val="bg1"/>
                </a:solidFill>
                <a:latin typeface="+mn-lt"/>
              </a:rPr>
              <a:t> </a:t>
            </a:r>
            <a:r>
              <a:rPr lang="en-GB" altLang="en-US" sz="3200" dirty="0" err="1">
                <a:solidFill>
                  <a:schemeClr val="bg1"/>
                </a:solidFill>
                <a:latin typeface="+mn-lt"/>
              </a:rPr>
              <a:t>chất</a:t>
            </a:r>
            <a:r>
              <a:rPr lang="en-GB" altLang="en-US" sz="3200" dirty="0">
                <a:solidFill>
                  <a:schemeClr val="bg1"/>
                </a:solidFill>
                <a:latin typeface="+mn-lt"/>
              </a:rPr>
              <a:t> </a:t>
            </a:r>
            <a:r>
              <a:rPr lang="en-GB" altLang="en-US" sz="3200" dirty="0" err="1">
                <a:solidFill>
                  <a:schemeClr val="bg1"/>
                </a:solidFill>
                <a:latin typeface="+mn-lt"/>
              </a:rPr>
              <a:t>thải</a:t>
            </a:r>
            <a:r>
              <a:rPr lang="en-GB" altLang="en-US" sz="3200" dirty="0">
                <a:solidFill>
                  <a:schemeClr val="bg1"/>
                </a:solidFill>
                <a:latin typeface="+mn-lt"/>
              </a:rPr>
              <a:t> </a:t>
            </a:r>
            <a:r>
              <a:rPr lang="en-GB" altLang="en-US" sz="3200" dirty="0" err="1">
                <a:solidFill>
                  <a:schemeClr val="bg1"/>
                </a:solidFill>
                <a:latin typeface="+mn-lt"/>
              </a:rPr>
              <a:t>ra</a:t>
            </a:r>
            <a:r>
              <a:rPr lang="en-GB" altLang="en-US" sz="3200" dirty="0">
                <a:solidFill>
                  <a:schemeClr val="bg1"/>
                </a:solidFill>
                <a:latin typeface="+mn-lt"/>
              </a:rPr>
              <a:t> </a:t>
            </a:r>
            <a:r>
              <a:rPr lang="en-GB" altLang="en-US" sz="3200" dirty="0" err="1">
                <a:solidFill>
                  <a:schemeClr val="bg1"/>
                </a:solidFill>
                <a:latin typeface="+mn-lt"/>
              </a:rPr>
              <a:t>ngoài</a:t>
            </a:r>
            <a:r>
              <a:rPr lang="en-GB" altLang="en-US" sz="3200" dirty="0">
                <a:solidFill>
                  <a:schemeClr val="bg1"/>
                </a:solidFill>
                <a:latin typeface="+mn-lt"/>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24</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10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2" dur="1000"/>
                                        <p:tgtEl>
                                          <p:spTgt spid="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7" dur="10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2295525" y="957264"/>
            <a:ext cx="62388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a:t>
            </a:r>
            <a:r>
              <a:rPr lang="vi-VN" altLang="vi-VN" b="1" dirty="0">
                <a:solidFill>
                  <a:srgbClr val="FFFF00"/>
                </a:solidFill>
                <a:effectLst>
                  <a:outerShdw blurRad="38100" dist="38100" dir="2700000" algn="tl">
                    <a:srgbClr val="000000">
                      <a:alpha val="43137"/>
                    </a:srgbClr>
                  </a:outerShdw>
                </a:effectLst>
                <a:latin typeface="+mn-lt"/>
              </a:rPr>
              <a:t>CẤU TẠO </a:t>
            </a:r>
            <a:r>
              <a:rPr lang="en-US" altLang="vi-VN" b="1" dirty="0">
                <a:solidFill>
                  <a:srgbClr val="FFFF00"/>
                </a:solidFill>
                <a:effectLst>
                  <a:outerShdw blurRad="38100" dist="38100" dir="2700000" algn="tl">
                    <a:srgbClr val="000000">
                      <a:alpha val="43137"/>
                    </a:srgbClr>
                  </a:outerShdw>
                </a:effectLst>
                <a:latin typeface="+mn-lt"/>
              </a:rPr>
              <a:t>CỦA TIM</a:t>
            </a:r>
            <a:endParaRPr lang="vi-VN" altLang="vi-VN" b="1" dirty="0">
              <a:solidFill>
                <a:srgbClr val="FFFF00"/>
              </a:solidFill>
              <a:effectLst>
                <a:outerShdw blurRad="38100" dist="38100" dir="2700000" algn="tl">
                  <a:srgbClr val="000000">
                    <a:alpha val="43137"/>
                  </a:srgbClr>
                </a:outerShdw>
              </a:effectLst>
              <a:latin typeface="+mn-lt"/>
            </a:endParaRPr>
          </a:p>
        </p:txBody>
      </p:sp>
      <p:grpSp>
        <p:nvGrpSpPr>
          <p:cNvPr id="18435" name="Group 1"/>
          <p:cNvGrpSpPr>
            <a:grpSpLocks/>
          </p:cNvGrpSpPr>
          <p:nvPr/>
        </p:nvGrpSpPr>
        <p:grpSpPr bwMode="auto">
          <a:xfrm>
            <a:off x="679451" y="-101599"/>
            <a:ext cx="10720388" cy="1161907"/>
            <a:chOff x="2266662" y="-115886"/>
            <a:chExt cx="7770091" cy="1126836"/>
          </a:xfrm>
        </p:grpSpPr>
        <p:sp>
          <p:nvSpPr>
            <p:cNvPr id="17" name="Rounded Rectangle 1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8" name="TextBox 17"/>
            <p:cNvSpPr txBox="1"/>
            <p:nvPr/>
          </p:nvSpPr>
          <p:spPr>
            <a:xfrm>
              <a:off x="2579629" y="95037"/>
              <a:ext cx="7314448" cy="686519"/>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HOẠT ĐỘNG CỦA TIM</a:t>
              </a:r>
            </a:p>
          </p:txBody>
        </p:sp>
      </p:grpSp>
      <p:pic>
        <p:nvPicPr>
          <p:cNvPr id="18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0816" y="1674952"/>
            <a:ext cx="48990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65763" y="2009517"/>
            <a:ext cx="5799908" cy="2092877"/>
          </a:xfrm>
          <a:prstGeom prst="rect">
            <a:avLst/>
          </a:prstGeom>
        </p:spPr>
        <p:txBody>
          <a:bodyPr wrap="square" lIns="91436" tIns="45718" rIns="91436" bIns="45718">
            <a:spAutoFit/>
          </a:bodyPr>
          <a:lstStyle/>
          <a:p>
            <a:r>
              <a:rPr lang="vi-VN" sz="2800" b="1" dirty="0">
                <a:solidFill>
                  <a:srgbClr val="FFC000"/>
                </a:solidFill>
                <a:latin typeface="Times New Roman" pitchFamily="18" charset="0"/>
                <a:ea typeface="+mj-ea"/>
                <a:cs typeface="+mj-cs"/>
              </a:rPr>
              <a:t>Quan sát  hình, đọc </a:t>
            </a:r>
            <a:r>
              <a:rPr lang="en-US" sz="2800" b="1" dirty="0" err="1">
                <a:solidFill>
                  <a:srgbClr val="FFC000"/>
                </a:solidFill>
                <a:latin typeface="Times New Roman" pitchFamily="18" charset="0"/>
                <a:ea typeface="+mj-ea"/>
                <a:cs typeface="+mj-cs"/>
              </a:rPr>
              <a:t>thông</a:t>
            </a:r>
            <a:r>
              <a:rPr lang="en-US" sz="2800" b="1" dirty="0">
                <a:solidFill>
                  <a:srgbClr val="FFC000"/>
                </a:solidFill>
                <a:latin typeface="Times New Roman" pitchFamily="18" charset="0"/>
                <a:ea typeface="+mj-ea"/>
                <a:cs typeface="+mj-cs"/>
              </a:rPr>
              <a:t>  tin</a:t>
            </a:r>
            <a:r>
              <a:rPr lang="vi-VN" sz="2800" b="1" dirty="0">
                <a:solidFill>
                  <a:srgbClr val="FFC000"/>
                </a:solidFill>
                <a:latin typeface="Times New Roman" pitchFamily="18" charset="0"/>
                <a:ea typeface="+mj-ea"/>
                <a:cs typeface="+mj-cs"/>
              </a:rPr>
              <a:t> SGK tr</a:t>
            </a:r>
            <a:r>
              <a:rPr lang="en-US" sz="2800" b="1" dirty="0" err="1">
                <a:solidFill>
                  <a:srgbClr val="FFC000"/>
                </a:solidFill>
                <a:latin typeface="Times New Roman" pitchFamily="18" charset="0"/>
                <a:ea typeface="+mj-ea"/>
                <a:cs typeface="+mj-cs"/>
              </a:rPr>
              <a:t>ang</a:t>
            </a:r>
            <a:r>
              <a:rPr lang="vi-VN" sz="2800" b="1" dirty="0">
                <a:solidFill>
                  <a:srgbClr val="FFC000"/>
                </a:solidFill>
                <a:latin typeface="Times New Roman" pitchFamily="18" charset="0"/>
                <a:ea typeface="+mj-ea"/>
                <a:cs typeface="+mj-cs"/>
              </a:rPr>
              <a:t> 64,</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thảo</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luận</a:t>
            </a:r>
            <a:r>
              <a:rPr lang="vi-VN" sz="2800" b="1" dirty="0">
                <a:solidFill>
                  <a:srgbClr val="FFC000"/>
                </a:solidFill>
                <a:latin typeface="Times New Roman" pitchFamily="18" charset="0"/>
                <a:ea typeface="+mj-ea"/>
                <a:cs typeface="+mj-cs"/>
              </a:rPr>
              <a:t>,</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hoàn</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thành</a:t>
            </a:r>
            <a:r>
              <a:rPr lang="en-US" sz="2800" b="1" dirty="0">
                <a:solidFill>
                  <a:srgbClr val="FFC000"/>
                </a:solidFill>
                <a:latin typeface="Times New Roman" pitchFamily="18" charset="0"/>
                <a:ea typeface="+mj-ea"/>
                <a:cs typeface="+mj-cs"/>
              </a:rPr>
              <a:t>  </a:t>
            </a:r>
            <a:r>
              <a:rPr lang="vi-VN" sz="2800" b="1" dirty="0">
                <a:solidFill>
                  <a:srgbClr val="FFC000"/>
                </a:solidFill>
                <a:latin typeface="Times New Roman" pitchFamily="18" charset="0"/>
                <a:ea typeface="+mj-ea"/>
                <a:cs typeface="+mj-cs"/>
              </a:rPr>
              <a:t>PHT</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trong</a:t>
            </a:r>
            <a:r>
              <a:rPr lang="en-US" sz="2800" b="1" dirty="0">
                <a:solidFill>
                  <a:srgbClr val="FFC000"/>
                </a:solidFill>
                <a:latin typeface="Times New Roman" pitchFamily="18" charset="0"/>
                <a:ea typeface="+mj-ea"/>
                <a:cs typeface="+mj-cs"/>
              </a:rPr>
              <a:t> 3 </a:t>
            </a:r>
            <a:r>
              <a:rPr lang="en-US" sz="2800" b="1" dirty="0" err="1">
                <a:solidFill>
                  <a:srgbClr val="FFC000"/>
                </a:solidFill>
                <a:latin typeface="Times New Roman" pitchFamily="18" charset="0"/>
                <a:ea typeface="+mj-ea"/>
                <a:cs typeface="+mj-cs"/>
              </a:rPr>
              <a:t>phút</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Cấu</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tạo</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của</a:t>
            </a:r>
            <a:r>
              <a:rPr lang="en-US" sz="2800" b="1" dirty="0">
                <a:solidFill>
                  <a:srgbClr val="FFC000"/>
                </a:solidFill>
                <a:latin typeface="Times New Roman" pitchFamily="18" charset="0"/>
                <a:ea typeface="+mj-ea"/>
                <a:cs typeface="+mj-cs"/>
              </a:rPr>
              <a:t> </a:t>
            </a:r>
            <a:r>
              <a:rPr lang="en-US" sz="2800" b="1" dirty="0" err="1">
                <a:solidFill>
                  <a:srgbClr val="FFC000"/>
                </a:solidFill>
                <a:latin typeface="Times New Roman" pitchFamily="18" charset="0"/>
                <a:ea typeface="+mj-ea"/>
                <a:cs typeface="+mj-cs"/>
              </a:rPr>
              <a:t>tim</a:t>
            </a:r>
            <a:r>
              <a:rPr lang="en-US" sz="2800" b="1" dirty="0">
                <a:solidFill>
                  <a:srgbClr val="FFC000"/>
                </a:solidFill>
                <a:latin typeface="Times New Roman" pitchFamily="18" charset="0"/>
                <a:ea typeface="+mj-ea"/>
                <a:cs typeface="+mj-cs"/>
              </a:rPr>
              <a:t>”</a:t>
            </a:r>
            <a:br>
              <a:rPr lang="en-US" sz="2300" b="1" dirty="0">
                <a:solidFill>
                  <a:srgbClr val="FFC000"/>
                </a:solidFill>
                <a:latin typeface="Times New Roman" pitchFamily="18" charset="0"/>
                <a:ea typeface="+mj-ea"/>
                <a:cs typeface="+mj-cs"/>
              </a:rPr>
            </a:br>
            <a:endParaRPr lang="en-US" dirty="0">
              <a:solidFill>
                <a:srgbClr val="FFC000"/>
              </a:solidFill>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25</a:t>
            </a:fld>
            <a:endParaRPr lang="en-US"/>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569" y="654871"/>
            <a:ext cx="11782697" cy="5734903"/>
          </a:xfrm>
          <a:prstGeom prst="rect">
            <a:avLst/>
          </a:prstGeom>
        </p:spPr>
        <p:txBody>
          <a:bodyPr wrap="square" lIns="91436" tIns="45718" rIns="91436" bIns="45718">
            <a:spAutoFit/>
          </a:bodyPr>
          <a:lstStyle/>
          <a:p>
            <a:pPr lvl="0" algn="just" fontAlgn="base">
              <a:lnSpc>
                <a:spcPct val="120000"/>
              </a:lnSpc>
              <a:spcBef>
                <a:spcPct val="0"/>
              </a:spcBef>
              <a:spcAft>
                <a:spcPct val="0"/>
              </a:spcAft>
            </a:pPr>
            <a:r>
              <a:rPr lang="vi-VN" sz="2800" b="1" dirty="0">
                <a:solidFill>
                  <a:schemeClr val="bg1"/>
                </a:solidFill>
                <a:cs typeface="Calibri" panose="020F0502020204030204" pitchFamily="34" charset="0"/>
              </a:rPr>
              <a:t>- </a:t>
            </a:r>
            <a:r>
              <a:rPr lang="en-US" sz="2800" dirty="0">
                <a:solidFill>
                  <a:schemeClr val="bg1"/>
                </a:solidFill>
                <a:cs typeface="Calibri" panose="020F0502020204030204" pitchFamily="34" charset="0"/>
              </a:rPr>
              <a:t>Tim </a:t>
            </a:r>
            <a:r>
              <a:rPr lang="vi-VN" sz="2800" dirty="0">
                <a:solidFill>
                  <a:schemeClr val="bg1"/>
                </a:solidFill>
                <a:cs typeface="Calibri" panose="020F0502020204030204" pitchFamily="34" charset="0"/>
              </a:rPr>
              <a:t>là bộ phận quan trọng trong hệ tuần hoàn với chức năng..................</a:t>
            </a:r>
            <a:r>
              <a:rPr lang="vi-VN" sz="2800" b="1" dirty="0">
                <a:solidFill>
                  <a:srgbClr val="FFC000"/>
                </a:solidFill>
                <a:cs typeface="Calibri" panose="020F0502020204030204" pitchFamily="34" charset="0"/>
              </a:rPr>
              <a:t>1</a:t>
            </a:r>
            <a:r>
              <a:rPr lang="vi-VN" sz="2800" dirty="0">
                <a:solidFill>
                  <a:schemeClr val="bg1"/>
                </a:solidFill>
                <a:cs typeface="Calibri" panose="020F0502020204030204" pitchFamily="34" charset="0"/>
              </a:rPr>
              <a:t>............................</a:t>
            </a:r>
            <a:r>
              <a:rPr lang="en-US" sz="2800" dirty="0">
                <a:solidFill>
                  <a:schemeClr val="bg1"/>
                </a:solidFill>
                <a:cs typeface="Calibri" panose="020F0502020204030204" pitchFamily="34" charset="0"/>
              </a:rPr>
              <a:t>  </a:t>
            </a:r>
            <a:r>
              <a:rPr lang="en-US" sz="2800" dirty="0" err="1">
                <a:solidFill>
                  <a:schemeClr val="bg1"/>
                </a:solidFill>
                <a:cs typeface="Calibri" panose="020F0502020204030204" pitchFamily="34" charset="0"/>
              </a:rPr>
              <a:t>trong</a:t>
            </a:r>
            <a:r>
              <a:rPr lang="en-US" sz="2800" dirty="0">
                <a:solidFill>
                  <a:schemeClr val="bg1"/>
                </a:solidFill>
                <a:cs typeface="Calibri" panose="020F0502020204030204" pitchFamily="34" charset="0"/>
              </a:rPr>
              <a:t> </a:t>
            </a:r>
            <a:r>
              <a:rPr lang="en-US" sz="2800" dirty="0" err="1">
                <a:solidFill>
                  <a:schemeClr val="bg1"/>
                </a:solidFill>
                <a:cs typeface="Calibri" panose="020F0502020204030204" pitchFamily="34" charset="0"/>
              </a:rPr>
              <a:t>mạch</a:t>
            </a:r>
            <a:r>
              <a:rPr lang="vi-VN" sz="2800" dirty="0">
                <a:solidFill>
                  <a:schemeClr val="bg1"/>
                </a:solidFill>
                <a:cs typeface="Calibri" panose="020F0502020204030204" pitchFamily="34" charset="0"/>
              </a:rPr>
              <a:t> máu.</a:t>
            </a:r>
          </a:p>
          <a:p>
            <a:pPr lvl="0" algn="just" fontAlgn="base">
              <a:lnSpc>
                <a:spcPct val="120000"/>
              </a:lnSpc>
              <a:spcBef>
                <a:spcPct val="0"/>
              </a:spcBef>
              <a:spcAft>
                <a:spcPct val="0"/>
              </a:spcAft>
            </a:pPr>
            <a:r>
              <a:rPr lang="vi-VN" sz="2800" dirty="0">
                <a:solidFill>
                  <a:schemeClr val="bg1"/>
                </a:solidFill>
                <a:cs typeface="Calibri" panose="020F0502020204030204" pitchFamily="34" charset="0"/>
              </a:rPr>
              <a:t>- Thành tim được cấu tạo từ các ..............</a:t>
            </a:r>
            <a:r>
              <a:rPr lang="vi-VN" sz="2800" b="1" dirty="0">
                <a:solidFill>
                  <a:srgbClr val="FFC000"/>
                </a:solidFill>
                <a:cs typeface="Calibri" panose="020F0502020204030204" pitchFamily="34" charset="0"/>
              </a:rPr>
              <a:t>2</a:t>
            </a:r>
            <a:r>
              <a:rPr lang="vi-VN" sz="2800" dirty="0">
                <a:solidFill>
                  <a:schemeClr val="bg1"/>
                </a:solidFill>
                <a:cs typeface="Calibri" panose="020F0502020204030204" pitchFamily="34" charset="0"/>
              </a:rPr>
              <a:t>...................</a:t>
            </a:r>
          </a:p>
          <a:p>
            <a:pPr lvl="0" algn="just" fontAlgn="base">
              <a:lnSpc>
                <a:spcPct val="120000"/>
              </a:lnSpc>
              <a:spcBef>
                <a:spcPct val="0"/>
              </a:spcBef>
              <a:spcAft>
                <a:spcPct val="0"/>
              </a:spcAft>
            </a:pPr>
            <a:r>
              <a:rPr lang="vi-VN" sz="2800" dirty="0">
                <a:solidFill>
                  <a:schemeClr val="bg1"/>
                </a:solidFill>
                <a:cs typeface="Calibri" panose="020F0502020204030204" pitchFamily="34" charset="0"/>
              </a:rPr>
              <a:t>- Tim có vách ngăn để chia tim thành 2 nửa, mỗi nửa chia thành 2 phần </a:t>
            </a:r>
            <a:r>
              <a:rPr lang="en-US" sz="2800" dirty="0">
                <a:solidFill>
                  <a:schemeClr val="bg1"/>
                </a:solidFill>
                <a:cs typeface="Calibri" panose="020F0502020204030204" pitchFamily="34" charset="0"/>
              </a:rPr>
              <a:t>:………</a:t>
            </a:r>
            <a:r>
              <a:rPr lang="vi-VN" sz="2800" b="1" dirty="0">
                <a:solidFill>
                  <a:srgbClr val="FFC000"/>
                </a:solidFill>
                <a:cs typeface="Calibri" panose="020F0502020204030204" pitchFamily="34" charset="0"/>
              </a:rPr>
              <a:t>3</a:t>
            </a:r>
            <a:r>
              <a:rPr lang="en-US" sz="2800" dirty="0">
                <a:solidFill>
                  <a:schemeClr val="bg1"/>
                </a:solidFill>
                <a:cs typeface="Calibri" panose="020F0502020204030204" pitchFamily="34" charset="0"/>
              </a:rPr>
              <a:t>……………….; </a:t>
            </a:r>
          </a:p>
          <a:p>
            <a:pPr lvl="0" algn="just" fontAlgn="base">
              <a:lnSpc>
                <a:spcPct val="120000"/>
              </a:lnSpc>
              <a:spcBef>
                <a:spcPct val="0"/>
              </a:spcBef>
              <a:spcAft>
                <a:spcPct val="0"/>
              </a:spcAft>
            </a:pPr>
            <a:r>
              <a:rPr lang="vi-VN" sz="2800" dirty="0">
                <a:solidFill>
                  <a:schemeClr val="bg1"/>
                </a:solidFill>
                <a:cs typeface="Calibri" panose="020F0502020204030204" pitchFamily="34" charset="0"/>
              </a:rPr>
              <a:t>- Giữa tâm nhĩ phải và tâm thất phải là ...</a:t>
            </a:r>
            <a:r>
              <a:rPr lang="vi-VN" sz="2800" b="1" dirty="0">
                <a:solidFill>
                  <a:srgbClr val="FFC000"/>
                </a:solidFill>
                <a:cs typeface="Calibri" panose="020F0502020204030204" pitchFamily="34" charset="0"/>
              </a:rPr>
              <a:t>4</a:t>
            </a:r>
            <a:r>
              <a:rPr lang="vi-VN" sz="2800" dirty="0">
                <a:solidFill>
                  <a:schemeClr val="bg1"/>
                </a:solidFill>
                <a:cs typeface="Calibri" panose="020F0502020204030204" pitchFamily="34" charset="0"/>
              </a:rPr>
              <a:t>.........................</a:t>
            </a:r>
          </a:p>
          <a:p>
            <a:pPr algn="just" fontAlgn="base">
              <a:lnSpc>
                <a:spcPct val="120000"/>
              </a:lnSpc>
              <a:spcBef>
                <a:spcPct val="0"/>
              </a:spcBef>
              <a:spcAft>
                <a:spcPct val="0"/>
              </a:spcAft>
            </a:pPr>
            <a:r>
              <a:rPr lang="vi-VN" sz="2800" dirty="0">
                <a:solidFill>
                  <a:schemeClr val="bg1"/>
                </a:solidFill>
                <a:cs typeface="Calibri" panose="020F0502020204030204" pitchFamily="34" charset="0"/>
              </a:rPr>
              <a:t>- Giữa tâm nhĩ trái và tâm thất trái là ..........</a:t>
            </a:r>
            <a:r>
              <a:rPr lang="vi-VN" sz="2800" b="1" dirty="0">
                <a:solidFill>
                  <a:srgbClr val="FFC000"/>
                </a:solidFill>
                <a:cs typeface="Calibri" panose="020F0502020204030204" pitchFamily="34" charset="0"/>
              </a:rPr>
              <a:t>5</a:t>
            </a:r>
            <a:r>
              <a:rPr lang="vi-VN" sz="2800" dirty="0">
                <a:solidFill>
                  <a:schemeClr val="bg1"/>
                </a:solidFill>
                <a:cs typeface="Calibri" panose="020F0502020204030204" pitchFamily="34" charset="0"/>
              </a:rPr>
              <a:t>..................</a:t>
            </a:r>
          </a:p>
          <a:p>
            <a:pPr lvl="0" algn="just" fontAlgn="base">
              <a:lnSpc>
                <a:spcPct val="120000"/>
              </a:lnSpc>
              <a:spcBef>
                <a:spcPct val="0"/>
              </a:spcBef>
              <a:spcAft>
                <a:spcPct val="0"/>
              </a:spcAft>
            </a:pPr>
            <a:r>
              <a:rPr lang="vi-VN" sz="2800" dirty="0">
                <a:solidFill>
                  <a:schemeClr val="bg1"/>
                </a:solidFill>
                <a:cs typeface="Calibri" panose="020F0502020204030204" pitchFamily="34" charset="0"/>
              </a:rPr>
              <a:t>- </a:t>
            </a:r>
            <a:r>
              <a:rPr lang="en-US" sz="2800" dirty="0">
                <a:solidFill>
                  <a:schemeClr val="bg1"/>
                </a:solidFill>
                <a:cs typeface="Calibri" panose="020F0502020204030204" pitchFamily="34" charset="0"/>
              </a:rPr>
              <a:t>T</a:t>
            </a:r>
            <a:r>
              <a:rPr lang="vi-VN" sz="2800" dirty="0">
                <a:solidFill>
                  <a:schemeClr val="bg1"/>
                </a:solidFill>
                <a:cs typeface="Calibri" panose="020F0502020204030204" pitchFamily="34" charset="0"/>
              </a:rPr>
              <a:t>âm nhĩ  thông với..............</a:t>
            </a:r>
            <a:r>
              <a:rPr lang="vi-VN" sz="2800" b="1" dirty="0">
                <a:solidFill>
                  <a:srgbClr val="FFC000"/>
                </a:solidFill>
                <a:cs typeface="Calibri" panose="020F0502020204030204" pitchFamily="34" charset="0"/>
              </a:rPr>
              <a:t>6</a:t>
            </a:r>
            <a:r>
              <a:rPr lang="vi-VN" sz="2800" dirty="0">
                <a:solidFill>
                  <a:schemeClr val="bg1"/>
                </a:solidFill>
                <a:cs typeface="Calibri" panose="020F0502020204030204" pitchFamily="34" charset="0"/>
              </a:rPr>
              <a:t>..............., tâm thất thông với................</a:t>
            </a:r>
            <a:r>
              <a:rPr lang="vi-VN" sz="2800" b="1" dirty="0">
                <a:solidFill>
                  <a:srgbClr val="FFC000"/>
                </a:solidFill>
                <a:cs typeface="Calibri" panose="020F0502020204030204" pitchFamily="34" charset="0"/>
              </a:rPr>
              <a:t>7</a:t>
            </a:r>
            <a:r>
              <a:rPr lang="vi-VN" sz="2800" dirty="0">
                <a:solidFill>
                  <a:schemeClr val="bg1"/>
                </a:solidFill>
                <a:cs typeface="Calibri" panose="020F0502020204030204" pitchFamily="34" charset="0"/>
              </a:rPr>
              <a:t>..................</a:t>
            </a:r>
          </a:p>
          <a:p>
            <a:pPr lvl="0" algn="just" fontAlgn="base">
              <a:lnSpc>
                <a:spcPct val="120000"/>
              </a:lnSpc>
              <a:spcBef>
                <a:spcPct val="0"/>
              </a:spcBef>
              <a:spcAft>
                <a:spcPct val="0"/>
              </a:spcAft>
            </a:pPr>
            <a:r>
              <a:rPr lang="vi-VN" sz="2800" dirty="0">
                <a:solidFill>
                  <a:schemeClr val="bg1"/>
                </a:solidFill>
                <a:cs typeface="Calibri" panose="020F0502020204030204" pitchFamily="34" charset="0"/>
              </a:rPr>
              <a:t>- Giữa tâm thất phải và động mạch phổi, tâm thất trái và động mạch chủ  có  van bán nguyệt ( van tổ chim)</a:t>
            </a:r>
          </a:p>
        </p:txBody>
      </p:sp>
      <p:sp>
        <p:nvSpPr>
          <p:cNvPr id="6" name="Rectangle 5"/>
          <p:cNvSpPr/>
          <p:nvPr/>
        </p:nvSpPr>
        <p:spPr>
          <a:xfrm>
            <a:off x="2364379" y="131651"/>
            <a:ext cx="5799908" cy="584775"/>
          </a:xfrm>
          <a:prstGeom prst="rect">
            <a:avLst/>
          </a:prstGeom>
        </p:spPr>
        <p:txBody>
          <a:bodyPr wrap="square" lIns="91436" tIns="45718" rIns="91436" bIns="45718">
            <a:spAutoFit/>
          </a:bodyPr>
          <a:lstStyle/>
          <a:p>
            <a:pPr algn="ctr"/>
            <a:r>
              <a:rPr lang="en-US" sz="3200" b="1" dirty="0">
                <a:solidFill>
                  <a:srgbClr val="FFC000"/>
                </a:solidFill>
                <a:latin typeface="+mn-lt"/>
                <a:ea typeface="+mj-ea"/>
                <a:cs typeface="+mj-cs"/>
              </a:rPr>
              <a:t>PHIẾU HỌC TẬP</a:t>
            </a:r>
            <a:endParaRPr lang="en-US" sz="3200" dirty="0">
              <a:solidFill>
                <a:srgbClr val="FFC000"/>
              </a:solidFill>
              <a:latin typeface="+mn-lt"/>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26</a:t>
            </a:fld>
            <a:endParaRPr lang="en-US"/>
          </a:p>
        </p:txBody>
      </p:sp>
    </p:spTree>
    <p:extLst>
      <p:ext uri="{BB962C8B-B14F-4D97-AF65-F5344CB8AC3E}">
        <p14:creationId xmlns:p14="http://schemas.microsoft.com/office/powerpoint/2010/main" val="1439603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0163"/>
            <a:ext cx="12192000" cy="6617196"/>
          </a:xfrm>
          <a:prstGeom prst="rect">
            <a:avLst/>
          </a:prstGeom>
        </p:spPr>
        <p:txBody>
          <a:bodyPr wrap="square" lIns="91436" tIns="45718" rIns="91436" bIns="45718">
            <a:spAutoFit/>
          </a:bodyPr>
          <a:lstStyle/>
          <a:p>
            <a:pPr algn="ctr" fontAlgn="base">
              <a:spcBef>
                <a:spcPct val="0"/>
              </a:spcBef>
              <a:spcAft>
                <a:spcPct val="0"/>
              </a:spcAft>
            </a:pPr>
            <a:r>
              <a:rPr lang="en-US" sz="3200" b="1" dirty="0">
                <a:solidFill>
                  <a:srgbClr val="FFFF00"/>
                </a:solidFill>
                <a:latin typeface="+mn-lt"/>
                <a:cs typeface="Times New Roman" pitchFamily="18" charset="0"/>
              </a:rPr>
              <a:t>1. CẤU TẠO CỦA TIM</a:t>
            </a:r>
          </a:p>
          <a:p>
            <a:pPr marL="457178" indent="-457178" algn="just">
              <a:lnSpc>
                <a:spcPct val="140000"/>
              </a:lnSpc>
              <a:buFontTx/>
              <a:buChar char="-"/>
            </a:pPr>
            <a:r>
              <a:rPr lang="en-US" sz="2800" dirty="0">
                <a:solidFill>
                  <a:schemeClr val="bg1"/>
                </a:solidFill>
                <a:latin typeface="+mn-lt"/>
              </a:rPr>
              <a:t>Tim </a:t>
            </a:r>
            <a:r>
              <a:rPr lang="vi-VN" sz="2800" dirty="0">
                <a:solidFill>
                  <a:schemeClr val="bg1"/>
                </a:solidFill>
                <a:latin typeface="+mn-lt"/>
              </a:rPr>
              <a:t>là bộ phận quan trọng trong hệ tuần hoàn với chức năng................. ................</a:t>
            </a:r>
            <a:r>
              <a:rPr lang="en-US" sz="2800" dirty="0">
                <a:solidFill>
                  <a:schemeClr val="bg1"/>
                </a:solidFill>
                <a:latin typeface="+mn-lt"/>
              </a:rPr>
              <a:t>1</a:t>
            </a:r>
            <a:r>
              <a:rPr lang="vi-VN" sz="2800" dirty="0">
                <a:solidFill>
                  <a:schemeClr val="bg1"/>
                </a:solidFill>
                <a:latin typeface="+mn-lt"/>
              </a:rPr>
              <a:t>...</a:t>
            </a:r>
            <a:r>
              <a:rPr lang="en-US" sz="2800" dirty="0">
                <a:solidFill>
                  <a:schemeClr val="bg1"/>
                </a:solidFill>
                <a:latin typeface="+mn-lt"/>
              </a:rPr>
              <a:t>....................................... </a:t>
            </a:r>
            <a:r>
              <a:rPr lang="en-US" sz="2800" dirty="0" err="1">
                <a:solidFill>
                  <a:schemeClr val="bg1"/>
                </a:solidFill>
                <a:latin typeface="+mn-lt"/>
              </a:rPr>
              <a:t>trong</a:t>
            </a:r>
            <a:r>
              <a:rPr lang="en-US" sz="2800" dirty="0">
                <a:solidFill>
                  <a:schemeClr val="bg1"/>
                </a:solidFill>
                <a:latin typeface="+mn-lt"/>
              </a:rPr>
              <a:t> </a:t>
            </a:r>
            <a:r>
              <a:rPr lang="en-US" sz="2800" dirty="0" err="1">
                <a:solidFill>
                  <a:schemeClr val="bg1"/>
                </a:solidFill>
                <a:latin typeface="+mn-lt"/>
              </a:rPr>
              <a:t>mạch</a:t>
            </a:r>
            <a:r>
              <a:rPr lang="vi-VN" sz="2800" dirty="0">
                <a:solidFill>
                  <a:schemeClr val="bg1"/>
                </a:solidFill>
                <a:latin typeface="+mn-lt"/>
              </a:rPr>
              <a:t> máu.</a:t>
            </a:r>
          </a:p>
          <a:p>
            <a:pPr algn="just" fontAlgn="base">
              <a:lnSpc>
                <a:spcPct val="140000"/>
              </a:lnSpc>
              <a:spcBef>
                <a:spcPct val="0"/>
              </a:spcBef>
              <a:spcAft>
                <a:spcPct val="0"/>
              </a:spcAft>
            </a:pPr>
            <a:r>
              <a:rPr lang="vi-VN" sz="2800" dirty="0">
                <a:solidFill>
                  <a:schemeClr val="bg1"/>
                </a:solidFill>
                <a:latin typeface="+mn-lt"/>
              </a:rPr>
              <a:t>- Thành tim được cấu tạo từ các ...........</a:t>
            </a:r>
            <a:r>
              <a:rPr lang="en-US" sz="2800" dirty="0">
                <a:solidFill>
                  <a:schemeClr val="bg1"/>
                </a:solidFill>
                <a:latin typeface="+mn-lt"/>
              </a:rPr>
              <a:t>2</a:t>
            </a:r>
            <a:r>
              <a:rPr lang="vi-VN" sz="2800" dirty="0">
                <a:solidFill>
                  <a:schemeClr val="bg1"/>
                </a:solidFill>
                <a:latin typeface="+mn-lt"/>
              </a:rPr>
              <a:t>..............</a:t>
            </a:r>
          </a:p>
          <a:p>
            <a:pPr algn="just" fontAlgn="base">
              <a:lnSpc>
                <a:spcPct val="140000"/>
              </a:lnSpc>
              <a:spcBef>
                <a:spcPct val="0"/>
              </a:spcBef>
              <a:spcAft>
                <a:spcPct val="0"/>
              </a:spcAft>
            </a:pPr>
            <a:r>
              <a:rPr lang="vi-VN" sz="2800" dirty="0">
                <a:solidFill>
                  <a:schemeClr val="bg1"/>
                </a:solidFill>
                <a:latin typeface="+mn-lt"/>
              </a:rPr>
              <a:t>- Tim có vách ngăn để chia tim thành 2 nửa, mỗi nửa chia thành 2 phần </a:t>
            </a:r>
            <a:r>
              <a:rPr lang="en-US" sz="2800" dirty="0">
                <a:solidFill>
                  <a:schemeClr val="bg1"/>
                </a:solidFill>
                <a:latin typeface="+mn-lt"/>
              </a:rPr>
              <a:t>:…………3…………….; </a:t>
            </a:r>
            <a:endParaRPr lang="vi-VN" sz="2800" dirty="0">
              <a:solidFill>
                <a:schemeClr val="bg1"/>
              </a:solidFill>
              <a:latin typeface="+mn-lt"/>
            </a:endParaRPr>
          </a:p>
          <a:p>
            <a:pPr marL="342882" indent="-342882" algn="just">
              <a:lnSpc>
                <a:spcPct val="140000"/>
              </a:lnSpc>
              <a:buFontTx/>
              <a:buChar char="-"/>
            </a:pPr>
            <a:r>
              <a:rPr lang="vi-VN" sz="2800" dirty="0">
                <a:solidFill>
                  <a:schemeClr val="bg1"/>
                </a:solidFill>
                <a:latin typeface="+mn-lt"/>
              </a:rPr>
              <a:t>Giữa tâm nhĩ phải và tâm thất phải là .......</a:t>
            </a:r>
            <a:r>
              <a:rPr lang="en-US" sz="2800" dirty="0">
                <a:solidFill>
                  <a:schemeClr val="bg1"/>
                </a:solidFill>
                <a:latin typeface="+mn-lt"/>
              </a:rPr>
              <a:t>4</a:t>
            </a:r>
            <a:r>
              <a:rPr lang="vi-VN" sz="2800" dirty="0">
                <a:solidFill>
                  <a:schemeClr val="bg1"/>
                </a:solidFill>
                <a:latin typeface="+mn-lt"/>
              </a:rPr>
              <a:t>...........</a:t>
            </a:r>
          </a:p>
          <a:p>
            <a:pPr marL="342882" indent="-342882" algn="just">
              <a:lnSpc>
                <a:spcPct val="140000"/>
              </a:lnSpc>
              <a:buFontTx/>
              <a:buChar char="-"/>
            </a:pPr>
            <a:r>
              <a:rPr lang="vi-VN" sz="2800" dirty="0">
                <a:solidFill>
                  <a:schemeClr val="bg1"/>
                </a:solidFill>
                <a:latin typeface="+mn-lt"/>
              </a:rPr>
              <a:t>Giữa tâm nhĩ trái và tâm thất trái là .......</a:t>
            </a:r>
            <a:r>
              <a:rPr lang="en-US" sz="2800" dirty="0">
                <a:solidFill>
                  <a:schemeClr val="bg1"/>
                </a:solidFill>
                <a:latin typeface="+mn-lt"/>
              </a:rPr>
              <a:t>5</a:t>
            </a:r>
            <a:r>
              <a:rPr lang="vi-VN" sz="2800" dirty="0">
                <a:solidFill>
                  <a:schemeClr val="bg1"/>
                </a:solidFill>
                <a:latin typeface="+mn-lt"/>
              </a:rPr>
              <a:t>............</a:t>
            </a:r>
          </a:p>
          <a:p>
            <a:pPr fontAlgn="base">
              <a:lnSpc>
                <a:spcPct val="140000"/>
              </a:lnSpc>
              <a:spcBef>
                <a:spcPct val="0"/>
              </a:spcBef>
              <a:spcAft>
                <a:spcPct val="0"/>
              </a:spcAft>
            </a:pPr>
            <a:r>
              <a:rPr lang="vi-VN" sz="2800" dirty="0">
                <a:solidFill>
                  <a:schemeClr val="bg1"/>
                </a:solidFill>
                <a:latin typeface="+mn-lt"/>
              </a:rPr>
              <a:t>- </a:t>
            </a:r>
            <a:r>
              <a:rPr lang="en-US" sz="2800" dirty="0">
                <a:solidFill>
                  <a:schemeClr val="bg1"/>
                </a:solidFill>
                <a:latin typeface="+mn-lt"/>
              </a:rPr>
              <a:t>T</a:t>
            </a:r>
            <a:r>
              <a:rPr lang="vi-VN" sz="2800" dirty="0">
                <a:solidFill>
                  <a:schemeClr val="bg1"/>
                </a:solidFill>
                <a:latin typeface="+mn-lt"/>
              </a:rPr>
              <a:t>âm nhĩ  thông với.........</a:t>
            </a:r>
            <a:r>
              <a:rPr lang="en-US" sz="2800" dirty="0">
                <a:solidFill>
                  <a:schemeClr val="bg1"/>
                </a:solidFill>
                <a:latin typeface="+mn-lt"/>
              </a:rPr>
              <a:t>6</a:t>
            </a:r>
            <a:r>
              <a:rPr lang="vi-VN" sz="2800" dirty="0">
                <a:solidFill>
                  <a:schemeClr val="bg1"/>
                </a:solidFill>
                <a:latin typeface="+mn-lt"/>
              </a:rPr>
              <a:t>............. , tâm thất thông với......</a:t>
            </a:r>
            <a:r>
              <a:rPr lang="en-US" sz="2800" dirty="0">
                <a:solidFill>
                  <a:schemeClr val="bg1"/>
                </a:solidFill>
                <a:latin typeface="+mn-lt"/>
              </a:rPr>
              <a:t>7</a:t>
            </a:r>
            <a:r>
              <a:rPr lang="vi-VN" sz="2800" dirty="0">
                <a:solidFill>
                  <a:schemeClr val="bg1"/>
                </a:solidFill>
                <a:latin typeface="+mn-lt"/>
              </a:rPr>
              <a:t>..........</a:t>
            </a:r>
          </a:p>
          <a:p>
            <a:pPr algn="just" fontAlgn="base">
              <a:lnSpc>
                <a:spcPct val="140000"/>
              </a:lnSpc>
              <a:spcBef>
                <a:spcPct val="0"/>
              </a:spcBef>
              <a:spcAft>
                <a:spcPct val="0"/>
              </a:spcAft>
            </a:pPr>
            <a:r>
              <a:rPr lang="vi-VN" sz="2800" dirty="0">
                <a:solidFill>
                  <a:schemeClr val="bg1"/>
                </a:solidFill>
                <a:latin typeface="+mn-lt"/>
              </a:rPr>
              <a:t>- Giữa tâm thất phải và động mạch phổi, tâm thất trái và động mạch chủ  có  van bán nguyệt ( van tổ chim)</a:t>
            </a:r>
            <a:endParaRPr lang="vi-VN" sz="2800" b="1" dirty="0">
              <a:solidFill>
                <a:schemeClr val="bg1"/>
              </a:solidFill>
              <a:latin typeface="+mn-lt"/>
            </a:endParaRPr>
          </a:p>
        </p:txBody>
      </p:sp>
      <p:sp>
        <p:nvSpPr>
          <p:cNvPr id="2" name="Rectangle 1"/>
          <p:cNvSpPr/>
          <p:nvPr/>
        </p:nvSpPr>
        <p:spPr>
          <a:xfrm>
            <a:off x="1403724" y="1237126"/>
            <a:ext cx="3277757" cy="523220"/>
          </a:xfrm>
          <a:prstGeom prst="rect">
            <a:avLst/>
          </a:prstGeom>
          <a:solidFill>
            <a:schemeClr val="accent3">
              <a:lumMod val="20000"/>
              <a:lumOff val="80000"/>
            </a:schemeClr>
          </a:solidFill>
        </p:spPr>
        <p:txBody>
          <a:bodyPr wrap="none" lIns="91436" tIns="45718" rIns="91436" bIns="45718">
            <a:spAutoFit/>
          </a:bodyPr>
          <a:lstStyle/>
          <a:p>
            <a:r>
              <a:rPr lang="vi-VN" sz="2800" dirty="0">
                <a:solidFill>
                  <a:srgbClr val="FF0000"/>
                </a:solidFill>
                <a:cs typeface="Calibri" panose="020F0502020204030204" pitchFamily="34" charset="0"/>
              </a:rPr>
              <a:t>bơm hút và đẩy máu </a:t>
            </a:r>
            <a:endParaRPr lang="en-US" sz="2800" dirty="0">
              <a:solidFill>
                <a:srgbClr val="FF0000"/>
              </a:solidFill>
              <a:cs typeface="Calibri" panose="020F0502020204030204" pitchFamily="34" charset="0"/>
            </a:endParaRPr>
          </a:p>
        </p:txBody>
      </p:sp>
      <p:sp>
        <p:nvSpPr>
          <p:cNvPr id="6" name="Rectangle 5"/>
          <p:cNvSpPr/>
          <p:nvPr/>
        </p:nvSpPr>
        <p:spPr>
          <a:xfrm>
            <a:off x="5738251" y="1801674"/>
            <a:ext cx="2279407" cy="523220"/>
          </a:xfrm>
          <a:prstGeom prst="rect">
            <a:avLst/>
          </a:prstGeom>
          <a:solidFill>
            <a:schemeClr val="accent1">
              <a:lumMod val="20000"/>
              <a:lumOff val="80000"/>
            </a:schemeClr>
          </a:solidFill>
        </p:spPr>
        <p:txBody>
          <a:bodyPr wrap="none" lIns="91436" tIns="45718" rIns="91436" bIns="45718">
            <a:spAutoFit/>
          </a:bodyPr>
          <a:lstStyle/>
          <a:p>
            <a:r>
              <a:rPr lang="vi-VN" dirty="0">
                <a:solidFill>
                  <a:srgbClr val="FF0000"/>
                </a:solidFill>
                <a:latin typeface="Times New Roman" pitchFamily="18" charset="0"/>
              </a:rPr>
              <a:t> </a:t>
            </a:r>
            <a:r>
              <a:rPr lang="vi-VN" sz="2800" dirty="0">
                <a:solidFill>
                  <a:srgbClr val="FF0000"/>
                </a:solidFill>
                <a:cs typeface="Calibri" panose="020F0502020204030204" pitchFamily="34" charset="0"/>
              </a:rPr>
              <a:t>tế bào cơ tim </a:t>
            </a:r>
            <a:endParaRPr lang="en-US" sz="2800" dirty="0">
              <a:solidFill>
                <a:srgbClr val="FF0000"/>
              </a:solidFill>
              <a:cs typeface="Calibri" panose="020F0502020204030204" pitchFamily="34" charset="0"/>
            </a:endParaRPr>
          </a:p>
        </p:txBody>
      </p:sp>
      <p:sp>
        <p:nvSpPr>
          <p:cNvPr id="7" name="Rectangle 6"/>
          <p:cNvSpPr/>
          <p:nvPr/>
        </p:nvSpPr>
        <p:spPr>
          <a:xfrm>
            <a:off x="469111" y="3022771"/>
            <a:ext cx="5183215" cy="523220"/>
          </a:xfrm>
          <a:prstGeom prst="rect">
            <a:avLst/>
          </a:prstGeom>
          <a:solidFill>
            <a:schemeClr val="accent4">
              <a:lumMod val="20000"/>
              <a:lumOff val="80000"/>
            </a:schemeClr>
          </a:solidFill>
        </p:spPr>
        <p:txBody>
          <a:bodyPr wrap="none" lIns="91436" tIns="45718" rIns="91436" bIns="45718">
            <a:spAutoFit/>
          </a:bodyPr>
          <a:lstStyle/>
          <a:p>
            <a:r>
              <a:rPr lang="vi-VN" sz="2800" dirty="0">
                <a:solidFill>
                  <a:srgbClr val="FF0000"/>
                </a:solidFill>
                <a:latin typeface="Times New Roman" pitchFamily="18" charset="0"/>
              </a:rPr>
              <a:t> </a:t>
            </a:r>
            <a:r>
              <a:rPr lang="vi-VN" sz="2800" dirty="0">
                <a:solidFill>
                  <a:srgbClr val="FF0000"/>
                </a:solidFill>
                <a:cs typeface="Calibri" panose="020F0502020204030204" pitchFamily="34" charset="0"/>
              </a:rPr>
              <a:t>tâm nhĩ ở trên và tâm thất ở dưới</a:t>
            </a:r>
            <a:endParaRPr lang="en-US" sz="2800" dirty="0">
              <a:solidFill>
                <a:srgbClr val="FF0000"/>
              </a:solidFill>
              <a:cs typeface="Calibri" panose="020F0502020204030204" pitchFamily="34" charset="0"/>
            </a:endParaRPr>
          </a:p>
        </p:txBody>
      </p:sp>
      <p:sp>
        <p:nvSpPr>
          <p:cNvPr id="8" name="Rectangle 7"/>
          <p:cNvSpPr/>
          <p:nvPr/>
        </p:nvSpPr>
        <p:spPr>
          <a:xfrm>
            <a:off x="6568200" y="3545991"/>
            <a:ext cx="1499128" cy="523220"/>
          </a:xfrm>
          <a:prstGeom prst="rect">
            <a:avLst/>
          </a:prstGeom>
          <a:solidFill>
            <a:schemeClr val="accent5">
              <a:lumMod val="20000"/>
              <a:lumOff val="80000"/>
            </a:schemeClr>
          </a:solidFill>
        </p:spPr>
        <p:txBody>
          <a:bodyPr wrap="none" lIns="91436" tIns="45718" rIns="91436" bIns="45718">
            <a:spAutoFit/>
          </a:bodyPr>
          <a:lstStyle/>
          <a:p>
            <a:r>
              <a:rPr lang="vi-VN" sz="2800" dirty="0">
                <a:solidFill>
                  <a:srgbClr val="FF0000"/>
                </a:solidFill>
                <a:cs typeface="Calibri" panose="020F0502020204030204" pitchFamily="34" charset="0"/>
              </a:rPr>
              <a:t> van 3 lá </a:t>
            </a:r>
            <a:endParaRPr lang="en-US" sz="2800" dirty="0">
              <a:solidFill>
                <a:srgbClr val="FF0000"/>
              </a:solidFill>
              <a:cs typeface="Calibri" panose="020F0502020204030204" pitchFamily="34" charset="0"/>
            </a:endParaRPr>
          </a:p>
        </p:txBody>
      </p:sp>
      <p:sp>
        <p:nvSpPr>
          <p:cNvPr id="9" name="Rectangle 8"/>
          <p:cNvSpPr/>
          <p:nvPr/>
        </p:nvSpPr>
        <p:spPr>
          <a:xfrm>
            <a:off x="6232811" y="4228739"/>
            <a:ext cx="1866160" cy="523220"/>
          </a:xfrm>
          <a:prstGeom prst="rect">
            <a:avLst/>
          </a:prstGeom>
          <a:solidFill>
            <a:schemeClr val="accent6">
              <a:lumMod val="40000"/>
              <a:lumOff val="60000"/>
            </a:schemeClr>
          </a:solidFill>
        </p:spPr>
        <p:txBody>
          <a:bodyPr wrap="square" lIns="91436" tIns="45718" rIns="91436" bIns="45718">
            <a:spAutoFit/>
          </a:bodyPr>
          <a:lstStyle/>
          <a:p>
            <a:r>
              <a:rPr lang="vi-VN" sz="2800" dirty="0">
                <a:solidFill>
                  <a:srgbClr val="FF0000"/>
                </a:solidFill>
                <a:latin typeface="Times New Roman" pitchFamily="18" charset="0"/>
              </a:rPr>
              <a:t> </a:t>
            </a:r>
            <a:r>
              <a:rPr lang="vi-VN" sz="2800" dirty="0">
                <a:solidFill>
                  <a:srgbClr val="FF0000"/>
                </a:solidFill>
                <a:cs typeface="Calibri" panose="020F0502020204030204" pitchFamily="34" charset="0"/>
              </a:rPr>
              <a:t>van 2 lá </a:t>
            </a:r>
            <a:endParaRPr lang="en-US" sz="2800" dirty="0">
              <a:solidFill>
                <a:srgbClr val="FF0000"/>
              </a:solidFill>
              <a:cs typeface="Calibri" panose="020F0502020204030204" pitchFamily="34" charset="0"/>
            </a:endParaRPr>
          </a:p>
        </p:txBody>
      </p:sp>
      <p:sp>
        <p:nvSpPr>
          <p:cNvPr id="10" name="Rectangle 9"/>
          <p:cNvSpPr/>
          <p:nvPr/>
        </p:nvSpPr>
        <p:spPr>
          <a:xfrm>
            <a:off x="3700071" y="4867495"/>
            <a:ext cx="1810111" cy="523220"/>
          </a:xfrm>
          <a:prstGeom prst="rect">
            <a:avLst/>
          </a:prstGeom>
          <a:solidFill>
            <a:schemeClr val="accent6">
              <a:lumMod val="40000"/>
              <a:lumOff val="60000"/>
            </a:schemeClr>
          </a:solidFill>
        </p:spPr>
        <p:txBody>
          <a:bodyPr wrap="none" lIns="91436" tIns="45718" rIns="91436" bIns="45718">
            <a:spAutoFit/>
          </a:bodyPr>
          <a:lstStyle/>
          <a:p>
            <a:r>
              <a:rPr lang="vi-VN" sz="2800" dirty="0">
                <a:solidFill>
                  <a:srgbClr val="FF0000"/>
                </a:solidFill>
                <a:cs typeface="Calibri" panose="020F0502020204030204" pitchFamily="34" charset="0"/>
              </a:rPr>
              <a:t> </a:t>
            </a:r>
            <a:r>
              <a:rPr lang="en-US" sz="2800" dirty="0">
                <a:solidFill>
                  <a:srgbClr val="FF0000"/>
                </a:solidFill>
                <a:cs typeface="Calibri" panose="020F0502020204030204" pitchFamily="34" charset="0"/>
              </a:rPr>
              <a:t>t</a:t>
            </a:r>
            <a:r>
              <a:rPr lang="vi-VN" sz="2800" dirty="0">
                <a:solidFill>
                  <a:srgbClr val="FF0000"/>
                </a:solidFill>
                <a:cs typeface="Calibri" panose="020F0502020204030204" pitchFamily="34" charset="0"/>
              </a:rPr>
              <a:t>ĩnh mạch </a:t>
            </a:r>
            <a:endParaRPr lang="en-US" sz="2800" dirty="0">
              <a:solidFill>
                <a:srgbClr val="FF0000"/>
              </a:solidFill>
              <a:cs typeface="Calibri" panose="020F0502020204030204" pitchFamily="34" charset="0"/>
            </a:endParaRPr>
          </a:p>
        </p:txBody>
      </p:sp>
      <p:sp>
        <p:nvSpPr>
          <p:cNvPr id="11" name="Rectangle 10"/>
          <p:cNvSpPr/>
          <p:nvPr/>
        </p:nvSpPr>
        <p:spPr>
          <a:xfrm>
            <a:off x="8971401" y="4849835"/>
            <a:ext cx="1983235" cy="523220"/>
          </a:xfrm>
          <a:prstGeom prst="rect">
            <a:avLst/>
          </a:prstGeom>
          <a:solidFill>
            <a:schemeClr val="accent6">
              <a:lumMod val="40000"/>
              <a:lumOff val="60000"/>
            </a:schemeClr>
          </a:solidFill>
        </p:spPr>
        <p:txBody>
          <a:bodyPr wrap="none" lIns="91436" tIns="45718" rIns="91436" bIns="45718">
            <a:spAutoFit/>
          </a:bodyPr>
          <a:lstStyle/>
          <a:p>
            <a:r>
              <a:rPr lang="vi-VN" sz="2800" dirty="0">
                <a:solidFill>
                  <a:srgbClr val="FF0000"/>
                </a:solidFill>
                <a:latin typeface="Times New Roman" pitchFamily="18" charset="0"/>
              </a:rPr>
              <a:t> </a:t>
            </a:r>
            <a:r>
              <a:rPr lang="vi-VN" sz="2800" dirty="0">
                <a:solidFill>
                  <a:srgbClr val="FF0000"/>
                </a:solidFill>
                <a:cs typeface="Calibri" panose="020F0502020204030204" pitchFamily="34" charset="0"/>
              </a:rPr>
              <a:t>động mạch </a:t>
            </a:r>
            <a:endParaRPr lang="en-US" sz="2800" dirty="0">
              <a:solidFill>
                <a:srgbClr val="FF0000"/>
              </a:solidFill>
              <a:cs typeface="Calibri" panose="020F0502020204030204" pitchFamily="34" charset="0"/>
            </a:endParaRP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27</a:t>
            </a:fld>
            <a:endParaRPr lang="en-US"/>
          </a:p>
        </p:txBody>
      </p:sp>
    </p:spTree>
    <p:extLst>
      <p:ext uri="{BB962C8B-B14F-4D97-AF65-F5344CB8AC3E}">
        <p14:creationId xmlns:p14="http://schemas.microsoft.com/office/powerpoint/2010/main" val="31725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1092141" descr="tamtay.vn - photo - yếu tim đừng xem! thực tập mổ ếch, chuột, cá lóc nè!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2" y="1706564"/>
            <a:ext cx="36988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Line 6"/>
          <p:cNvSpPr>
            <a:spLocks noChangeShapeType="1"/>
          </p:cNvSpPr>
          <p:nvPr/>
        </p:nvSpPr>
        <p:spPr bwMode="auto">
          <a:xfrm flipV="1">
            <a:off x="2714627" y="3427413"/>
            <a:ext cx="3294063" cy="142875"/>
          </a:xfrm>
          <a:prstGeom prst="line">
            <a:avLst/>
          </a:prstGeom>
          <a:noFill/>
          <a:ln w="38100">
            <a:solidFill>
              <a:srgbClr val="33CC33"/>
            </a:solidFill>
            <a:round/>
            <a:headEnd/>
            <a:tailEnd type="triangle" w="med" len="med"/>
          </a:ln>
          <a:effectLst/>
        </p:spPr>
        <p:txBody>
          <a:bodyPr lIns="91436" tIns="45718" rIns="91436" bIns="45718"/>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2" name="Group 7"/>
          <p:cNvGrpSpPr>
            <a:grpSpLocks/>
          </p:cNvGrpSpPr>
          <p:nvPr/>
        </p:nvGrpSpPr>
        <p:grpSpPr bwMode="auto">
          <a:xfrm>
            <a:off x="5473702" y="1939926"/>
            <a:ext cx="4010025" cy="2679701"/>
            <a:chOff x="2880" y="816"/>
            <a:chExt cx="2526" cy="1688"/>
          </a:xfrm>
        </p:grpSpPr>
        <p:sp>
          <p:nvSpPr>
            <p:cNvPr id="162824" name="AutoShape 8"/>
            <p:cNvSpPr>
              <a:spLocks noChangeArrowheads="1"/>
            </p:cNvSpPr>
            <p:nvPr/>
          </p:nvSpPr>
          <p:spPr bwMode="auto">
            <a:xfrm>
              <a:off x="2880" y="816"/>
              <a:ext cx="1200" cy="1344"/>
            </a:xfrm>
            <a:prstGeom prst="can">
              <a:avLst>
                <a:gd name="adj" fmla="val 28000"/>
              </a:avLst>
            </a:prstGeom>
            <a:noFill/>
            <a:ln w="28575">
              <a:solidFill>
                <a:schemeClr val="tx1"/>
              </a:solidFill>
              <a:round/>
              <a:headEnd/>
              <a:tailEnd/>
            </a:ln>
            <a:effectLst/>
          </p:spPr>
          <p:txBody>
            <a:bodyPr wrap="none" anchor="ct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2825" name="Line 9"/>
            <p:cNvSpPr>
              <a:spLocks noChangeShapeType="1"/>
            </p:cNvSpPr>
            <p:nvPr/>
          </p:nvSpPr>
          <p:spPr bwMode="auto">
            <a:xfrm flipH="1">
              <a:off x="3936" y="1536"/>
              <a:ext cx="576" cy="192"/>
            </a:xfrm>
            <a:prstGeom prst="line">
              <a:avLst/>
            </a:prstGeom>
            <a:noFill/>
            <a:ln w="28575">
              <a:solidFill>
                <a:srgbClr val="33CC33"/>
              </a:solidFill>
              <a:round/>
              <a:headEnd/>
              <a:tailEnd type="triangle" w="med" len="med"/>
            </a:ln>
            <a:effectLst/>
          </p:spPr>
          <p:txBody>
            <a:bodyP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475" name="Text Box 10"/>
            <p:cNvSpPr txBox="1">
              <a:spLocks noChangeArrowheads="1"/>
            </p:cNvSpPr>
            <p:nvPr/>
          </p:nvSpPr>
          <p:spPr bwMode="auto">
            <a:xfrm>
              <a:off x="4480" y="1224"/>
              <a:ext cx="926"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b="1" dirty="0">
                  <a:solidFill>
                    <a:srgbClr val="FFFF00"/>
                  </a:solidFill>
                  <a:latin typeface="+mn-lt"/>
                  <a:cs typeface="Times New Roman" panose="02020603050405020304" pitchFamily="18" charset="0"/>
                </a:rPr>
                <a:t>Dung </a:t>
              </a:r>
              <a:r>
                <a:rPr lang="en-US" altLang="en-US" b="1" dirty="0" err="1">
                  <a:solidFill>
                    <a:srgbClr val="FFFF00"/>
                  </a:solidFill>
                  <a:latin typeface="+mn-lt"/>
                  <a:cs typeface="Times New Roman" panose="02020603050405020304" pitchFamily="18" charset="0"/>
                </a:rPr>
                <a:t>dịch</a:t>
              </a:r>
              <a:r>
                <a:rPr lang="en-US" altLang="en-US" b="1" dirty="0">
                  <a:solidFill>
                    <a:srgbClr val="FFFF00"/>
                  </a:solidFill>
                  <a:latin typeface="+mn-lt"/>
                  <a:cs typeface="Times New Roman" panose="02020603050405020304" pitchFamily="18" charset="0"/>
                </a:rPr>
                <a:t> </a:t>
              </a:r>
              <a:r>
                <a:rPr lang="en-US" altLang="en-US" b="1" dirty="0" err="1">
                  <a:solidFill>
                    <a:srgbClr val="FFFF00"/>
                  </a:solidFill>
                  <a:latin typeface="+mn-lt"/>
                  <a:cs typeface="Times New Roman" panose="02020603050405020304" pitchFamily="18" charset="0"/>
                </a:rPr>
                <a:t>sinh</a:t>
              </a:r>
              <a:r>
                <a:rPr lang="en-US" altLang="en-US" b="1" dirty="0">
                  <a:solidFill>
                    <a:srgbClr val="FFFF00"/>
                  </a:solidFill>
                  <a:latin typeface="+mn-lt"/>
                  <a:cs typeface="Times New Roman" panose="02020603050405020304" pitchFamily="18" charset="0"/>
                </a:rPr>
                <a:t> </a:t>
              </a:r>
              <a:r>
                <a:rPr lang="en-US" altLang="en-US" b="1" dirty="0" err="1">
                  <a:solidFill>
                    <a:srgbClr val="FFFF00"/>
                  </a:solidFill>
                  <a:latin typeface="+mn-lt"/>
                  <a:cs typeface="Times New Roman" panose="02020603050405020304" pitchFamily="18" charset="0"/>
                </a:rPr>
                <a:t>lý</a:t>
              </a:r>
              <a:endParaRPr lang="en-US" altLang="en-US" b="1" dirty="0">
                <a:solidFill>
                  <a:srgbClr val="FFFF00"/>
                </a:solidFill>
                <a:latin typeface="+mn-lt"/>
                <a:cs typeface="Times New Roman" panose="02020603050405020304" pitchFamily="18" charset="0"/>
              </a:endParaRPr>
            </a:p>
            <a:p>
              <a:pPr algn="ctr">
                <a:lnSpc>
                  <a:spcPct val="100000"/>
                </a:lnSpc>
                <a:spcBef>
                  <a:spcPct val="50000"/>
                </a:spcBef>
                <a:buFontTx/>
                <a:buNone/>
              </a:pPr>
              <a:endParaRPr lang="en-US" altLang="en-US" b="1" dirty="0">
                <a:solidFill>
                  <a:srgbClr val="FFFF00"/>
                </a:solidFill>
                <a:latin typeface="+mn-lt"/>
                <a:cs typeface="Times New Roman" panose="02020603050405020304" pitchFamily="18" charset="0"/>
              </a:endParaRPr>
            </a:p>
          </p:txBody>
        </p:sp>
        <p:sp>
          <p:nvSpPr>
            <p:cNvPr id="162827" name="Oval 11"/>
            <p:cNvSpPr>
              <a:spLocks noChangeArrowheads="1"/>
            </p:cNvSpPr>
            <p:nvPr/>
          </p:nvSpPr>
          <p:spPr bwMode="auto">
            <a:xfrm>
              <a:off x="2880" y="1248"/>
              <a:ext cx="1200" cy="225"/>
            </a:xfrm>
            <a:prstGeom prst="ellipse">
              <a:avLst/>
            </a:prstGeom>
            <a:solidFill>
              <a:schemeClr val="accent4">
                <a:lumMod val="40000"/>
                <a:lumOff val="60000"/>
              </a:schemeClr>
            </a:solidFill>
            <a:ln w="19050">
              <a:solidFill>
                <a:schemeClr val="tx1"/>
              </a:solidFill>
              <a:prstDash val="sysDot"/>
              <a:round/>
              <a:headEnd/>
              <a:tailEnd/>
            </a:ln>
            <a:effectLst/>
          </p:spPr>
          <p:txBody>
            <a:bodyPr wrap="none" anchor="ct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62829" name="Line 13"/>
          <p:cNvSpPr>
            <a:spLocks noChangeShapeType="1"/>
          </p:cNvSpPr>
          <p:nvPr/>
        </p:nvSpPr>
        <p:spPr bwMode="auto">
          <a:xfrm>
            <a:off x="3011490" y="4703765"/>
            <a:ext cx="2887663" cy="996951"/>
          </a:xfrm>
          <a:prstGeom prst="line">
            <a:avLst/>
          </a:prstGeom>
          <a:noFill/>
          <a:ln w="38100">
            <a:solidFill>
              <a:srgbClr val="33CC33"/>
            </a:solidFill>
            <a:round/>
            <a:headEnd/>
            <a:tailEnd type="triangle" w="med" len="med"/>
          </a:ln>
          <a:effectLst/>
        </p:spPr>
        <p:txBody>
          <a:bodyPr lIns="91436" tIns="45718" rIns="91436" bIns="45718"/>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3" name="Group 14"/>
          <p:cNvGrpSpPr>
            <a:grpSpLocks/>
          </p:cNvGrpSpPr>
          <p:nvPr/>
        </p:nvGrpSpPr>
        <p:grpSpPr bwMode="auto">
          <a:xfrm>
            <a:off x="5472113" y="4308475"/>
            <a:ext cx="3854451" cy="2133600"/>
            <a:chOff x="2928" y="2400"/>
            <a:chExt cx="2428" cy="1344"/>
          </a:xfrm>
        </p:grpSpPr>
        <p:sp>
          <p:nvSpPr>
            <p:cNvPr id="162831" name="AutoShape 15"/>
            <p:cNvSpPr>
              <a:spLocks noChangeArrowheads="1"/>
            </p:cNvSpPr>
            <p:nvPr/>
          </p:nvSpPr>
          <p:spPr bwMode="auto">
            <a:xfrm>
              <a:off x="2928" y="2400"/>
              <a:ext cx="1200" cy="1344"/>
            </a:xfrm>
            <a:prstGeom prst="can">
              <a:avLst>
                <a:gd name="adj" fmla="val 28000"/>
              </a:avLst>
            </a:prstGeom>
            <a:noFill/>
            <a:ln w="28575">
              <a:solidFill>
                <a:schemeClr val="tx1"/>
              </a:solidFill>
              <a:round/>
              <a:headEnd/>
              <a:tailEnd/>
            </a:ln>
            <a:effectLst/>
          </p:spPr>
          <p:txBody>
            <a:bodyPr wrap="none" anchor="ct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2832" name="Line 16"/>
            <p:cNvSpPr>
              <a:spLocks noChangeShapeType="1"/>
            </p:cNvSpPr>
            <p:nvPr/>
          </p:nvSpPr>
          <p:spPr bwMode="auto">
            <a:xfrm flipH="1">
              <a:off x="3984" y="3120"/>
              <a:ext cx="576" cy="192"/>
            </a:xfrm>
            <a:prstGeom prst="line">
              <a:avLst/>
            </a:prstGeom>
            <a:noFill/>
            <a:ln w="28575">
              <a:solidFill>
                <a:srgbClr val="33CC33"/>
              </a:solidFill>
              <a:round/>
              <a:headEnd/>
              <a:tailEnd type="triangle" w="med" len="med"/>
            </a:ln>
            <a:effectLst/>
          </p:spPr>
          <p:txBody>
            <a:bodyP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2833" name="Text Box 17"/>
            <p:cNvSpPr txBox="1">
              <a:spLocks noChangeArrowheads="1"/>
            </p:cNvSpPr>
            <p:nvPr/>
          </p:nvSpPr>
          <p:spPr bwMode="auto">
            <a:xfrm>
              <a:off x="4466" y="2798"/>
              <a:ext cx="890" cy="892"/>
            </a:xfrm>
            <a:prstGeom prst="rect">
              <a:avLst/>
            </a:prstGeom>
            <a:noFill/>
            <a:ln>
              <a:noFill/>
            </a:ln>
            <a:effectLst/>
          </p:spPr>
          <p:txBody>
            <a:bodyPr wrap="square">
              <a:spAutoFit/>
            </a:bodyPr>
            <a:lstStyle/>
            <a:p>
              <a:pPr algn="ctr">
                <a:spcBef>
                  <a:spcPct val="50000"/>
                </a:spcBef>
                <a:defRPr/>
              </a:pPr>
              <a:r>
                <a:rPr lang="en-US" sz="2800" b="1" dirty="0">
                  <a:solidFill>
                    <a:srgbClr val="FFFF00"/>
                  </a:solidFill>
                  <a:effectLst>
                    <a:outerShdw blurRad="38100" dist="38100" dir="2700000" algn="tl">
                      <a:srgbClr val="000000">
                        <a:alpha val="43137"/>
                      </a:srgbClr>
                    </a:outerShdw>
                  </a:effectLst>
                  <a:latin typeface="+mn-lt"/>
                  <a:cs typeface="Times New Roman" pitchFamily="18" charset="0"/>
                </a:rPr>
                <a:t>Dung </a:t>
              </a:r>
              <a:r>
                <a:rPr lang="en-US" sz="2800" b="1" dirty="0" err="1">
                  <a:solidFill>
                    <a:srgbClr val="FFFF00"/>
                  </a:solidFill>
                  <a:effectLst>
                    <a:outerShdw blurRad="38100" dist="38100" dir="2700000" algn="tl">
                      <a:srgbClr val="000000">
                        <a:alpha val="43137"/>
                      </a:srgbClr>
                    </a:outerShdw>
                  </a:effectLst>
                  <a:latin typeface="+mn-lt"/>
                  <a:cs typeface="Times New Roman" pitchFamily="18" charset="0"/>
                </a:rPr>
                <a:t>dịch</a:t>
              </a:r>
              <a:r>
                <a:rPr lang="en-US" sz="2800" b="1" dirty="0">
                  <a:solidFill>
                    <a:srgbClr val="FFFF00"/>
                  </a:solidFill>
                  <a:effectLst>
                    <a:outerShdw blurRad="38100" dist="38100" dir="2700000" algn="tl">
                      <a:srgbClr val="000000">
                        <a:alpha val="43137"/>
                      </a:srgbClr>
                    </a:outerShdw>
                  </a:effectLst>
                  <a:latin typeface="+mn-lt"/>
                  <a:cs typeface="Times New Roman" pitchFamily="18" charset="0"/>
                </a:rPr>
                <a:t> </a:t>
              </a:r>
              <a:r>
                <a:rPr lang="en-US" sz="2800" b="1" dirty="0" err="1">
                  <a:solidFill>
                    <a:srgbClr val="FFFF00"/>
                  </a:solidFill>
                  <a:effectLst>
                    <a:outerShdw blurRad="38100" dist="38100" dir="2700000" algn="tl">
                      <a:srgbClr val="000000">
                        <a:alpha val="43137"/>
                      </a:srgbClr>
                    </a:outerShdw>
                  </a:effectLst>
                  <a:latin typeface="+mn-lt"/>
                  <a:cs typeface="Times New Roman" pitchFamily="18" charset="0"/>
                </a:rPr>
                <a:t>sinh</a:t>
              </a:r>
              <a:r>
                <a:rPr lang="en-US" sz="2800" b="1" dirty="0">
                  <a:solidFill>
                    <a:srgbClr val="FFFF00"/>
                  </a:solidFill>
                  <a:effectLst>
                    <a:outerShdw blurRad="38100" dist="38100" dir="2700000" algn="tl">
                      <a:srgbClr val="000000">
                        <a:alpha val="43137"/>
                      </a:srgbClr>
                    </a:outerShdw>
                  </a:effectLst>
                  <a:latin typeface="+mn-lt"/>
                  <a:cs typeface="Times New Roman" pitchFamily="18" charset="0"/>
                </a:rPr>
                <a:t> </a:t>
              </a:r>
              <a:r>
                <a:rPr lang="en-US" sz="2800" b="1" dirty="0" err="1">
                  <a:solidFill>
                    <a:srgbClr val="FFFF00"/>
                  </a:solidFill>
                  <a:effectLst>
                    <a:outerShdw blurRad="38100" dist="38100" dir="2700000" algn="tl">
                      <a:srgbClr val="000000">
                        <a:alpha val="43137"/>
                      </a:srgbClr>
                    </a:outerShdw>
                  </a:effectLst>
                  <a:latin typeface="+mn-lt"/>
                  <a:cs typeface="Times New Roman" pitchFamily="18" charset="0"/>
                </a:rPr>
                <a:t>lý</a:t>
              </a:r>
              <a:endParaRPr lang="en-US" sz="2800" b="1" dirty="0">
                <a:solidFill>
                  <a:srgbClr val="FFFF00"/>
                </a:solidFill>
                <a:effectLst>
                  <a:outerShdw blurRad="38100" dist="38100" dir="2700000" algn="tl">
                    <a:srgbClr val="000000">
                      <a:alpha val="43137"/>
                    </a:srgbClr>
                  </a:outerShdw>
                </a:effectLst>
                <a:latin typeface="+mn-lt"/>
                <a:cs typeface="Times New Roman" pitchFamily="18" charset="0"/>
              </a:endParaRPr>
            </a:p>
          </p:txBody>
        </p:sp>
        <p:sp>
          <p:nvSpPr>
            <p:cNvPr id="162834" name="Oval 18"/>
            <p:cNvSpPr>
              <a:spLocks noChangeArrowheads="1"/>
            </p:cNvSpPr>
            <p:nvPr/>
          </p:nvSpPr>
          <p:spPr bwMode="auto">
            <a:xfrm>
              <a:off x="2928" y="2880"/>
              <a:ext cx="1200" cy="240"/>
            </a:xfrm>
            <a:prstGeom prst="ellipse">
              <a:avLst/>
            </a:prstGeom>
            <a:solidFill>
              <a:schemeClr val="accent4">
                <a:lumMod val="40000"/>
                <a:lumOff val="60000"/>
              </a:schemeClr>
            </a:solidFill>
            <a:ln w="19050">
              <a:solidFill>
                <a:schemeClr val="tx1"/>
              </a:solidFill>
              <a:prstDash val="sysDot"/>
              <a:round/>
              <a:headEnd/>
              <a:tailEnd/>
            </a:ln>
            <a:effectLst/>
          </p:spPr>
          <p:txBody>
            <a:bodyPr wrap="none" anchor="ctr"/>
            <a:lstStyle/>
            <a:p>
              <a:pPr>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62836" name="Picture 20" descr="CHAN 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95143">
            <a:off x="6211891" y="5426078"/>
            <a:ext cx="547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32" descr="tim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2873375"/>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2" descr="tim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62213" y="3278190"/>
            <a:ext cx="346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6" name="Group 1"/>
          <p:cNvGrpSpPr>
            <a:grpSpLocks/>
          </p:cNvGrpSpPr>
          <p:nvPr/>
        </p:nvGrpSpPr>
        <p:grpSpPr bwMode="auto">
          <a:xfrm>
            <a:off x="1249365" y="33339"/>
            <a:ext cx="10720387" cy="1161287"/>
            <a:chOff x="2266662" y="-115886"/>
            <a:chExt cx="7770091" cy="1126836"/>
          </a:xfrm>
        </p:grpSpPr>
        <p:sp>
          <p:nvSpPr>
            <p:cNvPr id="24" name="Rounded Rectangle 23"/>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25" name="TextBox 24"/>
            <p:cNvSpPr txBox="1"/>
            <p:nvPr/>
          </p:nvSpPr>
          <p:spPr>
            <a:xfrm>
              <a:off x="2516345" y="152145"/>
              <a:ext cx="7315599" cy="686886"/>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21" name="Horizontal Scroll 20"/>
          <p:cNvSpPr/>
          <p:nvPr/>
        </p:nvSpPr>
        <p:spPr>
          <a:xfrm>
            <a:off x="9326566" y="1194626"/>
            <a:ext cx="2753335" cy="5493559"/>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fontAlgn="base">
              <a:spcBef>
                <a:spcPct val="20000"/>
              </a:spcBef>
              <a:spcAft>
                <a:spcPct val="0"/>
              </a:spcAft>
              <a:defRPr/>
            </a:pPr>
            <a:r>
              <a:rPr lang="vi-VN" sz="2800" b="1" dirty="0">
                <a:solidFill>
                  <a:srgbClr val="CC0000"/>
                </a:solidFill>
                <a:latin typeface="Times New Roman" pitchFamily="18" charset="0"/>
                <a:cs typeface="Times New Roman" pitchFamily="18" charset="0"/>
              </a:rPr>
              <a:t> </a:t>
            </a:r>
            <a:r>
              <a:rPr lang="en-US" sz="3500" b="1" dirty="0" err="1">
                <a:solidFill>
                  <a:srgbClr val="CC0000"/>
                </a:solidFill>
                <a:cs typeface="Times New Roman" pitchFamily="18" charset="0"/>
              </a:rPr>
              <a:t>Học</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sinh</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mô</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tả</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thí</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nghiệm</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và</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rút</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ra</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kết</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luận</a:t>
            </a:r>
            <a:r>
              <a:rPr lang="en-US" sz="3500" b="1" dirty="0">
                <a:solidFill>
                  <a:srgbClr val="CC0000"/>
                </a:solidFill>
                <a:cs typeface="Times New Roman" pitchFamily="18" charset="0"/>
              </a:rPr>
              <a:t>?</a:t>
            </a:r>
          </a:p>
          <a:p>
            <a:pPr fontAlgn="base">
              <a:spcBef>
                <a:spcPct val="0"/>
              </a:spcBef>
              <a:spcAft>
                <a:spcPct val="0"/>
              </a:spcAft>
              <a:defRPr/>
            </a:pPr>
            <a:endParaRPr lang="en-US" sz="2800" b="1" dirty="0">
              <a:solidFill>
                <a:srgbClr val="CC0000"/>
              </a:solidFill>
              <a:latin typeface="Times New Roman" pitchFamily="18" charset="0"/>
              <a:cs typeface="Times New Roman" pitchFamily="18" charset="0"/>
            </a:endParaRPr>
          </a:p>
        </p:txBody>
      </p:sp>
      <p:sp>
        <p:nvSpPr>
          <p:cNvPr id="22" name="Horizontal Scroll 21"/>
          <p:cNvSpPr/>
          <p:nvPr/>
        </p:nvSpPr>
        <p:spPr>
          <a:xfrm>
            <a:off x="9342623" y="1194626"/>
            <a:ext cx="2753335" cy="5493559"/>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just" fontAlgn="base">
              <a:spcBef>
                <a:spcPct val="20000"/>
              </a:spcBef>
              <a:spcAft>
                <a:spcPct val="0"/>
              </a:spcAft>
              <a:defRPr/>
            </a:pPr>
            <a:r>
              <a:rPr lang="en-US" sz="3600" b="1" dirty="0" err="1">
                <a:solidFill>
                  <a:srgbClr val="CC0000"/>
                </a:solidFill>
                <a:cs typeface="Times New Roman" pitchFamily="18" charset="0"/>
              </a:rPr>
              <a:t>Khái</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niệm</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tính</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tự</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động</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của</a:t>
            </a:r>
            <a:r>
              <a:rPr lang="en-US" sz="3600" b="1" dirty="0">
                <a:solidFill>
                  <a:srgbClr val="CC0000"/>
                </a:solidFill>
                <a:cs typeface="Times New Roman" pitchFamily="18" charset="0"/>
              </a:rPr>
              <a:t> </a:t>
            </a:r>
            <a:r>
              <a:rPr lang="en-US" sz="3600" b="1" dirty="0" err="1">
                <a:solidFill>
                  <a:srgbClr val="CC0000"/>
                </a:solidFill>
                <a:cs typeface="Times New Roman" pitchFamily="18" charset="0"/>
              </a:rPr>
              <a:t>tim</a:t>
            </a:r>
            <a:r>
              <a:rPr lang="en-US" sz="3600" b="1" dirty="0">
                <a:solidFill>
                  <a:srgbClr val="CC0000"/>
                </a:solidFill>
                <a:cs typeface="Times New Roman" pitchFamily="18" charset="0"/>
              </a:rPr>
              <a:t>?</a:t>
            </a:r>
          </a:p>
          <a:p>
            <a:pPr fontAlgn="base">
              <a:spcBef>
                <a:spcPct val="0"/>
              </a:spcBef>
              <a:spcAft>
                <a:spcPct val="0"/>
              </a:spcAft>
              <a:defRPr/>
            </a:pPr>
            <a:endParaRPr lang="en-US" sz="2800" b="1" dirty="0">
              <a:solidFill>
                <a:srgbClr val="CC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6B84CE86-DDC0-42BE-B150-7592CC702D1D}" type="slidenum">
              <a:rPr lang="en-US" smtClean="0"/>
              <a:pPr>
                <a:defRPr/>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2820"/>
                                        </p:tgtEl>
                                        <p:attrNameLst>
                                          <p:attrName>style.visibility</p:attrName>
                                        </p:attrNameLst>
                                      </p:cBhvr>
                                      <p:to>
                                        <p:strVal val="visible"/>
                                      </p:to>
                                    </p:set>
                                    <p:animEffect transition="in" filter="wipe(left)">
                                      <p:cBhvr>
                                        <p:cTn id="7" dur="500"/>
                                        <p:tgtEl>
                                          <p:spTgt spid="1628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2829"/>
                                        </p:tgtEl>
                                        <p:attrNameLst>
                                          <p:attrName>style.visibility</p:attrName>
                                        </p:attrNameLst>
                                      </p:cBhvr>
                                      <p:to>
                                        <p:strVal val="visible"/>
                                      </p:to>
                                    </p:set>
                                    <p:animEffect transition="in" filter="wipe(left)">
                                      <p:cBhvr>
                                        <p:cTn id="11" dur="1000"/>
                                        <p:tgtEl>
                                          <p:spTgt spid="162829"/>
                                        </p:tgtEl>
                                      </p:cBhvr>
                                    </p:animEffect>
                                  </p:childTnLst>
                                </p:cTn>
                              </p:par>
                              <p:par>
                                <p:cTn id="12" presetID="4"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ox(in)">
                                      <p:cBhvr>
                                        <p:cTn id="14" dur="500"/>
                                        <p:tgtEl>
                                          <p:spTgt spid="20"/>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nodeType="afterGroup">
                            <p:stCondLst>
                              <p:cond delay="2000"/>
                            </p:stCondLst>
                            <p:childTnLst>
                              <p:par>
                                <p:cTn id="20" presetID="10" presetClass="entr" presetSubtype="0" fill="hold" nodeType="afterEffect">
                                  <p:stCondLst>
                                    <p:cond delay="0"/>
                                  </p:stCondLst>
                                  <p:childTnLst>
                                    <p:set>
                                      <p:cBhvr>
                                        <p:cTn id="21" dur="1" fill="hold">
                                          <p:stCondLst>
                                            <p:cond delay="0"/>
                                          </p:stCondLst>
                                        </p:cTn>
                                        <p:tgtEl>
                                          <p:spTgt spid="162836"/>
                                        </p:tgtEl>
                                        <p:attrNameLst>
                                          <p:attrName>style.visibility</p:attrName>
                                        </p:attrNameLst>
                                      </p:cBhvr>
                                      <p:to>
                                        <p:strVal val="visible"/>
                                      </p:to>
                                    </p:set>
                                    <p:animEffect transition="in" filter="fade">
                                      <p:cBhvr>
                                        <p:cTn id="22" dur="1000"/>
                                        <p:tgtEl>
                                          <p:spTgt spid="162836"/>
                                        </p:tgtEl>
                                      </p:cBhvr>
                                    </p:animEffect>
                                  </p:childTnLst>
                                </p:cTn>
                              </p:par>
                            </p:childTnLst>
                          </p:cTn>
                        </p:par>
                        <p:par>
                          <p:cTn id="23" fill="hold" nodeType="afterGroup">
                            <p:stCondLst>
                              <p:cond delay="3000"/>
                            </p:stCondLst>
                            <p:childTnLst>
                              <p:par>
                                <p:cTn id="24" presetID="22" presetClass="entr" presetSubtype="4" fill="hold" nodeType="afterEffect">
                                  <p:stCondLst>
                                    <p:cond delay="0"/>
                                  </p:stCondLst>
                                  <p:childTnLst>
                                    <p:set>
                                      <p:cBhvr>
                                        <p:cTn id="25" dur="1" fill="hold">
                                          <p:stCondLst>
                                            <p:cond delay="0"/>
                                          </p:stCondLst>
                                        </p:cTn>
                                        <p:tgtEl>
                                          <p:spTgt spid="162822"/>
                                        </p:tgtEl>
                                        <p:attrNameLst>
                                          <p:attrName>style.visibility</p:attrName>
                                        </p:attrNameLst>
                                      </p:cBhvr>
                                      <p:to>
                                        <p:strVal val="visible"/>
                                      </p:to>
                                    </p:set>
                                    <p:animEffect transition="in" filter="wipe(down)">
                                      <p:cBhvr>
                                        <p:cTn id="26" dur="1000"/>
                                        <p:tgtEl>
                                          <p:spTgt spid="162822"/>
                                        </p:tgtEl>
                                      </p:cBhvr>
                                    </p:animEffect>
                                  </p:childTnLst>
                                </p:cTn>
                              </p:par>
                              <p:par>
                                <p:cTn id="27" presetID="4" presetClass="exit" presetSubtype="16" fill="hold" nodeType="withEffect">
                                  <p:stCondLst>
                                    <p:cond delay="0"/>
                                  </p:stCondLst>
                                  <p:childTnLst>
                                    <p:animEffect transition="out" filter="box(in)">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par>
                          <p:cTn id="30" fill="hold" nodeType="afterGroup">
                            <p:stCondLst>
                              <p:cond delay="4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nodeType="afterGroup">
                            <p:stCondLst>
                              <p:cond delay="4500"/>
                            </p:stCondLst>
                            <p:childTnLst>
                              <p:par>
                                <p:cTn id="35" presetID="4" presetClass="entr" presetSubtype="16" fill="hold" nodeType="afterEffect">
                                  <p:stCondLst>
                                    <p:cond delay="0"/>
                                  </p:stCondLst>
                                  <p:childTnLst>
                                    <p:set>
                                      <p:cBhvr>
                                        <p:cTn id="36" dur="1" fill="hold">
                                          <p:stCondLst>
                                            <p:cond delay="0"/>
                                          </p:stCondLst>
                                        </p:cTn>
                                        <p:tgtEl>
                                          <p:spTgt spid="162848"/>
                                        </p:tgtEl>
                                        <p:attrNameLst>
                                          <p:attrName>style.visibility</p:attrName>
                                        </p:attrNameLst>
                                      </p:cBhvr>
                                      <p:to>
                                        <p:strVal val="visible"/>
                                      </p:to>
                                    </p:set>
                                    <p:animEffect transition="in" filter="box(in)">
                                      <p:cBhvr>
                                        <p:cTn id="37" dur="500"/>
                                        <p:tgtEl>
                                          <p:spTgt spid="16284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000"/>
                                        <p:tgtEl>
                                          <p:spTgt spid="21"/>
                                        </p:tgtEl>
                                      </p:cBhvr>
                                    </p:animEffect>
                                    <p:set>
                                      <p:cBhvr>
                                        <p:cTn id="47" dur="1" fill="hold">
                                          <p:stCondLst>
                                            <p:cond delay="19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1" nodeType="clickEffect">
                                  <p:stCondLst>
                                    <p:cond delay="0"/>
                                  </p:stCondLst>
                                  <p:childTnLst>
                                    <p:animEffect transition="out" filter="circle(out)">
                                      <p:cBhvr>
                                        <p:cTn id="56" dur="2000"/>
                                        <p:tgtEl>
                                          <p:spTgt spid="22"/>
                                        </p:tgtEl>
                                      </p:cBhvr>
                                    </p:animEffect>
                                    <p:set>
                                      <p:cBhvr>
                                        <p:cTn id="57"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16016" y="2278064"/>
            <a:ext cx="58896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Khái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niệm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khả</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năng</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tự</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của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endParaRPr lang="en-US" altLang="en-US" sz="3200" dirty="0">
              <a:solidFill>
                <a:schemeClr val="bg1"/>
              </a:solidFill>
              <a:latin typeface="+mn-lt"/>
              <a:cs typeface="Times New Roman" panose="02020603050405020304" pitchFamily="18" charset="0"/>
            </a:endParaRPr>
          </a:p>
        </p:txBody>
      </p:sp>
      <p:sp>
        <p:nvSpPr>
          <p:cNvPr id="13" name="TextBox 2"/>
          <p:cNvSpPr txBox="1">
            <a:spLocks noChangeArrowheads="1"/>
          </p:cNvSpPr>
          <p:nvPr/>
        </p:nvSpPr>
        <p:spPr bwMode="auto">
          <a:xfrm>
            <a:off x="1182689" y="990600"/>
            <a:ext cx="62388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b="1" dirty="0">
                <a:solidFill>
                  <a:srgbClr val="FFFF00"/>
                </a:solidFill>
                <a:effectLst>
                  <a:outerShdw blurRad="38100" dist="38100" dir="2700000" algn="tl">
                    <a:srgbClr val="000000">
                      <a:alpha val="43137"/>
                    </a:srgbClr>
                  </a:outerShdw>
                </a:effectLst>
              </a:rPr>
              <a:t>2</a:t>
            </a:r>
            <a:r>
              <a:rPr lang="vi-VN" altLang="vi-VN"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HOẠT ĐỘNG CỦA TIM</a:t>
            </a:r>
          </a:p>
        </p:txBody>
      </p:sp>
      <p:sp>
        <p:nvSpPr>
          <p:cNvPr id="8" name="Rectangle 7"/>
          <p:cNvSpPr>
            <a:spLocks noChangeArrowheads="1"/>
          </p:cNvSpPr>
          <p:nvPr/>
        </p:nvSpPr>
        <p:spPr bwMode="auto">
          <a:xfrm>
            <a:off x="1182689" y="4897440"/>
            <a:ext cx="5756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Cấu</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tạo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của</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dẫn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truyền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nút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xoang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nút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bó</a:t>
            </a:r>
            <a:r>
              <a:rPr lang="en-US" altLang="en-US" sz="3200" dirty="0">
                <a:solidFill>
                  <a:schemeClr val="bg1"/>
                </a:solidFill>
                <a:latin typeface="+mn-lt"/>
                <a:cs typeface="Times New Roman" panose="02020603050405020304" pitchFamily="18" charset="0"/>
              </a:rPr>
              <a:t> His, </a:t>
            </a:r>
            <a:r>
              <a:rPr lang="en-US" altLang="en-US" sz="3200" dirty="0" err="1">
                <a:solidFill>
                  <a:schemeClr val="bg1"/>
                </a:solidFill>
                <a:latin typeface="+mn-lt"/>
                <a:cs typeface="Times New Roman" panose="02020603050405020304" pitchFamily="18" charset="0"/>
              </a:rPr>
              <a:t>mạng</a:t>
            </a:r>
            <a:r>
              <a:rPr lang="en-US" altLang="en-US" sz="3200" dirty="0">
                <a:solidFill>
                  <a:schemeClr val="bg1"/>
                </a:solidFill>
                <a:latin typeface="+mn-lt"/>
                <a:cs typeface="Times New Roman" panose="02020603050405020304" pitchFamily="18" charset="0"/>
              </a:rPr>
              <a:t> Purkinje.</a:t>
            </a:r>
          </a:p>
        </p:txBody>
      </p:sp>
      <p:sp>
        <p:nvSpPr>
          <p:cNvPr id="10" name="Rectangle 9"/>
          <p:cNvSpPr>
            <a:spLocks noChangeArrowheads="1"/>
          </p:cNvSpPr>
          <p:nvPr/>
        </p:nvSpPr>
        <p:spPr bwMode="auto">
          <a:xfrm>
            <a:off x="1182690" y="3571878"/>
            <a:ext cx="58912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Tim co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tự</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nhờ</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hệ</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dẫn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truyền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endParaRPr lang="en-US" altLang="en-US" sz="3200" dirty="0">
              <a:solidFill>
                <a:schemeClr val="bg1"/>
              </a:solidFill>
              <a:latin typeface="+mn-lt"/>
              <a:cs typeface="Times New Roman" panose="02020603050405020304" pitchFamily="18" charset="0"/>
            </a:endParaRPr>
          </a:p>
        </p:txBody>
      </p:sp>
      <p:pic>
        <p:nvPicPr>
          <p:cNvPr id="204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2225" y="1398589"/>
            <a:ext cx="4154488"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7" name="Group 1"/>
          <p:cNvGrpSpPr>
            <a:grpSpLocks/>
          </p:cNvGrpSpPr>
          <p:nvPr/>
        </p:nvGrpSpPr>
        <p:grpSpPr bwMode="auto">
          <a:xfrm>
            <a:off x="312964" y="42073"/>
            <a:ext cx="11156224" cy="927271"/>
            <a:chOff x="2266662" y="-115886"/>
            <a:chExt cx="7770091" cy="1126836"/>
          </a:xfrm>
        </p:grpSpPr>
        <p:sp>
          <p:nvSpPr>
            <p:cNvPr id="17" name="Rounded Rectangle 1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8" name="TextBox 17"/>
            <p:cNvSpPr txBox="1"/>
            <p:nvPr/>
          </p:nvSpPr>
          <p:spPr>
            <a:xfrm>
              <a:off x="2493543" y="-40649"/>
              <a:ext cx="7316329" cy="860235"/>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20" name="Rectangle 19"/>
          <p:cNvSpPr>
            <a:spLocks noChangeArrowheads="1"/>
          </p:cNvSpPr>
          <p:nvPr/>
        </p:nvSpPr>
        <p:spPr bwMode="auto">
          <a:xfrm>
            <a:off x="2170614" y="1585120"/>
            <a:ext cx="588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a. Tính tự động của tim: </a:t>
            </a:r>
            <a:endParaRPr lang="en-US" altLang="en-US" sz="3200" b="1" dirty="0">
              <a:solidFill>
                <a:srgbClr val="FFCC00"/>
              </a:solidFill>
              <a:cs typeface="Calibri" panose="020F0502020204030204" pitchFamily="34" charset="0"/>
            </a:endParaRPr>
          </a:p>
        </p:txBody>
      </p:sp>
      <p:sp>
        <p:nvSpPr>
          <p:cNvPr id="11" name="Horizontal Scroll 10"/>
          <p:cNvSpPr/>
          <p:nvPr/>
        </p:nvSpPr>
        <p:spPr>
          <a:xfrm>
            <a:off x="7620128" y="841238"/>
            <a:ext cx="4176587" cy="592532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fontAlgn="base">
              <a:spcBef>
                <a:spcPct val="20000"/>
              </a:spcBef>
              <a:spcAft>
                <a:spcPct val="0"/>
              </a:spcAft>
              <a:defRPr/>
            </a:pPr>
            <a:r>
              <a:rPr lang="vi-VN" sz="2800" b="1" dirty="0">
                <a:solidFill>
                  <a:srgbClr val="CC0000"/>
                </a:solidFill>
                <a:latin typeface="Times New Roman" pitchFamily="18" charset="0"/>
                <a:cs typeface="Times New Roman" pitchFamily="18" charset="0"/>
              </a:rPr>
              <a:t> </a:t>
            </a:r>
            <a:r>
              <a:rPr lang="en-US" sz="3500" b="1" dirty="0" err="1">
                <a:solidFill>
                  <a:srgbClr val="CC0000"/>
                </a:solidFill>
                <a:cs typeface="Times New Roman" pitchFamily="18" charset="0"/>
              </a:rPr>
              <a:t>Nghiên</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cứu</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sách</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giáo</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khoa</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cho</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biết</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hệ</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dẫn</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truyền</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tim</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gồm</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các</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bộ</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phận</a:t>
            </a:r>
            <a:r>
              <a:rPr lang="en-US" sz="3500" b="1" dirty="0">
                <a:solidFill>
                  <a:srgbClr val="CC0000"/>
                </a:solidFill>
                <a:cs typeface="Times New Roman" pitchFamily="18" charset="0"/>
              </a:rPr>
              <a:t> </a:t>
            </a:r>
            <a:r>
              <a:rPr lang="en-US" sz="3500" b="1" dirty="0" err="1">
                <a:solidFill>
                  <a:srgbClr val="CC0000"/>
                </a:solidFill>
                <a:cs typeface="Times New Roman" pitchFamily="18" charset="0"/>
              </a:rPr>
              <a:t>nào</a:t>
            </a:r>
            <a:r>
              <a:rPr lang="en-US" sz="3500" b="1" dirty="0">
                <a:solidFill>
                  <a:srgbClr val="CC0000"/>
                </a:solidFill>
                <a:cs typeface="Times New Roman" pitchFamily="18" charset="0"/>
              </a:rPr>
              <a:t>?</a:t>
            </a:r>
          </a:p>
          <a:p>
            <a:pPr fontAlgn="base">
              <a:spcBef>
                <a:spcPct val="0"/>
              </a:spcBef>
              <a:spcAft>
                <a:spcPct val="0"/>
              </a:spcAft>
              <a:defRPr/>
            </a:pPr>
            <a:endParaRPr lang="en-US" sz="2800" b="1" dirty="0">
              <a:solidFill>
                <a:srgbClr val="CC00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29</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1" nodeType="clickEffect">
                                  <p:stCondLst>
                                    <p:cond delay="0"/>
                                  </p:stCondLst>
                                  <p:childTnLst>
                                    <p:animEffect transition="out" filter="circle(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20" grpId="0"/>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267495" y="1401559"/>
            <a:ext cx="11320463" cy="808656"/>
            <a:chOff x="3025047" y="1417891"/>
            <a:chExt cx="8367362" cy="856446"/>
          </a:xfrm>
        </p:grpSpPr>
        <p:sp>
          <p:nvSpPr>
            <p:cNvPr id="8" name="Parallelogram 7">
              <a:extLst>
                <a:ext uri="{FF2B5EF4-FFF2-40B4-BE49-F238E27FC236}">
                  <a16:creationId xmlns:a16="http://schemas.microsoft.com/office/drawing/2014/main" id="{D7CADD9A-7003-42E4-8EB0-7E132F660851}"/>
                </a:ext>
              </a:extLst>
            </p:cNvPr>
            <p:cNvSpPr/>
            <p:nvPr/>
          </p:nvSpPr>
          <p:spPr>
            <a:xfrm>
              <a:off x="3225694" y="1417891"/>
              <a:ext cx="8166715" cy="856446"/>
            </a:xfrm>
            <a:prstGeom prst="parallelogram">
              <a:avLst/>
            </a:prstGeom>
            <a:solidFill>
              <a:srgbClr val="FFFFFF">
                <a:alpha val="85098"/>
              </a:srgb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3098" name="Group 54"/>
            <p:cNvGrpSpPr>
              <a:grpSpLocks/>
            </p:cNvGrpSpPr>
            <p:nvPr/>
          </p:nvGrpSpPr>
          <p:grpSpPr bwMode="auto">
            <a:xfrm>
              <a:off x="3025047" y="1502969"/>
              <a:ext cx="652398" cy="673885"/>
              <a:chOff x="896255" y="1985962"/>
              <a:chExt cx="776739" cy="802322"/>
            </a:xfrm>
          </p:grpSpPr>
          <p:sp>
            <p:nvSpPr>
              <p:cNvPr id="11" name="Oval 5">
                <a:extLst>
                  <a:ext uri="{FF2B5EF4-FFF2-40B4-BE49-F238E27FC236}">
                    <a16:creationId xmlns:a16="http://schemas.microsoft.com/office/drawing/2014/main" id="{689B1D34-4FBC-4C52-A78F-538F407757BC}"/>
                  </a:ext>
                </a:extLst>
              </p:cNvPr>
              <p:cNvSpPr/>
              <p:nvPr/>
            </p:nvSpPr>
            <p:spPr>
              <a:xfrm>
                <a:off x="896255" y="1985962"/>
                <a:ext cx="776739" cy="778265"/>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12" name="Oval 41">
                <a:extLst>
                  <a:ext uri="{FF2B5EF4-FFF2-40B4-BE49-F238E27FC236}">
                    <a16:creationId xmlns:a16="http://schemas.microsoft.com/office/drawing/2014/main" id="{36BEF2F5-FC71-461A-82C5-EE6AD63C9387}"/>
                  </a:ext>
                </a:extLst>
              </p:cNvPr>
              <p:cNvSpPr/>
              <p:nvPr/>
            </p:nvSpPr>
            <p:spPr>
              <a:xfrm>
                <a:off x="987060" y="2078814"/>
                <a:ext cx="595127" cy="5942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3102" name="TextBox 12"/>
              <p:cNvSpPr txBox="1">
                <a:spLocks noChangeArrowheads="1"/>
              </p:cNvSpPr>
              <p:nvPr/>
            </p:nvSpPr>
            <p:spPr bwMode="auto">
              <a:xfrm>
                <a:off x="996881" y="2070313"/>
                <a:ext cx="576063" cy="71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a:solidFill>
                      <a:schemeClr val="bg1"/>
                    </a:solidFill>
                    <a:cs typeface="Arial" panose="020B0604020202020204" pitchFamily="34" charset="0"/>
                  </a:rPr>
                  <a:t>I</a:t>
                </a:r>
                <a:endParaRPr lang="ko-KR" altLang="en-US" sz="3100" b="1">
                  <a:solidFill>
                    <a:schemeClr val="bg1"/>
                  </a:solidFill>
                  <a:cs typeface="Arial" panose="020B0604020202020204" pitchFamily="34" charset="0"/>
                </a:endParaRPr>
              </a:p>
            </p:txBody>
          </p:sp>
        </p:grpSp>
        <p:sp>
          <p:nvSpPr>
            <p:cNvPr id="10" name="TextBox 9"/>
            <p:cNvSpPr txBox="1"/>
            <p:nvPr/>
          </p:nvSpPr>
          <p:spPr>
            <a:xfrm>
              <a:off x="3939109" y="1551178"/>
              <a:ext cx="7118888" cy="603037"/>
            </a:xfrm>
            <a:prstGeom prst="rect">
              <a:avLst/>
            </a:prstGeom>
            <a:noFill/>
          </p:spPr>
          <p:txBody>
            <a:bodyPr>
              <a:spAutoFit/>
            </a:bodyPr>
            <a:lstStyle/>
            <a:p>
              <a:pPr eaLnBrk="1" fontAlgn="auto" hangingPunct="1">
                <a:spcBef>
                  <a:spcPts val="0"/>
                </a:spcBef>
                <a:spcAft>
                  <a:spcPts val="0"/>
                </a:spcAft>
                <a:defRPr/>
              </a:pPr>
              <a:r>
                <a:rPr lang="vi-VN" sz="3100" b="1" dirty="0">
                  <a:effectLst>
                    <a:outerShdw blurRad="38100" dist="38100" dir="2700000" algn="tl">
                      <a:srgbClr val="000000">
                        <a:alpha val="43137"/>
                      </a:srgbClr>
                    </a:outerShdw>
                  </a:effectLst>
                  <a:cs typeface="Calibri" panose="020F0502020204030204" pitchFamily="34" charset="0"/>
                </a:rPr>
                <a:t>KHÁI QUÁT VỀ HỆ VẬN CHUYỂN</a:t>
              </a:r>
              <a:endParaRPr lang="en-US" sz="3100" b="1" dirty="0">
                <a:effectLst>
                  <a:outerShdw blurRad="38100" dist="38100" dir="2700000" algn="tl">
                    <a:srgbClr val="000000">
                      <a:alpha val="43137"/>
                    </a:srgbClr>
                  </a:outerShdw>
                </a:effectLst>
                <a:cs typeface="Calibri" panose="020F0502020204030204" pitchFamily="34" charset="0"/>
              </a:endParaRPr>
            </a:p>
          </p:txBody>
        </p:sp>
      </p:grpSp>
      <p:grpSp>
        <p:nvGrpSpPr>
          <p:cNvPr id="14" name="Group 13"/>
          <p:cNvGrpSpPr>
            <a:grpSpLocks/>
          </p:cNvGrpSpPr>
          <p:nvPr/>
        </p:nvGrpSpPr>
        <p:grpSpPr bwMode="auto">
          <a:xfrm>
            <a:off x="518320" y="2367493"/>
            <a:ext cx="11069637" cy="872347"/>
            <a:chOff x="3019622" y="2204698"/>
            <a:chExt cx="8347048" cy="976605"/>
          </a:xfrm>
        </p:grpSpPr>
        <p:sp>
          <p:nvSpPr>
            <p:cNvPr id="15" name="Parallelogram 107">
              <a:extLst>
                <a:ext uri="{FF2B5EF4-FFF2-40B4-BE49-F238E27FC236}">
                  <a16:creationId xmlns:a16="http://schemas.microsoft.com/office/drawing/2014/main" id="{49713DC1-9F1D-4347-B9EB-549AF5683363}"/>
                </a:ext>
              </a:extLst>
            </p:cNvPr>
            <p:cNvSpPr/>
            <p:nvPr/>
          </p:nvSpPr>
          <p:spPr>
            <a:xfrm>
              <a:off x="3199180" y="2204698"/>
              <a:ext cx="8167490" cy="856314"/>
            </a:xfrm>
            <a:prstGeom prst="parallelogram">
              <a:avLst/>
            </a:prstGeom>
            <a:solidFill>
              <a:srgbClr val="FFFFFF">
                <a:alpha val="85098"/>
              </a:srgb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3092" name="Group 112"/>
            <p:cNvGrpSpPr>
              <a:grpSpLocks/>
            </p:cNvGrpSpPr>
            <p:nvPr/>
          </p:nvGrpSpPr>
          <p:grpSpPr bwMode="auto">
            <a:xfrm>
              <a:off x="3019622" y="2431448"/>
              <a:ext cx="652394" cy="749855"/>
              <a:chOff x="896255" y="1871582"/>
              <a:chExt cx="776734" cy="892772"/>
            </a:xfrm>
          </p:grpSpPr>
          <p:sp>
            <p:nvSpPr>
              <p:cNvPr id="18" name="Oval 113">
                <a:extLst>
                  <a:ext uri="{FF2B5EF4-FFF2-40B4-BE49-F238E27FC236}">
                    <a16:creationId xmlns:a16="http://schemas.microsoft.com/office/drawing/2014/main" id="{D802576C-19B8-4F69-B675-7CF5A2672DC8}"/>
                  </a:ext>
                </a:extLst>
              </p:cNvPr>
              <p:cNvSpPr/>
              <p:nvPr/>
            </p:nvSpPr>
            <p:spPr>
              <a:xfrm>
                <a:off x="896255" y="1987395"/>
                <a:ext cx="776734" cy="776959"/>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19" name="Oval 114">
                <a:extLst>
                  <a:ext uri="{FF2B5EF4-FFF2-40B4-BE49-F238E27FC236}">
                    <a16:creationId xmlns:a16="http://schemas.microsoft.com/office/drawing/2014/main" id="{48566CBD-0846-499C-A6DB-7D841A865B3F}"/>
                  </a:ext>
                </a:extLst>
              </p:cNvPr>
              <p:cNvSpPr/>
              <p:nvPr/>
            </p:nvSpPr>
            <p:spPr>
              <a:xfrm>
                <a:off x="986042" y="2078356"/>
                <a:ext cx="597159" cy="5950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3096" name="TextBox 19"/>
              <p:cNvSpPr txBox="1">
                <a:spLocks noChangeArrowheads="1"/>
              </p:cNvSpPr>
              <p:nvPr/>
            </p:nvSpPr>
            <p:spPr bwMode="auto">
              <a:xfrm>
                <a:off x="1026644" y="1871582"/>
                <a:ext cx="576062" cy="75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dirty="0">
                    <a:solidFill>
                      <a:schemeClr val="bg1"/>
                    </a:solidFill>
                    <a:cs typeface="Arial" panose="020B0604020202020204" pitchFamily="34" charset="0"/>
                  </a:rPr>
                  <a:t>II</a:t>
                </a:r>
                <a:endParaRPr lang="ko-KR" altLang="en-US" sz="3100" b="1" dirty="0">
                  <a:solidFill>
                    <a:schemeClr val="bg1"/>
                  </a:solidFill>
                  <a:cs typeface="Arial" panose="020B0604020202020204" pitchFamily="34" charset="0"/>
                </a:endParaRPr>
              </a:p>
            </p:txBody>
          </p:sp>
        </p:grpSp>
        <p:sp>
          <p:nvSpPr>
            <p:cNvPr id="17" name="TextBox 16"/>
            <p:cNvSpPr txBox="1"/>
            <p:nvPr/>
          </p:nvSpPr>
          <p:spPr>
            <a:xfrm>
              <a:off x="3680395" y="2303006"/>
              <a:ext cx="6796865" cy="637437"/>
            </a:xfrm>
            <a:prstGeom prst="rect">
              <a:avLst/>
            </a:prstGeom>
            <a:noFill/>
          </p:spPr>
          <p:txBody>
            <a:bodyPr>
              <a:spAutoFit/>
            </a:bodyPr>
            <a:lstStyle/>
            <a:p>
              <a:pPr eaLnBrk="1" fontAlgn="auto" hangingPunct="1">
                <a:spcBef>
                  <a:spcPts val="0"/>
                </a:spcBef>
                <a:spcAft>
                  <a:spcPts val="0"/>
                </a:spcAft>
                <a:defRPr/>
              </a:pPr>
              <a:r>
                <a:rPr lang="en-US" sz="3100" b="1" dirty="0">
                  <a:effectLst>
                    <a:outerShdw blurRad="38100" dist="38100" dir="2700000" algn="tl">
                      <a:srgbClr val="000000">
                        <a:alpha val="43137"/>
                      </a:srgbClr>
                    </a:outerShdw>
                  </a:effectLst>
                  <a:latin typeface="+mn-lt"/>
                  <a:cs typeface="Times New Roman" panose="02020603050405020304" pitchFamily="18" charset="0"/>
                </a:rPr>
                <a:t>CÁC DẠNG HỆ TUẦN HOÀN</a:t>
              </a:r>
            </a:p>
          </p:txBody>
        </p:sp>
      </p:grpSp>
      <p:sp>
        <p:nvSpPr>
          <p:cNvPr id="29" name="TextBox 28"/>
          <p:cNvSpPr txBox="1"/>
          <p:nvPr/>
        </p:nvSpPr>
        <p:spPr>
          <a:xfrm>
            <a:off x="1" y="197228"/>
            <a:ext cx="11881643" cy="954107"/>
          </a:xfrm>
          <a:prstGeom prst="rect">
            <a:avLst/>
          </a:prstGeom>
          <a:noFill/>
        </p:spPr>
        <p:txBody>
          <a:bodyPr wrap="square" lIns="91436" tIns="45718" rIns="91436" bIns="45718">
            <a:spAutoFit/>
          </a:bodyPr>
          <a:lstStyle/>
          <a:p>
            <a:pPr algn="ctr" eaLnBrk="1" fontAlgn="auto" hangingPunct="1">
              <a:spcBef>
                <a:spcPts val="0"/>
              </a:spcBef>
              <a:spcAft>
                <a:spcPts val="0"/>
              </a:spcAft>
              <a:defRPr/>
            </a:pPr>
            <a:r>
              <a:rPr lang="en-US" sz="5500" b="1" dirty="0" err="1">
                <a:solidFill>
                  <a:srgbClr val="FFFF00"/>
                </a:solidFill>
                <a:effectLst>
                  <a:outerShdw blurRad="38100" dist="38100" dir="2700000" algn="tl">
                    <a:srgbClr val="000000">
                      <a:alpha val="43137"/>
                    </a:srgbClr>
                  </a:outerShdw>
                </a:effectLst>
                <a:latin typeface="+mn-lt"/>
                <a:cs typeface="Times New Roman" panose="02020603050405020304" pitchFamily="18" charset="0"/>
              </a:rPr>
              <a:t>Bài</a:t>
            </a:r>
            <a:r>
              <a:rPr lang="en-US" sz="5500" b="1" dirty="0">
                <a:solidFill>
                  <a:srgbClr val="FFFF00"/>
                </a:solidFill>
                <a:effectLst>
                  <a:outerShdw blurRad="38100" dist="38100" dir="2700000" algn="tl">
                    <a:srgbClr val="000000">
                      <a:alpha val="43137"/>
                    </a:srgbClr>
                  </a:outerShdw>
                </a:effectLst>
                <a:latin typeface="+mn-lt"/>
                <a:cs typeface="Times New Roman" panose="02020603050405020304" pitchFamily="18" charset="0"/>
              </a:rPr>
              <a:t> </a:t>
            </a:r>
            <a:r>
              <a:rPr lang="en-US" sz="5500" b="1">
                <a:solidFill>
                  <a:srgbClr val="FFFF00"/>
                </a:solidFill>
                <a:effectLst>
                  <a:outerShdw blurRad="38100" dist="38100" dir="2700000" algn="tl">
                    <a:srgbClr val="000000">
                      <a:alpha val="43137"/>
                    </a:srgbClr>
                  </a:outerShdw>
                </a:effectLst>
                <a:latin typeface="+mn-lt"/>
                <a:cs typeface="Times New Roman" panose="02020603050405020304" pitchFamily="18" charset="0"/>
              </a:rPr>
              <a:t>10: TUẦN </a:t>
            </a:r>
            <a:r>
              <a:rPr lang="en-US" sz="5500" b="1" dirty="0">
                <a:solidFill>
                  <a:srgbClr val="FFFF00"/>
                </a:solidFill>
                <a:effectLst>
                  <a:outerShdw blurRad="38100" dist="38100" dir="2700000" algn="tl">
                    <a:srgbClr val="000000">
                      <a:alpha val="43137"/>
                    </a:srgbClr>
                  </a:outerShdw>
                </a:effectLst>
                <a:latin typeface="+mn-lt"/>
                <a:cs typeface="Times New Roman" panose="02020603050405020304" pitchFamily="18" charset="0"/>
              </a:rPr>
              <a:t>HOÀN Ở </a:t>
            </a:r>
            <a:r>
              <a:rPr lang="vi-VN" sz="5500" b="1" dirty="0">
                <a:solidFill>
                  <a:srgbClr val="FFFF00"/>
                </a:solidFill>
                <a:effectLst>
                  <a:outerShdw blurRad="38100" dist="38100" dir="2700000" algn="tl">
                    <a:srgbClr val="000000">
                      <a:alpha val="43137"/>
                    </a:srgbClr>
                  </a:outerShdw>
                </a:effectLst>
                <a:latin typeface="+mn-lt"/>
                <a:cs typeface="Times New Roman" panose="02020603050405020304" pitchFamily="18" charset="0"/>
              </a:rPr>
              <a:t>ĐỘNG VẬT</a:t>
            </a:r>
            <a:endParaRPr lang="en-US" sz="5500" b="1" dirty="0">
              <a:solidFill>
                <a:srgbClr val="FFFF00"/>
              </a:solidFill>
              <a:effectLst>
                <a:outerShdw blurRad="38100" dist="38100" dir="2700000" algn="tl">
                  <a:srgbClr val="000000">
                    <a:alpha val="43137"/>
                  </a:srgbClr>
                </a:outerShdw>
              </a:effectLst>
              <a:latin typeface="+mn-lt"/>
              <a:cs typeface="Times New Roman" panose="02020603050405020304" pitchFamily="18" charset="0"/>
            </a:endParaRPr>
          </a:p>
        </p:txBody>
      </p:sp>
      <p:grpSp>
        <p:nvGrpSpPr>
          <p:cNvPr id="37" name="Group 36"/>
          <p:cNvGrpSpPr>
            <a:grpSpLocks/>
          </p:cNvGrpSpPr>
          <p:nvPr/>
        </p:nvGrpSpPr>
        <p:grpSpPr bwMode="auto">
          <a:xfrm>
            <a:off x="758032" y="3279985"/>
            <a:ext cx="10829925" cy="802383"/>
            <a:chOff x="3025047" y="1417891"/>
            <a:chExt cx="8367362" cy="856446"/>
          </a:xfrm>
        </p:grpSpPr>
        <p:sp>
          <p:nvSpPr>
            <p:cNvPr id="38" name="Parallelogram 37">
              <a:extLst>
                <a:ext uri="{FF2B5EF4-FFF2-40B4-BE49-F238E27FC236}">
                  <a16:creationId xmlns:a16="http://schemas.microsoft.com/office/drawing/2014/main" id="{D7CADD9A-7003-42E4-8EB0-7E132F660851}"/>
                </a:ext>
              </a:extLst>
            </p:cNvPr>
            <p:cNvSpPr/>
            <p:nvPr/>
          </p:nvSpPr>
          <p:spPr>
            <a:xfrm>
              <a:off x="3224971" y="1417891"/>
              <a:ext cx="8167438" cy="856446"/>
            </a:xfrm>
            <a:prstGeom prst="parallelogram">
              <a:avLst/>
            </a:prstGeom>
            <a:solidFill>
              <a:srgbClr val="FFFFFF">
                <a:alpha val="85098"/>
              </a:srgb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3086" name="Group 54"/>
            <p:cNvGrpSpPr>
              <a:grpSpLocks/>
            </p:cNvGrpSpPr>
            <p:nvPr/>
          </p:nvGrpSpPr>
          <p:grpSpPr bwMode="auto">
            <a:xfrm>
              <a:off x="3025047" y="1503693"/>
              <a:ext cx="686827" cy="677873"/>
              <a:chOff x="896255" y="1986828"/>
              <a:chExt cx="817730" cy="807071"/>
            </a:xfrm>
          </p:grpSpPr>
          <p:sp>
            <p:nvSpPr>
              <p:cNvPr id="41" name="Oval 5">
                <a:extLst>
                  <a:ext uri="{FF2B5EF4-FFF2-40B4-BE49-F238E27FC236}">
                    <a16:creationId xmlns:a16="http://schemas.microsoft.com/office/drawing/2014/main" id="{689B1D34-4FBC-4C52-A78F-538F407757BC}"/>
                  </a:ext>
                </a:extLst>
              </p:cNvPr>
              <p:cNvSpPr/>
              <p:nvPr/>
            </p:nvSpPr>
            <p:spPr>
              <a:xfrm>
                <a:off x="896255" y="1986828"/>
                <a:ext cx="778336" cy="777528"/>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42" name="Oval 41">
                <a:extLst>
                  <a:ext uri="{FF2B5EF4-FFF2-40B4-BE49-F238E27FC236}">
                    <a16:creationId xmlns:a16="http://schemas.microsoft.com/office/drawing/2014/main" id="{36BEF2F5-FC71-461A-82C5-EE6AD63C9387}"/>
                  </a:ext>
                </a:extLst>
              </p:cNvPr>
              <p:cNvSpPr/>
              <p:nvPr/>
            </p:nvSpPr>
            <p:spPr>
              <a:xfrm>
                <a:off x="986793" y="2079526"/>
                <a:ext cx="595799" cy="592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3090" name="TextBox 12"/>
              <p:cNvSpPr txBox="1">
                <a:spLocks noChangeArrowheads="1"/>
              </p:cNvSpPr>
              <p:nvPr/>
            </p:nvSpPr>
            <p:spPr bwMode="auto">
              <a:xfrm>
                <a:off x="896255" y="2070314"/>
                <a:ext cx="817730" cy="7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a:solidFill>
                      <a:schemeClr val="bg1"/>
                    </a:solidFill>
                    <a:cs typeface="Arial" panose="020B0604020202020204" pitchFamily="34" charset="0"/>
                  </a:rPr>
                  <a:t>III</a:t>
                </a:r>
                <a:endParaRPr lang="ko-KR" altLang="en-US" sz="3100" b="1">
                  <a:solidFill>
                    <a:schemeClr val="bg1"/>
                  </a:solidFill>
                  <a:cs typeface="Arial" panose="020B0604020202020204" pitchFamily="34" charset="0"/>
                </a:endParaRPr>
              </a:p>
            </p:txBody>
          </p:sp>
        </p:grpSp>
        <p:sp>
          <p:nvSpPr>
            <p:cNvPr id="40" name="TextBox 39"/>
            <p:cNvSpPr txBox="1"/>
            <p:nvPr/>
          </p:nvSpPr>
          <p:spPr>
            <a:xfrm>
              <a:off x="4139960" y="1551363"/>
              <a:ext cx="6918834" cy="607751"/>
            </a:xfrm>
            <a:prstGeom prst="rect">
              <a:avLst/>
            </a:prstGeom>
            <a:noFill/>
          </p:spPr>
          <p:txBody>
            <a:bodyPr>
              <a:spAutoFit/>
            </a:bodyPr>
            <a:lstStyle/>
            <a:p>
              <a:pPr eaLnBrk="1" fontAlgn="auto" hangingPunct="1">
                <a:spcBef>
                  <a:spcPts val="0"/>
                </a:spcBef>
                <a:spcAft>
                  <a:spcPts val="0"/>
                </a:spcAft>
                <a:defRPr/>
              </a:pPr>
              <a:r>
                <a:rPr lang="vi-VN" sz="3100" b="1" dirty="0">
                  <a:effectLst>
                    <a:outerShdw blurRad="38100" dist="38100" dir="2700000" algn="tl">
                      <a:srgbClr val="000000">
                        <a:alpha val="43137"/>
                      </a:srgbClr>
                    </a:outerShdw>
                  </a:effectLst>
                  <a:cs typeface="Calibri" panose="020F0502020204030204" pitchFamily="34" charset="0"/>
                </a:rPr>
                <a:t>CẤU TẠO VÀ </a:t>
              </a:r>
              <a:r>
                <a:rPr lang="en-US" sz="3100" b="1" dirty="0">
                  <a:effectLst>
                    <a:outerShdw blurRad="38100" dist="38100" dir="2700000" algn="tl">
                      <a:srgbClr val="000000">
                        <a:alpha val="43137"/>
                      </a:srgbClr>
                    </a:outerShdw>
                  </a:effectLst>
                  <a:cs typeface="Calibri" panose="020F0502020204030204" pitchFamily="34" charset="0"/>
                </a:rPr>
                <a:t>HOẠT ĐỘNG CỦA TIM</a:t>
              </a:r>
            </a:p>
          </p:txBody>
        </p:sp>
      </p:grpSp>
      <p:grpSp>
        <p:nvGrpSpPr>
          <p:cNvPr id="44" name="Group 43"/>
          <p:cNvGrpSpPr>
            <a:grpSpLocks/>
          </p:cNvGrpSpPr>
          <p:nvPr/>
        </p:nvGrpSpPr>
        <p:grpSpPr bwMode="auto">
          <a:xfrm>
            <a:off x="734221" y="4190657"/>
            <a:ext cx="10853737" cy="809047"/>
            <a:chOff x="2843550" y="2248590"/>
            <a:chExt cx="8523120" cy="1037101"/>
          </a:xfrm>
        </p:grpSpPr>
        <p:sp>
          <p:nvSpPr>
            <p:cNvPr id="45" name="Parallelogram 107">
              <a:extLst>
                <a:ext uri="{FF2B5EF4-FFF2-40B4-BE49-F238E27FC236}">
                  <a16:creationId xmlns:a16="http://schemas.microsoft.com/office/drawing/2014/main" id="{49713DC1-9F1D-4347-B9EB-549AF5683363}"/>
                </a:ext>
              </a:extLst>
            </p:cNvPr>
            <p:cNvSpPr/>
            <p:nvPr/>
          </p:nvSpPr>
          <p:spPr>
            <a:xfrm>
              <a:off x="3200082" y="2248590"/>
              <a:ext cx="8166588" cy="855453"/>
            </a:xfrm>
            <a:prstGeom prst="parallelogram">
              <a:avLst/>
            </a:prstGeom>
            <a:solidFill>
              <a:srgbClr val="FFFFFF">
                <a:alpha val="85098"/>
              </a:srgb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3080" name="Group 112"/>
            <p:cNvGrpSpPr>
              <a:grpSpLocks/>
            </p:cNvGrpSpPr>
            <p:nvPr/>
          </p:nvGrpSpPr>
          <p:grpSpPr bwMode="auto">
            <a:xfrm>
              <a:off x="2843550" y="2527467"/>
              <a:ext cx="1004002" cy="758224"/>
              <a:chOff x="686625" y="1985904"/>
              <a:chExt cx="1195355" cy="902736"/>
            </a:xfrm>
          </p:grpSpPr>
          <p:sp>
            <p:nvSpPr>
              <p:cNvPr id="48" name="Oval 113">
                <a:extLst>
                  <a:ext uri="{FF2B5EF4-FFF2-40B4-BE49-F238E27FC236}">
                    <a16:creationId xmlns:a16="http://schemas.microsoft.com/office/drawing/2014/main" id="{D802576C-19B8-4F69-B675-7CF5A2672DC8}"/>
                  </a:ext>
                </a:extLst>
              </p:cNvPr>
              <p:cNvSpPr/>
              <p:nvPr/>
            </p:nvSpPr>
            <p:spPr>
              <a:xfrm>
                <a:off x="897383" y="1985904"/>
                <a:ext cx="773273" cy="778132"/>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49" name="Oval 114">
                <a:extLst>
                  <a:ext uri="{FF2B5EF4-FFF2-40B4-BE49-F238E27FC236}">
                    <a16:creationId xmlns:a16="http://schemas.microsoft.com/office/drawing/2014/main" id="{48566CBD-0846-499C-A6DB-7D841A865B3F}"/>
                  </a:ext>
                </a:extLst>
              </p:cNvPr>
              <p:cNvSpPr/>
              <p:nvPr/>
            </p:nvSpPr>
            <p:spPr>
              <a:xfrm>
                <a:off x="987919" y="2077569"/>
                <a:ext cx="593684" cy="594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3084" name="TextBox 19"/>
              <p:cNvSpPr txBox="1">
                <a:spLocks noChangeArrowheads="1"/>
              </p:cNvSpPr>
              <p:nvPr/>
            </p:nvSpPr>
            <p:spPr bwMode="auto">
              <a:xfrm>
                <a:off x="686625" y="2019644"/>
                <a:ext cx="1195355" cy="8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dirty="0">
                    <a:solidFill>
                      <a:schemeClr val="bg1"/>
                    </a:solidFill>
                    <a:cs typeface="Arial" panose="020B0604020202020204" pitchFamily="34" charset="0"/>
                  </a:rPr>
                  <a:t>IV</a:t>
                </a:r>
                <a:endParaRPr lang="ko-KR" altLang="en-US" sz="3100" b="1" dirty="0">
                  <a:solidFill>
                    <a:schemeClr val="bg1"/>
                  </a:solidFill>
                  <a:cs typeface="Arial" panose="020B0604020202020204" pitchFamily="34" charset="0"/>
                </a:endParaRPr>
              </a:p>
            </p:txBody>
          </p:sp>
        </p:grpSp>
        <p:sp>
          <p:nvSpPr>
            <p:cNvPr id="47" name="TextBox 46"/>
            <p:cNvSpPr txBox="1"/>
            <p:nvPr/>
          </p:nvSpPr>
          <p:spPr>
            <a:xfrm>
              <a:off x="4122579" y="2419682"/>
              <a:ext cx="6431296" cy="729886"/>
            </a:xfrm>
            <a:prstGeom prst="rect">
              <a:avLst/>
            </a:prstGeom>
            <a:noFill/>
          </p:spPr>
          <p:txBody>
            <a:bodyPr>
              <a:spAutoFit/>
            </a:bodyPr>
            <a:lstStyle/>
            <a:p>
              <a:pPr eaLnBrk="1" fontAlgn="auto" hangingPunct="1">
                <a:spcBef>
                  <a:spcPts val="0"/>
                </a:spcBef>
                <a:spcAft>
                  <a:spcPts val="0"/>
                </a:spcAft>
                <a:defRPr/>
              </a:pPr>
              <a:r>
                <a:rPr lang="vi-VN" sz="3100" b="1" dirty="0">
                  <a:effectLst>
                    <a:outerShdw blurRad="38100" dist="38100" dir="2700000" algn="tl">
                      <a:srgbClr val="000000">
                        <a:alpha val="43137"/>
                      </a:srgbClr>
                    </a:outerShdw>
                  </a:effectLst>
                  <a:cs typeface="Calibri" panose="020F0502020204030204" pitchFamily="34" charset="0"/>
                </a:rPr>
                <a:t>CẤU TẠO VÀ </a:t>
              </a:r>
              <a:r>
                <a:rPr lang="en-US" sz="3100" b="1" dirty="0">
                  <a:effectLst>
                    <a:outerShdw blurRad="38100" dist="38100" dir="2700000" algn="tl">
                      <a:srgbClr val="000000">
                        <a:alpha val="43137"/>
                      </a:srgbClr>
                    </a:outerShdw>
                  </a:effectLst>
                  <a:cs typeface="Calibri" panose="020F0502020204030204" pitchFamily="34" charset="0"/>
                </a:rPr>
                <a:t>HOẠT ĐỘNG CỦA HỆ MẠCH</a:t>
              </a:r>
            </a:p>
          </p:txBody>
        </p:sp>
      </p:grpSp>
      <p:grpSp>
        <p:nvGrpSpPr>
          <p:cNvPr id="31" name="Group 30"/>
          <p:cNvGrpSpPr>
            <a:grpSpLocks/>
          </p:cNvGrpSpPr>
          <p:nvPr/>
        </p:nvGrpSpPr>
        <p:grpSpPr bwMode="auto">
          <a:xfrm>
            <a:off x="1108870" y="4986028"/>
            <a:ext cx="10126663" cy="839383"/>
            <a:chOff x="2843550" y="2248590"/>
            <a:chExt cx="8523120" cy="955101"/>
          </a:xfrm>
        </p:grpSpPr>
        <p:sp>
          <p:nvSpPr>
            <p:cNvPr id="32" name="Parallelogram 107">
              <a:extLst>
                <a:ext uri="{FF2B5EF4-FFF2-40B4-BE49-F238E27FC236}">
                  <a16:creationId xmlns:a16="http://schemas.microsoft.com/office/drawing/2014/main" id="{49713DC1-9F1D-4347-B9EB-549AF5683363}"/>
                </a:ext>
              </a:extLst>
            </p:cNvPr>
            <p:cNvSpPr/>
            <p:nvPr/>
          </p:nvSpPr>
          <p:spPr>
            <a:xfrm>
              <a:off x="3200082" y="2248590"/>
              <a:ext cx="8166588" cy="855453"/>
            </a:xfrm>
            <a:prstGeom prst="parallelogram">
              <a:avLst/>
            </a:prstGeom>
            <a:solidFill>
              <a:srgbClr val="FFFFFF">
                <a:alpha val="85098"/>
              </a:srgb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33" name="Group 112"/>
            <p:cNvGrpSpPr>
              <a:grpSpLocks/>
            </p:cNvGrpSpPr>
            <p:nvPr/>
          </p:nvGrpSpPr>
          <p:grpSpPr bwMode="auto">
            <a:xfrm>
              <a:off x="2843550" y="2527468"/>
              <a:ext cx="1004002" cy="676223"/>
              <a:chOff x="686625" y="1985904"/>
              <a:chExt cx="1195355" cy="805106"/>
            </a:xfrm>
          </p:grpSpPr>
          <p:sp>
            <p:nvSpPr>
              <p:cNvPr id="35" name="Oval 113">
                <a:extLst>
                  <a:ext uri="{FF2B5EF4-FFF2-40B4-BE49-F238E27FC236}">
                    <a16:creationId xmlns:a16="http://schemas.microsoft.com/office/drawing/2014/main" id="{D802576C-19B8-4F69-B675-7CF5A2672DC8}"/>
                  </a:ext>
                </a:extLst>
              </p:cNvPr>
              <p:cNvSpPr/>
              <p:nvPr/>
            </p:nvSpPr>
            <p:spPr>
              <a:xfrm>
                <a:off x="897383" y="1985904"/>
                <a:ext cx="773273" cy="778132"/>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36" name="Oval 114">
                <a:extLst>
                  <a:ext uri="{FF2B5EF4-FFF2-40B4-BE49-F238E27FC236}">
                    <a16:creationId xmlns:a16="http://schemas.microsoft.com/office/drawing/2014/main" id="{48566CBD-0846-499C-A6DB-7D841A865B3F}"/>
                  </a:ext>
                </a:extLst>
              </p:cNvPr>
              <p:cNvSpPr/>
              <p:nvPr/>
            </p:nvSpPr>
            <p:spPr>
              <a:xfrm>
                <a:off x="987919" y="2077569"/>
                <a:ext cx="593684" cy="594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39" name="TextBox 19"/>
              <p:cNvSpPr txBox="1">
                <a:spLocks noChangeArrowheads="1"/>
              </p:cNvSpPr>
              <p:nvPr/>
            </p:nvSpPr>
            <p:spPr bwMode="auto">
              <a:xfrm>
                <a:off x="686625" y="2019644"/>
                <a:ext cx="1195355" cy="77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dirty="0">
                    <a:solidFill>
                      <a:schemeClr val="bg1"/>
                    </a:solidFill>
                    <a:cs typeface="Arial" panose="020B0604020202020204" pitchFamily="34" charset="0"/>
                  </a:rPr>
                  <a:t>V</a:t>
                </a:r>
                <a:endParaRPr lang="ko-KR" altLang="en-US" sz="3100" b="1" dirty="0">
                  <a:solidFill>
                    <a:schemeClr val="bg1"/>
                  </a:solidFill>
                  <a:cs typeface="Arial" panose="020B0604020202020204" pitchFamily="34" charset="0"/>
                </a:endParaRPr>
              </a:p>
            </p:txBody>
          </p:sp>
        </p:grpSp>
        <p:sp>
          <p:nvSpPr>
            <p:cNvPr id="34" name="TextBox 33"/>
            <p:cNvSpPr txBox="1"/>
            <p:nvPr/>
          </p:nvSpPr>
          <p:spPr>
            <a:xfrm>
              <a:off x="4122578" y="2419680"/>
              <a:ext cx="6431298" cy="647883"/>
            </a:xfrm>
            <a:prstGeom prst="rect">
              <a:avLst/>
            </a:prstGeom>
            <a:noFill/>
          </p:spPr>
          <p:txBody>
            <a:bodyPr>
              <a:spAutoFit/>
            </a:bodyPr>
            <a:lstStyle/>
            <a:p>
              <a:pPr eaLnBrk="1" fontAlgn="auto" hangingPunct="1">
                <a:spcBef>
                  <a:spcPts val="0"/>
                </a:spcBef>
                <a:spcAft>
                  <a:spcPts val="0"/>
                </a:spcAft>
                <a:defRPr/>
              </a:pPr>
              <a:r>
                <a:rPr lang="en-US" sz="3100" b="1" dirty="0">
                  <a:effectLst>
                    <a:outerShdw blurRad="38100" dist="38100" dir="2700000" algn="tl">
                      <a:srgbClr val="000000">
                        <a:alpha val="43137"/>
                      </a:srgbClr>
                    </a:outerShdw>
                  </a:effectLst>
                  <a:latin typeface="+mn-lt"/>
                  <a:cs typeface="Times New Roman" panose="02020603050405020304" pitchFamily="18" charset="0"/>
                </a:rPr>
                <a:t>ĐIỀU HÒA HOẠT ĐỘNG TIM MẠCH</a:t>
              </a:r>
            </a:p>
          </p:txBody>
        </p:sp>
      </p:grpSp>
      <p:grpSp>
        <p:nvGrpSpPr>
          <p:cNvPr id="43" name="Group 42"/>
          <p:cNvGrpSpPr>
            <a:grpSpLocks/>
          </p:cNvGrpSpPr>
          <p:nvPr/>
        </p:nvGrpSpPr>
        <p:grpSpPr bwMode="auto">
          <a:xfrm>
            <a:off x="1394619" y="5847657"/>
            <a:ext cx="10126663" cy="865186"/>
            <a:chOff x="2843550" y="2248590"/>
            <a:chExt cx="8523120" cy="932442"/>
          </a:xfrm>
        </p:grpSpPr>
        <p:sp>
          <p:nvSpPr>
            <p:cNvPr id="46" name="Parallelogram 107">
              <a:extLst>
                <a:ext uri="{FF2B5EF4-FFF2-40B4-BE49-F238E27FC236}">
                  <a16:creationId xmlns:a16="http://schemas.microsoft.com/office/drawing/2014/main" id="{49713DC1-9F1D-4347-B9EB-549AF5683363}"/>
                </a:ext>
              </a:extLst>
            </p:cNvPr>
            <p:cNvSpPr/>
            <p:nvPr/>
          </p:nvSpPr>
          <p:spPr>
            <a:xfrm>
              <a:off x="3200082" y="2248590"/>
              <a:ext cx="8166588" cy="855453"/>
            </a:xfrm>
            <a:prstGeom prst="parallelogram">
              <a:avLst/>
            </a:prstGeom>
            <a:solidFill>
              <a:srgbClr val="FFFFFF">
                <a:alpha val="85098"/>
              </a:srgb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a:p>
          </p:txBody>
        </p:sp>
        <p:grpSp>
          <p:nvGrpSpPr>
            <p:cNvPr id="50" name="Group 112"/>
            <p:cNvGrpSpPr>
              <a:grpSpLocks/>
            </p:cNvGrpSpPr>
            <p:nvPr/>
          </p:nvGrpSpPr>
          <p:grpSpPr bwMode="auto">
            <a:xfrm>
              <a:off x="2843550" y="2527466"/>
              <a:ext cx="1004002" cy="653566"/>
              <a:chOff x="686625" y="1985904"/>
              <a:chExt cx="1195355" cy="778132"/>
            </a:xfrm>
          </p:grpSpPr>
          <p:sp>
            <p:nvSpPr>
              <p:cNvPr id="52" name="Oval 113">
                <a:extLst>
                  <a:ext uri="{FF2B5EF4-FFF2-40B4-BE49-F238E27FC236}">
                    <a16:creationId xmlns:a16="http://schemas.microsoft.com/office/drawing/2014/main" id="{D802576C-19B8-4F69-B675-7CF5A2672DC8}"/>
                  </a:ext>
                </a:extLst>
              </p:cNvPr>
              <p:cNvSpPr/>
              <p:nvPr/>
            </p:nvSpPr>
            <p:spPr>
              <a:xfrm>
                <a:off x="897383" y="1985904"/>
                <a:ext cx="773273" cy="778132"/>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p>
            </p:txBody>
          </p:sp>
          <p:sp>
            <p:nvSpPr>
              <p:cNvPr id="53" name="Oval 114">
                <a:extLst>
                  <a:ext uri="{FF2B5EF4-FFF2-40B4-BE49-F238E27FC236}">
                    <a16:creationId xmlns:a16="http://schemas.microsoft.com/office/drawing/2014/main" id="{48566CBD-0846-499C-A6DB-7D841A865B3F}"/>
                  </a:ext>
                </a:extLst>
              </p:cNvPr>
              <p:cNvSpPr/>
              <p:nvPr/>
            </p:nvSpPr>
            <p:spPr>
              <a:xfrm>
                <a:off x="987919" y="2077569"/>
                <a:ext cx="593684" cy="594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00">
                  <a:solidFill>
                    <a:schemeClr val="tx1"/>
                  </a:solidFill>
                </a:endParaRPr>
              </a:p>
            </p:txBody>
          </p:sp>
          <p:sp>
            <p:nvSpPr>
              <p:cNvPr id="54" name="TextBox 19"/>
              <p:cNvSpPr txBox="1">
                <a:spLocks noChangeArrowheads="1"/>
              </p:cNvSpPr>
              <p:nvPr/>
            </p:nvSpPr>
            <p:spPr bwMode="auto">
              <a:xfrm>
                <a:off x="686625" y="2019642"/>
                <a:ext cx="1195355" cy="7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o-KR" sz="3100" b="1" dirty="0">
                    <a:solidFill>
                      <a:schemeClr val="bg1"/>
                    </a:solidFill>
                    <a:cs typeface="Arial" panose="020B0604020202020204" pitchFamily="34" charset="0"/>
                  </a:rPr>
                  <a:t>VI</a:t>
                </a:r>
                <a:endParaRPr lang="ko-KR" altLang="en-US" sz="3100" b="1" dirty="0">
                  <a:solidFill>
                    <a:schemeClr val="bg1"/>
                  </a:solidFill>
                  <a:cs typeface="Arial" panose="020B0604020202020204" pitchFamily="34" charset="0"/>
                </a:endParaRPr>
              </a:p>
            </p:txBody>
          </p:sp>
        </p:grpSp>
        <p:sp>
          <p:nvSpPr>
            <p:cNvPr id="51" name="TextBox 50"/>
            <p:cNvSpPr txBox="1"/>
            <p:nvPr/>
          </p:nvSpPr>
          <p:spPr>
            <a:xfrm>
              <a:off x="4122578" y="2419681"/>
              <a:ext cx="6431298" cy="613649"/>
            </a:xfrm>
            <a:prstGeom prst="rect">
              <a:avLst/>
            </a:prstGeom>
            <a:noFill/>
          </p:spPr>
          <p:txBody>
            <a:bodyPr>
              <a:spAutoFit/>
            </a:bodyPr>
            <a:lstStyle/>
            <a:p>
              <a:pPr eaLnBrk="1" fontAlgn="auto" hangingPunct="1">
                <a:spcBef>
                  <a:spcPts val="0"/>
                </a:spcBef>
                <a:spcAft>
                  <a:spcPts val="0"/>
                </a:spcAft>
                <a:defRPr/>
              </a:pPr>
              <a:r>
                <a:rPr lang="en-US" sz="3100" b="1" dirty="0">
                  <a:effectLst>
                    <a:outerShdw blurRad="38100" dist="38100" dir="2700000" algn="tl">
                      <a:srgbClr val="000000">
                        <a:alpha val="43137"/>
                      </a:srgbClr>
                    </a:outerShdw>
                  </a:effectLst>
                  <a:latin typeface="+mn-lt"/>
                  <a:cs typeface="Times New Roman" panose="02020603050405020304" pitchFamily="18" charset="0"/>
                </a:rPr>
                <a:t>BẢO VỆ SỨC KHỎE HỆ TUẦN HOÀN</a:t>
              </a:r>
            </a:p>
          </p:txBody>
        </p:sp>
      </p:gr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strips(downRight)">
                                      <p:cBhvr>
                                        <p:cTn id="17" dur="500"/>
                                        <p:tgtEl>
                                          <p:spTgt spid="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strips(downRigh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strips(downRigh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strips(downRight)">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2078041" y="1704975"/>
            <a:ext cx="4600575" cy="557213"/>
            <a:chOff x="2078182" y="1668590"/>
            <a:chExt cx="4599709" cy="557374"/>
          </a:xfrm>
        </p:grpSpPr>
        <p:sp>
          <p:nvSpPr>
            <p:cNvPr id="7" name="Rectangle 6"/>
            <p:cNvSpPr/>
            <p:nvPr/>
          </p:nvSpPr>
          <p:spPr>
            <a:xfrm>
              <a:off x="2078182" y="1696503"/>
              <a:ext cx="4599709" cy="529461"/>
            </a:xfrm>
            <a:prstGeom prst="rect">
              <a:avLst/>
            </a:prstGeom>
            <a:solidFill>
              <a:schemeClr val="accent6">
                <a:lumMod val="20000"/>
                <a:lumOff val="8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55" name="Text Box 6"/>
            <p:cNvSpPr txBox="1">
              <a:spLocks noChangeArrowheads="1"/>
            </p:cNvSpPr>
            <p:nvPr/>
          </p:nvSpPr>
          <p:spPr bwMode="auto">
            <a:xfrm>
              <a:off x="2324100" y="1668590"/>
              <a:ext cx="4187536" cy="52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rPr>
                <a:t>Nút</a:t>
              </a:r>
              <a:r>
                <a:rPr lang="en-GB" altLang="en-US" b="1" dirty="0">
                  <a:latin typeface="+mn-lt"/>
                </a:rPr>
                <a:t> </a:t>
              </a:r>
              <a:r>
                <a:rPr lang="en-GB" altLang="en-US" b="1" dirty="0" err="1">
                  <a:latin typeface="+mn-lt"/>
                </a:rPr>
                <a:t>xoang</a:t>
              </a:r>
              <a:r>
                <a:rPr lang="en-GB" altLang="en-US" b="1" dirty="0">
                  <a:latin typeface="+mn-lt"/>
                </a:rPr>
                <a:t> </a:t>
              </a:r>
              <a:r>
                <a:rPr lang="en-GB" altLang="en-US" b="1" dirty="0" err="1">
                  <a:latin typeface="+mn-lt"/>
                </a:rPr>
                <a:t>nhĩ</a:t>
              </a:r>
              <a:endParaRPr lang="en-GB" altLang="en-US" b="1" dirty="0">
                <a:latin typeface="+mn-lt"/>
              </a:endParaRPr>
            </a:p>
          </p:txBody>
        </p:sp>
      </p:grpSp>
      <p:grpSp>
        <p:nvGrpSpPr>
          <p:cNvPr id="21" name="Group 20"/>
          <p:cNvGrpSpPr>
            <a:grpSpLocks/>
          </p:cNvGrpSpPr>
          <p:nvPr/>
        </p:nvGrpSpPr>
        <p:grpSpPr bwMode="auto">
          <a:xfrm>
            <a:off x="2078041" y="2503493"/>
            <a:ext cx="4600575" cy="563563"/>
            <a:chOff x="2078182" y="2521541"/>
            <a:chExt cx="4599709" cy="564107"/>
          </a:xfrm>
        </p:grpSpPr>
        <p:sp>
          <p:nvSpPr>
            <p:cNvPr id="11" name="Rectangle 10"/>
            <p:cNvSpPr/>
            <p:nvPr/>
          </p:nvSpPr>
          <p:spPr>
            <a:xfrm>
              <a:off x="2078182" y="2556187"/>
              <a:ext cx="4599709" cy="529461"/>
            </a:xfrm>
            <a:prstGeom prst="rect">
              <a:avLst/>
            </a:prstGeom>
            <a:solidFill>
              <a:schemeClr val="accent4">
                <a:lumMod val="40000"/>
                <a:lumOff val="6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51" name="Text Box 6"/>
            <p:cNvSpPr txBox="1">
              <a:spLocks noChangeArrowheads="1"/>
            </p:cNvSpPr>
            <p:nvPr/>
          </p:nvSpPr>
          <p:spPr bwMode="auto">
            <a:xfrm>
              <a:off x="2324100" y="2521541"/>
              <a:ext cx="4187536" cy="52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cs typeface="Times New Roman" panose="02020603050405020304" pitchFamily="18" charset="0"/>
                </a:rPr>
                <a:t>Cơ</a:t>
              </a:r>
              <a:r>
                <a:rPr lang="en-GB" altLang="en-US" b="1" dirty="0">
                  <a:latin typeface="+mn-lt"/>
                  <a:cs typeface="Times New Roman" panose="02020603050405020304" pitchFamily="18" charset="0"/>
                </a:rPr>
                <a:t> </a:t>
              </a:r>
              <a:r>
                <a:rPr lang="en-GB" altLang="en-US" b="1" dirty="0" err="1">
                  <a:latin typeface="+mn-lt"/>
                  <a:cs typeface="Times New Roman" panose="02020603050405020304" pitchFamily="18" charset="0"/>
                </a:rPr>
                <a:t>tâm</a:t>
              </a:r>
              <a:r>
                <a:rPr lang="en-GB" altLang="en-US" b="1" dirty="0">
                  <a:latin typeface="+mn-lt"/>
                  <a:cs typeface="Times New Roman" panose="02020603050405020304" pitchFamily="18" charset="0"/>
                </a:rPr>
                <a:t> </a:t>
              </a:r>
              <a:r>
                <a:rPr lang="en-GB" altLang="en-US" b="1" dirty="0" err="1">
                  <a:latin typeface="+mn-lt"/>
                  <a:cs typeface="Times New Roman" panose="02020603050405020304" pitchFamily="18" charset="0"/>
                </a:rPr>
                <a:t>nhĩ</a:t>
              </a:r>
              <a:r>
                <a:rPr lang="en-GB" altLang="en-US" b="1" dirty="0">
                  <a:latin typeface="+mn-lt"/>
                  <a:cs typeface="Times New Roman" panose="02020603050405020304" pitchFamily="18" charset="0"/>
                </a:rPr>
                <a:t>, </a:t>
              </a:r>
              <a:r>
                <a:rPr lang="en-GB" altLang="en-US" b="1" dirty="0" err="1">
                  <a:latin typeface="+mn-lt"/>
                  <a:cs typeface="Times New Roman" panose="02020603050405020304" pitchFamily="18" charset="0"/>
                </a:rPr>
                <a:t>tâm</a:t>
              </a:r>
              <a:r>
                <a:rPr lang="en-GB" altLang="en-US" b="1" dirty="0">
                  <a:latin typeface="+mn-lt"/>
                  <a:cs typeface="Times New Roman" panose="02020603050405020304" pitchFamily="18" charset="0"/>
                </a:rPr>
                <a:t> </a:t>
              </a:r>
              <a:r>
                <a:rPr lang="en-GB" altLang="en-US" b="1" dirty="0" err="1">
                  <a:latin typeface="+mn-lt"/>
                  <a:cs typeface="Times New Roman" panose="02020603050405020304" pitchFamily="18" charset="0"/>
                </a:rPr>
                <a:t>nhĩ</a:t>
              </a:r>
              <a:r>
                <a:rPr lang="en-GB" altLang="en-US" b="1" dirty="0">
                  <a:latin typeface="+mn-lt"/>
                  <a:cs typeface="Times New Roman" panose="02020603050405020304" pitchFamily="18" charset="0"/>
                </a:rPr>
                <a:t> co </a:t>
              </a:r>
              <a:endParaRPr lang="en-GB" altLang="en-US" b="1" dirty="0">
                <a:latin typeface="+mn-lt"/>
              </a:endParaRPr>
            </a:p>
          </p:txBody>
        </p:sp>
      </p:grpSp>
      <p:grpSp>
        <p:nvGrpSpPr>
          <p:cNvPr id="24" name="Group 23"/>
          <p:cNvGrpSpPr>
            <a:grpSpLocks/>
          </p:cNvGrpSpPr>
          <p:nvPr/>
        </p:nvGrpSpPr>
        <p:grpSpPr bwMode="auto">
          <a:xfrm>
            <a:off x="2078041" y="5848354"/>
            <a:ext cx="4600575" cy="541339"/>
            <a:chOff x="2078182" y="5949894"/>
            <a:chExt cx="4599709" cy="541965"/>
          </a:xfrm>
        </p:grpSpPr>
        <p:sp>
          <p:nvSpPr>
            <p:cNvPr id="14" name="Rectangle 13"/>
            <p:cNvSpPr/>
            <p:nvPr/>
          </p:nvSpPr>
          <p:spPr>
            <a:xfrm>
              <a:off x="2078182" y="5962398"/>
              <a:ext cx="4599709" cy="529461"/>
            </a:xfrm>
            <a:prstGeom prst="rect">
              <a:avLst/>
            </a:prstGeom>
            <a:solidFill>
              <a:schemeClr val="accent4">
                <a:lumMod val="40000"/>
                <a:lumOff val="6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47" name="Text Box 6"/>
            <p:cNvSpPr txBox="1">
              <a:spLocks noChangeArrowheads="1"/>
            </p:cNvSpPr>
            <p:nvPr/>
          </p:nvSpPr>
          <p:spPr bwMode="auto">
            <a:xfrm>
              <a:off x="2284269" y="5949894"/>
              <a:ext cx="4187536" cy="5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rPr>
                <a:t>Cơ</a:t>
              </a:r>
              <a:r>
                <a:rPr lang="en-GB" altLang="en-US" b="1" dirty="0">
                  <a:latin typeface="+mn-lt"/>
                </a:rPr>
                <a:t> </a:t>
              </a:r>
              <a:r>
                <a:rPr lang="en-GB" altLang="en-US" b="1" dirty="0" err="1">
                  <a:latin typeface="+mn-lt"/>
                </a:rPr>
                <a:t>tâm</a:t>
              </a:r>
              <a:r>
                <a:rPr lang="en-GB" altLang="en-US" b="1" dirty="0">
                  <a:latin typeface="+mn-lt"/>
                </a:rPr>
                <a:t> </a:t>
              </a:r>
              <a:r>
                <a:rPr lang="en-GB" altLang="en-US" b="1" dirty="0" err="1">
                  <a:latin typeface="+mn-lt"/>
                </a:rPr>
                <a:t>thất</a:t>
              </a:r>
              <a:r>
                <a:rPr lang="en-GB" altLang="en-US" b="1" dirty="0">
                  <a:latin typeface="+mn-lt"/>
                </a:rPr>
                <a:t>, </a:t>
              </a:r>
              <a:r>
                <a:rPr lang="en-GB" altLang="en-US" b="1" dirty="0" err="1">
                  <a:latin typeface="+mn-lt"/>
                </a:rPr>
                <a:t>tâm</a:t>
              </a:r>
              <a:r>
                <a:rPr lang="en-GB" altLang="en-US" b="1" dirty="0">
                  <a:latin typeface="+mn-lt"/>
                </a:rPr>
                <a:t> </a:t>
              </a:r>
              <a:r>
                <a:rPr lang="en-GB" altLang="en-US" b="1" dirty="0" err="1">
                  <a:latin typeface="+mn-lt"/>
                </a:rPr>
                <a:t>thất</a:t>
              </a:r>
              <a:r>
                <a:rPr lang="en-GB" altLang="en-US" b="1" dirty="0">
                  <a:latin typeface="+mn-lt"/>
                </a:rPr>
                <a:t> co</a:t>
              </a:r>
            </a:p>
          </p:txBody>
        </p:sp>
      </p:grpSp>
      <p:grpSp>
        <p:nvGrpSpPr>
          <p:cNvPr id="22" name="Group 21"/>
          <p:cNvGrpSpPr>
            <a:grpSpLocks/>
          </p:cNvGrpSpPr>
          <p:nvPr/>
        </p:nvGrpSpPr>
        <p:grpSpPr bwMode="auto">
          <a:xfrm>
            <a:off x="2078041" y="3360741"/>
            <a:ext cx="4600575" cy="530227"/>
            <a:chOff x="2078182" y="3398224"/>
            <a:chExt cx="4599709" cy="529461"/>
          </a:xfrm>
        </p:grpSpPr>
        <p:sp>
          <p:nvSpPr>
            <p:cNvPr id="13" name="Rectangle 12"/>
            <p:cNvSpPr/>
            <p:nvPr/>
          </p:nvSpPr>
          <p:spPr>
            <a:xfrm>
              <a:off x="2078182" y="3398224"/>
              <a:ext cx="4599709" cy="529461"/>
            </a:xfrm>
            <a:prstGeom prst="rect">
              <a:avLst/>
            </a:prstGeom>
            <a:solidFill>
              <a:schemeClr val="accent6">
                <a:lumMod val="20000"/>
                <a:lumOff val="8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43" name="Text Box 6"/>
            <p:cNvSpPr txBox="1">
              <a:spLocks noChangeArrowheads="1"/>
            </p:cNvSpPr>
            <p:nvPr/>
          </p:nvSpPr>
          <p:spPr bwMode="auto">
            <a:xfrm>
              <a:off x="2284269" y="3398224"/>
              <a:ext cx="4187536" cy="52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rPr>
                <a:t>Nút</a:t>
              </a:r>
              <a:r>
                <a:rPr lang="en-GB" altLang="en-US" b="1" dirty="0">
                  <a:latin typeface="+mn-lt"/>
                </a:rPr>
                <a:t> </a:t>
              </a:r>
              <a:r>
                <a:rPr lang="en-GB" altLang="en-US" b="1" dirty="0" err="1">
                  <a:latin typeface="+mn-lt"/>
                </a:rPr>
                <a:t>nhĩ</a:t>
              </a:r>
              <a:r>
                <a:rPr lang="en-GB" altLang="en-US" b="1" dirty="0">
                  <a:latin typeface="+mn-lt"/>
                </a:rPr>
                <a:t> </a:t>
              </a:r>
              <a:r>
                <a:rPr lang="en-GB" altLang="en-US" b="1" dirty="0" err="1">
                  <a:latin typeface="+mn-lt"/>
                </a:rPr>
                <a:t>thất</a:t>
              </a:r>
              <a:endParaRPr lang="en-GB" altLang="en-US" b="1" dirty="0">
                <a:latin typeface="+mn-lt"/>
              </a:endParaRPr>
            </a:p>
          </p:txBody>
        </p:sp>
      </p:grpSp>
      <p:grpSp>
        <p:nvGrpSpPr>
          <p:cNvPr id="6" name="Group 5"/>
          <p:cNvGrpSpPr>
            <a:grpSpLocks/>
          </p:cNvGrpSpPr>
          <p:nvPr/>
        </p:nvGrpSpPr>
        <p:grpSpPr bwMode="auto">
          <a:xfrm>
            <a:off x="2078041" y="4170366"/>
            <a:ext cx="4600575" cy="542927"/>
            <a:chOff x="2078182" y="4170171"/>
            <a:chExt cx="4599709" cy="543310"/>
          </a:xfrm>
        </p:grpSpPr>
        <p:sp>
          <p:nvSpPr>
            <p:cNvPr id="12" name="Rectangle 11"/>
            <p:cNvSpPr/>
            <p:nvPr/>
          </p:nvSpPr>
          <p:spPr>
            <a:xfrm>
              <a:off x="2078182" y="4184020"/>
              <a:ext cx="4599709" cy="529461"/>
            </a:xfrm>
            <a:prstGeom prst="rect">
              <a:avLst/>
            </a:prstGeom>
            <a:solidFill>
              <a:schemeClr val="accent4">
                <a:lumMod val="40000"/>
                <a:lumOff val="6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39" name="Text Box 6"/>
            <p:cNvSpPr txBox="1">
              <a:spLocks noChangeArrowheads="1"/>
            </p:cNvSpPr>
            <p:nvPr/>
          </p:nvSpPr>
          <p:spPr bwMode="auto">
            <a:xfrm>
              <a:off x="2246121" y="4170171"/>
              <a:ext cx="4187536" cy="52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rPr>
                <a:t>Bó</a:t>
              </a:r>
              <a:r>
                <a:rPr lang="en-GB" altLang="en-US" b="1" dirty="0">
                  <a:latin typeface="+mn-lt"/>
                </a:rPr>
                <a:t> His</a:t>
              </a:r>
            </a:p>
          </p:txBody>
        </p:sp>
      </p:grpSp>
      <p:grpSp>
        <p:nvGrpSpPr>
          <p:cNvPr id="23" name="Group 22"/>
          <p:cNvGrpSpPr>
            <a:grpSpLocks/>
          </p:cNvGrpSpPr>
          <p:nvPr/>
        </p:nvGrpSpPr>
        <p:grpSpPr bwMode="auto">
          <a:xfrm>
            <a:off x="2078041" y="5010147"/>
            <a:ext cx="4600575" cy="547688"/>
            <a:chOff x="2078182" y="5009765"/>
            <a:chExt cx="4599709" cy="548522"/>
          </a:xfrm>
        </p:grpSpPr>
        <p:sp>
          <p:nvSpPr>
            <p:cNvPr id="15" name="Rectangle 14"/>
            <p:cNvSpPr/>
            <p:nvPr/>
          </p:nvSpPr>
          <p:spPr>
            <a:xfrm>
              <a:off x="2078182" y="5028826"/>
              <a:ext cx="4599709" cy="529461"/>
            </a:xfrm>
            <a:prstGeom prst="rect">
              <a:avLst/>
            </a:prstGeom>
            <a:solidFill>
              <a:schemeClr val="accent6">
                <a:lumMod val="20000"/>
                <a:lumOff val="8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35" name="Text Box 6"/>
            <p:cNvSpPr txBox="1">
              <a:spLocks noChangeArrowheads="1"/>
            </p:cNvSpPr>
            <p:nvPr/>
          </p:nvSpPr>
          <p:spPr bwMode="auto">
            <a:xfrm>
              <a:off x="2246121" y="5009765"/>
              <a:ext cx="4187536" cy="52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b="1" dirty="0" err="1">
                  <a:latin typeface="+mn-lt"/>
                </a:rPr>
                <a:t>Mạng</a:t>
              </a:r>
              <a:r>
                <a:rPr lang="en-GB" altLang="en-US" b="1" dirty="0">
                  <a:latin typeface="+mn-lt"/>
                </a:rPr>
                <a:t> Purkinje</a:t>
              </a:r>
            </a:p>
          </p:txBody>
        </p:sp>
      </p:grpSp>
      <p:sp>
        <p:nvSpPr>
          <p:cNvPr id="25" name="Down Arrow 24"/>
          <p:cNvSpPr/>
          <p:nvPr/>
        </p:nvSpPr>
        <p:spPr>
          <a:xfrm>
            <a:off x="3956581" y="2237517"/>
            <a:ext cx="766619" cy="308961"/>
          </a:xfrm>
          <a:prstGeom prst="downArrow">
            <a:avLst/>
          </a:prstGeom>
          <a:solidFill>
            <a:srgbClr val="0000CC"/>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27" name="Down Arrow 26"/>
          <p:cNvSpPr/>
          <p:nvPr/>
        </p:nvSpPr>
        <p:spPr>
          <a:xfrm>
            <a:off x="3994728" y="3058768"/>
            <a:ext cx="766619" cy="308961"/>
          </a:xfrm>
          <a:prstGeom prst="downArrow">
            <a:avLst/>
          </a:prstGeom>
          <a:solidFill>
            <a:srgbClr val="0000CC"/>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28" name="Down Arrow 27"/>
          <p:cNvSpPr/>
          <p:nvPr/>
        </p:nvSpPr>
        <p:spPr>
          <a:xfrm>
            <a:off x="3985733" y="3889877"/>
            <a:ext cx="766619" cy="308961"/>
          </a:xfrm>
          <a:prstGeom prst="downArrow">
            <a:avLst/>
          </a:prstGeom>
          <a:solidFill>
            <a:srgbClr val="0000CC"/>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29" name="Down Arrow 28"/>
          <p:cNvSpPr/>
          <p:nvPr/>
        </p:nvSpPr>
        <p:spPr>
          <a:xfrm>
            <a:off x="4034560" y="4720517"/>
            <a:ext cx="766619" cy="308961"/>
          </a:xfrm>
          <a:prstGeom prst="downArrow">
            <a:avLst/>
          </a:prstGeom>
          <a:solidFill>
            <a:srgbClr val="0000CC"/>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sp>
        <p:nvSpPr>
          <p:cNvPr id="30" name="Down Arrow 29"/>
          <p:cNvSpPr/>
          <p:nvPr/>
        </p:nvSpPr>
        <p:spPr>
          <a:xfrm>
            <a:off x="4076436" y="5577350"/>
            <a:ext cx="766619" cy="308961"/>
          </a:xfrm>
          <a:prstGeom prst="downArrow">
            <a:avLst/>
          </a:prstGeom>
          <a:solidFill>
            <a:srgbClr val="0000CC"/>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p>
        </p:txBody>
      </p:sp>
      <p:grpSp>
        <p:nvGrpSpPr>
          <p:cNvPr id="21527" name="Group 1"/>
          <p:cNvGrpSpPr>
            <a:grpSpLocks/>
          </p:cNvGrpSpPr>
          <p:nvPr/>
        </p:nvGrpSpPr>
        <p:grpSpPr bwMode="auto">
          <a:xfrm>
            <a:off x="561704" y="-169864"/>
            <a:ext cx="11472885" cy="1127127"/>
            <a:chOff x="2266662" y="-115886"/>
            <a:chExt cx="7770091" cy="1126836"/>
          </a:xfrm>
        </p:grpSpPr>
        <p:sp>
          <p:nvSpPr>
            <p:cNvPr id="32" name="Rounded Rectangle 31"/>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33" name="TextBox 32"/>
            <p:cNvSpPr txBox="1"/>
            <p:nvPr/>
          </p:nvSpPr>
          <p:spPr>
            <a:xfrm>
              <a:off x="2493969" y="142965"/>
              <a:ext cx="7315476" cy="707703"/>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31" name="TextBox 2"/>
          <p:cNvSpPr txBox="1">
            <a:spLocks noChangeArrowheads="1"/>
          </p:cNvSpPr>
          <p:nvPr/>
        </p:nvSpPr>
        <p:spPr bwMode="auto">
          <a:xfrm>
            <a:off x="439740" y="876300"/>
            <a:ext cx="889952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Hoạt động của hệ dẫn truyền tim:</a:t>
            </a:r>
          </a:p>
        </p:txBody>
      </p:sp>
      <p:pic>
        <p:nvPicPr>
          <p:cNvPr id="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737" y="1745353"/>
            <a:ext cx="5149851" cy="462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24088" y="1652586"/>
            <a:ext cx="6557589" cy="364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sz="3500" b="1" dirty="0" err="1"/>
              <a:t>Học</a:t>
            </a:r>
            <a:r>
              <a:rPr lang="en-US" sz="3500" b="1" dirty="0"/>
              <a:t> </a:t>
            </a:r>
            <a:r>
              <a:rPr lang="en-US" sz="3500" b="1" dirty="0" err="1"/>
              <a:t>sinh</a:t>
            </a:r>
            <a:r>
              <a:rPr lang="en-US" sz="3500" b="1" dirty="0"/>
              <a:t> </a:t>
            </a:r>
            <a:r>
              <a:rPr lang="en-US" sz="3500" b="1" dirty="0" err="1"/>
              <a:t>nghiên</a:t>
            </a:r>
            <a:r>
              <a:rPr lang="en-US" sz="3500" b="1" dirty="0"/>
              <a:t> </a:t>
            </a:r>
            <a:r>
              <a:rPr lang="en-US" sz="3500" b="1" dirty="0" err="1"/>
              <a:t>cứu</a:t>
            </a:r>
            <a:r>
              <a:rPr lang="en-US" sz="3500" b="1" dirty="0"/>
              <a:t> </a:t>
            </a:r>
            <a:r>
              <a:rPr lang="en-US" sz="3500" b="1" dirty="0" err="1"/>
              <a:t>sách</a:t>
            </a:r>
            <a:r>
              <a:rPr lang="en-US" sz="3500" b="1" dirty="0"/>
              <a:t> </a:t>
            </a:r>
            <a:r>
              <a:rPr lang="en-US" sz="3500" b="1" dirty="0" err="1"/>
              <a:t>giáo</a:t>
            </a:r>
            <a:r>
              <a:rPr lang="en-US" sz="3500" b="1" dirty="0"/>
              <a:t> </a:t>
            </a:r>
            <a:r>
              <a:rPr lang="en-US" sz="3500" b="1" dirty="0" err="1"/>
              <a:t>khoa</a:t>
            </a:r>
            <a:r>
              <a:rPr lang="en-US" sz="3500" b="1" dirty="0"/>
              <a:t> </a:t>
            </a:r>
            <a:r>
              <a:rPr lang="en-US" sz="3500" b="1" dirty="0" err="1"/>
              <a:t>trang</a:t>
            </a:r>
            <a:r>
              <a:rPr lang="en-US" sz="3500" b="1" dirty="0"/>
              <a:t> 64 </a:t>
            </a:r>
            <a:r>
              <a:rPr lang="en-US" sz="3500" b="1" dirty="0" err="1"/>
              <a:t>nêu</a:t>
            </a:r>
            <a:r>
              <a:rPr lang="en-US" sz="3500" b="1" dirty="0"/>
              <a:t> </a:t>
            </a:r>
            <a:r>
              <a:rPr lang="en-US" sz="3500" b="1" dirty="0" err="1"/>
              <a:t>hoạt</a:t>
            </a:r>
            <a:r>
              <a:rPr lang="en-US" sz="3500" b="1" dirty="0"/>
              <a:t> </a:t>
            </a:r>
            <a:r>
              <a:rPr lang="en-US" sz="3500" b="1" dirty="0" err="1"/>
              <a:t>động</a:t>
            </a:r>
            <a:r>
              <a:rPr lang="en-US" sz="3500" b="1" dirty="0"/>
              <a:t> </a:t>
            </a:r>
            <a:r>
              <a:rPr lang="en-US" sz="3500" b="1" dirty="0" err="1"/>
              <a:t>hệ</a:t>
            </a:r>
            <a:r>
              <a:rPr lang="en-US" sz="3500" b="1" dirty="0"/>
              <a:t> </a:t>
            </a:r>
            <a:r>
              <a:rPr lang="en-US" sz="3500" b="1" dirty="0" err="1"/>
              <a:t>dẫn</a:t>
            </a:r>
            <a:r>
              <a:rPr lang="en-US" sz="3500" b="1" dirty="0"/>
              <a:t> </a:t>
            </a:r>
            <a:r>
              <a:rPr lang="en-US" sz="3500" b="1" dirty="0" err="1"/>
              <a:t>truyền</a:t>
            </a:r>
            <a:r>
              <a:rPr lang="en-US" sz="3500" b="1" dirty="0"/>
              <a:t> </a:t>
            </a:r>
            <a:r>
              <a:rPr lang="en-US" sz="3500" b="1" dirty="0" err="1"/>
              <a:t>tim.</a:t>
            </a:r>
            <a:endParaRPr lang="en-US" sz="3500" b="1" dirty="0"/>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30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Right)">
                                      <p:cBhvr>
                                        <p:cTn id="17" dur="1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25576" y="2387602"/>
            <a:ext cx="4732339"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Khái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niệm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khả</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năng</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nhịp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nhàng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theo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kỳ</a:t>
            </a:r>
            <a:r>
              <a:rPr lang="en-US" altLang="en-US" sz="3200" dirty="0">
                <a:solidFill>
                  <a:schemeClr val="bg1"/>
                </a:solidFill>
                <a:latin typeface="+mn-lt"/>
                <a:cs typeface="Times New Roman" panose="02020603050405020304" pitchFamily="18" charset="0"/>
              </a:rPr>
              <a:t>.</a:t>
            </a:r>
          </a:p>
        </p:txBody>
      </p:sp>
      <p:sp>
        <p:nvSpPr>
          <p:cNvPr id="13" name="TextBox 2"/>
          <p:cNvSpPr txBox="1">
            <a:spLocks noChangeArrowheads="1"/>
          </p:cNvSpPr>
          <p:nvPr/>
        </p:nvSpPr>
        <p:spPr bwMode="auto">
          <a:xfrm>
            <a:off x="1230313" y="939800"/>
            <a:ext cx="79184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HOẠT ĐỘNG CỦA TIM</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8" name="Rectangle 7"/>
          <p:cNvSpPr>
            <a:spLocks noChangeArrowheads="1"/>
          </p:cNvSpPr>
          <p:nvPr/>
        </p:nvSpPr>
        <p:spPr bwMode="auto">
          <a:xfrm>
            <a:off x="1230315" y="4203702"/>
            <a:ext cx="4818063"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Một</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chu</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kỳ</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tim</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gồm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chung</a:t>
            </a:r>
            <a:r>
              <a:rPr lang="en-US" altLang="en-US" sz="3200" dirty="0">
                <a:solidFill>
                  <a:schemeClr val="bg1"/>
                </a:solidFill>
                <a:latin typeface="+mn-lt"/>
                <a:cs typeface="Times New Roman" panose="02020603050405020304" pitchFamily="18" charset="0"/>
              </a:rPr>
              <a:t>.</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3975" y="2309815"/>
            <a:ext cx="54991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1"/>
          <p:cNvGrpSpPr>
            <a:grpSpLocks/>
          </p:cNvGrpSpPr>
          <p:nvPr/>
        </p:nvGrpSpPr>
        <p:grpSpPr bwMode="auto">
          <a:xfrm>
            <a:off x="1230315" y="-169864"/>
            <a:ext cx="10961687" cy="1127127"/>
            <a:chOff x="2266662" y="-115886"/>
            <a:chExt cx="7770091" cy="1126836"/>
          </a:xfrm>
        </p:grpSpPr>
        <p:sp>
          <p:nvSpPr>
            <p:cNvPr id="15" name="Rounded Rectangle 14"/>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6" name="TextBox 15"/>
            <p:cNvSpPr txBox="1"/>
            <p:nvPr/>
          </p:nvSpPr>
          <p:spPr>
            <a:xfrm>
              <a:off x="2516475" y="93611"/>
              <a:ext cx="7315476" cy="707703"/>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17" name="Rectangle 16"/>
          <p:cNvSpPr>
            <a:spLocks noChangeArrowheads="1"/>
          </p:cNvSpPr>
          <p:nvPr/>
        </p:nvSpPr>
        <p:spPr bwMode="auto">
          <a:xfrm>
            <a:off x="2836866" y="1581151"/>
            <a:ext cx="5889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b. Chu kì hoạt động của tim: </a:t>
            </a:r>
            <a:endParaRPr lang="en-US" altLang="en-US" sz="3200" b="1" dirty="0">
              <a:solidFill>
                <a:srgbClr val="FFCC00"/>
              </a:solidFill>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31</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57288" y="1533525"/>
            <a:ext cx="2017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Ví</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dụ</a:t>
            </a:r>
            <a:r>
              <a:rPr lang="en-US" altLang="en-US" sz="3200" dirty="0">
                <a:solidFill>
                  <a:schemeClr val="bg1"/>
                </a:solidFill>
                <a:latin typeface="Times New Roman" panose="02020603050405020304" pitchFamily="18" charset="0"/>
                <a:cs typeface="Times New Roman" panose="02020603050405020304" pitchFamily="18" charset="0"/>
              </a:rPr>
              <a:t>:</a:t>
            </a:r>
            <a:endParaRPr lang="en-US" altLang="en-US" sz="3200" dirty="0">
              <a:solidFill>
                <a:schemeClr val="bg1"/>
              </a:solidFill>
              <a:latin typeface="VNI-Times" pitchFamily="2" charset="0"/>
              <a:cs typeface="Times New Roman" panose="02020603050405020304" pitchFamily="18" charset="0"/>
            </a:endParaRPr>
          </a:p>
        </p:txBody>
      </p:sp>
      <p:grpSp>
        <p:nvGrpSpPr>
          <p:cNvPr id="23555" name="Group 1"/>
          <p:cNvGrpSpPr>
            <a:grpSpLocks/>
          </p:cNvGrpSpPr>
          <p:nvPr/>
        </p:nvGrpSpPr>
        <p:grpSpPr bwMode="auto">
          <a:xfrm>
            <a:off x="1254125" y="-152400"/>
            <a:ext cx="10737851" cy="1127519"/>
            <a:chOff x="2266662" y="-115886"/>
            <a:chExt cx="7770091" cy="1126836"/>
          </a:xfrm>
        </p:grpSpPr>
        <p:sp>
          <p:nvSpPr>
            <p:cNvPr id="11" name="Rounded Rectangle 10"/>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2" name="TextBox 11"/>
            <p:cNvSpPr txBox="1"/>
            <p:nvPr/>
          </p:nvSpPr>
          <p:spPr>
            <a:xfrm>
              <a:off x="2517088" y="93536"/>
              <a:ext cx="7315189" cy="707457"/>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13" name="TextBox 2"/>
          <p:cNvSpPr txBox="1">
            <a:spLocks noChangeArrowheads="1"/>
          </p:cNvSpPr>
          <p:nvPr/>
        </p:nvSpPr>
        <p:spPr bwMode="auto">
          <a:xfrm>
            <a:off x="2755900" y="971552"/>
            <a:ext cx="75882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HOẠT ĐỘNG CỦA TIM</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8" name="Rectangle 7"/>
          <p:cNvSpPr>
            <a:spLocks noChangeArrowheads="1"/>
          </p:cNvSpPr>
          <p:nvPr/>
        </p:nvSpPr>
        <p:spPr bwMode="auto">
          <a:xfrm>
            <a:off x="1793877" y="4559300"/>
            <a:ext cx="575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err="1">
                <a:solidFill>
                  <a:schemeClr val="bg1"/>
                </a:solidFill>
                <a:latin typeface="+mn-lt"/>
                <a:cs typeface="Times New Roman" panose="02020603050405020304" pitchFamily="18" charset="0"/>
              </a:rPr>
              <a:t>Một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ở </a:t>
            </a:r>
            <a:r>
              <a:rPr lang="en-US" altLang="en-US" sz="3200" dirty="0" err="1">
                <a:solidFill>
                  <a:schemeClr val="bg1"/>
                </a:solidFill>
                <a:latin typeface="+mn-lt"/>
                <a:cs typeface="Times New Roman" panose="02020603050405020304" pitchFamily="18" charset="0"/>
              </a:rPr>
              <a:t>người</a:t>
            </a:r>
            <a:r>
              <a:rPr lang="en-US" altLang="en-US" sz="3200" dirty="0">
                <a:solidFill>
                  <a:schemeClr val="bg1"/>
                </a:solidFill>
                <a:latin typeface="+mn-lt"/>
                <a:cs typeface="Times New Roman" panose="02020603050405020304" pitchFamily="18" charset="0"/>
              </a:rPr>
              <a:t> 0,8s</a:t>
            </a:r>
          </a:p>
        </p:txBody>
      </p:sp>
      <p:pic>
        <p:nvPicPr>
          <p:cNvPr id="184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76" y="2152651"/>
            <a:ext cx="8542339"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055816" y="5691188"/>
            <a:ext cx="4097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thất</a:t>
            </a:r>
            <a:r>
              <a:rPr lang="en-US" altLang="en-US" sz="3200" dirty="0">
                <a:solidFill>
                  <a:schemeClr val="bg1"/>
                </a:solidFill>
                <a:latin typeface="+mn-lt"/>
                <a:cs typeface="Times New Roman" panose="02020603050405020304" pitchFamily="18" charset="0"/>
              </a:rPr>
              <a:t>: 0,3s</a:t>
            </a:r>
          </a:p>
        </p:txBody>
      </p:sp>
      <p:sp>
        <p:nvSpPr>
          <p:cNvPr id="10" name="Rectangle 9"/>
          <p:cNvSpPr>
            <a:spLocks noChangeArrowheads="1"/>
          </p:cNvSpPr>
          <p:nvPr/>
        </p:nvSpPr>
        <p:spPr bwMode="auto">
          <a:xfrm>
            <a:off x="1938339" y="6273800"/>
            <a:ext cx="4367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chung</a:t>
            </a:r>
            <a:r>
              <a:rPr lang="en-US" altLang="en-US" sz="3200" dirty="0">
                <a:solidFill>
                  <a:schemeClr val="bg1"/>
                </a:solidFill>
                <a:latin typeface="+mn-lt"/>
                <a:cs typeface="Times New Roman" panose="02020603050405020304" pitchFamily="18" charset="0"/>
              </a:rPr>
              <a:t>: 0,4s</a:t>
            </a:r>
          </a:p>
        </p:txBody>
      </p:sp>
      <p:sp>
        <p:nvSpPr>
          <p:cNvPr id="14" name="Rectangle 13"/>
          <p:cNvSpPr>
            <a:spLocks noChangeArrowheads="1"/>
          </p:cNvSpPr>
          <p:nvPr/>
        </p:nvSpPr>
        <p:spPr bwMode="auto">
          <a:xfrm>
            <a:off x="1985966" y="5099051"/>
            <a:ext cx="427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chemeClr val="bg1"/>
                </a:solidFill>
                <a:latin typeface="+mn-lt"/>
                <a:cs typeface="Times New Roman" panose="02020603050405020304" pitchFamily="18" charset="0"/>
              </a:rPr>
              <a:t>Pha</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nhĩ</a:t>
            </a:r>
            <a:r>
              <a:rPr lang="en-US" altLang="en-US" sz="3200" dirty="0">
                <a:solidFill>
                  <a:schemeClr val="bg1"/>
                </a:solidFill>
                <a:latin typeface="+mn-lt"/>
                <a:cs typeface="Times New Roman" panose="02020603050405020304" pitchFamily="18" charset="0"/>
              </a:rPr>
              <a:t>: 0,1s</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32</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fade">
                                      <p:cBhvr>
                                        <p:cTn id="12" dur="1000"/>
                                        <p:tgtEl>
                                          <p:spTgt spid="18438"/>
                                        </p:tgtEl>
                                      </p:cBhvr>
                                    </p:animEffect>
                                    <p:anim calcmode="lin" valueType="num">
                                      <p:cBhvr>
                                        <p:cTn id="13" dur="1000" fill="hold"/>
                                        <p:tgtEl>
                                          <p:spTgt spid="18438"/>
                                        </p:tgtEl>
                                        <p:attrNameLst>
                                          <p:attrName>ppt_x</p:attrName>
                                        </p:attrNameLst>
                                      </p:cBhvr>
                                      <p:tavLst>
                                        <p:tav tm="0">
                                          <p:val>
                                            <p:strVal val="#ppt_x"/>
                                          </p:val>
                                        </p:tav>
                                        <p:tav tm="100000">
                                          <p:val>
                                            <p:strVal val="#ppt_x"/>
                                          </p:val>
                                        </p:tav>
                                      </p:tavLst>
                                    </p:anim>
                                    <p:anim calcmode="lin" valueType="num">
                                      <p:cBhvr>
                                        <p:cTn id="14"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1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1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936627" y="1514475"/>
            <a:ext cx="9339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Mối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quan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giữa</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nhịp</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tim</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và</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khối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lượng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cơ</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thể</a:t>
            </a:r>
            <a:r>
              <a:rPr lang="en-US" altLang="en-US" sz="3200" dirty="0">
                <a:solidFill>
                  <a:srgbClr val="FFC000"/>
                </a:solidFill>
                <a:latin typeface="Times New Roman" panose="02020603050405020304" pitchFamily="18" charset="0"/>
                <a:cs typeface="Times New Roman" panose="02020603050405020304" pitchFamily="18" charset="0"/>
              </a:rPr>
              <a:t>: </a:t>
            </a:r>
            <a:endParaRPr lang="en-US" altLang="en-US" sz="3200" dirty="0">
              <a:solidFill>
                <a:schemeClr val="bg1"/>
              </a:solidFill>
              <a:latin typeface="VNI-Times" pitchFamily="2" charset="0"/>
              <a:cs typeface="Times New Roman" panose="02020603050405020304" pitchFamily="18" charset="0"/>
            </a:endParaRPr>
          </a:p>
        </p:txBody>
      </p:sp>
      <p:sp>
        <p:nvSpPr>
          <p:cNvPr id="13" name="TextBox 2"/>
          <p:cNvSpPr txBox="1">
            <a:spLocks noChangeArrowheads="1"/>
          </p:cNvSpPr>
          <p:nvPr/>
        </p:nvSpPr>
        <p:spPr bwMode="auto">
          <a:xfrm>
            <a:off x="2511427" y="952500"/>
            <a:ext cx="776446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HOẠT ĐỘNG CỦA TIM</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8" name="Rectangle 7"/>
          <p:cNvSpPr>
            <a:spLocks noChangeArrowheads="1"/>
          </p:cNvSpPr>
          <p:nvPr/>
        </p:nvSpPr>
        <p:spPr bwMode="auto">
          <a:xfrm>
            <a:off x="1558927" y="5565776"/>
            <a:ext cx="821055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chemeClr val="bg1"/>
                </a:solidFill>
                <a:latin typeface="+mn-lt"/>
                <a:cs typeface="Times New Roman" panose="02020603050405020304" pitchFamily="18" charset="0"/>
              </a:rPr>
              <a:t>Mỗi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loài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nhịp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riêng</a:t>
            </a:r>
            <a:r>
              <a:rPr lang="en-US" altLang="en-US" sz="3200" dirty="0">
                <a:solidFill>
                  <a:schemeClr val="bg1"/>
                </a:solidFill>
                <a:latin typeface="+mn-lt"/>
                <a:cs typeface="Times New Roman" panose="02020603050405020304" pitchFamily="18" charset="0"/>
              </a:rPr>
              <a:t>.</a:t>
            </a:r>
          </a:p>
          <a:p>
            <a:pPr algn="just" eaLnBrk="1" hangingPunct="1">
              <a:lnSpc>
                <a:spcPct val="100000"/>
              </a:lnSpc>
              <a:spcBef>
                <a:spcPct val="0"/>
              </a:spcBef>
              <a:buFontTx/>
              <a:buChar char="-"/>
            </a:pPr>
            <a:r>
              <a:rPr lang="en-US" altLang="en-US" sz="3200" dirty="0" err="1">
                <a:solidFill>
                  <a:schemeClr val="bg1"/>
                </a:solidFill>
                <a:latin typeface="+mn-lt"/>
                <a:cs typeface="Times New Roman" panose="02020603050405020304" pitchFamily="18" charset="0"/>
              </a:rPr>
              <a:t>Nhịp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tỉ</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lệ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nghịch</a:t>
            </a:r>
            <a:r>
              <a:rPr lang="en-US" altLang="en-US" sz="3200" dirty="0">
                <a:solidFill>
                  <a:srgbClr val="FFC000"/>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với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khối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lượng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thể</a:t>
            </a:r>
            <a:r>
              <a:rPr lang="en-US" altLang="en-US" sz="3200" dirty="0">
                <a:solidFill>
                  <a:schemeClr val="bg1"/>
                </a:solidFill>
                <a:latin typeface="+mn-lt"/>
                <a:cs typeface="Times New Roman" panose="02020603050405020304" pitchFamily="18" charset="0"/>
              </a:rPr>
              <a:t>.</a:t>
            </a:r>
          </a:p>
        </p:txBody>
      </p:sp>
      <p:graphicFrame>
        <p:nvGraphicFramePr>
          <p:cNvPr id="4" name="Table 3"/>
          <p:cNvGraphicFramePr>
            <a:graphicFrameLocks noGrp="1"/>
          </p:cNvGraphicFramePr>
          <p:nvPr/>
        </p:nvGraphicFramePr>
        <p:xfrm>
          <a:off x="1558927" y="2362200"/>
          <a:ext cx="7756525" cy="3200400"/>
        </p:xfrm>
        <a:graphic>
          <a:graphicData uri="http://schemas.openxmlformats.org/drawingml/2006/table">
            <a:tbl>
              <a:tblPr/>
              <a:tblGrid>
                <a:gridCol w="3914508">
                  <a:extLst>
                    <a:ext uri="{9D8B030D-6E8A-4147-A177-3AD203B41FA5}">
                      <a16:colId xmlns:a16="http://schemas.microsoft.com/office/drawing/2014/main" val="2569999069"/>
                    </a:ext>
                  </a:extLst>
                </a:gridCol>
                <a:gridCol w="3842017">
                  <a:extLst>
                    <a:ext uri="{9D8B030D-6E8A-4147-A177-3AD203B41FA5}">
                      <a16:colId xmlns:a16="http://schemas.microsoft.com/office/drawing/2014/main" val="2420733722"/>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Nhịp tim/phút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66"/>
                    </a:solidFill>
                  </a:tcPr>
                </a:tc>
                <a:extLst>
                  <a:ext uri="{0D108BD9-81ED-4DB2-BD59-A6C34878D82A}">
                    <a16:rowId xmlns:a16="http://schemas.microsoft.com/office/drawing/2014/main" val="2360899496"/>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Voi</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25 - 40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1525344084"/>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Trâu</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40 – 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1914239787"/>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Bò</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50 – 70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1067548854"/>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Lợn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60 – 90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2145054546"/>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Mèo</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110 – 130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2843093318"/>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Chuột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720 - 780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3854996747"/>
                  </a:ext>
                </a:extLst>
              </a:tr>
            </a:tbl>
          </a:graphicData>
        </a:graphic>
      </p:graphicFrame>
      <p:grpSp>
        <p:nvGrpSpPr>
          <p:cNvPr id="24607" name="Group 1"/>
          <p:cNvGrpSpPr>
            <a:grpSpLocks/>
          </p:cNvGrpSpPr>
          <p:nvPr/>
        </p:nvGrpSpPr>
        <p:grpSpPr bwMode="auto">
          <a:xfrm>
            <a:off x="1145269" y="-122492"/>
            <a:ext cx="10737851" cy="1126616"/>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4" name="TextBox 13"/>
            <p:cNvSpPr txBox="1"/>
            <p:nvPr/>
          </p:nvSpPr>
          <p:spPr>
            <a:xfrm>
              <a:off x="2328694" y="147691"/>
              <a:ext cx="7315189" cy="70802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III.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TIM</a:t>
              </a:r>
            </a:p>
          </p:txBody>
        </p:sp>
      </p:gr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33</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130175" y="-152400"/>
            <a:ext cx="11849100" cy="1127125"/>
            <a:chOff x="2266662" y="-115886"/>
            <a:chExt cx="7770091" cy="1126836"/>
          </a:xfrm>
        </p:grpSpPr>
        <p:sp>
          <p:nvSpPr>
            <p:cNvPr id="11" name="Rounded Rectangle 10"/>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2" name="TextBox 11"/>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3" name="TextBox 2"/>
          <p:cNvSpPr txBox="1">
            <a:spLocks noChangeArrowheads="1"/>
          </p:cNvSpPr>
          <p:nvPr/>
        </p:nvSpPr>
        <p:spPr bwMode="auto">
          <a:xfrm>
            <a:off x="2157416" y="920752"/>
            <a:ext cx="681513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CẤU T</a:t>
            </a:r>
            <a:r>
              <a:rPr lang="vi-VN" altLang="vi-VN" b="1" dirty="0">
                <a:solidFill>
                  <a:srgbClr val="FFFF00"/>
                </a:solidFill>
                <a:effectLst>
                  <a:outerShdw blurRad="38100" dist="38100" dir="2700000" algn="tl">
                    <a:srgbClr val="000000">
                      <a:alpha val="43137"/>
                    </a:srgbClr>
                  </a:outerShdw>
                </a:effectLst>
                <a:latin typeface="+mn-lt"/>
              </a:rPr>
              <a:t>ẠO</a:t>
            </a:r>
            <a:r>
              <a:rPr lang="en-US" altLang="vi-VN" b="1" dirty="0">
                <a:solidFill>
                  <a:srgbClr val="FFFF00"/>
                </a:solidFill>
                <a:effectLst>
                  <a:outerShdw blurRad="38100" dist="38100" dir="2700000" algn="tl">
                    <a:srgbClr val="000000">
                      <a:alpha val="43137"/>
                    </a:srgbClr>
                  </a:outerShdw>
                </a:effectLst>
                <a:latin typeface="+mn-lt"/>
              </a:rPr>
              <a:t> CỦA HỆ MẠCH</a:t>
            </a:r>
            <a:endParaRPr lang="vi-VN" altLang="vi-VN" b="1" dirty="0">
              <a:solidFill>
                <a:srgbClr val="FFFF00"/>
              </a:solidFill>
              <a:effectLst>
                <a:outerShdw blurRad="38100" dist="38100" dir="2700000" algn="tl">
                  <a:srgbClr val="000000">
                    <a:alpha val="43137"/>
                  </a:srgbClr>
                </a:outerShdw>
              </a:effectLst>
              <a:latin typeface="+mn-lt"/>
            </a:endParaRPr>
          </a:p>
        </p:txBody>
      </p:sp>
      <p:pic>
        <p:nvPicPr>
          <p:cNvPr id="7"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b="8028"/>
          <a:stretch>
            <a:fillRect/>
          </a:stretch>
        </p:blipFill>
        <p:spPr bwMode="auto">
          <a:xfrm>
            <a:off x="2969466" y="2345055"/>
            <a:ext cx="6435793" cy="430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6" y="1519595"/>
            <a:ext cx="10607039" cy="564257"/>
          </a:xfrm>
          <a:prstGeom prst="rect">
            <a:avLst/>
          </a:prstGeom>
        </p:spPr>
        <p:txBody>
          <a:bodyPr wrap="square" lIns="91436" tIns="45718" rIns="91436" bIns="45718">
            <a:spAutoFit/>
          </a:bodyPr>
          <a:lstStyle/>
          <a:p>
            <a:pPr indent="180330" algn="just">
              <a:spcAft>
                <a:spcPts val="0"/>
              </a:spcAft>
              <a:defRPr/>
            </a:pPr>
            <a:r>
              <a:rPr lang="en-US" sz="3100" b="1" dirty="0" err="1">
                <a:solidFill>
                  <a:schemeClr val="bg1"/>
                </a:solidFill>
                <a:latin typeface="+mn-lt"/>
                <a:cs typeface="Times New Roman" panose="02020603050405020304" pitchFamily="18" charset="0"/>
              </a:rPr>
              <a:t>Dựa</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vào</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Hình</a:t>
            </a:r>
            <a:r>
              <a:rPr lang="en-US" sz="3100" b="1" dirty="0">
                <a:solidFill>
                  <a:schemeClr val="bg1"/>
                </a:solidFill>
                <a:latin typeface="+mn-lt"/>
                <a:cs typeface="Times New Roman" panose="02020603050405020304" pitchFamily="18" charset="0"/>
              </a:rPr>
              <a:t> 10.7, </a:t>
            </a:r>
            <a:r>
              <a:rPr lang="en-US" sz="3100" b="1" dirty="0" err="1">
                <a:solidFill>
                  <a:schemeClr val="bg1"/>
                </a:solidFill>
                <a:latin typeface="+mn-lt"/>
                <a:cs typeface="Times New Roman" panose="02020603050405020304" pitchFamily="18" charset="0"/>
              </a:rPr>
              <a:t>hãy</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mô</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tả</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cấu</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tạo</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của</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các</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loại</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mạch</a:t>
            </a:r>
            <a:r>
              <a:rPr lang="en-US" sz="3100" b="1" dirty="0">
                <a:solidFill>
                  <a:schemeClr val="bg1"/>
                </a:solidFill>
                <a:latin typeface="+mn-lt"/>
                <a:cs typeface="Times New Roman" panose="02020603050405020304" pitchFamily="18" charset="0"/>
              </a:rPr>
              <a:t> </a:t>
            </a:r>
            <a:r>
              <a:rPr lang="en-US" sz="3100" b="1" dirty="0" err="1">
                <a:solidFill>
                  <a:schemeClr val="bg1"/>
                </a:solidFill>
                <a:latin typeface="+mn-lt"/>
                <a:cs typeface="Times New Roman" panose="02020603050405020304" pitchFamily="18" charset="0"/>
              </a:rPr>
              <a:t>máu</a:t>
            </a:r>
            <a:endParaRPr lang="en-US" sz="3100" b="1" dirty="0">
              <a:solidFill>
                <a:schemeClr val="bg1"/>
              </a:solidFill>
              <a:latin typeface="+mn-lt"/>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34</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2157416" y="920752"/>
            <a:ext cx="681513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CẤU T</a:t>
            </a:r>
            <a:r>
              <a:rPr lang="vi-VN" altLang="vi-VN" b="1" dirty="0">
                <a:solidFill>
                  <a:srgbClr val="FFFF00"/>
                </a:solidFill>
                <a:effectLst>
                  <a:outerShdw blurRad="38100" dist="38100" dir="2700000" algn="tl">
                    <a:srgbClr val="000000">
                      <a:alpha val="43137"/>
                    </a:srgbClr>
                  </a:outerShdw>
                </a:effectLst>
                <a:latin typeface="+mn-lt"/>
              </a:rPr>
              <a:t>ẠO</a:t>
            </a:r>
            <a:r>
              <a:rPr lang="en-US" altLang="vi-VN" b="1" dirty="0">
                <a:solidFill>
                  <a:srgbClr val="FFFF00"/>
                </a:solidFill>
                <a:effectLst>
                  <a:outerShdw blurRad="38100" dist="38100" dir="2700000" algn="tl">
                    <a:srgbClr val="000000">
                      <a:alpha val="43137"/>
                    </a:srgbClr>
                  </a:outerShdw>
                </a:effectLst>
                <a:latin typeface="+mn-lt"/>
              </a:rPr>
              <a:t> CỦA HỆ MẠCH</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8" name="Rectangle 7"/>
          <p:cNvSpPr>
            <a:spLocks noChangeArrowheads="1"/>
          </p:cNvSpPr>
          <p:nvPr/>
        </p:nvSpPr>
        <p:spPr bwMode="auto">
          <a:xfrm>
            <a:off x="549278" y="1763715"/>
            <a:ext cx="6321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rgbClr val="FFC000"/>
                </a:solidFill>
                <a:latin typeface="+mn-lt"/>
                <a:cs typeface="Times New Roman" panose="02020603050405020304" pitchFamily="18" charset="0"/>
              </a:rPr>
              <a:t>Hệ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thống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động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chủ</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đường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kính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nhỏ</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dần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tiểu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sp>
        <p:nvSpPr>
          <p:cNvPr id="10" name="Rectangle 9"/>
          <p:cNvSpPr>
            <a:spLocks noChangeArrowheads="1"/>
          </p:cNvSpPr>
          <p:nvPr/>
        </p:nvSpPr>
        <p:spPr bwMode="auto">
          <a:xfrm>
            <a:off x="658813" y="3489327"/>
            <a:ext cx="6329363"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rgbClr val="FFC000"/>
                </a:solidFill>
                <a:latin typeface="+mn-lt"/>
                <a:cs typeface="Times New Roman" panose="02020603050405020304" pitchFamily="18" charset="0"/>
              </a:rPr>
              <a:t>Hệ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thống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tĩnh</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tiểu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có</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đường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kính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lớn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dần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chủ</a:t>
            </a:r>
            <a:r>
              <a:rPr lang="en-US" altLang="en-US" sz="3200" dirty="0">
                <a:solidFill>
                  <a:schemeClr val="bg1"/>
                </a:solidFill>
                <a:latin typeface="+mn-lt"/>
                <a:cs typeface="Times New Roman" panose="02020603050405020304" pitchFamily="18" charset="0"/>
              </a:rPr>
              <a:t>.</a:t>
            </a:r>
          </a:p>
        </p:txBody>
      </p:sp>
      <p:sp>
        <p:nvSpPr>
          <p:cNvPr id="14" name="Rectangle 13"/>
          <p:cNvSpPr>
            <a:spLocks noChangeArrowheads="1"/>
          </p:cNvSpPr>
          <p:nvPr/>
        </p:nvSpPr>
        <p:spPr bwMode="auto">
          <a:xfrm>
            <a:off x="822325" y="5132388"/>
            <a:ext cx="6165851"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3200" dirty="0" err="1">
                <a:solidFill>
                  <a:srgbClr val="FFC000"/>
                </a:solidFill>
                <a:latin typeface="+mn-lt"/>
                <a:cs typeface="Times New Roman" panose="02020603050405020304" pitchFamily="18" charset="0"/>
              </a:rPr>
              <a:t>Hệ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thống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mao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nối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giữa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tiểu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tiểu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tĩnh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grpSp>
        <p:nvGrpSpPr>
          <p:cNvPr id="26631" name="Group 1"/>
          <p:cNvGrpSpPr>
            <a:grpSpLocks/>
          </p:cNvGrpSpPr>
          <p:nvPr/>
        </p:nvGrpSpPr>
        <p:grpSpPr bwMode="auto">
          <a:xfrm>
            <a:off x="2" y="-120537"/>
            <a:ext cx="11849100" cy="1127125"/>
            <a:chOff x="2266662" y="-115886"/>
            <a:chExt cx="7770091" cy="1126836"/>
          </a:xfrm>
        </p:grpSpPr>
        <p:sp>
          <p:nvSpPr>
            <p:cNvPr id="17" name="Rounded Rectangle 1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8" name="TextBox 17"/>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pic>
        <p:nvPicPr>
          <p:cNvPr id="11"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b="8028"/>
          <a:stretch>
            <a:fillRect/>
          </a:stretch>
        </p:blipFill>
        <p:spPr bwMode="auto">
          <a:xfrm>
            <a:off x="7223761" y="1906362"/>
            <a:ext cx="4755515" cy="430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35</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1792288" y="974727"/>
            <a:ext cx="6477000"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H</a:t>
            </a:r>
            <a:r>
              <a:rPr lang="vi-VN" altLang="vi-VN" b="1" dirty="0">
                <a:solidFill>
                  <a:srgbClr val="FFFF00"/>
                </a:solidFill>
                <a:effectLst>
                  <a:outerShdw blurRad="38100" dist="38100" dir="2700000" algn="tl">
                    <a:srgbClr val="000000">
                      <a:alpha val="43137"/>
                    </a:srgbClr>
                  </a:outerShdw>
                </a:effectLst>
                <a:latin typeface="+mn-lt"/>
              </a:rPr>
              <a:t>OẠT ĐỘNG CỦA HỆ MẠCH:</a:t>
            </a:r>
          </a:p>
        </p:txBody>
      </p:sp>
      <p:sp>
        <p:nvSpPr>
          <p:cNvPr id="8" name="Rectangle 7"/>
          <p:cNvSpPr>
            <a:spLocks noChangeArrowheads="1"/>
          </p:cNvSpPr>
          <p:nvPr/>
        </p:nvSpPr>
        <p:spPr bwMode="auto">
          <a:xfrm>
            <a:off x="787402" y="2222500"/>
            <a:ext cx="5405439"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Khái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niệm</a:t>
            </a:r>
            <a:r>
              <a:rPr lang="en-US" altLang="en-US" sz="3200" dirty="0">
                <a:solidFill>
                  <a:srgbClr val="FFC000"/>
                </a:solidFill>
                <a:latin typeface="+mn-lt"/>
                <a:cs typeface="Times New Roman" panose="02020603050405020304" pitchFamily="18" charset="0"/>
              </a:rPr>
              <a: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tác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dụng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lên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thành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sp>
        <p:nvSpPr>
          <p:cNvPr id="10" name="Rectangle 9"/>
          <p:cNvSpPr>
            <a:spLocks noChangeArrowheads="1"/>
          </p:cNvSpPr>
          <p:nvPr/>
        </p:nvSpPr>
        <p:spPr bwMode="auto">
          <a:xfrm>
            <a:off x="787402" y="3346449"/>
            <a:ext cx="5405439" cy="280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Gồm</a:t>
            </a:r>
            <a:r>
              <a:rPr lang="en-US" altLang="en-US" sz="3200" dirty="0">
                <a:solidFill>
                  <a:srgbClr val="FFC000"/>
                </a:solidFill>
                <a:latin typeface="+mn-lt"/>
                <a:cs typeface="Times New Roman" panose="02020603050405020304" pitchFamily="18" charset="0"/>
              </a:rPr>
              <a:t> 2 </a:t>
            </a:r>
            <a:r>
              <a:rPr lang="en-US" altLang="en-US" sz="3200" dirty="0" err="1">
                <a:solidFill>
                  <a:srgbClr val="FFC000"/>
                </a:solidFill>
                <a:latin typeface="+mn-lt"/>
                <a:cs typeface="Times New Roman" panose="02020603050405020304" pitchFamily="18" charset="0"/>
              </a:rPr>
              <a:t>loại</a:t>
            </a:r>
            <a:r>
              <a:rPr lang="en-US" altLang="en-US" sz="3200" dirty="0">
                <a:solidFill>
                  <a:srgbClr val="FFC000"/>
                </a:solidFill>
                <a:latin typeface="+mn-lt"/>
                <a:cs typeface="Times New Roman" panose="02020603050405020304" pitchFamily="18" charset="0"/>
              </a:rPr>
              <a:t>: </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đại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co).</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trương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tiểu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dãn</a:t>
            </a:r>
            <a:r>
              <a:rPr lang="en-US" altLang="en-US" sz="3200" dirty="0">
                <a:solidFill>
                  <a:schemeClr val="bg1"/>
                </a:solidFill>
                <a:latin typeface="+mn-lt"/>
                <a:cs typeface="Times New Roman" panose="02020603050405020304" pitchFamily="18" charset="0"/>
              </a:rPr>
              <a:t>).</a:t>
            </a:r>
          </a:p>
        </p:txBody>
      </p:sp>
      <p:grpSp>
        <p:nvGrpSpPr>
          <p:cNvPr id="27654" name="Group 1"/>
          <p:cNvGrpSpPr>
            <a:grpSpLocks/>
          </p:cNvGrpSpPr>
          <p:nvPr/>
        </p:nvGrpSpPr>
        <p:grpSpPr bwMode="auto">
          <a:xfrm>
            <a:off x="130175" y="-152400"/>
            <a:ext cx="11849100" cy="1127125"/>
            <a:chOff x="2266662" y="-115886"/>
            <a:chExt cx="7770091" cy="1126836"/>
          </a:xfrm>
        </p:grpSpPr>
        <p:sp>
          <p:nvSpPr>
            <p:cNvPr id="14" name="Rounded Rectangle 13"/>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6" name="TextBox 15"/>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7" name="Rectangle 16"/>
          <p:cNvSpPr>
            <a:spLocks noChangeArrowheads="1"/>
          </p:cNvSpPr>
          <p:nvPr/>
        </p:nvSpPr>
        <p:spPr bwMode="auto">
          <a:xfrm>
            <a:off x="1922466" y="1587500"/>
            <a:ext cx="588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a. Huyết áp: </a:t>
            </a:r>
            <a:endParaRPr lang="en-US" altLang="en-US" sz="3200" b="1" dirty="0">
              <a:solidFill>
                <a:srgbClr val="FFCC00"/>
              </a:solidFill>
              <a:cs typeface="Calibri" panose="020F0502020204030204" pitchFamily="34" charset="0"/>
            </a:endParaRPr>
          </a:p>
        </p:txBody>
      </p:sp>
      <p:pic>
        <p:nvPicPr>
          <p:cNvPr id="11"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741" y="1830389"/>
            <a:ext cx="5655537" cy="47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36</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1254125" y="1201740"/>
            <a:ext cx="7577139"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10" name="Rectangle 9"/>
          <p:cNvSpPr>
            <a:spLocks noChangeArrowheads="1"/>
          </p:cNvSpPr>
          <p:nvPr/>
        </p:nvSpPr>
        <p:spPr bwMode="auto">
          <a:xfrm>
            <a:off x="787403" y="2135190"/>
            <a:ext cx="51990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Ví</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dụ</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huyết</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áp</a:t>
            </a:r>
            <a:r>
              <a:rPr lang="en-US" altLang="en-US" sz="3200" dirty="0">
                <a:solidFill>
                  <a:srgbClr val="FFC000"/>
                </a:solidFill>
                <a:latin typeface="+mn-lt"/>
                <a:cs typeface="Times New Roman" panose="02020603050405020304" pitchFamily="18" charset="0"/>
              </a:rPr>
              <a:t> 1 </a:t>
            </a:r>
            <a:r>
              <a:rPr lang="en-US" altLang="en-US" sz="3200" dirty="0" err="1">
                <a:solidFill>
                  <a:srgbClr val="FFC000"/>
                </a:solidFill>
                <a:latin typeface="+mn-lt"/>
                <a:cs typeface="Times New Roman" panose="02020603050405020304" pitchFamily="18" charset="0"/>
              </a:rPr>
              <a:t>người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bình</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thường</a:t>
            </a:r>
            <a:r>
              <a:rPr lang="en-US" altLang="en-US" sz="3200" dirty="0">
                <a:solidFill>
                  <a:srgbClr val="FFC000"/>
                </a:solidFill>
                <a:latin typeface="+mn-lt"/>
                <a:cs typeface="Times New Roman" panose="02020603050405020304" pitchFamily="18" charset="0"/>
              </a:rPr>
              <a:t>: </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thu</a:t>
            </a:r>
            <a:r>
              <a:rPr lang="en-US" altLang="en-US" sz="3200" dirty="0">
                <a:solidFill>
                  <a:schemeClr val="bg1"/>
                </a:solidFill>
                <a:latin typeface="+mn-lt"/>
                <a:cs typeface="Times New Roman" panose="02020603050405020304" pitchFamily="18" charset="0"/>
              </a:rPr>
              <a:t> : 110 – 120 mmHg.</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tâm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trương</a:t>
            </a:r>
            <a:r>
              <a:rPr lang="en-US" altLang="en-US" sz="3200" dirty="0">
                <a:solidFill>
                  <a:schemeClr val="bg1"/>
                </a:solidFill>
                <a:latin typeface="+mn-lt"/>
                <a:cs typeface="Times New Roman" panose="02020603050405020304" pitchFamily="18" charset="0"/>
              </a:rPr>
              <a:t> : 70 – 80 mmHg.</a:t>
            </a:r>
          </a:p>
        </p:txBody>
      </p:sp>
      <p:grpSp>
        <p:nvGrpSpPr>
          <p:cNvPr id="28677" name="Group 1"/>
          <p:cNvGrpSpPr>
            <a:grpSpLocks/>
          </p:cNvGrpSpPr>
          <p:nvPr/>
        </p:nvGrpSpPr>
        <p:grpSpPr bwMode="auto">
          <a:xfrm>
            <a:off x="130175" y="-152400"/>
            <a:ext cx="11849100" cy="1127125"/>
            <a:chOff x="2266662" y="-115886"/>
            <a:chExt cx="7770091" cy="1126836"/>
          </a:xfrm>
        </p:grpSpPr>
        <p:sp>
          <p:nvSpPr>
            <p:cNvPr id="9" name="Rounded Rectangle 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5" name="TextBox 14"/>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2" name="Rectangle 1"/>
          <p:cNvSpPr/>
          <p:nvPr/>
        </p:nvSpPr>
        <p:spPr>
          <a:xfrm>
            <a:off x="662011" y="2136157"/>
            <a:ext cx="5324455" cy="1384995"/>
          </a:xfrm>
          <a:prstGeom prst="rect">
            <a:avLst/>
          </a:prstGeom>
        </p:spPr>
        <p:txBody>
          <a:bodyPr wrap="square" lIns="91436" tIns="45718" rIns="91436" bIns="45718">
            <a:spAutoFit/>
          </a:bodyPr>
          <a:lstStyle/>
          <a:p>
            <a:pPr indent="180330" algn="just">
              <a:spcAft>
                <a:spcPts val="0"/>
              </a:spcAft>
              <a:defRPr/>
            </a:pPr>
            <a:r>
              <a:rPr lang="en-US" sz="2800" b="1" dirty="0" err="1">
                <a:solidFill>
                  <a:schemeClr val="bg1"/>
                </a:solidFill>
                <a:latin typeface="+mn-lt"/>
                <a:cs typeface="Times New Roman" panose="02020603050405020304" pitchFamily="18" charset="0"/>
              </a:rPr>
              <a:t>Dựa</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vào</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Hình</a:t>
            </a:r>
            <a:r>
              <a:rPr lang="en-US" sz="2800" b="1" dirty="0">
                <a:solidFill>
                  <a:schemeClr val="bg1"/>
                </a:solidFill>
                <a:latin typeface="+mn-lt"/>
                <a:cs typeface="Times New Roman" panose="02020603050405020304" pitchFamily="18" charset="0"/>
              </a:rPr>
              <a:t> 10.8, </a:t>
            </a:r>
            <a:r>
              <a:rPr lang="en-US" sz="2800" b="1" dirty="0" err="1">
                <a:solidFill>
                  <a:schemeClr val="bg1"/>
                </a:solidFill>
                <a:latin typeface="+mn-lt"/>
                <a:cs typeface="Times New Roman" panose="02020603050405020304" pitchFamily="18" charset="0"/>
              </a:rPr>
              <a:t>hãy</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mô</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tả</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sự</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biến</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động</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của</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huyết</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áp</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và</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giải</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thích</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tại</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sao</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có</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sự</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biến</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động</a:t>
            </a:r>
            <a:r>
              <a:rPr lang="en-US" sz="2800" b="1" dirty="0">
                <a:solidFill>
                  <a:schemeClr val="bg1"/>
                </a:solidFill>
                <a:latin typeface="+mn-lt"/>
                <a:cs typeface="Times New Roman" panose="02020603050405020304" pitchFamily="18" charset="0"/>
              </a:rPr>
              <a:t> </a:t>
            </a:r>
            <a:r>
              <a:rPr lang="en-US" sz="2800" b="1" dirty="0" err="1">
                <a:solidFill>
                  <a:schemeClr val="bg1"/>
                </a:solidFill>
                <a:latin typeface="+mn-lt"/>
                <a:cs typeface="Times New Roman" panose="02020603050405020304" pitchFamily="18" charset="0"/>
              </a:rPr>
              <a:t>đó</a:t>
            </a:r>
            <a:endParaRPr lang="en-US" sz="2800" b="1" dirty="0">
              <a:solidFill>
                <a:schemeClr val="bg1"/>
              </a:solidFill>
              <a:latin typeface="+mn-lt"/>
              <a:cs typeface="Times New Roman" panose="02020603050405020304" pitchFamily="18" charset="0"/>
            </a:endParaRPr>
          </a:p>
        </p:txBody>
      </p:sp>
      <p:pic>
        <p:nvPicPr>
          <p:cNvPr id="11"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95" y="1660257"/>
            <a:ext cx="5813383"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37</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1149352" y="993777"/>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8" name="Rectangle 7"/>
          <p:cNvSpPr>
            <a:spLocks noChangeArrowheads="1"/>
          </p:cNvSpPr>
          <p:nvPr/>
        </p:nvSpPr>
        <p:spPr bwMode="auto">
          <a:xfrm>
            <a:off x="812801" y="1581151"/>
            <a:ext cx="6126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Dụng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cụ</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đo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huyết</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áp</a:t>
            </a:r>
            <a:r>
              <a:rPr lang="en-US" altLang="en-US" sz="3200" dirty="0">
                <a:solidFill>
                  <a:srgbClr val="FFC000"/>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pic>
        <p:nvPicPr>
          <p:cNvPr id="16" name="Picture 4" descr="67519650-vnm_2014_74579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2" y="2292351"/>
            <a:ext cx="40401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7315" y="2292349"/>
            <a:ext cx="4291012" cy="364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2" name="Group 1"/>
          <p:cNvGrpSpPr>
            <a:grpSpLocks/>
          </p:cNvGrpSpPr>
          <p:nvPr/>
        </p:nvGrpSpPr>
        <p:grpSpPr bwMode="auto">
          <a:xfrm>
            <a:off x="144463" y="-68264"/>
            <a:ext cx="11847512" cy="1127127"/>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4" name="TextBox 13"/>
            <p:cNvSpPr txBox="1"/>
            <p:nvPr/>
          </p:nvSpPr>
          <p:spPr>
            <a:xfrm>
              <a:off x="2516538" y="93611"/>
              <a:ext cx="7316150" cy="707703"/>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38</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6631"/>
                                        </p:tgtEl>
                                        <p:attrNameLst>
                                          <p:attrName>style.visibility</p:attrName>
                                        </p:attrNameLst>
                                      </p:cBhvr>
                                      <p:to>
                                        <p:strVal val="visible"/>
                                      </p:to>
                                    </p:set>
                                    <p:animEffect transition="in" filter="fade">
                                      <p:cBhvr>
                                        <p:cTn id="17" dur="1000"/>
                                        <p:tgtEl>
                                          <p:spTgt spid="26631"/>
                                        </p:tgtEl>
                                      </p:cBhvr>
                                    </p:animEffect>
                                    <p:anim calcmode="lin" valueType="num">
                                      <p:cBhvr>
                                        <p:cTn id="18" dur="1000" fill="hold"/>
                                        <p:tgtEl>
                                          <p:spTgt spid="26631"/>
                                        </p:tgtEl>
                                        <p:attrNameLst>
                                          <p:attrName>ppt_x</p:attrName>
                                        </p:attrNameLst>
                                      </p:cBhvr>
                                      <p:tavLst>
                                        <p:tav tm="0">
                                          <p:val>
                                            <p:strVal val="#ppt_x"/>
                                          </p:val>
                                        </p:tav>
                                        <p:tav tm="100000">
                                          <p:val>
                                            <p:strVal val="#ppt_x"/>
                                          </p:val>
                                        </p:tav>
                                      </p:tavLst>
                                    </p:anim>
                                    <p:anim calcmode="lin" valueType="num">
                                      <p:cBhvr>
                                        <p:cTn id="19"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rrowheads="1"/>
          </p:cNvSpPr>
          <p:nvPr/>
        </p:nvSpPr>
        <p:spPr bwMode="auto">
          <a:xfrm>
            <a:off x="688975" y="2016127"/>
            <a:ext cx="5076825"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Người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bị</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bệnh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cao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đại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lớn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hơn</a:t>
            </a:r>
            <a:r>
              <a:rPr lang="en-US" altLang="en-US" sz="3200" dirty="0">
                <a:solidFill>
                  <a:schemeClr val="bg1"/>
                </a:solidFill>
                <a:latin typeface="+mn-lt"/>
                <a:cs typeface="Times New Roman" panose="02020603050405020304" pitchFamily="18" charset="0"/>
              </a:rPr>
              <a:t> </a:t>
            </a:r>
            <a:r>
              <a:rPr lang="en-US" altLang="en-US" sz="3200" dirty="0">
                <a:solidFill>
                  <a:srgbClr val="FFC000"/>
                </a:solidFill>
                <a:latin typeface="+mn-lt"/>
                <a:cs typeface="Times New Roman" panose="02020603050405020304" pitchFamily="18" charset="0"/>
              </a:rPr>
              <a:t>150 mm Hg </a:t>
            </a:r>
            <a:r>
              <a:rPr lang="en-US" altLang="en-US" sz="3200" dirty="0" err="1">
                <a:solidFill>
                  <a:schemeClr val="bg1"/>
                </a:solidFill>
                <a:latin typeface="+mn-lt"/>
                <a:cs typeface="Times New Roman" panose="02020603050405020304" pitchFamily="18" charset="0"/>
              </a:rPr>
              <a:t>và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kéo</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dài</a:t>
            </a:r>
            <a:r>
              <a:rPr lang="en-US" altLang="en-US" sz="3200" dirty="0">
                <a:solidFill>
                  <a:schemeClr val="bg1"/>
                </a:solidFill>
                <a:latin typeface="+mn-lt"/>
                <a:cs typeface="Times New Roman" panose="02020603050405020304" pitchFamily="18" charset="0"/>
              </a:rPr>
              <a:t>.</a:t>
            </a:r>
          </a:p>
        </p:txBody>
      </p:sp>
      <p:sp>
        <p:nvSpPr>
          <p:cNvPr id="17" name="Rectangle 16"/>
          <p:cNvSpPr>
            <a:spLocks noChangeArrowheads="1"/>
          </p:cNvSpPr>
          <p:nvPr/>
        </p:nvSpPr>
        <p:spPr bwMode="auto">
          <a:xfrm>
            <a:off x="738189" y="3994151"/>
            <a:ext cx="4979987"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Người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bị</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bệnh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thấp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cực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đại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nhỏ</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hơn</a:t>
            </a:r>
            <a:r>
              <a:rPr lang="en-US" altLang="en-US" sz="3200" dirty="0">
                <a:solidFill>
                  <a:schemeClr val="bg1"/>
                </a:solidFill>
                <a:latin typeface="+mn-lt"/>
                <a:cs typeface="Times New Roman" panose="02020603050405020304" pitchFamily="18" charset="0"/>
              </a:rPr>
              <a:t> </a:t>
            </a:r>
            <a:r>
              <a:rPr lang="en-US" altLang="en-US" sz="3200" dirty="0">
                <a:solidFill>
                  <a:srgbClr val="FFC000"/>
                </a:solidFill>
                <a:latin typeface="+mn-lt"/>
                <a:cs typeface="Times New Roman" panose="02020603050405020304" pitchFamily="18" charset="0"/>
              </a:rPr>
              <a:t>80 mm Hg</a:t>
            </a:r>
            <a:r>
              <a:rPr lang="en-US" altLang="en-US" sz="3200" dirty="0">
                <a:solidFill>
                  <a:schemeClr val="bg1"/>
                </a:solidFill>
                <a:latin typeface="+mn-lt"/>
                <a:cs typeface="Times New Roman" panose="02020603050405020304" pitchFamily="18" charset="0"/>
              </a:rPr>
              <a:t>.</a:t>
            </a:r>
          </a:p>
        </p:txBody>
      </p:sp>
      <p:pic>
        <p:nvPicPr>
          <p:cNvPr id="245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2016127"/>
            <a:ext cx="5073651"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1"/>
          <p:cNvGrpSpPr>
            <a:grpSpLocks/>
          </p:cNvGrpSpPr>
          <p:nvPr/>
        </p:nvGrpSpPr>
        <p:grpSpPr bwMode="auto">
          <a:xfrm>
            <a:off x="215675" y="72892"/>
            <a:ext cx="11849100" cy="1127125"/>
            <a:chOff x="2266662" y="-115886"/>
            <a:chExt cx="7770091" cy="1126836"/>
          </a:xfrm>
        </p:grpSpPr>
        <p:sp>
          <p:nvSpPr>
            <p:cNvPr id="10" name="Rounded Rectangle 9"/>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4" name="TextBox 13"/>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8" name="TextBox 2"/>
          <p:cNvSpPr txBox="1">
            <a:spLocks noChangeArrowheads="1"/>
          </p:cNvSpPr>
          <p:nvPr/>
        </p:nvSpPr>
        <p:spPr bwMode="auto">
          <a:xfrm>
            <a:off x="966789" y="1090615"/>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39</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Effect transition="in" filter="fade">
                                      <p:cBhvr>
                                        <p:cTn id="12" dur="1000"/>
                                        <p:tgtEl>
                                          <p:spTgt spid="24582"/>
                                        </p:tgtEl>
                                      </p:cBhvr>
                                    </p:animEffect>
                                    <p:anim calcmode="lin" valueType="num">
                                      <p:cBhvr>
                                        <p:cTn id="13" dur="1000" fill="hold"/>
                                        <p:tgtEl>
                                          <p:spTgt spid="24582"/>
                                        </p:tgtEl>
                                        <p:attrNameLst>
                                          <p:attrName>ppt_x</p:attrName>
                                        </p:attrNameLst>
                                      </p:cBhvr>
                                      <p:tavLst>
                                        <p:tav tm="0">
                                          <p:val>
                                            <p:strVal val="#ppt_x"/>
                                          </p:val>
                                        </p:tav>
                                        <p:tav tm="100000">
                                          <p:val>
                                            <p:strVal val="#ppt_x"/>
                                          </p:val>
                                        </p:tav>
                                      </p:tavLst>
                                    </p:anim>
                                    <p:anim calcmode="lin" valueType="num">
                                      <p:cBhvr>
                                        <p:cTn id="14" dur="1000" fill="hold"/>
                                        <p:tgtEl>
                                          <p:spTgt spid="2458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Gói tầm soát xơ vữa động mạch | Gia An 115"/>
          <p:cNvPicPr>
            <a:picLocks noChangeAspect="1" noChangeArrowheads="1"/>
          </p:cNvPicPr>
          <p:nvPr/>
        </p:nvPicPr>
        <p:blipFill>
          <a:blip r:embed="rId2">
            <a:extLst>
              <a:ext uri="{28A0092B-C50C-407E-A947-70E740481C1C}">
                <a14:useLocalDpi xmlns:a14="http://schemas.microsoft.com/office/drawing/2010/main" val="0"/>
              </a:ext>
            </a:extLst>
          </a:blip>
          <a:srcRect l="9053" r="7899"/>
          <a:stretch>
            <a:fillRect/>
          </a:stretch>
        </p:blipFill>
        <p:spPr bwMode="auto">
          <a:xfrm>
            <a:off x="5539376" y="168014"/>
            <a:ext cx="6511925" cy="657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88836" y="168012"/>
            <a:ext cx="2970213" cy="646112"/>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a:solidFill>
                  <a:srgbClr val="0070C0"/>
                </a:solidFill>
                <a:latin typeface="Times New Roman" panose="02020603050405020304" pitchFamily="18" charset="0"/>
                <a:cs typeface="Arial" panose="020B0604020202020204" pitchFamily="34" charset="0"/>
              </a:rPr>
              <a:t>KHỞI ĐỘNG</a:t>
            </a:r>
            <a:endParaRPr lang="en-US" altLang="en-US" sz="4800" b="1" i="1" dirty="0">
              <a:solidFill>
                <a:srgbClr val="0070C0"/>
              </a:solidFill>
              <a:latin typeface="Arial" panose="020B0604020202020204" pitchFamily="34" charset="0"/>
            </a:endParaRPr>
          </a:p>
        </p:txBody>
      </p:sp>
      <p:sp>
        <p:nvSpPr>
          <p:cNvPr id="6" name="TextBox 2"/>
          <p:cNvSpPr txBox="1">
            <a:spLocks noChangeArrowheads="1"/>
          </p:cNvSpPr>
          <p:nvPr/>
        </p:nvSpPr>
        <p:spPr bwMode="auto">
          <a:xfrm>
            <a:off x="126413" y="1058773"/>
            <a:ext cx="5224463" cy="299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1793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ts val="200"/>
              </a:spcBef>
              <a:spcAft>
                <a:spcPts val="200"/>
              </a:spcAft>
              <a:buNone/>
            </a:pPr>
            <a:r>
              <a:rPr lang="vi-VN" altLang="en-US" sz="3200" b="1" dirty="0">
                <a:solidFill>
                  <a:schemeClr val="bg1"/>
                </a:solidFill>
                <a:cs typeface="Calibri" panose="020F0502020204030204" pitchFamily="34" charset="0"/>
              </a:rPr>
              <a:t>HS làm việc cá nhân, quan sát hình ảnh sau</a:t>
            </a:r>
            <a:r>
              <a:rPr lang="en-US" altLang="en-US" sz="3200" b="1" dirty="0">
                <a:solidFill>
                  <a:schemeClr val="bg1"/>
                </a:solidFill>
                <a:cs typeface="Calibri" panose="020F0502020204030204" pitchFamily="34" charset="0"/>
              </a:rPr>
              <a:t>:</a:t>
            </a:r>
          </a:p>
          <a:p>
            <a:pPr algn="just">
              <a:lnSpc>
                <a:spcPct val="115000"/>
              </a:lnSpc>
              <a:spcBef>
                <a:spcPts val="200"/>
              </a:spcBef>
              <a:spcAft>
                <a:spcPts val="200"/>
              </a:spcAft>
              <a:buNone/>
            </a:pPr>
            <a:r>
              <a:rPr lang="vi-VN" altLang="en-US" sz="3200" b="1" dirty="0">
                <a:solidFill>
                  <a:schemeClr val="bg1"/>
                </a:solidFill>
                <a:cs typeface="Calibri" panose="020F0502020204030204" pitchFamily="34" charset="0"/>
              </a:rPr>
              <a:t>Mạch máu bị hẹp hoặc tắc do xơ vữa có thể gây hậu quả gì đối với cơ thể?</a:t>
            </a:r>
            <a:endParaRPr lang="en-US" altLang="en-US" sz="3200" b="1" dirty="0">
              <a:solidFill>
                <a:schemeClr val="bg1"/>
              </a:solidFill>
              <a:cs typeface="Calibri" panose="020F0502020204030204" pitchFamily="34" charset="0"/>
            </a:endParaRPr>
          </a:p>
        </p:txBody>
      </p:sp>
      <p:sp>
        <p:nvSpPr>
          <p:cNvPr id="8" name="Rectangle 7"/>
          <p:cNvSpPr/>
          <p:nvPr/>
        </p:nvSpPr>
        <p:spPr>
          <a:xfrm>
            <a:off x="219487" y="1182491"/>
            <a:ext cx="11277751" cy="4056495"/>
          </a:xfrm>
          <a:prstGeom prst="rect">
            <a:avLst/>
          </a:prstGeom>
        </p:spPr>
        <p:txBody>
          <a:bodyPr wrap="square" lIns="91436" tIns="45718" rIns="91436" bIns="45718">
            <a:spAutoFit/>
          </a:bodyPr>
          <a:lstStyle/>
          <a:p>
            <a:pPr algn="just">
              <a:lnSpc>
                <a:spcPct val="115000"/>
              </a:lnSpc>
              <a:spcAft>
                <a:spcPts val="0"/>
              </a:spcAft>
              <a:defRPr/>
            </a:pPr>
            <a:r>
              <a:rPr lang="vi-VN" sz="3200" b="1" dirty="0">
                <a:solidFill>
                  <a:schemeClr val="bg1"/>
                </a:solidFill>
                <a:ea typeface="Arial" panose="020B0604020202020204" pitchFamily="34" charset="0"/>
                <a:cs typeface="Calibri" panose="020F0502020204030204" pitchFamily="34" charset="0"/>
              </a:rPr>
              <a:t>Mạch máu bị hẹp hoặc tắc do xơ vữa có thể dẫn đến nhiều hậu quả:</a:t>
            </a:r>
            <a:endParaRPr lang="en-US" sz="3200" b="1" dirty="0">
              <a:solidFill>
                <a:schemeClr val="bg1"/>
              </a:solidFill>
              <a:ea typeface="Arial" panose="020B0604020202020204" pitchFamily="34" charset="0"/>
              <a:cs typeface="Calibri" panose="020F0502020204030204" pitchFamily="34" charset="0"/>
            </a:endParaRPr>
          </a:p>
          <a:p>
            <a:pPr algn="just">
              <a:lnSpc>
                <a:spcPct val="115000"/>
              </a:lnSpc>
              <a:spcAft>
                <a:spcPts val="0"/>
              </a:spcAft>
              <a:defRPr/>
            </a:pPr>
            <a:r>
              <a:rPr lang="vi-VN" sz="3200" b="1" dirty="0">
                <a:solidFill>
                  <a:schemeClr val="bg1"/>
                </a:solidFill>
                <a:ea typeface="Arial" panose="020B0604020202020204" pitchFamily="34" charset="0"/>
                <a:cs typeface="Calibri" panose="020F0502020204030204" pitchFamily="34" charset="0"/>
              </a:rPr>
              <a:t>- Xơ vữa động mạch cảnh có thể gây đột quỵ.</a:t>
            </a:r>
            <a:endParaRPr lang="en-US" sz="3200" b="1" dirty="0">
              <a:solidFill>
                <a:schemeClr val="bg1"/>
              </a:solidFill>
              <a:ea typeface="Arial" panose="020B0604020202020204" pitchFamily="34" charset="0"/>
              <a:cs typeface="Calibri" panose="020F0502020204030204" pitchFamily="34" charset="0"/>
            </a:endParaRPr>
          </a:p>
          <a:p>
            <a:pPr algn="just">
              <a:lnSpc>
                <a:spcPct val="115000"/>
              </a:lnSpc>
              <a:spcAft>
                <a:spcPts val="0"/>
              </a:spcAft>
              <a:defRPr/>
            </a:pPr>
            <a:r>
              <a:rPr lang="vi-VN" sz="3200" b="1" dirty="0">
                <a:solidFill>
                  <a:schemeClr val="bg1"/>
                </a:solidFill>
                <a:ea typeface="Arial" panose="020B0604020202020204" pitchFamily="34" charset="0"/>
                <a:cs typeface="Calibri" panose="020F0502020204030204" pitchFamily="34" charset="0"/>
              </a:rPr>
              <a:t>- Xơ vữa động mạch vành có thể gây nhồi máu cơ tim dẫn đến suy tim nếu không được điều trị.</a:t>
            </a:r>
            <a:endParaRPr lang="en-US" sz="3200" b="1" dirty="0">
              <a:solidFill>
                <a:schemeClr val="bg1"/>
              </a:solidFill>
              <a:ea typeface="Arial" panose="020B0604020202020204" pitchFamily="34" charset="0"/>
              <a:cs typeface="Calibri" panose="020F0502020204030204" pitchFamily="34" charset="0"/>
            </a:endParaRPr>
          </a:p>
          <a:p>
            <a:pPr algn="just">
              <a:lnSpc>
                <a:spcPct val="115000"/>
              </a:lnSpc>
              <a:spcAft>
                <a:spcPts val="0"/>
              </a:spcAft>
              <a:defRPr/>
            </a:pPr>
            <a:r>
              <a:rPr lang="vi-VN" sz="3200" b="1" dirty="0">
                <a:solidFill>
                  <a:schemeClr val="bg1"/>
                </a:solidFill>
                <a:ea typeface="Arial" panose="020B0604020202020204" pitchFamily="34" charset="0"/>
                <a:cs typeface="Calibri" panose="020F0502020204030204" pitchFamily="34" charset="0"/>
              </a:rPr>
              <a:t>-</a:t>
            </a:r>
            <a:r>
              <a:rPr lang="en-US" sz="3200" b="1" dirty="0">
                <a:solidFill>
                  <a:schemeClr val="bg1"/>
                </a:solidFill>
                <a:ea typeface="Arial" panose="020B0604020202020204" pitchFamily="34" charset="0"/>
                <a:cs typeface="Calibri" panose="020F0502020204030204" pitchFamily="34" charset="0"/>
              </a:rPr>
              <a:t> </a:t>
            </a:r>
            <a:r>
              <a:rPr lang="vi-VN" sz="3200" b="1" dirty="0">
                <a:solidFill>
                  <a:schemeClr val="bg1"/>
                </a:solidFill>
                <a:ea typeface="Arial" panose="020B0604020202020204" pitchFamily="34" charset="0"/>
                <a:cs typeface="Calibri" panose="020F0502020204030204" pitchFamily="34" charset="0"/>
              </a:rPr>
              <a:t>Xơ vữa động mạch chi dưới có thể gây nội huyết khối dẫn đến tàn phế.</a:t>
            </a:r>
            <a:endParaRPr lang="en-US" sz="3200" b="1" dirty="0">
              <a:solidFill>
                <a:schemeClr val="bg1"/>
              </a:solidFill>
              <a:ea typeface="Arial" panose="020B060402020202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a:t>
            </a:fld>
            <a:endParaRPr lang="en-US"/>
          </a:p>
        </p:txBody>
      </p:sp>
    </p:spTree>
    <p:extLst>
      <p:ext uri="{BB962C8B-B14F-4D97-AF65-F5344CB8AC3E}">
        <p14:creationId xmlns:p14="http://schemas.microsoft.com/office/powerpoint/2010/main" val="35759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6">
                                            <p:txEl>
                                              <p:pRg st="0" end="0"/>
                                            </p:txEl>
                                          </p:spTgt>
                                        </p:tgtEl>
                                      </p:cBhvr>
                                    </p:animEffect>
                                    <p:set>
                                      <p:cBhvr>
                                        <p:cTn id="22" dur="1" fill="hold">
                                          <p:stCondLst>
                                            <p:cond delay="499"/>
                                          </p:stCondLst>
                                        </p:cTn>
                                        <p:tgtEl>
                                          <p:spTgt spid="6">
                                            <p:txEl>
                                              <p:pRg st="0" end="0"/>
                                            </p:txEl>
                                          </p:spTgt>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6">
                                            <p:txEl>
                                              <p:pRg st="1" end="1"/>
                                            </p:txEl>
                                          </p:spTgt>
                                        </p:tgtEl>
                                      </p:cBhvr>
                                    </p:animEffect>
                                    <p:set>
                                      <p:cBhvr>
                                        <p:cTn id="25"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8" presetClass="exit" presetSubtype="32" fill="hold" nodeType="clickEffect">
                                  <p:stCondLst>
                                    <p:cond delay="0"/>
                                  </p:stCondLst>
                                  <p:childTnLst>
                                    <p:animEffect transition="out" filter="diamond(out)">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p:cTn id="3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8">
                                            <p:txEl>
                                              <p:pRg st="0" end="0"/>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p:cTn id="3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8">
                                            <p:txEl>
                                              <p:pRg st="1" end="1"/>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8">
                                            <p:txEl>
                                              <p:pRg st="2" end="2"/>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 calcmode="lin" valueType="num">
                                      <p:cBhvr>
                                        <p:cTn id="4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873253" y="4505327"/>
            <a:ext cx="8570913"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178" indent="-457178" algn="just" eaLnBrk="1" hangingPunct="1">
              <a:lnSpc>
                <a:spcPct val="100000"/>
              </a:lnSpc>
              <a:spcBef>
                <a:spcPct val="0"/>
              </a:spcBef>
              <a:buFontTx/>
              <a:buChar char="-"/>
              <a:defRPr/>
            </a:pPr>
            <a:r>
              <a:rPr lang="en-US" altLang="en-US" sz="3200" dirty="0" err="1">
                <a:solidFill>
                  <a:schemeClr val="bg1"/>
                </a:solidFill>
                <a:latin typeface="+mn-lt"/>
                <a:cs typeface="Times New Roman" panose="02020603050405020304" pitchFamily="18" charset="0"/>
              </a:rPr>
              <a:t>Càng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xa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càng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giảm</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vì</a:t>
            </a:r>
            <a:r>
              <a:rPr lang="en-US" altLang="en-US" sz="3200" dirty="0">
                <a:solidFill>
                  <a:schemeClr val="bg1"/>
                </a:solidFill>
                <a:latin typeface="+mn-lt"/>
                <a:cs typeface="Times New Roman" panose="02020603050405020304" pitchFamily="18" charset="0"/>
              </a:rPr>
              <a:t> :</a:t>
            </a:r>
          </a:p>
          <a:p>
            <a:pPr algn="just" eaLnBrk="1" hangingPunct="1">
              <a:lnSpc>
                <a:spcPct val="100000"/>
              </a:lnSpc>
              <a:spcBef>
                <a:spcPct val="0"/>
              </a:spcBef>
              <a:buFont typeface="Arial" panose="020B0604020202020204" pitchFamily="34" charset="0"/>
              <a:buNone/>
              <a:defRPr/>
            </a:pPr>
            <a:r>
              <a:rPr lang="en-US" altLang="en-US" sz="3200" dirty="0">
                <a:solidFill>
                  <a:schemeClr val="bg1"/>
                </a:solidFill>
                <a:latin typeface="+mn-lt"/>
                <a:cs typeface="Times New Roman" panose="02020603050405020304" pitchFamily="18" charset="0"/>
              </a:rPr>
              <a:t>  + Ma </a:t>
            </a:r>
            <a:r>
              <a:rPr lang="en-US" altLang="en-US" sz="3200" dirty="0" err="1">
                <a:solidFill>
                  <a:schemeClr val="bg1"/>
                </a:solidFill>
                <a:latin typeface="+mn-lt"/>
                <a:cs typeface="Times New Roman" panose="02020603050405020304" pitchFamily="18" charset="0"/>
              </a:rPr>
              <a:t>sát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của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với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thành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a:p>
            <a:pPr algn="just" eaLnBrk="1" hangingPunct="1">
              <a:lnSpc>
                <a:spcPct val="100000"/>
              </a:lnSpc>
              <a:spcBef>
                <a:spcPct val="0"/>
              </a:spcBef>
              <a:buFont typeface="Arial" panose="020B0604020202020204" pitchFamily="34" charset="0"/>
              <a:buNone/>
              <a:defRPr/>
            </a:pPr>
            <a:r>
              <a:rPr lang="en-US" altLang="en-US" sz="3200" dirty="0">
                <a:solidFill>
                  <a:schemeClr val="bg1"/>
                </a:solidFill>
                <a:latin typeface="+mn-lt"/>
                <a:cs typeface="Times New Roman" panose="02020603050405020304" pitchFamily="18" charset="0"/>
              </a:rPr>
              <a:t>  + Ma </a:t>
            </a:r>
            <a:r>
              <a:rPr lang="en-US" altLang="en-US" sz="3200" dirty="0" err="1">
                <a:solidFill>
                  <a:schemeClr val="bg1"/>
                </a:solidFill>
                <a:latin typeface="+mn-lt"/>
                <a:cs typeface="Times New Roman" panose="02020603050405020304" pitchFamily="18" charset="0"/>
              </a:rPr>
              <a:t>sát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của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các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phân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tử</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với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nhau</a:t>
            </a:r>
            <a:r>
              <a:rPr lang="en-US" altLang="en-US" sz="3200" dirty="0">
                <a:solidFill>
                  <a:schemeClr val="bg1"/>
                </a:solidFill>
                <a:latin typeface="+mn-lt"/>
                <a:cs typeface="Times New Roman" panose="02020603050405020304" pitchFamily="18" charset="0"/>
              </a:rPr>
              <a:t>.</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2" y="1749428"/>
            <a:ext cx="810101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1"/>
          <p:cNvGrpSpPr>
            <a:grpSpLocks/>
          </p:cNvGrpSpPr>
          <p:nvPr/>
        </p:nvGrpSpPr>
        <p:grpSpPr bwMode="auto">
          <a:xfrm>
            <a:off x="130175" y="-152400"/>
            <a:ext cx="11849100" cy="1127125"/>
            <a:chOff x="2266662" y="-115886"/>
            <a:chExt cx="7770091" cy="1126836"/>
          </a:xfrm>
        </p:grpSpPr>
        <p:sp>
          <p:nvSpPr>
            <p:cNvPr id="9" name="Rounded Rectangle 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0" name="TextBox 9"/>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5" name="TextBox 2"/>
          <p:cNvSpPr txBox="1">
            <a:spLocks noChangeArrowheads="1"/>
          </p:cNvSpPr>
          <p:nvPr/>
        </p:nvSpPr>
        <p:spPr bwMode="auto">
          <a:xfrm>
            <a:off x="1149352" y="993777"/>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40</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787401" y="1903415"/>
            <a:ext cx="6126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Các</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tác</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nhân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ảnh</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hưởng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đến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huyết</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áp</a:t>
            </a:r>
            <a:r>
              <a:rPr lang="en-US" altLang="en-US" sz="3200" dirty="0">
                <a:solidFill>
                  <a:srgbClr val="FFC000"/>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sp>
        <p:nvSpPr>
          <p:cNvPr id="10" name="Rectangle 9"/>
          <p:cNvSpPr>
            <a:spLocks noChangeArrowheads="1"/>
          </p:cNvSpPr>
          <p:nvPr/>
        </p:nvSpPr>
        <p:spPr bwMode="auto">
          <a:xfrm>
            <a:off x="1806578" y="2705102"/>
            <a:ext cx="48942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Lực</a:t>
            </a:r>
            <a:r>
              <a:rPr lang="en-US" altLang="en-US" sz="3200" dirty="0">
                <a:solidFill>
                  <a:schemeClr val="bg1"/>
                </a:solidFill>
                <a:latin typeface="+mn-lt"/>
                <a:cs typeface="Times New Roman" panose="02020603050405020304" pitchFamily="18" charset="0"/>
              </a:rPr>
              <a:t> co </a:t>
            </a:r>
            <a:r>
              <a:rPr lang="en-US" altLang="en-US" sz="3200" dirty="0" err="1">
                <a:solidFill>
                  <a:schemeClr val="bg1"/>
                </a:solidFill>
                <a:latin typeface="+mn-lt"/>
                <a:cs typeface="Times New Roman" panose="02020603050405020304" pitchFamily="18" charset="0"/>
              </a:rPr>
              <a:t>tim.</a:t>
            </a:r>
            <a:endParaRPr lang="en-US" altLang="en-US" sz="3200" dirty="0">
              <a:solidFill>
                <a:schemeClr val="bg1"/>
              </a:solidFill>
              <a:latin typeface="+mn-lt"/>
              <a:cs typeface="Times New Roman" panose="02020603050405020304" pitchFamily="18" charset="0"/>
            </a:endParaRPr>
          </a:p>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Nhịp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tim.</a:t>
            </a:r>
            <a:endParaRPr lang="en-US" altLang="en-US" sz="3200" dirty="0">
              <a:solidFill>
                <a:schemeClr val="bg1"/>
              </a:solidFill>
              <a:latin typeface="+mn-lt"/>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9651" y="2058990"/>
            <a:ext cx="4179888"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1806578" y="4244976"/>
            <a:ext cx="4894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Khối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lượng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a:t>
            </a:r>
          </a:p>
        </p:txBody>
      </p:sp>
      <p:sp>
        <p:nvSpPr>
          <p:cNvPr id="15" name="Rectangle 14"/>
          <p:cNvSpPr>
            <a:spLocks noChangeArrowheads="1"/>
          </p:cNvSpPr>
          <p:nvPr/>
        </p:nvSpPr>
        <p:spPr bwMode="auto">
          <a:xfrm>
            <a:off x="1806578" y="5046666"/>
            <a:ext cx="48942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quánh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của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a:t>
            </a:r>
          </a:p>
          <a:p>
            <a:pPr algn="just" eaLnBrk="1" hangingPunct="1">
              <a:lnSpc>
                <a:spcPct val="15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Sự</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đàn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hồi</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của</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a:t>
            </a:r>
          </a:p>
        </p:txBody>
      </p:sp>
      <p:grpSp>
        <p:nvGrpSpPr>
          <p:cNvPr id="32775" name="Group 1"/>
          <p:cNvGrpSpPr>
            <a:grpSpLocks/>
          </p:cNvGrpSpPr>
          <p:nvPr/>
        </p:nvGrpSpPr>
        <p:grpSpPr bwMode="auto">
          <a:xfrm>
            <a:off x="130175" y="-152400"/>
            <a:ext cx="11849100" cy="1127125"/>
            <a:chOff x="2266662" y="-115886"/>
            <a:chExt cx="7770091" cy="1126836"/>
          </a:xfrm>
        </p:grpSpPr>
        <p:sp>
          <p:nvSpPr>
            <p:cNvPr id="17" name="Rounded Rectangle 1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8" name="TextBox 17"/>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9" name="TextBox 2"/>
          <p:cNvSpPr txBox="1">
            <a:spLocks noChangeArrowheads="1"/>
          </p:cNvSpPr>
          <p:nvPr/>
        </p:nvSpPr>
        <p:spPr bwMode="auto">
          <a:xfrm>
            <a:off x="1149352" y="993777"/>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41</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1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438153" y="1990727"/>
            <a:ext cx="57435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Khái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niệm</a:t>
            </a:r>
            <a:r>
              <a:rPr lang="en-US" altLang="en-US" sz="3200" dirty="0">
                <a:solidFill>
                  <a:srgbClr val="FFC000"/>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là</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tốc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độ</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chảy</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trong</a:t>
            </a:r>
            <a:r>
              <a:rPr lang="en-US" altLang="en-US" sz="3200" dirty="0">
                <a:solidFill>
                  <a:schemeClr val="bg1"/>
                </a:solidFill>
                <a:latin typeface="+mn-lt"/>
                <a:cs typeface="Times New Roman" panose="02020603050405020304" pitchFamily="18" charset="0"/>
              </a:rPr>
              <a:t> 1 </a:t>
            </a:r>
            <a:r>
              <a:rPr lang="en-US" altLang="en-US" sz="3200" dirty="0" err="1">
                <a:solidFill>
                  <a:schemeClr val="bg1"/>
                </a:solidFill>
                <a:latin typeface="+mn-lt"/>
                <a:cs typeface="Times New Roman" panose="02020603050405020304" pitchFamily="18" charset="0"/>
              </a:rPr>
              <a:t>giây</a:t>
            </a:r>
            <a:r>
              <a:rPr lang="en-US" altLang="en-US" sz="3200" dirty="0">
                <a:solidFill>
                  <a:schemeClr val="bg1"/>
                </a:solidFill>
                <a:latin typeface="+mn-lt"/>
                <a:cs typeface="Times New Roman" panose="02020603050405020304" pitchFamily="18" charset="0"/>
              </a:rPr>
              <a:t>.</a:t>
            </a:r>
          </a:p>
        </p:txBody>
      </p:sp>
      <p:sp>
        <p:nvSpPr>
          <p:cNvPr id="10" name="Rectangle 9"/>
          <p:cNvSpPr>
            <a:spLocks noChangeArrowheads="1"/>
          </p:cNvSpPr>
          <p:nvPr/>
        </p:nvSpPr>
        <p:spPr bwMode="auto">
          <a:xfrm>
            <a:off x="365128" y="3302000"/>
            <a:ext cx="58896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Các</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yếu</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tố</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liên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quan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vận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tốc</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máu</a:t>
            </a:r>
            <a:r>
              <a:rPr lang="en-US" altLang="en-US" sz="3200" dirty="0">
                <a:solidFill>
                  <a:srgbClr val="FFC000"/>
                </a:solidFill>
                <a:latin typeface="+mn-lt"/>
                <a:cs typeface="Times New Roman" panose="02020603050405020304" pitchFamily="18" charset="0"/>
              </a:rPr>
              <a:t>:</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Tổng</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tiết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diện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tỉ</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lệ</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nghịch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vận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tốc</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máu</a:t>
            </a:r>
            <a:r>
              <a:rPr lang="en-US" altLang="en-US" sz="3200" dirty="0">
                <a:solidFill>
                  <a:schemeClr val="bg1"/>
                </a:solidFill>
                <a:latin typeface="+mn-lt"/>
                <a:cs typeface="Times New Roman" panose="02020603050405020304" pitchFamily="18" charset="0"/>
              </a:rPr>
              <a:t>.</a:t>
            </a:r>
          </a:p>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mn-lt"/>
                <a:cs typeface="Times New Roman" panose="02020603050405020304" pitchFamily="18" charset="0"/>
              </a:rPr>
              <a:t>	+ </a:t>
            </a:r>
            <a:r>
              <a:rPr lang="en-US" altLang="en-US" sz="3200" dirty="0" err="1">
                <a:solidFill>
                  <a:schemeClr val="bg1"/>
                </a:solidFill>
                <a:latin typeface="+mn-lt"/>
                <a:cs typeface="Times New Roman" panose="02020603050405020304" pitchFamily="18" charset="0"/>
              </a:rPr>
              <a:t>Sự</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chênh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lệch</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huyết</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áp</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giữa</a:t>
            </a:r>
            <a:r>
              <a:rPr lang="en-US" altLang="en-US" sz="3200" dirty="0">
                <a:solidFill>
                  <a:schemeClr val="bg1"/>
                </a:solidFill>
                <a:latin typeface="+mn-lt"/>
                <a:cs typeface="Times New Roman" panose="02020603050405020304" pitchFamily="18" charset="0"/>
              </a:rPr>
              <a:t> 2 </a:t>
            </a:r>
            <a:r>
              <a:rPr lang="en-US" altLang="en-US" sz="3200" dirty="0" err="1">
                <a:solidFill>
                  <a:schemeClr val="bg1"/>
                </a:solidFill>
                <a:latin typeface="+mn-lt"/>
                <a:cs typeface="Times New Roman" panose="02020603050405020304" pitchFamily="18" charset="0"/>
              </a:rPr>
              <a:t>đầu</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đoạn</a:t>
            </a:r>
            <a:r>
              <a:rPr lang="en-US" altLang="en-US" sz="3200" dirty="0">
                <a:solidFill>
                  <a:schemeClr val="bg1"/>
                </a:solidFill>
                <a:latin typeface="+mn-lt"/>
                <a:cs typeface="Times New Roman" panose="02020603050405020304" pitchFamily="18" charset="0"/>
              </a:rPr>
              <a:t> </a:t>
            </a:r>
            <a:r>
              <a:rPr lang="en-US" altLang="en-US" sz="3200" dirty="0" err="1">
                <a:solidFill>
                  <a:schemeClr val="bg1"/>
                </a:solidFill>
                <a:latin typeface="+mn-lt"/>
                <a:cs typeface="Times New Roman" panose="02020603050405020304" pitchFamily="18" charset="0"/>
              </a:rPr>
              <a:t>mạch</a:t>
            </a:r>
            <a:r>
              <a:rPr lang="en-US" altLang="en-US" sz="3200" dirty="0">
                <a:solidFill>
                  <a:schemeClr val="bg1"/>
                </a:solidFill>
                <a:latin typeface="+mn-lt"/>
                <a:cs typeface="Times New Roman" panose="02020603050405020304" pitchFamily="18" charset="0"/>
              </a:rPr>
              <a:t>.</a:t>
            </a:r>
          </a:p>
        </p:txBody>
      </p:sp>
      <p:grpSp>
        <p:nvGrpSpPr>
          <p:cNvPr id="34821" name="Group 1"/>
          <p:cNvGrpSpPr>
            <a:grpSpLocks/>
          </p:cNvGrpSpPr>
          <p:nvPr/>
        </p:nvGrpSpPr>
        <p:grpSpPr bwMode="auto">
          <a:xfrm>
            <a:off x="130175" y="-152400"/>
            <a:ext cx="11849100" cy="1127125"/>
            <a:chOff x="2266662" y="-115886"/>
            <a:chExt cx="7770091" cy="1126836"/>
          </a:xfrm>
        </p:grpSpPr>
        <p:sp>
          <p:nvSpPr>
            <p:cNvPr id="14" name="Rounded Rectangle 13"/>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5" name="TextBox 14"/>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7" name="TextBox 2"/>
          <p:cNvSpPr txBox="1">
            <a:spLocks noChangeArrowheads="1"/>
          </p:cNvSpPr>
          <p:nvPr/>
        </p:nvSpPr>
        <p:spPr bwMode="auto">
          <a:xfrm>
            <a:off x="914401" y="892177"/>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18" name="Rectangle 17"/>
          <p:cNvSpPr>
            <a:spLocks noChangeArrowheads="1"/>
          </p:cNvSpPr>
          <p:nvPr/>
        </p:nvSpPr>
        <p:spPr bwMode="auto">
          <a:xfrm>
            <a:off x="1762128" y="1512888"/>
            <a:ext cx="588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b. Vận tốc máu: </a:t>
            </a:r>
            <a:endParaRPr lang="en-US" altLang="en-US" sz="3200" b="1" dirty="0">
              <a:solidFill>
                <a:srgbClr val="FFCC00"/>
              </a:solidFill>
              <a:cs typeface="Calibri" panose="020F0502020204030204" pitchFamily="34" charset="0"/>
            </a:endParaRPr>
          </a:p>
        </p:txBody>
      </p:sp>
      <p:pic>
        <p:nvPicPr>
          <p:cNvPr id="11"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871" y="1665287"/>
            <a:ext cx="5314407" cy="484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42</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1" name="Group 1"/>
          <p:cNvGrpSpPr>
            <a:grpSpLocks/>
          </p:cNvGrpSpPr>
          <p:nvPr/>
        </p:nvGrpSpPr>
        <p:grpSpPr bwMode="auto">
          <a:xfrm>
            <a:off x="130175" y="-152400"/>
            <a:ext cx="11849100" cy="1127125"/>
            <a:chOff x="2266662" y="-115886"/>
            <a:chExt cx="7770091" cy="1126836"/>
          </a:xfrm>
        </p:grpSpPr>
        <p:sp>
          <p:nvSpPr>
            <p:cNvPr id="14" name="Rounded Rectangle 13"/>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5" name="TextBox 14"/>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7" name="TextBox 2"/>
          <p:cNvSpPr txBox="1">
            <a:spLocks noChangeArrowheads="1"/>
          </p:cNvSpPr>
          <p:nvPr/>
        </p:nvSpPr>
        <p:spPr bwMode="auto">
          <a:xfrm>
            <a:off x="1567545" y="875509"/>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18" name="Rectangle 17"/>
          <p:cNvSpPr>
            <a:spLocks noChangeArrowheads="1"/>
          </p:cNvSpPr>
          <p:nvPr/>
        </p:nvSpPr>
        <p:spPr bwMode="auto">
          <a:xfrm>
            <a:off x="2415270" y="1422844"/>
            <a:ext cx="588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b. Vận tốc máu: </a:t>
            </a:r>
            <a:endParaRPr lang="en-US" altLang="en-US" sz="3200" b="1" dirty="0">
              <a:solidFill>
                <a:srgbClr val="FFCC00"/>
              </a:solidFill>
              <a:cs typeface="Calibri" panose="020F0502020204030204" pitchFamily="34" charset="0"/>
            </a:endParaRPr>
          </a:p>
        </p:txBody>
      </p:sp>
      <p:pic>
        <p:nvPicPr>
          <p:cNvPr id="11"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871" y="1665287"/>
            <a:ext cx="5314407" cy="484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7"/>
          <p:cNvGraphicFramePr>
            <a:graphicFrameLocks noGrp="1"/>
          </p:cNvGraphicFramePr>
          <p:nvPr>
            <p:extLst>
              <p:ext uri="{D42A27DB-BD31-4B8C-83A1-F6EECF244321}">
                <p14:modId xmlns:p14="http://schemas.microsoft.com/office/powerpoint/2010/main" val="2460338368"/>
              </p:ext>
            </p:extLst>
          </p:nvPr>
        </p:nvGraphicFramePr>
        <p:xfrm>
          <a:off x="274323" y="2064812"/>
          <a:ext cx="6230983" cy="4358690"/>
        </p:xfrm>
        <a:graphic>
          <a:graphicData uri="http://schemas.openxmlformats.org/drawingml/2006/table">
            <a:tbl>
              <a:tblPr firstRow="1" bandRow="1">
                <a:tableStyleId>{5C22544A-7EE6-4342-B048-85BDC9FD1C3A}</a:tableStyleId>
              </a:tblPr>
              <a:tblGrid>
                <a:gridCol w="6230983">
                  <a:extLst>
                    <a:ext uri="{9D8B030D-6E8A-4147-A177-3AD203B41FA5}">
                      <a16:colId xmlns:a16="http://schemas.microsoft.com/office/drawing/2014/main" val="20000"/>
                    </a:ext>
                  </a:extLst>
                </a:gridCol>
              </a:tblGrid>
              <a:tr h="3992891">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Quan</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sát</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Hình</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10.9,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hãy</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rút</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ra</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nhận</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xét</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về</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sự</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tương</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quan</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giữa</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huyết</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áp</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vận</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tốc</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máu</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và</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tiết</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diện</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của</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các</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mạch</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 </a:t>
                      </a:r>
                      <a:r>
                        <a:rPr kumimoji="0" lang="en-US" sz="3200" b="1" i="0" u="none" strike="noStrike" kern="1200" cap="none" spc="0" normalizeH="0" baseline="0" dirty="0" err="1">
                          <a:ln>
                            <a:noFill/>
                          </a:ln>
                          <a:solidFill>
                            <a:schemeClr val="bg1"/>
                          </a:solidFill>
                          <a:effectLst/>
                          <a:uLnTx/>
                          <a:uFillTx/>
                          <a:latin typeface="+mn-lt"/>
                          <a:ea typeface="+mn-ea"/>
                          <a:cs typeface="Times New Roman" panose="02020603050405020304" pitchFamily="18" charset="0"/>
                        </a:rPr>
                        <a:t>máu</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a:t>
                      </a: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r>
                        <a:rPr kumimoji="0" lang="vi-VN"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Vận tốc máu trong mao mạch chậm nhất có ý nghĩa như thế nào đối với cơ thể</a:t>
                      </a:r>
                      <a:r>
                        <a:rPr kumimoji="0" lang="en-US" sz="3200" b="1" i="0" u="none" strike="noStrike" kern="1200" cap="none" spc="0" normalizeH="0" baseline="0" dirty="0">
                          <a:ln>
                            <a:noFill/>
                          </a:ln>
                          <a:solidFill>
                            <a:schemeClr val="bg1"/>
                          </a:solidFill>
                          <a:effectLst/>
                          <a:uLnTx/>
                          <a:uFillTx/>
                          <a:latin typeface="+mn-lt"/>
                          <a:ea typeface="+mn-ea"/>
                          <a:cs typeface="Times New Roman" panose="02020603050405020304" pitchFamily="18" charset="0"/>
                        </a:rPr>
                        <a:t>?</a:t>
                      </a:r>
                    </a:p>
                  </a:txBody>
                  <a:tcPr marL="91432" marR="91432"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365799">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400" b="1" i="0" u="none" strike="noStrike" kern="1200" cap="none" spc="0" normalizeH="0" baseline="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68575" marR="685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43</a:t>
            </a:fld>
            <a:endParaRPr lang="en-US"/>
          </a:p>
        </p:txBody>
      </p:sp>
    </p:spTree>
    <p:extLst>
      <p:ext uri="{BB962C8B-B14F-4D97-AF65-F5344CB8AC3E}">
        <p14:creationId xmlns:p14="http://schemas.microsoft.com/office/powerpoint/2010/main" val="4029470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95302" y="1712916"/>
            <a:ext cx="5957751" cy="4031873"/>
          </a:xfrm>
          <a:prstGeom prst="rect">
            <a:avLst/>
          </a:prstGeom>
          <a:noFill/>
        </p:spPr>
        <p:txBody>
          <a:bodyPr wrap="square" lIns="91436" tIns="45718" rIns="91436" bIns="45718">
            <a:spAutoFit/>
          </a:bodyPr>
          <a:lstStyle/>
          <a:p>
            <a:pPr algn="just">
              <a:defRPr/>
            </a:pPr>
            <a:r>
              <a:rPr lang="en-US" sz="3200" b="1" dirty="0">
                <a:solidFill>
                  <a:schemeClr val="bg1"/>
                </a:solidFill>
                <a:latin typeface="+mn-lt"/>
              </a:rPr>
              <a:t>*</a:t>
            </a:r>
            <a:r>
              <a:rPr lang="en-US" sz="3200" b="1" dirty="0">
                <a:solidFill>
                  <a:srgbClr val="FFC000"/>
                </a:solidFill>
                <a:latin typeface="+mn-lt"/>
              </a:rPr>
              <a:t> </a:t>
            </a:r>
            <a:r>
              <a:rPr lang="vi-VN" sz="3200" dirty="0">
                <a:solidFill>
                  <a:srgbClr val="FFC000"/>
                </a:solidFill>
                <a:latin typeface="+mn-lt"/>
              </a:rPr>
              <a:t>Ý nghĩa </a:t>
            </a:r>
            <a:r>
              <a:rPr lang="vi-VN" sz="3200" dirty="0">
                <a:solidFill>
                  <a:schemeClr val="bg1"/>
                </a:solidFill>
                <a:latin typeface="+mn-lt"/>
              </a:rPr>
              <a:t>: </a:t>
            </a:r>
            <a:endParaRPr lang="en-US" sz="3200" dirty="0">
              <a:solidFill>
                <a:schemeClr val="bg1"/>
              </a:solidFill>
              <a:latin typeface="+mn-lt"/>
            </a:endParaRPr>
          </a:p>
          <a:p>
            <a:pPr algn="just">
              <a:defRPr/>
            </a:pPr>
            <a:r>
              <a:rPr lang="en-US" sz="3200" dirty="0">
                <a:solidFill>
                  <a:schemeClr val="bg1"/>
                </a:solidFill>
                <a:latin typeface="+mn-lt"/>
              </a:rPr>
              <a:t>	- </a:t>
            </a:r>
            <a:r>
              <a:rPr lang="vi-VN" sz="3200" dirty="0">
                <a:solidFill>
                  <a:schemeClr val="bg1"/>
                </a:solidFill>
                <a:latin typeface="+mn-lt"/>
              </a:rPr>
              <a:t>Máu chảy rất nhanh trong hệ mạch</a:t>
            </a:r>
            <a:r>
              <a:rPr lang="en-US" sz="3200" dirty="0">
                <a:solidFill>
                  <a:schemeClr val="bg1"/>
                </a:solidFill>
                <a:latin typeface="+mn-lt"/>
              </a:rPr>
              <a:t>, </a:t>
            </a:r>
            <a:r>
              <a:rPr lang="vi-VN" sz="3200" dirty="0">
                <a:solidFill>
                  <a:schemeClr val="bg1"/>
                </a:solidFill>
                <a:latin typeface="+mn-lt"/>
              </a:rPr>
              <a:t>đảm bảo</a:t>
            </a:r>
            <a:r>
              <a:rPr lang="en-US" sz="3200" dirty="0">
                <a:solidFill>
                  <a:schemeClr val="bg1"/>
                </a:solidFill>
                <a:latin typeface="+mn-lt"/>
              </a:rPr>
              <a:t> </a:t>
            </a:r>
            <a:r>
              <a:rPr lang="vi-VN" sz="3200" dirty="0">
                <a:solidFill>
                  <a:schemeClr val="bg1"/>
                </a:solidFill>
                <a:latin typeface="+mn-lt"/>
              </a:rPr>
              <a:t>đưa máu đến các cơ quan</a:t>
            </a:r>
            <a:r>
              <a:rPr lang="en-US" sz="3200" dirty="0">
                <a:solidFill>
                  <a:schemeClr val="bg1"/>
                </a:solidFill>
                <a:latin typeface="+mn-lt"/>
              </a:rPr>
              <a:t>.</a:t>
            </a:r>
            <a:endParaRPr lang="vi-VN" sz="3200" dirty="0">
              <a:solidFill>
                <a:schemeClr val="bg1"/>
              </a:solidFill>
              <a:latin typeface="+mn-lt"/>
            </a:endParaRPr>
          </a:p>
          <a:p>
            <a:pPr algn="just">
              <a:defRPr/>
            </a:pPr>
            <a:r>
              <a:rPr lang="en-US" sz="3200" dirty="0">
                <a:solidFill>
                  <a:schemeClr val="bg1"/>
                </a:solidFill>
                <a:latin typeface="+mn-lt"/>
              </a:rPr>
              <a:t>	- </a:t>
            </a:r>
            <a:r>
              <a:rPr lang="vi-VN" sz="3200" dirty="0">
                <a:solidFill>
                  <a:schemeClr val="bg1"/>
                </a:solidFill>
                <a:latin typeface="+mn-lt"/>
              </a:rPr>
              <a:t>Máu  chảy trong mao mạch chậm đảm bảo cho sự trao đổi chất giữa máu và tế bào.</a:t>
            </a:r>
          </a:p>
        </p:txBody>
      </p:sp>
      <p:grpSp>
        <p:nvGrpSpPr>
          <p:cNvPr id="35844" name="Group 1"/>
          <p:cNvGrpSpPr>
            <a:grpSpLocks/>
          </p:cNvGrpSpPr>
          <p:nvPr/>
        </p:nvGrpSpPr>
        <p:grpSpPr bwMode="auto">
          <a:xfrm>
            <a:off x="130175" y="-152400"/>
            <a:ext cx="11849100" cy="1127125"/>
            <a:chOff x="2266662" y="-115886"/>
            <a:chExt cx="7770091" cy="1126836"/>
          </a:xfrm>
        </p:grpSpPr>
        <p:sp>
          <p:nvSpPr>
            <p:cNvPr id="9" name="Rounded Rectangle 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0" name="TextBox 9"/>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5" name="TextBox 2"/>
          <p:cNvSpPr txBox="1">
            <a:spLocks noChangeArrowheads="1"/>
          </p:cNvSpPr>
          <p:nvPr/>
        </p:nvSpPr>
        <p:spPr bwMode="auto">
          <a:xfrm>
            <a:off x="1371557" y="1035325"/>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pic>
        <p:nvPicPr>
          <p:cNvPr id="8" name="Picture 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871" y="1665287"/>
            <a:ext cx="5314407" cy="484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44</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circle(in)">
                                      <p:cBhvr>
                                        <p:cTn id="12" dur="2000"/>
                                        <p:tgtEl>
                                          <p:spTgt spid="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circle(in)">
                                      <p:cBhvr>
                                        <p:cTn id="17"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23913" y="1752602"/>
            <a:ext cx="8528051"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Tại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sao</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người</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già</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nên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hạn</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chế</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mỡ</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động</a:t>
            </a:r>
            <a:r>
              <a:rPr lang="en-US" altLang="en-US" sz="3200" dirty="0">
                <a:solidFill>
                  <a:srgbClr val="FFC000"/>
                </a:solidFill>
                <a:latin typeface="+mn-lt"/>
                <a:cs typeface="Times New Roman" panose="02020603050405020304" pitchFamily="18" charset="0"/>
              </a:rPr>
              <a:t> </a:t>
            </a:r>
            <a:r>
              <a:rPr lang="en-US" altLang="en-US" sz="3200" dirty="0" err="1">
                <a:solidFill>
                  <a:srgbClr val="FFC000"/>
                </a:solidFill>
                <a:latin typeface="+mn-lt"/>
                <a:cs typeface="Times New Roman" panose="02020603050405020304" pitchFamily="18" charset="0"/>
              </a:rPr>
              <a:t>vật</a:t>
            </a:r>
            <a:r>
              <a:rPr lang="en-US" altLang="en-US" sz="3200" dirty="0">
                <a:solidFill>
                  <a:srgbClr val="FFC000"/>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grpSp>
        <p:nvGrpSpPr>
          <p:cNvPr id="2" name="Group 1"/>
          <p:cNvGrpSpPr>
            <a:grpSpLocks/>
          </p:cNvGrpSpPr>
          <p:nvPr/>
        </p:nvGrpSpPr>
        <p:grpSpPr bwMode="auto">
          <a:xfrm>
            <a:off x="966473" y="1857106"/>
            <a:ext cx="8816975" cy="3878263"/>
            <a:chOff x="382588" y="2509838"/>
            <a:chExt cx="11512550" cy="4040187"/>
          </a:xfrm>
        </p:grpSpPr>
        <p:pic>
          <p:nvPicPr>
            <p:cNvPr id="33800"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588" y="2509838"/>
              <a:ext cx="549275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2509838"/>
              <a:ext cx="60198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6" name="Group 1"/>
          <p:cNvGrpSpPr>
            <a:grpSpLocks/>
          </p:cNvGrpSpPr>
          <p:nvPr/>
        </p:nvGrpSpPr>
        <p:grpSpPr bwMode="auto">
          <a:xfrm>
            <a:off x="130175" y="-152400"/>
            <a:ext cx="11849100" cy="1127125"/>
            <a:chOff x="2266662" y="-115886"/>
            <a:chExt cx="7770091" cy="1126836"/>
          </a:xfrm>
        </p:grpSpPr>
        <p:sp>
          <p:nvSpPr>
            <p:cNvPr id="17" name="Rounded Rectangle 1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8" name="TextBox 17"/>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9" name="TextBox 2"/>
          <p:cNvSpPr txBox="1">
            <a:spLocks noChangeArrowheads="1"/>
          </p:cNvSpPr>
          <p:nvPr/>
        </p:nvSpPr>
        <p:spPr bwMode="auto">
          <a:xfrm>
            <a:off x="1149352" y="993777"/>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rPr>
              <a:t>2</a:t>
            </a:r>
            <a:r>
              <a:rPr lang="en-US" altLang="vi-VN" b="1" dirty="0">
                <a:solidFill>
                  <a:srgbClr val="FFFF00"/>
                </a:solidFill>
                <a:effectLst>
                  <a:outerShdw blurRad="38100" dist="38100" dir="2700000" algn="tl">
                    <a:srgbClr val="000000">
                      <a:alpha val="43137"/>
                    </a:srgbClr>
                  </a:outerShdw>
                </a:effectLst>
                <a:latin typeface="+mn-lt"/>
              </a:rPr>
              <a:t>.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45</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xit" presetSubtype="0" fill="hold" grpId="1" nodeType="click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8758" y="2677539"/>
            <a:ext cx="4376737" cy="2554287"/>
          </a:xfrm>
          <a:prstGeom prst="rect">
            <a:avLst/>
          </a:prstGeom>
          <a:noFill/>
        </p:spPr>
        <p:txBody>
          <a:bodyPr lIns="91436" tIns="45718" rIns="91436" bIns="45718">
            <a:spAutoFit/>
          </a:bodyPr>
          <a:lstStyle/>
          <a:p>
            <a:pPr algn="just">
              <a:defRPr/>
            </a:pPr>
            <a:r>
              <a:rPr lang="vi-VN" sz="3200" dirty="0">
                <a:solidFill>
                  <a:schemeClr val="bg1"/>
                </a:solidFill>
                <a:cs typeface="Calibri" panose="020F0502020204030204" pitchFamily="34" charset="0"/>
              </a:rPr>
              <a:t>Mao mạch là nơi diễn ra quá trình trao đổi chất giữa máu với mô và tế bào</a:t>
            </a:r>
            <a:r>
              <a:rPr lang="en-US" sz="3200" dirty="0">
                <a:solidFill>
                  <a:schemeClr val="bg1"/>
                </a:solidFill>
                <a:cs typeface="Calibri" panose="020F0502020204030204" pitchFamily="34" charset="0"/>
              </a:rPr>
              <a:t>.</a:t>
            </a:r>
            <a:endParaRPr lang="vi-VN" sz="3200" dirty="0">
              <a:solidFill>
                <a:schemeClr val="bg1"/>
              </a:solidFill>
              <a:cs typeface="Calibri" panose="020F0502020204030204" pitchFamily="34" charset="0"/>
            </a:endParaRPr>
          </a:p>
          <a:p>
            <a:pPr>
              <a:defRPr/>
            </a:pPr>
            <a:r>
              <a:rPr lang="en-US" sz="3200" dirty="0">
                <a:solidFill>
                  <a:schemeClr val="bg1"/>
                </a:solidFill>
                <a:latin typeface="+mj-lt"/>
              </a:rPr>
              <a:t>	</a:t>
            </a:r>
            <a:endParaRPr lang="vi-VN" sz="3200" dirty="0">
              <a:solidFill>
                <a:schemeClr val="bg1"/>
              </a:solidFill>
              <a:latin typeface="+mj-lt"/>
            </a:endParaRPr>
          </a:p>
        </p:txBody>
      </p:sp>
      <p:grpSp>
        <p:nvGrpSpPr>
          <p:cNvPr id="36867" name="Group 1"/>
          <p:cNvGrpSpPr>
            <a:grpSpLocks/>
          </p:cNvGrpSpPr>
          <p:nvPr/>
        </p:nvGrpSpPr>
        <p:grpSpPr bwMode="auto">
          <a:xfrm>
            <a:off x="130175" y="-152400"/>
            <a:ext cx="11849100" cy="1127125"/>
            <a:chOff x="2266662" y="-115886"/>
            <a:chExt cx="7770091" cy="1126836"/>
          </a:xfrm>
        </p:grpSpPr>
        <p:sp>
          <p:nvSpPr>
            <p:cNvPr id="9" name="Rounded Rectangle 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0" name="TextBox 9"/>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IV. </a:t>
              </a:r>
              <a:r>
                <a:rPr lang="vi-VN"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CẤU TẠO VÀ </a:t>
              </a: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HOẠT ĐỘNG CỦA HỆ MẠCH</a:t>
              </a:r>
            </a:p>
          </p:txBody>
        </p:sp>
      </p:grpSp>
      <p:sp>
        <p:nvSpPr>
          <p:cNvPr id="15" name="TextBox 2"/>
          <p:cNvSpPr txBox="1">
            <a:spLocks noChangeArrowheads="1"/>
          </p:cNvSpPr>
          <p:nvPr/>
        </p:nvSpPr>
        <p:spPr bwMode="auto">
          <a:xfrm>
            <a:off x="1371557" y="952554"/>
            <a:ext cx="758507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a:t>
            </a:r>
            <a:r>
              <a:rPr lang="vi-VN" altLang="vi-VN" b="1" dirty="0">
                <a:solidFill>
                  <a:srgbClr val="FFFF00"/>
                </a:solidFill>
                <a:effectLst>
                  <a:outerShdw blurRad="38100" dist="38100" dir="2700000" algn="tl">
                    <a:srgbClr val="000000">
                      <a:alpha val="43137"/>
                    </a:srgbClr>
                  </a:outerShdw>
                </a:effectLst>
                <a:latin typeface="+mn-lt"/>
              </a:rPr>
              <a:t>HOẠT ĐỘNG CỦA HỆ MẠCH</a:t>
            </a:r>
          </a:p>
        </p:txBody>
      </p:sp>
      <p:sp>
        <p:nvSpPr>
          <p:cNvPr id="11" name="Rectangle 10"/>
          <p:cNvSpPr>
            <a:spLocks noChangeArrowheads="1"/>
          </p:cNvSpPr>
          <p:nvPr/>
        </p:nvSpPr>
        <p:spPr bwMode="auto">
          <a:xfrm>
            <a:off x="2167664" y="1662617"/>
            <a:ext cx="820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200" b="1" dirty="0">
                <a:solidFill>
                  <a:srgbClr val="FFCC00"/>
                </a:solidFill>
                <a:cs typeface="Calibri" panose="020F0502020204030204" pitchFamily="34" charset="0"/>
              </a:rPr>
              <a:t>c. Sự trao đổi chất giữa  máu với các tế bào: </a:t>
            </a:r>
            <a:endParaRPr lang="en-US" altLang="en-US" sz="3200" b="1" dirty="0">
              <a:solidFill>
                <a:srgbClr val="FFCC00"/>
              </a:solidFill>
              <a:cs typeface="Calibri" panose="020F0502020204030204" pitchFamily="34" charset="0"/>
            </a:endParaRPr>
          </a:p>
        </p:txBody>
      </p:sp>
      <p:pic>
        <p:nvPicPr>
          <p:cNvPr id="368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2" y="2406652"/>
            <a:ext cx="7070725"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 y="2731627"/>
            <a:ext cx="4794251" cy="2062103"/>
          </a:xfrm>
          <a:prstGeom prst="rect">
            <a:avLst/>
          </a:prstGeom>
        </p:spPr>
        <p:txBody>
          <a:bodyPr wrap="square" lIns="91436" tIns="45718" rIns="91436" bIns="45718">
            <a:spAutoFit/>
          </a:bodyPr>
          <a:lstStyle/>
          <a:p>
            <a:pPr indent="180330" algn="just">
              <a:spcAft>
                <a:spcPts val="0"/>
              </a:spcAft>
              <a:defRPr/>
            </a:pPr>
            <a:r>
              <a:rPr lang="en-US" sz="3200" b="1" dirty="0" err="1">
                <a:solidFill>
                  <a:schemeClr val="bg1"/>
                </a:solidFill>
                <a:latin typeface="+mn-lt"/>
                <a:cs typeface="Times New Roman" panose="02020603050405020304" pitchFamily="18" charset="0"/>
              </a:rPr>
              <a:t>Quá</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trình</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trao</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đổi</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chất</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giữa</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máu</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và</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tế</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bào</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diễn</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ra</a:t>
            </a:r>
            <a:r>
              <a:rPr lang="en-US" sz="3200" b="1" dirty="0">
                <a:solidFill>
                  <a:schemeClr val="bg1"/>
                </a:solidFill>
                <a:latin typeface="+mn-lt"/>
                <a:cs typeface="Times New Roman" panose="02020603050405020304" pitchFamily="18" charset="0"/>
              </a:rPr>
              <a:t> ở </a:t>
            </a:r>
            <a:r>
              <a:rPr lang="en-US" sz="3200" b="1" dirty="0" err="1">
                <a:solidFill>
                  <a:schemeClr val="bg1"/>
                </a:solidFill>
                <a:latin typeface="+mn-lt"/>
                <a:cs typeface="Times New Roman" panose="02020603050405020304" pitchFamily="18" charset="0"/>
              </a:rPr>
              <a:t>đâu</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trong</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hệ</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tuần</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hoàn</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và</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diễm</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ra</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như</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thế</a:t>
            </a:r>
            <a:r>
              <a:rPr lang="en-US" sz="3200" b="1" dirty="0">
                <a:solidFill>
                  <a:schemeClr val="bg1"/>
                </a:solidFill>
                <a:latin typeface="+mn-lt"/>
                <a:cs typeface="Times New Roman" panose="02020603050405020304" pitchFamily="18" charset="0"/>
              </a:rPr>
              <a:t> </a:t>
            </a:r>
            <a:r>
              <a:rPr lang="en-US" sz="3200" b="1" dirty="0" err="1">
                <a:solidFill>
                  <a:schemeClr val="bg1"/>
                </a:solidFill>
                <a:latin typeface="+mn-lt"/>
                <a:cs typeface="Times New Roman" panose="02020603050405020304" pitchFamily="18" charset="0"/>
              </a:rPr>
              <a:t>nào</a:t>
            </a:r>
            <a:r>
              <a:rPr lang="en-US" sz="3200" b="1" dirty="0">
                <a:solidFill>
                  <a:schemeClr val="bg1"/>
                </a:solidFill>
                <a:latin typeface="+mn-lt"/>
                <a:cs typeface="Times New Roman" panose="02020603050405020304" pitchFamily="18" charset="0"/>
              </a:rPr>
              <a:t>?</a:t>
            </a: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46</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circle(in)">
                                      <p:cBhvr>
                                        <p:cTn id="12" dur="20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circle(in)">
                                      <p:cBhvr>
                                        <p:cTn id="17" dur="2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a:grpSpLocks/>
          </p:cNvGrpSpPr>
          <p:nvPr/>
        </p:nvGrpSpPr>
        <p:grpSpPr bwMode="auto">
          <a:xfrm>
            <a:off x="103283" y="0"/>
            <a:ext cx="11849100" cy="1127125"/>
            <a:chOff x="2266662" y="-115886"/>
            <a:chExt cx="7770091" cy="1126836"/>
          </a:xfrm>
        </p:grpSpPr>
        <p:sp>
          <p:nvSpPr>
            <p:cNvPr id="7" name="Rounded Rectangle 6"/>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8" name="TextBox 7"/>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Calibri (Body)"/>
                  <a:cs typeface="Times New Roman" panose="02020603050405020304" pitchFamily="18" charset="0"/>
                </a:rPr>
                <a:t>V. ĐIỀU HÒA HOẠT ĐỘNG CỦA HỆ MẠCH</a:t>
              </a:r>
            </a:p>
          </p:txBody>
        </p:sp>
      </p:grpSp>
      <p:pic>
        <p:nvPicPr>
          <p:cNvPr id="9"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590" y="1065215"/>
            <a:ext cx="7326593" cy="559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rizontal Scroll 9"/>
          <p:cNvSpPr/>
          <p:nvPr/>
        </p:nvSpPr>
        <p:spPr>
          <a:xfrm>
            <a:off x="171545" y="855663"/>
            <a:ext cx="11780839" cy="592532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fontAlgn="base">
              <a:spcBef>
                <a:spcPct val="20000"/>
              </a:spcBef>
              <a:spcAft>
                <a:spcPct val="0"/>
              </a:spcAft>
              <a:defRPr/>
            </a:pPr>
            <a:r>
              <a:rPr lang="vi-VN" sz="2800" b="1" dirty="0">
                <a:solidFill>
                  <a:srgbClr val="CC0000"/>
                </a:solidFill>
                <a:latin typeface="Times New Roman" pitchFamily="18" charset="0"/>
                <a:cs typeface="Times New Roman" pitchFamily="18" charset="0"/>
              </a:rPr>
              <a:t> </a:t>
            </a:r>
            <a:r>
              <a:rPr lang="en-US" sz="3500" b="1" dirty="0">
                <a:solidFill>
                  <a:srgbClr val="FF0000"/>
                </a:solidFill>
                <a:cs typeface="Times New Roman" pitchFamily="18" charset="0"/>
              </a:rPr>
              <a:t>Chia </a:t>
            </a:r>
            <a:r>
              <a:rPr lang="en-US" sz="3500" b="1" dirty="0" err="1">
                <a:solidFill>
                  <a:srgbClr val="FF0000"/>
                </a:solidFill>
                <a:cs typeface="Times New Roman" pitchFamily="18" charset="0"/>
              </a:rPr>
              <a:t>lớp</a:t>
            </a:r>
            <a:r>
              <a:rPr lang="en-US" sz="3500" b="1" dirty="0">
                <a:solidFill>
                  <a:srgbClr val="FF0000"/>
                </a:solidFill>
                <a:cs typeface="Times New Roman" pitchFamily="18" charset="0"/>
              </a:rPr>
              <a:t> </a:t>
            </a:r>
            <a:r>
              <a:rPr lang="en-US" sz="3500" b="1" dirty="0" err="1">
                <a:solidFill>
                  <a:srgbClr val="FF0000"/>
                </a:solidFill>
                <a:cs typeface="Times New Roman" pitchFamily="18" charset="0"/>
              </a:rPr>
              <a:t>thành</a:t>
            </a:r>
            <a:r>
              <a:rPr lang="en-US" sz="3500" b="1" dirty="0">
                <a:solidFill>
                  <a:srgbClr val="FF0000"/>
                </a:solidFill>
                <a:cs typeface="Times New Roman" pitchFamily="18" charset="0"/>
              </a:rPr>
              <a:t> 4 </a:t>
            </a:r>
            <a:r>
              <a:rPr lang="en-US" sz="3500" b="1" dirty="0" err="1">
                <a:solidFill>
                  <a:srgbClr val="FF0000"/>
                </a:solidFill>
                <a:cs typeface="Times New Roman" pitchFamily="18" charset="0"/>
              </a:rPr>
              <a:t>nhóm</a:t>
            </a:r>
            <a:r>
              <a:rPr lang="en-US" sz="3500" b="1" dirty="0">
                <a:solidFill>
                  <a:srgbClr val="FF0000"/>
                </a:solidFill>
                <a:cs typeface="Times New Roman" pitchFamily="18" charset="0"/>
              </a:rPr>
              <a:t>:</a:t>
            </a:r>
          </a:p>
          <a:p>
            <a:pPr marL="457178" indent="-457178">
              <a:spcBef>
                <a:spcPct val="20000"/>
              </a:spcBef>
              <a:buFontTx/>
              <a:buChar char="-"/>
              <a:defRPr/>
            </a:pPr>
            <a:r>
              <a:rPr lang="en-US" sz="3600" dirty="0" err="1">
                <a:solidFill>
                  <a:srgbClr val="FF0000"/>
                </a:solidFill>
                <a:cs typeface="Times New Roman" pitchFamily="18" charset="0"/>
              </a:rPr>
              <a:t>Nhóm</a:t>
            </a:r>
            <a:r>
              <a:rPr lang="en-US" sz="3600" dirty="0">
                <a:solidFill>
                  <a:srgbClr val="FF0000"/>
                </a:solidFill>
                <a:cs typeface="Times New Roman" pitchFamily="18" charset="0"/>
              </a:rPr>
              <a:t> 1, 2: </a:t>
            </a:r>
            <a:r>
              <a:rPr lang="en-US" sz="3600" dirty="0" err="1">
                <a:solidFill>
                  <a:srgbClr val="FF0000"/>
                </a:solidFill>
                <a:cs typeface="Times New Roman" panose="02020603050405020304" pitchFamily="18" charset="0"/>
              </a:rPr>
              <a:t>Quan</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sát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Hình</a:t>
            </a:r>
            <a:r>
              <a:rPr lang="en-US" sz="3600" dirty="0">
                <a:solidFill>
                  <a:srgbClr val="FF0000"/>
                </a:solidFill>
                <a:cs typeface="Times New Roman" panose="02020603050405020304" pitchFamily="18" charset="0"/>
              </a:rPr>
              <a:t> 10.11, </a:t>
            </a:r>
            <a:r>
              <a:rPr lang="en-US" sz="3600" dirty="0" err="1">
                <a:solidFill>
                  <a:srgbClr val="FF0000"/>
                </a:solidFill>
                <a:cs typeface="Times New Roman" panose="02020603050405020304" pitchFamily="18" charset="0"/>
              </a:rPr>
              <a:t>hãy</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cho</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biết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hoạt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động</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tim</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mạch</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được</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điều</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hòa</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như</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thế</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nào</a:t>
            </a:r>
            <a:r>
              <a:rPr lang="en-US" sz="3600" dirty="0">
                <a:solidFill>
                  <a:srgbClr val="FF0000"/>
                </a:solidFill>
                <a:cs typeface="Times New Roman" panose="02020603050405020304" pitchFamily="18" charset="0"/>
              </a:rPr>
              <a:t>?</a:t>
            </a:r>
          </a:p>
          <a:p>
            <a:pPr marL="571472" indent="-571472">
              <a:spcBef>
                <a:spcPct val="20000"/>
              </a:spcBef>
              <a:buFontTx/>
              <a:buChar char="-"/>
              <a:defRPr/>
            </a:pPr>
            <a:r>
              <a:rPr lang="en-US" sz="3600" dirty="0" err="1">
                <a:solidFill>
                  <a:srgbClr val="FF0000"/>
                </a:solidFill>
                <a:cs typeface="Times New Roman" panose="02020603050405020304" pitchFamily="18" charset="0"/>
              </a:rPr>
              <a:t>Nhóm</a:t>
            </a:r>
            <a:r>
              <a:rPr lang="en-US" sz="3600" dirty="0">
                <a:solidFill>
                  <a:srgbClr val="FF0000"/>
                </a:solidFill>
                <a:cs typeface="Times New Roman" panose="02020603050405020304" pitchFamily="18" charset="0"/>
              </a:rPr>
              <a:t> 3, 4: </a:t>
            </a:r>
            <a:r>
              <a:rPr lang="vi-VN" sz="3600" dirty="0">
                <a:solidFill>
                  <a:srgbClr val="FF0000"/>
                </a:solidFill>
                <a:latin typeface="Calibri (Body)"/>
                <a:cs typeface="Times New Roman" panose="02020603050405020304" pitchFamily="18" charset="0"/>
              </a:rPr>
              <a:t>Khi huyết áp tăng và huyết áp giảm, cơ chế điều hòa xảy ra như thế nào?</a:t>
            </a:r>
            <a:endParaRPr lang="en-US" sz="3600" dirty="0">
              <a:solidFill>
                <a:srgbClr val="FF0000"/>
              </a:solidFill>
              <a:latin typeface="Calibri (Body)"/>
              <a:cs typeface="Times New Roman" panose="02020603050405020304" pitchFamily="18" charset="0"/>
            </a:endParaRPr>
          </a:p>
          <a:p>
            <a:pPr fontAlgn="base">
              <a:spcBef>
                <a:spcPct val="20000"/>
              </a:spcBef>
              <a:spcAft>
                <a:spcPct val="0"/>
              </a:spcAft>
              <a:defRPr/>
            </a:pPr>
            <a:endParaRPr lang="en-US" sz="3600" b="1" dirty="0">
              <a:solidFill>
                <a:srgbClr val="CC0000"/>
              </a:solidFill>
              <a:cs typeface="Times New Roman" pitchFamily="18" charset="0"/>
            </a:endParaRPr>
          </a:p>
          <a:p>
            <a:pPr fontAlgn="base">
              <a:spcBef>
                <a:spcPct val="0"/>
              </a:spcBef>
              <a:spcAft>
                <a:spcPct val="0"/>
              </a:spcAft>
              <a:defRPr/>
            </a:pPr>
            <a:endParaRPr lang="en-US" sz="3600" b="1" dirty="0">
              <a:solidFill>
                <a:srgbClr val="CC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47</a:t>
            </a:fld>
            <a:endParaRPr lang="en-US"/>
          </a:p>
        </p:txBody>
      </p:sp>
    </p:spTree>
    <p:extLst>
      <p:ext uri="{BB962C8B-B14F-4D97-AF65-F5344CB8AC3E}">
        <p14:creationId xmlns:p14="http://schemas.microsoft.com/office/powerpoint/2010/main" val="19429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14"/>
          <p:cNvGrpSpPr>
            <a:grpSpLocks/>
          </p:cNvGrpSpPr>
          <p:nvPr/>
        </p:nvGrpSpPr>
        <p:grpSpPr bwMode="auto">
          <a:xfrm>
            <a:off x="2" y="342331"/>
            <a:ext cx="12189841" cy="6518844"/>
            <a:chOff x="-9684" y="341994"/>
            <a:chExt cx="9153684" cy="6519054"/>
          </a:xfrm>
        </p:grpSpPr>
        <p:sp>
          <p:nvSpPr>
            <p:cNvPr id="105493" name="Rectangle 9"/>
            <p:cNvSpPr>
              <a:spLocks noChangeArrowheads="1"/>
            </p:cNvSpPr>
            <p:nvPr/>
          </p:nvSpPr>
          <p:spPr bwMode="auto">
            <a:xfrm flipV="1">
              <a:off x="60271" y="6793229"/>
              <a:ext cx="9083729" cy="66309"/>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5495" name="Rectangle 9"/>
            <p:cNvSpPr>
              <a:spLocks noChangeArrowheads="1"/>
            </p:cNvSpPr>
            <p:nvPr/>
          </p:nvSpPr>
          <p:spPr bwMode="auto">
            <a:xfrm>
              <a:off x="9069422" y="341994"/>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5496" name="Rectangle 9"/>
            <p:cNvSpPr>
              <a:spLocks noChangeArrowheads="1"/>
            </p:cNvSpPr>
            <p:nvPr/>
          </p:nvSpPr>
          <p:spPr bwMode="auto">
            <a:xfrm>
              <a:off x="-9684" y="345043"/>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4276681129"/>
              </p:ext>
            </p:extLst>
          </p:nvPr>
        </p:nvGraphicFramePr>
        <p:xfrm>
          <a:off x="93663" y="94129"/>
          <a:ext cx="11988800" cy="6721365"/>
        </p:xfrm>
        <a:graphic>
          <a:graphicData uri="http://schemas.openxmlformats.org/drawingml/2006/table">
            <a:tbl>
              <a:tblPr bandRow="1">
                <a:tableStyleId>{5C22544A-7EE6-4342-B048-85BDC9FD1C3A}</a:tableStyleId>
              </a:tblPr>
              <a:tblGrid>
                <a:gridCol w="5209535">
                  <a:extLst>
                    <a:ext uri="{9D8B030D-6E8A-4147-A177-3AD203B41FA5}">
                      <a16:colId xmlns:a16="http://schemas.microsoft.com/office/drawing/2014/main" val="20000"/>
                    </a:ext>
                  </a:extLst>
                </a:gridCol>
                <a:gridCol w="6779265">
                  <a:extLst>
                    <a:ext uri="{9D8B030D-6E8A-4147-A177-3AD203B41FA5}">
                      <a16:colId xmlns:a16="http://schemas.microsoft.com/office/drawing/2014/main" val="20001"/>
                    </a:ext>
                  </a:extLst>
                </a:gridCol>
              </a:tblGrid>
              <a:tr h="4723785">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r>
                        <a:rPr kumimoji="0" lang="en-US" sz="2800" b="1" i="0" u="none" strike="noStrike" kern="1200" cap="none" spc="0" normalizeH="0" baseline="0" err="1">
                          <a:ln>
                            <a:noFill/>
                          </a:ln>
                          <a:solidFill>
                            <a:schemeClr val="accent6">
                              <a:lumMod val="50000"/>
                            </a:schemeClr>
                          </a:solidFill>
                          <a:effectLst/>
                          <a:uLnTx/>
                          <a:uFillTx/>
                          <a:latin typeface="+mn-lt"/>
                          <a:ea typeface="+mn-ea"/>
                          <a:cs typeface="Times New Roman" panose="02020603050405020304" pitchFamily="18" charset="0"/>
                        </a:rPr>
                        <a:t>Nhóm</a:t>
                      </a:r>
                      <a:r>
                        <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rPr>
                        <a:t> 1 + 2</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Quan</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sát</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Hình</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10.11,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hãy</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cho</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biết</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hoạt</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động</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tim</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mạch</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được</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điều</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hòa</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dirty="0" err="1">
                          <a:ln>
                            <a:noFill/>
                          </a:ln>
                          <a:solidFill>
                            <a:schemeClr val="accent6">
                              <a:lumMod val="50000"/>
                            </a:schemeClr>
                          </a:solidFill>
                          <a:effectLst/>
                          <a:uLnTx/>
                          <a:uFillTx/>
                          <a:latin typeface="+mn-lt"/>
                          <a:ea typeface="+mn-ea"/>
                          <a:cs typeface="Times New Roman" panose="02020603050405020304" pitchFamily="18" charset="0"/>
                        </a:rPr>
                        <a:t>như</a:t>
                      </a:r>
                      <a:r>
                        <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rPr>
                        <a:t> </a:t>
                      </a:r>
                      <a:r>
                        <a:rPr kumimoji="0" lang="en-US" sz="2800" b="1" i="0" u="none" strike="noStrike" kern="1200" cap="none" spc="0" normalizeH="0" baseline="0" err="1">
                          <a:ln>
                            <a:noFill/>
                          </a:ln>
                          <a:solidFill>
                            <a:schemeClr val="accent6">
                              <a:lumMod val="50000"/>
                            </a:schemeClr>
                          </a:solidFill>
                          <a:effectLst/>
                          <a:uLnTx/>
                          <a:uFillTx/>
                          <a:latin typeface="+mn-lt"/>
                          <a:ea typeface="+mn-ea"/>
                          <a:cs typeface="Times New Roman" panose="02020603050405020304" pitchFamily="18" charset="0"/>
                        </a:rPr>
                        <a:t>thế</a:t>
                      </a:r>
                      <a:r>
                        <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rPr>
                        <a:t> nào?</a:t>
                      </a:r>
                      <a:endPar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997580">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r>
                        <a:rPr kumimoji="0" lang="en-US" sz="2800" b="1" i="0" u="none" strike="noStrike" kern="1200" cap="none" spc="0" normalizeH="0" baseline="0">
                          <a:ln>
                            <a:noFill/>
                          </a:ln>
                          <a:solidFill>
                            <a:schemeClr val="accent6">
                              <a:lumMod val="50000"/>
                            </a:schemeClr>
                          </a:solidFill>
                          <a:effectLst/>
                          <a:uLnTx/>
                          <a:uFillTx/>
                          <a:latin typeface="Calibri (Body)"/>
                          <a:ea typeface="+mn-ea"/>
                          <a:cs typeface="Times New Roman" panose="02020603050405020304" pitchFamily="18" charset="0"/>
                        </a:rPr>
                        <a:t>Nhóm 3 + 4: </a:t>
                      </a:r>
                      <a:r>
                        <a:rPr kumimoji="0" lang="vi-VN" sz="2800" b="1" i="0" u="none" strike="noStrike" kern="1200" cap="none" spc="0" normalizeH="0" baseline="0">
                          <a:ln>
                            <a:noFill/>
                          </a:ln>
                          <a:solidFill>
                            <a:schemeClr val="accent6">
                              <a:lumMod val="50000"/>
                            </a:schemeClr>
                          </a:solidFill>
                          <a:effectLst/>
                          <a:uLnTx/>
                          <a:uFillTx/>
                          <a:latin typeface="Calibri (Body)"/>
                          <a:ea typeface="+mn-ea"/>
                          <a:cs typeface="Times New Roman" panose="02020603050405020304" pitchFamily="18" charset="0"/>
                        </a:rPr>
                        <a:t>Khi huyết áp tăng và huyết áp giảm, cơ chế điều hòa xảy ra như thế nào?</a:t>
                      </a:r>
                      <a:endParaRPr kumimoji="0" lang="en-US" sz="2800" b="1" i="0" u="none" strike="noStrike" kern="1200" cap="none" spc="0" normalizeH="0" baseline="0">
                        <a:ln>
                          <a:noFill/>
                        </a:ln>
                        <a:solidFill>
                          <a:schemeClr val="accent6">
                            <a:lumMod val="50000"/>
                          </a:schemeClr>
                        </a:solidFill>
                        <a:effectLst/>
                        <a:uLnTx/>
                        <a:uFillTx/>
                        <a:latin typeface="Calibri (Body)"/>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180340" algn="just"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dirty="0">
                        <a:ln>
                          <a:noFill/>
                        </a:ln>
                        <a:solidFill>
                          <a:schemeClr val="accent6">
                            <a:lumMod val="50000"/>
                          </a:schemeClr>
                        </a:solidFill>
                        <a:effectLst/>
                        <a:uLnTx/>
                        <a:uFillTx/>
                        <a:latin typeface="+mn-lt"/>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6" name="Hexagon 5"/>
          <p:cNvSpPr/>
          <p:nvPr/>
        </p:nvSpPr>
        <p:spPr>
          <a:xfrm>
            <a:off x="305593" y="2787708"/>
            <a:ext cx="1593851" cy="81252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500" b="1" dirty="0"/>
          </a:p>
        </p:txBody>
      </p:sp>
      <p:sp>
        <p:nvSpPr>
          <p:cNvPr id="10" name="TextBox 9"/>
          <p:cNvSpPr txBox="1"/>
          <p:nvPr/>
        </p:nvSpPr>
        <p:spPr>
          <a:xfrm>
            <a:off x="5299077" y="892629"/>
            <a:ext cx="6659563" cy="3108325"/>
          </a:xfrm>
          <a:prstGeom prst="rect">
            <a:avLst/>
          </a:prstGeom>
          <a:noFill/>
        </p:spPr>
        <p:txBody>
          <a:bodyPr lIns="91436" tIns="45718" rIns="91436" bIns="45718">
            <a:spAutoFit/>
          </a:bodyPr>
          <a:lstStyle/>
          <a:p>
            <a:pPr indent="180330" algn="just">
              <a:spcAft>
                <a:spcPts val="0"/>
              </a:spcAft>
              <a:defRPr/>
            </a:pPr>
            <a:r>
              <a:rPr lang="vi-VN" sz="2800" b="1" dirty="0">
                <a:solidFill>
                  <a:schemeClr val="accent6">
                    <a:lumMod val="50000"/>
                  </a:schemeClr>
                </a:solidFill>
                <a:cs typeface="Calibri" pitchFamily="34" charset="0"/>
              </a:rPr>
              <a:t>Hoạt động của tim mạch được điều hòa bởi cơ chế </a:t>
            </a:r>
            <a:r>
              <a:rPr lang="en-US" sz="2800" b="1" dirty="0" err="1">
                <a:solidFill>
                  <a:schemeClr val="accent6">
                    <a:lumMod val="50000"/>
                  </a:schemeClr>
                </a:solidFill>
                <a:cs typeface="Calibri" pitchFamily="34" charset="0"/>
              </a:rPr>
              <a:t>nào</a:t>
            </a:r>
            <a:r>
              <a:rPr lang="en-US" sz="2800" b="1" dirty="0">
                <a:solidFill>
                  <a:schemeClr val="accent6">
                    <a:lumMod val="50000"/>
                  </a:schemeClr>
                </a:solidFill>
                <a:cs typeface="Calibri" pitchFamily="34" charset="0"/>
              </a:rPr>
              <a:t>?</a:t>
            </a:r>
          </a:p>
          <a:p>
            <a:pPr indent="180330" algn="just">
              <a:spcAft>
                <a:spcPts val="0"/>
              </a:spcAft>
              <a:defRPr/>
            </a:pPr>
            <a:r>
              <a:rPr lang="vi-VN" sz="2800" b="1" dirty="0">
                <a:solidFill>
                  <a:schemeClr val="accent6">
                    <a:lumMod val="50000"/>
                  </a:schemeClr>
                </a:solidFill>
                <a:cs typeface="Calibri" pitchFamily="34" charset="0"/>
              </a:rPr>
              <a:t>- Cơ chế </a:t>
            </a:r>
            <a:r>
              <a:rPr lang="en-US" sz="2800" b="1" dirty="0">
                <a:solidFill>
                  <a:schemeClr val="accent6">
                    <a:lumMod val="50000"/>
                  </a:schemeClr>
                </a:solidFill>
                <a:cs typeface="Calibri" pitchFamily="34" charset="0"/>
              </a:rPr>
              <a:t>1: </a:t>
            </a:r>
            <a:r>
              <a:rPr lang="en-US" sz="2800" b="1" dirty="0" err="1">
                <a:solidFill>
                  <a:schemeClr val="accent6">
                    <a:lumMod val="50000"/>
                  </a:schemeClr>
                </a:solidFill>
                <a:cs typeface="Calibri" pitchFamily="34" charset="0"/>
              </a:rPr>
              <a:t>diễn</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ra</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như</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thế</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nào</a:t>
            </a:r>
            <a:r>
              <a:rPr lang="en-US" sz="2800" b="1" dirty="0">
                <a:solidFill>
                  <a:schemeClr val="accent6">
                    <a:lumMod val="50000"/>
                  </a:schemeClr>
                </a:solidFill>
                <a:cs typeface="Calibri" pitchFamily="34" charset="0"/>
              </a:rPr>
              <a:t>?</a:t>
            </a:r>
          </a:p>
          <a:p>
            <a:pPr indent="180330" algn="just">
              <a:spcAft>
                <a:spcPts val="0"/>
              </a:spcAft>
              <a:defRPr/>
            </a:pPr>
            <a:r>
              <a:rPr lang="en-US" sz="2800" b="1" dirty="0">
                <a:solidFill>
                  <a:schemeClr val="accent6">
                    <a:lumMod val="50000"/>
                  </a:schemeClr>
                </a:solidFill>
                <a:cs typeface="Calibri" pitchFamily="34" charset="0"/>
              </a:rPr>
              <a:t> </a:t>
            </a:r>
            <a:r>
              <a:rPr lang="vi-VN" sz="2800" b="1" dirty="0">
                <a:solidFill>
                  <a:schemeClr val="accent6">
                    <a:lumMod val="50000"/>
                  </a:schemeClr>
                </a:solidFill>
                <a:cs typeface="Calibri" pitchFamily="34" charset="0"/>
              </a:rPr>
              <a:t>- Cơ chế </a:t>
            </a:r>
            <a:r>
              <a:rPr lang="en-US" sz="2800" b="1" dirty="0">
                <a:solidFill>
                  <a:schemeClr val="accent6">
                    <a:lumMod val="50000"/>
                  </a:schemeClr>
                </a:solidFill>
                <a:cs typeface="Calibri" pitchFamily="34" charset="0"/>
              </a:rPr>
              <a:t>2: </a:t>
            </a:r>
            <a:r>
              <a:rPr lang="en-US" sz="2800" b="1" dirty="0" err="1">
                <a:solidFill>
                  <a:schemeClr val="accent6">
                    <a:lumMod val="50000"/>
                  </a:schemeClr>
                </a:solidFill>
                <a:cs typeface="Calibri" pitchFamily="34" charset="0"/>
              </a:rPr>
              <a:t>diễn</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ra</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như</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thế</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nào</a:t>
            </a:r>
            <a:r>
              <a:rPr lang="en-US" sz="2800" b="1" dirty="0">
                <a:solidFill>
                  <a:schemeClr val="accent6">
                    <a:lumMod val="50000"/>
                  </a:schemeClr>
                </a:solidFill>
                <a:cs typeface="Calibri" pitchFamily="34" charset="0"/>
              </a:rPr>
              <a:t>?</a:t>
            </a:r>
          </a:p>
          <a:p>
            <a:pPr indent="180330" algn="just">
              <a:spcAft>
                <a:spcPts val="0"/>
              </a:spcAft>
              <a:defRPr/>
            </a:pPr>
            <a:r>
              <a:rPr lang="en-US" sz="2800" b="1" dirty="0">
                <a:solidFill>
                  <a:schemeClr val="accent6">
                    <a:lumMod val="50000"/>
                  </a:schemeClr>
                </a:solidFill>
                <a:cs typeface="Calibri" pitchFamily="34" charset="0"/>
              </a:rPr>
              <a:t> </a:t>
            </a:r>
          </a:p>
          <a:p>
            <a:pPr indent="180330" algn="just">
              <a:spcAft>
                <a:spcPts val="0"/>
              </a:spcAft>
              <a:defRPr/>
            </a:pPr>
            <a:r>
              <a:rPr lang="vi-VN" sz="2800" b="1" dirty="0">
                <a:solidFill>
                  <a:schemeClr val="accent6">
                    <a:lumMod val="50000"/>
                  </a:schemeClr>
                </a:solidFill>
                <a:cs typeface="Calibri" pitchFamily="34" charset="0"/>
              </a:rPr>
              <a:t>Xung động thần kinh </a:t>
            </a:r>
            <a:r>
              <a:rPr lang="en-US" sz="2800" b="1" dirty="0" err="1">
                <a:solidFill>
                  <a:schemeClr val="accent6">
                    <a:lumMod val="50000"/>
                  </a:schemeClr>
                </a:solidFill>
                <a:cs typeface="Calibri" pitchFamily="34" charset="0"/>
              </a:rPr>
              <a:t>được</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truyền</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lan</a:t>
            </a:r>
            <a:r>
              <a:rPr lang="en-US" sz="2800" b="1" dirty="0">
                <a:solidFill>
                  <a:schemeClr val="accent6">
                    <a:lumMod val="50000"/>
                  </a:schemeClr>
                </a:solidFill>
                <a:cs typeface="Calibri" pitchFamily="34" charset="0"/>
              </a:rPr>
              <a:t> </a:t>
            </a:r>
            <a:r>
              <a:rPr lang="en-US" sz="2800" b="1" dirty="0" err="1">
                <a:solidFill>
                  <a:schemeClr val="accent6">
                    <a:lumMod val="50000"/>
                  </a:schemeClr>
                </a:solidFill>
                <a:cs typeface="Calibri" pitchFamily="34" charset="0"/>
              </a:rPr>
              <a:t>truyền</a:t>
            </a:r>
            <a:r>
              <a:rPr lang="en-US" sz="2800" b="1" dirty="0">
                <a:solidFill>
                  <a:schemeClr val="accent6">
                    <a:lumMod val="50000"/>
                  </a:schemeClr>
                </a:solidFill>
                <a:cs typeface="Calibri" pitchFamily="34" charset="0"/>
              </a:rPr>
              <a:t>?</a:t>
            </a:r>
          </a:p>
        </p:txBody>
      </p:sp>
      <p:sp>
        <p:nvSpPr>
          <p:cNvPr id="13" name="TextBox 12"/>
          <p:cNvSpPr txBox="1"/>
          <p:nvPr/>
        </p:nvSpPr>
        <p:spPr>
          <a:xfrm>
            <a:off x="5154613" y="5178427"/>
            <a:ext cx="6100763" cy="1384990"/>
          </a:xfrm>
          <a:prstGeom prst="rect">
            <a:avLst/>
          </a:prstGeom>
          <a:noFill/>
        </p:spPr>
        <p:txBody>
          <a:bodyPr lIns="91436" tIns="45718" rIns="91436" bIns="45718">
            <a:spAutoFit/>
          </a:bodyPr>
          <a:lstStyle/>
          <a:p>
            <a:pPr indent="180330" algn="just">
              <a:spcAft>
                <a:spcPts val="0"/>
              </a:spcAft>
              <a:defRPr/>
            </a:pPr>
            <a:r>
              <a:rPr lang="vi-VN" sz="2800" b="1">
                <a:solidFill>
                  <a:schemeClr val="accent6">
                    <a:lumMod val="50000"/>
                  </a:schemeClr>
                </a:solidFill>
                <a:cs typeface="Calibri" pitchFamily="34" charset="0"/>
              </a:rPr>
              <a:t>- </a:t>
            </a:r>
            <a:r>
              <a:rPr lang="en-US" sz="2800" b="1">
                <a:solidFill>
                  <a:schemeClr val="accent6">
                    <a:lumMod val="50000"/>
                  </a:schemeClr>
                </a:solidFill>
                <a:cs typeface="Calibri" pitchFamily="34" charset="0"/>
              </a:rPr>
              <a:t>Khi huyết áp tăng…………………….</a:t>
            </a:r>
          </a:p>
          <a:p>
            <a:pPr indent="180330" algn="just">
              <a:spcAft>
                <a:spcPts val="0"/>
              </a:spcAft>
              <a:defRPr/>
            </a:pPr>
            <a:r>
              <a:rPr lang="en-US" sz="2800" b="1">
                <a:solidFill>
                  <a:schemeClr val="accent6">
                    <a:lumMod val="50000"/>
                  </a:schemeClr>
                </a:solidFill>
                <a:cs typeface="Calibri" pitchFamily="34" charset="0"/>
              </a:rPr>
              <a:t> </a:t>
            </a:r>
            <a:r>
              <a:rPr lang="vi-VN" sz="2800" b="1">
                <a:solidFill>
                  <a:schemeClr val="accent6">
                    <a:lumMod val="50000"/>
                  </a:schemeClr>
                </a:solidFill>
                <a:cs typeface="Calibri" pitchFamily="34" charset="0"/>
              </a:rPr>
              <a:t> </a:t>
            </a:r>
            <a:endParaRPr lang="en-US" sz="2800" b="1">
              <a:solidFill>
                <a:schemeClr val="accent6">
                  <a:lumMod val="50000"/>
                </a:schemeClr>
              </a:solidFill>
              <a:cs typeface="Calibri" pitchFamily="34" charset="0"/>
            </a:endParaRPr>
          </a:p>
          <a:p>
            <a:pPr indent="180330" algn="just">
              <a:spcAft>
                <a:spcPts val="0"/>
              </a:spcAft>
              <a:defRPr/>
            </a:pPr>
            <a:r>
              <a:rPr lang="vi-VN" sz="2800" b="1">
                <a:solidFill>
                  <a:schemeClr val="accent6">
                    <a:lumMod val="50000"/>
                  </a:schemeClr>
                </a:solidFill>
                <a:cs typeface="Calibri" pitchFamily="34" charset="0"/>
              </a:rPr>
              <a:t>- </a:t>
            </a:r>
            <a:r>
              <a:rPr lang="en-US" sz="2800" b="1">
                <a:solidFill>
                  <a:schemeClr val="accent6">
                    <a:lumMod val="50000"/>
                  </a:schemeClr>
                </a:solidFill>
                <a:cs typeface="Calibri" pitchFamily="34" charset="0"/>
              </a:rPr>
              <a:t>Khi huyết áp giảm …………………</a:t>
            </a:r>
          </a:p>
        </p:txBody>
      </p:sp>
      <p:pic>
        <p:nvPicPr>
          <p:cNvPr id="105492" name="Picture 3">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663" y="1943893"/>
            <a:ext cx="2881312" cy="242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6B84CE86-DDC0-42BE-B150-7592CC702D1D}" type="slidenum">
              <a:rPr lang="en-US" smtClean="0"/>
              <a:pPr>
                <a:defRPr/>
              </a:pPr>
              <a:t>48</a:t>
            </a:fld>
            <a:endParaRPr lang="en-US"/>
          </a:p>
        </p:txBody>
      </p:sp>
    </p:spTree>
    <p:extLst>
      <p:ext uri="{BB962C8B-B14F-4D97-AF65-F5344CB8AC3E}">
        <p14:creationId xmlns:p14="http://schemas.microsoft.com/office/powerpoint/2010/main" val="2065165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left)">
                                      <p:cBhvr>
                                        <p:cTn id="4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14"/>
          <p:cNvGrpSpPr>
            <a:grpSpLocks/>
          </p:cNvGrpSpPr>
          <p:nvPr/>
        </p:nvGrpSpPr>
        <p:grpSpPr bwMode="auto">
          <a:xfrm>
            <a:off x="2" y="342331"/>
            <a:ext cx="12189841" cy="6518844"/>
            <a:chOff x="-9684" y="341994"/>
            <a:chExt cx="9153684" cy="6519054"/>
          </a:xfrm>
        </p:grpSpPr>
        <p:sp>
          <p:nvSpPr>
            <p:cNvPr id="107537" name="Rectangle 9"/>
            <p:cNvSpPr>
              <a:spLocks noChangeArrowheads="1"/>
            </p:cNvSpPr>
            <p:nvPr/>
          </p:nvSpPr>
          <p:spPr bwMode="auto">
            <a:xfrm flipV="1">
              <a:off x="60271" y="6793229"/>
              <a:ext cx="9083729" cy="66309"/>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7539" name="Rectangle 9"/>
            <p:cNvSpPr>
              <a:spLocks noChangeArrowheads="1"/>
            </p:cNvSpPr>
            <p:nvPr/>
          </p:nvSpPr>
          <p:spPr bwMode="auto">
            <a:xfrm>
              <a:off x="9069422" y="341994"/>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7540" name="Rectangle 9"/>
            <p:cNvSpPr>
              <a:spLocks noChangeArrowheads="1"/>
            </p:cNvSpPr>
            <p:nvPr/>
          </p:nvSpPr>
          <p:spPr bwMode="auto">
            <a:xfrm>
              <a:off x="-9684" y="345043"/>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445454947"/>
              </p:ext>
            </p:extLst>
          </p:nvPr>
        </p:nvGraphicFramePr>
        <p:xfrm>
          <a:off x="147101" y="108660"/>
          <a:ext cx="11988800" cy="6684698"/>
        </p:xfrm>
        <a:graphic>
          <a:graphicData uri="http://schemas.openxmlformats.org/drawingml/2006/table">
            <a:tbl>
              <a:tblPr bandRow="1">
                <a:tableStyleId>{5C22544A-7EE6-4342-B048-85BDC9FD1C3A}</a:tableStyleId>
              </a:tblPr>
              <a:tblGrid>
                <a:gridCol w="1278415">
                  <a:extLst>
                    <a:ext uri="{9D8B030D-6E8A-4147-A177-3AD203B41FA5}">
                      <a16:colId xmlns:a16="http://schemas.microsoft.com/office/drawing/2014/main" val="20000"/>
                    </a:ext>
                  </a:extLst>
                </a:gridCol>
                <a:gridCol w="10710385">
                  <a:extLst>
                    <a:ext uri="{9D8B030D-6E8A-4147-A177-3AD203B41FA5}">
                      <a16:colId xmlns:a16="http://schemas.microsoft.com/office/drawing/2014/main" val="20001"/>
                    </a:ext>
                  </a:extLst>
                </a:gridCol>
              </a:tblGrid>
              <a:tr h="6193970">
                <a:tc>
                  <a:txBody>
                    <a:bodyPr/>
                    <a:lstStyle/>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r>
                        <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rPr>
                        <a:t>Nhóm 1+2:</a:t>
                      </a: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70115">
                <a:tc>
                  <a:txBody>
                    <a:bodyPr/>
                    <a:lstStyle/>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kumimoji="0" lang="en-US" sz="2800" b="1"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7" name="TextBox 6"/>
          <p:cNvSpPr txBox="1">
            <a:spLocks noChangeArrowheads="1"/>
          </p:cNvSpPr>
          <p:nvPr/>
        </p:nvSpPr>
        <p:spPr bwMode="auto">
          <a:xfrm>
            <a:off x="1557340" y="116796"/>
            <a:ext cx="10231890" cy="600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vi-VN" altLang="en-US" sz="3200" b="1">
                <a:solidFill>
                  <a:srgbClr val="385723"/>
                </a:solidFill>
                <a:cs typeface="Calibri" pitchFamily="34" charset="0"/>
              </a:rPr>
              <a:t>Hoạt động của tim mạch được điều hòa bởi cơ chế thần kinh và cơ chế thể dịch</a:t>
            </a:r>
            <a:endParaRPr lang="en-US" altLang="en-US" sz="3200">
              <a:solidFill>
                <a:srgbClr val="385723"/>
              </a:solidFill>
              <a:cs typeface="Calibri" pitchFamily="34" charset="0"/>
            </a:endParaRPr>
          </a:p>
          <a:p>
            <a:pPr algn="just">
              <a:lnSpc>
                <a:spcPct val="100000"/>
              </a:lnSpc>
              <a:spcBef>
                <a:spcPct val="0"/>
              </a:spcBef>
              <a:buFontTx/>
              <a:buNone/>
            </a:pPr>
            <a:r>
              <a:rPr lang="vi-VN" altLang="en-US" sz="3200" b="1">
                <a:solidFill>
                  <a:srgbClr val="385723"/>
                </a:solidFill>
                <a:cs typeface="Calibri" pitchFamily="34" charset="0"/>
              </a:rPr>
              <a:t>- Cơ chế thần kinh</a:t>
            </a:r>
            <a:r>
              <a:rPr lang="vi-VN" altLang="en-US" sz="3200">
                <a:solidFill>
                  <a:srgbClr val="385723"/>
                </a:solidFill>
                <a:cs typeface="Calibri" pitchFamily="34" charset="0"/>
              </a:rPr>
              <a:t> được thực hiện theo nguyên tắc phản xạ</a:t>
            </a:r>
            <a:endParaRPr lang="en-US" altLang="en-US" sz="3200">
              <a:solidFill>
                <a:srgbClr val="385723"/>
              </a:solidFill>
              <a:cs typeface="Calibri" pitchFamily="34" charset="0"/>
            </a:endParaRPr>
          </a:p>
          <a:p>
            <a:pPr algn="just">
              <a:lnSpc>
                <a:spcPct val="100000"/>
              </a:lnSpc>
              <a:spcBef>
                <a:spcPct val="0"/>
              </a:spcBef>
              <a:buFontTx/>
              <a:buNone/>
            </a:pPr>
            <a:r>
              <a:rPr lang="vi-VN" altLang="en-US" sz="3200" b="1">
                <a:solidFill>
                  <a:srgbClr val="385723"/>
                </a:solidFill>
                <a:cs typeface="Calibri" pitchFamily="34" charset="0"/>
              </a:rPr>
              <a:t>- Cơ chế thể dịch</a:t>
            </a:r>
            <a:r>
              <a:rPr lang="vi-VN" altLang="en-US" sz="3200">
                <a:solidFill>
                  <a:srgbClr val="385723"/>
                </a:solidFill>
                <a:cs typeface="Calibri" pitchFamily="34" charset="0"/>
              </a:rPr>
              <a:t> được thực hiện nhờ các hormone của tuyến nội tiết</a:t>
            </a:r>
            <a:endParaRPr lang="en-US" altLang="en-US" sz="3200">
              <a:solidFill>
                <a:srgbClr val="385723"/>
              </a:solidFill>
              <a:cs typeface="Calibri" pitchFamily="34" charset="0"/>
            </a:endParaRPr>
          </a:p>
          <a:p>
            <a:pPr algn="just">
              <a:lnSpc>
                <a:spcPct val="100000"/>
              </a:lnSpc>
              <a:spcBef>
                <a:spcPct val="0"/>
              </a:spcBef>
              <a:buFontTx/>
              <a:buNone/>
            </a:pPr>
            <a:r>
              <a:rPr lang="vi-VN" altLang="en-US" sz="3200">
                <a:solidFill>
                  <a:srgbClr val="385723"/>
                </a:solidFill>
                <a:ea typeface="Arial" panose="020B0604020202020204" pitchFamily="34" charset="0"/>
                <a:cs typeface="Calibri" pitchFamily="34" charset="0"/>
              </a:rPr>
              <a:t>Xung động thần kinh từ các thụ thể áp lực hoặc hóa học ở cung động mạch chủ và xoang động mạch cảnh theo các sợi thần kinh cảm giác về trung khu điều hòa tim mạch ở hành não. Xung thần kinh từ hành não theo dây thần kinh cảm giác hoặc đối giao cảm giác đến tim mạch hoặc tuyến nội tiết để điều hòa hoạt động tim mạch như: điều chỉnh huyết áp, vận tốc máu,...</a:t>
            </a:r>
            <a:endParaRPr lang="en-US" altLang="en-US" sz="3200" b="1">
              <a:solidFill>
                <a:srgbClr val="385723"/>
              </a:solidFill>
              <a:cs typeface="Calibri" pitchFamily="34" charset="0"/>
            </a:endParaRPr>
          </a:p>
        </p:txBody>
      </p:sp>
      <p:sp>
        <p:nvSpPr>
          <p:cNvPr id="3" name="Slide Number Placeholder 2"/>
          <p:cNvSpPr>
            <a:spLocks noGrp="1"/>
          </p:cNvSpPr>
          <p:nvPr>
            <p:ph type="sldNum" sz="quarter" idx="12"/>
          </p:nvPr>
        </p:nvSpPr>
        <p:spPr/>
        <p:txBody>
          <a:bodyPr/>
          <a:lstStyle/>
          <a:p>
            <a:pPr>
              <a:defRPr/>
            </a:pPr>
            <a:fld id="{6B84CE86-DDC0-42BE-B150-7592CC702D1D}" type="slidenum">
              <a:rPr lang="en-US" smtClean="0"/>
              <a:pPr>
                <a:defRPr/>
              </a:pPr>
              <a:t>49</a:t>
            </a:fld>
            <a:endParaRPr lang="en-US"/>
          </a:p>
        </p:txBody>
      </p:sp>
    </p:spTree>
    <p:extLst>
      <p:ext uri="{BB962C8B-B14F-4D97-AF65-F5344CB8AC3E}">
        <p14:creationId xmlns:p14="http://schemas.microsoft.com/office/powerpoint/2010/main" val="25167253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851027" y="458790"/>
            <a:ext cx="90487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rPr>
              <a:t>* ĐỘNG VẬT KHÔNG CÓ HỆ TUẦN HOÀN</a:t>
            </a:r>
            <a:endParaRPr lang="vi-VN" altLang="vi-VN" b="1" dirty="0">
              <a:solidFill>
                <a:srgbClr val="FFFF00"/>
              </a:solidFill>
              <a:effectLst>
                <a:outerShdw blurRad="38100" dist="38100" dir="2700000" algn="tl">
                  <a:srgbClr val="000000">
                    <a:alpha val="43137"/>
                  </a:srgbClr>
                </a:outerShdw>
              </a:effectLst>
            </a:endParaRPr>
          </a:p>
        </p:txBody>
      </p:sp>
      <p:sp>
        <p:nvSpPr>
          <p:cNvPr id="6" name="Rectangle 5"/>
          <p:cNvSpPr>
            <a:spLocks noChangeArrowheads="1"/>
          </p:cNvSpPr>
          <p:nvPr/>
        </p:nvSpPr>
        <p:spPr bwMode="auto">
          <a:xfrm>
            <a:off x="971552" y="1444625"/>
            <a:ext cx="1026477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a:solidFill>
                  <a:schemeClr val="bg1"/>
                </a:solidFill>
                <a:latin typeface="Times New Roman" panose="02020603050405020304" pitchFamily="18" charset="0"/>
                <a:cs typeface="Times New Roman" panose="02020603050405020304" pitchFamily="18" charset="0"/>
              </a:rPr>
              <a:t>-</a:t>
            </a:r>
            <a:r>
              <a:rPr lang="en-US" altLang="en-US" sz="3200" b="1">
                <a:solidFill>
                  <a:srgbClr val="FFC000"/>
                </a:solidFill>
                <a:latin typeface="Times New Roman" panose="02020603050405020304" pitchFamily="18" charset="0"/>
                <a:cs typeface="Times New Roman" panose="02020603050405020304" pitchFamily="18" charset="0"/>
              </a:rPr>
              <a:t> </a:t>
            </a:r>
            <a:r>
              <a:rPr lang="en-US" altLang="en-US" sz="3200">
                <a:solidFill>
                  <a:srgbClr val="FFC000"/>
                </a:solidFill>
                <a:latin typeface="Times New Roman" panose="02020603050405020304" pitchFamily="18" charset="0"/>
                <a:cs typeface="Times New Roman" panose="02020603050405020304" pitchFamily="18" charset="0"/>
              </a:rPr>
              <a:t>Đại diện</a:t>
            </a:r>
            <a:r>
              <a:rPr lang="en-US" altLang="en-US" sz="3200">
                <a:solidFill>
                  <a:schemeClr val="bg1"/>
                </a:solidFill>
                <a:latin typeface="Times New Roman" panose="02020603050405020304" pitchFamily="18" charset="0"/>
                <a:cs typeface="Times New Roman" panose="02020603050405020304" pitchFamily="18" charset="0"/>
              </a:rPr>
              <a:t>: động vật đơn bào, đa bào có cơ thể nhỏ, dẹp.</a:t>
            </a:r>
            <a:endParaRPr lang="en-US" altLang="en-US" sz="3200">
              <a:solidFill>
                <a:schemeClr val="bg1"/>
              </a:solidFill>
              <a:latin typeface="VNI-Times" pitchFamily="2" charset="0"/>
              <a:cs typeface="Times New Roman" panose="02020603050405020304" pitchFamily="18" charset="0"/>
            </a:endParaRPr>
          </a:p>
        </p:txBody>
      </p:sp>
      <p:sp>
        <p:nvSpPr>
          <p:cNvPr id="23" name="Rectangle 22"/>
          <p:cNvSpPr>
            <a:spLocks noChangeArrowheads="1"/>
          </p:cNvSpPr>
          <p:nvPr/>
        </p:nvSpPr>
        <p:spPr bwMode="auto">
          <a:xfrm>
            <a:off x="949325" y="2262189"/>
            <a:ext cx="10850563"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a:solidFill>
                  <a:schemeClr val="bg1"/>
                </a:solidFill>
                <a:latin typeface="Times New Roman" panose="02020603050405020304" pitchFamily="18" charset="0"/>
                <a:cs typeface="Times New Roman" panose="02020603050405020304" pitchFamily="18" charset="0"/>
              </a:rPr>
              <a:t>- </a:t>
            </a:r>
            <a:r>
              <a:rPr lang="en-US" altLang="en-US" sz="3200">
                <a:solidFill>
                  <a:srgbClr val="FFC000"/>
                </a:solidFill>
                <a:latin typeface="Times New Roman" panose="02020603050405020304" pitchFamily="18" charset="0"/>
                <a:cs typeface="Times New Roman" panose="02020603050405020304" pitchFamily="18" charset="0"/>
              </a:rPr>
              <a:t>Quá trình trao đổi</a:t>
            </a:r>
            <a:r>
              <a:rPr lang="en-US" altLang="en-US" sz="3200">
                <a:solidFill>
                  <a:schemeClr val="bg1"/>
                </a:solidFill>
                <a:latin typeface="Times New Roman" panose="02020603050405020304" pitchFamily="18" charset="0"/>
                <a:cs typeface="Times New Roman" panose="02020603050405020304" pitchFamily="18" charset="0"/>
              </a:rPr>
              <a:t>: Các chất được trao đổi qua bề mặt cơ thể.</a:t>
            </a:r>
            <a:endParaRPr lang="en-US" altLang="en-US" sz="3200">
              <a:solidFill>
                <a:schemeClr val="bg1"/>
              </a:solidFill>
              <a:latin typeface="VNI-Times" pitchFamily="2" charset="0"/>
              <a:cs typeface="Times New Roman" panose="02020603050405020304" pitchFamily="18" charset="0"/>
            </a:endParaRPr>
          </a:p>
        </p:txBody>
      </p:sp>
      <p:grpSp>
        <p:nvGrpSpPr>
          <p:cNvPr id="2" name="Group 1"/>
          <p:cNvGrpSpPr>
            <a:grpSpLocks/>
          </p:cNvGrpSpPr>
          <p:nvPr/>
        </p:nvGrpSpPr>
        <p:grpSpPr bwMode="auto">
          <a:xfrm>
            <a:off x="2078039" y="3300413"/>
            <a:ext cx="7302500" cy="3175000"/>
            <a:chOff x="2078038" y="3957638"/>
            <a:chExt cx="7302500" cy="2517775"/>
          </a:xfrm>
        </p:grpSpPr>
        <p:pic>
          <p:nvPicPr>
            <p:cNvPr id="41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3957638"/>
              <a:ext cx="30384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874963" y="6002071"/>
              <a:ext cx="2241551" cy="29288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Trùng roi xanh</a:t>
              </a:r>
            </a:p>
          </p:txBody>
        </p:sp>
        <p:pic>
          <p:nvPicPr>
            <p:cNvPr id="41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3990975"/>
              <a:ext cx="3276600"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7208838" y="5980670"/>
              <a:ext cx="2171700" cy="29288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t>Trùng biến hình</a:t>
              </a:r>
            </a:p>
          </p:txBody>
        </p:sp>
      </p:grpSp>
      <p:sp>
        <p:nvSpPr>
          <p:cNvPr id="3" name="Rectangle 2"/>
          <p:cNvSpPr/>
          <p:nvPr/>
        </p:nvSpPr>
        <p:spPr>
          <a:xfrm>
            <a:off x="3048000" y="2939638"/>
            <a:ext cx="6096000" cy="369328"/>
          </a:xfrm>
          <a:prstGeom prst="rect">
            <a:avLst/>
          </a:prstGeom>
        </p:spPr>
        <p:txBody>
          <a:bodyPr lIns="91436" tIns="45718" rIns="91436" bIns="45718">
            <a:spAutoFit/>
          </a:bodyPr>
          <a:lstStyle/>
          <a:p>
            <a:pPr>
              <a:spcBef>
                <a:spcPct val="20000"/>
              </a:spcBef>
              <a:defRPr/>
            </a:pPr>
            <a:endParaRPr lang="en-US" b="1" dirty="0">
              <a:solidFill>
                <a:srgbClr val="FF0000"/>
              </a:solidFill>
              <a:latin typeface="Times New Roman" pitchFamily="18" charset="0"/>
            </a:endParaRPr>
          </a:p>
        </p:txBody>
      </p:sp>
      <p:sp>
        <p:nvSpPr>
          <p:cNvPr id="4" name="Rounded Rectangle 3"/>
          <p:cNvSpPr/>
          <p:nvPr/>
        </p:nvSpPr>
        <p:spPr>
          <a:xfrm>
            <a:off x="624070" y="587874"/>
            <a:ext cx="10959737" cy="2536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spcBef>
                <a:spcPct val="20000"/>
              </a:spcBef>
              <a:defRPr/>
            </a:pPr>
            <a:r>
              <a:rPr lang="en-US" sz="3200" b="1" dirty="0">
                <a:solidFill>
                  <a:schemeClr val="bg1"/>
                </a:solidFill>
              </a:rPr>
              <a:t>Theo </a:t>
            </a:r>
            <a:r>
              <a:rPr lang="en-US" sz="3200" b="1" dirty="0" err="1">
                <a:solidFill>
                  <a:schemeClr val="bg1"/>
                </a:solidFill>
              </a:rPr>
              <a:t>em</a:t>
            </a:r>
            <a:r>
              <a:rPr lang="en-US" sz="3200" b="1" dirty="0">
                <a:solidFill>
                  <a:schemeClr val="bg1"/>
                </a:solidFill>
              </a:rPr>
              <a:t> </a:t>
            </a:r>
            <a:r>
              <a:rPr lang="en-US" sz="3200" b="1" dirty="0" err="1">
                <a:solidFill>
                  <a:schemeClr val="bg1"/>
                </a:solidFill>
              </a:rPr>
              <a:t>có</a:t>
            </a:r>
            <a:r>
              <a:rPr lang="en-US" sz="3200" b="1" dirty="0">
                <a:solidFill>
                  <a:schemeClr val="bg1"/>
                </a:solidFill>
              </a:rPr>
              <a:t> </a:t>
            </a:r>
            <a:r>
              <a:rPr lang="en-US" sz="3200" b="1" dirty="0" err="1">
                <a:solidFill>
                  <a:schemeClr val="bg1"/>
                </a:solidFill>
              </a:rPr>
              <a:t>phải</a:t>
            </a:r>
            <a:r>
              <a:rPr lang="en-US" sz="3200" b="1" dirty="0">
                <a:solidFill>
                  <a:schemeClr val="bg1"/>
                </a:solidFill>
              </a:rPr>
              <a:t> </a:t>
            </a:r>
            <a:r>
              <a:rPr lang="en-US" sz="3200" b="1" dirty="0" err="1">
                <a:solidFill>
                  <a:schemeClr val="bg1"/>
                </a:solidFill>
              </a:rPr>
              <a:t>mọi</a:t>
            </a:r>
            <a:r>
              <a:rPr lang="en-US" sz="3200" b="1" dirty="0">
                <a:solidFill>
                  <a:schemeClr val="bg1"/>
                </a:solidFill>
              </a:rPr>
              <a:t> </a:t>
            </a:r>
            <a:r>
              <a:rPr lang="en-US" sz="3200" b="1" dirty="0" err="1">
                <a:solidFill>
                  <a:schemeClr val="bg1"/>
                </a:solidFill>
              </a:rPr>
              <a:t>động</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đều</a:t>
            </a:r>
            <a:r>
              <a:rPr lang="en-US" sz="3200" b="1" dirty="0">
                <a:solidFill>
                  <a:schemeClr val="bg1"/>
                </a:solidFill>
              </a:rPr>
              <a:t> </a:t>
            </a:r>
            <a:r>
              <a:rPr lang="en-US" sz="3200" b="1" dirty="0" err="1">
                <a:solidFill>
                  <a:schemeClr val="bg1"/>
                </a:solidFill>
              </a:rPr>
              <a:t>có</a:t>
            </a:r>
            <a:r>
              <a:rPr lang="en-US" sz="3200" b="1" dirty="0">
                <a:solidFill>
                  <a:schemeClr val="bg1"/>
                </a:solidFill>
              </a:rPr>
              <a:t> </a:t>
            </a:r>
            <a:r>
              <a:rPr lang="en-US" sz="3200" b="1" dirty="0" err="1">
                <a:solidFill>
                  <a:schemeClr val="bg1"/>
                </a:solidFill>
              </a:rPr>
              <a:t>hệ</a:t>
            </a:r>
            <a:r>
              <a:rPr lang="en-US" sz="3200" b="1" dirty="0">
                <a:solidFill>
                  <a:schemeClr val="bg1"/>
                </a:solidFill>
              </a:rPr>
              <a:t> </a:t>
            </a:r>
            <a:r>
              <a:rPr lang="en-US" sz="3200" b="1" dirty="0" err="1">
                <a:solidFill>
                  <a:schemeClr val="bg1"/>
                </a:solidFill>
              </a:rPr>
              <a:t>tuần</a:t>
            </a:r>
            <a:r>
              <a:rPr lang="en-US" sz="3200" b="1" dirty="0">
                <a:solidFill>
                  <a:schemeClr val="bg1"/>
                </a:solidFill>
              </a:rPr>
              <a:t> </a:t>
            </a:r>
            <a:r>
              <a:rPr lang="en-US" sz="3200" b="1" dirty="0" err="1">
                <a:solidFill>
                  <a:schemeClr val="bg1"/>
                </a:solidFill>
              </a:rPr>
              <a:t>hoàn</a:t>
            </a:r>
            <a:r>
              <a:rPr lang="en-US" sz="3200" b="1" dirty="0">
                <a:solidFill>
                  <a:schemeClr val="bg1"/>
                </a:solidFill>
              </a:rPr>
              <a:t> </a:t>
            </a:r>
            <a:r>
              <a:rPr lang="en-US" sz="3200" b="1" dirty="0" err="1">
                <a:solidFill>
                  <a:schemeClr val="bg1"/>
                </a:solidFill>
              </a:rPr>
              <a:t>không</a:t>
            </a:r>
            <a:r>
              <a:rPr lang="en-US" sz="3200" b="1" dirty="0">
                <a:solidFill>
                  <a:schemeClr val="bg1"/>
                </a:solidFill>
              </a:rPr>
              <a:t>?</a:t>
            </a:r>
          </a:p>
          <a:p>
            <a:pPr>
              <a:spcBef>
                <a:spcPct val="20000"/>
              </a:spcBef>
              <a:defRPr/>
            </a:pPr>
            <a:r>
              <a:rPr lang="en-US" sz="3200" b="1" dirty="0">
                <a:solidFill>
                  <a:schemeClr val="bg1"/>
                </a:solidFill>
              </a:rPr>
              <a:t> </a:t>
            </a:r>
            <a:r>
              <a:rPr lang="en-US" sz="3200" b="1" dirty="0" err="1">
                <a:solidFill>
                  <a:schemeClr val="bg1"/>
                </a:solidFill>
              </a:rPr>
              <a:t>Hệ</a:t>
            </a:r>
            <a:r>
              <a:rPr lang="en-US" sz="3200" b="1" dirty="0">
                <a:solidFill>
                  <a:schemeClr val="bg1"/>
                </a:solidFill>
              </a:rPr>
              <a:t> </a:t>
            </a:r>
            <a:r>
              <a:rPr lang="en-US" sz="3200" b="1" dirty="0" err="1">
                <a:solidFill>
                  <a:schemeClr val="bg1"/>
                </a:solidFill>
              </a:rPr>
              <a:t>tuần</a:t>
            </a:r>
            <a:r>
              <a:rPr lang="en-US" sz="3200" b="1" dirty="0">
                <a:solidFill>
                  <a:schemeClr val="bg1"/>
                </a:solidFill>
              </a:rPr>
              <a:t> </a:t>
            </a:r>
            <a:r>
              <a:rPr lang="en-US" sz="3200" b="1" dirty="0" err="1">
                <a:solidFill>
                  <a:schemeClr val="bg1"/>
                </a:solidFill>
              </a:rPr>
              <a:t>hoàn</a:t>
            </a:r>
            <a:r>
              <a:rPr lang="en-US" sz="3200" b="1" dirty="0">
                <a:solidFill>
                  <a:schemeClr val="bg1"/>
                </a:solidFill>
              </a:rPr>
              <a:t> </a:t>
            </a:r>
            <a:r>
              <a:rPr lang="en-US" sz="3200" b="1" dirty="0" err="1">
                <a:solidFill>
                  <a:schemeClr val="bg1"/>
                </a:solidFill>
              </a:rPr>
              <a:t>của</a:t>
            </a:r>
            <a:r>
              <a:rPr lang="en-US" sz="3200" b="1" dirty="0">
                <a:solidFill>
                  <a:schemeClr val="bg1"/>
                </a:solidFill>
              </a:rPr>
              <a:t> </a:t>
            </a:r>
            <a:r>
              <a:rPr lang="en-US" sz="3200" b="1" dirty="0" err="1">
                <a:solidFill>
                  <a:schemeClr val="bg1"/>
                </a:solidFill>
              </a:rPr>
              <a:t>các</a:t>
            </a:r>
            <a:r>
              <a:rPr lang="en-US" sz="3200" b="1" dirty="0">
                <a:solidFill>
                  <a:schemeClr val="bg1"/>
                </a:solidFill>
              </a:rPr>
              <a:t> </a:t>
            </a:r>
            <a:r>
              <a:rPr lang="en-US" sz="3200" b="1" dirty="0" err="1">
                <a:solidFill>
                  <a:schemeClr val="bg1"/>
                </a:solidFill>
              </a:rPr>
              <a:t>loài</a:t>
            </a:r>
            <a:r>
              <a:rPr lang="en-US" sz="3200" b="1" dirty="0">
                <a:solidFill>
                  <a:schemeClr val="bg1"/>
                </a:solidFill>
              </a:rPr>
              <a:t> </a:t>
            </a:r>
            <a:r>
              <a:rPr lang="en-US" sz="3200" b="1" dirty="0" err="1">
                <a:solidFill>
                  <a:schemeClr val="bg1"/>
                </a:solidFill>
              </a:rPr>
              <a:t>động</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đó</a:t>
            </a:r>
            <a:r>
              <a:rPr lang="en-US" sz="3200" b="1" dirty="0">
                <a:solidFill>
                  <a:schemeClr val="bg1"/>
                </a:solidFill>
              </a:rPr>
              <a:t> </a:t>
            </a:r>
            <a:r>
              <a:rPr lang="en-US" sz="3200" b="1" dirty="0" err="1">
                <a:solidFill>
                  <a:schemeClr val="bg1"/>
                </a:solidFill>
              </a:rPr>
              <a:t>giống</a:t>
            </a:r>
            <a:r>
              <a:rPr lang="en-US" sz="3200" b="1" dirty="0">
                <a:solidFill>
                  <a:schemeClr val="bg1"/>
                </a:solidFill>
              </a:rPr>
              <a:t> </a:t>
            </a:r>
            <a:r>
              <a:rPr lang="en-US" sz="3200" b="1" dirty="0" err="1">
                <a:solidFill>
                  <a:schemeClr val="bg1"/>
                </a:solidFill>
              </a:rPr>
              <a:t>và</a:t>
            </a:r>
            <a:r>
              <a:rPr lang="en-US" sz="3200" b="1" dirty="0">
                <a:solidFill>
                  <a:schemeClr val="bg1"/>
                </a:solidFill>
              </a:rPr>
              <a:t> </a:t>
            </a:r>
            <a:r>
              <a:rPr lang="en-US" sz="3200" b="1" dirty="0" err="1">
                <a:solidFill>
                  <a:schemeClr val="bg1"/>
                </a:solidFill>
              </a:rPr>
              <a:t>khác</a:t>
            </a:r>
            <a:r>
              <a:rPr lang="en-US" sz="3200" b="1" dirty="0">
                <a:solidFill>
                  <a:schemeClr val="bg1"/>
                </a:solidFill>
              </a:rPr>
              <a:t> </a:t>
            </a:r>
            <a:r>
              <a:rPr lang="en-US" sz="3200" b="1" dirty="0" err="1">
                <a:solidFill>
                  <a:schemeClr val="bg1"/>
                </a:solidFill>
              </a:rPr>
              <a:t>nhau</a:t>
            </a:r>
            <a:r>
              <a:rPr lang="en-US" sz="3200" b="1" dirty="0">
                <a:solidFill>
                  <a:schemeClr val="bg1"/>
                </a:solidFill>
              </a:rPr>
              <a:t> ở </a:t>
            </a:r>
            <a:r>
              <a:rPr lang="en-US" sz="3200" b="1" dirty="0" err="1">
                <a:solidFill>
                  <a:schemeClr val="bg1"/>
                </a:solidFill>
              </a:rPr>
              <a:t>điểm</a:t>
            </a:r>
            <a:r>
              <a:rPr lang="en-US" sz="3200" b="1" dirty="0">
                <a:solidFill>
                  <a:schemeClr val="bg1"/>
                </a:solidFill>
              </a:rPr>
              <a:t> </a:t>
            </a:r>
            <a:r>
              <a:rPr lang="en-US" sz="3200" b="1" dirty="0" err="1">
                <a:solidFill>
                  <a:schemeClr val="bg1"/>
                </a:solidFill>
              </a:rPr>
              <a:t>nào</a:t>
            </a:r>
            <a:r>
              <a:rPr lang="en-US" sz="3200" b="1" dirty="0">
                <a:solidFill>
                  <a:schemeClr val="bg1"/>
                </a:solidFill>
              </a:rPr>
              <a:t>?</a:t>
            </a:r>
          </a:p>
        </p:txBody>
      </p:sp>
      <p:sp>
        <p:nvSpPr>
          <p:cNvPr id="7" name="Slide Number Placeholder 6"/>
          <p:cNvSpPr>
            <a:spLocks noGrp="1"/>
          </p:cNvSpPr>
          <p:nvPr>
            <p:ph type="sldNum" sz="quarter" idx="12"/>
          </p:nvPr>
        </p:nvSpPr>
        <p:spPr/>
        <p:txBody>
          <a:bodyPr/>
          <a:lstStyle/>
          <a:p>
            <a:pPr>
              <a:defRPr/>
            </a:pPr>
            <a:fld id="{DEE4B3D0-1933-4F4F-8EC7-D643F0B7E4E2}" type="slidenum">
              <a:rPr lang="en-US" smtClean="0"/>
              <a:pPr>
                <a:defRPr/>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grpId="1" nodeType="clickEffect">
                                  <p:stCondLst>
                                    <p:cond delay="0"/>
                                  </p:stCondLst>
                                  <p:childTnLst>
                                    <p:anim calcmode="lin" valueType="num">
                                      <p:cBhvr>
                                        <p:cTn id="11" dur="1000"/>
                                        <p:tgtEl>
                                          <p:spTgt spid="4"/>
                                        </p:tgtEl>
                                        <p:attrNameLst>
                                          <p:attrName>ppt_w</p:attrName>
                                        </p:attrNameLst>
                                      </p:cBhvr>
                                      <p:tavLst>
                                        <p:tav tm="0">
                                          <p:val>
                                            <p:strVal val="ppt_w"/>
                                          </p:val>
                                        </p:tav>
                                        <p:tav tm="100000">
                                          <p:val>
                                            <p:strVal val="ppt_w*0.70"/>
                                          </p:val>
                                        </p:tav>
                                      </p:tavLst>
                                    </p:anim>
                                    <p:anim calcmode="lin" valueType="num">
                                      <p:cBhvr>
                                        <p:cTn id="12" dur="1000"/>
                                        <p:tgtEl>
                                          <p:spTgt spid="4"/>
                                        </p:tgtEl>
                                        <p:attrNameLst>
                                          <p:attrName>ppt_h</p:attrName>
                                        </p:attrNameLst>
                                      </p:cBhvr>
                                      <p:tavLst>
                                        <p:tav tm="0">
                                          <p:val>
                                            <p:strVal val="ppt_h"/>
                                          </p:val>
                                        </p:tav>
                                        <p:tav tm="100000">
                                          <p:val>
                                            <p:strVal val="ppt_h"/>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3" grpId="0"/>
      <p:bldP spid="4" grpId="0" animBg="1"/>
      <p:bldP spid="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14"/>
          <p:cNvGrpSpPr>
            <a:grpSpLocks/>
          </p:cNvGrpSpPr>
          <p:nvPr/>
        </p:nvGrpSpPr>
        <p:grpSpPr bwMode="auto">
          <a:xfrm>
            <a:off x="2" y="342331"/>
            <a:ext cx="12189841" cy="6518844"/>
            <a:chOff x="-9684" y="341994"/>
            <a:chExt cx="9153684" cy="6519054"/>
          </a:xfrm>
        </p:grpSpPr>
        <p:sp>
          <p:nvSpPr>
            <p:cNvPr id="107537" name="Rectangle 9"/>
            <p:cNvSpPr>
              <a:spLocks noChangeArrowheads="1"/>
            </p:cNvSpPr>
            <p:nvPr/>
          </p:nvSpPr>
          <p:spPr bwMode="auto">
            <a:xfrm flipV="1">
              <a:off x="60271" y="6793229"/>
              <a:ext cx="9083729" cy="66309"/>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7539" name="Rectangle 9"/>
            <p:cNvSpPr>
              <a:spLocks noChangeArrowheads="1"/>
            </p:cNvSpPr>
            <p:nvPr/>
          </p:nvSpPr>
          <p:spPr bwMode="auto">
            <a:xfrm>
              <a:off x="9069422" y="341994"/>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sp>
          <p:nvSpPr>
            <p:cNvPr id="107540" name="Rectangle 9"/>
            <p:cNvSpPr>
              <a:spLocks noChangeArrowheads="1"/>
            </p:cNvSpPr>
            <p:nvPr/>
          </p:nvSpPr>
          <p:spPr bwMode="auto">
            <a:xfrm>
              <a:off x="-9684" y="345043"/>
              <a:ext cx="69955" cy="6516005"/>
            </a:xfrm>
            <a:prstGeom prst="rect">
              <a:avLst/>
            </a:prstGeom>
            <a:solidFill>
              <a:srgbClr val="006600"/>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900">
                <a:solidFill>
                  <a:srgbClr val="008000"/>
                </a:solidFill>
                <a:latin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370991936"/>
              </p:ext>
            </p:extLst>
          </p:nvPr>
        </p:nvGraphicFramePr>
        <p:xfrm>
          <a:off x="122239" y="0"/>
          <a:ext cx="11988800" cy="6857999"/>
        </p:xfrm>
        <a:graphic>
          <a:graphicData uri="http://schemas.openxmlformats.org/drawingml/2006/table">
            <a:tbl>
              <a:tblPr bandRow="1">
                <a:tableStyleId>{5C22544A-7EE6-4342-B048-85BDC9FD1C3A}</a:tableStyleId>
              </a:tblPr>
              <a:tblGrid>
                <a:gridCol w="1278415">
                  <a:extLst>
                    <a:ext uri="{9D8B030D-6E8A-4147-A177-3AD203B41FA5}">
                      <a16:colId xmlns:a16="http://schemas.microsoft.com/office/drawing/2014/main" val="20000"/>
                    </a:ext>
                  </a:extLst>
                </a:gridCol>
                <a:gridCol w="10710385">
                  <a:extLst>
                    <a:ext uri="{9D8B030D-6E8A-4147-A177-3AD203B41FA5}">
                      <a16:colId xmlns:a16="http://schemas.microsoft.com/office/drawing/2014/main" val="20001"/>
                    </a:ext>
                  </a:extLst>
                </a:gridCol>
              </a:tblGrid>
              <a:tr h="1055077">
                <a:tc>
                  <a:txBody>
                    <a:bodyPr/>
                    <a:lstStyle/>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mn-lt"/>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5802922">
                <a:tc>
                  <a:txBody>
                    <a:bodyPr/>
                    <a:lstStyle/>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r>
                        <a:rPr kumimoji="0" lang="en-US" sz="2800" b="1" i="0" u="none" strike="noStrike" kern="1200" cap="none" spc="0" normalizeH="0" baseline="0">
                          <a:ln>
                            <a:noFill/>
                          </a:ln>
                          <a:solidFill>
                            <a:schemeClr val="accent6">
                              <a:lumMod val="50000"/>
                            </a:schemeClr>
                          </a:solidFill>
                          <a:effectLst/>
                          <a:uLnTx/>
                          <a:uFillTx/>
                          <a:latin typeface="Calibri" pitchFamily="34" charset="0"/>
                          <a:ea typeface="+mn-ea"/>
                          <a:cs typeface="Calibri" pitchFamily="34" charset="0"/>
                        </a:rPr>
                        <a:t>Nhóm 3+4:</a:t>
                      </a: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180340" algn="ctr" defTabSz="914400" rtl="0" eaLnBrk="0" fontAlgn="base" latinLnBrk="0" hangingPunct="0">
                        <a:lnSpc>
                          <a:spcPct val="100000"/>
                        </a:lnSpc>
                        <a:spcBef>
                          <a:spcPct val="0"/>
                        </a:spcBef>
                        <a:spcAft>
                          <a:spcPts val="0"/>
                        </a:spcAft>
                        <a:buClrTx/>
                        <a:buSzTx/>
                        <a:buFontTx/>
                        <a:buNone/>
                        <a:tabLst/>
                        <a:defRPr/>
                      </a:pPr>
                      <a:endParaRPr kumimoji="0" lang="en-US" sz="2800" b="1" i="0" u="none" strike="noStrike" kern="1200" cap="none" spc="0" normalizeH="0" baseline="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endParaRPr kumimoji="0" lang="en-US" sz="2800" b="1"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1455865" y="947245"/>
            <a:ext cx="10634663" cy="5671292"/>
          </a:xfrm>
          <a:prstGeom prst="rect">
            <a:avLst/>
          </a:prstGeom>
          <a:noFill/>
        </p:spPr>
        <p:txBody>
          <a:bodyPr lIns="91436" tIns="45718" rIns="91436" bIns="45718">
            <a:spAutoFit/>
          </a:bodyPr>
          <a:lstStyle/>
          <a:p>
            <a:pPr algn="just">
              <a:lnSpc>
                <a:spcPct val="115000"/>
              </a:lnSpc>
              <a:spcAft>
                <a:spcPts val="1000"/>
              </a:spcAft>
              <a:defRPr/>
            </a:pPr>
            <a:r>
              <a:rPr lang="vi-VN" sz="2800">
                <a:solidFill>
                  <a:prstClr val="black"/>
                </a:solidFill>
                <a:ea typeface="Arial" panose="020B0604020202020204" pitchFamily="34" charset="0"/>
                <a:cs typeface="Calibri" pitchFamily="34" charset="0"/>
              </a:rPr>
              <a:t>+ </a:t>
            </a:r>
            <a:r>
              <a:rPr lang="vi-VN" sz="2800" i="1">
                <a:solidFill>
                  <a:prstClr val="black"/>
                </a:solidFill>
                <a:ea typeface="Arial" panose="020B0604020202020204" pitchFamily="34" charset="0"/>
                <a:cs typeface="Calibri" pitchFamily="34" charset="0"/>
              </a:rPr>
              <a:t>Khi huyết áp giảm:</a:t>
            </a:r>
            <a:r>
              <a:rPr lang="vi-VN" sz="2800">
                <a:solidFill>
                  <a:prstClr val="black"/>
                </a:solidFill>
                <a:ea typeface="Arial" panose="020B0604020202020204" pitchFamily="34" charset="0"/>
                <a:cs typeface="Calibri" pitchFamily="34" charset="0"/>
              </a:rPr>
              <a:t> thụ thể áp lực ở xoang động mạch cảnh và gốc cung động mạch chủ gửi xung thần kinh về trung khu điều hoà tim mạch ở hành não. Trung khu điều hoà tim mạch tăng tần số xung thần kinh trên dây giao cảm, làm tim đập nhanh, mạnh và các mạch máu nhỏ co lại. Xung thần kinh còn theo dây giao cảm đến tuyến trên thận, làm tuyến này tăng tiết adrenalin và noradrenalin vào máu. Hai hormone này làm tim đập nhanh, mạnh và các mạch máu nhỏ co lại.</a:t>
            </a:r>
            <a:r>
              <a:rPr lang="en-US" sz="2800">
                <a:solidFill>
                  <a:prstClr val="black"/>
                </a:solidFill>
                <a:ea typeface="Arial" panose="020B0604020202020204" pitchFamily="34" charset="0"/>
                <a:cs typeface="Calibri" pitchFamily="34" charset="0"/>
              </a:rPr>
              <a:t> </a:t>
            </a:r>
            <a:r>
              <a:rPr lang="vi-VN" sz="2800">
                <a:solidFill>
                  <a:prstClr val="black"/>
                </a:solidFill>
                <a:ea typeface="Arial" panose="020B0604020202020204" pitchFamily="34" charset="0"/>
                <a:cs typeface="Calibri" pitchFamily="34" charset="0"/>
              </a:rPr>
              <a:t>Tim đập nhanh, mạnh kèm theo mạch máu co làm huyết áp tang</a:t>
            </a:r>
            <a:r>
              <a:rPr lang="en-US" sz="2800">
                <a:solidFill>
                  <a:prstClr val="black"/>
                </a:solidFill>
                <a:ea typeface="Arial" panose="020B0604020202020204" pitchFamily="34" charset="0"/>
                <a:cs typeface="Calibri" pitchFamily="34" charset="0"/>
              </a:rPr>
              <a:t>.</a:t>
            </a:r>
            <a:r>
              <a:rPr lang="vi-VN" sz="2800">
                <a:solidFill>
                  <a:prstClr val="black"/>
                </a:solidFill>
                <a:ea typeface="Arial" panose="020B0604020202020204" pitchFamily="34" charset="0"/>
                <a:cs typeface="Calibri" pitchFamily="34" charset="0"/>
              </a:rPr>
              <a:t> </a:t>
            </a:r>
            <a:endParaRPr lang="en-US" sz="2800">
              <a:solidFill>
                <a:prstClr val="black"/>
              </a:solidFill>
              <a:ea typeface="Arial" panose="020B0604020202020204" pitchFamily="34" charset="0"/>
              <a:cs typeface="Calibri" pitchFamily="34" charset="0"/>
            </a:endParaRPr>
          </a:p>
          <a:p>
            <a:pPr algn="just">
              <a:lnSpc>
                <a:spcPct val="115000"/>
              </a:lnSpc>
              <a:spcAft>
                <a:spcPts val="1000"/>
              </a:spcAft>
              <a:defRPr/>
            </a:pPr>
            <a:r>
              <a:rPr lang="vi-VN" sz="2800">
                <a:solidFill>
                  <a:prstClr val="black"/>
                </a:solidFill>
                <a:ea typeface="Arial" panose="020B0604020202020204" pitchFamily="34" charset="0"/>
                <a:cs typeface="Calibri" pitchFamily="34" charset="0"/>
              </a:rPr>
              <a:t>+ </a:t>
            </a:r>
            <a:r>
              <a:rPr lang="vi-VN" sz="2800" i="1">
                <a:solidFill>
                  <a:prstClr val="black"/>
                </a:solidFill>
                <a:ea typeface="Arial" panose="020B0604020202020204" pitchFamily="34" charset="0"/>
                <a:cs typeface="Calibri" pitchFamily="34" charset="0"/>
              </a:rPr>
              <a:t>Khi huyết áp tăng</a:t>
            </a:r>
            <a:r>
              <a:rPr lang="vi-VN" sz="2800">
                <a:solidFill>
                  <a:prstClr val="black"/>
                </a:solidFill>
                <a:ea typeface="Arial" panose="020B0604020202020204" pitchFamily="34" charset="0"/>
                <a:cs typeface="Calibri" pitchFamily="34" charset="0"/>
              </a:rPr>
              <a:t>: khi huyết áp tăng cao, trung khu điều hoà tim mạch lại tăng tần số xung thần kinh trên dây đối giao cảm, làm tim giảm nhịp và làm các mạch máu ngoại vi dãn, nhờ đó huyết áp trở lại bình thường.</a:t>
            </a:r>
            <a:endParaRPr lang="en-US" sz="2800" b="1">
              <a:solidFill>
                <a:srgbClr val="70AD47">
                  <a:lumMod val="50000"/>
                </a:srgbClr>
              </a:solidFill>
              <a:cs typeface="Calibri" pitchFamily="34" charset="0"/>
            </a:endParaRPr>
          </a:p>
        </p:txBody>
      </p:sp>
      <p:sp>
        <p:nvSpPr>
          <p:cNvPr id="3" name="Slide Number Placeholder 2"/>
          <p:cNvSpPr>
            <a:spLocks noGrp="1"/>
          </p:cNvSpPr>
          <p:nvPr>
            <p:ph type="sldNum" sz="quarter" idx="12"/>
          </p:nvPr>
        </p:nvSpPr>
        <p:spPr/>
        <p:txBody>
          <a:bodyPr/>
          <a:lstStyle/>
          <a:p>
            <a:pPr>
              <a:defRPr/>
            </a:pPr>
            <a:fld id="{6B84CE86-DDC0-42BE-B150-7592CC702D1D}" type="slidenum">
              <a:rPr lang="en-US" smtClean="0">
                <a:solidFill>
                  <a:prstClr val="black">
                    <a:tint val="75000"/>
                  </a:prstClr>
                </a:solidFill>
              </a:rPr>
              <a:pPr>
                <a:defRPr/>
              </a:pPr>
              <a:t>50</a:t>
            </a:fld>
            <a:endParaRPr lang="en-US">
              <a:solidFill>
                <a:prstClr val="black">
                  <a:tint val="75000"/>
                </a:prstClr>
              </a:solidFill>
            </a:endParaRPr>
          </a:p>
        </p:txBody>
      </p:sp>
    </p:spTree>
    <p:extLst>
      <p:ext uri="{BB962C8B-B14F-4D97-AF65-F5344CB8AC3E}">
        <p14:creationId xmlns:p14="http://schemas.microsoft.com/office/powerpoint/2010/main" val="39091590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39388" y="1218827"/>
            <a:ext cx="11645153"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vi-VN" altLang="en-US" sz="2900" dirty="0">
                <a:solidFill>
                  <a:schemeClr val="bg1"/>
                </a:solidFill>
                <a:cs typeface="Calibri" panose="020F0502020204030204" pitchFamily="34" charset="0"/>
              </a:rPr>
              <a:t>Hoạt động của tim mạch được điều hòa bởi cơ chế thần kinh và cơ chế thể dịch</a:t>
            </a:r>
            <a:endParaRPr lang="en-US" altLang="en-US" sz="2900" dirty="0">
              <a:solidFill>
                <a:schemeClr val="bg1"/>
              </a:solidFill>
              <a:cs typeface="Calibri" panose="020F0502020204030204" pitchFamily="34" charset="0"/>
            </a:endParaRPr>
          </a:p>
          <a:p>
            <a:pPr algn="just">
              <a:lnSpc>
                <a:spcPct val="120000"/>
              </a:lnSpc>
              <a:spcBef>
                <a:spcPct val="0"/>
              </a:spcBef>
              <a:buFontTx/>
              <a:buNone/>
            </a:pPr>
            <a:r>
              <a:rPr lang="vi-VN" altLang="en-US" sz="2900" b="1" dirty="0">
                <a:solidFill>
                  <a:schemeClr val="bg1"/>
                </a:solidFill>
                <a:cs typeface="Calibri" panose="020F0502020204030204" pitchFamily="34" charset="0"/>
              </a:rPr>
              <a:t>- Cơ chế thần kinh</a:t>
            </a:r>
            <a:r>
              <a:rPr lang="vi-VN" altLang="en-US" sz="2900" dirty="0">
                <a:solidFill>
                  <a:schemeClr val="bg1"/>
                </a:solidFill>
                <a:cs typeface="Calibri" panose="020F0502020204030204" pitchFamily="34" charset="0"/>
              </a:rPr>
              <a:t> được thực hiện theo nguyên tắc phản xạ</a:t>
            </a:r>
            <a:endParaRPr lang="en-US" altLang="en-US" sz="2900" dirty="0">
              <a:solidFill>
                <a:schemeClr val="bg1"/>
              </a:solidFill>
              <a:cs typeface="Calibri" panose="020F0502020204030204" pitchFamily="34" charset="0"/>
            </a:endParaRPr>
          </a:p>
          <a:p>
            <a:pPr algn="just">
              <a:lnSpc>
                <a:spcPct val="120000"/>
              </a:lnSpc>
              <a:spcBef>
                <a:spcPct val="0"/>
              </a:spcBef>
              <a:buFontTx/>
              <a:buNone/>
            </a:pPr>
            <a:r>
              <a:rPr lang="vi-VN" altLang="en-US" sz="2900" b="1" dirty="0">
                <a:solidFill>
                  <a:schemeClr val="bg1"/>
                </a:solidFill>
                <a:cs typeface="Calibri" panose="020F0502020204030204" pitchFamily="34" charset="0"/>
              </a:rPr>
              <a:t>- Cơ chế thể dịch</a:t>
            </a:r>
            <a:r>
              <a:rPr lang="vi-VN" altLang="en-US" sz="2900" dirty="0">
                <a:solidFill>
                  <a:schemeClr val="bg1"/>
                </a:solidFill>
                <a:cs typeface="Calibri" panose="020F0502020204030204" pitchFamily="34" charset="0"/>
              </a:rPr>
              <a:t> được thực hiện nhờ các hormone của tuyến nội tiết</a:t>
            </a:r>
            <a:endParaRPr lang="en-US" altLang="en-US" sz="2900" b="1" dirty="0">
              <a:solidFill>
                <a:schemeClr val="bg1"/>
              </a:solidFill>
              <a:cs typeface="Calibri" panose="020F0502020204030204" pitchFamily="34" charset="0"/>
            </a:endParaRPr>
          </a:p>
          <a:p>
            <a:pPr algn="just">
              <a:lnSpc>
                <a:spcPct val="120000"/>
              </a:lnSpc>
              <a:spcBef>
                <a:spcPct val="0"/>
              </a:spcBef>
              <a:buFontTx/>
              <a:buNone/>
            </a:pPr>
            <a:r>
              <a:rPr lang="vi-VN" altLang="en-US" sz="2900" b="1" dirty="0">
                <a:solidFill>
                  <a:schemeClr val="bg1"/>
                </a:solidFill>
                <a:cs typeface="Calibri" panose="020F0502020204030204" pitchFamily="34" charset="0"/>
              </a:rPr>
              <a:t>Xung động thần kinh từ</a:t>
            </a:r>
            <a:r>
              <a:rPr lang="vi-VN" altLang="en-US" sz="2900" dirty="0">
                <a:solidFill>
                  <a:schemeClr val="bg1"/>
                </a:solidFill>
                <a:cs typeface="Calibri" panose="020F0502020204030204" pitchFamily="34" charset="0"/>
              </a:rPr>
              <a:t> các thụ thể áp lực hoặc hóa học ở cung động mạch chủ và xoang động mạch cảnh theo các sợi thần kinh cảm giác về trung khu điều hòa tim mạch ở hành não. Xung thần kinh từ hành não theo dây thần kinh cảm giác hoặc đối giao cảm giác đến tim mạch hoặc tuyến nội tiết để điều hòa hoạt động tim mạch như: điều chỉnh huyết áp, vận tốc máu,...</a:t>
            </a:r>
            <a:endParaRPr lang="en-US" altLang="en-US" sz="2900" dirty="0">
              <a:solidFill>
                <a:schemeClr val="bg1"/>
              </a:solidFill>
              <a:cs typeface="Calibri" panose="020F0502020204030204" pitchFamily="34" charset="0"/>
            </a:endParaRPr>
          </a:p>
          <a:p>
            <a:pPr algn="just">
              <a:lnSpc>
                <a:spcPct val="120000"/>
              </a:lnSpc>
              <a:spcBef>
                <a:spcPct val="0"/>
              </a:spcBef>
              <a:buFontTx/>
              <a:buNone/>
            </a:pPr>
            <a:r>
              <a:rPr lang="en-US" altLang="en-US" sz="2900" dirty="0">
                <a:solidFill>
                  <a:schemeClr val="bg1"/>
                </a:solidFill>
                <a:ea typeface="Arial" panose="020B0604020202020204" pitchFamily="34" charset="0"/>
                <a:cs typeface="Calibri" panose="020F0502020204030204" pitchFamily="34" charset="0"/>
              </a:rPr>
              <a:t>VD: SGK</a:t>
            </a:r>
            <a:endParaRPr lang="en-US" altLang="en-US" sz="2900" dirty="0">
              <a:solidFill>
                <a:schemeClr val="bg1"/>
              </a:solidFill>
              <a:cs typeface="Calibri" panose="020F0502020204030204" pitchFamily="34" charset="0"/>
            </a:endParaRPr>
          </a:p>
        </p:txBody>
      </p:sp>
      <p:grpSp>
        <p:nvGrpSpPr>
          <p:cNvPr id="10" name="Group 1"/>
          <p:cNvGrpSpPr>
            <a:grpSpLocks/>
          </p:cNvGrpSpPr>
          <p:nvPr/>
        </p:nvGrpSpPr>
        <p:grpSpPr bwMode="auto">
          <a:xfrm>
            <a:off x="103283" y="0"/>
            <a:ext cx="11849100" cy="1127125"/>
            <a:chOff x="2266662" y="-115886"/>
            <a:chExt cx="7770091" cy="1126836"/>
          </a:xfrm>
        </p:grpSpPr>
        <p:sp>
          <p:nvSpPr>
            <p:cNvPr id="11" name="Rounded Rectangle 10"/>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3" name="TextBox 12"/>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 ĐIỀU HÒA HOẠT ĐỘNG CỦA HỆ MẠCH</a:t>
              </a:r>
            </a:p>
          </p:txBody>
        </p:sp>
      </p:grpSp>
      <p:sp>
        <p:nvSpPr>
          <p:cNvPr id="2" name="Slide Number Placeholder 1"/>
          <p:cNvSpPr>
            <a:spLocks noGrp="1"/>
          </p:cNvSpPr>
          <p:nvPr>
            <p:ph type="sldNum" sz="quarter" idx="12"/>
          </p:nvPr>
        </p:nvSpPr>
        <p:spPr/>
        <p:txBody>
          <a:bodyPr/>
          <a:lstStyle/>
          <a:p>
            <a:pPr>
              <a:defRPr/>
            </a:pPr>
            <a:fld id="{6B84CE86-DDC0-42BE-B150-7592CC702D1D}" type="slidenum">
              <a:rPr lang="en-US" smtClean="0"/>
              <a:pPr>
                <a:defRPr/>
              </a:pPr>
              <a:t>51</a:t>
            </a:fld>
            <a:endParaRPr lang="en-US"/>
          </a:p>
        </p:txBody>
      </p:sp>
    </p:spTree>
    <p:extLst>
      <p:ext uri="{BB962C8B-B14F-4D97-AF65-F5344CB8AC3E}">
        <p14:creationId xmlns:p14="http://schemas.microsoft.com/office/powerpoint/2010/main" val="2994425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103283" y="0"/>
            <a:ext cx="11849100" cy="1127125"/>
            <a:chOff x="2266662" y="-115886"/>
            <a:chExt cx="7770091" cy="1126836"/>
          </a:xfrm>
        </p:grpSpPr>
        <p:sp>
          <p:nvSpPr>
            <p:cNvPr id="5" name="Rounded Rectangle 4"/>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6" name="TextBox 5"/>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VI. BẢO VỆ SỨC KHỎE HỆ TUẦN HOÀN</a:t>
              </a:r>
            </a:p>
          </p:txBody>
        </p:sp>
      </p:grpSp>
      <p:sp>
        <p:nvSpPr>
          <p:cNvPr id="8" name="Horizontal Scroll 7"/>
          <p:cNvSpPr/>
          <p:nvPr/>
        </p:nvSpPr>
        <p:spPr>
          <a:xfrm>
            <a:off x="-136339" y="975823"/>
            <a:ext cx="2682827" cy="592532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just">
              <a:spcAft>
                <a:spcPts val="0"/>
              </a:spcAft>
              <a:defRPr/>
            </a:pPr>
            <a:r>
              <a:rPr lang="vi-VN" sz="2800" b="1" dirty="0">
                <a:solidFill>
                  <a:srgbClr val="CC0000"/>
                </a:solidFill>
                <a:latin typeface="Calibri" panose="020F0502020204030204" pitchFamily="34" charset="0"/>
                <a:cs typeface="Calibri" panose="020F0502020204030204" pitchFamily="34" charset="0"/>
              </a:rPr>
              <a:t> </a:t>
            </a:r>
            <a:r>
              <a:rPr lang="vi-VN" sz="2800" b="1" u="sng" dirty="0">
                <a:solidFill>
                  <a:srgbClr val="C00000"/>
                </a:solidFill>
                <a:latin typeface="Calibri" panose="020F0502020204030204" pitchFamily="34" charset="0"/>
                <a:ea typeface="Arial" panose="020B0604020202020204" pitchFamily="34" charset="0"/>
                <a:cs typeface="Calibri" panose="020F0502020204030204" pitchFamily="34" charset="0"/>
              </a:rPr>
              <a:t>Nhóm 1</a:t>
            </a:r>
            <a:r>
              <a:rPr lang="vi-VN" sz="2800" b="1" dirty="0">
                <a:solidFill>
                  <a:srgbClr val="C00000"/>
                </a:solidFill>
                <a:latin typeface="Calibri" panose="020F0502020204030204" pitchFamily="34" charset="0"/>
                <a:ea typeface="Arial" panose="020B0604020202020204" pitchFamily="34" charset="0"/>
                <a:cs typeface="Calibri" panose="020F0502020204030204" pitchFamily="34" charset="0"/>
              </a:rPr>
              <a:t>: Tìm hiểu lợi ích của luyện tập thể dục, thể thao thường xuyên đối với hệ tuần hoàn.</a:t>
            </a:r>
            <a:endParaRPr lang="en-US" sz="2800" b="1" dirty="0">
              <a:solidFill>
                <a:srgbClr val="C00000"/>
              </a:solidFill>
              <a:latin typeface="Calibri" panose="020F0502020204030204" pitchFamily="34" charset="0"/>
              <a:ea typeface="Arial" panose="020B0604020202020204" pitchFamily="34" charset="0"/>
              <a:cs typeface="Calibri" panose="020F0502020204030204" pitchFamily="34" charset="0"/>
            </a:endParaRPr>
          </a:p>
          <a:p>
            <a:pPr fontAlgn="base">
              <a:spcBef>
                <a:spcPct val="0"/>
              </a:spcBef>
              <a:spcAft>
                <a:spcPct val="0"/>
              </a:spcAft>
              <a:defRPr/>
            </a:pPr>
            <a:endParaRPr lang="en-US" sz="2800" b="1" dirty="0">
              <a:solidFill>
                <a:srgbClr val="CC0000"/>
              </a:solidFill>
              <a:latin typeface="Calibri" panose="020F0502020204030204" pitchFamily="34" charset="0"/>
              <a:cs typeface="Calibri" panose="020F0502020204030204" pitchFamily="34" charset="0"/>
            </a:endParaRPr>
          </a:p>
        </p:txBody>
      </p:sp>
      <p:sp>
        <p:nvSpPr>
          <p:cNvPr id="9" name="Horizontal Scroll 8"/>
          <p:cNvSpPr/>
          <p:nvPr/>
        </p:nvSpPr>
        <p:spPr>
          <a:xfrm>
            <a:off x="2546491" y="954347"/>
            <a:ext cx="3238173" cy="592532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just">
              <a:spcAft>
                <a:spcPts val="0"/>
              </a:spcAft>
              <a:defRPr/>
            </a:pPr>
            <a:r>
              <a:rPr lang="vi-VN" sz="2800" b="1" dirty="0">
                <a:solidFill>
                  <a:srgbClr val="CC0000"/>
                </a:solidFill>
                <a:latin typeface="Times New Roman" pitchFamily="18" charset="0"/>
                <a:cs typeface="Times New Roman" pitchFamily="18" charset="0"/>
              </a:rPr>
              <a:t> </a:t>
            </a:r>
            <a:r>
              <a:rPr lang="vi-VN" sz="2800" b="1" u="sng" dirty="0">
                <a:solidFill>
                  <a:srgbClr val="00B0F0"/>
                </a:solidFill>
                <a:latin typeface="Calibri" panose="020F0502020204030204" pitchFamily="34" charset="0"/>
                <a:ea typeface="Arial" panose="020B0604020202020204" pitchFamily="34" charset="0"/>
                <a:cs typeface="Calibri" panose="020F0502020204030204" pitchFamily="34" charset="0"/>
              </a:rPr>
              <a:t>Nhóm 2</a:t>
            </a:r>
            <a:r>
              <a:rPr lang="vi-VN" sz="2800" b="1" dirty="0">
                <a:solidFill>
                  <a:srgbClr val="00B0F0"/>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Nêu</a:t>
            </a:r>
            <a:r>
              <a:rPr lang="vi-VN" sz="2800" b="1" dirty="0">
                <a:solidFill>
                  <a:srgbClr val="00B0F0"/>
                </a:solidFill>
                <a:latin typeface="Calibri" panose="020F0502020204030204" pitchFamily="34" charset="0"/>
                <a:ea typeface="Arial" panose="020B0604020202020204" pitchFamily="34" charset="0"/>
                <a:cs typeface="Calibri" panose="020F0502020204030204" pitchFamily="34" charset="0"/>
              </a:rPr>
              <a:t> tác hại của rượu, bia đối với tim mạch và sức khoẻ.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Nêu</a:t>
            </a:r>
            <a:r>
              <a:rPr lang="en-US" sz="2800" b="1" dirty="0">
                <a:solidFill>
                  <a:srgbClr val="00B0F0"/>
                </a:solidFill>
                <a:latin typeface="Calibri" panose="020F0502020204030204" pitchFamily="34" charset="0"/>
                <a:ea typeface="Arial" panose="020B0604020202020204" pitchFamily="34" charset="0"/>
                <a:cs typeface="Calibri" panose="020F0502020204030204" pitchFamily="34" charset="0"/>
              </a:rPr>
              <a:t> ý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kiến</a:t>
            </a:r>
            <a:r>
              <a:rPr lang="en-US" sz="2800" b="1" dirty="0">
                <a:solidFill>
                  <a:srgbClr val="00B0F0"/>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của</a:t>
            </a:r>
            <a:r>
              <a:rPr lang="en-US" sz="2800" b="1" dirty="0">
                <a:solidFill>
                  <a:srgbClr val="00B0F0"/>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nhóm</a:t>
            </a:r>
            <a:r>
              <a:rPr lang="en-US" sz="2800" b="1" dirty="0">
                <a:solidFill>
                  <a:srgbClr val="00B0F0"/>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rgbClr val="00B0F0"/>
                </a:solidFill>
                <a:latin typeface="Calibri" panose="020F0502020204030204" pitchFamily="34" charset="0"/>
                <a:ea typeface="Arial" panose="020B0604020202020204" pitchFamily="34" charset="0"/>
                <a:cs typeface="Calibri" panose="020F0502020204030204" pitchFamily="34" charset="0"/>
              </a:rPr>
              <a:t>về</a:t>
            </a:r>
            <a:r>
              <a:rPr lang="vi-VN" sz="2800" b="1" dirty="0">
                <a:solidFill>
                  <a:srgbClr val="00B0F0"/>
                </a:solidFill>
                <a:latin typeface="Calibri" panose="020F0502020204030204" pitchFamily="34" charset="0"/>
                <a:ea typeface="Arial" panose="020B0604020202020204" pitchFamily="34" charset="0"/>
                <a:cs typeface="Calibri" panose="020F0502020204030204" pitchFamily="34" charset="0"/>
              </a:rPr>
              <a:t> quy định xử phạt người có sử dụng rượu, bia khi tham gia giao thông.</a:t>
            </a:r>
            <a:endParaRPr lang="en-US" sz="2800" b="1" dirty="0">
              <a:solidFill>
                <a:srgbClr val="00B0F0"/>
              </a:solidFill>
              <a:latin typeface="Calibri" panose="020F0502020204030204" pitchFamily="34" charset="0"/>
              <a:ea typeface="Arial" panose="020B0604020202020204" pitchFamily="34" charset="0"/>
              <a:cs typeface="Calibri" panose="020F0502020204030204" pitchFamily="34" charset="0"/>
            </a:endParaRPr>
          </a:p>
        </p:txBody>
      </p:sp>
      <p:sp>
        <p:nvSpPr>
          <p:cNvPr id="10" name="Horizontal Scroll 9"/>
          <p:cNvSpPr/>
          <p:nvPr/>
        </p:nvSpPr>
        <p:spPr>
          <a:xfrm>
            <a:off x="5784664" y="855663"/>
            <a:ext cx="3133165" cy="592532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just">
              <a:spcAft>
                <a:spcPts val="0"/>
              </a:spcAft>
              <a:defRPr/>
            </a:pPr>
            <a:r>
              <a:rPr lang="vi-VN" sz="2800" b="1" dirty="0">
                <a:solidFill>
                  <a:srgbClr val="CC0000"/>
                </a:solidFill>
                <a:latin typeface="Times New Roman" pitchFamily="18" charset="0"/>
                <a:cs typeface="Times New Roman" pitchFamily="18" charset="0"/>
              </a:rPr>
              <a:t> </a:t>
            </a:r>
            <a:r>
              <a:rPr lang="vi-VN" sz="2800" b="1" u="sng" dirty="0">
                <a:solidFill>
                  <a:schemeClr val="tx1"/>
                </a:solidFill>
                <a:latin typeface="Calibri" panose="020F0502020204030204" pitchFamily="34" charset="0"/>
                <a:ea typeface="Arial" panose="020B0604020202020204" pitchFamily="34" charset="0"/>
                <a:cs typeface="Calibri" panose="020F0502020204030204" pitchFamily="34" charset="0"/>
              </a:rPr>
              <a:t>Nhóm 3</a:t>
            </a:r>
            <a:r>
              <a:rPr lang="vi-VN" sz="2800" b="1" dirty="0">
                <a:solidFill>
                  <a:schemeClr val="tx1"/>
                </a:solidFill>
                <a:latin typeface="Calibri" panose="020F0502020204030204" pitchFamily="34" charset="0"/>
                <a:ea typeface="Arial" panose="020B0604020202020204" pitchFamily="34" charset="0"/>
                <a:cs typeface="Calibri" panose="020F0502020204030204" pitchFamily="34" charset="0"/>
              </a:rPr>
              <a:t>: Dựa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vào</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hiểu</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biết</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của</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bản</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thân</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kể</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tên</a:t>
            </a:r>
            <a:r>
              <a:rPr lang="vi-VN" sz="2800" b="1" dirty="0">
                <a:solidFill>
                  <a:schemeClr val="tx1"/>
                </a:solidFill>
                <a:latin typeface="Calibri" panose="020F0502020204030204" pitchFamily="34" charset="0"/>
                <a:ea typeface="Arial" panose="020B0604020202020204" pitchFamily="34" charset="0"/>
                <a:cs typeface="Calibri" panose="020F0502020204030204" pitchFamily="34" charset="0"/>
              </a:rPr>
              <a:t>một số bệnh phổ biến ở hệ tuần hoàn, nguyên nhân gây bệnh </a:t>
            </a:r>
            <a:r>
              <a:rPr lang="en-US" sz="2800" b="1" dirty="0" err="1">
                <a:solidFill>
                  <a:schemeClr val="tx1"/>
                </a:solidFill>
                <a:latin typeface="Calibri" panose="020F0502020204030204" pitchFamily="34" charset="0"/>
                <a:ea typeface="Arial" panose="020B0604020202020204" pitchFamily="34" charset="0"/>
                <a:cs typeface="Calibri" panose="020F0502020204030204" pitchFamily="34" charset="0"/>
              </a:rPr>
              <a:t>đó</a:t>
            </a:r>
            <a:r>
              <a:rPr lang="en-US" sz="2800" b="1" dirty="0">
                <a:solidFill>
                  <a:schemeClr val="tx1"/>
                </a:solidFill>
                <a:latin typeface="Calibri" panose="020F0502020204030204" pitchFamily="34" charset="0"/>
                <a:ea typeface="Arial" panose="020B0604020202020204" pitchFamily="34" charset="0"/>
                <a:cs typeface="Calibri" panose="020F0502020204030204" pitchFamily="34" charset="0"/>
              </a:rPr>
              <a:t>.</a:t>
            </a:r>
          </a:p>
        </p:txBody>
      </p:sp>
      <p:sp>
        <p:nvSpPr>
          <p:cNvPr id="11" name="Horizontal Scroll 10"/>
          <p:cNvSpPr/>
          <p:nvPr/>
        </p:nvSpPr>
        <p:spPr>
          <a:xfrm>
            <a:off x="8931133" y="735503"/>
            <a:ext cx="3224867" cy="6045484"/>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just">
              <a:spcAft>
                <a:spcPts val="0"/>
              </a:spcAft>
              <a:defRPr/>
            </a:pPr>
            <a:r>
              <a:rPr lang="vi-VN" sz="2800" b="1" dirty="0">
                <a:solidFill>
                  <a:srgbClr val="CC0000"/>
                </a:solidFill>
                <a:latin typeface="Times New Roman" pitchFamily="18" charset="0"/>
                <a:cs typeface="Times New Roman" pitchFamily="18" charset="0"/>
              </a:rPr>
              <a:t> </a:t>
            </a:r>
            <a:r>
              <a:rPr lang="vi-VN" sz="2800" b="1"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vi-VN" sz="2800" b="1" u="sng" dirty="0">
                <a:solidFill>
                  <a:srgbClr val="FF0000"/>
                </a:solidFill>
                <a:latin typeface="Calibri" panose="020F0502020204030204" pitchFamily="34" charset="0"/>
                <a:ea typeface="Arial" panose="020B0604020202020204" pitchFamily="34" charset="0"/>
                <a:cs typeface="Calibri" panose="020F0502020204030204" pitchFamily="34" charset="0"/>
              </a:rPr>
              <a:t>Nhóm 4</a:t>
            </a:r>
            <a:r>
              <a:rPr lang="vi-VN" sz="2800" b="1" dirty="0">
                <a:solidFill>
                  <a:srgbClr val="FF0000"/>
                </a:solidFill>
                <a:latin typeface="Calibri" panose="020F0502020204030204" pitchFamily="34" charset="0"/>
                <a:ea typeface="Arial" panose="020B0604020202020204" pitchFamily="34" charset="0"/>
                <a:cs typeface="Calibri" panose="020F0502020204030204" pitchFamily="34" charset="0"/>
              </a:rPr>
              <a:t>: Vận dụng những hiểu biết về hệ tuần hoàn, hãy đề xuất một số biện pháp giúp hệ tuần hoàn khoẻ mạnh, hoạt động hiệu quả.</a:t>
            </a:r>
            <a:endParaRPr lang="en-US" sz="2800" b="1" dirty="0">
              <a:solidFill>
                <a:srgbClr val="FF0000"/>
              </a:solidFill>
              <a:latin typeface="Calibri" panose="020F0502020204030204" pitchFamily="34" charset="0"/>
              <a:ea typeface="Arial" panose="020B060402020202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52</a:t>
            </a:fld>
            <a:endParaRPr lang="en-US"/>
          </a:p>
        </p:txBody>
      </p:sp>
    </p:spTree>
    <p:extLst>
      <p:ext uri="{BB962C8B-B14F-4D97-AF65-F5344CB8AC3E}">
        <p14:creationId xmlns:p14="http://schemas.microsoft.com/office/powerpoint/2010/main" val="33123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a:off x="103283" y="0"/>
            <a:ext cx="11849100" cy="1127125"/>
            <a:chOff x="2266662" y="-115886"/>
            <a:chExt cx="7770091" cy="1126836"/>
          </a:xfrm>
        </p:grpSpPr>
        <p:sp>
          <p:nvSpPr>
            <p:cNvPr id="6" name="Rounded Rectangle 5"/>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7" name="TextBox 6"/>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VI. BẢO VỆ SỨC KHỎE HỆ TUẦN HOÀN</a:t>
              </a:r>
            </a:p>
          </p:txBody>
        </p:sp>
      </p:grpSp>
      <p:sp>
        <p:nvSpPr>
          <p:cNvPr id="8" name="TextBox 2"/>
          <p:cNvSpPr txBox="1">
            <a:spLocks noChangeArrowheads="1"/>
          </p:cNvSpPr>
          <p:nvPr/>
        </p:nvSpPr>
        <p:spPr bwMode="auto">
          <a:xfrm>
            <a:off x="1091768" y="1336678"/>
            <a:ext cx="108606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VAI TRÒ CỦA THỂ DỤC, THỂ THAO ĐỐI VỚI HỆ TUẦN HOÀN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Box 8"/>
          <p:cNvSpPr txBox="1">
            <a:spLocks noChangeArrowheads="1"/>
          </p:cNvSpPr>
          <p:nvPr/>
        </p:nvSpPr>
        <p:spPr bwMode="auto">
          <a:xfrm>
            <a:off x="295276" y="2315888"/>
            <a:ext cx="11201960" cy="332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en-US" altLang="en-US" dirty="0">
                <a:solidFill>
                  <a:schemeClr val="bg1"/>
                </a:solidFill>
                <a:latin typeface="+mn-lt"/>
                <a:ea typeface="Arial" panose="020B0604020202020204" pitchFamily="34" charset="0"/>
                <a:cs typeface="Times New Roman" panose="02020603050405020304" pitchFamily="18" charset="0"/>
              </a:rPr>
              <a:t>- </a:t>
            </a:r>
            <a:r>
              <a:rPr lang="vi-VN" altLang="en-US" dirty="0">
                <a:solidFill>
                  <a:schemeClr val="bg1"/>
                </a:solidFill>
                <a:latin typeface="+mn-lt"/>
                <a:ea typeface="Arial" panose="020B0604020202020204" pitchFamily="34" charset="0"/>
                <a:cs typeface="Times New Roman" panose="02020603050405020304" pitchFamily="18" charset="0"/>
              </a:rPr>
              <a:t>Tăng kích thước tế bào cơ tim, tăng khối lượng cơ tim, thành tim phát triển dày lên.</a:t>
            </a:r>
            <a:endParaRPr lang="en-US" altLang="en-US" dirty="0">
              <a:solidFill>
                <a:schemeClr val="bg1"/>
              </a:solidFill>
              <a:latin typeface="+mn-lt"/>
              <a:ea typeface="Arial" panose="020B0604020202020204" pitchFamily="34" charset="0"/>
              <a:cs typeface="Times New Roman" panose="02020603050405020304" pitchFamily="18" charset="0"/>
            </a:endParaRPr>
          </a:p>
          <a:p>
            <a:pPr algn="just">
              <a:lnSpc>
                <a:spcPct val="115000"/>
              </a:lnSpc>
              <a:spcBef>
                <a:spcPct val="0"/>
              </a:spcBef>
              <a:spcAft>
                <a:spcPts val="1000"/>
              </a:spcAft>
              <a:buNone/>
            </a:pPr>
            <a:r>
              <a:rPr lang="vi-VN" altLang="en-US" dirty="0">
                <a:solidFill>
                  <a:schemeClr val="bg1"/>
                </a:solidFill>
                <a:latin typeface="+mn-lt"/>
                <a:ea typeface="Arial" panose="020B0604020202020204" pitchFamily="34" charset="0"/>
                <a:cs typeface="Times New Roman" panose="02020603050405020304" pitchFamily="18" charset="0"/>
              </a:rPr>
              <a:t>- Tăng thể tích bu</a:t>
            </a:r>
            <a:r>
              <a:rPr lang="en-US" altLang="en-US" dirty="0">
                <a:solidFill>
                  <a:schemeClr val="bg1"/>
                </a:solidFill>
                <a:latin typeface="+mn-lt"/>
                <a:ea typeface="Arial" panose="020B0604020202020204" pitchFamily="34" charset="0"/>
                <a:cs typeface="Times New Roman" panose="02020603050405020304" pitchFamily="18" charset="0"/>
              </a:rPr>
              <a:t>ồ</a:t>
            </a:r>
            <a:r>
              <a:rPr lang="vi-VN" altLang="en-US" dirty="0">
                <a:solidFill>
                  <a:schemeClr val="bg1"/>
                </a:solidFill>
                <a:latin typeface="+mn-lt"/>
                <a:ea typeface="Arial" panose="020B0604020202020204" pitchFamily="34" charset="0"/>
                <a:cs typeface="Times New Roman" panose="02020603050405020304" pitchFamily="18" charset="0"/>
              </a:rPr>
              <a:t>ng tim, do đó, tăng thể tích tâm thu và lưu lượng tim.</a:t>
            </a:r>
            <a:endParaRPr lang="en-US" altLang="en-US" dirty="0">
              <a:solidFill>
                <a:schemeClr val="bg1"/>
              </a:solidFill>
              <a:latin typeface="+mn-lt"/>
              <a:ea typeface="Arial" panose="020B0604020202020204" pitchFamily="34" charset="0"/>
              <a:cs typeface="Times New Roman" panose="02020603050405020304" pitchFamily="18" charset="0"/>
            </a:endParaRPr>
          </a:p>
          <a:p>
            <a:pPr algn="just">
              <a:lnSpc>
                <a:spcPct val="115000"/>
              </a:lnSpc>
              <a:spcBef>
                <a:spcPct val="0"/>
              </a:spcBef>
              <a:spcAft>
                <a:spcPts val="1000"/>
              </a:spcAft>
              <a:buNone/>
            </a:pPr>
            <a:r>
              <a:rPr lang="vi-VN" altLang="en-US" dirty="0">
                <a:solidFill>
                  <a:schemeClr val="bg1"/>
                </a:solidFill>
                <a:latin typeface="+mn-lt"/>
                <a:ea typeface="Arial" panose="020B0604020202020204" pitchFamily="34" charset="0"/>
                <a:cs typeface="Times New Roman" panose="02020603050405020304" pitchFamily="18" charset="0"/>
              </a:rPr>
              <a:t>- Giảm nhịp tim nhưng vẫn đảm bảo khả năng cung cấp máu cho cơ thể.</a:t>
            </a:r>
            <a:endParaRPr lang="en-US" altLang="en-US" dirty="0">
              <a:solidFill>
                <a:schemeClr val="bg1"/>
              </a:solidFill>
              <a:latin typeface="+mn-lt"/>
              <a:ea typeface="Arial" panose="020B06040202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53</a:t>
            </a:fld>
            <a:endParaRPr lang="en-US"/>
          </a:p>
        </p:txBody>
      </p:sp>
    </p:spTree>
    <p:extLst>
      <p:ext uri="{BB962C8B-B14F-4D97-AF65-F5344CB8AC3E}">
        <p14:creationId xmlns:p14="http://schemas.microsoft.com/office/powerpoint/2010/main" val="16040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a:off x="103283" y="0"/>
            <a:ext cx="11849100" cy="1127125"/>
            <a:chOff x="2266662" y="-115886"/>
            <a:chExt cx="7770091" cy="1126836"/>
          </a:xfrm>
        </p:grpSpPr>
        <p:sp>
          <p:nvSpPr>
            <p:cNvPr id="6" name="Rounded Rectangle 5"/>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7" name="TextBox 6"/>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VI. BẢO VỆ SỨC KHỎE HỆ TUẦN HOÀN</a:t>
              </a:r>
            </a:p>
          </p:txBody>
        </p:sp>
      </p:grpSp>
      <p:sp>
        <p:nvSpPr>
          <p:cNvPr id="8" name="TextBox 2"/>
          <p:cNvSpPr txBox="1">
            <a:spLocks noChangeArrowheads="1"/>
          </p:cNvSpPr>
          <p:nvPr/>
        </p:nvSpPr>
        <p:spPr bwMode="auto">
          <a:xfrm>
            <a:off x="1091768" y="991526"/>
            <a:ext cx="108606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VAI TRÒ CỦA THỂ DỤC, THỂ THAO ĐỐI VỚI HỆ TUẦN HOÀN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Box 8"/>
          <p:cNvSpPr txBox="1">
            <a:spLocks noChangeArrowheads="1"/>
          </p:cNvSpPr>
          <p:nvPr/>
        </p:nvSpPr>
        <p:spPr bwMode="auto">
          <a:xfrm>
            <a:off x="295276" y="1712160"/>
            <a:ext cx="11551584" cy="345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en-US" altLang="en-US" dirty="0">
                <a:solidFill>
                  <a:schemeClr val="bg1"/>
                </a:solidFill>
                <a:latin typeface="+mn-lt"/>
                <a:ea typeface="Arial" panose="020B0604020202020204" pitchFamily="34" charset="0"/>
                <a:cs typeface="Times New Roman" panose="02020603050405020304" pitchFamily="18" charset="0"/>
              </a:rPr>
              <a:t>- </a:t>
            </a:r>
            <a:r>
              <a:rPr lang="vi-VN" altLang="en-US" dirty="0">
                <a:solidFill>
                  <a:schemeClr val="bg1"/>
                </a:solidFill>
                <a:latin typeface="+mn-lt"/>
                <a:ea typeface="Arial" panose="020B0604020202020204" pitchFamily="34" charset="0"/>
                <a:cs typeface="Times New Roman" panose="02020603050405020304" pitchFamily="18" charset="0"/>
              </a:rPr>
              <a:t>Vai trò của thể dục, thể thao đối với mạch máu:</a:t>
            </a:r>
            <a:endParaRPr lang="en-US" altLang="en-US" dirty="0">
              <a:solidFill>
                <a:schemeClr val="bg1"/>
              </a:solidFill>
              <a:latin typeface="+mn-lt"/>
              <a:ea typeface="Arial" panose="020B0604020202020204" pitchFamily="34" charset="0"/>
              <a:cs typeface="Times New Roman" panose="02020603050405020304" pitchFamily="18" charset="0"/>
            </a:endParaRPr>
          </a:p>
          <a:p>
            <a:pPr algn="just">
              <a:lnSpc>
                <a:spcPct val="115000"/>
              </a:lnSpc>
              <a:spcBef>
                <a:spcPct val="0"/>
              </a:spcBef>
              <a:spcAft>
                <a:spcPts val="1000"/>
              </a:spcAft>
              <a:buNone/>
            </a:pPr>
            <a:r>
              <a:rPr lang="en-US" altLang="en-US" dirty="0">
                <a:solidFill>
                  <a:schemeClr val="bg1"/>
                </a:solidFill>
                <a:latin typeface="+mn-lt"/>
                <a:ea typeface="Arial" panose="020B0604020202020204" pitchFamily="34" charset="0"/>
                <a:cs typeface="Times New Roman" panose="02020603050405020304" pitchFamily="18" charset="0"/>
              </a:rPr>
              <a:t>   + </a:t>
            </a:r>
            <a:r>
              <a:rPr lang="vi-VN" altLang="en-US" dirty="0">
                <a:solidFill>
                  <a:schemeClr val="bg1"/>
                </a:solidFill>
                <a:latin typeface="+mn-lt"/>
                <a:ea typeface="Arial" panose="020B0604020202020204" pitchFamily="34" charset="0"/>
                <a:cs typeface="Times New Roman" panose="02020603050405020304" pitchFamily="18" charset="0"/>
              </a:rPr>
              <a:t>Tăng tính đàn h</a:t>
            </a:r>
            <a:r>
              <a:rPr lang="en-US" altLang="en-US" dirty="0">
                <a:solidFill>
                  <a:schemeClr val="bg1"/>
                </a:solidFill>
                <a:latin typeface="+mn-lt"/>
                <a:ea typeface="Arial" panose="020B0604020202020204" pitchFamily="34" charset="0"/>
                <a:cs typeface="Times New Roman" panose="02020603050405020304" pitchFamily="18" charset="0"/>
              </a:rPr>
              <a:t>ồ</a:t>
            </a:r>
            <a:r>
              <a:rPr lang="vi-VN" altLang="en-US" dirty="0">
                <a:solidFill>
                  <a:schemeClr val="bg1"/>
                </a:solidFill>
                <a:latin typeface="+mn-lt"/>
                <a:ea typeface="Arial" panose="020B0604020202020204" pitchFamily="34" charset="0"/>
                <a:cs typeface="Times New Roman" panose="02020603050405020304" pitchFamily="18" charset="0"/>
              </a:rPr>
              <a:t>i, tăng lưu lượng máu.</a:t>
            </a:r>
            <a:endParaRPr lang="en-US" altLang="en-US" dirty="0">
              <a:solidFill>
                <a:schemeClr val="bg1"/>
              </a:solidFill>
              <a:latin typeface="+mn-lt"/>
              <a:ea typeface="Arial" panose="020B0604020202020204" pitchFamily="34" charset="0"/>
              <a:cs typeface="Times New Roman" panose="02020603050405020304" pitchFamily="18" charset="0"/>
            </a:endParaRPr>
          </a:p>
          <a:p>
            <a:pPr algn="just">
              <a:lnSpc>
                <a:spcPct val="115000"/>
              </a:lnSpc>
              <a:spcBef>
                <a:spcPct val="0"/>
              </a:spcBef>
              <a:spcAft>
                <a:spcPts val="1000"/>
              </a:spcAft>
              <a:buNone/>
            </a:pPr>
            <a:r>
              <a:rPr lang="en-US" altLang="en-US" dirty="0">
                <a:solidFill>
                  <a:schemeClr val="bg1"/>
                </a:solidFill>
                <a:latin typeface="+mn-lt"/>
                <a:ea typeface="Arial" panose="020B0604020202020204" pitchFamily="34" charset="0"/>
                <a:cs typeface="Times New Roman" panose="02020603050405020304" pitchFamily="18" charset="0"/>
              </a:rPr>
              <a:t>   +</a:t>
            </a:r>
            <a:r>
              <a:rPr lang="vi-VN" altLang="en-US" dirty="0">
                <a:solidFill>
                  <a:schemeClr val="bg1"/>
                </a:solidFill>
                <a:latin typeface="+mn-lt"/>
                <a:ea typeface="Arial" panose="020B0604020202020204" pitchFamily="34" charset="0"/>
                <a:cs typeface="Times New Roman" panose="02020603050405020304" pitchFamily="18" charset="0"/>
              </a:rPr>
              <a:t>Tăng mao mạch ở cơ và xương, do đó, tăng khả năng điều chỉnh huyết áp.</a:t>
            </a:r>
            <a:endParaRPr lang="en-US" altLang="en-US" dirty="0">
              <a:solidFill>
                <a:schemeClr val="bg1"/>
              </a:solidFill>
              <a:latin typeface="+mn-lt"/>
              <a:ea typeface="Arial" panose="020B0604020202020204" pitchFamily="34" charset="0"/>
              <a:cs typeface="Times New Roman" panose="02020603050405020304" pitchFamily="18" charset="0"/>
            </a:endParaRPr>
          </a:p>
          <a:p>
            <a:pPr algn="just">
              <a:lnSpc>
                <a:spcPct val="115000"/>
              </a:lnSpc>
              <a:spcBef>
                <a:spcPct val="0"/>
              </a:spcBef>
              <a:spcAft>
                <a:spcPts val="1000"/>
              </a:spcAft>
              <a:buNone/>
            </a:pPr>
            <a:r>
              <a:rPr lang="en-US" altLang="en-US" dirty="0">
                <a:solidFill>
                  <a:schemeClr val="bg1"/>
                </a:solidFill>
                <a:latin typeface="+mn-lt"/>
                <a:ea typeface="Arial" panose="020B0604020202020204" pitchFamily="34" charset="0"/>
                <a:cs typeface="Times New Roman" panose="02020603050405020304" pitchFamily="18" charset="0"/>
              </a:rPr>
              <a:t>    +</a:t>
            </a:r>
            <a:r>
              <a:rPr lang="vi-VN" altLang="en-US" dirty="0">
                <a:solidFill>
                  <a:schemeClr val="bg1"/>
                </a:solidFill>
                <a:latin typeface="+mn-lt"/>
                <a:ea typeface="Arial" panose="020B0604020202020204" pitchFamily="34" charset="0"/>
                <a:cs typeface="Times New Roman" panose="02020603050405020304" pitchFamily="18" charset="0"/>
              </a:rPr>
              <a:t>Tăng th</a:t>
            </a:r>
            <a:r>
              <a:rPr lang="en-US" altLang="en-US" dirty="0">
                <a:solidFill>
                  <a:schemeClr val="bg1"/>
                </a:solidFill>
                <a:latin typeface="+mn-lt"/>
                <a:ea typeface="Arial" panose="020B0604020202020204" pitchFamily="34" charset="0"/>
                <a:cs typeface="Times New Roman" panose="02020603050405020304" pitchFamily="18" charset="0"/>
              </a:rPr>
              <a:t>ể</a:t>
            </a:r>
            <a:r>
              <a:rPr lang="vi-VN" altLang="en-US" dirty="0">
                <a:solidFill>
                  <a:schemeClr val="bg1"/>
                </a:solidFill>
                <a:latin typeface="+mn-lt"/>
                <a:ea typeface="Arial" panose="020B0604020202020204" pitchFamily="34" charset="0"/>
                <a:cs typeface="Times New Roman" panose="02020603050405020304" pitchFamily="18" charset="0"/>
              </a:rPr>
              <a:t> tích máu, tăng số lượng hổng cầu và hàm lượng hemoglobin, do đó, tăng khả năng vận chuyển O2.</a:t>
            </a:r>
            <a:endParaRPr lang="en-US" altLang="en-US" dirty="0">
              <a:solidFill>
                <a:schemeClr val="bg1"/>
              </a:solidFill>
              <a:latin typeface="+mn-lt"/>
              <a:ea typeface="Arial" panose="020B06040202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54</a:t>
            </a:fld>
            <a:endParaRPr lang="en-US"/>
          </a:p>
        </p:txBody>
      </p:sp>
    </p:spTree>
    <p:extLst>
      <p:ext uri="{BB962C8B-B14F-4D97-AF65-F5344CB8AC3E}">
        <p14:creationId xmlns:p14="http://schemas.microsoft.com/office/powerpoint/2010/main" val="25985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a:off x="103283" y="0"/>
            <a:ext cx="11849100" cy="1127125"/>
            <a:chOff x="2266662" y="-115886"/>
            <a:chExt cx="7770091" cy="1126836"/>
          </a:xfrm>
        </p:grpSpPr>
        <p:sp>
          <p:nvSpPr>
            <p:cNvPr id="6" name="Rounded Rectangle 5"/>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7" name="TextBox 6"/>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VI. BẢO VỆ SỨC KHỎE HỆ TUẦN HOÀN</a:t>
              </a:r>
            </a:p>
          </p:txBody>
        </p:sp>
      </p:grpSp>
      <p:sp>
        <p:nvSpPr>
          <p:cNvPr id="8" name="TextBox 2"/>
          <p:cNvSpPr txBox="1">
            <a:spLocks noChangeArrowheads="1"/>
          </p:cNvSpPr>
          <p:nvPr/>
        </p:nvSpPr>
        <p:spPr bwMode="auto">
          <a:xfrm>
            <a:off x="-149203" y="1044288"/>
            <a:ext cx="108606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TÁC HẠI CỦA RƯỢU, BIA</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Box 8"/>
          <p:cNvSpPr txBox="1">
            <a:spLocks noChangeArrowheads="1"/>
          </p:cNvSpPr>
          <p:nvPr/>
        </p:nvSpPr>
        <p:spPr bwMode="auto">
          <a:xfrm>
            <a:off x="195943" y="1599509"/>
            <a:ext cx="9568544" cy="543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en-US" altLang="en-US" dirty="0">
                <a:solidFill>
                  <a:schemeClr val="bg1"/>
                </a:solidFill>
                <a:ea typeface="Arial" panose="020B0604020202020204" pitchFamily="34" charset="0"/>
                <a:cs typeface="Calibri" panose="020F0502020204030204" pitchFamily="34" charset="0"/>
              </a:rPr>
              <a:t>- </a:t>
            </a:r>
            <a:r>
              <a:rPr lang="vi-VN" altLang="en-US" dirty="0">
                <a:solidFill>
                  <a:schemeClr val="bg1"/>
                </a:solidFill>
                <a:ea typeface="Arial" panose="020B0604020202020204" pitchFamily="34" charset="0"/>
                <a:cs typeface="Calibri" panose="020F0502020204030204" pitchFamily="34" charset="0"/>
              </a:rPr>
              <a:t>Làm tổn thương tế bào; gây độc cho các cơ quan và mô dẫn đến các bệnh mãn tính</a:t>
            </a:r>
            <a:endParaRPr lang="en-US" altLang="en-US" dirty="0">
              <a:solidFill>
                <a:schemeClr val="bg1"/>
              </a:solidFill>
              <a:ea typeface="Arial" panose="020B0604020202020204" pitchFamily="34" charset="0"/>
              <a:cs typeface="Calibri" panose="020F0502020204030204" pitchFamily="34" charset="0"/>
            </a:endParaRPr>
          </a:p>
          <a:p>
            <a:pPr algn="just">
              <a:lnSpc>
                <a:spcPct val="115000"/>
              </a:lnSpc>
              <a:spcBef>
                <a:spcPct val="0"/>
              </a:spcBef>
              <a:spcAft>
                <a:spcPts val="1000"/>
              </a:spcAft>
              <a:buNone/>
            </a:pPr>
            <a:r>
              <a:rPr lang="en-US" altLang="en-US" dirty="0">
                <a:solidFill>
                  <a:schemeClr val="bg1"/>
                </a:solidFill>
                <a:ea typeface="Arial" panose="020B0604020202020204" pitchFamily="34" charset="0"/>
                <a:cs typeface="Calibri" panose="020F0502020204030204" pitchFamily="34" charset="0"/>
              </a:rPr>
              <a:t>- </a:t>
            </a:r>
            <a:r>
              <a:rPr lang="vi-VN" altLang="en-US" dirty="0">
                <a:solidFill>
                  <a:schemeClr val="bg1"/>
                </a:solidFill>
                <a:ea typeface="Arial" panose="020B0604020202020204" pitchFamily="34" charset="0"/>
                <a:cs typeface="Calibri" panose="020F0502020204030204" pitchFamily="34" charset="0"/>
              </a:rPr>
              <a:t>Ảnh h</a:t>
            </a:r>
            <a:r>
              <a:rPr lang="en-US" altLang="en-US" dirty="0" err="1">
                <a:solidFill>
                  <a:schemeClr val="bg1"/>
                </a:solidFill>
                <a:ea typeface="Arial" panose="020B0604020202020204" pitchFamily="34" charset="0"/>
                <a:cs typeface="Calibri" panose="020F0502020204030204" pitchFamily="34" charset="0"/>
              </a:rPr>
              <a:t>ưởng</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đến</a:t>
            </a:r>
            <a:r>
              <a:rPr lang="vi-VN" altLang="en-US" dirty="0">
                <a:solidFill>
                  <a:schemeClr val="bg1"/>
                </a:solidFill>
                <a:ea typeface="Arial" panose="020B0604020202020204" pitchFamily="34" charset="0"/>
                <a:cs typeface="Calibri" panose="020F0502020204030204" pitchFamily="34" charset="0"/>
              </a:rPr>
              <a:t> hệ thống thần kinh trung ương, làm rối loạn phối hợp động tác, giảm sự tỉnh táo, rối loạn nhận biết, ý thức và ảnh hưởng đến hành vi, gâỵ nghiện;... </a:t>
            </a:r>
            <a:endParaRPr lang="en-US" altLang="en-US" dirty="0">
              <a:solidFill>
                <a:schemeClr val="bg1"/>
              </a:solidFill>
              <a:ea typeface="Arial" panose="020B0604020202020204" pitchFamily="34" charset="0"/>
              <a:cs typeface="Calibri" panose="020F0502020204030204" pitchFamily="34" charset="0"/>
            </a:endParaRPr>
          </a:p>
          <a:p>
            <a:pPr algn="just">
              <a:lnSpc>
                <a:spcPct val="115000"/>
              </a:lnSpc>
              <a:spcBef>
                <a:spcPct val="0"/>
              </a:spcBef>
              <a:spcAft>
                <a:spcPts val="1000"/>
              </a:spcAft>
              <a:buNone/>
            </a:pPr>
            <a:r>
              <a:rPr lang="en-US" altLang="en-US" dirty="0">
                <a:solidFill>
                  <a:schemeClr val="bg1"/>
                </a:solidFill>
                <a:ea typeface="Arial" panose="020B0604020202020204" pitchFamily="34" charset="0"/>
                <a:cs typeface="Calibri" panose="020F0502020204030204" pitchFamily="34" charset="0"/>
              </a:rPr>
              <a:t>- </a:t>
            </a:r>
            <a:r>
              <a:rPr lang="vi-VN" altLang="en-US" dirty="0">
                <a:solidFill>
                  <a:schemeClr val="bg1"/>
                </a:solidFill>
                <a:ea typeface="Arial" panose="020B0604020202020204" pitchFamily="34" charset="0"/>
                <a:cs typeface="Calibri" panose="020F0502020204030204" pitchFamily="34" charset="0"/>
              </a:rPr>
              <a:t>Rượu, bia là nguyên nhân của nhiểu loại bệnh tật khác nhau như: rối loạn tâm - thẩn kinh, ung thư, tổn thương gan, xơ gan, suy giảm miễn dịch, đái tháo đường,... </a:t>
            </a:r>
            <a:endParaRPr lang="en-US" altLang="en-US" dirty="0">
              <a:solidFill>
                <a:schemeClr val="bg1"/>
              </a:solidFill>
              <a:ea typeface="Arial" panose="020B0604020202020204" pitchFamily="34" charset="0"/>
              <a:cs typeface="Calibri" panose="020F0502020204030204" pitchFamily="34" charset="0"/>
            </a:endParaRPr>
          </a:p>
          <a:p>
            <a:pPr algn="just">
              <a:lnSpc>
                <a:spcPct val="115000"/>
              </a:lnSpc>
              <a:spcBef>
                <a:spcPct val="0"/>
              </a:spcBef>
              <a:spcAft>
                <a:spcPts val="1000"/>
              </a:spcAft>
              <a:buNone/>
            </a:pPr>
            <a:r>
              <a:rPr lang="en-US" altLang="en-US" dirty="0">
                <a:solidFill>
                  <a:schemeClr val="bg1"/>
                </a:solidFill>
                <a:ea typeface="Arial" panose="020B0604020202020204" pitchFamily="34" charset="0"/>
                <a:cs typeface="Calibri" panose="020F0502020204030204" pitchFamily="34" charset="0"/>
              </a:rPr>
              <a:t>- </a:t>
            </a:r>
            <a:r>
              <a:rPr lang="vi-VN" altLang="en-US" dirty="0">
                <a:solidFill>
                  <a:schemeClr val="bg1"/>
                </a:solidFill>
                <a:ea typeface="Arial" panose="020B0604020202020204" pitchFamily="34" charset="0"/>
                <a:cs typeface="Calibri" panose="020F0502020204030204" pitchFamily="34" charset="0"/>
              </a:rPr>
              <a:t>Ảnh hưởng đến cấu trúc và chức năng của tim, đột quỵ; làm tăng huyết áp,</a:t>
            </a:r>
            <a:r>
              <a:rPr lang="en-US" altLang="en-US" dirty="0">
                <a:solidFill>
                  <a:schemeClr val="bg1"/>
                </a:solidFill>
                <a:ea typeface="Arial" panose="020B0604020202020204" pitchFamily="34" charset="0"/>
                <a:cs typeface="Calibri" panose="020F0502020204030204" pitchFamily="34"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55</a:t>
            </a:fld>
            <a:endParaRPr lang="en-US"/>
          </a:p>
        </p:txBody>
      </p:sp>
      <p:pic>
        <p:nvPicPr>
          <p:cNvPr id="10" name="Picture 4" descr="Top Cup Of Beer Stickers for Android &amp; iOS | Gfycat">
            <a:extLst>
              <a:ext uri="{FF2B5EF4-FFF2-40B4-BE49-F238E27FC236}">
                <a16:creationId xmlns:a16="http://schemas.microsoft.com/office/drawing/2014/main" id="{E5F1752C-8EBB-CAFD-301E-F34CD5DA8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784" y="1960409"/>
            <a:ext cx="2845195" cy="284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a:off x="103283" y="0"/>
            <a:ext cx="11849100" cy="1127125"/>
            <a:chOff x="2266662" y="-115886"/>
            <a:chExt cx="7770091" cy="1126836"/>
          </a:xfrm>
        </p:grpSpPr>
        <p:sp>
          <p:nvSpPr>
            <p:cNvPr id="6" name="Rounded Rectangle 5"/>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7" name="TextBox 6"/>
            <p:cNvSpPr txBox="1"/>
            <p:nvPr/>
          </p:nvSpPr>
          <p:spPr>
            <a:xfrm>
              <a:off x="2516504" y="93610"/>
              <a:ext cx="7315170"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VI. BẢO VỆ SỨC KHỎE HỆ TUẦN HOÀN</a:t>
              </a:r>
            </a:p>
          </p:txBody>
        </p:sp>
      </p:grpSp>
      <p:sp>
        <p:nvSpPr>
          <p:cNvPr id="8" name="TextBox 2"/>
          <p:cNvSpPr txBox="1">
            <a:spLocks noChangeArrowheads="1"/>
          </p:cNvSpPr>
          <p:nvPr/>
        </p:nvSpPr>
        <p:spPr bwMode="auto">
          <a:xfrm>
            <a:off x="-149203" y="1044288"/>
            <a:ext cx="108606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3. BẢO VỆ HỆ TUẦN HOÀN</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9" name="TextBox 8"/>
          <p:cNvSpPr txBox="1">
            <a:spLocks noChangeArrowheads="1"/>
          </p:cNvSpPr>
          <p:nvPr/>
        </p:nvSpPr>
        <p:spPr bwMode="auto">
          <a:xfrm>
            <a:off x="295276" y="1712160"/>
            <a:ext cx="11766736" cy="213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spcAft>
                <a:spcPts val="1000"/>
              </a:spcAft>
              <a:buNone/>
            </a:pPr>
            <a:r>
              <a:rPr lang="vi-VN" altLang="en-US" dirty="0">
                <a:solidFill>
                  <a:schemeClr val="bg1"/>
                </a:solidFill>
                <a:ea typeface="Arial" panose="020B0604020202020204" pitchFamily="34" charset="0"/>
                <a:cs typeface="Calibri" panose="020F0502020204030204" pitchFamily="34" charset="0"/>
              </a:rPr>
              <a:t>Tim mạch (bệnh lí van tim, xơ cứng động mạch, rối loạn nhịp tim,...) </a:t>
            </a:r>
            <a:endParaRPr lang="en-US" altLang="en-US" dirty="0">
              <a:solidFill>
                <a:schemeClr val="bg1"/>
              </a:solidFill>
              <a:ea typeface="Arial" panose="020B0604020202020204" pitchFamily="34" charset="0"/>
              <a:cs typeface="Calibri" panose="020F0502020204030204" pitchFamily="34" charset="0"/>
            </a:endParaRPr>
          </a:p>
          <a:p>
            <a:pPr>
              <a:lnSpc>
                <a:spcPct val="100000"/>
              </a:lnSpc>
              <a:spcBef>
                <a:spcPct val="0"/>
              </a:spcBef>
              <a:buFontTx/>
              <a:buNone/>
            </a:pPr>
            <a:r>
              <a:rPr lang="vi-VN" altLang="en-US" dirty="0">
                <a:solidFill>
                  <a:schemeClr val="bg1"/>
                </a:solidFill>
                <a:ea typeface="Arial" panose="020B0604020202020204" pitchFamily="34" charset="0"/>
                <a:cs typeface="Calibri" panose="020F0502020204030204" pitchFamily="34" charset="0"/>
              </a:rPr>
              <a:t>Bệnh v</a:t>
            </a:r>
            <a:r>
              <a:rPr lang="en-US" altLang="en-US" dirty="0">
                <a:solidFill>
                  <a:schemeClr val="bg1"/>
                </a:solidFill>
                <a:ea typeface="Arial" panose="020B0604020202020204" pitchFamily="34" charset="0"/>
                <a:cs typeface="Calibri" panose="020F0502020204030204" pitchFamily="34" charset="0"/>
              </a:rPr>
              <a:t>ề</a:t>
            </a:r>
            <a:r>
              <a:rPr lang="vi-VN" altLang="en-US" dirty="0">
                <a:solidFill>
                  <a:schemeClr val="bg1"/>
                </a:solidFill>
                <a:ea typeface="Arial" panose="020B0604020202020204" pitchFamily="34" charset="0"/>
                <a:cs typeface="Calibri" panose="020F0502020204030204" pitchFamily="34" charset="0"/>
              </a:rPr>
              <a:t> máu (thiếu máu, bệnh bạch c</a:t>
            </a:r>
            <a:r>
              <a:rPr lang="en-US" altLang="en-US" dirty="0">
                <a:solidFill>
                  <a:schemeClr val="bg1"/>
                </a:solidFill>
                <a:ea typeface="Arial" panose="020B0604020202020204" pitchFamily="34" charset="0"/>
                <a:cs typeface="Calibri" panose="020F0502020204030204" pitchFamily="34" charset="0"/>
              </a:rPr>
              <a:t>ầ</a:t>
            </a:r>
            <a:r>
              <a:rPr lang="vi-VN" altLang="en-US" dirty="0">
                <a:solidFill>
                  <a:schemeClr val="bg1"/>
                </a:solidFill>
                <a:ea typeface="Arial" panose="020B0604020202020204" pitchFamily="34" charset="0"/>
                <a:cs typeface="Calibri" panose="020F0502020204030204" pitchFamily="34" charset="0"/>
              </a:rPr>
              <a:t>u,...). </a:t>
            </a:r>
            <a:endParaRPr lang="en-US" altLang="en-US" dirty="0">
              <a:solidFill>
                <a:schemeClr val="bg1"/>
              </a:solidFill>
              <a:cs typeface="Calibri" panose="020F0502020204030204" pitchFamily="34" charset="0"/>
            </a:endParaRPr>
          </a:p>
          <a:p>
            <a:pPr algn="just">
              <a:lnSpc>
                <a:spcPct val="115000"/>
              </a:lnSpc>
              <a:spcBef>
                <a:spcPct val="0"/>
              </a:spcBef>
              <a:spcAft>
                <a:spcPts val="1000"/>
              </a:spcAft>
              <a:buNone/>
            </a:pP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Nguyên</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nhân</a:t>
            </a:r>
            <a:r>
              <a:rPr lang="en-US" altLang="en-US" dirty="0">
                <a:solidFill>
                  <a:schemeClr val="bg1"/>
                </a:solidFill>
                <a:ea typeface="Arial" panose="020B0604020202020204" pitchFamily="34" charset="0"/>
                <a:cs typeface="Calibri" panose="020F0502020204030204" pitchFamily="34" charset="0"/>
              </a:rPr>
              <a:t>: do di </a:t>
            </a:r>
            <a:r>
              <a:rPr lang="en-US" altLang="en-US" dirty="0" err="1">
                <a:solidFill>
                  <a:schemeClr val="bg1"/>
                </a:solidFill>
                <a:ea typeface="Arial" panose="020B0604020202020204" pitchFamily="34" charset="0"/>
                <a:cs typeface="Calibri" panose="020F0502020204030204" pitchFamily="34" charset="0"/>
              </a:rPr>
              <a:t>truyền</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lối</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sống</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không</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lành</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mạnh</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thiếu</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tập</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thể</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dục</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thể</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thao</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chế</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độ</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dinh</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dưỡng</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không</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hợp</a:t>
            </a:r>
            <a:r>
              <a:rPr lang="en-US" altLang="en-US" dirty="0">
                <a:solidFill>
                  <a:schemeClr val="bg1"/>
                </a:solidFill>
                <a:ea typeface="Arial" panose="020B0604020202020204" pitchFamily="34" charset="0"/>
                <a:cs typeface="Calibri" panose="020F0502020204030204" pitchFamily="34" charset="0"/>
              </a:rPr>
              <a:t> </a:t>
            </a:r>
            <a:r>
              <a:rPr lang="en-US" altLang="en-US" dirty="0" err="1">
                <a:solidFill>
                  <a:schemeClr val="bg1"/>
                </a:solidFill>
                <a:ea typeface="Arial" panose="020B0604020202020204" pitchFamily="34" charset="0"/>
                <a:cs typeface="Calibri" panose="020F0502020204030204" pitchFamily="34" charset="0"/>
              </a:rPr>
              <a:t>lý</a:t>
            </a:r>
            <a:r>
              <a:rPr lang="en-US" altLang="en-US" dirty="0">
                <a:solidFill>
                  <a:schemeClr val="bg1"/>
                </a:solidFill>
                <a:ea typeface="Arial" panose="020B0604020202020204" pitchFamily="34" charset="0"/>
                <a:cs typeface="Calibri" panose="020F0502020204030204" pitchFamily="34"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56</a:t>
            </a:fld>
            <a:endParaRPr lang="en-US"/>
          </a:p>
        </p:txBody>
      </p:sp>
    </p:spTree>
    <p:extLst>
      <p:ext uri="{BB962C8B-B14F-4D97-AF65-F5344CB8AC3E}">
        <p14:creationId xmlns:p14="http://schemas.microsoft.com/office/powerpoint/2010/main" val="88888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Rectangle 8" descr="Blue tissue paper"/>
          <p:cNvSpPr>
            <a:spLocks noChangeArrowheads="1"/>
          </p:cNvSpPr>
          <p:nvPr/>
        </p:nvSpPr>
        <p:spPr bwMode="auto">
          <a:xfrm>
            <a:off x="620485" y="76200"/>
            <a:ext cx="11266715" cy="533400"/>
          </a:xfrm>
          <a:prstGeom prst="rect">
            <a:avLst/>
          </a:prstGeom>
          <a:solidFill>
            <a:schemeClr val="bg2">
              <a:lumMod val="90000"/>
            </a:schemeClr>
          </a:solidFill>
          <a:ln w="9525">
            <a:noFill/>
            <a:miter lim="800000"/>
            <a:headEnd/>
            <a:tailEnd/>
          </a:ln>
        </p:spPr>
        <p:txBody>
          <a:bodyPr lIns="91436" tIns="45718" rIns="91436" bIns="45718"/>
          <a:lstStyle/>
          <a:p>
            <a:pPr marL="342882" indent="-342882" algn="ctr">
              <a:spcBef>
                <a:spcPct val="50000"/>
              </a:spcBef>
              <a:defRPr/>
            </a:pPr>
            <a:r>
              <a:rPr lang="en-US" sz="3600" dirty="0" err="1">
                <a:solidFill>
                  <a:srgbClr val="FF0000"/>
                </a:solidFill>
                <a:latin typeface="+mn-lt"/>
              </a:rPr>
              <a:t>Để</a:t>
            </a:r>
            <a:r>
              <a:rPr lang="en-US" sz="3600" dirty="0">
                <a:solidFill>
                  <a:srgbClr val="FF0000"/>
                </a:solidFill>
                <a:latin typeface="+mn-lt"/>
              </a:rPr>
              <a:t> </a:t>
            </a:r>
            <a:r>
              <a:rPr lang="en-US" sz="3600" dirty="0" err="1">
                <a:solidFill>
                  <a:srgbClr val="FF0000"/>
                </a:solidFill>
                <a:latin typeface="+mn-lt"/>
              </a:rPr>
              <a:t>có</a:t>
            </a:r>
            <a:r>
              <a:rPr lang="en-US" sz="3600" dirty="0">
                <a:solidFill>
                  <a:srgbClr val="FF0000"/>
                </a:solidFill>
                <a:latin typeface="+mn-lt"/>
              </a:rPr>
              <a:t> </a:t>
            </a:r>
            <a:r>
              <a:rPr lang="en-US" sz="3600" dirty="0" err="1">
                <a:solidFill>
                  <a:srgbClr val="FF0000"/>
                </a:solidFill>
                <a:latin typeface="+mn-lt"/>
              </a:rPr>
              <a:t>một</a:t>
            </a:r>
            <a:r>
              <a:rPr lang="en-US" sz="3600" dirty="0">
                <a:solidFill>
                  <a:srgbClr val="FF0000"/>
                </a:solidFill>
                <a:latin typeface="+mn-lt"/>
              </a:rPr>
              <a:t> </a:t>
            </a:r>
            <a:r>
              <a:rPr lang="en-US" sz="3600" dirty="0" err="1">
                <a:solidFill>
                  <a:srgbClr val="FF0000"/>
                </a:solidFill>
                <a:latin typeface="+mn-lt"/>
              </a:rPr>
              <a:t>trái</a:t>
            </a:r>
            <a:r>
              <a:rPr lang="en-US" sz="3600" dirty="0">
                <a:solidFill>
                  <a:srgbClr val="FF0000"/>
                </a:solidFill>
                <a:latin typeface="+mn-lt"/>
              </a:rPr>
              <a:t> </a:t>
            </a:r>
            <a:r>
              <a:rPr lang="en-US" sz="3600" dirty="0" err="1">
                <a:solidFill>
                  <a:srgbClr val="FF0000"/>
                </a:solidFill>
                <a:latin typeface="+mn-lt"/>
              </a:rPr>
              <a:t>tim</a:t>
            </a:r>
            <a:r>
              <a:rPr lang="en-US" sz="3600" dirty="0">
                <a:solidFill>
                  <a:srgbClr val="FF0000"/>
                </a:solidFill>
                <a:latin typeface="+mn-lt"/>
              </a:rPr>
              <a:t> </a:t>
            </a:r>
            <a:r>
              <a:rPr lang="en-US" sz="3600" dirty="0" err="1">
                <a:solidFill>
                  <a:srgbClr val="FF0000"/>
                </a:solidFill>
                <a:latin typeface="+mn-lt"/>
              </a:rPr>
              <a:t>khỏe</a:t>
            </a:r>
            <a:r>
              <a:rPr lang="en-US" sz="3600" dirty="0">
                <a:solidFill>
                  <a:srgbClr val="FF0000"/>
                </a:solidFill>
                <a:latin typeface="+mn-lt"/>
              </a:rPr>
              <a:t> </a:t>
            </a:r>
            <a:r>
              <a:rPr lang="en-US" sz="3600" dirty="0" err="1">
                <a:solidFill>
                  <a:srgbClr val="FF0000"/>
                </a:solidFill>
                <a:latin typeface="+mn-lt"/>
              </a:rPr>
              <a:t>mạnh</a:t>
            </a:r>
            <a:r>
              <a:rPr lang="en-US" sz="3600" dirty="0">
                <a:solidFill>
                  <a:srgbClr val="FF0000"/>
                </a:solidFill>
                <a:latin typeface="+mn-lt"/>
              </a:rPr>
              <a:t> </a:t>
            </a:r>
            <a:r>
              <a:rPr lang="en-US" sz="3600" dirty="0" err="1">
                <a:solidFill>
                  <a:srgbClr val="FF0000"/>
                </a:solidFill>
                <a:latin typeface="+mn-lt"/>
              </a:rPr>
              <a:t>thì</a:t>
            </a:r>
            <a:r>
              <a:rPr lang="en-US" sz="3600" dirty="0">
                <a:solidFill>
                  <a:srgbClr val="FF0000"/>
                </a:solidFill>
                <a:latin typeface="+mn-lt"/>
              </a:rPr>
              <a:t> </a:t>
            </a:r>
            <a:r>
              <a:rPr lang="en-US" sz="3600" dirty="0" err="1">
                <a:solidFill>
                  <a:srgbClr val="FF0000"/>
                </a:solidFill>
                <a:latin typeface="+mn-lt"/>
              </a:rPr>
              <a:t>chúng</a:t>
            </a:r>
            <a:r>
              <a:rPr lang="en-US" sz="3600" dirty="0">
                <a:solidFill>
                  <a:srgbClr val="FF0000"/>
                </a:solidFill>
                <a:latin typeface="+mn-lt"/>
              </a:rPr>
              <a:t> ta </a:t>
            </a:r>
            <a:r>
              <a:rPr lang="en-US" sz="3600" dirty="0" err="1">
                <a:solidFill>
                  <a:srgbClr val="FF0000"/>
                </a:solidFill>
                <a:latin typeface="+mn-lt"/>
              </a:rPr>
              <a:t>cần</a:t>
            </a:r>
            <a:r>
              <a:rPr lang="en-US" sz="3600" dirty="0">
                <a:solidFill>
                  <a:srgbClr val="FF0000"/>
                </a:solidFill>
                <a:latin typeface="+mn-lt"/>
              </a:rPr>
              <a:t> </a:t>
            </a:r>
            <a:r>
              <a:rPr lang="en-US" sz="3600" dirty="0" err="1">
                <a:solidFill>
                  <a:srgbClr val="FF0000"/>
                </a:solidFill>
                <a:latin typeface="+mn-lt"/>
              </a:rPr>
              <a:t>làm</a:t>
            </a:r>
            <a:r>
              <a:rPr lang="en-US" sz="3600" dirty="0">
                <a:solidFill>
                  <a:srgbClr val="FF0000"/>
                </a:solidFill>
                <a:latin typeface="+mn-lt"/>
              </a:rPr>
              <a:t> </a:t>
            </a:r>
            <a:r>
              <a:rPr lang="en-US" sz="3600" dirty="0" err="1">
                <a:solidFill>
                  <a:srgbClr val="FF0000"/>
                </a:solidFill>
                <a:latin typeface="+mn-lt"/>
              </a:rPr>
              <a:t>gì</a:t>
            </a:r>
            <a:r>
              <a:rPr lang="en-US" sz="3600" dirty="0">
                <a:solidFill>
                  <a:srgbClr val="FF0000"/>
                </a:solidFill>
                <a:latin typeface="+mn-lt"/>
              </a:rPr>
              <a:t>?</a:t>
            </a:r>
          </a:p>
        </p:txBody>
      </p:sp>
      <p:grpSp>
        <p:nvGrpSpPr>
          <p:cNvPr id="2" name="Group 18"/>
          <p:cNvGrpSpPr>
            <a:grpSpLocks/>
          </p:cNvGrpSpPr>
          <p:nvPr/>
        </p:nvGrpSpPr>
        <p:grpSpPr bwMode="auto">
          <a:xfrm>
            <a:off x="4648200" y="2667000"/>
            <a:ext cx="1524000" cy="1346200"/>
            <a:chOff x="3120" y="1968"/>
            <a:chExt cx="960" cy="902"/>
          </a:xfrm>
        </p:grpSpPr>
        <p:pic>
          <p:nvPicPr>
            <p:cNvPr id="51219" name="Picture 19" descr="ist2_348333-icon-red-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1968"/>
              <a:ext cx="960"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AutoShape 20"/>
            <p:cNvSpPr>
              <a:spLocks noChangeArrowheads="1"/>
            </p:cNvSpPr>
            <p:nvPr/>
          </p:nvSpPr>
          <p:spPr bwMode="auto">
            <a:xfrm rot="-5400000">
              <a:off x="3538" y="2411"/>
              <a:ext cx="141" cy="300"/>
            </a:xfrm>
            <a:prstGeom prst="moon">
              <a:avLst>
                <a:gd name="adj" fmla="val 50000"/>
              </a:avLst>
            </a:prstGeom>
            <a:solidFill>
              <a:srgbClr val="009900"/>
            </a:solidFill>
            <a:ln w="9525">
              <a:solidFill>
                <a:schemeClr val="tx1"/>
              </a:solidFill>
              <a:miter lim="800000"/>
              <a:headEnd/>
              <a:tailEnd/>
            </a:ln>
          </p:spPr>
          <p:txBody>
            <a:bodyPr wrap="none" anchor="ctr"/>
            <a:lstStyle/>
            <a:p>
              <a:pPr algn="ctr" fontAlgn="base">
                <a:spcBef>
                  <a:spcPct val="0"/>
                </a:spcBef>
                <a:spcAft>
                  <a:spcPct val="0"/>
                </a:spcAft>
              </a:pPr>
              <a:endParaRPr lang="vi-VN">
                <a:solidFill>
                  <a:prstClr val="black"/>
                </a:solidFill>
                <a:latin typeface="Times New Roman" pitchFamily="18" charset="0"/>
              </a:endParaRPr>
            </a:p>
          </p:txBody>
        </p:sp>
      </p:grpSp>
      <p:pic>
        <p:nvPicPr>
          <p:cNvPr id="78874" name="Picture 26" descr="taifi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936" y="2914653"/>
            <a:ext cx="879475"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1" name="AutoShape 39"/>
          <p:cNvSpPr>
            <a:spLocks noChangeArrowheads="1"/>
          </p:cNvSpPr>
          <p:nvPr/>
        </p:nvSpPr>
        <p:spPr bwMode="auto">
          <a:xfrm rot="-2092520">
            <a:off x="5827713" y="2363803"/>
            <a:ext cx="1143000" cy="220663"/>
          </a:xfrm>
          <a:prstGeom prst="rightArrow">
            <a:avLst>
              <a:gd name="adj1" fmla="val 50000"/>
              <a:gd name="adj2" fmla="val 129497"/>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algn="ctr" fontAlgn="base">
              <a:spcBef>
                <a:spcPct val="0"/>
              </a:spcBef>
              <a:spcAft>
                <a:spcPct val="0"/>
              </a:spcAft>
            </a:pPr>
            <a:endParaRPr lang="vi-VN">
              <a:solidFill>
                <a:prstClr val="black"/>
              </a:solidFill>
              <a:latin typeface="Times New Roman" pitchFamily="18" charset="0"/>
            </a:endParaRPr>
          </a:p>
        </p:txBody>
      </p:sp>
      <p:sp>
        <p:nvSpPr>
          <p:cNvPr id="48155" name="AutoShape 43"/>
          <p:cNvSpPr>
            <a:spLocks noChangeArrowheads="1"/>
          </p:cNvSpPr>
          <p:nvPr/>
        </p:nvSpPr>
        <p:spPr bwMode="auto">
          <a:xfrm rot="1964089">
            <a:off x="5815013" y="3756029"/>
            <a:ext cx="1295400" cy="295275"/>
          </a:xfrm>
          <a:prstGeom prst="rightArrow">
            <a:avLst>
              <a:gd name="adj1" fmla="val 50000"/>
              <a:gd name="adj2" fmla="val 109677"/>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algn="ctr" fontAlgn="base">
              <a:spcBef>
                <a:spcPct val="0"/>
              </a:spcBef>
              <a:spcAft>
                <a:spcPct val="0"/>
              </a:spcAft>
            </a:pPr>
            <a:endParaRPr lang="vi-VN">
              <a:solidFill>
                <a:prstClr val="black"/>
              </a:solidFill>
              <a:latin typeface="Times New Roman" pitchFamily="18" charset="0"/>
            </a:endParaRPr>
          </a:p>
        </p:txBody>
      </p:sp>
      <p:pic>
        <p:nvPicPr>
          <p:cNvPr id="42" name="Picture 14" descr="Kết quả hình ảnh cho để có một trái tim khỏe mạ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912827"/>
            <a:ext cx="26670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41"/>
          <p:cNvSpPr>
            <a:spLocks noChangeArrowheads="1"/>
          </p:cNvSpPr>
          <p:nvPr/>
        </p:nvSpPr>
        <p:spPr bwMode="auto">
          <a:xfrm rot="-7292212">
            <a:off x="4281496" y="2363788"/>
            <a:ext cx="796925" cy="152400"/>
          </a:xfrm>
          <a:prstGeom prst="rightArrow">
            <a:avLst>
              <a:gd name="adj1" fmla="val 50000"/>
              <a:gd name="adj2" fmla="val 130729"/>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algn="ctr" fontAlgn="base">
              <a:spcBef>
                <a:spcPct val="0"/>
              </a:spcBef>
              <a:spcAft>
                <a:spcPct val="0"/>
              </a:spcAft>
            </a:pPr>
            <a:endParaRPr lang="vi-VN">
              <a:solidFill>
                <a:prstClr val="black"/>
              </a:solidFill>
              <a:latin typeface="Times New Roman" pitchFamily="18" charset="0"/>
            </a:endParaRPr>
          </a:p>
        </p:txBody>
      </p:sp>
      <p:pic>
        <p:nvPicPr>
          <p:cNvPr id="46" name="Picture 10" descr="images587581_trang1an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762000"/>
            <a:ext cx="2895600" cy="213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7" name="Text Box 11"/>
          <p:cNvSpPr txBox="1">
            <a:spLocks noChangeArrowheads="1"/>
          </p:cNvSpPr>
          <p:nvPr/>
        </p:nvSpPr>
        <p:spPr bwMode="auto">
          <a:xfrm>
            <a:off x="7467600" y="3124202"/>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50000"/>
              </a:spcBef>
              <a:spcAft>
                <a:spcPct val="0"/>
              </a:spcAft>
            </a:pPr>
            <a:r>
              <a:rPr lang="en-US" sz="2800" dirty="0" err="1">
                <a:solidFill>
                  <a:srgbClr val="FFC000"/>
                </a:solidFill>
                <a:latin typeface="+mn-lt"/>
              </a:rPr>
              <a:t>Tập</a:t>
            </a:r>
            <a:r>
              <a:rPr lang="en-US" sz="2800" dirty="0">
                <a:solidFill>
                  <a:srgbClr val="FFC000"/>
                </a:solidFill>
                <a:latin typeface="+mn-lt"/>
              </a:rPr>
              <a:t> TDTT</a:t>
            </a:r>
          </a:p>
        </p:txBody>
      </p:sp>
      <p:pic>
        <p:nvPicPr>
          <p:cNvPr id="48" name="Picture 5" descr="lao độ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938591"/>
            <a:ext cx="2362200" cy="19288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9" name="Text Box 6"/>
          <p:cNvSpPr txBox="1">
            <a:spLocks noChangeArrowheads="1"/>
          </p:cNvSpPr>
          <p:nvPr/>
        </p:nvSpPr>
        <p:spPr bwMode="auto">
          <a:xfrm>
            <a:off x="1200151" y="6072283"/>
            <a:ext cx="2819400" cy="523220"/>
          </a:xfrm>
          <a:prstGeom prst="rect">
            <a:avLst/>
          </a:prstGeom>
          <a:solidFill>
            <a:schemeClr val="bg1"/>
          </a:solidFill>
          <a:ln w="9525">
            <a:solidFill>
              <a:schemeClr val="bg1"/>
            </a:solidFill>
            <a:miter lim="800000"/>
            <a:headEnd/>
            <a:tailEnd/>
          </a:ln>
        </p:spPr>
        <p:txBody>
          <a:bodyPr lIns="91436" tIns="45718" rIns="91436" bIns="4571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50000"/>
              </a:spcBef>
              <a:spcAft>
                <a:spcPct val="0"/>
              </a:spcAft>
            </a:pPr>
            <a:r>
              <a:rPr lang="en-US" sz="2800" dirty="0">
                <a:solidFill>
                  <a:srgbClr val="0000FF"/>
                </a:solidFill>
                <a:latin typeface="+mn-lt"/>
              </a:rPr>
              <a:t>Lao </a:t>
            </a:r>
            <a:r>
              <a:rPr lang="en-US" sz="2800" dirty="0" err="1">
                <a:solidFill>
                  <a:srgbClr val="0000FF"/>
                </a:solidFill>
                <a:latin typeface="+mn-lt"/>
              </a:rPr>
              <a:t>động</a:t>
            </a:r>
            <a:r>
              <a:rPr lang="en-US" sz="2800" dirty="0">
                <a:solidFill>
                  <a:srgbClr val="0000FF"/>
                </a:solidFill>
                <a:latin typeface="+mn-lt"/>
              </a:rPr>
              <a:t> </a:t>
            </a:r>
            <a:r>
              <a:rPr lang="en-US" sz="2800" dirty="0" err="1">
                <a:solidFill>
                  <a:srgbClr val="0000FF"/>
                </a:solidFill>
                <a:latin typeface="+mn-lt"/>
              </a:rPr>
              <a:t>vừa</a:t>
            </a:r>
            <a:r>
              <a:rPr lang="en-US" sz="2800" dirty="0">
                <a:solidFill>
                  <a:srgbClr val="0000FF"/>
                </a:solidFill>
                <a:latin typeface="+mn-lt"/>
              </a:rPr>
              <a:t> </a:t>
            </a:r>
            <a:r>
              <a:rPr lang="en-US" sz="2800" dirty="0" err="1">
                <a:solidFill>
                  <a:srgbClr val="0000FF"/>
                </a:solidFill>
                <a:latin typeface="+mn-lt"/>
              </a:rPr>
              <a:t>sức</a:t>
            </a:r>
            <a:endParaRPr lang="en-US" sz="2800" dirty="0">
              <a:solidFill>
                <a:srgbClr val="0000FF"/>
              </a:solidFill>
              <a:latin typeface="+mn-lt"/>
            </a:endParaRPr>
          </a:p>
        </p:txBody>
      </p:sp>
      <p:sp>
        <p:nvSpPr>
          <p:cNvPr id="51" name="AutoShape 40"/>
          <p:cNvSpPr>
            <a:spLocks noChangeArrowheads="1"/>
          </p:cNvSpPr>
          <p:nvPr/>
        </p:nvSpPr>
        <p:spPr bwMode="auto">
          <a:xfrm rot="8102016">
            <a:off x="4065588" y="3636963"/>
            <a:ext cx="889000" cy="203200"/>
          </a:xfrm>
          <a:prstGeom prst="rightArrow">
            <a:avLst>
              <a:gd name="adj1" fmla="val 50000"/>
              <a:gd name="adj2" fmla="val 133519"/>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algn="ctr" fontAlgn="base">
              <a:spcBef>
                <a:spcPct val="0"/>
              </a:spcBef>
              <a:spcAft>
                <a:spcPct val="0"/>
              </a:spcAft>
            </a:pPr>
            <a:endParaRPr lang="vi-VN">
              <a:solidFill>
                <a:prstClr val="black"/>
              </a:solidFill>
              <a:latin typeface="Times New Roman" pitchFamily="18" charset="0"/>
            </a:endParaRPr>
          </a:p>
        </p:txBody>
      </p:sp>
      <p:sp>
        <p:nvSpPr>
          <p:cNvPr id="52" name="Rectangle 51"/>
          <p:cNvSpPr>
            <a:spLocks noChangeArrowheads="1"/>
          </p:cNvSpPr>
          <p:nvPr/>
        </p:nvSpPr>
        <p:spPr bwMode="auto">
          <a:xfrm>
            <a:off x="1705231" y="2971802"/>
            <a:ext cx="2706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fontAlgn="base">
              <a:spcBef>
                <a:spcPct val="0"/>
              </a:spcBef>
              <a:spcAft>
                <a:spcPct val="0"/>
              </a:spcAft>
            </a:pPr>
            <a:r>
              <a:rPr lang="vi-VN" dirty="0">
                <a:solidFill>
                  <a:prstClr val="black"/>
                </a:solidFill>
                <a:latin typeface="Times New Roman" pitchFamily="18" charset="0"/>
              </a:rPr>
              <a:t> </a:t>
            </a:r>
            <a:r>
              <a:rPr lang="vi-VN" sz="2800" dirty="0">
                <a:solidFill>
                  <a:srgbClr val="FFC000"/>
                </a:solidFill>
                <a:cs typeface="Calibri" panose="020F0502020204030204" pitchFamily="34" charset="0"/>
              </a:rPr>
              <a:t>Chế độ ăn</a:t>
            </a:r>
            <a:r>
              <a:rPr lang="en-US" sz="2800" dirty="0">
                <a:solidFill>
                  <a:srgbClr val="FFC000"/>
                </a:solidFill>
                <a:cs typeface="Calibri" panose="020F0502020204030204" pitchFamily="34" charset="0"/>
              </a:rPr>
              <a:t> </a:t>
            </a:r>
            <a:r>
              <a:rPr lang="en-US" sz="2800" dirty="0" err="1">
                <a:solidFill>
                  <a:srgbClr val="FFC000"/>
                </a:solidFill>
                <a:cs typeface="Calibri" panose="020F0502020204030204" pitchFamily="34" charset="0"/>
              </a:rPr>
              <a:t>hợp</a:t>
            </a:r>
            <a:r>
              <a:rPr lang="en-US" sz="2800" dirty="0">
                <a:solidFill>
                  <a:srgbClr val="FFC000"/>
                </a:solidFill>
                <a:cs typeface="Calibri" panose="020F0502020204030204" pitchFamily="34" charset="0"/>
              </a:rPr>
              <a:t> </a:t>
            </a:r>
            <a:r>
              <a:rPr lang="en-US" sz="2800" dirty="0" err="1">
                <a:solidFill>
                  <a:srgbClr val="FFC000"/>
                </a:solidFill>
                <a:cs typeface="Calibri" panose="020F0502020204030204" pitchFamily="34" charset="0"/>
              </a:rPr>
              <a:t>lý</a:t>
            </a:r>
            <a:endParaRPr lang="en-US" sz="2800" dirty="0">
              <a:solidFill>
                <a:srgbClr val="FFC000"/>
              </a:solidFill>
              <a:cs typeface="Calibri" panose="020F0502020204030204" pitchFamily="34" charset="0"/>
            </a:endParaRPr>
          </a:p>
        </p:txBody>
      </p:sp>
      <p:pic>
        <p:nvPicPr>
          <p:cNvPr id="95234" name="Picture 2" descr="Kết quả hình ảnh cho để có một trái tim khỏe mạnh can uong nhieu nuo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4349" y="4648200"/>
            <a:ext cx="253365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42"/>
          <p:cNvSpPr>
            <a:spLocks noChangeArrowheads="1"/>
          </p:cNvSpPr>
          <p:nvPr/>
        </p:nvSpPr>
        <p:spPr bwMode="auto">
          <a:xfrm rot="5400000">
            <a:off x="5206215" y="4166395"/>
            <a:ext cx="788988" cy="228600"/>
          </a:xfrm>
          <a:prstGeom prst="rightArrow">
            <a:avLst>
              <a:gd name="adj1" fmla="val 50000"/>
              <a:gd name="adj2" fmla="val 86285"/>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algn="ctr" fontAlgn="base">
              <a:spcBef>
                <a:spcPct val="0"/>
              </a:spcBef>
              <a:spcAft>
                <a:spcPct val="0"/>
              </a:spcAft>
            </a:pPr>
            <a:endParaRPr lang="vi-VN">
              <a:solidFill>
                <a:prstClr val="black"/>
              </a:solidFill>
              <a:latin typeface="Times New Roman" pitchFamily="18" charset="0"/>
            </a:endParaRPr>
          </a:p>
        </p:txBody>
      </p:sp>
      <p:pic>
        <p:nvPicPr>
          <p:cNvPr id="95236" name="Picture 4" descr="Kết quả hình ảnh cho để có một trái tim khỏe mạnh can tiem phong vacx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3581415"/>
            <a:ext cx="3200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a:spLocks noChangeArrowheads="1"/>
          </p:cNvSpPr>
          <p:nvPr/>
        </p:nvSpPr>
        <p:spPr bwMode="auto">
          <a:xfrm>
            <a:off x="6858000" y="5819789"/>
            <a:ext cx="533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pPr algn="ctr" fontAlgn="base">
              <a:spcBef>
                <a:spcPct val="50000"/>
              </a:spcBef>
              <a:spcAft>
                <a:spcPct val="0"/>
              </a:spcAft>
            </a:pPr>
            <a:r>
              <a:rPr lang="en-US" sz="2800" dirty="0" err="1">
                <a:solidFill>
                  <a:srgbClr val="FFC000"/>
                </a:solidFill>
                <a:latin typeface="+mn-lt"/>
              </a:rPr>
              <a:t>Tiêm</a:t>
            </a:r>
            <a:r>
              <a:rPr lang="en-US" sz="2800" dirty="0">
                <a:solidFill>
                  <a:srgbClr val="FFC000"/>
                </a:solidFill>
                <a:latin typeface="+mn-lt"/>
              </a:rPr>
              <a:t> </a:t>
            </a:r>
            <a:r>
              <a:rPr lang="en-US" sz="2800" dirty="0" err="1">
                <a:solidFill>
                  <a:srgbClr val="FFC000"/>
                </a:solidFill>
                <a:latin typeface="+mn-lt"/>
              </a:rPr>
              <a:t>phòng</a:t>
            </a:r>
            <a:r>
              <a:rPr lang="en-US" sz="2800" dirty="0">
                <a:solidFill>
                  <a:srgbClr val="FFC000"/>
                </a:solidFill>
                <a:latin typeface="+mn-lt"/>
              </a:rPr>
              <a:t> </a:t>
            </a:r>
            <a:r>
              <a:rPr lang="en-US" sz="2800" dirty="0" err="1">
                <a:solidFill>
                  <a:srgbClr val="FFC000"/>
                </a:solidFill>
                <a:latin typeface="+mn-lt"/>
              </a:rPr>
              <a:t>các</a:t>
            </a:r>
            <a:r>
              <a:rPr lang="en-US" sz="2800" dirty="0">
                <a:solidFill>
                  <a:srgbClr val="FFC000"/>
                </a:solidFill>
                <a:latin typeface="+mn-lt"/>
              </a:rPr>
              <a:t> </a:t>
            </a:r>
            <a:r>
              <a:rPr lang="en-US" sz="2800" dirty="0" err="1">
                <a:solidFill>
                  <a:srgbClr val="FFC000"/>
                </a:solidFill>
                <a:latin typeface="+mn-lt"/>
              </a:rPr>
              <a:t>bệnh</a:t>
            </a:r>
            <a:r>
              <a:rPr lang="en-US" sz="2800" dirty="0">
                <a:solidFill>
                  <a:srgbClr val="FFC000"/>
                </a:solidFill>
                <a:latin typeface="+mn-lt"/>
              </a:rPr>
              <a:t> </a:t>
            </a:r>
            <a:r>
              <a:rPr lang="en-US" sz="2800" dirty="0" err="1">
                <a:solidFill>
                  <a:srgbClr val="FFC000"/>
                </a:solidFill>
                <a:latin typeface="+mn-lt"/>
              </a:rPr>
              <a:t>có</a:t>
            </a:r>
            <a:r>
              <a:rPr lang="en-US" sz="2800" dirty="0">
                <a:solidFill>
                  <a:srgbClr val="FFC000"/>
                </a:solidFill>
                <a:latin typeface="+mn-lt"/>
              </a:rPr>
              <a:t> </a:t>
            </a:r>
            <a:r>
              <a:rPr lang="en-US" sz="2800" dirty="0" err="1">
                <a:solidFill>
                  <a:srgbClr val="FFC000"/>
                </a:solidFill>
                <a:latin typeface="+mn-lt"/>
              </a:rPr>
              <a:t>hại</a:t>
            </a:r>
            <a:r>
              <a:rPr lang="en-US" sz="2800" dirty="0">
                <a:solidFill>
                  <a:srgbClr val="FFC000"/>
                </a:solidFill>
                <a:latin typeface="+mn-lt"/>
              </a:rPr>
              <a:t> </a:t>
            </a:r>
            <a:r>
              <a:rPr lang="en-US" sz="2800" dirty="0" err="1">
                <a:solidFill>
                  <a:srgbClr val="FFC000"/>
                </a:solidFill>
                <a:latin typeface="+mn-lt"/>
              </a:rPr>
              <a:t>cho</a:t>
            </a:r>
            <a:r>
              <a:rPr lang="en-US" sz="2800" dirty="0">
                <a:solidFill>
                  <a:srgbClr val="FFC000"/>
                </a:solidFill>
                <a:latin typeface="+mn-lt"/>
              </a:rPr>
              <a:t> </a:t>
            </a:r>
            <a:r>
              <a:rPr lang="en-US" sz="2800" dirty="0" err="1">
                <a:solidFill>
                  <a:srgbClr val="FFC000"/>
                </a:solidFill>
                <a:latin typeface="+mn-lt"/>
              </a:rPr>
              <a:t>tim</a:t>
            </a:r>
            <a:r>
              <a:rPr lang="en-US" sz="2800" dirty="0">
                <a:solidFill>
                  <a:srgbClr val="FFC000"/>
                </a:solidFill>
                <a:latin typeface="+mn-lt"/>
              </a:rPr>
              <a:t> </a:t>
            </a:r>
            <a:r>
              <a:rPr lang="en-US" sz="2800" dirty="0" err="1">
                <a:solidFill>
                  <a:srgbClr val="FFC000"/>
                </a:solidFill>
                <a:latin typeface="+mn-lt"/>
              </a:rPr>
              <a:t>mạch</a:t>
            </a:r>
            <a:r>
              <a:rPr lang="en-US" sz="2000" dirty="0">
                <a:solidFill>
                  <a:srgbClr val="0000FF"/>
                </a:solidFill>
                <a:latin typeface="Times New Roman" pitchFamily="18" charset="0"/>
              </a:rPr>
              <a:t>.</a:t>
            </a:r>
          </a:p>
        </p:txBody>
      </p:sp>
      <p:sp>
        <p:nvSpPr>
          <p:cNvPr id="3" name="Slide Number Placeholder 2"/>
          <p:cNvSpPr>
            <a:spLocks noGrp="1"/>
          </p:cNvSpPr>
          <p:nvPr>
            <p:ph type="sldNum" sz="quarter" idx="12"/>
          </p:nvPr>
        </p:nvSpPr>
        <p:spPr/>
        <p:txBody>
          <a:bodyPr/>
          <a:lstStyle/>
          <a:p>
            <a:pPr>
              <a:defRPr/>
            </a:pPr>
            <a:fld id="{DEE4B3D0-1933-4F4F-8EC7-D643F0B7E4E2}" type="slidenum">
              <a:rPr lang="en-US" smtClean="0"/>
              <a:pPr>
                <a:defRPr/>
              </a:pPr>
              <a:t>57</a:t>
            </a:fld>
            <a:endParaRPr lang="en-US"/>
          </a:p>
        </p:txBody>
      </p:sp>
    </p:spTree>
    <p:extLst>
      <p:ext uri="{BB962C8B-B14F-4D97-AF65-F5344CB8AC3E}">
        <p14:creationId xmlns:p14="http://schemas.microsoft.com/office/powerpoint/2010/main" val="2829379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Effect transition="in" filter="box(in)">
                                      <p:cBhvr>
                                        <p:cTn id="7" dur="500"/>
                                        <p:tgtEl>
                                          <p:spTgt spid="788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8874"/>
                                        </p:tgtEl>
                                        <p:attrNameLst>
                                          <p:attrName>style.visibility</p:attrName>
                                        </p:attrNameLst>
                                      </p:cBhvr>
                                      <p:to>
                                        <p:strVal val="visible"/>
                                      </p:to>
                                    </p:set>
                                    <p:animEffect transition="in" filter="diamond(in)">
                                      <p:cBhvr>
                                        <p:cTn id="15" dur="2000"/>
                                        <p:tgtEl>
                                          <p:spTgt spid="78874"/>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48151"/>
                                        </p:tgtEl>
                                        <p:attrNameLst>
                                          <p:attrName>style.visibility</p:attrName>
                                        </p:attrNameLst>
                                      </p:cBhvr>
                                      <p:to>
                                        <p:strVal val="visible"/>
                                      </p:to>
                                    </p:set>
                                    <p:animEffect transition="in" filter="diamond(in)">
                                      <p:cBhvr>
                                        <p:cTn id="18" dur="2000"/>
                                        <p:tgtEl>
                                          <p:spTgt spid="48151"/>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48155"/>
                                        </p:tgtEl>
                                        <p:attrNameLst>
                                          <p:attrName>style.visibility</p:attrName>
                                        </p:attrNameLst>
                                      </p:cBhvr>
                                      <p:to>
                                        <p:strVal val="visible"/>
                                      </p:to>
                                    </p:set>
                                    <p:animEffect transition="in" filter="diamond(in)">
                                      <p:cBhvr>
                                        <p:cTn id="21" dur="2000"/>
                                        <p:tgtEl>
                                          <p:spTgt spid="48155"/>
                                        </p:tgtEl>
                                      </p:cBhvr>
                                    </p:animEffect>
                                  </p:childTnLst>
                                </p:cTn>
                              </p:par>
                              <p:par>
                                <p:cTn id="22" presetID="8" presetClass="entr" presetSubtype="16"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amond(in)">
                                      <p:cBhvr>
                                        <p:cTn id="24" dur="2000"/>
                                        <p:tgtEl>
                                          <p:spTgt spid="42"/>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amond(in)">
                                      <p:cBhvr>
                                        <p:cTn id="27" dur="2000"/>
                                        <p:tgtEl>
                                          <p:spTgt spid="43"/>
                                        </p:tgtEl>
                                      </p:cBhvr>
                                    </p:animEffect>
                                  </p:childTnLst>
                                </p:cTn>
                              </p:par>
                              <p:par>
                                <p:cTn id="28" presetID="8" presetClass="entr" presetSubtype="16"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diamond(in)">
                                      <p:cBhvr>
                                        <p:cTn id="30" dur="2000"/>
                                        <p:tgtEl>
                                          <p:spTgt spid="46"/>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diamond(in)">
                                      <p:cBhvr>
                                        <p:cTn id="33" dur="2000"/>
                                        <p:tgtEl>
                                          <p:spTgt spid="47"/>
                                        </p:tgtEl>
                                      </p:cBhvr>
                                    </p:animEffect>
                                  </p:childTnLst>
                                </p:cTn>
                              </p:par>
                              <p:par>
                                <p:cTn id="34" presetID="8" presetClass="entr" presetSubtype="16"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diamond(in)">
                                      <p:cBhvr>
                                        <p:cTn id="36" dur="2000"/>
                                        <p:tgtEl>
                                          <p:spTgt spid="48"/>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diamond(in)">
                                      <p:cBhvr>
                                        <p:cTn id="39" dur="2000"/>
                                        <p:tgtEl>
                                          <p:spTgt spid="49"/>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diamond(in)">
                                      <p:cBhvr>
                                        <p:cTn id="42" dur="2000"/>
                                        <p:tgtEl>
                                          <p:spTgt spid="51"/>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diamond(in)">
                                      <p:cBhvr>
                                        <p:cTn id="45" dur="2000"/>
                                        <p:tgtEl>
                                          <p:spTgt spid="52"/>
                                        </p:tgtEl>
                                      </p:cBhvr>
                                    </p:animEffect>
                                  </p:childTnLst>
                                </p:cTn>
                              </p:par>
                              <p:par>
                                <p:cTn id="46" presetID="8" presetClass="entr" presetSubtype="16" fill="hold" nodeType="withEffect">
                                  <p:stCondLst>
                                    <p:cond delay="0"/>
                                  </p:stCondLst>
                                  <p:childTnLst>
                                    <p:set>
                                      <p:cBhvr>
                                        <p:cTn id="47" dur="1" fill="hold">
                                          <p:stCondLst>
                                            <p:cond delay="0"/>
                                          </p:stCondLst>
                                        </p:cTn>
                                        <p:tgtEl>
                                          <p:spTgt spid="95234"/>
                                        </p:tgtEl>
                                        <p:attrNameLst>
                                          <p:attrName>style.visibility</p:attrName>
                                        </p:attrNameLst>
                                      </p:cBhvr>
                                      <p:to>
                                        <p:strVal val="visible"/>
                                      </p:to>
                                    </p:set>
                                    <p:animEffect transition="in" filter="diamond(in)">
                                      <p:cBhvr>
                                        <p:cTn id="48" dur="2000"/>
                                        <p:tgtEl>
                                          <p:spTgt spid="95234"/>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diamond(in)">
                                      <p:cBhvr>
                                        <p:cTn id="51" dur="2000"/>
                                        <p:tgtEl>
                                          <p:spTgt spid="54"/>
                                        </p:tgtEl>
                                      </p:cBhvr>
                                    </p:animEffect>
                                  </p:childTnLst>
                                </p:cTn>
                              </p:par>
                              <p:par>
                                <p:cTn id="52" presetID="8" presetClass="entr" presetSubtype="16" fill="hold" nodeType="withEffect">
                                  <p:stCondLst>
                                    <p:cond delay="0"/>
                                  </p:stCondLst>
                                  <p:childTnLst>
                                    <p:set>
                                      <p:cBhvr>
                                        <p:cTn id="53" dur="1" fill="hold">
                                          <p:stCondLst>
                                            <p:cond delay="0"/>
                                          </p:stCondLst>
                                        </p:cTn>
                                        <p:tgtEl>
                                          <p:spTgt spid="95236"/>
                                        </p:tgtEl>
                                        <p:attrNameLst>
                                          <p:attrName>style.visibility</p:attrName>
                                        </p:attrNameLst>
                                      </p:cBhvr>
                                      <p:to>
                                        <p:strVal val="visible"/>
                                      </p:to>
                                    </p:set>
                                    <p:animEffect transition="in" filter="diamond(in)">
                                      <p:cBhvr>
                                        <p:cTn id="54" dur="2000"/>
                                        <p:tgtEl>
                                          <p:spTgt spid="95236"/>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diamond(in)">
                                      <p:cBhvr>
                                        <p:cTn id="5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animBg="1"/>
      <p:bldP spid="48151" grpId="0" animBg="1"/>
      <p:bldP spid="48155" grpId="0" animBg="1"/>
      <p:bldP spid="43" grpId="0" animBg="1"/>
      <p:bldP spid="47" grpId="0"/>
      <p:bldP spid="49" grpId="0" animBg="1"/>
      <p:bldP spid="51" grpId="0" animBg="1"/>
      <p:bldP spid="52" grpId="0"/>
      <p:bldP spid="54" grpId="0" animBg="1"/>
      <p:bldP spid="5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036889" y="530228"/>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LUYỆN TẬP</a:t>
            </a:r>
          </a:p>
        </p:txBody>
      </p:sp>
      <p:sp>
        <p:nvSpPr>
          <p:cNvPr id="11" name="Text Box 8"/>
          <p:cNvSpPr txBox="1">
            <a:spLocks noChangeArrowheads="1"/>
          </p:cNvSpPr>
          <p:nvPr/>
        </p:nvSpPr>
        <p:spPr bwMode="auto">
          <a:xfrm>
            <a:off x="1227139" y="1531941"/>
            <a:ext cx="97266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800"/>
              </a:spcBef>
              <a:buNone/>
            </a:pPr>
            <a:r>
              <a:rPr lang="en-US" altLang="en-US" sz="3600" b="1" dirty="0" err="1">
                <a:solidFill>
                  <a:srgbClr val="FFC000"/>
                </a:solidFill>
                <a:latin typeface="+mn-lt"/>
                <a:cs typeface="Times New Roman" pitchFamily="18" charset="0"/>
                <a:sym typeface="Wingdings" panose="05000000000000000000" pitchFamily="2" charset="2"/>
              </a:rPr>
              <a:t>Câu</a:t>
            </a:r>
            <a:r>
              <a:rPr lang="en-US" altLang="en-US" sz="3600" b="1" dirty="0">
                <a:solidFill>
                  <a:srgbClr val="FFC000"/>
                </a:solidFill>
                <a:latin typeface="+mn-lt"/>
                <a:cs typeface="Times New Roman" pitchFamily="18" charset="0"/>
                <a:sym typeface="Wingdings" panose="05000000000000000000" pitchFamily="2" charset="2"/>
              </a:rPr>
              <a:t> 1. </a:t>
            </a:r>
            <a:r>
              <a:rPr lang="en-US" altLang="en-US" sz="3600" b="1" dirty="0" err="1">
                <a:solidFill>
                  <a:srgbClr val="FFC000"/>
                </a:solidFill>
                <a:latin typeface="+mn-lt"/>
                <a:cs typeface="Times New Roman" pitchFamily="18" charset="0"/>
                <a:sym typeface="Wingdings" panose="05000000000000000000" pitchFamily="2" charset="2"/>
              </a:rPr>
              <a:t>Tại</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sao</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hệ</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tuần</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hoàn</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của</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côn</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trùng</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gọi</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là</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hệ</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tuần</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hoàn</a:t>
            </a:r>
            <a:r>
              <a:rPr lang="en-US" altLang="en-US" sz="3600" b="1" dirty="0">
                <a:solidFill>
                  <a:srgbClr val="FFC000"/>
                </a:solidFill>
                <a:latin typeface="+mn-lt"/>
                <a:cs typeface="Times New Roman" pitchFamily="18" charset="0"/>
                <a:sym typeface="Wingdings" panose="05000000000000000000" pitchFamily="2" charset="2"/>
              </a:rPr>
              <a:t> </a:t>
            </a:r>
            <a:r>
              <a:rPr lang="en-US" altLang="en-US" sz="3600" b="1" dirty="0" err="1">
                <a:solidFill>
                  <a:srgbClr val="FFC000"/>
                </a:solidFill>
                <a:latin typeface="+mn-lt"/>
                <a:cs typeface="Times New Roman" pitchFamily="18" charset="0"/>
                <a:sym typeface="Wingdings" panose="05000000000000000000" pitchFamily="2" charset="2"/>
              </a:rPr>
              <a:t>hở</a:t>
            </a:r>
            <a:r>
              <a:rPr lang="en-US" altLang="en-US" sz="3600" b="1" dirty="0">
                <a:solidFill>
                  <a:srgbClr val="FFC000"/>
                </a:solidFill>
                <a:latin typeface="+mn-lt"/>
                <a:cs typeface="Times New Roman" pitchFamily="18" charset="0"/>
                <a:sym typeface="Wingdings" panose="05000000000000000000" pitchFamily="2" charset="2"/>
              </a:rPr>
              <a:t>? </a:t>
            </a:r>
            <a:endParaRPr lang="en-US" altLang="en-US" sz="3600" b="1" dirty="0">
              <a:solidFill>
                <a:srgbClr val="FFC000"/>
              </a:solidFill>
              <a:latin typeface="+mn-lt"/>
              <a:cs typeface="Times New Roman" pitchFamily="18" charset="0"/>
            </a:endParaRPr>
          </a:p>
        </p:txBody>
      </p:sp>
      <p:sp>
        <p:nvSpPr>
          <p:cNvPr id="4" name="Text Box 8"/>
          <p:cNvSpPr txBox="1">
            <a:spLocks noChangeArrowheads="1"/>
          </p:cNvSpPr>
          <p:nvPr/>
        </p:nvSpPr>
        <p:spPr bwMode="auto">
          <a:xfrm>
            <a:off x="1293815" y="2865439"/>
            <a:ext cx="9726612"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800"/>
              </a:spcBef>
              <a:buNone/>
            </a:pPr>
            <a:r>
              <a:rPr lang="en-US" altLang="en-US" sz="3600" b="1">
                <a:solidFill>
                  <a:schemeClr val="bg1"/>
                </a:solidFill>
                <a:latin typeface="+mn-lt"/>
                <a:cs typeface="Times New Roman" pitchFamily="18" charset="0"/>
                <a:sym typeface="Wingdings" panose="05000000000000000000" pitchFamily="2" charset="2"/>
              </a:rPr>
              <a:t>Trả lời: </a:t>
            </a:r>
            <a:r>
              <a:rPr lang="en-US" altLang="en-US" sz="3600">
                <a:solidFill>
                  <a:schemeClr val="bg1"/>
                </a:solidFill>
                <a:latin typeface="+mn-lt"/>
                <a:cs typeface="Times New Roman" pitchFamily="18" charset="0"/>
              </a:rPr>
              <a:t>Hệ tuần hoàn của côn trùng gọi là hệ tuần hoàn hở vì có 1 đoạn máu đi ra khỏi mạch máu và trộn lẫn vào dịch mô.</a:t>
            </a:r>
            <a:endParaRPr lang="en-US" altLang="en-US" sz="3600" b="1">
              <a:solidFill>
                <a:schemeClr val="bg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58</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036889" y="530228"/>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LUYỆN TẬP</a:t>
            </a:r>
          </a:p>
        </p:txBody>
      </p:sp>
      <p:sp>
        <p:nvSpPr>
          <p:cNvPr id="11" name="Text Box 8"/>
          <p:cNvSpPr txBox="1">
            <a:spLocks noChangeArrowheads="1"/>
          </p:cNvSpPr>
          <p:nvPr/>
        </p:nvSpPr>
        <p:spPr bwMode="auto">
          <a:xfrm>
            <a:off x="1227139" y="1531941"/>
            <a:ext cx="97266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800"/>
              </a:spcBef>
              <a:buNone/>
            </a:pPr>
            <a:r>
              <a:rPr lang="en-US" altLang="en-US" sz="3600" b="1" dirty="0" err="1">
                <a:solidFill>
                  <a:srgbClr val="FFC000"/>
                </a:solidFill>
                <a:latin typeface="Calibri (Body)"/>
                <a:cs typeface="Times New Roman" pitchFamily="18" charset="0"/>
                <a:sym typeface="Wingdings" panose="05000000000000000000" pitchFamily="2" charset="2"/>
              </a:rPr>
              <a:t>Câu</a:t>
            </a:r>
            <a:r>
              <a:rPr lang="en-US" altLang="en-US" sz="3600" b="1" dirty="0">
                <a:solidFill>
                  <a:srgbClr val="FFC000"/>
                </a:solidFill>
                <a:latin typeface="Calibri (Body)"/>
                <a:cs typeface="Times New Roman" pitchFamily="18" charset="0"/>
                <a:sym typeface="Wingdings" panose="05000000000000000000" pitchFamily="2" charset="2"/>
              </a:rPr>
              <a:t> 2. </a:t>
            </a:r>
            <a:r>
              <a:rPr lang="en-US" altLang="en-US" sz="3600" b="1" dirty="0" err="1">
                <a:solidFill>
                  <a:srgbClr val="FFC000"/>
                </a:solidFill>
                <a:latin typeface="Calibri (Body)"/>
                <a:cs typeface="Times New Roman" pitchFamily="18" charset="0"/>
                <a:sym typeface="Wingdings" panose="05000000000000000000" pitchFamily="2" charset="2"/>
              </a:rPr>
              <a:t>Tại</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sao</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hệ</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tuần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hoàn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của</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bò</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sát</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gọi</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là</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hệ</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tuần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hoàn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kép</a:t>
            </a:r>
            <a:r>
              <a:rPr lang="en-US" altLang="en-US" sz="3600" b="1" dirty="0">
                <a:solidFill>
                  <a:srgbClr val="FFC000"/>
                </a:solidFill>
                <a:latin typeface="Calibri (Body)"/>
                <a:cs typeface="Times New Roman" pitchFamily="18" charset="0"/>
                <a:sym typeface="Wingdings" panose="05000000000000000000" pitchFamily="2" charset="2"/>
              </a:rPr>
              <a:t>?</a:t>
            </a:r>
            <a:endParaRPr lang="en-US" altLang="en-US" sz="3600" b="1" dirty="0">
              <a:solidFill>
                <a:srgbClr val="FFC000"/>
              </a:solidFill>
              <a:latin typeface="Calibri (Body)"/>
              <a:cs typeface="Times New Roman" pitchFamily="18" charset="0"/>
            </a:endParaRPr>
          </a:p>
        </p:txBody>
      </p:sp>
      <p:sp>
        <p:nvSpPr>
          <p:cNvPr id="4" name="Text Box 8"/>
          <p:cNvSpPr txBox="1">
            <a:spLocks noChangeArrowheads="1"/>
          </p:cNvSpPr>
          <p:nvPr/>
        </p:nvSpPr>
        <p:spPr bwMode="auto">
          <a:xfrm>
            <a:off x="1227139" y="2897872"/>
            <a:ext cx="97266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800"/>
              </a:spcBef>
              <a:buNone/>
            </a:pPr>
            <a:r>
              <a:rPr lang="en-US" altLang="en-US" sz="3600" b="1">
                <a:solidFill>
                  <a:schemeClr val="bg1"/>
                </a:solidFill>
                <a:latin typeface="Calibri (Body)"/>
                <a:cs typeface="Times New Roman" pitchFamily="18" charset="0"/>
                <a:sym typeface="Wingdings" panose="05000000000000000000" pitchFamily="2" charset="2"/>
              </a:rPr>
              <a:t>Trả lời: Hệ tuần hoàn của bò sát gọi là hệ tuần hoàn kép vì có 2 vòng tuần hoàn.</a:t>
            </a:r>
            <a:endParaRPr lang="en-US" altLang="en-US" sz="3600" b="1">
              <a:solidFill>
                <a:schemeClr val="bg1"/>
              </a:solidFill>
              <a:latin typeface="Calibri (Body)"/>
              <a:cs typeface="Times New Roman"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59</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4038619" y="914414"/>
            <a:ext cx="4259263" cy="6337462"/>
            <a:chOff x="2784" y="605"/>
            <a:chExt cx="2146" cy="3588"/>
          </a:xfrm>
        </p:grpSpPr>
        <p:pic>
          <p:nvPicPr>
            <p:cNvPr id="15397" name="Picture 5" descr="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605"/>
              <a:ext cx="2146" cy="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8" name="Text Box 6"/>
            <p:cNvSpPr txBox="1">
              <a:spLocks noChangeArrowheads="1"/>
            </p:cNvSpPr>
            <p:nvPr/>
          </p:nvSpPr>
          <p:spPr bwMode="auto">
            <a:xfrm>
              <a:off x="3072" y="3984"/>
              <a:ext cx="158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50000"/>
                </a:spcBef>
                <a:spcAft>
                  <a:spcPct val="0"/>
                </a:spcAft>
              </a:pPr>
              <a:endParaRPr lang="en-US" b="1">
                <a:solidFill>
                  <a:srgbClr val="0000CC"/>
                </a:solidFill>
                <a:latin typeface="Garamond" pitchFamily="18" charset="0"/>
                <a:cs typeface="Arial" charset="0"/>
              </a:endParaRPr>
            </a:p>
          </p:txBody>
        </p:sp>
      </p:grpSp>
      <p:sp>
        <p:nvSpPr>
          <p:cNvPr id="50183" name="AutoShape 7"/>
          <p:cNvSpPr>
            <a:spLocks noChangeArrowheads="1"/>
          </p:cNvSpPr>
          <p:nvPr/>
        </p:nvSpPr>
        <p:spPr bwMode="auto">
          <a:xfrm>
            <a:off x="8458217" y="1066800"/>
            <a:ext cx="1566863" cy="838200"/>
          </a:xfrm>
          <a:prstGeom prst="wedgeRoundRectCallout">
            <a:avLst>
              <a:gd name="adj1" fmla="val -206301"/>
              <a:gd name="adj2" fmla="val 303287"/>
              <a:gd name="adj3" fmla="val 16667"/>
            </a:avLst>
          </a:prstGeom>
          <a:solidFill>
            <a:srgbClr val="FF0000"/>
          </a:solidFill>
          <a:ln w="19050" algn="ctr">
            <a:solidFill>
              <a:srgbClr val="000000"/>
            </a:solidFill>
            <a:miter lim="800000"/>
            <a:headEnd/>
            <a:tailEnd/>
          </a:ln>
        </p:spPr>
        <p:txBody>
          <a:bodyPr lIns="0" tIns="0" rIns="0" bIns="0"/>
          <a:lstStyle/>
          <a:p>
            <a:pPr marL="457178" indent="-457178" algn="ctr">
              <a:spcBef>
                <a:spcPct val="50000"/>
              </a:spcBef>
            </a:pPr>
            <a:r>
              <a:rPr lang="en-US" sz="2800" b="1">
                <a:solidFill>
                  <a:prstClr val="white"/>
                </a:solidFill>
                <a:latin typeface="Times New Roman" pitchFamily="18" charset="0"/>
                <a:cs typeface="Arial" charset="0"/>
              </a:rPr>
              <a:t>Tim </a:t>
            </a:r>
          </a:p>
        </p:txBody>
      </p:sp>
      <p:sp>
        <p:nvSpPr>
          <p:cNvPr id="50187" name="Rectangle 11"/>
          <p:cNvSpPr>
            <a:spLocks noChangeArrowheads="1"/>
          </p:cNvSpPr>
          <p:nvPr/>
        </p:nvSpPr>
        <p:spPr bwMode="auto">
          <a:xfrm>
            <a:off x="1752600" y="5680877"/>
            <a:ext cx="20574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spAutoFit/>
          </a:bodyPr>
          <a:lstStyle/>
          <a:p>
            <a:pPr algn="just" eaLnBrk="0" fontAlgn="base" hangingPunct="0">
              <a:spcBef>
                <a:spcPct val="0"/>
              </a:spcBef>
              <a:spcAft>
                <a:spcPct val="0"/>
              </a:spcAft>
            </a:pPr>
            <a:r>
              <a:rPr lang="en-US" sz="2800" b="1">
                <a:solidFill>
                  <a:srgbClr val="3333FF"/>
                </a:solidFill>
                <a:latin typeface="+mn-lt"/>
                <a:cs typeface="Arial" charset="0"/>
              </a:rPr>
              <a:t>H</a:t>
            </a:r>
            <a:r>
              <a:rPr lang="en-US" sz="2800" b="1">
                <a:solidFill>
                  <a:srgbClr val="3333FF"/>
                </a:solidFill>
                <a:latin typeface="+mn-lt"/>
              </a:rPr>
              <a:t>ệ</a:t>
            </a:r>
            <a:r>
              <a:rPr lang="en-US" sz="2800">
                <a:solidFill>
                  <a:srgbClr val="3333FF"/>
                </a:solidFill>
                <a:latin typeface="+mn-lt"/>
              </a:rPr>
              <a:t> </a:t>
            </a:r>
            <a:r>
              <a:rPr lang="en-US" sz="2800" b="1">
                <a:solidFill>
                  <a:srgbClr val="3333FF"/>
                </a:solidFill>
                <a:latin typeface="+mn-lt"/>
                <a:cs typeface="Arial" charset="0"/>
              </a:rPr>
              <a:t> th</a:t>
            </a:r>
            <a:r>
              <a:rPr lang="en-US" sz="2800" b="1">
                <a:solidFill>
                  <a:srgbClr val="3333FF"/>
                </a:solidFill>
                <a:latin typeface="+mn-lt"/>
              </a:rPr>
              <a:t>ố</a:t>
            </a:r>
            <a:r>
              <a:rPr lang="en-US" sz="2800" b="1">
                <a:solidFill>
                  <a:srgbClr val="3333FF"/>
                </a:solidFill>
                <a:latin typeface="+mn-lt"/>
                <a:cs typeface="Arial" charset="0"/>
              </a:rPr>
              <a:t>ng m</a:t>
            </a:r>
            <a:r>
              <a:rPr lang="en-US" sz="2800" b="1">
                <a:solidFill>
                  <a:srgbClr val="3333FF"/>
                </a:solidFill>
                <a:latin typeface="+mn-lt"/>
              </a:rPr>
              <a:t>ạ</a:t>
            </a:r>
            <a:r>
              <a:rPr lang="en-US" sz="2800" b="1">
                <a:solidFill>
                  <a:srgbClr val="3333FF"/>
                </a:solidFill>
                <a:latin typeface="+mn-lt"/>
                <a:cs typeface="Arial" charset="0"/>
              </a:rPr>
              <a:t>ch máu</a:t>
            </a:r>
          </a:p>
        </p:txBody>
      </p:sp>
      <p:sp>
        <p:nvSpPr>
          <p:cNvPr id="50188" name="Rectangle 12"/>
          <p:cNvSpPr>
            <a:spLocks noChangeArrowheads="1"/>
          </p:cNvSpPr>
          <p:nvPr/>
        </p:nvSpPr>
        <p:spPr bwMode="auto">
          <a:xfrm>
            <a:off x="8686800" y="2515401"/>
            <a:ext cx="1981200" cy="954107"/>
          </a:xfrm>
          <a:prstGeom prst="rect">
            <a:avLst/>
          </a:prstGeom>
          <a:solidFill>
            <a:schemeClr val="bg1"/>
          </a:solidFill>
          <a:ln w="9525">
            <a:solidFill>
              <a:schemeClr val="bg1"/>
            </a:solidFill>
            <a:miter lim="800000"/>
            <a:headEnd/>
            <a:tailEnd/>
          </a:ln>
        </p:spPr>
        <p:txBody>
          <a:bodyPr lIns="91436" tIns="45718" rIns="91436" bIns="45718" anchor="ctr">
            <a:spAutoFit/>
          </a:bodyPr>
          <a:lstStyle/>
          <a:p>
            <a:pPr algn="just" eaLnBrk="0" fontAlgn="base" hangingPunct="0">
              <a:spcBef>
                <a:spcPct val="0"/>
              </a:spcBef>
              <a:spcAft>
                <a:spcPct val="0"/>
              </a:spcAft>
            </a:pPr>
            <a:r>
              <a:rPr lang="en-US" sz="2800" b="1">
                <a:solidFill>
                  <a:srgbClr val="3333FF"/>
                </a:solidFill>
                <a:latin typeface="+mn-lt"/>
                <a:cs typeface="Arial" charset="0"/>
              </a:rPr>
              <a:t>D</a:t>
            </a:r>
            <a:r>
              <a:rPr lang="en-US" sz="2800" b="1">
                <a:solidFill>
                  <a:srgbClr val="3333FF"/>
                </a:solidFill>
                <a:latin typeface="+mn-lt"/>
              </a:rPr>
              <a:t>ị</a:t>
            </a:r>
            <a:r>
              <a:rPr lang="en-US" sz="2800" b="1">
                <a:solidFill>
                  <a:srgbClr val="3333FF"/>
                </a:solidFill>
                <a:latin typeface="+mn-lt"/>
                <a:cs typeface="Arial" charset="0"/>
              </a:rPr>
              <a:t>ch tu</a:t>
            </a:r>
            <a:r>
              <a:rPr lang="en-US" sz="2800" b="1">
                <a:solidFill>
                  <a:srgbClr val="3333FF"/>
                </a:solidFill>
                <a:latin typeface="+mn-lt"/>
              </a:rPr>
              <a:t>ầ</a:t>
            </a:r>
            <a:r>
              <a:rPr lang="en-US" sz="2800" b="1">
                <a:solidFill>
                  <a:srgbClr val="3333FF"/>
                </a:solidFill>
                <a:latin typeface="+mn-lt"/>
                <a:cs typeface="Arial" charset="0"/>
              </a:rPr>
              <a:t>n hoàn</a:t>
            </a:r>
          </a:p>
        </p:txBody>
      </p:sp>
      <p:sp>
        <p:nvSpPr>
          <p:cNvPr id="50189" name="AutoShape 13"/>
          <p:cNvSpPr>
            <a:spLocks noChangeArrowheads="1"/>
          </p:cNvSpPr>
          <p:nvPr/>
        </p:nvSpPr>
        <p:spPr bwMode="auto">
          <a:xfrm>
            <a:off x="8001000" y="3505200"/>
            <a:ext cx="1219200" cy="990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2217"/>
                  <a:pt x="5957" y="13578"/>
                  <a:pt x="6951" y="14588"/>
                </a:cubicBezTo>
                <a:lnTo>
                  <a:pt x="3103" y="18376"/>
                </a:lnTo>
                <a:cubicBezTo>
                  <a:pt x="1114" y="16356"/>
                  <a:pt x="0" y="13635"/>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lIns="91436" tIns="45718" rIns="91436" bIns="45718" anchor="ctr"/>
          <a:lstStyle/>
          <a:p>
            <a:pPr algn="ctr" fontAlgn="base">
              <a:spcBef>
                <a:spcPct val="0"/>
              </a:spcBef>
              <a:spcAft>
                <a:spcPct val="0"/>
              </a:spcAft>
            </a:pPr>
            <a:endParaRPr lang="en-US">
              <a:solidFill>
                <a:prstClr val="black"/>
              </a:solidFill>
              <a:latin typeface="Times New Roman" pitchFamily="18" charset="0"/>
            </a:endParaRPr>
          </a:p>
        </p:txBody>
      </p:sp>
      <p:pic>
        <p:nvPicPr>
          <p:cNvPr id="50190" name="Picture 14" descr="F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17" y="4191000"/>
            <a:ext cx="1743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AutoShape 15"/>
          <p:cNvSpPr>
            <a:spLocks/>
          </p:cNvSpPr>
          <p:nvPr/>
        </p:nvSpPr>
        <p:spPr bwMode="auto">
          <a:xfrm rot="-5400000">
            <a:off x="2552700" y="4610100"/>
            <a:ext cx="381000" cy="1676400"/>
          </a:xfrm>
          <a:prstGeom prst="leftBrace">
            <a:avLst>
              <a:gd name="adj1" fmla="val 36667"/>
              <a:gd name="adj2" fmla="val 52167"/>
            </a:avLst>
          </a:prstGeom>
          <a:noFill/>
          <a:ln w="762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436" tIns="45718" rIns="91436" bIns="45718" anchor="ctr"/>
          <a:lstStyle/>
          <a:p>
            <a:pPr algn="ctr" fontAlgn="base">
              <a:spcBef>
                <a:spcPct val="0"/>
              </a:spcBef>
              <a:spcAft>
                <a:spcPct val="0"/>
              </a:spcAft>
            </a:pPr>
            <a:endParaRPr lang="en-US">
              <a:solidFill>
                <a:prstClr val="black"/>
              </a:solidFill>
              <a:latin typeface="Times New Roman" pitchFamily="18" charset="0"/>
            </a:endParaRPr>
          </a:p>
        </p:txBody>
      </p:sp>
      <p:sp>
        <p:nvSpPr>
          <p:cNvPr id="50196" name="AutoShape 20"/>
          <p:cNvSpPr>
            <a:spLocks noChangeArrowheads="1"/>
          </p:cNvSpPr>
          <p:nvPr/>
        </p:nvSpPr>
        <p:spPr bwMode="auto">
          <a:xfrm>
            <a:off x="1828800" y="2286000"/>
            <a:ext cx="1828800" cy="914400"/>
          </a:xfrm>
          <a:prstGeom prst="wedgeEllipseCallout">
            <a:avLst>
              <a:gd name="adj1" fmla="val 102764"/>
              <a:gd name="adj2" fmla="val 73042"/>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Tĩnh mạch</a:t>
            </a:r>
          </a:p>
        </p:txBody>
      </p:sp>
      <p:sp>
        <p:nvSpPr>
          <p:cNvPr id="50197" name="AutoShape 21"/>
          <p:cNvSpPr>
            <a:spLocks noChangeArrowheads="1"/>
          </p:cNvSpPr>
          <p:nvPr/>
        </p:nvSpPr>
        <p:spPr bwMode="auto">
          <a:xfrm>
            <a:off x="1828800" y="3276600"/>
            <a:ext cx="2057400" cy="914400"/>
          </a:xfrm>
          <a:prstGeom prst="wedgeEllipseCallout">
            <a:avLst>
              <a:gd name="adj1" fmla="val 240213"/>
              <a:gd name="adj2" fmla="val 141083"/>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Động mạch</a:t>
            </a:r>
          </a:p>
        </p:txBody>
      </p:sp>
      <p:sp>
        <p:nvSpPr>
          <p:cNvPr id="50198" name="AutoShape 22"/>
          <p:cNvSpPr>
            <a:spLocks noChangeArrowheads="1"/>
          </p:cNvSpPr>
          <p:nvPr/>
        </p:nvSpPr>
        <p:spPr bwMode="auto">
          <a:xfrm>
            <a:off x="1752600" y="4343400"/>
            <a:ext cx="2057400" cy="914400"/>
          </a:xfrm>
          <a:prstGeom prst="wedgeEllipseCallout">
            <a:avLst>
              <a:gd name="adj1" fmla="val 173162"/>
              <a:gd name="adj2" fmla="val 132278"/>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Mao mạch</a:t>
            </a:r>
            <a:endParaRPr lang="en-US" sz="2800" b="1">
              <a:solidFill>
                <a:srgbClr val="FF0000"/>
              </a:solidFill>
              <a:latin typeface="Times New Roman" pitchFamily="18" charset="0"/>
            </a:endParaRPr>
          </a:p>
        </p:txBody>
      </p:sp>
      <p:sp>
        <p:nvSpPr>
          <p:cNvPr id="25" name="Rectangle 24"/>
          <p:cNvSpPr/>
          <p:nvPr/>
        </p:nvSpPr>
        <p:spPr>
          <a:xfrm>
            <a:off x="5257800" y="2265347"/>
            <a:ext cx="2133600" cy="40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fontAlgn="base">
              <a:spcBef>
                <a:spcPct val="0"/>
              </a:spcBef>
              <a:spcAft>
                <a:spcPct val="0"/>
              </a:spcAft>
              <a:defRPr/>
            </a:pPr>
            <a:r>
              <a:rPr lang="en-US" sz="1600" dirty="0" err="1">
                <a:solidFill>
                  <a:srgbClr val="FF0000"/>
                </a:solidFill>
                <a:latin typeface="Times New Roman" pitchFamily="18" charset="0"/>
                <a:cs typeface="Times New Roman" pitchFamily="18" charset="0"/>
              </a:rPr>
              <a:t>Vòng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tuần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hoàn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ph</a:t>
            </a:r>
            <a:r>
              <a:rPr lang="vi-VN" sz="1600" dirty="0">
                <a:solidFill>
                  <a:srgbClr val="FF0000"/>
                </a:solidFill>
                <a:latin typeface="Times New Roman" pitchFamily="18" charset="0"/>
                <a:cs typeface="Times New Roman" pitchFamily="18" charset="0"/>
              </a:rPr>
              <a:t>ổi/da</a:t>
            </a:r>
            <a:endParaRPr lang="en-US" sz="1600" dirty="0">
              <a:solidFill>
                <a:srgbClr val="FF0000"/>
              </a:solidFill>
              <a:latin typeface="Times New Roman" pitchFamily="18" charset="0"/>
              <a:cs typeface="Times New Roman" pitchFamily="18" charset="0"/>
            </a:endParaRPr>
          </a:p>
        </p:txBody>
      </p:sp>
      <p:sp>
        <p:nvSpPr>
          <p:cNvPr id="26" name="Rectangle 25"/>
          <p:cNvSpPr/>
          <p:nvPr/>
        </p:nvSpPr>
        <p:spPr>
          <a:xfrm>
            <a:off x="4800600" y="4876800"/>
            <a:ext cx="2743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fontAlgn="base">
              <a:spcBef>
                <a:spcPct val="0"/>
              </a:spcBef>
              <a:spcAft>
                <a:spcPct val="0"/>
              </a:spcAft>
              <a:defRPr/>
            </a:pPr>
            <a:r>
              <a:rPr lang="en-US" sz="2000" dirty="0" err="1">
                <a:solidFill>
                  <a:srgbClr val="FF0000"/>
                </a:solidFill>
                <a:latin typeface="Times New Roman" pitchFamily="18" charset="0"/>
                <a:cs typeface="Times New Roman" pitchFamily="18" charset="0"/>
              </a:rPr>
              <a:t>Vòng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tuần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hoàn</a:t>
            </a:r>
            <a:r>
              <a:rPr lang="en-US" sz="2000" dirty="0">
                <a:solidFill>
                  <a:srgbClr val="FF0000"/>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cơ thể</a:t>
            </a:r>
            <a:endParaRPr lang="en-US" sz="2000" dirty="0">
              <a:solidFill>
                <a:srgbClr val="FF0000"/>
              </a:solidFill>
              <a:latin typeface="Times New Roman" pitchFamily="18" charset="0"/>
              <a:cs typeface="Times New Roman" pitchFamily="18" charset="0"/>
            </a:endParaRPr>
          </a:p>
        </p:txBody>
      </p:sp>
      <p:sp>
        <p:nvSpPr>
          <p:cNvPr id="29" name="AutoShape 22"/>
          <p:cNvSpPr>
            <a:spLocks noChangeArrowheads="1"/>
          </p:cNvSpPr>
          <p:nvPr/>
        </p:nvSpPr>
        <p:spPr bwMode="auto">
          <a:xfrm>
            <a:off x="1752600" y="4343400"/>
            <a:ext cx="2057400" cy="914400"/>
          </a:xfrm>
          <a:prstGeom prst="wedgeEllipseCallout">
            <a:avLst>
              <a:gd name="adj1" fmla="val 172324"/>
              <a:gd name="adj2" fmla="val 128505"/>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4</a:t>
            </a:r>
            <a:endParaRPr lang="en-US" sz="2800" b="1">
              <a:solidFill>
                <a:srgbClr val="FF0000"/>
              </a:solidFill>
              <a:latin typeface="Times New Roman" pitchFamily="18" charset="0"/>
            </a:endParaRPr>
          </a:p>
        </p:txBody>
      </p:sp>
      <p:sp>
        <p:nvSpPr>
          <p:cNvPr id="32" name="AutoShape 21"/>
          <p:cNvSpPr>
            <a:spLocks noChangeArrowheads="1"/>
          </p:cNvSpPr>
          <p:nvPr/>
        </p:nvSpPr>
        <p:spPr bwMode="auto">
          <a:xfrm>
            <a:off x="1828800" y="3276600"/>
            <a:ext cx="2057400" cy="914400"/>
          </a:xfrm>
          <a:prstGeom prst="wedgeEllipseCallout">
            <a:avLst>
              <a:gd name="adj1" fmla="val 237699"/>
              <a:gd name="adj2" fmla="val 141083"/>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3</a:t>
            </a:r>
          </a:p>
        </p:txBody>
      </p:sp>
      <p:sp>
        <p:nvSpPr>
          <p:cNvPr id="34" name="AutoShape 20"/>
          <p:cNvSpPr>
            <a:spLocks noChangeArrowheads="1"/>
          </p:cNvSpPr>
          <p:nvPr/>
        </p:nvSpPr>
        <p:spPr bwMode="auto">
          <a:xfrm>
            <a:off x="1828800" y="2286000"/>
            <a:ext cx="1828800" cy="914400"/>
          </a:xfrm>
          <a:prstGeom prst="wedgeEllipseCallout">
            <a:avLst>
              <a:gd name="adj1" fmla="val 102764"/>
              <a:gd name="adj2" fmla="val 73042"/>
            </a:avLst>
          </a:prstGeom>
          <a:solidFill>
            <a:srgbClr val="CC00CC"/>
          </a:solidFill>
          <a:ln w="9525">
            <a:solidFill>
              <a:schemeClr val="tx1"/>
            </a:solidFill>
            <a:miter lim="800000"/>
            <a:headEnd/>
            <a:tailEnd/>
          </a:ln>
        </p:spPr>
        <p:txBody>
          <a:bodyPr lIns="91436" tIns="45718" rIns="91436" bIns="45718"/>
          <a:lstStyle/>
          <a:p>
            <a:pPr algn="ctr" fontAlgn="base">
              <a:spcBef>
                <a:spcPct val="0"/>
              </a:spcBef>
              <a:spcAft>
                <a:spcPct val="0"/>
              </a:spcAft>
            </a:pPr>
            <a:r>
              <a:rPr lang="en-US" b="1">
                <a:solidFill>
                  <a:prstClr val="white"/>
                </a:solidFill>
                <a:latin typeface="Times New Roman" pitchFamily="18" charset="0"/>
              </a:rPr>
              <a:t>2</a:t>
            </a:r>
          </a:p>
        </p:txBody>
      </p:sp>
      <p:sp>
        <p:nvSpPr>
          <p:cNvPr id="35" name="AutoShape 7"/>
          <p:cNvSpPr>
            <a:spLocks noChangeArrowheads="1"/>
          </p:cNvSpPr>
          <p:nvPr/>
        </p:nvSpPr>
        <p:spPr bwMode="auto">
          <a:xfrm>
            <a:off x="8491541" y="1066800"/>
            <a:ext cx="1566863" cy="838200"/>
          </a:xfrm>
          <a:prstGeom prst="wedgeRoundRectCallout">
            <a:avLst>
              <a:gd name="adj1" fmla="val -209370"/>
              <a:gd name="adj2" fmla="val 299574"/>
              <a:gd name="adj3" fmla="val 16667"/>
            </a:avLst>
          </a:prstGeom>
          <a:solidFill>
            <a:srgbClr val="FF0000"/>
          </a:solidFill>
          <a:ln w="19050" algn="ctr">
            <a:solidFill>
              <a:srgbClr val="000000"/>
            </a:solidFill>
            <a:miter lim="800000"/>
            <a:headEnd/>
            <a:tailEnd/>
          </a:ln>
        </p:spPr>
        <p:txBody>
          <a:bodyPr lIns="0" tIns="0" rIns="0" bIns="0"/>
          <a:lstStyle/>
          <a:p>
            <a:pPr marL="457178" indent="-457178" algn="ctr">
              <a:spcBef>
                <a:spcPct val="50000"/>
              </a:spcBef>
            </a:pPr>
            <a:r>
              <a:rPr lang="en-US" sz="2800" b="1">
                <a:solidFill>
                  <a:prstClr val="white"/>
                </a:solidFill>
                <a:latin typeface="Times New Roman" pitchFamily="18" charset="0"/>
                <a:cs typeface="Arial" charset="0"/>
              </a:rPr>
              <a:t>1 </a:t>
            </a:r>
          </a:p>
        </p:txBody>
      </p:sp>
      <p:sp>
        <p:nvSpPr>
          <p:cNvPr id="21" name="Text Box 6"/>
          <p:cNvSpPr txBox="1">
            <a:spLocks noChangeArrowheads="1"/>
          </p:cNvSpPr>
          <p:nvPr/>
        </p:nvSpPr>
        <p:spPr bwMode="auto">
          <a:xfrm>
            <a:off x="1676400" y="76215"/>
            <a:ext cx="9296400" cy="646327"/>
          </a:xfrm>
          <a:prstGeom prst="rect">
            <a:avLst/>
          </a:prstGeom>
          <a:solidFill>
            <a:schemeClr val="bg1"/>
          </a:solidFill>
          <a:ln w="38100">
            <a:solidFill>
              <a:schemeClr val="bg1"/>
            </a:solidFill>
            <a:miter lim="800000"/>
            <a:headEnd/>
            <a:tailEnd/>
          </a:ln>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br>
              <a:rPr lang="vi-VN" dirty="0">
                <a:solidFill>
                  <a:prstClr val="black"/>
                </a:solidFill>
              </a:rPr>
            </a:br>
            <a:endParaRPr lang="en-US" altLang="en-US" b="1" kern="0" dirty="0">
              <a:solidFill>
                <a:srgbClr val="333399"/>
              </a:solidFill>
            </a:endParaRPr>
          </a:p>
        </p:txBody>
      </p:sp>
      <p:sp>
        <p:nvSpPr>
          <p:cNvPr id="15379" name="Rectangle 26"/>
          <p:cNvSpPr>
            <a:spLocks noChangeArrowheads="1"/>
          </p:cNvSpPr>
          <p:nvPr/>
        </p:nvSpPr>
        <p:spPr bwMode="auto">
          <a:xfrm>
            <a:off x="2286002" y="-12690"/>
            <a:ext cx="9906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pPr fontAlgn="base">
              <a:spcBef>
                <a:spcPct val="0"/>
              </a:spcBef>
              <a:spcAft>
                <a:spcPct val="0"/>
              </a:spcAft>
            </a:pPr>
            <a:r>
              <a:rPr lang="vi-VN" dirty="0">
                <a:solidFill>
                  <a:srgbClr val="FF0000"/>
                </a:solidFill>
                <a:cs typeface="Calibri" panose="020F0502020204030204" pitchFamily="34" charset="0"/>
              </a:rPr>
              <a:t> </a:t>
            </a:r>
            <a:r>
              <a:rPr lang="vi-VN" sz="3200" dirty="0">
                <a:solidFill>
                  <a:srgbClr val="FF0000"/>
                </a:solidFill>
                <a:cs typeface="Calibri" panose="020F0502020204030204" pitchFamily="34" charset="0"/>
              </a:rPr>
              <a:t>Hãy điền chú thích thay cho các số 1, 2, 3 </a:t>
            </a:r>
            <a:r>
              <a:rPr lang="en-US" sz="3200" dirty="0">
                <a:solidFill>
                  <a:srgbClr val="FF0000"/>
                </a:solidFill>
                <a:cs typeface="Calibri" panose="020F0502020204030204" pitchFamily="34" charset="0"/>
              </a:rPr>
              <a:t>,4 </a:t>
            </a:r>
            <a:r>
              <a:rPr lang="vi-VN" sz="3200" dirty="0">
                <a:solidFill>
                  <a:srgbClr val="FF0000"/>
                </a:solidFill>
                <a:cs typeface="Calibri" panose="020F0502020204030204" pitchFamily="34" charset="0"/>
              </a:rPr>
              <a:t>để chỉ các thành phần cấu tạo của </a:t>
            </a:r>
            <a:r>
              <a:rPr lang="en-US" sz="3200" dirty="0" err="1">
                <a:solidFill>
                  <a:srgbClr val="FF0000"/>
                </a:solidFill>
                <a:cs typeface="Calibri" panose="020F0502020204030204" pitchFamily="34" charset="0"/>
              </a:rPr>
              <a:t>hệ</a:t>
            </a:r>
            <a:r>
              <a:rPr lang="en-US" sz="3200" dirty="0">
                <a:solidFill>
                  <a:srgbClr val="FF0000"/>
                </a:solidFill>
                <a:cs typeface="Calibri" panose="020F0502020204030204" pitchFamily="34" charset="0"/>
              </a:rPr>
              <a:t> </a:t>
            </a:r>
            <a:r>
              <a:rPr lang="en-US" sz="3200" dirty="0" err="1">
                <a:solidFill>
                  <a:srgbClr val="FF0000"/>
                </a:solidFill>
                <a:cs typeface="Calibri" panose="020F0502020204030204" pitchFamily="34" charset="0"/>
              </a:rPr>
              <a:t>tuần</a:t>
            </a:r>
            <a:r>
              <a:rPr lang="en-US" sz="3200" dirty="0">
                <a:solidFill>
                  <a:srgbClr val="FF0000"/>
                </a:solidFill>
                <a:cs typeface="Calibri" panose="020F0502020204030204" pitchFamily="34" charset="0"/>
              </a:rPr>
              <a:t> </a:t>
            </a:r>
            <a:r>
              <a:rPr lang="en-US" sz="3200" dirty="0" err="1">
                <a:solidFill>
                  <a:srgbClr val="FF0000"/>
                </a:solidFill>
                <a:cs typeface="Calibri" panose="020F0502020204030204" pitchFamily="34" charset="0"/>
              </a:rPr>
              <a:t>hoàn</a:t>
            </a:r>
            <a:r>
              <a:rPr lang="en-US" sz="3200" dirty="0">
                <a:solidFill>
                  <a:srgbClr val="FF0000"/>
                </a:solidFill>
                <a:cs typeface="Calibri" panose="020F0502020204030204" pitchFamily="34" charset="0"/>
              </a:rPr>
              <a:t> </a:t>
            </a:r>
            <a:r>
              <a:rPr lang="vi-VN" sz="3200" dirty="0">
                <a:solidFill>
                  <a:srgbClr val="FF0000"/>
                </a:solidFill>
                <a:cs typeface="Calibri" panose="020F0502020204030204" pitchFamily="34" charset="0"/>
              </a:rPr>
              <a:t>vào hình bên</a:t>
            </a:r>
            <a:r>
              <a:rPr lang="en-US" sz="3200" dirty="0">
                <a:solidFill>
                  <a:srgbClr val="FF0000"/>
                </a:solidFill>
                <a:cs typeface="Calibri" panose="020F0502020204030204" pitchFamily="34" charset="0"/>
              </a:rPr>
              <a:t>.</a:t>
            </a:r>
            <a:br>
              <a:rPr lang="vi-VN" sz="3200" dirty="0">
                <a:solidFill>
                  <a:prstClr val="black"/>
                </a:solidFill>
                <a:cs typeface="Calibri" panose="020F0502020204030204" pitchFamily="34" charset="0"/>
              </a:rPr>
            </a:br>
            <a:endParaRPr lang="en-US" sz="3200" dirty="0">
              <a:solidFill>
                <a:prstClr val="black"/>
              </a:solidFill>
              <a:cs typeface="Calibri" panose="020F0502020204030204" pitchFamily="34" charset="0"/>
            </a:endParaRPr>
          </a:p>
        </p:txBody>
      </p:sp>
      <p:pic>
        <p:nvPicPr>
          <p:cNvPr id="22"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4" y="-228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15240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15</a:t>
            </a:r>
          </a:p>
        </p:txBody>
      </p:sp>
      <p:sp>
        <p:nvSpPr>
          <p:cNvPr id="24"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14</a:t>
            </a:r>
          </a:p>
        </p:txBody>
      </p:sp>
      <p:sp>
        <p:nvSpPr>
          <p:cNvPr id="27"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13</a:t>
            </a:r>
          </a:p>
        </p:txBody>
      </p:sp>
      <p:sp>
        <p:nvSpPr>
          <p:cNvPr id="28"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12</a:t>
            </a:r>
          </a:p>
        </p:txBody>
      </p:sp>
      <p:sp>
        <p:nvSpPr>
          <p:cNvPr id="30"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11</a:t>
            </a:r>
          </a:p>
        </p:txBody>
      </p:sp>
      <p:sp>
        <p:nvSpPr>
          <p:cNvPr id="31"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10</a:t>
            </a:r>
          </a:p>
        </p:txBody>
      </p:sp>
      <p:sp>
        <p:nvSpPr>
          <p:cNvPr id="33"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9</a:t>
            </a:r>
          </a:p>
        </p:txBody>
      </p:sp>
      <p:sp>
        <p:nvSpPr>
          <p:cNvPr id="36"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8</a:t>
            </a:r>
          </a:p>
        </p:txBody>
      </p:sp>
      <p:sp>
        <p:nvSpPr>
          <p:cNvPr id="37"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7</a:t>
            </a:r>
          </a:p>
        </p:txBody>
      </p:sp>
      <p:sp>
        <p:nvSpPr>
          <p:cNvPr id="38" name="Oval 176"/>
          <p:cNvSpPr>
            <a:spLocks noChangeArrowheads="1"/>
          </p:cNvSpPr>
          <p:nvPr/>
        </p:nvSpPr>
        <p:spPr bwMode="auto">
          <a:xfrm>
            <a:off x="15240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6</a:t>
            </a:r>
          </a:p>
        </p:txBody>
      </p:sp>
      <p:sp>
        <p:nvSpPr>
          <p:cNvPr id="39" name="Oval 176"/>
          <p:cNvSpPr>
            <a:spLocks noChangeArrowheads="1"/>
          </p:cNvSpPr>
          <p:nvPr/>
        </p:nvSpPr>
        <p:spPr bwMode="auto">
          <a:xfrm>
            <a:off x="16002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5</a:t>
            </a:r>
          </a:p>
        </p:txBody>
      </p:sp>
      <p:sp>
        <p:nvSpPr>
          <p:cNvPr id="40" name="Oval 176"/>
          <p:cNvSpPr>
            <a:spLocks noChangeArrowheads="1"/>
          </p:cNvSpPr>
          <p:nvPr/>
        </p:nvSpPr>
        <p:spPr bwMode="auto">
          <a:xfrm>
            <a:off x="1524000" y="76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4</a:t>
            </a:r>
          </a:p>
        </p:txBody>
      </p:sp>
      <p:sp>
        <p:nvSpPr>
          <p:cNvPr id="41" name="Oval 176"/>
          <p:cNvSpPr>
            <a:spLocks noChangeArrowheads="1"/>
          </p:cNvSpPr>
          <p:nvPr/>
        </p:nvSpPr>
        <p:spPr bwMode="auto">
          <a:xfrm>
            <a:off x="15240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3</a:t>
            </a:r>
          </a:p>
        </p:txBody>
      </p:sp>
      <p:sp>
        <p:nvSpPr>
          <p:cNvPr id="42" name="Oval 176"/>
          <p:cNvSpPr>
            <a:spLocks noChangeArrowheads="1"/>
          </p:cNvSpPr>
          <p:nvPr/>
        </p:nvSpPr>
        <p:spPr bwMode="auto">
          <a:xfrm>
            <a:off x="14478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2</a:t>
            </a:r>
          </a:p>
        </p:txBody>
      </p:sp>
      <p:sp>
        <p:nvSpPr>
          <p:cNvPr id="43" name="Oval 176"/>
          <p:cNvSpPr>
            <a:spLocks noChangeArrowheads="1"/>
          </p:cNvSpPr>
          <p:nvPr/>
        </p:nvSpPr>
        <p:spPr bwMode="auto">
          <a:xfrm>
            <a:off x="15240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rPr>
              <a:t>1</a:t>
            </a:r>
          </a:p>
        </p:txBody>
      </p:sp>
      <p:sp>
        <p:nvSpPr>
          <p:cNvPr id="44" name="Oval 176"/>
          <p:cNvSpPr>
            <a:spLocks noChangeArrowheads="1"/>
          </p:cNvSpPr>
          <p:nvPr/>
        </p:nvSpPr>
        <p:spPr bwMode="auto">
          <a:xfrm>
            <a:off x="1524000" y="1524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lIns="91436" tIns="45718" rIns="91436" bIns="45718"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itchFamily="34" charset="0"/>
              </a:rPr>
              <a:t>0</a:t>
            </a:r>
          </a:p>
        </p:txBody>
      </p:sp>
      <p:sp>
        <p:nvSpPr>
          <p:cNvPr id="2" name="Slide Number Placeholder 1"/>
          <p:cNvSpPr>
            <a:spLocks noGrp="1"/>
          </p:cNvSpPr>
          <p:nvPr>
            <p:ph type="sldNum" sz="quarter" idx="12"/>
          </p:nvPr>
        </p:nvSpPr>
        <p:spPr/>
        <p:txBody>
          <a:bodyPr/>
          <a:lstStyle/>
          <a:p>
            <a:pPr>
              <a:defRPr/>
            </a:pPr>
            <a:fld id="{9DFC6397-CD44-4475-A10B-BBD984CA64F7}" type="slidenum">
              <a:rPr lang="en-US" smtClean="0"/>
              <a:pPr>
                <a:defRPr/>
              </a:pPr>
              <a:t>6</a:t>
            </a:fld>
            <a:endParaRPr lang="en-US"/>
          </a:p>
        </p:txBody>
      </p:sp>
    </p:spTree>
    <p:extLst>
      <p:ext uri="{BB962C8B-B14F-4D97-AF65-F5344CB8AC3E}">
        <p14:creationId xmlns:p14="http://schemas.microsoft.com/office/powerpoint/2010/main" val="763018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ox(in)">
                                      <p:cBhvr>
                                        <p:cTn id="10" dur="500"/>
                                        <p:tgtEl>
                                          <p:spTgt spid="3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500"/>
                                        <p:tgtEl>
                                          <p:spTgt spid="3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ox(in)">
                                      <p:cBhvr>
                                        <p:cTn id="16" dur="500"/>
                                        <p:tgtEl>
                                          <p:spTgt spid="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0183"/>
                                        </p:tgtEl>
                                        <p:attrNameLst>
                                          <p:attrName>style.visibility</p:attrName>
                                        </p:attrNameLst>
                                      </p:cBhvr>
                                      <p:to>
                                        <p:strVal val="visible"/>
                                      </p:to>
                                    </p:set>
                                    <p:animEffect transition="in" filter="box(in)">
                                      <p:cBhvr>
                                        <p:cTn id="26" dur="500"/>
                                        <p:tgtEl>
                                          <p:spTgt spid="5018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50196"/>
                                        </p:tgtEl>
                                        <p:attrNameLst>
                                          <p:attrName>style.visibility</p:attrName>
                                        </p:attrNameLst>
                                      </p:cBhvr>
                                      <p:to>
                                        <p:strVal val="visible"/>
                                      </p:to>
                                    </p:set>
                                    <p:animEffect transition="in" filter="box(in)">
                                      <p:cBhvr>
                                        <p:cTn id="36" dur="500"/>
                                        <p:tgtEl>
                                          <p:spTgt spid="5019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xit" presetSubtype="16" fill="hold" grpId="1" nodeType="clickEffect">
                                  <p:stCondLst>
                                    <p:cond delay="0"/>
                                  </p:stCondLst>
                                  <p:childTnLst>
                                    <p:animEffect transition="out" filter="box(in)">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50197"/>
                                        </p:tgtEl>
                                        <p:attrNameLst>
                                          <p:attrName>style.visibility</p:attrName>
                                        </p:attrNameLst>
                                      </p:cBhvr>
                                      <p:to>
                                        <p:strVal val="visible"/>
                                      </p:to>
                                    </p:set>
                                    <p:animEffect transition="in" filter="box(in)">
                                      <p:cBhvr>
                                        <p:cTn id="46" dur="500"/>
                                        <p:tgtEl>
                                          <p:spTgt spid="5019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grpId="1" nodeType="clickEffect">
                                  <p:stCondLst>
                                    <p:cond delay="0"/>
                                  </p:stCondLst>
                                  <p:childTnLst>
                                    <p:animEffect transition="out" filter="blinds(horizontal)">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50198"/>
                                        </p:tgtEl>
                                        <p:attrNameLst>
                                          <p:attrName>style.visibility</p:attrName>
                                        </p:attrNameLst>
                                      </p:cBhvr>
                                      <p:to>
                                        <p:strVal val="visible"/>
                                      </p:to>
                                    </p:set>
                                    <p:animEffect transition="in" filter="box(in)">
                                      <p:cBhvr>
                                        <p:cTn id="56" dur="500"/>
                                        <p:tgtEl>
                                          <p:spTgt spid="501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50191"/>
                                        </p:tgtEl>
                                        <p:attrNameLst>
                                          <p:attrName>style.visibility</p:attrName>
                                        </p:attrNameLst>
                                      </p:cBhvr>
                                      <p:to>
                                        <p:strVal val="visible"/>
                                      </p:to>
                                    </p:set>
                                    <p:animEffect transition="in" filter="blinds(horizontal)">
                                      <p:cBhvr>
                                        <p:cTn id="61" dur="500"/>
                                        <p:tgtEl>
                                          <p:spTgt spid="5019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50187"/>
                                        </p:tgtEl>
                                        <p:attrNameLst>
                                          <p:attrName>style.visibility</p:attrName>
                                        </p:attrNameLst>
                                      </p:cBhvr>
                                      <p:to>
                                        <p:strVal val="visible"/>
                                      </p:to>
                                    </p:set>
                                    <p:animEffect transition="in" filter="blinds(horizontal)">
                                      <p:cBhvr>
                                        <p:cTn id="64" dur="500"/>
                                        <p:tgtEl>
                                          <p:spTgt spid="5018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50190"/>
                                        </p:tgtEl>
                                        <p:attrNameLst>
                                          <p:attrName>style.visibility</p:attrName>
                                        </p:attrNameLst>
                                      </p:cBhvr>
                                      <p:to>
                                        <p:strVal val="visible"/>
                                      </p:to>
                                    </p:set>
                                    <p:animEffect transition="in" filter="blinds(horizontal)">
                                      <p:cBhvr>
                                        <p:cTn id="69" dur="500"/>
                                        <p:tgtEl>
                                          <p:spTgt spid="50190"/>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0189"/>
                                        </p:tgtEl>
                                        <p:attrNameLst>
                                          <p:attrName>style.visibility</p:attrName>
                                        </p:attrNameLst>
                                      </p:cBhvr>
                                      <p:to>
                                        <p:strVal val="visible"/>
                                      </p:to>
                                    </p:set>
                                    <p:animEffect transition="in" filter="blinds(horizontal)">
                                      <p:cBhvr>
                                        <p:cTn id="72" dur="500"/>
                                        <p:tgtEl>
                                          <p:spTgt spid="5018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50188"/>
                                        </p:tgtEl>
                                        <p:attrNameLst>
                                          <p:attrName>style.visibility</p:attrName>
                                        </p:attrNameLst>
                                      </p:cBhvr>
                                      <p:to>
                                        <p:strVal val="visible"/>
                                      </p:to>
                                    </p:set>
                                    <p:animEffect transition="in" filter="blinds(horizontal)">
                                      <p:cBhvr>
                                        <p:cTn id="75" dur="5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1" presetClass="entr" presetSubtype="0" fill="hold" grpId="0" nodeType="afterEffect">
                                  <p:stCondLst>
                                    <p:cond delay="1000"/>
                                  </p:stCondLst>
                                  <p:childTnLst>
                                    <p:set>
                                      <p:cBhvr>
                                        <p:cTn id="8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beep.wav"/>
                                        </p:tgtEl>
                                      </p:cMediaNode>
                                    </p:audio>
                                  </p:subTnLst>
                                </p:cTn>
                              </p:par>
                            </p:childTnLst>
                          </p:cTn>
                        </p:par>
                        <p:par>
                          <p:cTn id="81" fill="hold" nodeType="afterGroup">
                            <p:stCondLst>
                              <p:cond delay="1000"/>
                            </p:stCondLst>
                            <p:childTnLst>
                              <p:par>
                                <p:cTn id="82" presetID="1" presetClass="entr" presetSubtype="0" fill="hold" nodeType="afterEffect">
                                  <p:stCondLst>
                                    <p:cond delay="1000"/>
                                  </p:stCondLst>
                                  <p:childTnLst>
                                    <p:set>
                                      <p:cBhvr>
                                        <p:cTn id="8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beep.wav"/>
                                        </p:tgtEl>
                                      </p:cMediaNode>
                                    </p:audio>
                                  </p:subTnLst>
                                </p:cTn>
                              </p:par>
                            </p:childTnLst>
                          </p:cTn>
                        </p:par>
                        <p:par>
                          <p:cTn id="84" fill="hold" nodeType="afterGroup">
                            <p:stCondLst>
                              <p:cond delay="2000"/>
                            </p:stCondLst>
                            <p:childTnLst>
                              <p:par>
                                <p:cTn id="85" presetID="1" presetClass="entr" presetSubtype="0" fill="hold" nodeType="afterEffect">
                                  <p:stCondLst>
                                    <p:cond delay="1000"/>
                                  </p:stCondLst>
                                  <p:childTnLst>
                                    <p:set>
                                      <p:cBhvr>
                                        <p:cTn id="8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beep.wav"/>
                                        </p:tgtEl>
                                      </p:cMediaNode>
                                    </p:audio>
                                  </p:subTnLst>
                                </p:cTn>
                              </p:par>
                            </p:childTnLst>
                          </p:cTn>
                        </p:par>
                        <p:par>
                          <p:cTn id="87" fill="hold" nodeType="afterGroup">
                            <p:stCondLst>
                              <p:cond delay="3000"/>
                            </p:stCondLst>
                            <p:childTnLst>
                              <p:par>
                                <p:cTn id="88" presetID="1" presetClass="entr" presetSubtype="0" fill="hold" nodeType="afterEffect">
                                  <p:stCondLst>
                                    <p:cond delay="1000"/>
                                  </p:stCondLst>
                                  <p:childTnLst>
                                    <p:set>
                                      <p:cBhvr>
                                        <p:cTn id="8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beep.wav"/>
                                        </p:tgtEl>
                                      </p:cMediaNode>
                                    </p:audio>
                                  </p:subTnLst>
                                </p:cTn>
                              </p:par>
                            </p:childTnLst>
                          </p:cTn>
                        </p:par>
                        <p:par>
                          <p:cTn id="90" fill="hold" nodeType="afterGroup">
                            <p:stCondLst>
                              <p:cond delay="4000"/>
                            </p:stCondLst>
                            <p:childTnLst>
                              <p:par>
                                <p:cTn id="91" presetID="1" presetClass="entr" presetSubtype="0" fill="hold"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beep.wav"/>
                                        </p:tgtEl>
                                      </p:cMediaNode>
                                    </p:audio>
                                  </p:subTnLst>
                                </p:cTn>
                              </p:par>
                            </p:childTnLst>
                          </p:cTn>
                        </p:par>
                        <p:par>
                          <p:cTn id="93" fill="hold" nodeType="afterGroup">
                            <p:stCondLst>
                              <p:cond delay="5000"/>
                            </p:stCondLst>
                            <p:childTnLst>
                              <p:par>
                                <p:cTn id="94" presetID="1" presetClass="entr" presetSubtype="0" fill="hold"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beep.wav"/>
                                        </p:tgtEl>
                                      </p:cMediaNode>
                                    </p:audio>
                                  </p:subTnLst>
                                </p:cTn>
                              </p:par>
                            </p:childTnLst>
                          </p:cTn>
                        </p:par>
                        <p:par>
                          <p:cTn id="96" fill="hold" nodeType="afterGroup">
                            <p:stCondLst>
                              <p:cond delay="6000"/>
                            </p:stCondLst>
                            <p:childTnLst>
                              <p:par>
                                <p:cTn id="97" presetID="1" presetClass="entr" presetSubtype="0" fill="hold" nodeType="afterEffect">
                                  <p:stCondLst>
                                    <p:cond delay="1000"/>
                                  </p:stCondLst>
                                  <p:childTnLst>
                                    <p:set>
                                      <p:cBhvr>
                                        <p:cTn id="9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beep.wav"/>
                                        </p:tgtEl>
                                      </p:cMediaNode>
                                    </p:audio>
                                  </p:subTnLst>
                                </p:cTn>
                              </p:par>
                            </p:childTnLst>
                          </p:cTn>
                        </p:par>
                        <p:par>
                          <p:cTn id="99" fill="hold" nodeType="afterGroup">
                            <p:stCondLst>
                              <p:cond delay="7000"/>
                            </p:stCondLst>
                            <p:childTnLst>
                              <p:par>
                                <p:cTn id="100" presetID="1" presetClass="entr" presetSubtype="0" fill="hold" nodeType="afterEffect">
                                  <p:stCondLst>
                                    <p:cond delay="1000"/>
                                  </p:stCondLst>
                                  <p:childTnLst>
                                    <p:set>
                                      <p:cBhvr>
                                        <p:cTn id="10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beep.wav"/>
                                        </p:tgtEl>
                                      </p:cMediaNode>
                                    </p:audio>
                                  </p:subTnLst>
                                </p:cTn>
                              </p:par>
                            </p:childTnLst>
                          </p:cTn>
                        </p:par>
                        <p:par>
                          <p:cTn id="102" fill="hold" nodeType="afterGroup">
                            <p:stCondLst>
                              <p:cond delay="8000"/>
                            </p:stCondLst>
                            <p:childTnLst>
                              <p:par>
                                <p:cTn id="103" presetID="1" presetClass="entr" presetSubtype="0" fill="hold" nodeType="afterEffect">
                                  <p:stCondLst>
                                    <p:cond delay="1000"/>
                                  </p:stCondLst>
                                  <p:childTnLst>
                                    <p:set>
                                      <p:cBhvr>
                                        <p:cTn id="10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beep.wav"/>
                                        </p:tgtEl>
                                      </p:cMediaNode>
                                    </p:audio>
                                  </p:subTnLst>
                                </p:cTn>
                              </p:par>
                            </p:childTnLst>
                          </p:cTn>
                        </p:par>
                        <p:par>
                          <p:cTn id="105" fill="hold" nodeType="afterGroup">
                            <p:stCondLst>
                              <p:cond delay="9000"/>
                            </p:stCondLst>
                            <p:childTnLst>
                              <p:par>
                                <p:cTn id="106" presetID="1" presetClass="entr" presetSubtype="0" fill="hold" nodeType="afterEffect">
                                  <p:stCondLst>
                                    <p:cond delay="1000"/>
                                  </p:stCondLst>
                                  <p:childTnLst>
                                    <p:set>
                                      <p:cBhvr>
                                        <p:cTn id="10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beep.wav"/>
                                        </p:tgtEl>
                                      </p:cMediaNode>
                                    </p:audio>
                                  </p:subTnLst>
                                </p:cTn>
                              </p:par>
                            </p:childTnLst>
                          </p:cTn>
                        </p:par>
                        <p:par>
                          <p:cTn id="108" fill="hold" nodeType="afterGroup">
                            <p:stCondLst>
                              <p:cond delay="10000"/>
                            </p:stCondLst>
                            <p:childTnLst>
                              <p:par>
                                <p:cTn id="109" presetID="1" presetClass="entr" presetSubtype="0" fill="hold" nodeType="afterEffect">
                                  <p:stCondLst>
                                    <p:cond delay="1000"/>
                                  </p:stCondLst>
                                  <p:childTnLst>
                                    <p:set>
                                      <p:cBhvr>
                                        <p:cTn id="1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beep.wav"/>
                                        </p:tgtEl>
                                      </p:cMediaNode>
                                    </p:audio>
                                  </p:subTnLst>
                                </p:cTn>
                              </p:par>
                            </p:childTnLst>
                          </p:cTn>
                        </p:par>
                        <p:par>
                          <p:cTn id="111" fill="hold" nodeType="afterGroup">
                            <p:stCondLst>
                              <p:cond delay="11000"/>
                            </p:stCondLst>
                            <p:childTnLst>
                              <p:par>
                                <p:cTn id="112" presetID="1" presetClass="entr" presetSubtype="0" fill="hold" nodeType="afterEffect">
                                  <p:stCondLst>
                                    <p:cond delay="1000"/>
                                  </p:stCondLst>
                                  <p:childTnLst>
                                    <p:set>
                                      <p:cBhvr>
                                        <p:cTn id="11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beep.wav"/>
                                        </p:tgtEl>
                                      </p:cMediaNode>
                                    </p:audio>
                                  </p:subTnLst>
                                </p:cTn>
                              </p:par>
                            </p:childTnLst>
                          </p:cTn>
                        </p:par>
                        <p:par>
                          <p:cTn id="114" fill="hold" nodeType="afterGroup">
                            <p:stCondLst>
                              <p:cond delay="12000"/>
                            </p:stCondLst>
                            <p:childTnLst>
                              <p:par>
                                <p:cTn id="115" presetID="1" presetClass="entr" presetSubtype="0" fill="hold" nodeType="afterEffect">
                                  <p:stCondLst>
                                    <p:cond delay="1000"/>
                                  </p:stCondLst>
                                  <p:childTnLst>
                                    <p:set>
                                      <p:cBhvr>
                                        <p:cTn id="11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beep.wav"/>
                                        </p:tgtEl>
                                      </p:cMediaNode>
                                    </p:audio>
                                  </p:subTnLst>
                                </p:cTn>
                              </p:par>
                            </p:childTnLst>
                          </p:cTn>
                        </p:par>
                        <p:par>
                          <p:cTn id="117" fill="hold" nodeType="afterGroup">
                            <p:stCondLst>
                              <p:cond delay="13000"/>
                            </p:stCondLst>
                            <p:childTnLst>
                              <p:par>
                                <p:cTn id="118" presetID="1" presetClass="entr" presetSubtype="0" fill="hold" nodeType="afterEffect">
                                  <p:stCondLst>
                                    <p:cond delay="1000"/>
                                  </p:stCondLst>
                                  <p:childTnLst>
                                    <p:set>
                                      <p:cBhvr>
                                        <p:cTn id="11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beep.wav"/>
                                        </p:tgtEl>
                                      </p:cMediaNode>
                                    </p:audio>
                                  </p:subTnLst>
                                </p:cTn>
                              </p:par>
                            </p:childTnLst>
                          </p:cTn>
                        </p:par>
                        <p:par>
                          <p:cTn id="120" fill="hold" nodeType="afterGroup">
                            <p:stCondLst>
                              <p:cond delay="14000"/>
                            </p:stCondLst>
                            <p:childTnLst>
                              <p:par>
                                <p:cTn id="121" presetID="1" presetClass="entr" presetSubtype="0" fill="hold" nodeType="afterEffect">
                                  <p:stCondLst>
                                    <p:cond delay="1000"/>
                                  </p:stCondLst>
                                  <p:childTnLst>
                                    <p:set>
                                      <p:cBhvr>
                                        <p:cTn id="1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beep.wav"/>
                                        </p:tgtEl>
                                      </p:cMediaNode>
                                    </p:audio>
                                  </p:subTnLst>
                                </p:cTn>
                              </p:par>
                            </p:childTnLst>
                          </p:cTn>
                        </p:par>
                        <p:par>
                          <p:cTn id="123" fill="hold" nodeType="afterGroup">
                            <p:stCondLst>
                              <p:cond delay="15000"/>
                            </p:stCondLst>
                            <p:childTnLst>
                              <p:par>
                                <p:cTn id="124" presetID="1" presetClass="entr" presetSubtype="0" fill="hold" nodeType="afterEffect">
                                  <p:stCondLst>
                                    <p:cond delay="1000"/>
                                  </p:stCondLst>
                                  <p:childTnLst>
                                    <p:set>
                                      <p:cBhvr>
                                        <p:cTn id="12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2"/>
                  </p:tgtEl>
                </p:cond>
              </p:nextCondLst>
            </p:seq>
          </p:childTnLst>
        </p:cTn>
      </p:par>
    </p:tnLst>
    <p:bldLst>
      <p:bldP spid="50183" grpId="0" animBg="1"/>
      <p:bldP spid="50187" grpId="0" animBg="1"/>
      <p:bldP spid="50188" grpId="0" animBg="1"/>
      <p:bldP spid="50189" grpId="0" animBg="1"/>
      <p:bldP spid="50191" grpId="0" animBg="1"/>
      <p:bldP spid="50196" grpId="0" animBg="1"/>
      <p:bldP spid="50197" grpId="0" animBg="1"/>
      <p:bldP spid="50198" grpId="0" animBg="1"/>
      <p:bldP spid="29" grpId="0" animBg="1"/>
      <p:bldP spid="29" grpId="1" animBg="1"/>
      <p:bldP spid="32" grpId="0" animBg="1"/>
      <p:bldP spid="32" grpId="1" animBg="1"/>
      <p:bldP spid="34" grpId="0" animBg="1"/>
      <p:bldP spid="34" grpId="1" animBg="1"/>
      <p:bldP spid="35" grpId="0" animBg="1"/>
      <p:bldP spid="35" grpId="1"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036889" y="530228"/>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LUYỆN TẬP</a:t>
            </a:r>
          </a:p>
        </p:txBody>
      </p:sp>
      <p:sp>
        <p:nvSpPr>
          <p:cNvPr id="11" name="Text Box 8"/>
          <p:cNvSpPr txBox="1">
            <a:spLocks noChangeArrowheads="1"/>
          </p:cNvSpPr>
          <p:nvPr/>
        </p:nvSpPr>
        <p:spPr bwMode="auto">
          <a:xfrm>
            <a:off x="1227139" y="1531939"/>
            <a:ext cx="9726612"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1800"/>
              </a:spcBef>
              <a:buNone/>
            </a:pPr>
            <a:r>
              <a:rPr lang="en-US" altLang="en-US" sz="3600" b="1" dirty="0" err="1">
                <a:solidFill>
                  <a:srgbClr val="FFC000"/>
                </a:solidFill>
                <a:latin typeface="Calibri (Body)"/>
                <a:cs typeface="Times New Roman" pitchFamily="18" charset="0"/>
                <a:sym typeface="Wingdings" panose="05000000000000000000" pitchFamily="2" charset="2"/>
              </a:rPr>
              <a:t>Câu</a:t>
            </a:r>
            <a:r>
              <a:rPr lang="en-US" altLang="en-US" sz="3600" b="1" dirty="0">
                <a:solidFill>
                  <a:srgbClr val="FFC000"/>
                </a:solidFill>
                <a:latin typeface="Calibri (Body)"/>
                <a:cs typeface="Times New Roman" pitchFamily="18" charset="0"/>
                <a:sym typeface="Wingdings" panose="05000000000000000000" pitchFamily="2" charset="2"/>
              </a:rPr>
              <a:t> 3. </a:t>
            </a:r>
            <a:r>
              <a:rPr lang="en-US" altLang="en-US" sz="3600" b="1" dirty="0" err="1">
                <a:solidFill>
                  <a:srgbClr val="FFC000"/>
                </a:solidFill>
                <a:latin typeface="Calibri (Body)"/>
                <a:cs typeface="Times New Roman" pitchFamily="18" charset="0"/>
                <a:sym typeface="Wingdings" panose="05000000000000000000" pitchFamily="2" charset="2"/>
              </a:rPr>
              <a:t>Tại</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sao</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hệ</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tuần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hoàn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của</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châu</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chấu</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là</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hệ</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tuần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hoàn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hở</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mà</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vẫn</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hoạt</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động</a:t>
            </a:r>
            <a:r>
              <a:rPr lang="en-US" altLang="en-US" sz="3600" b="1" dirty="0">
                <a:solidFill>
                  <a:srgbClr val="FFC000"/>
                </a:solidFill>
                <a:latin typeface="Calibri (Body)"/>
                <a:cs typeface="Times New Roman" pitchFamily="18" charset="0"/>
                <a:sym typeface="Wingdings" panose="05000000000000000000" pitchFamily="2" charset="2"/>
              </a:rPr>
              <a:t> </a:t>
            </a:r>
            <a:r>
              <a:rPr lang="en-US" altLang="en-US" sz="3600" b="1" dirty="0" err="1">
                <a:solidFill>
                  <a:srgbClr val="FFC000"/>
                </a:solidFill>
                <a:latin typeface="Calibri (Body)"/>
                <a:cs typeface="Times New Roman" pitchFamily="18" charset="0"/>
                <a:sym typeface="Wingdings" panose="05000000000000000000" pitchFamily="2" charset="2"/>
              </a:rPr>
              <a:t>mạnh</a:t>
            </a:r>
            <a:r>
              <a:rPr lang="en-US" altLang="en-US" sz="3600" b="1" dirty="0">
                <a:solidFill>
                  <a:srgbClr val="FFC000"/>
                </a:solidFill>
                <a:latin typeface="Calibri (Body)"/>
                <a:cs typeface="Times New Roman" pitchFamily="18" charset="0"/>
                <a:sym typeface="Wingdings" panose="05000000000000000000" pitchFamily="2" charset="2"/>
              </a:rPr>
              <a:t>?</a:t>
            </a:r>
            <a:endParaRPr lang="en-US" altLang="en-US" sz="3600" b="1" dirty="0">
              <a:solidFill>
                <a:srgbClr val="FFC000"/>
              </a:solidFill>
              <a:latin typeface="Calibri (Body)"/>
              <a:cs typeface="Times New Roman" pitchFamily="18" charset="0"/>
            </a:endParaRPr>
          </a:p>
        </p:txBody>
      </p:sp>
      <p:sp>
        <p:nvSpPr>
          <p:cNvPr id="4" name="Text Box 8"/>
          <p:cNvSpPr txBox="1">
            <a:spLocks noChangeArrowheads="1"/>
          </p:cNvSpPr>
          <p:nvPr/>
        </p:nvSpPr>
        <p:spPr bwMode="auto">
          <a:xfrm>
            <a:off x="1303340" y="3434219"/>
            <a:ext cx="101552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1200"/>
              </a:spcBef>
              <a:buNone/>
            </a:pPr>
            <a:r>
              <a:rPr lang="en-US" altLang="en-US" sz="3600" b="1">
                <a:solidFill>
                  <a:schemeClr val="bg1"/>
                </a:solidFill>
                <a:latin typeface="Calibri (Body)"/>
                <a:cs typeface="Times New Roman" pitchFamily="18" charset="0"/>
                <a:sym typeface="Wingdings" panose="05000000000000000000" pitchFamily="2" charset="2"/>
              </a:rPr>
              <a:t>Trả lời: </a:t>
            </a:r>
            <a:r>
              <a:rPr lang="en-US" altLang="en-US" sz="3600" b="1">
                <a:solidFill>
                  <a:schemeClr val="bg1"/>
                </a:solidFill>
                <a:latin typeface="Calibri (Body)"/>
                <a:cs typeface="Times New Roman" pitchFamily="18" charset="0"/>
              </a:rPr>
              <a:t>Vì hệ tuần hoàn không đảm nhận vai trò vận chuyển khí.</a:t>
            </a:r>
            <a:endParaRPr lang="vi-VN" altLang="en-US" sz="3600" b="1">
              <a:solidFill>
                <a:schemeClr val="bg1"/>
              </a:solidFill>
              <a:latin typeface="Calibri (Body)"/>
              <a:cs typeface="Times New Roman"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60</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036889" y="399600"/>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LUYỆN TẬP</a:t>
            </a:r>
          </a:p>
        </p:txBody>
      </p:sp>
      <p:sp>
        <p:nvSpPr>
          <p:cNvPr id="11" name="Text Box 8"/>
          <p:cNvSpPr txBox="1">
            <a:spLocks noChangeArrowheads="1"/>
          </p:cNvSpPr>
          <p:nvPr/>
        </p:nvSpPr>
        <p:spPr bwMode="auto">
          <a:xfrm>
            <a:off x="524438" y="1531939"/>
            <a:ext cx="11214847" cy="409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altLang="en-US" sz="3600" b="1" dirty="0" err="1">
                <a:solidFill>
                  <a:srgbClr val="FFC000"/>
                </a:solidFill>
                <a:latin typeface="+mn-lt"/>
                <a:sym typeface="Wingdings" panose="05000000000000000000" pitchFamily="2" charset="2"/>
              </a:rPr>
              <a:t>Câu</a:t>
            </a:r>
            <a:r>
              <a:rPr lang="en-US" altLang="en-US" sz="3600" b="1" dirty="0">
                <a:solidFill>
                  <a:srgbClr val="FFC000"/>
                </a:solidFill>
                <a:latin typeface="+mn-lt"/>
                <a:sym typeface="Wingdings" panose="05000000000000000000" pitchFamily="2" charset="2"/>
              </a:rPr>
              <a:t> 4. </a:t>
            </a:r>
            <a:r>
              <a:rPr lang="en-US" sz="3600" dirty="0" err="1">
                <a:solidFill>
                  <a:srgbClr val="FFC000"/>
                </a:solidFill>
                <a:latin typeface="+mn-lt"/>
              </a:rPr>
              <a:t>Khi</a:t>
            </a:r>
            <a:r>
              <a:rPr lang="en-US" sz="3600" dirty="0">
                <a:solidFill>
                  <a:srgbClr val="FFC000"/>
                </a:solidFill>
                <a:latin typeface="+mn-lt"/>
              </a:rPr>
              <a:t> </a:t>
            </a:r>
            <a:r>
              <a:rPr lang="en-US" sz="3600" dirty="0" err="1">
                <a:solidFill>
                  <a:srgbClr val="FFC000"/>
                </a:solidFill>
                <a:latin typeface="+mn-lt"/>
              </a:rPr>
              <a:t>nói</a:t>
            </a:r>
            <a:r>
              <a:rPr lang="en-US" sz="3600" dirty="0">
                <a:solidFill>
                  <a:srgbClr val="FFC000"/>
                </a:solidFill>
                <a:latin typeface="+mn-lt"/>
              </a:rPr>
              <a:t> </a:t>
            </a:r>
            <a:r>
              <a:rPr lang="vi-VN" sz="3600" dirty="0">
                <a:solidFill>
                  <a:srgbClr val="FFC000"/>
                </a:solidFill>
                <a:latin typeface="+mn-lt"/>
              </a:rPr>
              <a:t>về cấu tạo tim người</a:t>
            </a:r>
            <a:r>
              <a:rPr lang="vi-VN" sz="3600" b="1" dirty="0">
                <a:solidFill>
                  <a:srgbClr val="FFC000"/>
                </a:solidFill>
                <a:latin typeface="+mn-lt"/>
              </a:rPr>
              <a:t>, </a:t>
            </a:r>
            <a:r>
              <a:rPr lang="en-US" sz="3600" dirty="0" err="1">
                <a:solidFill>
                  <a:srgbClr val="FFC000"/>
                </a:solidFill>
                <a:latin typeface="+mn-lt"/>
              </a:rPr>
              <a:t>phát</a:t>
            </a:r>
            <a:r>
              <a:rPr lang="en-US" sz="3600" dirty="0">
                <a:solidFill>
                  <a:srgbClr val="FFC000"/>
                </a:solidFill>
                <a:latin typeface="+mn-lt"/>
              </a:rPr>
              <a:t> </a:t>
            </a:r>
            <a:r>
              <a:rPr lang="en-US" sz="3600" dirty="0" err="1">
                <a:solidFill>
                  <a:srgbClr val="FFC000"/>
                </a:solidFill>
                <a:latin typeface="+mn-lt"/>
              </a:rPr>
              <a:t>biểu</a:t>
            </a:r>
            <a:r>
              <a:rPr lang="en-US" sz="3600" dirty="0">
                <a:solidFill>
                  <a:srgbClr val="FFC000"/>
                </a:solidFill>
                <a:latin typeface="+mn-lt"/>
              </a:rPr>
              <a:t> </a:t>
            </a:r>
            <a:r>
              <a:rPr lang="en-US" sz="3600" dirty="0" err="1">
                <a:solidFill>
                  <a:srgbClr val="FFC000"/>
                </a:solidFill>
                <a:latin typeface="+mn-lt"/>
              </a:rPr>
              <a:t>dưới</a:t>
            </a:r>
            <a:r>
              <a:rPr lang="en-US" sz="3600" dirty="0">
                <a:solidFill>
                  <a:srgbClr val="FFC000"/>
                </a:solidFill>
                <a:latin typeface="+mn-lt"/>
              </a:rPr>
              <a:t> </a:t>
            </a:r>
            <a:r>
              <a:rPr lang="en-US" sz="3600" dirty="0" err="1">
                <a:solidFill>
                  <a:srgbClr val="FFC000"/>
                </a:solidFill>
                <a:latin typeface="+mn-lt"/>
              </a:rPr>
              <a:t>đây</a:t>
            </a:r>
            <a:r>
              <a:rPr lang="en-US" sz="3600" dirty="0">
                <a:solidFill>
                  <a:srgbClr val="FFC000"/>
                </a:solidFill>
                <a:latin typeface="+mn-lt"/>
              </a:rPr>
              <a:t> </a:t>
            </a:r>
            <a:r>
              <a:rPr lang="en-US" sz="3600" dirty="0" err="1">
                <a:solidFill>
                  <a:srgbClr val="FFC000"/>
                </a:solidFill>
                <a:latin typeface="+mn-lt"/>
              </a:rPr>
              <a:t>là</a:t>
            </a:r>
            <a:r>
              <a:rPr lang="en-US" sz="3600" b="1" dirty="0">
                <a:solidFill>
                  <a:srgbClr val="FFC000"/>
                </a:solidFill>
                <a:latin typeface="+mn-lt"/>
              </a:rPr>
              <a:t> </a:t>
            </a:r>
            <a:r>
              <a:rPr lang="vi-VN" sz="3600" dirty="0">
                <a:solidFill>
                  <a:srgbClr val="FFC000"/>
                </a:solidFill>
                <a:latin typeface="+mn-lt"/>
              </a:rPr>
              <a:t>đúng hay sai</a:t>
            </a:r>
            <a:r>
              <a:rPr lang="en-US" sz="3600" dirty="0">
                <a:solidFill>
                  <a:srgbClr val="FFC000"/>
                </a:solidFill>
                <a:latin typeface="+mn-lt"/>
              </a:rPr>
              <a:t>?</a:t>
            </a:r>
          </a:p>
          <a:p>
            <a:pPr>
              <a:buNone/>
            </a:pPr>
            <a:r>
              <a:rPr lang="en-US" sz="3600" dirty="0">
                <a:solidFill>
                  <a:srgbClr val="FFC000"/>
                </a:solidFill>
                <a:latin typeface="+mn-lt"/>
              </a:rPr>
              <a:t>A. </a:t>
            </a:r>
            <a:r>
              <a:rPr lang="vi-VN" sz="3600" dirty="0">
                <a:solidFill>
                  <a:srgbClr val="FFC000"/>
                </a:solidFill>
                <a:latin typeface="+mn-lt"/>
              </a:rPr>
              <a:t>Van 3 lá là giữa tâm nhĩ phải và tâm thất phải.</a:t>
            </a:r>
            <a:endParaRPr lang="en-US" sz="3600" dirty="0">
              <a:solidFill>
                <a:srgbClr val="FFC000"/>
              </a:solidFill>
              <a:latin typeface="+mn-lt"/>
            </a:endParaRPr>
          </a:p>
          <a:p>
            <a:pPr>
              <a:buNone/>
            </a:pPr>
            <a:r>
              <a:rPr lang="en-US" sz="3600" dirty="0">
                <a:solidFill>
                  <a:srgbClr val="FFC000"/>
                </a:solidFill>
                <a:latin typeface="+mn-lt"/>
              </a:rPr>
              <a:t>B. </a:t>
            </a:r>
            <a:r>
              <a:rPr lang="vi-VN" sz="3600" dirty="0">
                <a:solidFill>
                  <a:srgbClr val="FFC000"/>
                </a:solidFill>
                <a:latin typeface="+mn-lt"/>
              </a:rPr>
              <a:t>Giữa tâm thất trái và tâm thất phải có vách ngăn hụt.</a:t>
            </a:r>
            <a:endParaRPr lang="en-US" sz="3600" dirty="0">
              <a:solidFill>
                <a:srgbClr val="FFC000"/>
              </a:solidFill>
              <a:latin typeface="+mn-lt"/>
            </a:endParaRPr>
          </a:p>
          <a:p>
            <a:pPr>
              <a:buNone/>
            </a:pPr>
            <a:r>
              <a:rPr lang="en-US" sz="3600" dirty="0">
                <a:solidFill>
                  <a:srgbClr val="FFC000"/>
                </a:solidFill>
                <a:latin typeface="+mn-lt"/>
              </a:rPr>
              <a:t>C. </a:t>
            </a:r>
            <a:r>
              <a:rPr lang="vi-VN" sz="3600" dirty="0">
                <a:solidFill>
                  <a:srgbClr val="FFC000"/>
                </a:solidFill>
                <a:latin typeface="+mn-lt"/>
              </a:rPr>
              <a:t>Phần bên phải của tim luôn chứa máu giàu O</a:t>
            </a:r>
            <a:r>
              <a:rPr lang="vi-VN" sz="3600" baseline="-25000" dirty="0">
                <a:solidFill>
                  <a:srgbClr val="FFC000"/>
                </a:solidFill>
                <a:latin typeface="+mn-lt"/>
              </a:rPr>
              <a:t>2</a:t>
            </a:r>
            <a:r>
              <a:rPr lang="vi-VN" sz="3600" dirty="0">
                <a:solidFill>
                  <a:srgbClr val="FFC000"/>
                </a:solidFill>
                <a:latin typeface="+mn-lt"/>
              </a:rPr>
              <a:t>.</a:t>
            </a:r>
            <a:endParaRPr lang="en-US" sz="3600" dirty="0">
              <a:solidFill>
                <a:srgbClr val="FFC000"/>
              </a:solidFill>
              <a:latin typeface="+mn-lt"/>
            </a:endParaRPr>
          </a:p>
          <a:p>
            <a:pPr>
              <a:buNone/>
            </a:pPr>
            <a:r>
              <a:rPr lang="en-US" sz="3600" dirty="0">
                <a:solidFill>
                  <a:srgbClr val="FFC000"/>
                </a:solidFill>
                <a:latin typeface="+mn-lt"/>
              </a:rPr>
              <a:t>D. </a:t>
            </a:r>
            <a:r>
              <a:rPr lang="vi-VN" sz="3600" dirty="0">
                <a:solidFill>
                  <a:srgbClr val="FFC000"/>
                </a:solidFill>
                <a:latin typeface="+mn-lt"/>
              </a:rPr>
              <a:t>Van 2 lá ngăn giữa tâm nhĩ trái và tâm thất trái.</a:t>
            </a:r>
            <a:endParaRPr lang="en-US" sz="3600" dirty="0">
              <a:solidFill>
                <a:srgbClr val="FFC000"/>
              </a:solidFill>
              <a:latin typeface="+mn-lt"/>
            </a:endParaRPr>
          </a:p>
        </p:txBody>
      </p:sp>
      <p:sp>
        <p:nvSpPr>
          <p:cNvPr id="4" name="Text Box 8"/>
          <p:cNvSpPr txBox="1">
            <a:spLocks noChangeArrowheads="1"/>
          </p:cNvSpPr>
          <p:nvPr/>
        </p:nvSpPr>
        <p:spPr bwMode="auto">
          <a:xfrm>
            <a:off x="1481792" y="5820111"/>
            <a:ext cx="101552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1200"/>
              </a:spcBef>
              <a:buNone/>
            </a:pPr>
            <a:r>
              <a:rPr lang="en-US" altLang="en-US" sz="3200" b="1" dirty="0" err="1">
                <a:solidFill>
                  <a:schemeClr val="bg1"/>
                </a:solidFill>
                <a:latin typeface="Times New Roman" panose="02020603050405020304" pitchFamily="18" charset="0"/>
                <a:sym typeface="Wingdings" panose="05000000000000000000" pitchFamily="2" charset="2"/>
              </a:rPr>
              <a:t>Trả</a:t>
            </a:r>
            <a:r>
              <a:rPr lang="en-US" altLang="en-US" sz="3200" b="1" dirty="0">
                <a:solidFill>
                  <a:schemeClr val="bg1"/>
                </a:solidFill>
                <a:latin typeface="Times New Roman" panose="02020603050405020304" pitchFamily="18" charset="0"/>
                <a:sym typeface="Wingdings" panose="05000000000000000000" pitchFamily="2" charset="2"/>
              </a:rPr>
              <a:t> </a:t>
            </a:r>
            <a:r>
              <a:rPr lang="en-US" altLang="en-US" sz="3200" b="1" dirty="0" err="1">
                <a:solidFill>
                  <a:schemeClr val="bg1"/>
                </a:solidFill>
                <a:latin typeface="Times New Roman" panose="02020603050405020304" pitchFamily="18" charset="0"/>
                <a:sym typeface="Wingdings" panose="05000000000000000000" pitchFamily="2" charset="2"/>
              </a:rPr>
              <a:t>lời</a:t>
            </a:r>
            <a:r>
              <a:rPr lang="en-US" altLang="en-US" sz="3200" b="1" dirty="0">
                <a:solidFill>
                  <a:schemeClr val="bg1"/>
                </a:solidFill>
                <a:latin typeface="Times New Roman" panose="02020603050405020304" pitchFamily="18" charset="0"/>
                <a:sym typeface="Wingdings" panose="05000000000000000000" pitchFamily="2" charset="2"/>
              </a:rPr>
              <a:t>: </a:t>
            </a:r>
            <a:r>
              <a:rPr lang="en-US" altLang="en-US" sz="3200" b="1">
                <a:solidFill>
                  <a:schemeClr val="bg1"/>
                </a:solidFill>
                <a:latin typeface="Times New Roman" panose="02020603050405020304" pitchFamily="18" charset="0"/>
              </a:rPr>
              <a:t>A, D </a:t>
            </a:r>
            <a:r>
              <a:rPr lang="en-US" altLang="en-US" sz="3200" b="1" dirty="0" err="1">
                <a:solidFill>
                  <a:schemeClr val="bg1"/>
                </a:solidFill>
                <a:latin typeface="Times New Roman" panose="02020603050405020304" pitchFamily="18" charset="0"/>
              </a:rPr>
              <a:t>đúng</a:t>
            </a:r>
            <a:endParaRPr lang="vi-VN" altLang="en-US" sz="3200" b="1" dirty="0">
              <a:solidFill>
                <a:schemeClr val="bg1"/>
              </a:solidFill>
              <a:latin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61</a:t>
            </a:fld>
            <a:endParaRPr lang="en-US"/>
          </a:p>
        </p:txBody>
      </p:sp>
    </p:spTree>
    <p:extLst>
      <p:ext uri="{BB962C8B-B14F-4D97-AF65-F5344CB8AC3E}">
        <p14:creationId xmlns:p14="http://schemas.microsoft.com/office/powerpoint/2010/main" val="2914292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884261" y="341996"/>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LUYỆN TẬP</a:t>
            </a:r>
          </a:p>
        </p:txBody>
      </p:sp>
      <p:sp>
        <p:nvSpPr>
          <p:cNvPr id="11" name="Text Box 8"/>
          <p:cNvSpPr txBox="1">
            <a:spLocks noChangeArrowheads="1"/>
          </p:cNvSpPr>
          <p:nvPr/>
        </p:nvSpPr>
        <p:spPr bwMode="auto">
          <a:xfrm>
            <a:off x="317610" y="1531939"/>
            <a:ext cx="11214847"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vi-VN" sz="3600" b="1" dirty="0">
                <a:solidFill>
                  <a:srgbClr val="FFC000"/>
                </a:solidFill>
              </a:rPr>
              <a:t>Câu </a:t>
            </a:r>
            <a:r>
              <a:rPr lang="en-US" sz="3600" b="1" dirty="0">
                <a:solidFill>
                  <a:srgbClr val="FFC000"/>
                </a:solidFill>
              </a:rPr>
              <a:t>5:</a:t>
            </a:r>
            <a:r>
              <a:rPr lang="en-US" sz="3600" dirty="0">
                <a:solidFill>
                  <a:srgbClr val="FFC000"/>
                </a:solidFill>
              </a:rPr>
              <a:t> </a:t>
            </a:r>
            <a:r>
              <a:rPr lang="vi-VN" sz="3600" dirty="0">
                <a:solidFill>
                  <a:srgbClr val="FFC000"/>
                </a:solidFill>
              </a:rPr>
              <a:t>Nhịp tim của nghé là 50 lần/phút, giả sử thời gian các pha của chu kì tim lần lượt là 1:3:4. Trong một chu kì tim, thời gian tâm </a:t>
            </a:r>
            <a:r>
              <a:rPr lang="en-US" sz="3600" dirty="0" err="1">
                <a:solidFill>
                  <a:srgbClr val="FFC000"/>
                </a:solidFill>
              </a:rPr>
              <a:t>thất</a:t>
            </a:r>
            <a:r>
              <a:rPr lang="vi-VN" sz="3600" dirty="0">
                <a:solidFill>
                  <a:srgbClr val="FFC000"/>
                </a:solidFill>
              </a:rPr>
              <a:t> được nghỉ ngơi là bao nhiêu giây?</a:t>
            </a:r>
            <a:endParaRPr lang="en-US" sz="3600" dirty="0">
              <a:solidFill>
                <a:srgbClr val="FFC000"/>
              </a:solidFill>
            </a:endParaRPr>
          </a:p>
        </p:txBody>
      </p:sp>
      <p:sp>
        <p:nvSpPr>
          <p:cNvPr id="4" name="Text Box 8"/>
          <p:cNvSpPr txBox="1">
            <a:spLocks noChangeArrowheads="1"/>
          </p:cNvSpPr>
          <p:nvPr/>
        </p:nvSpPr>
        <p:spPr bwMode="auto">
          <a:xfrm>
            <a:off x="174174" y="3484035"/>
            <a:ext cx="11865428" cy="247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3600" b="1" dirty="0" err="1">
                <a:solidFill>
                  <a:schemeClr val="bg1"/>
                </a:solidFill>
                <a:latin typeface="Calibri (Body)"/>
                <a:sym typeface="Wingdings" panose="05000000000000000000" pitchFamily="2" charset="2"/>
              </a:rPr>
              <a:t>Trả</a:t>
            </a:r>
            <a:r>
              <a:rPr lang="en-US" altLang="en-US" sz="3600" b="1" dirty="0">
                <a:solidFill>
                  <a:schemeClr val="bg1"/>
                </a:solidFill>
                <a:latin typeface="Calibri (Body)"/>
                <a:sym typeface="Wingdings" panose="05000000000000000000" pitchFamily="2" charset="2"/>
              </a:rPr>
              <a:t> </a:t>
            </a:r>
            <a:r>
              <a:rPr lang="en-US" altLang="en-US" sz="3600" b="1" dirty="0" err="1">
                <a:solidFill>
                  <a:schemeClr val="bg1"/>
                </a:solidFill>
                <a:latin typeface="Calibri (Body)"/>
                <a:sym typeface="Wingdings" panose="05000000000000000000" pitchFamily="2" charset="2"/>
              </a:rPr>
              <a:t>lời</a:t>
            </a:r>
            <a:r>
              <a:rPr lang="en-US" altLang="en-US" sz="3600" b="1">
                <a:solidFill>
                  <a:schemeClr val="bg1"/>
                </a:solidFill>
                <a:latin typeface="Calibri (Body)"/>
                <a:sym typeface="Wingdings" panose="05000000000000000000" pitchFamily="2" charset="2"/>
              </a:rPr>
              <a:t>: </a:t>
            </a:r>
          </a:p>
          <a:p>
            <a:r>
              <a:rPr lang="en-US" sz="3600" b="1">
                <a:solidFill>
                  <a:schemeClr val="bg1"/>
                </a:solidFill>
                <a:latin typeface="Calibri (Body)"/>
                <a:sym typeface="Wingdings" panose="05000000000000000000" pitchFamily="2" charset="2"/>
              </a:rPr>
              <a:t> </a:t>
            </a:r>
            <a:r>
              <a:rPr lang="vi-VN" sz="3600">
                <a:solidFill>
                  <a:schemeClr val="bg1"/>
                </a:solidFill>
                <a:latin typeface="Calibri (Body)"/>
              </a:rPr>
              <a:t>Chu </a:t>
            </a:r>
            <a:r>
              <a:rPr lang="vi-VN" sz="3600" dirty="0">
                <a:solidFill>
                  <a:schemeClr val="bg1"/>
                </a:solidFill>
                <a:latin typeface="Calibri (Body)"/>
              </a:rPr>
              <a:t>kì tim = 60 : 50 = 1,2s</a:t>
            </a:r>
            <a:endParaRPr lang="en-US" sz="3600" dirty="0">
              <a:solidFill>
                <a:schemeClr val="bg1"/>
              </a:solidFill>
              <a:latin typeface="Calibri (Body)"/>
            </a:endParaRPr>
          </a:p>
          <a:p>
            <a:r>
              <a:rPr lang="en-US" sz="3600">
                <a:solidFill>
                  <a:schemeClr val="bg1"/>
                </a:solidFill>
                <a:latin typeface="Calibri (Body)"/>
              </a:rPr>
              <a:t> </a:t>
            </a:r>
            <a:r>
              <a:rPr lang="vi-VN" sz="3600">
                <a:solidFill>
                  <a:schemeClr val="bg1"/>
                </a:solidFill>
                <a:latin typeface="Calibri (Body)"/>
              </a:rPr>
              <a:t>Thời </a:t>
            </a:r>
            <a:r>
              <a:rPr lang="vi-VN" sz="3600" dirty="0">
                <a:solidFill>
                  <a:schemeClr val="bg1"/>
                </a:solidFill>
                <a:latin typeface="Calibri (Body)"/>
              </a:rPr>
              <a:t>gian pha co tâm </a:t>
            </a:r>
            <a:r>
              <a:rPr lang="en-US" sz="3600" dirty="0" err="1">
                <a:solidFill>
                  <a:schemeClr val="bg1"/>
                </a:solidFill>
                <a:latin typeface="Calibri (Body)"/>
              </a:rPr>
              <a:t>thất</a:t>
            </a:r>
            <a:r>
              <a:rPr lang="vi-VN" sz="3600" dirty="0">
                <a:solidFill>
                  <a:schemeClr val="bg1"/>
                </a:solidFill>
                <a:latin typeface="Calibri (Body)"/>
              </a:rPr>
              <a:t>: 1,2 x 3/8 = 1,2 x  3/8 = 0,45s</a:t>
            </a:r>
            <a:endParaRPr lang="en-US" sz="3600" dirty="0">
              <a:solidFill>
                <a:schemeClr val="bg1"/>
              </a:solidFill>
              <a:latin typeface="Calibri (Body)"/>
            </a:endParaRPr>
          </a:p>
          <a:p>
            <a:r>
              <a:rPr lang="en-US" sz="3600">
                <a:solidFill>
                  <a:schemeClr val="bg1"/>
                </a:solidFill>
                <a:latin typeface="Calibri (Body)"/>
              </a:rPr>
              <a:t> </a:t>
            </a:r>
            <a:r>
              <a:rPr lang="vi-VN" sz="3600">
                <a:solidFill>
                  <a:schemeClr val="bg1"/>
                </a:solidFill>
                <a:latin typeface="Calibri (Body)"/>
              </a:rPr>
              <a:t>Suy ra thời gian nghĩ tâm </a:t>
            </a:r>
            <a:r>
              <a:rPr lang="en-US" sz="3600">
                <a:solidFill>
                  <a:schemeClr val="bg1"/>
                </a:solidFill>
                <a:latin typeface="Calibri (Body)"/>
              </a:rPr>
              <a:t>thất</a:t>
            </a:r>
            <a:r>
              <a:rPr lang="vi-VN" sz="3600">
                <a:solidFill>
                  <a:schemeClr val="bg1"/>
                </a:solidFill>
                <a:latin typeface="Calibri (Body)"/>
              </a:rPr>
              <a:t>: 1,2 – 0,45 = 0,75s</a:t>
            </a:r>
            <a:endParaRPr lang="en-US" sz="3600" dirty="0">
              <a:solidFill>
                <a:schemeClr val="bg1"/>
              </a:solidFill>
              <a:latin typeface="Calibri (Body)"/>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62</a:t>
            </a:fld>
            <a:endParaRPr lang="en-US"/>
          </a:p>
        </p:txBody>
      </p:sp>
    </p:spTree>
    <p:extLst>
      <p:ext uri="{BB962C8B-B14F-4D97-AF65-F5344CB8AC3E}">
        <p14:creationId xmlns:p14="http://schemas.microsoft.com/office/powerpoint/2010/main" val="2633712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89" y="253743"/>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89" y="1317917"/>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89" y="2516758"/>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89" y="3758007"/>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89" y="4967010"/>
            <a:ext cx="1231091"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271544" y="149501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1" name="Oval 20">
            <a:extLst>
              <a:ext uri="{FF2B5EF4-FFF2-40B4-BE49-F238E27FC236}">
                <a16:creationId xmlns:a16="http://schemas.microsoft.com/office/drawing/2014/main" id="{572C1AD8-2ACB-4189-A2FC-BB973BF5051B}"/>
              </a:ext>
            </a:extLst>
          </p:cNvPr>
          <p:cNvSpPr/>
          <p:nvPr/>
        </p:nvSpPr>
        <p:spPr>
          <a:xfrm>
            <a:off x="183080" y="243250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2" name="Oval 21">
            <a:extLst>
              <a:ext uri="{FF2B5EF4-FFF2-40B4-BE49-F238E27FC236}">
                <a16:creationId xmlns:a16="http://schemas.microsoft.com/office/drawing/2014/main" id="{E70A2308-EB10-47ED-8F4A-97F061362FD3}"/>
              </a:ext>
            </a:extLst>
          </p:cNvPr>
          <p:cNvSpPr/>
          <p:nvPr/>
        </p:nvSpPr>
        <p:spPr>
          <a:xfrm>
            <a:off x="183080" y="35801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3" name="Oval 22">
            <a:extLst>
              <a:ext uri="{FF2B5EF4-FFF2-40B4-BE49-F238E27FC236}">
                <a16:creationId xmlns:a16="http://schemas.microsoft.com/office/drawing/2014/main" id="{E3954B70-308D-43AA-B4E0-02AA646670CD}"/>
              </a:ext>
            </a:extLst>
          </p:cNvPr>
          <p:cNvSpPr/>
          <p:nvPr/>
        </p:nvSpPr>
        <p:spPr>
          <a:xfrm>
            <a:off x="183080"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4" name="Oval 23">
            <a:extLst>
              <a:ext uri="{FF2B5EF4-FFF2-40B4-BE49-F238E27FC236}">
                <a16:creationId xmlns:a16="http://schemas.microsoft.com/office/drawing/2014/main" id="{94964C97-896D-48FE-8B86-1507D47B71E3}"/>
              </a:ext>
            </a:extLst>
          </p:cNvPr>
          <p:cNvSpPr/>
          <p:nvPr/>
        </p:nvSpPr>
        <p:spPr>
          <a:xfrm>
            <a:off x="183080" y="61173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89" y="871105"/>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89" y="1880753"/>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89" y="3086100"/>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89" y="4367645"/>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89" y="5531429"/>
            <a:ext cx="1172443" cy="117244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3194176"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6" name="Oval 25">
            <a:extLst>
              <a:ext uri="{FF2B5EF4-FFF2-40B4-BE49-F238E27FC236}">
                <a16:creationId xmlns:a16="http://schemas.microsoft.com/office/drawing/2014/main" id="{2EB8C6C9-6AAD-4CD1-AC17-BF690C0B26AB}"/>
              </a:ext>
            </a:extLst>
          </p:cNvPr>
          <p:cNvSpPr/>
          <p:nvPr/>
        </p:nvSpPr>
        <p:spPr>
          <a:xfrm>
            <a:off x="4143356"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7" name="Oval 26">
            <a:extLst>
              <a:ext uri="{FF2B5EF4-FFF2-40B4-BE49-F238E27FC236}">
                <a16:creationId xmlns:a16="http://schemas.microsoft.com/office/drawing/2014/main" id="{448C1F59-7264-4BD5-9F7C-940986BDCB80}"/>
              </a:ext>
            </a:extLst>
          </p:cNvPr>
          <p:cNvSpPr/>
          <p:nvPr/>
        </p:nvSpPr>
        <p:spPr>
          <a:xfrm>
            <a:off x="5680779"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8" name="Oval 27">
            <a:extLst>
              <a:ext uri="{FF2B5EF4-FFF2-40B4-BE49-F238E27FC236}">
                <a16:creationId xmlns:a16="http://schemas.microsoft.com/office/drawing/2014/main" id="{033ECEDB-6FC7-440E-B826-9B94CD94AD67}"/>
              </a:ext>
            </a:extLst>
          </p:cNvPr>
          <p:cNvSpPr/>
          <p:nvPr/>
        </p:nvSpPr>
        <p:spPr>
          <a:xfrm>
            <a:off x="7173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29" name="Oval 28">
            <a:extLst>
              <a:ext uri="{FF2B5EF4-FFF2-40B4-BE49-F238E27FC236}">
                <a16:creationId xmlns:a16="http://schemas.microsoft.com/office/drawing/2014/main" id="{0A2BE852-05CF-4508-9423-ECE975AA399F}"/>
              </a:ext>
            </a:extLst>
          </p:cNvPr>
          <p:cNvSpPr/>
          <p:nvPr/>
        </p:nvSpPr>
        <p:spPr>
          <a:xfrm>
            <a:off x="5932487"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pic>
        <p:nvPicPr>
          <p:cNvPr id="12" name="Zombies 1" descr="Rammin Animation Ghouls And Game Overs 28 Prev Next Zombie Animated GIF -  LowGif">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2087" y="316055"/>
            <a:ext cx="1839192" cy="1839192"/>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descr="Rammin Animation Ghouls And Game Overs 28 Prev Next Zombie Animated GIF -  LowGif">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777" y="1235651"/>
            <a:ext cx="1839192" cy="1839192"/>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descr="Rammin Animation Ghouls And Game Overs 28 Prev Next Zombie Animated GIF -  LowGif">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7240" y="2509404"/>
            <a:ext cx="1839192" cy="1839192"/>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descr="Rammin Animation Ghouls And Game Overs 28 Prev Next Zombie Animated GIF -  LowGif">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6379" y="3526844"/>
            <a:ext cx="1839192" cy="1839192"/>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descr="Rammin Animation Ghouls And Game Overs 28 Prev Next Zombie Animated GIF -  LowGif">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5920" y="4600139"/>
            <a:ext cx="1839192" cy="18391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637" t="32043" r="27438" b="29876"/>
          <a:stretch/>
        </p:blipFill>
        <p:spPr>
          <a:xfrm>
            <a:off x="1766240" y="1019647"/>
            <a:ext cx="474435" cy="430940"/>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637" t="32043" r="27438" b="29876"/>
          <a:stretch/>
        </p:blipFill>
        <p:spPr>
          <a:xfrm>
            <a:off x="1766240" y="2012471"/>
            <a:ext cx="474435" cy="430940"/>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637" t="32043" r="27438" b="29876"/>
          <a:stretch/>
        </p:blipFill>
        <p:spPr>
          <a:xfrm>
            <a:off x="1766240" y="3241163"/>
            <a:ext cx="474435" cy="430940"/>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637" t="32043" r="27438" b="29876"/>
          <a:stretch/>
        </p:blipFill>
        <p:spPr>
          <a:xfrm>
            <a:off x="1766240" y="4537671"/>
            <a:ext cx="474435" cy="430940"/>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637" t="32043" r="27438" b="29876"/>
          <a:stretch/>
        </p:blipFill>
        <p:spPr>
          <a:xfrm>
            <a:off x="1766240" y="5690175"/>
            <a:ext cx="474435" cy="430940"/>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562" t="3555"/>
          <a:stretch/>
        </p:blipFill>
        <p:spPr bwMode="auto">
          <a:xfrm>
            <a:off x="4532457"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562" t="3555"/>
          <a:stretch/>
        </p:blipFill>
        <p:spPr bwMode="auto">
          <a:xfrm>
            <a:off x="6055001" y="1746164"/>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562" t="3555"/>
          <a:stretch/>
        </p:blipFill>
        <p:spPr bwMode="auto">
          <a:xfrm>
            <a:off x="3468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562" t="3555"/>
          <a:stretch/>
        </p:blipFill>
        <p:spPr bwMode="auto">
          <a:xfrm>
            <a:off x="5998069" y="41330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562" t="3555"/>
          <a:stretch/>
        </p:blipFill>
        <p:spPr bwMode="auto">
          <a:xfrm>
            <a:off x="7581045" y="524589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12362">
            <a:hlinkClick r:id="" action="ppaction://noaction"/>
            <a:extLst>
              <a:ext uri="{FF2B5EF4-FFF2-40B4-BE49-F238E27FC236}">
                <a16:creationId xmlns:a16="http://schemas.microsoft.com/office/drawing/2014/main" id="{A1C93219-F007-413C-8012-8B54FDC5D2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993" t="13001" r="11961" b="10462"/>
          <a:stretch/>
        </p:blipFill>
        <p:spPr>
          <a:xfrm>
            <a:off x="11097901" y="108211"/>
            <a:ext cx="949195" cy="994567"/>
          </a:xfrm>
          <a:prstGeom prst="rect">
            <a:avLst/>
          </a:prstGeom>
        </p:spPr>
      </p:pic>
      <p:pic>
        <p:nvPicPr>
          <p:cNvPr id="12365" name="Picture 12364">
            <a:hlinkClick r:id="" action="ppaction://noaction"/>
            <a:extLst>
              <a:ext uri="{FF2B5EF4-FFF2-40B4-BE49-F238E27FC236}">
                <a16:creationId xmlns:a16="http://schemas.microsoft.com/office/drawing/2014/main" id="{57F1A64F-D371-4921-951F-9300C712466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487" t="22087" r="13468" b="15742"/>
          <a:stretch/>
        </p:blipFill>
        <p:spPr>
          <a:xfrm>
            <a:off x="11097901" y="1200723"/>
            <a:ext cx="949195" cy="807895"/>
          </a:xfrm>
          <a:prstGeom prst="rect">
            <a:avLst/>
          </a:prstGeom>
        </p:spPr>
      </p:pic>
      <p:pic>
        <p:nvPicPr>
          <p:cNvPr id="12374" name="Picture 12373">
            <a:hlinkClick r:id="" action="ppaction://noaction"/>
            <a:extLst>
              <a:ext uri="{FF2B5EF4-FFF2-40B4-BE49-F238E27FC236}">
                <a16:creationId xmlns:a16="http://schemas.microsoft.com/office/drawing/2014/main" id="{FEC57334-ECAC-4472-8EAD-CC5F47B32EB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604" t="21831" r="12037" b="17330"/>
          <a:stretch/>
        </p:blipFill>
        <p:spPr>
          <a:xfrm>
            <a:off x="11148700" y="2106559"/>
            <a:ext cx="914285" cy="790576"/>
          </a:xfrm>
          <a:prstGeom prst="rect">
            <a:avLst/>
          </a:prstGeom>
        </p:spPr>
      </p:pic>
      <p:pic>
        <p:nvPicPr>
          <p:cNvPr id="12376" name="Picture 12375">
            <a:hlinkClick r:id="" action="ppaction://noaction"/>
            <a:extLst>
              <a:ext uri="{FF2B5EF4-FFF2-40B4-BE49-F238E27FC236}">
                <a16:creationId xmlns:a16="http://schemas.microsoft.com/office/drawing/2014/main" id="{31C012E7-3347-4A59-9E26-4C00E8081CE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3460" t="17416" r="11302" b="13150"/>
          <a:stretch/>
        </p:blipFill>
        <p:spPr>
          <a:xfrm>
            <a:off x="11097902" y="2995080"/>
            <a:ext cx="977689" cy="902277"/>
          </a:xfrm>
          <a:prstGeom prst="rect">
            <a:avLst/>
          </a:prstGeom>
        </p:spPr>
      </p:pic>
      <p:pic>
        <p:nvPicPr>
          <p:cNvPr id="12378" name="Picture 12377">
            <a:hlinkClick r:id="" action="ppaction://noaction"/>
            <a:extLst>
              <a:ext uri="{FF2B5EF4-FFF2-40B4-BE49-F238E27FC236}">
                <a16:creationId xmlns:a16="http://schemas.microsoft.com/office/drawing/2014/main" id="{A2967D98-3A00-4218-8F7C-3F1BC74CF76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3603" t="16919" r="19565" b="13647"/>
          <a:stretch/>
        </p:blipFill>
        <p:spPr>
          <a:xfrm>
            <a:off x="11110603" y="3995303"/>
            <a:ext cx="868447" cy="902279"/>
          </a:xfrm>
          <a:prstGeom prst="rect">
            <a:avLst/>
          </a:prstGeom>
        </p:spPr>
      </p:pic>
      <p:pic>
        <p:nvPicPr>
          <p:cNvPr id="12465" name="Picture 177" descr="You Win - Comic Speech Bubble Cartoon Game Assets Vector Image">
            <a:extLst>
              <a:ext uri="{FF2B5EF4-FFF2-40B4-BE49-F238E27FC236}">
                <a16:creationId xmlns:a16="http://schemas.microsoft.com/office/drawing/2014/main" id="{7022C357-09CB-45E0-8DCA-6FD401FD03A7}"/>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b="8661"/>
          <a:stretch/>
        </p:blipFill>
        <p:spPr bwMode="auto">
          <a:xfrm>
            <a:off x="1853998" y="-6507478"/>
            <a:ext cx="8034564" cy="7097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le Game Ui Stock Illustrations – 7,871 Mobile Game Ui Stock  Illustrations, Vectors &amp; Clipart - Dreamstime">
            <a:extLst>
              <a:ext uri="{FF2B5EF4-FFF2-40B4-BE49-F238E27FC236}">
                <a16:creationId xmlns:a16="http://schemas.microsoft.com/office/drawing/2014/main" id="{441B7B35-B651-49A6-BB01-813A42768C2C}"/>
              </a:ext>
            </a:extLst>
          </p:cNvPr>
          <p:cNvPicPr>
            <a:picLocks noChangeAspect="1" noChangeArrowheads="1"/>
          </p:cNvPicPr>
          <p:nvPr/>
        </p:nvPicPr>
        <p:blipFill>
          <a:blip r:embed="rId19">
            <a:clrChange>
              <a:clrFrom>
                <a:srgbClr val="736481"/>
              </a:clrFrom>
              <a:clrTo>
                <a:srgbClr val="736481">
                  <a:alpha val="0"/>
                </a:srgbClr>
              </a:clrTo>
            </a:clrChange>
            <a:extLst>
              <a:ext uri="{BEBA8EAE-BF5A-486C-A8C5-ECC9F3942E4B}">
                <a14:imgProps xmlns:a14="http://schemas.microsoft.com/office/drawing/2010/main">
                  <a14:imgLayer r:embed="rId20">
                    <a14:imgEffect>
                      <a14:backgroundRemoval t="10000" b="90000" l="10000" r="90000">
                        <a14:backgroundMark x1="25375" y1="14250" x2="40000" y2="33375"/>
                        <a14:backgroundMark x1="9875" y1="21250" x2="23250" y2="34625"/>
                        <a14:backgroundMark x1="23250" y1="34625" x2="26000" y2="39000"/>
                        <a14:backgroundMark x1="25875" y1="23250" x2="31500" y2="29625"/>
                        <a14:backgroundMark x1="31500" y1="29625" x2="36500" y2="33000"/>
                        <a14:backgroundMark x1="29250" y1="11500" x2="46250" y2="30500"/>
                        <a14:backgroundMark x1="45250" y1="15750" x2="47250" y2="24125"/>
                        <a14:backgroundMark x1="50250" y1="20625" x2="52875" y2="27375"/>
                        <a14:backgroundMark x1="52875" y1="27375" x2="62000" y2="30750"/>
                        <a14:backgroundMark x1="72125" y1="36250" x2="71250" y2="39875"/>
                        <a14:backgroundMark x1="85000" y1="42125" x2="78625" y2="46500"/>
                        <a14:backgroundMark x1="78625" y1="46500" x2="91125" y2="54250"/>
                        <a14:backgroundMark x1="87250" y1="58875" x2="80875" y2="55500"/>
                        <a14:backgroundMark x1="80875" y1="55500" x2="83250" y2="62375"/>
                        <a14:backgroundMark x1="83250" y1="62375" x2="86875" y2="66250"/>
                        <a14:backgroundMark x1="49875" y1="85125" x2="55875" y2="80250"/>
                        <a14:backgroundMark x1="55875" y1="80250" x2="59500" y2="74125"/>
                        <a14:backgroundMark x1="59500" y1="74125" x2="64500" y2="79750"/>
                        <a14:backgroundMark x1="64500" y1="79750" x2="66750" y2="71625"/>
                        <a14:backgroundMark x1="66750" y1="71625" x2="74750" y2="71625"/>
                        <a14:backgroundMark x1="74750" y1="71625" x2="74500" y2="81875"/>
                        <a14:backgroundMark x1="74500" y1="81875" x2="81375" y2="84750"/>
                        <a14:backgroundMark x1="80625" y1="75625" x2="74875" y2="70625"/>
                        <a14:backgroundMark x1="74875" y1="70625" x2="68500" y2="67625"/>
                        <a14:backgroundMark x1="68500" y1="67625" x2="67500" y2="68750"/>
                        <a14:backgroundMark x1="65875" y1="70000" x2="65375" y2="72125"/>
                        <a14:backgroundMark x1="56750" y1="71000" x2="59000" y2="74375"/>
                        <a14:backgroundMark x1="55750" y1="79250" x2="57500" y2="72250"/>
                        <a14:backgroundMark x1="57500" y1="72250" x2="58750" y2="71125"/>
                        <a14:backgroundMark x1="49125" y1="71500" x2="50125" y2="70375"/>
                        <a14:backgroundMark x1="21375" y1="43875" x2="26500" y2="45125"/>
                        <a14:backgroundMark x1="23625" y1="32375" x2="27250" y2="38375"/>
                        <a14:backgroundMark x1="21375" y1="27875" x2="25875" y2="34375"/>
                        <a14:backgroundMark x1="25875" y1="34375" x2="25875" y2="34375"/>
                        <a14:backgroundMark x1="84625" y1="65250" x2="78750" y2="58750"/>
                        <a14:backgroundMark x1="78750" y1="58750" x2="81625" y2="55625"/>
                        <a14:backgroundMark x1="74500" y1="57250" x2="81250" y2="55250"/>
                        <a14:backgroundMark x1="81250" y1="55250" x2="81250" y2="55250"/>
                        <a14:backgroundMark x1="22000" y1="54000" x2="24375" y2="54000"/>
                        <a14:backgroundMark x1="52250" y1="27375" x2="58125" y2="29875"/>
                        <a14:backgroundMark x1="53000" y1="27625" x2="57875" y2="30125"/>
                        <a14:backgroundMark x1="51750" y1="24250" x2="57250" y2="31000"/>
                        <a14:backgroundMark x1="57250" y1="31000" x2="58375"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8362876" y="-1567228"/>
            <a:ext cx="8752559" cy="8752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78157" y="883784"/>
            <a:ext cx="513347" cy="702664"/>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24672" y="1842847"/>
            <a:ext cx="513347" cy="702664"/>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87049" y="3144971"/>
            <a:ext cx="513347" cy="702664"/>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05905" y="4186337"/>
            <a:ext cx="513347" cy="702664"/>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40013" y="5249140"/>
            <a:ext cx="513347" cy="702664"/>
          </a:xfrm>
          <a:prstGeom prst="rect">
            <a:avLst/>
          </a:prstGeom>
        </p:spPr>
      </p:pic>
      <p:pic>
        <p:nvPicPr>
          <p:cNvPr id="43" name="Picture 42">
            <a:extLst>
              <a:ext uri="{FF2B5EF4-FFF2-40B4-BE49-F238E27FC236}">
                <a16:creationId xmlns:a16="http://schemas.microsoft.com/office/drawing/2014/main" id="{728C0C7F-C737-4661-AC40-60F62BAF746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75257" y="6132285"/>
            <a:ext cx="1304171" cy="1143177"/>
          </a:xfrm>
          <a:prstGeom prst="rect">
            <a:avLst/>
          </a:prstGeom>
        </p:spPr>
      </p:pic>
    </p:spTree>
    <p:extLst>
      <p:ext uri="{BB962C8B-B14F-4D97-AF65-F5344CB8AC3E}">
        <p14:creationId xmlns:p14="http://schemas.microsoft.com/office/powerpoint/2010/main" val="2862256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42" presetClass="path" presetSubtype="0" accel="50000" decel="50000" fill="hold" nodeType="withEffect">
                                  <p:stCondLst>
                                    <p:cond delay="250"/>
                                  </p:stCondLst>
                                  <p:childTnLst>
                                    <p:animMotion origin="layout" path="M -3.75E-6 -2.59259E-6 L 0.26485 -0.00625 " pathEditMode="relative" rAng="0" ptsTypes="AA">
                                      <p:cBhvr>
                                        <p:cTn id="9" dur="2000" fill="hold"/>
                                        <p:tgtEl>
                                          <p:spTgt spid="11"/>
                                        </p:tgtEl>
                                        <p:attrNameLst>
                                          <p:attrName>ppt_x</p:attrName>
                                          <p:attrName>ppt_y</p:attrName>
                                        </p:attrNameLst>
                                      </p:cBhvr>
                                      <p:rCtr x="13216" y="-324"/>
                                    </p:animMotion>
                                  </p:childTnLst>
                                  <p:subTnLst>
                                    <p:audio>
                                      <p:cMediaNode>
                                        <p:cTn display="0" masterRel="sameClick">
                                          <p:stCondLst>
                                            <p:cond evt="begin" delay="0">
                                              <p:tn val="8"/>
                                            </p:cond>
                                          </p:stCondLst>
                                          <p:endCondLst>
                                            <p:cond evt="onStopAudio" delay="0">
                                              <p:tgtEl>
                                                <p:sldTgt/>
                                              </p:tgtEl>
                                            </p:cond>
                                          </p:endCondLst>
                                        </p:cTn>
                                        <p:tgtEl>
                                          <p:sndTgt r:embed="rId3"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3.125E-6 -2.59259E-6 L 0.53307 0.74398 " pathEditMode="relative" rAng="0" ptsTypes="AA">
                                      <p:cBhvr>
                                        <p:cTn id="30" dur="1500" fill="hold"/>
                                        <p:tgtEl>
                                          <p:spTgt spid="5"/>
                                        </p:tgtEl>
                                        <p:attrNameLst>
                                          <p:attrName>ppt_x</p:attrName>
                                          <p:attrName>ppt_y</p:attrName>
                                        </p:attrNameLst>
                                      </p:cBhvr>
                                      <p:rCtr x="26654" y="37199"/>
                                    </p:animMotion>
                                  </p:childTnLst>
                                  <p:subTnLst>
                                    <p:audio>
                                      <p:cMediaNode vol="37000">
                                        <p:cTn display="0" masterRel="sameClick">
                                          <p:stCondLst>
                                            <p:cond evt="begin" delay="0">
                                              <p:tn val="2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3"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4.16667E-6 -1.11111E-6 L 0.34597 0.60416 " pathEditMode="relative" rAng="0" ptsTypes="AA">
                                      <p:cBhvr>
                                        <p:cTn id="59" dur="1500" fill="hold"/>
                                        <p:tgtEl>
                                          <p:spTgt spid="53"/>
                                        </p:tgtEl>
                                        <p:attrNameLst>
                                          <p:attrName>ppt_x</p:attrName>
                                          <p:attrName>ppt_y</p:attrName>
                                        </p:attrNameLst>
                                      </p:cBhvr>
                                      <p:rCtr x="17201" y="30324"/>
                                    </p:animMotion>
                                  </p:childTnLst>
                                  <p:subTnLst>
                                    <p:audio>
                                      <p:cMediaNode>
                                        <p:cTn display="0" masterRel="sameClick">
                                          <p:stCondLst>
                                            <p:cond evt="begin" delay="0">
                                              <p:tn val="5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par>
                                <p:cTn id="66" presetID="42" presetClass="path" presetSubtype="0" accel="50000" decel="50000" fill="hold" nodeType="withEffect">
                                  <p:stCondLst>
                                    <p:cond delay="250"/>
                                  </p:stCondLst>
                                  <p:childTnLst>
                                    <p:animMotion origin="layout" path="M -2.91667E-6 4.81481E-6 L 0.18425 0.00347 " pathEditMode="relative" rAng="0" ptsTypes="AA">
                                      <p:cBhvr>
                                        <p:cTn id="67" dur="2000" fill="hold"/>
                                        <p:tgtEl>
                                          <p:spTgt spid="32"/>
                                        </p:tgtEl>
                                        <p:attrNameLst>
                                          <p:attrName>ppt_x</p:attrName>
                                          <p:attrName>ppt_y</p:attrName>
                                        </p:attrNameLst>
                                      </p:cBhvr>
                                      <p:rCtr x="9206" y="162"/>
                                    </p:animMotion>
                                  </p:childTnLst>
                                  <p:subTnLst>
                                    <p:audio>
                                      <p:cMediaNode>
                                        <p:cTn display="0" masterRel="sameClick">
                                          <p:stCondLst>
                                            <p:cond evt="begin" delay="0">
                                              <p:tn val="66"/>
                                            </p:cond>
                                          </p:stCondLst>
                                          <p:endCondLst>
                                            <p:cond evt="onStopAudio" delay="0">
                                              <p:tgtEl>
                                                <p:sldTgt/>
                                              </p:tgtEl>
                                            </p:cond>
                                          </p:endCondLst>
                                        </p:cTn>
                                        <p:tgtEl>
                                          <p:sndTgt r:embed="rId3"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1.875E-6 7.40741E-7 L 0.50703 0.40509 " pathEditMode="relative" rAng="0" ptsTypes="AA">
                                      <p:cBhvr>
                                        <p:cTn id="89" dur="1500" fill="hold"/>
                                        <p:tgtEl>
                                          <p:spTgt spid="54"/>
                                        </p:tgtEl>
                                        <p:attrNameLst>
                                          <p:attrName>ppt_x</p:attrName>
                                          <p:attrName>ppt_y</p:attrName>
                                        </p:attrNameLst>
                                      </p:cBhvr>
                                      <p:rCtr x="25313" y="20278"/>
                                    </p:animMotion>
                                  </p:childTnLst>
                                  <p:subTnLst>
                                    <p:audio>
                                      <p:cMediaNode>
                                        <p:cTn display="0" masterRel="sameClick">
                                          <p:stCondLst>
                                            <p:cond evt="begin" delay="0">
                                              <p:tn val="8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2"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3"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1.66667E-6 -1.85185E-6 L 0.24635 0.25255 " pathEditMode="relative" rAng="0" ptsTypes="AA">
                                      <p:cBhvr>
                                        <p:cTn id="118" dur="1500" fill="hold"/>
                                        <p:tgtEl>
                                          <p:spTgt spid="55"/>
                                        </p:tgtEl>
                                        <p:attrNameLst>
                                          <p:attrName>ppt_x</p:attrName>
                                          <p:attrName>ppt_y</p:attrName>
                                        </p:attrNameLst>
                                      </p:cBhvr>
                                      <p:rCtr x="12292" y="12801"/>
                                    </p:animMotion>
                                  </p:childTnLst>
                                  <p:subTnLst>
                                    <p:audio>
                                      <p:cMediaNode>
                                        <p:cTn display="0" masterRel="sameClick">
                                          <p:stCondLst>
                                            <p:cond evt="begin" delay="0">
                                              <p:tn val="117"/>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2"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3"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5"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1.66667E-6 -1.48148E-6 L 0.06953 0.09629 " pathEditMode="relative" rAng="0" ptsTypes="AA">
                                      <p:cBhvr>
                                        <p:cTn id="150" dur="1500" fill="hold"/>
                                        <p:tgtEl>
                                          <p:spTgt spid="56"/>
                                        </p:tgtEl>
                                        <p:attrNameLst>
                                          <p:attrName>ppt_x</p:attrName>
                                          <p:attrName>ppt_y</p:attrName>
                                        </p:attrNameLst>
                                      </p:cBhvr>
                                      <p:rCtr x="3385" y="5000"/>
                                    </p:animMotion>
                                  </p:childTnLst>
                                  <p:subTnLst>
                                    <p:audio>
                                      <p:cMediaNode>
                                        <p:cTn display="0" masterRel="sameClick">
                                          <p:stCondLst>
                                            <p:cond evt="begin" delay="0">
                                              <p:tn val="14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5" y="1395304"/>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3"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A</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B</a:t>
            </a:r>
          </a:p>
        </p:txBody>
      </p:sp>
      <p:sp>
        <p:nvSpPr>
          <p:cNvPr id="44" name="Đáp án C">
            <a:extLst>
              <a:ext uri="{FF2B5EF4-FFF2-40B4-BE49-F238E27FC236}">
                <a16:creationId xmlns:a16="http://schemas.microsoft.com/office/drawing/2014/main" id="{22088E1A-F06B-4800-AF0C-20352418B69F}"/>
              </a:ext>
            </a:extLst>
          </p:cNvPr>
          <p:cNvSpPr/>
          <p:nvPr/>
        </p:nvSpPr>
        <p:spPr>
          <a:xfrm>
            <a:off x="2437133" y="568459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C</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D</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3" y="421636"/>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algn="ctr" defTabSz="914354" eaLnBrk="1" fontAlgn="auto" hangingPunct="1">
                <a:spcBef>
                  <a:spcPts val="0"/>
                </a:spcBef>
                <a:spcAft>
                  <a:spcPts val="0"/>
                </a:spcAft>
              </a:pPr>
              <a:r>
                <a:rPr lang="en-US" sz="4000" b="1">
                  <a:solidFill>
                    <a:prstClr val="white"/>
                  </a:solidFill>
                  <a:latin typeface="Arial" panose="020B0604020202020204" pitchFamily="34" charset="0"/>
                  <a:cs typeface="Arial" panose="020B0604020202020204" pitchFamily="34" charset="0"/>
                  <a:sym typeface="Arial"/>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954246" y="2001812"/>
            <a:ext cx="6548951" cy="2800763"/>
          </a:xfrm>
          <a:prstGeom prst="rect">
            <a:avLst/>
          </a:prstGeom>
          <a:noFill/>
        </p:spPr>
        <p:txBody>
          <a:bodyPr wrap="square" lIns="121914" tIns="60957" rIns="121914" bIns="60957">
            <a:spAutoFit/>
          </a:bodyPr>
          <a:lstStyle/>
          <a:p>
            <a:pPr eaLnBrk="1" fontAlgn="auto" hangingPunct="1">
              <a:spcBef>
                <a:spcPts val="0"/>
              </a:spcBef>
              <a:spcAft>
                <a:spcPts val="0"/>
              </a:spcAft>
              <a:buClr>
                <a:srgbClr val="000000"/>
              </a:buClr>
            </a:pPr>
            <a:r>
              <a:rPr lang="vi-VN" sz="1900" kern="0" dirty="0">
                <a:solidFill>
                  <a:prstClr val="white"/>
                </a:solidFill>
                <a:latin typeface="Times New Roman"/>
                <a:cs typeface="Arial"/>
                <a:sym typeface="Arial"/>
              </a:rPr>
              <a:t>Tim bị cắt rời khỏi cơ thể vẫn có thể co dãn nhịp nhàng thêm một thời gian nếu được cung cấp đủ: </a:t>
            </a:r>
            <a:endParaRPr lang="vi-VN" sz="3200" kern="0" dirty="0">
              <a:solidFill>
                <a:prstClr val="white"/>
              </a:solidFill>
              <a:latin typeface="Times New Roman"/>
              <a:cs typeface="Arial"/>
              <a:sym typeface="Arial"/>
            </a:endParaRPr>
          </a:p>
          <a:p>
            <a:pPr eaLnBrk="1" fontAlgn="auto" hangingPunct="1">
              <a:spcBef>
                <a:spcPts val="0"/>
              </a:spcBef>
              <a:spcAft>
                <a:spcPts val="0"/>
              </a:spcAft>
              <a:buClr>
                <a:srgbClr val="000000"/>
              </a:buClr>
            </a:pPr>
            <a:r>
              <a:rPr lang="vi-VN" sz="1900" kern="0" dirty="0">
                <a:solidFill>
                  <a:prstClr val="white"/>
                </a:solidFill>
                <a:latin typeface="Times New Roman"/>
                <a:cs typeface="Arial"/>
                <a:sym typeface="Arial"/>
              </a:rPr>
              <a:t>A. </a:t>
            </a:r>
            <a:r>
              <a:rPr lang="vi-VN" sz="1900" kern="0" dirty="0">
                <a:solidFill>
                  <a:prstClr val="white"/>
                </a:solidFill>
                <a:latin typeface="Times New Roman" panose="02020603050405020304" pitchFamily="18" charset="0"/>
                <a:cs typeface="Arial"/>
                <a:sym typeface="Arial"/>
              </a:rPr>
              <a:t>nhiệt độ thích hợp và kích thích xung điện.</a:t>
            </a:r>
            <a:r>
              <a:rPr lang="en-US" sz="1900" kern="0" dirty="0">
                <a:solidFill>
                  <a:prstClr val="white"/>
                </a:solidFill>
                <a:latin typeface="Calibri Light" panose="020F0302020204030204"/>
                <a:cs typeface="Arial"/>
                <a:sym typeface="Arial"/>
              </a:rPr>
              <a:t> </a:t>
            </a:r>
          </a:p>
          <a:p>
            <a:pPr eaLnBrk="1" fontAlgn="auto" hangingPunct="1">
              <a:spcBef>
                <a:spcPts val="0"/>
              </a:spcBef>
              <a:spcAft>
                <a:spcPts val="0"/>
              </a:spcAft>
              <a:buClr>
                <a:srgbClr val="000000"/>
              </a:buClr>
            </a:pPr>
            <a:r>
              <a:rPr lang="vi-VN" sz="1900" kern="0" dirty="0">
                <a:solidFill>
                  <a:prstClr val="white"/>
                </a:solidFill>
                <a:latin typeface="Times New Roman"/>
                <a:cs typeface="Arial"/>
                <a:sym typeface="Arial"/>
              </a:rPr>
              <a:t>B. chất dinh dưỡng, O</a:t>
            </a:r>
            <a:r>
              <a:rPr lang="vi-VN" sz="1900" kern="0" baseline="-25000" dirty="0">
                <a:solidFill>
                  <a:prstClr val="white"/>
                </a:solidFill>
                <a:latin typeface="Times New Roman"/>
                <a:cs typeface="Arial"/>
                <a:sym typeface="Arial"/>
              </a:rPr>
              <a:t>2</a:t>
            </a:r>
            <a:r>
              <a:rPr lang="vi-VN" sz="1900" kern="0" dirty="0">
                <a:solidFill>
                  <a:prstClr val="white"/>
                </a:solidFill>
                <a:latin typeface="Times New Roman"/>
                <a:cs typeface="Arial"/>
                <a:sym typeface="Arial"/>
              </a:rPr>
              <a:t> và kích thích xung điện.</a:t>
            </a:r>
            <a:endParaRPr lang="vi-VN" sz="3200" kern="0" dirty="0">
              <a:solidFill>
                <a:prstClr val="white"/>
              </a:solidFill>
              <a:latin typeface="Times New Roman"/>
              <a:cs typeface="Arial"/>
              <a:sym typeface="Arial"/>
            </a:endParaRPr>
          </a:p>
          <a:p>
            <a:pPr eaLnBrk="1" fontAlgn="auto" hangingPunct="1">
              <a:spcBef>
                <a:spcPts val="0"/>
              </a:spcBef>
              <a:spcAft>
                <a:spcPts val="0"/>
              </a:spcAft>
              <a:buClr>
                <a:srgbClr val="000000"/>
              </a:buClr>
            </a:pPr>
            <a:r>
              <a:rPr lang="vi-VN" sz="1900" kern="0" dirty="0">
                <a:solidFill>
                  <a:prstClr val="white"/>
                </a:solidFill>
                <a:latin typeface="Times New Roman"/>
                <a:cs typeface="Arial"/>
                <a:sym typeface="Arial"/>
              </a:rPr>
              <a:t>C. </a:t>
            </a:r>
            <a:r>
              <a:rPr lang="vi-VN" sz="1900" kern="0" dirty="0">
                <a:solidFill>
                  <a:prstClr val="white"/>
                </a:solidFill>
                <a:latin typeface="Times New Roman" panose="02020603050405020304" pitchFamily="18" charset="0"/>
                <a:cs typeface="Arial"/>
                <a:sym typeface="Arial"/>
              </a:rPr>
              <a:t>chất dinh dưỡng, O</a:t>
            </a:r>
            <a:r>
              <a:rPr lang="vi-VN" sz="1900" kern="0" baseline="-25000" dirty="0">
                <a:solidFill>
                  <a:prstClr val="white"/>
                </a:solidFill>
                <a:latin typeface="Times New Roman" panose="02020603050405020304" pitchFamily="18" charset="0"/>
                <a:cs typeface="Arial"/>
                <a:sym typeface="Arial"/>
              </a:rPr>
              <a:t>2</a:t>
            </a:r>
            <a:r>
              <a:rPr lang="vi-VN" sz="1900" kern="0" dirty="0">
                <a:solidFill>
                  <a:prstClr val="white"/>
                </a:solidFill>
                <a:latin typeface="Times New Roman" panose="02020603050405020304" pitchFamily="18" charset="0"/>
                <a:cs typeface="Arial"/>
                <a:sym typeface="Arial"/>
              </a:rPr>
              <a:t> và nhiệt độ thích hợp.</a:t>
            </a:r>
            <a:endParaRPr lang="vi-VN" sz="3200" kern="0" dirty="0">
              <a:solidFill>
                <a:prstClr val="white"/>
              </a:solidFill>
              <a:latin typeface="Times New Roman" panose="02020603050405020304" pitchFamily="18" charset="0"/>
              <a:cs typeface="Arial"/>
              <a:sym typeface="Arial"/>
            </a:endParaRPr>
          </a:p>
          <a:p>
            <a:pPr eaLnBrk="1" fontAlgn="auto" hangingPunct="1">
              <a:spcBef>
                <a:spcPts val="0"/>
              </a:spcBef>
              <a:spcAft>
                <a:spcPts val="0"/>
              </a:spcAft>
              <a:buClr>
                <a:srgbClr val="000000"/>
              </a:buClr>
            </a:pPr>
            <a:r>
              <a:rPr lang="vi-VN" sz="1900" kern="0" dirty="0">
                <a:solidFill>
                  <a:prstClr val="white"/>
                </a:solidFill>
                <a:latin typeface="Times New Roman"/>
                <a:cs typeface="Arial"/>
                <a:sym typeface="Arial"/>
              </a:rPr>
              <a:t>D. chất dinh dưỡng và nhiệt độ thích hợp.</a:t>
            </a:r>
            <a:endParaRPr lang="vi-VN" sz="3200" kern="0" dirty="0">
              <a:solidFill>
                <a:prstClr val="white"/>
              </a:solidFill>
              <a:latin typeface="Times New Roman"/>
              <a:cs typeface="Arial"/>
              <a:sym typeface="Arial"/>
            </a:endParaRPr>
          </a:p>
          <a:p>
            <a:pPr eaLnBrk="1" fontAlgn="auto" hangingPunct="1">
              <a:spcBef>
                <a:spcPts val="0"/>
              </a:spcBef>
              <a:spcAft>
                <a:spcPts val="0"/>
              </a:spcAft>
              <a:buClr>
                <a:srgbClr val="000000"/>
              </a:buClr>
            </a:pPr>
            <a:br>
              <a:rPr lang="vi-VN" sz="3200" kern="0" dirty="0">
                <a:solidFill>
                  <a:prstClr val="white"/>
                </a:solidFill>
                <a:latin typeface="Times New Roman"/>
                <a:cs typeface="Arial"/>
                <a:sym typeface="Arial"/>
              </a:rPr>
            </a:br>
            <a:endParaRPr lang="vi-VN" sz="2800" b="1" dirty="0">
              <a:solidFill>
                <a:prstClr val="white"/>
              </a:solidFill>
              <a:latin typeface="Times New Roman"/>
              <a:cs typeface="Arial" panose="020B0604020202020204" pitchFamily="34" charset="0"/>
              <a:sym typeface="Arial"/>
            </a:endParaRPr>
          </a:p>
        </p:txBody>
      </p:sp>
      <p:pic>
        <p:nvPicPr>
          <p:cNvPr id="48" name="Picture 47">
            <a:hlinkClick r:id="rId6"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585" t="29757" r="27796" b="28785"/>
          <a:stretch/>
        </p:blipFill>
        <p:spPr>
          <a:xfrm>
            <a:off x="10247325" y="-311068"/>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285" y="7522717"/>
            <a:ext cx="1462280" cy="1426723"/>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9888" y="7512134"/>
            <a:ext cx="1273219" cy="1323383"/>
          </a:xfrm>
          <a:prstGeom prst="rect">
            <a:avLst/>
          </a:prstGeom>
        </p:spPr>
      </p:pic>
    </p:spTree>
    <p:extLst>
      <p:ext uri="{BB962C8B-B14F-4D97-AF65-F5344CB8AC3E}">
        <p14:creationId xmlns:p14="http://schemas.microsoft.com/office/powerpoint/2010/main" val="14267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3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afterEffect">
                                  <p:stCondLst>
                                    <p:cond delay="0"/>
                                  </p:stCondLst>
                                  <p:childTnLst>
                                    <p:animClr clrSpc="rgb" dir="cw">
                                      <p:cBhvr>
                                        <p:cTn id="33" dur="250" fill="hold"/>
                                        <p:tgtEl>
                                          <p:spTgt spid="42"/>
                                        </p:tgtEl>
                                        <p:attrNameLst>
                                          <p:attrName>fillcolor</p:attrName>
                                        </p:attrNameLst>
                                      </p:cBhvr>
                                      <p:to>
                                        <a:srgbClr val="FF0000"/>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cTn>
                              </p:par>
                              <p:par>
                                <p:cTn id="36" presetID="64" presetClass="path" presetSubtype="0" accel="50000" decel="50000" fill="hold" nodeType="withEffect">
                                  <p:stCondLst>
                                    <p:cond delay="0"/>
                                  </p:stCondLst>
                                  <p:childTnLst>
                                    <p:animMotion origin="layout" path="M -1.45833E-6 4.07407E-6 L -0.17018 -0.46227 " pathEditMode="relative" rAng="0" ptsTypes="AA">
                                      <p:cBhvr>
                                        <p:cTn id="37" dur="250" fill="hold"/>
                                        <p:tgtEl>
                                          <p:spTgt spid="4"/>
                                        </p:tgtEl>
                                        <p:attrNameLst>
                                          <p:attrName>ppt_x</p:attrName>
                                          <p:attrName>ppt_y</p:attrName>
                                        </p:attrNameLst>
                                      </p:cBhvr>
                                      <p:rCtr x="-8516" y="-23125"/>
                                    </p:animMotion>
                                  </p:childTnLst>
                                  <p:subTnLst>
                                    <p:audio>
                                      <p:cMediaNode>
                                        <p:cTn display="0" masterRel="sameClick">
                                          <p:stCondLst>
                                            <p:cond evt="begin" delay="0">
                                              <p:tn val="36"/>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afterEffect">
                                  <p:stCondLst>
                                    <p:cond delay="0"/>
                                  </p:stCondLst>
                                  <p:childTnLst>
                                    <p:animClr clrSpc="rgb" dir="cw">
                                      <p:cBhvr>
                                        <p:cTn id="42" dur="250" fill="hold"/>
                                        <p:tgtEl>
                                          <p:spTgt spid="43"/>
                                        </p:tgtEl>
                                        <p:attrNameLst>
                                          <p:attrName>fillcolor</p:attrName>
                                        </p:attrNameLst>
                                      </p:cBhvr>
                                      <p:to>
                                        <a:srgbClr val="FF0000"/>
                                      </p:to>
                                    </p:animClr>
                                    <p:set>
                                      <p:cBhvr>
                                        <p:cTn id="43" dur="250" fill="hold"/>
                                        <p:tgtEl>
                                          <p:spTgt spid="43"/>
                                        </p:tgtEl>
                                        <p:attrNameLst>
                                          <p:attrName>fill.type</p:attrName>
                                        </p:attrNameLst>
                                      </p:cBhvr>
                                      <p:to>
                                        <p:strVal val="solid"/>
                                      </p:to>
                                    </p:set>
                                    <p:set>
                                      <p:cBhvr>
                                        <p:cTn id="44" dur="250" fill="hold"/>
                                        <p:tgtEl>
                                          <p:spTgt spid="43"/>
                                        </p:tgtEl>
                                        <p:attrNameLst>
                                          <p:attrName>fill.on</p:attrName>
                                        </p:attrNameLst>
                                      </p:cBhvr>
                                      <p:to>
                                        <p:strVal val="true"/>
                                      </p:to>
                                    </p:set>
                                  </p:childTnLst>
                                </p:cTn>
                              </p:par>
                              <p:par>
                                <p:cTn id="45" presetID="64" presetClass="path" presetSubtype="0" accel="50000" decel="50000" fill="hold" nodeType="withEffect">
                                  <p:stCondLst>
                                    <p:cond delay="0"/>
                                  </p:stCondLst>
                                  <p:childTnLst>
                                    <p:animMotion origin="layout" path="M -1.45833E-6 4.07407E-6 L 0.14336 -0.46227 " pathEditMode="relative" rAng="0" ptsTypes="AA">
                                      <p:cBhvr>
                                        <p:cTn id="46" dur="250" fill="hold"/>
                                        <p:tgtEl>
                                          <p:spTgt spid="4"/>
                                        </p:tgtEl>
                                        <p:attrNameLst>
                                          <p:attrName>ppt_x</p:attrName>
                                          <p:attrName>ppt_y</p:attrName>
                                        </p:attrNameLst>
                                      </p:cBhvr>
                                      <p:rCtr x="7161" y="-23125"/>
                                    </p:animMotion>
                                  </p:childTnLst>
                                  <p:subTnLst>
                                    <p:audio>
                                      <p:cMediaNode>
                                        <p:cTn display="0" masterRel="sameClick">
                                          <p:stCondLst>
                                            <p:cond evt="begin" delay="0">
                                              <p:tn val="4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50" fill="hold"/>
                                        <p:tgtEl>
                                          <p:spTgt spid="44"/>
                                        </p:tgtEl>
                                        <p:attrNameLst>
                                          <p:attrName>fillcolor</p:attrName>
                                        </p:attrNameLst>
                                      </p:cBhvr>
                                      <p:to>
                                        <a:srgbClr val="00B0F0"/>
                                      </p:to>
                                    </p:animClr>
                                    <p:set>
                                      <p:cBhvr>
                                        <p:cTn id="52" dur="250" fill="hold"/>
                                        <p:tgtEl>
                                          <p:spTgt spid="44"/>
                                        </p:tgtEl>
                                        <p:attrNameLst>
                                          <p:attrName>fill.type</p:attrName>
                                        </p:attrNameLst>
                                      </p:cBhvr>
                                      <p:to>
                                        <p:strVal val="solid"/>
                                      </p:to>
                                    </p:set>
                                    <p:set>
                                      <p:cBhvr>
                                        <p:cTn id="53" dur="250" fill="hold"/>
                                        <p:tgtEl>
                                          <p:spTgt spid="44"/>
                                        </p:tgtEl>
                                        <p:attrNameLst>
                                          <p:attrName>fill.on</p:attrName>
                                        </p:attrNameLst>
                                      </p:cBhvr>
                                      <p:to>
                                        <p:strVal val="true"/>
                                      </p:to>
                                    </p:set>
                                  </p:childTnLst>
                                </p:cTn>
                              </p:par>
                              <p:par>
                                <p:cTn id="54" presetID="64" presetClass="path" presetSubtype="0" accel="50000" decel="50000" fill="hold" nodeType="withEffect">
                                  <p:stCondLst>
                                    <p:cond delay="0"/>
                                  </p:stCondLst>
                                  <p:childTnLst>
                                    <p:animMotion origin="layout" path="M 1.11022E-16 1.85185E-6 L -0.43906 -0.3132 " pathEditMode="relative" rAng="0" ptsTypes="AA">
                                      <p:cBhvr>
                                        <p:cTn id="55" dur="250" fill="hold"/>
                                        <p:tgtEl>
                                          <p:spTgt spid="50"/>
                                        </p:tgtEl>
                                        <p:attrNameLst>
                                          <p:attrName>ppt_x</p:attrName>
                                          <p:attrName>ppt_y</p:attrName>
                                        </p:attrNameLst>
                                      </p:cBhvr>
                                      <p:rCtr x="-21953" y="-15671"/>
                                    </p:animMotion>
                                  </p:childTnLst>
                                  <p:subTnLst>
                                    <p:audio>
                                      <p:cMediaNode>
                                        <p:cTn display="0" masterRel="sameClick">
                                          <p:stCondLst>
                                            <p:cond evt="begin" delay="0">
                                              <p:tn val="5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afterEffect">
                                  <p:stCondLst>
                                    <p:cond delay="0"/>
                                  </p:stCondLst>
                                  <p:childTnLst>
                                    <p:animClr clrSpc="rgb" dir="cw">
                                      <p:cBhvr>
                                        <p:cTn id="60" dur="250" fill="hold"/>
                                        <p:tgtEl>
                                          <p:spTgt spid="45"/>
                                        </p:tgtEl>
                                        <p:attrNameLst>
                                          <p:attrName>fillcolor</p:attrName>
                                        </p:attrNameLst>
                                      </p:cBhvr>
                                      <p:to>
                                        <a:srgbClr val="FF0000"/>
                                      </p:to>
                                    </p:animClr>
                                    <p:set>
                                      <p:cBhvr>
                                        <p:cTn id="61" dur="250" fill="hold"/>
                                        <p:tgtEl>
                                          <p:spTgt spid="45"/>
                                        </p:tgtEl>
                                        <p:attrNameLst>
                                          <p:attrName>fill.type</p:attrName>
                                        </p:attrNameLst>
                                      </p:cBhvr>
                                      <p:to>
                                        <p:strVal val="solid"/>
                                      </p:to>
                                    </p:set>
                                    <p:set>
                                      <p:cBhvr>
                                        <p:cTn id="62" dur="250" fill="hold"/>
                                        <p:tgtEl>
                                          <p:spTgt spid="45"/>
                                        </p:tgtEl>
                                        <p:attrNameLst>
                                          <p:attrName>fill.on</p:attrName>
                                        </p:attrNameLst>
                                      </p:cBhvr>
                                      <p:to>
                                        <p:strVal val="true"/>
                                      </p:to>
                                    </p:set>
                                  </p:childTnLst>
                                </p:cTn>
                              </p:par>
                              <p:par>
                                <p:cTn id="63" presetID="64" presetClass="path" presetSubtype="0" accel="50000" decel="50000" fill="hold" nodeType="withEffect">
                                  <p:stCondLst>
                                    <p:cond delay="0"/>
                                  </p:stCondLst>
                                  <p:childTnLst>
                                    <p:animMotion origin="layout" path="M -1.45833E-6 4.07407E-6 L 0.1405 -0.30417 " pathEditMode="relative" rAng="0" ptsTypes="AA">
                                      <p:cBhvr>
                                        <p:cTn id="64" dur="250" fill="hold"/>
                                        <p:tgtEl>
                                          <p:spTgt spid="4"/>
                                        </p:tgtEl>
                                        <p:attrNameLst>
                                          <p:attrName>ppt_x</p:attrName>
                                          <p:attrName>ppt_y</p:attrName>
                                        </p:attrNameLst>
                                      </p:cBhvr>
                                      <p:rCtr x="7018" y="-15208"/>
                                    </p:animMotion>
                                  </p:childTnLst>
                                  <p:subTnLst>
                                    <p:audio>
                                      <p:cMediaNode>
                                        <p:cTn display="0" masterRel="sameClick">
                                          <p:stCondLst>
                                            <p:cond evt="begin" delay="0">
                                              <p:tn val="6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5" y="1395304"/>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3"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A</a:t>
            </a:r>
          </a:p>
        </p:txBody>
      </p:sp>
      <p:sp>
        <p:nvSpPr>
          <p:cNvPr id="43" name="Đáp án B">
            <a:extLst>
              <a:ext uri="{FF2B5EF4-FFF2-40B4-BE49-F238E27FC236}">
                <a16:creationId xmlns:a16="http://schemas.microsoft.com/office/drawing/2014/main" id="{6CE2E367-E000-402A-A46A-08AAF2FB929F}"/>
              </a:ext>
            </a:extLst>
          </p:cNvPr>
          <p:cNvSpPr/>
          <p:nvPr/>
        </p:nvSpPr>
        <p:spPr>
          <a:xfrm>
            <a:off x="2425829"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ĐÁP ÁN C</a:t>
            </a:r>
          </a:p>
        </p:txBody>
      </p:sp>
      <p:sp>
        <p:nvSpPr>
          <p:cNvPr id="44" name="Đáp án C">
            <a:extLst>
              <a:ext uri="{FF2B5EF4-FFF2-40B4-BE49-F238E27FC236}">
                <a16:creationId xmlns:a16="http://schemas.microsoft.com/office/drawing/2014/main" id="{22088E1A-F06B-4800-AF0C-20352418B69F}"/>
              </a:ext>
            </a:extLst>
          </p:cNvPr>
          <p:cNvSpPr/>
          <p:nvPr/>
        </p:nvSpPr>
        <p:spPr>
          <a:xfrm>
            <a:off x="6334712"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ĐÁP ÁN B</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D</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3" y="421636"/>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algn="ctr" defTabSz="914354" eaLnBrk="1" fontAlgn="auto" hangingPunct="1">
                <a:spcBef>
                  <a:spcPts val="0"/>
                </a:spcBef>
                <a:spcAft>
                  <a:spcPts val="0"/>
                </a:spcAft>
              </a:pPr>
              <a:r>
                <a:rPr lang="en-US" sz="4000" b="1">
                  <a:solidFill>
                    <a:prstClr val="white"/>
                  </a:solidFill>
                  <a:latin typeface="Arial" panose="020B0604020202020204" pitchFamily="34" charset="0"/>
                  <a:cs typeface="Arial" panose="020B0604020202020204" pitchFamily="34" charset="0"/>
                  <a:sym typeface="Arial"/>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00400" y="1919585"/>
            <a:ext cx="6548951" cy="2062097"/>
          </a:xfrm>
          <a:prstGeom prst="rect">
            <a:avLst/>
          </a:prstGeom>
          <a:noFill/>
        </p:spPr>
        <p:txBody>
          <a:bodyPr wrap="square" lIns="121914" tIns="60957" rIns="121914" bIns="60957">
            <a:spAutoFit/>
          </a:bodyPr>
          <a:lstStyle/>
          <a:p>
            <a:pPr eaLnBrk="1" fontAlgn="auto" hangingPunct="1">
              <a:spcBef>
                <a:spcPts val="1600"/>
              </a:spcBef>
              <a:spcAft>
                <a:spcPts val="0"/>
              </a:spcAft>
              <a:buClr>
                <a:srgbClr val="000000"/>
              </a:buClr>
            </a:pPr>
            <a:r>
              <a:rPr lang="vi-VN" kern="0" dirty="0">
                <a:solidFill>
                  <a:prstClr val="white"/>
                </a:solidFill>
                <a:latin typeface="Times New Roman"/>
                <a:cs typeface="Arial"/>
                <a:sym typeface="Arial"/>
              </a:rPr>
              <a:t>Mao mạch được cấu tạo từ một</a:t>
            </a:r>
            <a:r>
              <a:rPr lang="en-US" kern="0" dirty="0">
                <a:solidFill>
                  <a:prstClr val="white"/>
                </a:solidFill>
                <a:latin typeface="Calibri Light"/>
                <a:cs typeface="Arial"/>
                <a:sym typeface="Arial"/>
              </a:rPr>
              <a:t>:</a:t>
            </a:r>
            <a:endParaRPr lang="vi-VN" kern="0" dirty="0">
              <a:solidFill>
                <a:prstClr val="white"/>
              </a:solidFill>
              <a:latin typeface="Times New Roman"/>
              <a:cs typeface="Arial"/>
              <a:sym typeface="Arial"/>
            </a:endParaRPr>
          </a:p>
          <a:p>
            <a:pPr marL="304784" eaLnBrk="1" fontAlgn="auto" hangingPunct="1">
              <a:spcBef>
                <a:spcPts val="0"/>
              </a:spcBef>
              <a:spcAft>
                <a:spcPts val="0"/>
              </a:spcAft>
              <a:buClr>
                <a:srgbClr val="000000"/>
              </a:buClr>
            </a:pPr>
            <a:r>
              <a:rPr lang="vi-VN" kern="0" dirty="0">
                <a:solidFill>
                  <a:prstClr val="white"/>
                </a:solidFill>
                <a:latin typeface="Times New Roman"/>
                <a:cs typeface="Arial"/>
                <a:sym typeface="Arial"/>
              </a:rPr>
              <a:t>A. lớp tế bào mô liên kết. </a:t>
            </a:r>
          </a:p>
          <a:p>
            <a:pPr marL="304784" eaLnBrk="1" fontAlgn="auto" hangingPunct="1">
              <a:spcBef>
                <a:spcPts val="0"/>
              </a:spcBef>
              <a:spcAft>
                <a:spcPts val="0"/>
              </a:spcAft>
              <a:buClr>
                <a:srgbClr val="000000"/>
              </a:buClr>
            </a:pPr>
            <a:r>
              <a:rPr lang="vi-VN" kern="0" dirty="0">
                <a:solidFill>
                  <a:prstClr val="white"/>
                </a:solidFill>
                <a:latin typeface="Times New Roman"/>
                <a:cs typeface="Arial"/>
                <a:sym typeface="Arial"/>
              </a:rPr>
              <a:t>B. lớp tế bào biểu bì mô dẹt.                           </a:t>
            </a:r>
          </a:p>
          <a:p>
            <a:pPr marL="304784" eaLnBrk="1" fontAlgn="auto" hangingPunct="1">
              <a:spcBef>
                <a:spcPts val="0"/>
              </a:spcBef>
              <a:spcAft>
                <a:spcPts val="0"/>
              </a:spcAft>
              <a:buClr>
                <a:srgbClr val="000000"/>
              </a:buClr>
            </a:pPr>
            <a:r>
              <a:rPr lang="vi-VN" kern="0" dirty="0">
                <a:solidFill>
                  <a:prstClr val="white"/>
                </a:solidFill>
                <a:latin typeface="Times New Roman"/>
                <a:cs typeface="Arial"/>
                <a:sym typeface="Arial"/>
              </a:rPr>
              <a:t>C. lớp cơ và sợi đàn hồi. </a:t>
            </a:r>
          </a:p>
          <a:p>
            <a:pPr marL="304784" eaLnBrk="1" fontAlgn="auto" hangingPunct="1">
              <a:spcBef>
                <a:spcPts val="0"/>
              </a:spcBef>
              <a:spcAft>
                <a:spcPts val="0"/>
              </a:spcAft>
              <a:buClr>
                <a:srgbClr val="000000"/>
              </a:buClr>
            </a:pPr>
            <a:r>
              <a:rPr lang="vi-VN" kern="0" dirty="0">
                <a:solidFill>
                  <a:prstClr val="white"/>
                </a:solidFill>
                <a:latin typeface="Times New Roman"/>
                <a:cs typeface="Arial"/>
                <a:sym typeface="Arial"/>
              </a:rPr>
              <a:t>D. lớp tế bào mô liên kết và sợi đàn hồi.</a:t>
            </a:r>
          </a:p>
          <a:p>
            <a:pPr eaLnBrk="1" fontAlgn="auto" hangingPunct="1">
              <a:spcBef>
                <a:spcPts val="0"/>
              </a:spcBef>
              <a:spcAft>
                <a:spcPts val="0"/>
              </a:spcAft>
              <a:buClr>
                <a:srgbClr val="000000"/>
              </a:buClr>
            </a:pPr>
            <a:br>
              <a:rPr lang="vi-VN" kern="0" dirty="0">
                <a:solidFill>
                  <a:prstClr val="white"/>
                </a:solidFill>
                <a:latin typeface="Times New Roman"/>
                <a:cs typeface="Arial"/>
                <a:sym typeface="Arial"/>
              </a:rPr>
            </a:br>
            <a:endParaRPr lang="vi-VN" b="1" dirty="0">
              <a:solidFill>
                <a:prstClr val="white"/>
              </a:solidFill>
              <a:latin typeface="Times New Roman"/>
              <a:cs typeface="Arial" panose="020B0604020202020204" pitchFamily="34" charset="0"/>
              <a:sym typeface="Arial"/>
            </a:endParaRPr>
          </a:p>
        </p:txBody>
      </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285" y="7522717"/>
            <a:ext cx="1462280" cy="1426723"/>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888" y="7512134"/>
            <a:ext cx="1273219" cy="1323383"/>
          </a:xfrm>
          <a:prstGeom prst="rect">
            <a:avLst/>
          </a:prstGeom>
        </p:spPr>
      </p:pic>
      <p:pic>
        <p:nvPicPr>
          <p:cNvPr id="2" name="Picture 1">
            <a:hlinkClick r:id="rId7" action="ppaction://hlinksldjump"/>
            <a:extLst>
              <a:ext uri="{FF2B5EF4-FFF2-40B4-BE49-F238E27FC236}">
                <a16:creationId xmlns:a16="http://schemas.microsoft.com/office/drawing/2014/main" id="{E1985F31-BE5A-869F-C830-32393DD4F9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585" t="29757" r="27796" b="28785"/>
          <a:stretch/>
        </p:blipFill>
        <p:spPr>
          <a:xfrm>
            <a:off x="10247325" y="-311068"/>
            <a:ext cx="2207859" cy="2098485"/>
          </a:xfrm>
          <a:prstGeom prst="rect">
            <a:avLst/>
          </a:prstGeom>
        </p:spPr>
      </p:pic>
    </p:spTree>
    <p:extLst>
      <p:ext uri="{BB962C8B-B14F-4D97-AF65-F5344CB8AC3E}">
        <p14:creationId xmlns:p14="http://schemas.microsoft.com/office/powerpoint/2010/main" val="5800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3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afterEffect">
                                  <p:stCondLst>
                                    <p:cond delay="0"/>
                                  </p:stCondLst>
                                  <p:childTnLst>
                                    <p:animClr clrSpc="rgb" dir="cw">
                                      <p:cBhvr>
                                        <p:cTn id="33" dur="250" fill="hold"/>
                                        <p:tgtEl>
                                          <p:spTgt spid="42"/>
                                        </p:tgtEl>
                                        <p:attrNameLst>
                                          <p:attrName>fillcolor</p:attrName>
                                        </p:attrNameLst>
                                      </p:cBhvr>
                                      <p:to>
                                        <a:srgbClr val="FF0000"/>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cTn>
                              </p:par>
                              <p:par>
                                <p:cTn id="36" presetID="64" presetClass="path" presetSubtype="0" accel="50000" decel="50000" fill="hold" nodeType="withEffect">
                                  <p:stCondLst>
                                    <p:cond delay="0"/>
                                  </p:stCondLst>
                                  <p:childTnLst>
                                    <p:animMotion origin="layout" path="M -1.45833E-6 4.07407E-6 L -0.17018 -0.46227 " pathEditMode="relative" rAng="0" ptsTypes="AA">
                                      <p:cBhvr>
                                        <p:cTn id="37" dur="250" fill="hold"/>
                                        <p:tgtEl>
                                          <p:spTgt spid="4"/>
                                        </p:tgtEl>
                                        <p:attrNameLst>
                                          <p:attrName>ppt_x</p:attrName>
                                          <p:attrName>ppt_y</p:attrName>
                                        </p:attrNameLst>
                                      </p:cBhvr>
                                      <p:rCtr x="-8516" y="-23125"/>
                                    </p:animMotion>
                                  </p:childTnLst>
                                  <p:subTnLst>
                                    <p:audio>
                                      <p:cMediaNode>
                                        <p:cTn display="0" masterRel="sameClick">
                                          <p:stCondLst>
                                            <p:cond evt="begin" delay="0">
                                              <p:tn val="36"/>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afterEffect">
                                  <p:stCondLst>
                                    <p:cond delay="0"/>
                                  </p:stCondLst>
                                  <p:childTnLst>
                                    <p:animClr clrSpc="rgb" dir="cw">
                                      <p:cBhvr>
                                        <p:cTn id="42" dur="250" fill="hold"/>
                                        <p:tgtEl>
                                          <p:spTgt spid="43"/>
                                        </p:tgtEl>
                                        <p:attrNameLst>
                                          <p:attrName>fillcolor</p:attrName>
                                        </p:attrNameLst>
                                      </p:cBhvr>
                                      <p:to>
                                        <a:srgbClr val="FF0000"/>
                                      </p:to>
                                    </p:animClr>
                                    <p:set>
                                      <p:cBhvr>
                                        <p:cTn id="43" dur="250" fill="hold"/>
                                        <p:tgtEl>
                                          <p:spTgt spid="43"/>
                                        </p:tgtEl>
                                        <p:attrNameLst>
                                          <p:attrName>fill.type</p:attrName>
                                        </p:attrNameLst>
                                      </p:cBhvr>
                                      <p:to>
                                        <p:strVal val="solid"/>
                                      </p:to>
                                    </p:set>
                                    <p:set>
                                      <p:cBhvr>
                                        <p:cTn id="44" dur="250" fill="hold"/>
                                        <p:tgtEl>
                                          <p:spTgt spid="43"/>
                                        </p:tgtEl>
                                        <p:attrNameLst>
                                          <p:attrName>fill.on</p:attrName>
                                        </p:attrNameLst>
                                      </p:cBhvr>
                                      <p:to>
                                        <p:strVal val="true"/>
                                      </p:to>
                                    </p:set>
                                  </p:childTnLst>
                                </p:cTn>
                              </p:par>
                              <p:par>
                                <p:cTn id="45" presetID="64" presetClass="path" presetSubtype="0" accel="50000" decel="50000" fill="hold" nodeType="withEffect">
                                  <p:stCondLst>
                                    <p:cond delay="0"/>
                                  </p:stCondLst>
                                  <p:childTnLst>
                                    <p:animMotion origin="layout" path="M 1.94444E-6 4.07407E-6 L -0.14827 -0.29723 " pathEditMode="relative" rAng="0" ptsTypes="AA">
                                      <p:cBhvr>
                                        <p:cTn id="46" dur="250" fill="hold"/>
                                        <p:tgtEl>
                                          <p:spTgt spid="4"/>
                                        </p:tgtEl>
                                        <p:attrNameLst>
                                          <p:attrName>ppt_x</p:attrName>
                                          <p:attrName>ppt_y</p:attrName>
                                        </p:attrNameLst>
                                      </p:cBhvr>
                                      <p:rCtr x="-7413" y="-14877"/>
                                    </p:animMotion>
                                  </p:childTnLst>
                                  <p:subTnLst>
                                    <p:audio>
                                      <p:cMediaNode>
                                        <p:cTn display="0" masterRel="sameClick">
                                          <p:stCondLst>
                                            <p:cond evt="begin" delay="0">
                                              <p:tn val="45"/>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50" fill="hold"/>
                                        <p:tgtEl>
                                          <p:spTgt spid="44"/>
                                        </p:tgtEl>
                                        <p:attrNameLst>
                                          <p:attrName>fillcolor</p:attrName>
                                        </p:attrNameLst>
                                      </p:cBhvr>
                                      <p:to>
                                        <a:srgbClr val="00B0F0"/>
                                      </p:to>
                                    </p:animClr>
                                    <p:set>
                                      <p:cBhvr>
                                        <p:cTn id="52" dur="250" fill="hold"/>
                                        <p:tgtEl>
                                          <p:spTgt spid="44"/>
                                        </p:tgtEl>
                                        <p:attrNameLst>
                                          <p:attrName>fill.type</p:attrName>
                                        </p:attrNameLst>
                                      </p:cBhvr>
                                      <p:to>
                                        <p:strVal val="solid"/>
                                      </p:to>
                                    </p:set>
                                    <p:set>
                                      <p:cBhvr>
                                        <p:cTn id="53" dur="250" fill="hold"/>
                                        <p:tgtEl>
                                          <p:spTgt spid="44"/>
                                        </p:tgtEl>
                                        <p:attrNameLst>
                                          <p:attrName>fill.on</p:attrName>
                                        </p:attrNameLst>
                                      </p:cBhvr>
                                      <p:to>
                                        <p:strVal val="true"/>
                                      </p:to>
                                    </p:set>
                                  </p:childTnLst>
                                </p:cTn>
                              </p:par>
                              <p:par>
                                <p:cTn id="54" presetID="64" presetClass="path" presetSubtype="0" accel="50000" decel="50000" fill="hold" nodeType="withEffect">
                                  <p:stCondLst>
                                    <p:cond delay="0"/>
                                  </p:stCondLst>
                                  <p:childTnLst>
                                    <p:animMotion origin="layout" path="M 3.61111E-6 3.33333E-6 L -0.12952 -0.47469 " pathEditMode="relative" rAng="0" ptsTypes="AA">
                                      <p:cBhvr>
                                        <p:cTn id="55" dur="250" fill="hold"/>
                                        <p:tgtEl>
                                          <p:spTgt spid="50"/>
                                        </p:tgtEl>
                                        <p:attrNameLst>
                                          <p:attrName>ppt_x</p:attrName>
                                          <p:attrName>ppt_y</p:attrName>
                                        </p:attrNameLst>
                                      </p:cBhvr>
                                      <p:rCtr x="-6476" y="-23735"/>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afterEffect">
                                  <p:stCondLst>
                                    <p:cond delay="0"/>
                                  </p:stCondLst>
                                  <p:childTnLst>
                                    <p:animClr clrSpc="rgb" dir="cw">
                                      <p:cBhvr>
                                        <p:cTn id="60" dur="250" fill="hold"/>
                                        <p:tgtEl>
                                          <p:spTgt spid="45"/>
                                        </p:tgtEl>
                                        <p:attrNameLst>
                                          <p:attrName>fillcolor</p:attrName>
                                        </p:attrNameLst>
                                      </p:cBhvr>
                                      <p:to>
                                        <a:srgbClr val="FF0000"/>
                                      </p:to>
                                    </p:animClr>
                                    <p:set>
                                      <p:cBhvr>
                                        <p:cTn id="61" dur="250" fill="hold"/>
                                        <p:tgtEl>
                                          <p:spTgt spid="45"/>
                                        </p:tgtEl>
                                        <p:attrNameLst>
                                          <p:attrName>fill.type</p:attrName>
                                        </p:attrNameLst>
                                      </p:cBhvr>
                                      <p:to>
                                        <p:strVal val="solid"/>
                                      </p:to>
                                    </p:set>
                                    <p:set>
                                      <p:cBhvr>
                                        <p:cTn id="62" dur="250" fill="hold"/>
                                        <p:tgtEl>
                                          <p:spTgt spid="45"/>
                                        </p:tgtEl>
                                        <p:attrNameLst>
                                          <p:attrName>fill.on</p:attrName>
                                        </p:attrNameLst>
                                      </p:cBhvr>
                                      <p:to>
                                        <p:strVal val="true"/>
                                      </p:to>
                                    </p:set>
                                  </p:childTnLst>
                                </p:cTn>
                              </p:par>
                              <p:par>
                                <p:cTn id="63" presetID="64" presetClass="path" presetSubtype="0" accel="50000" decel="50000" fill="hold" nodeType="withEffect">
                                  <p:stCondLst>
                                    <p:cond delay="0"/>
                                  </p:stCondLst>
                                  <p:childTnLst>
                                    <p:animMotion origin="layout" path="M -1.45833E-6 4.07407E-6 L 0.1405 -0.30417 " pathEditMode="relative" rAng="0" ptsTypes="AA">
                                      <p:cBhvr>
                                        <p:cTn id="64" dur="250" fill="hold"/>
                                        <p:tgtEl>
                                          <p:spTgt spid="4"/>
                                        </p:tgtEl>
                                        <p:attrNameLst>
                                          <p:attrName>ppt_x</p:attrName>
                                          <p:attrName>ppt_y</p:attrName>
                                        </p:attrNameLst>
                                      </p:cBhvr>
                                      <p:rCtr x="7018" y="-15208"/>
                                    </p:animMotion>
                                  </p:childTnLst>
                                  <p:subTnLst>
                                    <p:audio>
                                      <p:cMediaNode>
                                        <p:cTn display="0" masterRel="sameClick">
                                          <p:stCondLst>
                                            <p:cond evt="begin" delay="0">
                                              <p:tn val="63"/>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5" y="1395304"/>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57856" y="568459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ĐÁP ÁN C</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B</a:t>
            </a:r>
          </a:p>
        </p:txBody>
      </p:sp>
      <p:sp>
        <p:nvSpPr>
          <p:cNvPr id="44" name="Đáp án C">
            <a:extLst>
              <a:ext uri="{FF2B5EF4-FFF2-40B4-BE49-F238E27FC236}">
                <a16:creationId xmlns:a16="http://schemas.microsoft.com/office/drawing/2014/main" id="{22088E1A-F06B-4800-AF0C-20352418B69F}"/>
              </a:ext>
            </a:extLst>
          </p:cNvPr>
          <p:cNvSpPr/>
          <p:nvPr/>
        </p:nvSpPr>
        <p:spPr>
          <a:xfrm>
            <a:off x="2457856"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ĐÁP ÁN A</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D</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3" y="421636"/>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algn="ctr" defTabSz="914354" eaLnBrk="1" fontAlgn="auto" hangingPunct="1">
                <a:spcBef>
                  <a:spcPts val="0"/>
                </a:spcBef>
                <a:spcAft>
                  <a:spcPts val="0"/>
                </a:spcAft>
              </a:pPr>
              <a:r>
                <a:rPr lang="en-US" sz="4000" b="1">
                  <a:solidFill>
                    <a:prstClr val="white"/>
                  </a:solidFill>
                  <a:latin typeface="Arial" panose="020B0604020202020204" pitchFamily="34" charset="0"/>
                  <a:cs typeface="Arial" panose="020B0604020202020204" pitchFamily="34" charset="0"/>
                  <a:sym typeface="Arial"/>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87105" y="1927773"/>
            <a:ext cx="6096000" cy="3031595"/>
          </a:xfrm>
          <a:prstGeom prst="rect">
            <a:avLst/>
          </a:prstGeom>
          <a:noFill/>
        </p:spPr>
        <p:txBody>
          <a:bodyPr wrap="square" lIns="121914" tIns="60957" rIns="121914" bIns="60957">
            <a:spAutoFit/>
          </a:bodyPr>
          <a:lstStyle/>
          <a:p>
            <a:pPr eaLnBrk="1" fontAlgn="auto" hangingPunct="1">
              <a:spcBef>
                <a:spcPts val="1600"/>
              </a:spcBef>
              <a:spcAft>
                <a:spcPts val="0"/>
              </a:spcAft>
              <a:buClr>
                <a:srgbClr val="000000"/>
              </a:buClr>
            </a:pPr>
            <a:r>
              <a:rPr lang="vi-VN" sz="2700" kern="0" dirty="0">
                <a:solidFill>
                  <a:prstClr val="white"/>
                </a:solidFill>
                <a:latin typeface="Times New Roman" panose="02020603050405020304" pitchFamily="18" charset="0"/>
                <a:cs typeface="Arial"/>
                <a:sym typeface="Arial"/>
              </a:rPr>
              <a:t>Khi huyết áp tăng thì vận tốc máu:</a:t>
            </a:r>
            <a:endParaRPr lang="vi-VN" sz="2700" kern="0" dirty="0">
              <a:solidFill>
                <a:prstClr val="white"/>
              </a:solidFill>
              <a:latin typeface="Arial"/>
              <a:cs typeface="Arial"/>
              <a:sym typeface="Arial"/>
            </a:endParaRPr>
          </a:p>
          <a:p>
            <a:pPr marL="304784" algn="just" eaLnBrk="1" fontAlgn="auto" hangingPunct="1">
              <a:spcBef>
                <a:spcPts val="0"/>
              </a:spcBef>
              <a:spcAft>
                <a:spcPts val="0"/>
              </a:spcAft>
              <a:buClr>
                <a:srgbClr val="000000"/>
              </a:buClr>
            </a:pPr>
            <a:r>
              <a:rPr lang="vi-VN" sz="2700" kern="0" dirty="0">
                <a:solidFill>
                  <a:prstClr val="white"/>
                </a:solidFill>
                <a:latin typeface="Times New Roman" panose="02020603050405020304" pitchFamily="18" charset="0"/>
                <a:cs typeface="Arial"/>
                <a:sym typeface="Arial"/>
              </a:rPr>
              <a:t>A. tăng</a:t>
            </a:r>
            <a:endParaRPr lang="en-US" sz="2700" kern="0" dirty="0">
              <a:solidFill>
                <a:prstClr val="white"/>
              </a:solidFill>
              <a:latin typeface="Times New Roman" panose="02020603050405020304" pitchFamily="18" charset="0"/>
              <a:cs typeface="Arial"/>
              <a:sym typeface="Arial"/>
            </a:endParaRPr>
          </a:p>
          <a:p>
            <a:pPr marL="304784" algn="just" eaLnBrk="1" fontAlgn="auto" hangingPunct="1">
              <a:spcBef>
                <a:spcPts val="0"/>
              </a:spcBef>
              <a:spcAft>
                <a:spcPts val="0"/>
              </a:spcAft>
              <a:buClr>
                <a:srgbClr val="000000"/>
              </a:buClr>
            </a:pPr>
            <a:r>
              <a:rPr lang="vi-VN" sz="2700" kern="0" dirty="0">
                <a:solidFill>
                  <a:prstClr val="white"/>
                </a:solidFill>
                <a:latin typeface="Times New Roman" panose="02020603050405020304" pitchFamily="18" charset="0"/>
                <a:cs typeface="Arial"/>
                <a:sym typeface="Arial"/>
              </a:rPr>
              <a:t>B. giảm</a:t>
            </a:r>
            <a:endParaRPr lang="en-US" sz="2700" kern="0" dirty="0">
              <a:solidFill>
                <a:prstClr val="white"/>
              </a:solidFill>
              <a:latin typeface="Times New Roman" panose="02020603050405020304" pitchFamily="18" charset="0"/>
              <a:cs typeface="Arial"/>
              <a:sym typeface="Arial"/>
            </a:endParaRPr>
          </a:p>
          <a:p>
            <a:pPr marL="304784" algn="just" eaLnBrk="1" fontAlgn="auto" hangingPunct="1">
              <a:spcBef>
                <a:spcPts val="0"/>
              </a:spcBef>
              <a:spcAft>
                <a:spcPts val="0"/>
              </a:spcAft>
              <a:buClr>
                <a:srgbClr val="000000"/>
              </a:buClr>
            </a:pPr>
            <a:r>
              <a:rPr lang="vi-VN" sz="2700" kern="0" dirty="0">
                <a:solidFill>
                  <a:prstClr val="white"/>
                </a:solidFill>
                <a:latin typeface="Times New Roman" panose="02020603050405020304" pitchFamily="18" charset="0"/>
                <a:cs typeface="Arial"/>
                <a:sym typeface="Arial"/>
              </a:rPr>
              <a:t>C. không xác định được </a:t>
            </a:r>
            <a:endParaRPr lang="en-US" sz="2700" kern="0" dirty="0">
              <a:solidFill>
                <a:prstClr val="white"/>
              </a:solidFill>
              <a:latin typeface="Times New Roman" panose="02020603050405020304" pitchFamily="18" charset="0"/>
              <a:cs typeface="Arial"/>
              <a:sym typeface="Arial"/>
            </a:endParaRPr>
          </a:p>
          <a:p>
            <a:pPr marL="304784" algn="just" eaLnBrk="1" fontAlgn="auto" hangingPunct="1">
              <a:spcBef>
                <a:spcPts val="0"/>
              </a:spcBef>
              <a:spcAft>
                <a:spcPts val="0"/>
              </a:spcAft>
              <a:buClr>
                <a:srgbClr val="000000"/>
              </a:buClr>
            </a:pPr>
            <a:r>
              <a:rPr lang="vi-VN" sz="2700" kern="0" dirty="0">
                <a:solidFill>
                  <a:prstClr val="white"/>
                </a:solidFill>
                <a:latin typeface="Times New Roman" panose="02020603050405020304" pitchFamily="18" charset="0"/>
                <a:cs typeface="Arial"/>
                <a:sym typeface="Arial"/>
              </a:rPr>
              <a:t>D. tăng rồi giảm</a:t>
            </a:r>
            <a:endParaRPr lang="vi-VN" sz="2700" kern="0" dirty="0">
              <a:solidFill>
                <a:prstClr val="white"/>
              </a:solidFill>
              <a:latin typeface="Arial"/>
              <a:cs typeface="Arial"/>
              <a:sym typeface="Arial"/>
            </a:endParaRPr>
          </a:p>
          <a:p>
            <a:pPr eaLnBrk="1" fontAlgn="auto" hangingPunct="1">
              <a:spcBef>
                <a:spcPts val="0"/>
              </a:spcBef>
              <a:spcAft>
                <a:spcPts val="0"/>
              </a:spcAft>
              <a:buClr>
                <a:srgbClr val="000000"/>
              </a:buClr>
            </a:pPr>
            <a:br>
              <a:rPr lang="vi-VN" sz="2700" kern="0" dirty="0">
                <a:solidFill>
                  <a:prstClr val="white"/>
                </a:solidFill>
                <a:latin typeface="Arial"/>
                <a:cs typeface="Arial"/>
                <a:sym typeface="Arial"/>
              </a:rPr>
            </a:br>
            <a:endParaRPr lang="vi-VN" sz="2700" b="1" dirty="0">
              <a:solidFill>
                <a:prstClr val="white"/>
              </a:solidFill>
              <a:latin typeface="Arial" panose="020B0604020202020204" pitchFamily="34" charset="0"/>
              <a:cs typeface="Arial" panose="020B0604020202020204" pitchFamily="34" charset="0"/>
              <a:sym typeface="Arial"/>
            </a:endParaRPr>
          </a:p>
        </p:txBody>
      </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285" y="7522717"/>
            <a:ext cx="1462280" cy="1426723"/>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888" y="7512134"/>
            <a:ext cx="1273219" cy="1323383"/>
          </a:xfrm>
          <a:prstGeom prst="rect">
            <a:avLst/>
          </a:prstGeom>
        </p:spPr>
      </p:pic>
      <p:pic>
        <p:nvPicPr>
          <p:cNvPr id="2" name="Picture 1">
            <a:hlinkClick r:id="rId7" action="ppaction://hlinksldjump"/>
            <a:extLst>
              <a:ext uri="{FF2B5EF4-FFF2-40B4-BE49-F238E27FC236}">
                <a16:creationId xmlns:a16="http://schemas.microsoft.com/office/drawing/2014/main" id="{276B36DD-8ADF-0711-E999-DDD7C23C84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585" t="29757" r="27796" b="28785"/>
          <a:stretch/>
        </p:blipFill>
        <p:spPr>
          <a:xfrm>
            <a:off x="10247325" y="-311068"/>
            <a:ext cx="2207859" cy="2098485"/>
          </a:xfrm>
          <a:prstGeom prst="rect">
            <a:avLst/>
          </a:prstGeom>
        </p:spPr>
      </p:pic>
    </p:spTree>
    <p:extLst>
      <p:ext uri="{BB962C8B-B14F-4D97-AF65-F5344CB8AC3E}">
        <p14:creationId xmlns:p14="http://schemas.microsoft.com/office/powerpoint/2010/main" val="1924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3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afterEffect">
                                  <p:stCondLst>
                                    <p:cond delay="0"/>
                                  </p:stCondLst>
                                  <p:childTnLst>
                                    <p:animClr clrSpc="rgb" dir="cw">
                                      <p:cBhvr>
                                        <p:cTn id="33" dur="250" fill="hold"/>
                                        <p:tgtEl>
                                          <p:spTgt spid="42"/>
                                        </p:tgtEl>
                                        <p:attrNameLst>
                                          <p:attrName>fillcolor</p:attrName>
                                        </p:attrNameLst>
                                      </p:cBhvr>
                                      <p:to>
                                        <a:srgbClr val="FF0000"/>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cTn>
                              </p:par>
                              <p:par>
                                <p:cTn id="36" presetID="64" presetClass="path" presetSubtype="0" accel="50000" decel="50000" fill="hold" nodeType="withEffect">
                                  <p:stCondLst>
                                    <p:cond delay="0"/>
                                  </p:stCondLst>
                                  <p:childTnLst>
                                    <p:animMotion origin="layout" path="M 1.94444E-6 4.07407E-6 L -0.17431 -0.29723 " pathEditMode="relative" rAng="0" ptsTypes="AA">
                                      <p:cBhvr>
                                        <p:cTn id="37" dur="250" fill="hold"/>
                                        <p:tgtEl>
                                          <p:spTgt spid="4"/>
                                        </p:tgtEl>
                                        <p:attrNameLst>
                                          <p:attrName>ppt_x</p:attrName>
                                          <p:attrName>ppt_y</p:attrName>
                                        </p:attrNameLst>
                                      </p:cBhvr>
                                      <p:rCtr x="-8715" y="-14877"/>
                                    </p:animMotion>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afterEffect">
                                  <p:stCondLst>
                                    <p:cond delay="0"/>
                                  </p:stCondLst>
                                  <p:childTnLst>
                                    <p:animClr clrSpc="rgb" dir="cw">
                                      <p:cBhvr>
                                        <p:cTn id="42" dur="250" fill="hold"/>
                                        <p:tgtEl>
                                          <p:spTgt spid="43"/>
                                        </p:tgtEl>
                                        <p:attrNameLst>
                                          <p:attrName>fillcolor</p:attrName>
                                        </p:attrNameLst>
                                      </p:cBhvr>
                                      <p:to>
                                        <a:srgbClr val="FF0000"/>
                                      </p:to>
                                    </p:animClr>
                                    <p:set>
                                      <p:cBhvr>
                                        <p:cTn id="43" dur="250" fill="hold"/>
                                        <p:tgtEl>
                                          <p:spTgt spid="43"/>
                                        </p:tgtEl>
                                        <p:attrNameLst>
                                          <p:attrName>fill.type</p:attrName>
                                        </p:attrNameLst>
                                      </p:cBhvr>
                                      <p:to>
                                        <p:strVal val="solid"/>
                                      </p:to>
                                    </p:set>
                                    <p:set>
                                      <p:cBhvr>
                                        <p:cTn id="44" dur="250" fill="hold"/>
                                        <p:tgtEl>
                                          <p:spTgt spid="43"/>
                                        </p:tgtEl>
                                        <p:attrNameLst>
                                          <p:attrName>fill.on</p:attrName>
                                        </p:attrNameLst>
                                      </p:cBhvr>
                                      <p:to>
                                        <p:strVal val="true"/>
                                      </p:to>
                                    </p:set>
                                  </p:childTnLst>
                                </p:cTn>
                              </p:par>
                              <p:par>
                                <p:cTn id="45" presetID="64" presetClass="path" presetSubtype="0" accel="50000" decel="50000" fill="hold" nodeType="withEffect">
                                  <p:stCondLst>
                                    <p:cond delay="0"/>
                                  </p:stCondLst>
                                  <p:childTnLst>
                                    <p:animMotion origin="layout" path="M -1.45833E-6 4.07407E-6 L 0.14336 -0.46227 " pathEditMode="relative" rAng="0" ptsTypes="AA">
                                      <p:cBhvr>
                                        <p:cTn id="46" dur="250" fill="hold"/>
                                        <p:tgtEl>
                                          <p:spTgt spid="4"/>
                                        </p:tgtEl>
                                        <p:attrNameLst>
                                          <p:attrName>ppt_x</p:attrName>
                                          <p:attrName>ppt_y</p:attrName>
                                        </p:attrNameLst>
                                      </p:cBhvr>
                                      <p:rCtr x="7161" y="-23125"/>
                                    </p:animMotion>
                                  </p:childTnLst>
                                  <p:subTnLst>
                                    <p:audio>
                                      <p:cMediaNode>
                                        <p:cTn display="0" masterRel="sameClick">
                                          <p:stCondLst>
                                            <p:cond evt="begin" delay="0">
                                              <p:tn val="4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50" fill="hold"/>
                                        <p:tgtEl>
                                          <p:spTgt spid="44"/>
                                        </p:tgtEl>
                                        <p:attrNameLst>
                                          <p:attrName>fillcolor</p:attrName>
                                        </p:attrNameLst>
                                      </p:cBhvr>
                                      <p:to>
                                        <a:srgbClr val="00B0F0"/>
                                      </p:to>
                                    </p:animClr>
                                    <p:set>
                                      <p:cBhvr>
                                        <p:cTn id="52" dur="250" fill="hold"/>
                                        <p:tgtEl>
                                          <p:spTgt spid="44"/>
                                        </p:tgtEl>
                                        <p:attrNameLst>
                                          <p:attrName>fill.type</p:attrName>
                                        </p:attrNameLst>
                                      </p:cBhvr>
                                      <p:to>
                                        <p:strVal val="solid"/>
                                      </p:to>
                                    </p:set>
                                    <p:set>
                                      <p:cBhvr>
                                        <p:cTn id="53" dur="250" fill="hold"/>
                                        <p:tgtEl>
                                          <p:spTgt spid="44"/>
                                        </p:tgtEl>
                                        <p:attrNameLst>
                                          <p:attrName>fill.on</p:attrName>
                                        </p:attrNameLst>
                                      </p:cBhvr>
                                      <p:to>
                                        <p:strVal val="true"/>
                                      </p:to>
                                    </p:set>
                                  </p:childTnLst>
                                </p:cTn>
                              </p:par>
                              <p:par>
                                <p:cTn id="54" presetID="64" presetClass="path" presetSubtype="0" accel="50000" decel="50000" fill="hold" nodeType="withEffect">
                                  <p:stCondLst>
                                    <p:cond delay="0"/>
                                  </p:stCondLst>
                                  <p:childTnLst>
                                    <p:animMotion origin="layout" path="M 3.61111E-6 3.33333E-6 L -0.4566 -0.46636 " pathEditMode="relative" rAng="0" ptsTypes="AA">
                                      <p:cBhvr>
                                        <p:cTn id="55" dur="250" fill="hold"/>
                                        <p:tgtEl>
                                          <p:spTgt spid="50"/>
                                        </p:tgtEl>
                                        <p:attrNameLst>
                                          <p:attrName>ppt_x</p:attrName>
                                          <p:attrName>ppt_y</p:attrName>
                                        </p:attrNameLst>
                                      </p:cBhvr>
                                      <p:rCtr x="-22830" y="-23333"/>
                                    </p:animMotion>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afterEffect">
                                  <p:stCondLst>
                                    <p:cond delay="0"/>
                                  </p:stCondLst>
                                  <p:childTnLst>
                                    <p:animClr clrSpc="rgb" dir="cw">
                                      <p:cBhvr>
                                        <p:cTn id="60" dur="250" fill="hold"/>
                                        <p:tgtEl>
                                          <p:spTgt spid="45"/>
                                        </p:tgtEl>
                                        <p:attrNameLst>
                                          <p:attrName>fillcolor</p:attrName>
                                        </p:attrNameLst>
                                      </p:cBhvr>
                                      <p:to>
                                        <a:srgbClr val="FF0000"/>
                                      </p:to>
                                    </p:animClr>
                                    <p:set>
                                      <p:cBhvr>
                                        <p:cTn id="61" dur="250" fill="hold"/>
                                        <p:tgtEl>
                                          <p:spTgt spid="45"/>
                                        </p:tgtEl>
                                        <p:attrNameLst>
                                          <p:attrName>fill.type</p:attrName>
                                        </p:attrNameLst>
                                      </p:cBhvr>
                                      <p:to>
                                        <p:strVal val="solid"/>
                                      </p:to>
                                    </p:set>
                                    <p:set>
                                      <p:cBhvr>
                                        <p:cTn id="62" dur="250" fill="hold"/>
                                        <p:tgtEl>
                                          <p:spTgt spid="45"/>
                                        </p:tgtEl>
                                        <p:attrNameLst>
                                          <p:attrName>fill.on</p:attrName>
                                        </p:attrNameLst>
                                      </p:cBhvr>
                                      <p:to>
                                        <p:strVal val="true"/>
                                      </p:to>
                                    </p:set>
                                  </p:childTnLst>
                                </p:cTn>
                              </p:par>
                              <p:par>
                                <p:cTn id="63" presetID="64" presetClass="path" presetSubtype="0" accel="50000" decel="50000" fill="hold" nodeType="withEffect">
                                  <p:stCondLst>
                                    <p:cond delay="0"/>
                                  </p:stCondLst>
                                  <p:childTnLst>
                                    <p:animMotion origin="layout" path="M -1.45833E-6 4.07407E-6 L 0.1405 -0.30417 " pathEditMode="relative" rAng="0" ptsTypes="AA">
                                      <p:cBhvr>
                                        <p:cTn id="64" dur="250" fill="hold"/>
                                        <p:tgtEl>
                                          <p:spTgt spid="4"/>
                                        </p:tgtEl>
                                        <p:attrNameLst>
                                          <p:attrName>ppt_x</p:attrName>
                                          <p:attrName>ppt_y</p:attrName>
                                        </p:attrNameLst>
                                      </p:cBhvr>
                                      <p:rCtr x="7018" y="-15208"/>
                                    </p:animMotion>
                                  </p:childTnLst>
                                  <p:subTnLst>
                                    <p:audio>
                                      <p:cMediaNode>
                                        <p:cTn display="0" masterRel="sameClick">
                                          <p:stCondLst>
                                            <p:cond evt="begin" delay="0">
                                              <p:tn val="6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5" y="1395304"/>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3"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A</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B</a:t>
            </a:r>
          </a:p>
        </p:txBody>
      </p:sp>
      <p:sp>
        <p:nvSpPr>
          <p:cNvPr id="44" name="Đáp án C">
            <a:extLst>
              <a:ext uri="{FF2B5EF4-FFF2-40B4-BE49-F238E27FC236}">
                <a16:creationId xmlns:a16="http://schemas.microsoft.com/office/drawing/2014/main" id="{22088E1A-F06B-4800-AF0C-20352418B69F}"/>
              </a:ext>
            </a:extLst>
          </p:cNvPr>
          <p:cNvSpPr/>
          <p:nvPr/>
        </p:nvSpPr>
        <p:spPr>
          <a:xfrm>
            <a:off x="2437133" y="568459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C</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a:solidFill>
                  <a:prstClr val="white"/>
                </a:solidFill>
                <a:latin typeface="Arial" panose="020B0604020202020204" pitchFamily="34" charset="0"/>
                <a:cs typeface="Arial" panose="020B0604020202020204" pitchFamily="34" charset="0"/>
                <a:sym typeface="Arial"/>
              </a:rPr>
              <a:t>ĐÁP ÁN D</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3" y="421636"/>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algn="ctr" defTabSz="914354" eaLnBrk="1" fontAlgn="auto" hangingPunct="1">
                <a:spcBef>
                  <a:spcPts val="0"/>
                </a:spcBef>
                <a:spcAft>
                  <a:spcPts val="0"/>
                </a:spcAft>
              </a:pPr>
              <a:r>
                <a:rPr lang="en-US" sz="4000" b="1">
                  <a:solidFill>
                    <a:prstClr val="white"/>
                  </a:solidFill>
                  <a:latin typeface="Arial" panose="020B0604020202020204" pitchFamily="34" charset="0"/>
                  <a:cs typeface="Arial" panose="020B0604020202020204" pitchFamily="34" charset="0"/>
                  <a:sym typeface="Arial"/>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74855" y="2134043"/>
            <a:ext cx="6096000" cy="2462206"/>
          </a:xfrm>
          <a:prstGeom prst="rect">
            <a:avLst/>
          </a:prstGeom>
          <a:noFill/>
        </p:spPr>
        <p:txBody>
          <a:bodyPr wrap="square" lIns="121914" tIns="60957" rIns="121914" bIns="60957">
            <a:spAutoFit/>
          </a:bodyPr>
          <a:lstStyle/>
          <a:p>
            <a:pPr eaLnBrk="1" fontAlgn="auto" hangingPunct="1">
              <a:spcBef>
                <a:spcPts val="1600"/>
              </a:spcBef>
              <a:spcAft>
                <a:spcPts val="0"/>
              </a:spcAft>
              <a:buClr>
                <a:srgbClr val="000000"/>
              </a:buClr>
            </a:pPr>
            <a:r>
              <a:rPr lang="vi-VN" sz="1900" kern="0" dirty="0">
                <a:solidFill>
                  <a:prstClr val="white"/>
                </a:solidFill>
                <a:latin typeface="Times New Roman" panose="02020603050405020304" pitchFamily="18" charset="0"/>
                <a:cs typeface="Arial"/>
                <a:sym typeface="Arial"/>
              </a:rPr>
              <a:t>Trật tự đúng về đường đi của máu trong hệ tuần hoàn kín là:</a:t>
            </a:r>
            <a:endParaRPr lang="vi-VN" sz="1900" kern="0" dirty="0">
              <a:solidFill>
                <a:prstClr val="white"/>
              </a:solidFill>
              <a:latin typeface="Arial"/>
              <a:cs typeface="Arial"/>
              <a:sym typeface="Arial"/>
            </a:endParaRPr>
          </a:p>
          <a:p>
            <a:pPr marL="304784" eaLnBrk="1" fontAlgn="auto" hangingPunct="1">
              <a:spcBef>
                <a:spcPts val="0"/>
              </a:spcBef>
              <a:spcAft>
                <a:spcPts val="0"/>
              </a:spcAft>
              <a:buClr>
                <a:srgbClr val="000000"/>
              </a:buClr>
            </a:pPr>
            <a:r>
              <a:rPr lang="vi-VN" sz="1900" kern="0" dirty="0">
                <a:solidFill>
                  <a:prstClr val="white"/>
                </a:solidFill>
                <a:latin typeface="Times New Roman" panose="02020603050405020304" pitchFamily="18" charset="0"/>
                <a:cs typeface="Arial"/>
                <a:sym typeface="Arial"/>
              </a:rPr>
              <a:t>A. tim → động mạch → tĩnh mạch → mao mạch → tim.</a:t>
            </a:r>
            <a:endParaRPr lang="vi-VN" sz="1900" kern="0" dirty="0">
              <a:solidFill>
                <a:prstClr val="white"/>
              </a:solidFill>
              <a:latin typeface="Arial"/>
              <a:cs typeface="Arial"/>
              <a:sym typeface="Arial"/>
            </a:endParaRPr>
          </a:p>
          <a:p>
            <a:pPr marL="304784" eaLnBrk="1" fontAlgn="auto" hangingPunct="1">
              <a:spcBef>
                <a:spcPts val="0"/>
              </a:spcBef>
              <a:spcAft>
                <a:spcPts val="0"/>
              </a:spcAft>
              <a:buClr>
                <a:srgbClr val="000000"/>
              </a:buClr>
            </a:pPr>
            <a:r>
              <a:rPr lang="vi-VN" sz="1900" kern="0" dirty="0">
                <a:solidFill>
                  <a:prstClr val="white"/>
                </a:solidFill>
                <a:latin typeface="Times New Roman" panose="02020603050405020304" pitchFamily="18" charset="0"/>
                <a:cs typeface="Arial"/>
                <a:sym typeface="Arial"/>
              </a:rPr>
              <a:t>B. tim → mao mạch → động mạch → tĩnh mạch → tim.</a:t>
            </a:r>
            <a:endParaRPr lang="vi-VN" sz="1900" kern="0" dirty="0">
              <a:solidFill>
                <a:prstClr val="white"/>
              </a:solidFill>
              <a:latin typeface="Arial"/>
              <a:cs typeface="Arial"/>
              <a:sym typeface="Arial"/>
            </a:endParaRPr>
          </a:p>
          <a:p>
            <a:pPr marL="304784" eaLnBrk="1" fontAlgn="auto" hangingPunct="1">
              <a:spcBef>
                <a:spcPts val="0"/>
              </a:spcBef>
              <a:spcAft>
                <a:spcPts val="0"/>
              </a:spcAft>
              <a:buClr>
                <a:srgbClr val="000000"/>
              </a:buClr>
            </a:pPr>
            <a:r>
              <a:rPr lang="vi-VN" sz="1900" kern="0" dirty="0">
                <a:solidFill>
                  <a:prstClr val="white"/>
                </a:solidFill>
                <a:latin typeface="Times New Roman" panose="02020603050405020304" pitchFamily="18" charset="0"/>
                <a:cs typeface="Arial"/>
                <a:sym typeface="Arial"/>
              </a:rPr>
              <a:t>C. tim → động mạch → mao mạch → tĩnh mạch → tim.</a:t>
            </a:r>
            <a:endParaRPr lang="vi-VN" sz="1900" kern="0" dirty="0">
              <a:solidFill>
                <a:prstClr val="white"/>
              </a:solidFill>
              <a:latin typeface="Arial"/>
              <a:cs typeface="Arial"/>
              <a:sym typeface="Arial"/>
            </a:endParaRPr>
          </a:p>
          <a:p>
            <a:pPr marL="304784" eaLnBrk="1" fontAlgn="auto" hangingPunct="1">
              <a:spcBef>
                <a:spcPts val="0"/>
              </a:spcBef>
              <a:spcAft>
                <a:spcPts val="0"/>
              </a:spcAft>
              <a:buClr>
                <a:srgbClr val="000000"/>
              </a:buClr>
            </a:pPr>
            <a:r>
              <a:rPr lang="vi-VN" sz="1900" kern="0" dirty="0">
                <a:solidFill>
                  <a:prstClr val="white"/>
                </a:solidFill>
                <a:latin typeface="Times New Roman" panose="02020603050405020304" pitchFamily="18" charset="0"/>
                <a:cs typeface="Arial"/>
                <a:sym typeface="Arial"/>
              </a:rPr>
              <a:t>D. tim → động mạch → mao mạch → động mạch → tim.</a:t>
            </a:r>
            <a:endParaRPr lang="vi-VN" sz="1900" kern="0" dirty="0">
              <a:solidFill>
                <a:prstClr val="white"/>
              </a:solidFill>
              <a:latin typeface="Arial"/>
              <a:cs typeface="Arial"/>
              <a:sym typeface="Arial"/>
            </a:endParaRPr>
          </a:p>
          <a:p>
            <a:pPr eaLnBrk="1" fontAlgn="auto" hangingPunct="1">
              <a:spcBef>
                <a:spcPts val="0"/>
              </a:spcBef>
              <a:spcAft>
                <a:spcPts val="0"/>
              </a:spcAft>
              <a:buClr>
                <a:srgbClr val="000000"/>
              </a:buClr>
            </a:pPr>
            <a:br>
              <a:rPr lang="vi-VN" sz="1900" kern="0" dirty="0">
                <a:solidFill>
                  <a:prstClr val="white"/>
                </a:solidFill>
                <a:latin typeface="Arial"/>
                <a:cs typeface="Arial"/>
                <a:sym typeface="Arial"/>
              </a:rPr>
            </a:br>
            <a:endParaRPr lang="vi-VN" sz="1900" b="1" dirty="0">
              <a:solidFill>
                <a:prstClr val="white"/>
              </a:solidFill>
              <a:latin typeface="Arial" panose="020B0604020202020204" pitchFamily="34" charset="0"/>
              <a:cs typeface="Arial" panose="020B0604020202020204" pitchFamily="34" charset="0"/>
              <a:sym typeface="Arial"/>
            </a:endParaRPr>
          </a:p>
        </p:txBody>
      </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285" y="7522717"/>
            <a:ext cx="1462280" cy="1426723"/>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888" y="7512134"/>
            <a:ext cx="1273219" cy="1323383"/>
          </a:xfrm>
          <a:prstGeom prst="rect">
            <a:avLst/>
          </a:prstGeom>
        </p:spPr>
      </p:pic>
      <p:pic>
        <p:nvPicPr>
          <p:cNvPr id="2" name="Picture 1">
            <a:hlinkClick r:id="rId7" action="ppaction://hlinksldjump"/>
            <a:extLst>
              <a:ext uri="{FF2B5EF4-FFF2-40B4-BE49-F238E27FC236}">
                <a16:creationId xmlns:a16="http://schemas.microsoft.com/office/drawing/2014/main" id="{77710074-8DD8-7AE6-0AFF-F6F489CF9C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585" t="29757" r="27796" b="28785"/>
          <a:stretch/>
        </p:blipFill>
        <p:spPr>
          <a:xfrm>
            <a:off x="10247325" y="-311068"/>
            <a:ext cx="2207859" cy="2098485"/>
          </a:xfrm>
          <a:prstGeom prst="rect">
            <a:avLst/>
          </a:prstGeom>
        </p:spPr>
      </p:pic>
    </p:spTree>
    <p:extLst>
      <p:ext uri="{BB962C8B-B14F-4D97-AF65-F5344CB8AC3E}">
        <p14:creationId xmlns:p14="http://schemas.microsoft.com/office/powerpoint/2010/main" val="25801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3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afterEffect">
                                  <p:stCondLst>
                                    <p:cond delay="0"/>
                                  </p:stCondLst>
                                  <p:childTnLst>
                                    <p:animClr clrSpc="rgb" dir="cw">
                                      <p:cBhvr>
                                        <p:cTn id="33" dur="250" fill="hold"/>
                                        <p:tgtEl>
                                          <p:spTgt spid="42"/>
                                        </p:tgtEl>
                                        <p:attrNameLst>
                                          <p:attrName>fillcolor</p:attrName>
                                        </p:attrNameLst>
                                      </p:cBhvr>
                                      <p:to>
                                        <a:srgbClr val="FF0000"/>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cTn>
                              </p:par>
                              <p:par>
                                <p:cTn id="36" presetID="64" presetClass="path" presetSubtype="0" accel="50000" decel="50000" fill="hold" nodeType="withEffect">
                                  <p:stCondLst>
                                    <p:cond delay="0"/>
                                  </p:stCondLst>
                                  <p:childTnLst>
                                    <p:animMotion origin="layout" path="M -1.45833E-6 4.07407E-6 L -0.17018 -0.46227 " pathEditMode="relative" rAng="0" ptsTypes="AA">
                                      <p:cBhvr>
                                        <p:cTn id="37" dur="250" fill="hold"/>
                                        <p:tgtEl>
                                          <p:spTgt spid="4"/>
                                        </p:tgtEl>
                                        <p:attrNameLst>
                                          <p:attrName>ppt_x</p:attrName>
                                          <p:attrName>ppt_y</p:attrName>
                                        </p:attrNameLst>
                                      </p:cBhvr>
                                      <p:rCtr x="-8516" y="-23125"/>
                                    </p:animMotion>
                                  </p:childTnLst>
                                  <p:subTnLst>
                                    <p:audio>
                                      <p:cMediaNode>
                                        <p:cTn display="0" masterRel="sameClick">
                                          <p:stCondLst>
                                            <p:cond evt="begin" delay="0">
                                              <p:tn val="36"/>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afterEffect">
                                  <p:stCondLst>
                                    <p:cond delay="0"/>
                                  </p:stCondLst>
                                  <p:childTnLst>
                                    <p:animClr clrSpc="rgb" dir="cw">
                                      <p:cBhvr>
                                        <p:cTn id="42" dur="250" fill="hold"/>
                                        <p:tgtEl>
                                          <p:spTgt spid="43"/>
                                        </p:tgtEl>
                                        <p:attrNameLst>
                                          <p:attrName>fillcolor</p:attrName>
                                        </p:attrNameLst>
                                      </p:cBhvr>
                                      <p:to>
                                        <a:srgbClr val="FF0000"/>
                                      </p:to>
                                    </p:animClr>
                                    <p:set>
                                      <p:cBhvr>
                                        <p:cTn id="43" dur="250" fill="hold"/>
                                        <p:tgtEl>
                                          <p:spTgt spid="43"/>
                                        </p:tgtEl>
                                        <p:attrNameLst>
                                          <p:attrName>fill.type</p:attrName>
                                        </p:attrNameLst>
                                      </p:cBhvr>
                                      <p:to>
                                        <p:strVal val="solid"/>
                                      </p:to>
                                    </p:set>
                                    <p:set>
                                      <p:cBhvr>
                                        <p:cTn id="44" dur="250" fill="hold"/>
                                        <p:tgtEl>
                                          <p:spTgt spid="43"/>
                                        </p:tgtEl>
                                        <p:attrNameLst>
                                          <p:attrName>fill.on</p:attrName>
                                        </p:attrNameLst>
                                      </p:cBhvr>
                                      <p:to>
                                        <p:strVal val="true"/>
                                      </p:to>
                                    </p:set>
                                  </p:childTnLst>
                                </p:cTn>
                              </p:par>
                              <p:par>
                                <p:cTn id="45" presetID="64" presetClass="path" presetSubtype="0" accel="50000" decel="50000" fill="hold" nodeType="withEffect">
                                  <p:stCondLst>
                                    <p:cond delay="0"/>
                                  </p:stCondLst>
                                  <p:childTnLst>
                                    <p:animMotion origin="layout" path="M -1.45833E-6 4.07407E-6 L 0.14336 -0.46227 " pathEditMode="relative" rAng="0" ptsTypes="AA">
                                      <p:cBhvr>
                                        <p:cTn id="46" dur="250" fill="hold"/>
                                        <p:tgtEl>
                                          <p:spTgt spid="4"/>
                                        </p:tgtEl>
                                        <p:attrNameLst>
                                          <p:attrName>ppt_x</p:attrName>
                                          <p:attrName>ppt_y</p:attrName>
                                        </p:attrNameLst>
                                      </p:cBhvr>
                                      <p:rCtr x="7161" y="-23125"/>
                                    </p:animMotion>
                                  </p:childTnLst>
                                  <p:subTnLst>
                                    <p:audio>
                                      <p:cMediaNode>
                                        <p:cTn display="0" masterRel="sameClick">
                                          <p:stCondLst>
                                            <p:cond evt="begin" delay="0">
                                              <p:tn val="45"/>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50" fill="hold"/>
                                        <p:tgtEl>
                                          <p:spTgt spid="44"/>
                                        </p:tgtEl>
                                        <p:attrNameLst>
                                          <p:attrName>fillcolor</p:attrName>
                                        </p:attrNameLst>
                                      </p:cBhvr>
                                      <p:to>
                                        <a:srgbClr val="00B0F0"/>
                                      </p:to>
                                    </p:animClr>
                                    <p:set>
                                      <p:cBhvr>
                                        <p:cTn id="52" dur="250" fill="hold"/>
                                        <p:tgtEl>
                                          <p:spTgt spid="44"/>
                                        </p:tgtEl>
                                        <p:attrNameLst>
                                          <p:attrName>fill.type</p:attrName>
                                        </p:attrNameLst>
                                      </p:cBhvr>
                                      <p:to>
                                        <p:strVal val="solid"/>
                                      </p:to>
                                    </p:set>
                                    <p:set>
                                      <p:cBhvr>
                                        <p:cTn id="53" dur="250" fill="hold"/>
                                        <p:tgtEl>
                                          <p:spTgt spid="44"/>
                                        </p:tgtEl>
                                        <p:attrNameLst>
                                          <p:attrName>fill.on</p:attrName>
                                        </p:attrNameLst>
                                      </p:cBhvr>
                                      <p:to>
                                        <p:strVal val="true"/>
                                      </p:to>
                                    </p:set>
                                  </p:childTnLst>
                                </p:cTn>
                              </p:par>
                              <p:par>
                                <p:cTn id="54" presetID="64" presetClass="path" presetSubtype="0" accel="50000" decel="50000" fill="hold" nodeType="withEffect">
                                  <p:stCondLst>
                                    <p:cond delay="0"/>
                                  </p:stCondLst>
                                  <p:childTnLst>
                                    <p:animMotion origin="layout" path="M 1.11022E-16 1.85185E-6 L -0.43906 -0.3132 " pathEditMode="relative" rAng="0" ptsTypes="AA">
                                      <p:cBhvr>
                                        <p:cTn id="55" dur="250" fill="hold"/>
                                        <p:tgtEl>
                                          <p:spTgt spid="50"/>
                                        </p:tgtEl>
                                        <p:attrNameLst>
                                          <p:attrName>ppt_x</p:attrName>
                                          <p:attrName>ppt_y</p:attrName>
                                        </p:attrNameLst>
                                      </p:cBhvr>
                                      <p:rCtr x="-21953" y="-15671"/>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afterEffect">
                                  <p:stCondLst>
                                    <p:cond delay="0"/>
                                  </p:stCondLst>
                                  <p:childTnLst>
                                    <p:animClr clrSpc="rgb" dir="cw">
                                      <p:cBhvr>
                                        <p:cTn id="60" dur="250" fill="hold"/>
                                        <p:tgtEl>
                                          <p:spTgt spid="45"/>
                                        </p:tgtEl>
                                        <p:attrNameLst>
                                          <p:attrName>fillcolor</p:attrName>
                                        </p:attrNameLst>
                                      </p:cBhvr>
                                      <p:to>
                                        <a:srgbClr val="FF0000"/>
                                      </p:to>
                                    </p:animClr>
                                    <p:set>
                                      <p:cBhvr>
                                        <p:cTn id="61" dur="250" fill="hold"/>
                                        <p:tgtEl>
                                          <p:spTgt spid="45"/>
                                        </p:tgtEl>
                                        <p:attrNameLst>
                                          <p:attrName>fill.type</p:attrName>
                                        </p:attrNameLst>
                                      </p:cBhvr>
                                      <p:to>
                                        <p:strVal val="solid"/>
                                      </p:to>
                                    </p:set>
                                    <p:set>
                                      <p:cBhvr>
                                        <p:cTn id="62" dur="250" fill="hold"/>
                                        <p:tgtEl>
                                          <p:spTgt spid="45"/>
                                        </p:tgtEl>
                                        <p:attrNameLst>
                                          <p:attrName>fill.on</p:attrName>
                                        </p:attrNameLst>
                                      </p:cBhvr>
                                      <p:to>
                                        <p:strVal val="true"/>
                                      </p:to>
                                    </p:set>
                                  </p:childTnLst>
                                </p:cTn>
                              </p:par>
                              <p:par>
                                <p:cTn id="63" presetID="64" presetClass="path" presetSubtype="0" accel="50000" decel="50000" fill="hold" nodeType="withEffect">
                                  <p:stCondLst>
                                    <p:cond delay="0"/>
                                  </p:stCondLst>
                                  <p:childTnLst>
                                    <p:animMotion origin="layout" path="M -1.45833E-6 4.07407E-6 L 0.1405 -0.30417 " pathEditMode="relative" rAng="0" ptsTypes="AA">
                                      <p:cBhvr>
                                        <p:cTn id="64" dur="250" fill="hold"/>
                                        <p:tgtEl>
                                          <p:spTgt spid="4"/>
                                        </p:tgtEl>
                                        <p:attrNameLst>
                                          <p:attrName>ppt_x</p:attrName>
                                          <p:attrName>ppt_y</p:attrName>
                                        </p:attrNameLst>
                                      </p:cBhvr>
                                      <p:rCtr x="7018" y="-15208"/>
                                    </p:animMotion>
                                  </p:childTnLst>
                                  <p:subTnLst>
                                    <p:audio>
                                      <p:cMediaNode>
                                        <p:cTn display="0" masterRel="sameClick">
                                          <p:stCondLst>
                                            <p:cond evt="begin" delay="0">
                                              <p:tn val="63"/>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5" y="1395304"/>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endParaRPr lang="en-US" sz="1900">
              <a:solidFill>
                <a:prstClr val="white"/>
              </a:solidFill>
              <a:sym typeface="Arial"/>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3" y="464838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1</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2</a:t>
            </a:r>
          </a:p>
        </p:txBody>
      </p:sp>
      <p:sp>
        <p:nvSpPr>
          <p:cNvPr id="44" name="Đáp án C">
            <a:extLst>
              <a:ext uri="{FF2B5EF4-FFF2-40B4-BE49-F238E27FC236}">
                <a16:creationId xmlns:a16="http://schemas.microsoft.com/office/drawing/2014/main" id="{22088E1A-F06B-4800-AF0C-20352418B69F}"/>
              </a:ext>
            </a:extLst>
          </p:cNvPr>
          <p:cNvSpPr/>
          <p:nvPr/>
        </p:nvSpPr>
        <p:spPr>
          <a:xfrm>
            <a:off x="2437133" y="5684591"/>
            <a:ext cx="3423947"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3</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eaLnBrk="1" fontAlgn="auto" hangingPunct="1">
              <a:spcBef>
                <a:spcPts val="0"/>
              </a:spcBef>
              <a:spcAft>
                <a:spcPts val="0"/>
              </a:spcAft>
            </a:pPr>
            <a:r>
              <a:rPr lang="en-US" sz="2800" b="1" dirty="0">
                <a:solidFill>
                  <a:prstClr val="white"/>
                </a:solidFill>
                <a:latin typeface="Arial" panose="020B0604020202020204" pitchFamily="34" charset="0"/>
                <a:cs typeface="Arial" panose="020B0604020202020204" pitchFamily="34" charset="0"/>
                <a:sym typeface="Arial"/>
              </a:rPr>
              <a:t>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68675" y="435947"/>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54" eaLnBrk="1" fontAlgn="auto" hangingPunct="1">
                  <a:spcBef>
                    <a:spcPts val="0"/>
                  </a:spcBef>
                  <a:spcAft>
                    <a:spcPts val="0"/>
                  </a:spcAft>
                </a:pPr>
                <a:endParaRPr lang="en-US" sz="1900">
                  <a:solidFill>
                    <a:prstClr val="black"/>
                  </a:solidFill>
                  <a:latin typeface="Calibri" panose="020F0502020204030204"/>
                  <a:cs typeface="Arial"/>
                  <a:sym typeface="Arial"/>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algn="ctr" defTabSz="914354" eaLnBrk="1" fontAlgn="auto" hangingPunct="1">
                <a:spcBef>
                  <a:spcPts val="0"/>
                </a:spcBef>
                <a:spcAft>
                  <a:spcPts val="0"/>
                </a:spcAft>
              </a:pPr>
              <a:r>
                <a:rPr lang="en-US" sz="4000" b="1">
                  <a:solidFill>
                    <a:prstClr val="white"/>
                  </a:solidFill>
                  <a:latin typeface="Arial" panose="020B0604020202020204" pitchFamily="34" charset="0"/>
                  <a:cs typeface="Arial" panose="020B0604020202020204" pitchFamily="34" charset="0"/>
                  <a:sym typeface="Arial"/>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051" y="1774855"/>
            <a:ext cx="6305284" cy="3057247"/>
          </a:xfrm>
          <a:prstGeom prst="rect">
            <a:avLst/>
          </a:prstGeom>
          <a:noFill/>
        </p:spPr>
        <p:txBody>
          <a:bodyPr wrap="square" lIns="121914" tIns="60957" rIns="121914" bIns="60957">
            <a:spAutoFit/>
          </a:bodyPr>
          <a:lstStyle/>
          <a:p>
            <a:pPr eaLnBrk="1" fontAlgn="auto" hangingPunct="1">
              <a:spcBef>
                <a:spcPts val="0"/>
              </a:spcBef>
              <a:spcAft>
                <a:spcPts val="0"/>
              </a:spcAft>
              <a:buClr>
                <a:srgbClr val="000000"/>
              </a:buClr>
            </a:pPr>
            <a:r>
              <a:rPr lang="en-US" sz="1700" kern="0" dirty="0" err="1">
                <a:solidFill>
                  <a:prstClr val="white"/>
                </a:solidFill>
                <a:latin typeface="Times New Roman" panose="02020603050405020304" pitchFamily="18" charset="0"/>
                <a:cs typeface="Arial"/>
                <a:sym typeface="Arial"/>
              </a:rPr>
              <a:t>Số</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nhận</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định</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sai</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về</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hệ</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dẫn</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truyền</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tim</a:t>
            </a:r>
            <a:r>
              <a:rPr lang="en-US" sz="1700" kern="0" dirty="0">
                <a:solidFill>
                  <a:prstClr val="white"/>
                </a:solidFill>
                <a:latin typeface="Times New Roman" panose="02020603050405020304" pitchFamily="18" charset="0"/>
                <a:cs typeface="Arial"/>
                <a:sym typeface="Arial"/>
              </a:rPr>
              <a:t> </a:t>
            </a:r>
            <a:r>
              <a:rPr lang="en-US" sz="1700" kern="0" dirty="0" err="1">
                <a:solidFill>
                  <a:prstClr val="white"/>
                </a:solidFill>
                <a:latin typeface="Times New Roman" panose="02020603050405020304" pitchFamily="18" charset="0"/>
                <a:cs typeface="Arial"/>
                <a:sym typeface="Arial"/>
              </a:rPr>
              <a:t>là</a:t>
            </a:r>
            <a:r>
              <a:rPr lang="en-US" sz="1700" kern="0" dirty="0">
                <a:solidFill>
                  <a:prstClr val="white"/>
                </a:solidFill>
                <a:latin typeface="Times New Roman" panose="02020603050405020304" pitchFamily="18" charset="0"/>
                <a:cs typeface="Arial"/>
                <a:sym typeface="Arial"/>
              </a:rPr>
              <a:t>:</a:t>
            </a:r>
            <a:endParaRPr lang="vi-VN" sz="1700" kern="0" dirty="0">
              <a:solidFill>
                <a:prstClr val="white"/>
              </a:solidFill>
              <a:latin typeface="Arial"/>
              <a:cs typeface="Arial"/>
              <a:sym typeface="Arial"/>
            </a:endParaRPr>
          </a:p>
          <a:p>
            <a:pPr eaLnBrk="1" fontAlgn="auto" hangingPunct="1">
              <a:spcBef>
                <a:spcPts val="0"/>
              </a:spcBef>
              <a:spcAft>
                <a:spcPts val="0"/>
              </a:spcAft>
              <a:buClr>
                <a:srgbClr val="000000"/>
              </a:buClr>
            </a:pPr>
            <a:r>
              <a:rPr lang="vi-VN" sz="1700" kern="0" dirty="0">
                <a:solidFill>
                  <a:prstClr val="white"/>
                </a:solidFill>
                <a:latin typeface="Times New Roman" panose="02020603050405020304" pitchFamily="18" charset="0"/>
                <a:cs typeface="Arial"/>
                <a:sym typeface="Arial"/>
              </a:rPr>
              <a:t>(1) Hệ dẫn truyền tim gồm: nút xoang nhĩ, nút nhĩ thất, bó His và mạng Purkinje.</a:t>
            </a:r>
            <a:endParaRPr lang="vi-VN" sz="1700" kern="0" dirty="0">
              <a:solidFill>
                <a:prstClr val="white"/>
              </a:solidFill>
              <a:latin typeface="Arial"/>
              <a:cs typeface="Arial"/>
              <a:sym typeface="Arial"/>
            </a:endParaRPr>
          </a:p>
          <a:p>
            <a:pPr eaLnBrk="1" fontAlgn="auto" hangingPunct="1">
              <a:spcBef>
                <a:spcPts val="0"/>
              </a:spcBef>
              <a:spcAft>
                <a:spcPts val="0"/>
              </a:spcAft>
              <a:buClr>
                <a:srgbClr val="000000"/>
              </a:buClr>
            </a:pPr>
            <a:r>
              <a:rPr lang="vi-VN" sz="1700" kern="0" dirty="0">
                <a:solidFill>
                  <a:prstClr val="white"/>
                </a:solidFill>
                <a:latin typeface="Times New Roman" panose="02020603050405020304" pitchFamily="18" charset="0"/>
                <a:cs typeface="Arial"/>
                <a:sym typeface="Arial"/>
              </a:rPr>
              <a:t>(2) Nút nhĩ thất tự động phát xung điện, cứ sau một khoảng thời gian nhất định, nút nhĩ thất lại phát xung điện.</a:t>
            </a:r>
            <a:endParaRPr lang="vi-VN" sz="1700" kern="0" dirty="0">
              <a:solidFill>
                <a:prstClr val="white"/>
              </a:solidFill>
              <a:latin typeface="Arial"/>
              <a:cs typeface="Arial"/>
              <a:sym typeface="Arial"/>
            </a:endParaRPr>
          </a:p>
          <a:p>
            <a:pPr eaLnBrk="1" fontAlgn="auto" hangingPunct="1">
              <a:spcBef>
                <a:spcPts val="0"/>
              </a:spcBef>
              <a:spcAft>
                <a:spcPts val="0"/>
              </a:spcAft>
              <a:buClr>
                <a:srgbClr val="000000"/>
              </a:buClr>
            </a:pPr>
            <a:r>
              <a:rPr lang="vi-VN" sz="1700" kern="0" dirty="0">
                <a:solidFill>
                  <a:prstClr val="white"/>
                </a:solidFill>
                <a:latin typeface="Times New Roman" panose="02020603050405020304" pitchFamily="18" charset="0"/>
                <a:cs typeface="Arial"/>
                <a:sym typeface="Arial"/>
              </a:rPr>
              <a:t>(3) Nút nhĩ thất phát xung điện lan ra khắp cơ tâm thất làm 2 tâm thất co.</a:t>
            </a:r>
            <a:endParaRPr lang="vi-VN" sz="1700" kern="0" dirty="0">
              <a:solidFill>
                <a:prstClr val="white"/>
              </a:solidFill>
              <a:latin typeface="Arial"/>
              <a:cs typeface="Arial"/>
              <a:sym typeface="Arial"/>
            </a:endParaRPr>
          </a:p>
          <a:p>
            <a:pPr eaLnBrk="1" fontAlgn="auto" hangingPunct="1">
              <a:spcBef>
                <a:spcPts val="0"/>
              </a:spcBef>
              <a:spcAft>
                <a:spcPts val="0"/>
              </a:spcAft>
              <a:buClr>
                <a:srgbClr val="000000"/>
              </a:buClr>
            </a:pPr>
            <a:r>
              <a:rPr lang="vi-VN" sz="1700" kern="0" dirty="0">
                <a:solidFill>
                  <a:prstClr val="white"/>
                </a:solidFill>
                <a:latin typeface="Times New Roman" panose="02020603050405020304" pitchFamily="18" charset="0"/>
                <a:cs typeface="Arial"/>
                <a:sym typeface="Arial"/>
              </a:rPr>
              <a:t>(4) Sau khi tâm thất co, xung điện lan đến nút xoang nhĩ, bó His rồi theo mạng lưới Purkinje lan ra khắp cơ tâm nhĩ làm 2 tâm nhĩ co.</a:t>
            </a:r>
            <a:endParaRPr lang="vi-VN" sz="1700" kern="0" dirty="0">
              <a:solidFill>
                <a:prstClr val="white"/>
              </a:solidFill>
              <a:latin typeface="Arial"/>
              <a:cs typeface="Arial"/>
              <a:sym typeface="Arial"/>
            </a:endParaRPr>
          </a:p>
          <a:p>
            <a:pPr eaLnBrk="1" fontAlgn="auto" hangingPunct="1">
              <a:spcBef>
                <a:spcPts val="0"/>
              </a:spcBef>
              <a:spcAft>
                <a:spcPts val="0"/>
              </a:spcAft>
              <a:buClr>
                <a:srgbClr val="000000"/>
              </a:buClr>
            </a:pPr>
            <a:br>
              <a:rPr lang="vi-VN" sz="1700" kern="0" dirty="0">
                <a:solidFill>
                  <a:prstClr val="white"/>
                </a:solidFill>
                <a:latin typeface="Arial"/>
                <a:cs typeface="Arial"/>
                <a:sym typeface="Arial"/>
              </a:rPr>
            </a:br>
            <a:endParaRPr lang="vi-VN" sz="1700" b="1" dirty="0">
              <a:solidFill>
                <a:prstClr val="white"/>
              </a:solidFill>
              <a:latin typeface="Arial" panose="020B0604020202020204" pitchFamily="34" charset="0"/>
              <a:cs typeface="Arial" panose="020B0604020202020204" pitchFamily="34" charset="0"/>
              <a:sym typeface="Arial"/>
            </a:endParaRPr>
          </a:p>
        </p:txBody>
      </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285" y="7522717"/>
            <a:ext cx="1462280" cy="1426723"/>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888" y="7512134"/>
            <a:ext cx="1273219" cy="1323383"/>
          </a:xfrm>
          <a:prstGeom prst="rect">
            <a:avLst/>
          </a:prstGeom>
        </p:spPr>
      </p:pic>
      <p:pic>
        <p:nvPicPr>
          <p:cNvPr id="2" name="Picture 1">
            <a:hlinkClick r:id="rId7" action="ppaction://hlinksldjump"/>
            <a:extLst>
              <a:ext uri="{FF2B5EF4-FFF2-40B4-BE49-F238E27FC236}">
                <a16:creationId xmlns:a16="http://schemas.microsoft.com/office/drawing/2014/main" id="{5620BFB0-AA0A-1734-16DE-13273CDFC9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585" t="29757" r="27796" b="28785"/>
          <a:stretch/>
        </p:blipFill>
        <p:spPr>
          <a:xfrm>
            <a:off x="10247325" y="-311068"/>
            <a:ext cx="2207859" cy="2098485"/>
          </a:xfrm>
          <a:prstGeom prst="rect">
            <a:avLst/>
          </a:prstGeom>
        </p:spPr>
      </p:pic>
    </p:spTree>
    <p:extLst>
      <p:ext uri="{BB962C8B-B14F-4D97-AF65-F5344CB8AC3E}">
        <p14:creationId xmlns:p14="http://schemas.microsoft.com/office/powerpoint/2010/main" val="14381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3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afterEffect">
                                  <p:stCondLst>
                                    <p:cond delay="0"/>
                                  </p:stCondLst>
                                  <p:childTnLst>
                                    <p:animClr clrSpc="rgb" dir="cw">
                                      <p:cBhvr>
                                        <p:cTn id="33" dur="250" fill="hold"/>
                                        <p:tgtEl>
                                          <p:spTgt spid="42"/>
                                        </p:tgtEl>
                                        <p:attrNameLst>
                                          <p:attrName>fillcolor</p:attrName>
                                        </p:attrNameLst>
                                      </p:cBhvr>
                                      <p:to>
                                        <a:srgbClr val="FF0000"/>
                                      </p:to>
                                    </p:animClr>
                                    <p:set>
                                      <p:cBhvr>
                                        <p:cTn id="34" dur="250" fill="hold"/>
                                        <p:tgtEl>
                                          <p:spTgt spid="42"/>
                                        </p:tgtEl>
                                        <p:attrNameLst>
                                          <p:attrName>fill.type</p:attrName>
                                        </p:attrNameLst>
                                      </p:cBhvr>
                                      <p:to>
                                        <p:strVal val="solid"/>
                                      </p:to>
                                    </p:set>
                                    <p:set>
                                      <p:cBhvr>
                                        <p:cTn id="35" dur="250" fill="hold"/>
                                        <p:tgtEl>
                                          <p:spTgt spid="42"/>
                                        </p:tgtEl>
                                        <p:attrNameLst>
                                          <p:attrName>fill.on</p:attrName>
                                        </p:attrNameLst>
                                      </p:cBhvr>
                                      <p:to>
                                        <p:strVal val="true"/>
                                      </p:to>
                                    </p:set>
                                  </p:childTnLst>
                                </p:cTn>
                              </p:par>
                              <p:par>
                                <p:cTn id="36" presetID="64" presetClass="path" presetSubtype="0" accel="50000" decel="50000" fill="hold" nodeType="withEffect">
                                  <p:stCondLst>
                                    <p:cond delay="0"/>
                                  </p:stCondLst>
                                  <p:childTnLst>
                                    <p:animMotion origin="layout" path="M -1.45833E-6 4.07407E-6 L -0.17018 -0.46227 " pathEditMode="relative" rAng="0" ptsTypes="AA">
                                      <p:cBhvr>
                                        <p:cTn id="37" dur="250" fill="hold"/>
                                        <p:tgtEl>
                                          <p:spTgt spid="4"/>
                                        </p:tgtEl>
                                        <p:attrNameLst>
                                          <p:attrName>ppt_x</p:attrName>
                                          <p:attrName>ppt_y</p:attrName>
                                        </p:attrNameLst>
                                      </p:cBhvr>
                                      <p:rCtr x="-8516" y="-23125"/>
                                    </p:animMotion>
                                  </p:childTnLst>
                                  <p:subTnLst>
                                    <p:audio>
                                      <p:cMediaNode>
                                        <p:cTn display="0" masterRel="sameClick">
                                          <p:stCondLst>
                                            <p:cond evt="begin" delay="0">
                                              <p:tn val="36"/>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afterEffect">
                                  <p:stCondLst>
                                    <p:cond delay="0"/>
                                  </p:stCondLst>
                                  <p:childTnLst>
                                    <p:animClr clrSpc="rgb" dir="cw">
                                      <p:cBhvr>
                                        <p:cTn id="42" dur="250" fill="hold"/>
                                        <p:tgtEl>
                                          <p:spTgt spid="43"/>
                                        </p:tgtEl>
                                        <p:attrNameLst>
                                          <p:attrName>fillcolor</p:attrName>
                                        </p:attrNameLst>
                                      </p:cBhvr>
                                      <p:to>
                                        <a:srgbClr val="FF0000"/>
                                      </p:to>
                                    </p:animClr>
                                    <p:set>
                                      <p:cBhvr>
                                        <p:cTn id="43" dur="250" fill="hold"/>
                                        <p:tgtEl>
                                          <p:spTgt spid="43"/>
                                        </p:tgtEl>
                                        <p:attrNameLst>
                                          <p:attrName>fill.type</p:attrName>
                                        </p:attrNameLst>
                                      </p:cBhvr>
                                      <p:to>
                                        <p:strVal val="solid"/>
                                      </p:to>
                                    </p:set>
                                    <p:set>
                                      <p:cBhvr>
                                        <p:cTn id="44" dur="250" fill="hold"/>
                                        <p:tgtEl>
                                          <p:spTgt spid="43"/>
                                        </p:tgtEl>
                                        <p:attrNameLst>
                                          <p:attrName>fill.on</p:attrName>
                                        </p:attrNameLst>
                                      </p:cBhvr>
                                      <p:to>
                                        <p:strVal val="true"/>
                                      </p:to>
                                    </p:set>
                                  </p:childTnLst>
                                </p:cTn>
                              </p:par>
                              <p:par>
                                <p:cTn id="45" presetID="64" presetClass="path" presetSubtype="0" accel="50000" decel="50000" fill="hold" nodeType="withEffect">
                                  <p:stCondLst>
                                    <p:cond delay="0"/>
                                  </p:stCondLst>
                                  <p:childTnLst>
                                    <p:animMotion origin="layout" path="M -1.45833E-6 4.07407E-6 L 0.14336 -0.46227 " pathEditMode="relative" rAng="0" ptsTypes="AA">
                                      <p:cBhvr>
                                        <p:cTn id="46" dur="250" fill="hold"/>
                                        <p:tgtEl>
                                          <p:spTgt spid="4"/>
                                        </p:tgtEl>
                                        <p:attrNameLst>
                                          <p:attrName>ppt_x</p:attrName>
                                          <p:attrName>ppt_y</p:attrName>
                                        </p:attrNameLst>
                                      </p:cBhvr>
                                      <p:rCtr x="7161" y="-23125"/>
                                    </p:animMotion>
                                  </p:childTnLst>
                                  <p:subTnLst>
                                    <p:audio>
                                      <p:cMediaNode>
                                        <p:cTn display="0" masterRel="sameClick">
                                          <p:stCondLst>
                                            <p:cond evt="begin" delay="0">
                                              <p:tn val="45"/>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afterEffect">
                                  <p:stCondLst>
                                    <p:cond delay="0"/>
                                  </p:stCondLst>
                                  <p:childTnLst>
                                    <p:animClr clrSpc="rgb" dir="cw">
                                      <p:cBhvr>
                                        <p:cTn id="51" dur="250" fill="hold"/>
                                        <p:tgtEl>
                                          <p:spTgt spid="44"/>
                                        </p:tgtEl>
                                        <p:attrNameLst>
                                          <p:attrName>fillcolor</p:attrName>
                                        </p:attrNameLst>
                                      </p:cBhvr>
                                      <p:to>
                                        <a:srgbClr val="00B0F0"/>
                                      </p:to>
                                    </p:animClr>
                                    <p:set>
                                      <p:cBhvr>
                                        <p:cTn id="52" dur="250" fill="hold"/>
                                        <p:tgtEl>
                                          <p:spTgt spid="44"/>
                                        </p:tgtEl>
                                        <p:attrNameLst>
                                          <p:attrName>fill.type</p:attrName>
                                        </p:attrNameLst>
                                      </p:cBhvr>
                                      <p:to>
                                        <p:strVal val="solid"/>
                                      </p:to>
                                    </p:set>
                                    <p:set>
                                      <p:cBhvr>
                                        <p:cTn id="53" dur="250" fill="hold"/>
                                        <p:tgtEl>
                                          <p:spTgt spid="44"/>
                                        </p:tgtEl>
                                        <p:attrNameLst>
                                          <p:attrName>fill.on</p:attrName>
                                        </p:attrNameLst>
                                      </p:cBhvr>
                                      <p:to>
                                        <p:strVal val="true"/>
                                      </p:to>
                                    </p:set>
                                  </p:childTnLst>
                                </p:cTn>
                              </p:par>
                              <p:par>
                                <p:cTn id="54" presetID="64" presetClass="path" presetSubtype="0" accel="50000" decel="50000" fill="hold" nodeType="withEffect">
                                  <p:stCondLst>
                                    <p:cond delay="0"/>
                                  </p:stCondLst>
                                  <p:childTnLst>
                                    <p:animMotion origin="layout" path="M 1.11022E-16 1.85185E-6 L -0.43906 -0.3132 " pathEditMode="relative" rAng="0" ptsTypes="AA">
                                      <p:cBhvr>
                                        <p:cTn id="55" dur="250" fill="hold"/>
                                        <p:tgtEl>
                                          <p:spTgt spid="50"/>
                                        </p:tgtEl>
                                        <p:attrNameLst>
                                          <p:attrName>ppt_x</p:attrName>
                                          <p:attrName>ppt_y</p:attrName>
                                        </p:attrNameLst>
                                      </p:cBhvr>
                                      <p:rCtr x="-21953" y="-15671"/>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afterEffect">
                                  <p:stCondLst>
                                    <p:cond delay="0"/>
                                  </p:stCondLst>
                                  <p:childTnLst>
                                    <p:animClr clrSpc="rgb" dir="cw">
                                      <p:cBhvr>
                                        <p:cTn id="60" dur="250" fill="hold"/>
                                        <p:tgtEl>
                                          <p:spTgt spid="45"/>
                                        </p:tgtEl>
                                        <p:attrNameLst>
                                          <p:attrName>fillcolor</p:attrName>
                                        </p:attrNameLst>
                                      </p:cBhvr>
                                      <p:to>
                                        <a:srgbClr val="FF0000"/>
                                      </p:to>
                                    </p:animClr>
                                    <p:set>
                                      <p:cBhvr>
                                        <p:cTn id="61" dur="250" fill="hold"/>
                                        <p:tgtEl>
                                          <p:spTgt spid="45"/>
                                        </p:tgtEl>
                                        <p:attrNameLst>
                                          <p:attrName>fill.type</p:attrName>
                                        </p:attrNameLst>
                                      </p:cBhvr>
                                      <p:to>
                                        <p:strVal val="solid"/>
                                      </p:to>
                                    </p:set>
                                    <p:set>
                                      <p:cBhvr>
                                        <p:cTn id="62" dur="250" fill="hold"/>
                                        <p:tgtEl>
                                          <p:spTgt spid="45"/>
                                        </p:tgtEl>
                                        <p:attrNameLst>
                                          <p:attrName>fill.on</p:attrName>
                                        </p:attrNameLst>
                                      </p:cBhvr>
                                      <p:to>
                                        <p:strVal val="true"/>
                                      </p:to>
                                    </p:set>
                                  </p:childTnLst>
                                </p:cTn>
                              </p:par>
                              <p:par>
                                <p:cTn id="63" presetID="64" presetClass="path" presetSubtype="0" accel="50000" decel="50000" fill="hold" nodeType="withEffect">
                                  <p:stCondLst>
                                    <p:cond delay="0"/>
                                  </p:stCondLst>
                                  <p:childTnLst>
                                    <p:animMotion origin="layout" path="M -1.45833E-6 4.07407E-6 L 0.1405 -0.30417 " pathEditMode="relative" rAng="0" ptsTypes="AA">
                                      <p:cBhvr>
                                        <p:cTn id="64" dur="250" fill="hold"/>
                                        <p:tgtEl>
                                          <p:spTgt spid="4"/>
                                        </p:tgtEl>
                                        <p:attrNameLst>
                                          <p:attrName>ppt_x</p:attrName>
                                          <p:attrName>ppt_y</p:attrName>
                                        </p:attrNameLst>
                                      </p:cBhvr>
                                      <p:rCtr x="7018" y="-15208"/>
                                    </p:animMotion>
                                  </p:childTnLst>
                                  <p:subTnLst>
                                    <p:audio>
                                      <p:cMediaNode>
                                        <p:cTn display="0" masterRel="sameClick">
                                          <p:stCondLst>
                                            <p:cond evt="begin" delay="0">
                                              <p:tn val="63"/>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3036889" y="530228"/>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VẬN DỤNG</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69</a:t>
            </a:fld>
            <a:endParaRPr lang="en-US"/>
          </a:p>
        </p:txBody>
      </p:sp>
      <p:sp>
        <p:nvSpPr>
          <p:cNvPr id="5" name="Rectangle 4"/>
          <p:cNvSpPr/>
          <p:nvPr/>
        </p:nvSpPr>
        <p:spPr>
          <a:xfrm>
            <a:off x="551659" y="1543621"/>
            <a:ext cx="10747712" cy="4524315"/>
          </a:xfrm>
          <a:prstGeom prst="rect">
            <a:avLst/>
          </a:prstGeom>
        </p:spPr>
        <p:txBody>
          <a:bodyPr wrap="square" lIns="91436" tIns="45718" rIns="91436" bIns="45718">
            <a:spAutoFit/>
          </a:bodyPr>
          <a:lstStyle/>
          <a:p>
            <a:pPr algn="just"/>
            <a:r>
              <a:rPr lang="vi-VN" sz="3600" dirty="0">
                <a:solidFill>
                  <a:schemeClr val="bg1"/>
                </a:solidFill>
                <a:cs typeface="Calibri" pitchFamily="34" charset="0"/>
              </a:rPr>
              <a:t>Trong Nghị định 100/2019/NĐ-CP quy định xử phạt hành chính trong lĩnh vực giao thông đường bộ và đường sắt, ở Điều 5, 6, 7, 8 có quy định về việc xử phạt với người điều khiển các loại phương tiện giao thông có nồng độ cồn vượt quá mức cho phép, cụ thể là 50 mg/100 mL máu, 0,25 mg/1 L khí thở đối với xe máy và 80 mg/100 mL máu, 0,4 mg/1 L khí thở đối với ô tô. Theo em, các quy định này có ý nghĩa như thế </a:t>
            </a:r>
            <a:r>
              <a:rPr lang="vi-VN" sz="3600">
                <a:solidFill>
                  <a:schemeClr val="bg1"/>
                </a:solidFill>
                <a:cs typeface="Calibri" pitchFamily="34" charset="0"/>
              </a:rPr>
              <a:t>nào?</a:t>
            </a:r>
            <a:endParaRPr lang="vi-VN" sz="3600" dirty="0">
              <a:solidFill>
                <a:schemeClr val="bg1"/>
              </a:solidFill>
              <a:cs typeface="Calibri" pitchFamily="34"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
          <p:cNvGrpSpPr>
            <a:grpSpLocks/>
          </p:cNvGrpSpPr>
          <p:nvPr/>
        </p:nvGrpSpPr>
        <p:grpSpPr bwMode="auto">
          <a:xfrm>
            <a:off x="2" y="95251"/>
            <a:ext cx="12288839" cy="1127125"/>
            <a:chOff x="2138496" y="-115886"/>
            <a:chExt cx="8074485" cy="1126836"/>
          </a:xfrm>
        </p:grpSpPr>
        <p:sp>
          <p:nvSpPr>
            <p:cNvPr id="3" name="Rounded Rectangle 2"/>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4" name="TextBox 3"/>
            <p:cNvSpPr txBox="1"/>
            <p:nvPr/>
          </p:nvSpPr>
          <p:spPr>
            <a:xfrm>
              <a:off x="2138496" y="93610"/>
              <a:ext cx="8074485"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 </a:t>
              </a:r>
              <a:r>
                <a:rPr lang="vi-VN"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KHÁI QUÁT VỀ HỆ VẬN CHUYỂN</a:t>
              </a:r>
              <a:endPar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endParaRPr>
            </a:p>
          </p:txBody>
        </p:sp>
      </p:grpSp>
      <p:sp>
        <p:nvSpPr>
          <p:cNvPr id="5" name="TextBox 2"/>
          <p:cNvSpPr txBox="1">
            <a:spLocks noChangeArrowheads="1"/>
          </p:cNvSpPr>
          <p:nvPr/>
        </p:nvSpPr>
        <p:spPr bwMode="auto">
          <a:xfrm>
            <a:off x="344490" y="1139825"/>
            <a:ext cx="592613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1. CẤU TẠO CHUNG</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6" name="Rectangle 5"/>
          <p:cNvSpPr>
            <a:spLocks noChangeArrowheads="1"/>
          </p:cNvSpPr>
          <p:nvPr/>
        </p:nvSpPr>
        <p:spPr bwMode="auto">
          <a:xfrm>
            <a:off x="484188" y="3187702"/>
            <a:ext cx="5929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chemeClr val="bg1"/>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Dịch</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tuần</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hoàn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máu</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hoặc</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hỗn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hợp</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máu</a:t>
            </a:r>
            <a:r>
              <a:rPr lang="en-US" altLang="en-US" sz="3200" b="1" dirty="0">
                <a:solidFill>
                  <a:schemeClr val="bg1"/>
                </a:solidFill>
                <a:latin typeface="+mn-lt"/>
                <a:cs typeface="Times New Roman" panose="02020603050405020304" pitchFamily="18" charset="0"/>
              </a:rPr>
              <a:t> – </a:t>
            </a:r>
            <a:r>
              <a:rPr lang="en-US" altLang="en-US" sz="3200" b="1" dirty="0" err="1">
                <a:solidFill>
                  <a:schemeClr val="bg1"/>
                </a:solidFill>
                <a:latin typeface="+mn-lt"/>
                <a:cs typeface="Times New Roman" panose="02020603050405020304" pitchFamily="18" charset="0"/>
              </a:rPr>
              <a:t>dịch</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mô</a:t>
            </a:r>
            <a:r>
              <a:rPr lang="en-US" altLang="en-US" sz="3200" b="1" dirty="0">
                <a:solidFill>
                  <a:schemeClr val="bg1"/>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sp>
        <p:nvSpPr>
          <p:cNvPr id="8" name="Rectangle 7"/>
          <p:cNvSpPr>
            <a:spLocks noChangeArrowheads="1"/>
          </p:cNvSpPr>
          <p:nvPr/>
        </p:nvSpPr>
        <p:spPr bwMode="auto">
          <a:xfrm>
            <a:off x="574675" y="2019302"/>
            <a:ext cx="6057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chemeClr val="bg1"/>
                </a:solidFill>
                <a:latin typeface="+mn-lt"/>
                <a:cs typeface="Times New Roman" panose="02020603050405020304" pitchFamily="18" charset="0"/>
              </a:rPr>
              <a:t>- </a:t>
            </a:r>
            <a:r>
              <a:rPr lang="en-US" altLang="en-US" sz="3200" b="1" dirty="0">
                <a:solidFill>
                  <a:srgbClr val="FFC000"/>
                </a:solidFill>
                <a:latin typeface="+mn-lt"/>
                <a:cs typeface="Times New Roman" panose="02020603050405020304" pitchFamily="18" charset="0"/>
              </a:rPr>
              <a:t>Tim</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là</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cái</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máy</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bơm</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hút</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đẩy</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máu</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chảy</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trong</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mạch</a:t>
            </a:r>
            <a:r>
              <a:rPr lang="en-US" altLang="en-US" sz="3200" b="1" dirty="0">
                <a:solidFill>
                  <a:schemeClr val="bg1"/>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sp>
        <p:nvSpPr>
          <p:cNvPr id="9" name="Rectangle 8"/>
          <p:cNvSpPr>
            <a:spLocks noChangeArrowheads="1"/>
          </p:cNvSpPr>
          <p:nvPr/>
        </p:nvSpPr>
        <p:spPr bwMode="auto">
          <a:xfrm>
            <a:off x="587376" y="4446588"/>
            <a:ext cx="5826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dirty="0">
                <a:solidFill>
                  <a:schemeClr val="bg1"/>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Hệ</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thống</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mạch</a:t>
            </a:r>
            <a:r>
              <a:rPr lang="en-US" altLang="en-US" sz="3200" b="1" dirty="0">
                <a:solidFill>
                  <a:srgbClr val="FFC000"/>
                </a:solidFill>
                <a:latin typeface="+mn-lt"/>
                <a:cs typeface="Times New Roman" panose="02020603050405020304" pitchFamily="18" charset="0"/>
              </a:rPr>
              <a:t> </a:t>
            </a:r>
            <a:r>
              <a:rPr lang="en-US" altLang="en-US" sz="3200" b="1" dirty="0" err="1">
                <a:solidFill>
                  <a:srgbClr val="FFC000"/>
                </a:solidFill>
                <a:latin typeface="+mn-lt"/>
                <a:cs typeface="Times New Roman" panose="02020603050405020304" pitchFamily="18" charset="0"/>
              </a:rPr>
              <a:t>máu</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gồm</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hệ</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thống</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động</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mạch</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hệ</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thống</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mao</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mạch</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hệ</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thống</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tĩnh</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mạch</a:t>
            </a:r>
            <a:r>
              <a:rPr lang="en-US" altLang="en-US" sz="3200" b="1" dirty="0">
                <a:solidFill>
                  <a:schemeClr val="bg1"/>
                </a:solidFill>
                <a:latin typeface="+mn-lt"/>
                <a:cs typeface="Times New Roman" panose="02020603050405020304" pitchFamily="18" charset="0"/>
              </a:rPr>
              <a:t>.</a:t>
            </a:r>
            <a:endParaRPr lang="en-US" altLang="en-US" sz="3200" dirty="0">
              <a:solidFill>
                <a:schemeClr val="bg1"/>
              </a:solidFill>
              <a:latin typeface="+mn-lt"/>
              <a:cs typeface="Times New Roman" panose="02020603050405020304" pitchFamily="18" charset="0"/>
            </a:endParaRPr>
          </a:p>
        </p:txBody>
      </p:sp>
      <p:pic>
        <p:nvPicPr>
          <p:cNvPr id="41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649" y="1530352"/>
            <a:ext cx="4159251"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7</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1000"/>
                                        <p:tgtEl>
                                          <p:spTgt spid="4103"/>
                                        </p:tgtEl>
                                      </p:cBhvr>
                                    </p:animEffect>
                                    <p:anim calcmode="lin" valueType="num">
                                      <p:cBhvr>
                                        <p:cTn id="18" dur="1000" fill="hold"/>
                                        <p:tgtEl>
                                          <p:spTgt spid="4103"/>
                                        </p:tgtEl>
                                        <p:attrNameLst>
                                          <p:attrName>ppt_x</p:attrName>
                                        </p:attrNameLst>
                                      </p:cBhvr>
                                      <p:tavLst>
                                        <p:tav tm="0">
                                          <p:val>
                                            <p:strVal val="#ppt_x"/>
                                          </p:val>
                                        </p:tav>
                                        <p:tav tm="100000">
                                          <p:val>
                                            <p:strVal val="#ppt_x"/>
                                          </p:val>
                                        </p:tav>
                                      </p:tavLst>
                                    </p:anim>
                                    <p:anim calcmode="lin" valueType="num">
                                      <p:cBhvr>
                                        <p:cTn id="1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EE4B3D0-1933-4F4F-8EC7-D643F0B7E4E2}" type="slidenum">
              <a:rPr lang="en-US" smtClean="0"/>
              <a:pPr>
                <a:defRPr/>
              </a:pPr>
              <a:t>70</a:t>
            </a:fld>
            <a:endParaRPr lang="en-US"/>
          </a:p>
        </p:txBody>
      </p:sp>
      <p:sp>
        <p:nvSpPr>
          <p:cNvPr id="5" name="TextBox 4">
            <a:extLst>
              <a:ext uri="{FF2B5EF4-FFF2-40B4-BE49-F238E27FC236}">
                <a16:creationId xmlns:a16="http://schemas.microsoft.com/office/drawing/2014/main" id="{57CF5FA4-EC59-97B3-73AD-A8E2808A1FB7}"/>
              </a:ext>
            </a:extLst>
          </p:cNvPr>
          <p:cNvSpPr txBox="1"/>
          <p:nvPr/>
        </p:nvSpPr>
        <p:spPr>
          <a:xfrm>
            <a:off x="446313" y="182872"/>
            <a:ext cx="11636829" cy="1200329"/>
          </a:xfrm>
          <a:prstGeom prst="rect">
            <a:avLst/>
          </a:prstGeom>
          <a:noFill/>
        </p:spPr>
        <p:txBody>
          <a:bodyPr wrap="square">
            <a:spAutoFit/>
          </a:bodyPr>
          <a:lstStyle/>
          <a:p>
            <a:pPr algn="ctr"/>
            <a:r>
              <a:rPr lang="vi-VN" sz="3600" b="1" i="0" u="none" strike="noStrike" dirty="0">
                <a:solidFill>
                  <a:srgbClr val="FFCC00"/>
                </a:solidFill>
                <a:effectLst/>
                <a:latin typeface="Calibri (Body)"/>
              </a:rPr>
              <a:t>GIẢI THÍCH CƠ SỞ KHOA HỌC CỦA QUY ĐỊNH ĐÃ UỐNG RƯỢU BIA KHÔNG ĐƯỢC LÁI XE.</a:t>
            </a:r>
            <a:endParaRPr lang="en-US" sz="3600" b="1" dirty="0">
              <a:solidFill>
                <a:srgbClr val="FFCC00"/>
              </a:solidFill>
              <a:latin typeface="Calibri (Body)"/>
            </a:endParaRPr>
          </a:p>
        </p:txBody>
      </p:sp>
      <p:pic>
        <p:nvPicPr>
          <p:cNvPr id="6" name="Picture 6" descr="Wine by Piotr Oleksy | Dribbble">
            <a:extLst>
              <a:ext uri="{FF2B5EF4-FFF2-40B4-BE49-F238E27FC236}">
                <a16:creationId xmlns:a16="http://schemas.microsoft.com/office/drawing/2014/main" id="{567557B0-1E3F-CCB2-D101-8B64AC8C9D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3" t="7909" r="21223" b="10058"/>
          <a:stretch/>
        </p:blipFill>
        <p:spPr bwMode="auto">
          <a:xfrm>
            <a:off x="8974539" y="2166971"/>
            <a:ext cx="2988860" cy="31626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3850C9-8E33-9B33-2C65-360F8B4EE401}"/>
              </a:ext>
            </a:extLst>
          </p:cNvPr>
          <p:cNvSpPr txBox="1"/>
          <p:nvPr/>
        </p:nvSpPr>
        <p:spPr>
          <a:xfrm>
            <a:off x="97973" y="1506311"/>
            <a:ext cx="8719458"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3000" b="0" i="0" u="none" strike="noStrike" kern="0" cap="none" spc="0" normalizeH="0" baseline="0" noProof="0">
                <a:ln>
                  <a:noFill/>
                </a:ln>
                <a:solidFill>
                  <a:schemeClr val="bg1"/>
                </a:solidFill>
                <a:effectLst/>
                <a:uLnTx/>
                <a:uFillTx/>
                <a:latin typeface="+mn-lt"/>
              </a:rPr>
              <a:t>     Rượu </a:t>
            </a:r>
            <a:r>
              <a:rPr kumimoji="0" lang="vi-VN" sz="3000" b="0" i="0" u="none" strike="noStrike" kern="0" cap="none" spc="0" normalizeH="0" baseline="0" noProof="0" dirty="0">
                <a:ln>
                  <a:noFill/>
                </a:ln>
                <a:solidFill>
                  <a:schemeClr val="bg1"/>
                </a:solidFill>
                <a:effectLst/>
                <a:uLnTx/>
                <a:uFillTx/>
                <a:latin typeface="+mn-lt"/>
              </a:rPr>
              <a:t>bia làm chậm khoảng 10-30% </a:t>
            </a:r>
            <a:r>
              <a:rPr kumimoji="0" lang="vi-VN" sz="3000" b="1" i="0" u="none" strike="noStrike" kern="0" cap="none" spc="0" normalizeH="0" baseline="0" noProof="0" dirty="0">
                <a:ln>
                  <a:noFill/>
                </a:ln>
                <a:solidFill>
                  <a:schemeClr val="bg1"/>
                </a:solidFill>
                <a:effectLst/>
                <a:uLnTx/>
                <a:uFillTx/>
                <a:latin typeface="+mn-lt"/>
              </a:rPr>
              <a:t>tốc độ phản ứng</a:t>
            </a:r>
            <a:r>
              <a:rPr kumimoji="0" lang="vi-VN" sz="3000" b="0" i="0" u="none" strike="noStrike" kern="0" cap="none" spc="0" normalizeH="0" baseline="0" noProof="0" dirty="0">
                <a:ln>
                  <a:noFill/>
                </a:ln>
                <a:solidFill>
                  <a:schemeClr val="bg1"/>
                </a:solidFill>
                <a:effectLst/>
                <a:uLnTx/>
                <a:uFillTx/>
                <a:latin typeface="+mn-lt"/>
              </a:rPr>
              <a:t>, đồng thời </a:t>
            </a:r>
            <a:r>
              <a:rPr kumimoji="0" lang="vi-VN" sz="3000" b="1" i="0" u="none" strike="noStrike" kern="0" cap="none" spc="0" normalizeH="0" baseline="0" noProof="0" dirty="0">
                <a:ln>
                  <a:noFill/>
                </a:ln>
                <a:solidFill>
                  <a:schemeClr val="bg1"/>
                </a:solidFill>
                <a:effectLst/>
                <a:uLnTx/>
                <a:uFillTx/>
                <a:latin typeface="+mn-lt"/>
              </a:rPr>
              <a:t>hạn chế khả năng phối hợp </a:t>
            </a:r>
            <a:r>
              <a:rPr kumimoji="0" lang="vi-VN" sz="3000" b="0" i="0" u="none" strike="noStrike" kern="0" cap="none" spc="0" normalizeH="0" baseline="0" noProof="0" dirty="0">
                <a:ln>
                  <a:noFill/>
                </a:ln>
                <a:solidFill>
                  <a:schemeClr val="bg1"/>
                </a:solidFill>
                <a:effectLst/>
                <a:uLnTx/>
                <a:uFillTx/>
                <a:latin typeface="+mn-lt"/>
              </a:rPr>
              <a:t>giữa các bộ phận cơ thể, </a:t>
            </a:r>
            <a:r>
              <a:rPr kumimoji="0" lang="vi-VN" sz="3000" b="1" i="0" u="none" strike="noStrike" kern="0" cap="none" spc="0" normalizeH="0" baseline="0" noProof="0" dirty="0">
                <a:ln>
                  <a:noFill/>
                </a:ln>
                <a:solidFill>
                  <a:schemeClr val="bg1"/>
                </a:solidFill>
                <a:effectLst/>
                <a:uLnTx/>
                <a:uFillTx/>
                <a:latin typeface="+mn-lt"/>
              </a:rPr>
              <a:t>hạn chế khả năng nhận biết </a:t>
            </a:r>
            <a:r>
              <a:rPr kumimoji="0" lang="vi-VN" sz="3000" b="0" i="0" u="none" strike="noStrike" kern="0" cap="none" spc="0" normalizeH="0" baseline="0" noProof="0" dirty="0">
                <a:ln>
                  <a:noFill/>
                </a:ln>
                <a:solidFill>
                  <a:schemeClr val="bg1"/>
                </a:solidFill>
                <a:effectLst/>
                <a:uLnTx/>
                <a:uFillTx/>
                <a:latin typeface="+mn-lt"/>
              </a:rPr>
              <a:t>vật từ xa, tầm nhìn ban đêm giảm tới 25%. Khi lái xe, con người cần có chức năng não ổn định để kiểm soát mắt, tay và chân để nhận thức, ứng phó nhanh nhạy và đưa ra quyết định chính xác. Tuy nhiên, uống rượu, bia làm chậm phản ứng của não, ảnh hưởng tiêu cực đến kỹ năng lái xe, do đó rất dễ gây ra tai </a:t>
            </a:r>
            <a:r>
              <a:rPr kumimoji="0" lang="vi-VN" sz="3000" b="0" i="0" u="none" strike="noStrike" kern="0" cap="none" spc="0" normalizeH="0" baseline="0" noProof="0">
                <a:ln>
                  <a:noFill/>
                </a:ln>
                <a:solidFill>
                  <a:schemeClr val="bg1"/>
                </a:solidFill>
                <a:effectLst/>
                <a:uLnTx/>
                <a:uFillTx/>
                <a:latin typeface="+mn-lt"/>
              </a:rPr>
              <a:t>nạn.</a:t>
            </a:r>
            <a:endParaRPr kumimoji="0" lang="en-US" sz="3000" b="0" i="0" u="none" strike="noStrike" kern="0" cap="none" spc="0" normalizeH="0" baseline="0" noProof="0" dirty="0">
              <a:ln>
                <a:noFill/>
              </a:ln>
              <a:solidFill>
                <a:schemeClr val="bg1"/>
              </a:solidFill>
              <a:effectLst/>
              <a:uLnTx/>
              <a:uFillTx/>
              <a:latin typeface="+mn-lt"/>
            </a:endParaRPr>
          </a:p>
        </p:txBody>
      </p:sp>
    </p:spTree>
    <p:extLst>
      <p:ext uri="{BB962C8B-B14F-4D97-AF65-F5344CB8AC3E}">
        <p14:creationId xmlns:p14="http://schemas.microsoft.com/office/powerpoint/2010/main" val="1041213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928032" y="225428"/>
            <a:ext cx="6445251"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vi-VN" altLang="vi-VN" sz="5100" b="1" dirty="0">
                <a:solidFill>
                  <a:srgbClr val="FFFF00"/>
                </a:solidFill>
                <a:effectLst>
                  <a:outerShdw blurRad="38100" dist="38100" dir="2700000" algn="tl">
                    <a:srgbClr val="000000">
                      <a:alpha val="43137"/>
                    </a:srgbClr>
                  </a:outerShdw>
                </a:effectLst>
                <a:latin typeface="Calibri (Body)"/>
              </a:rPr>
              <a:t>VẬN DỤNG</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solidFill>
                  <a:prstClr val="black">
                    <a:tint val="75000"/>
                  </a:prstClr>
                </a:solidFill>
              </a:rPr>
              <a:pPr>
                <a:defRPr/>
              </a:pPr>
              <a:t>71</a:t>
            </a:fld>
            <a:endParaRPr lang="en-US">
              <a:solidFill>
                <a:prstClr val="black">
                  <a:tint val="75000"/>
                </a:prstClr>
              </a:solidFill>
            </a:endParaRPr>
          </a:p>
        </p:txBody>
      </p:sp>
      <p:sp>
        <p:nvSpPr>
          <p:cNvPr id="5" name="Rectangle 4"/>
          <p:cNvSpPr/>
          <p:nvPr/>
        </p:nvSpPr>
        <p:spPr>
          <a:xfrm>
            <a:off x="431916" y="1305156"/>
            <a:ext cx="11564141" cy="5339921"/>
          </a:xfrm>
          <a:prstGeom prst="rect">
            <a:avLst/>
          </a:prstGeom>
        </p:spPr>
        <p:txBody>
          <a:bodyPr wrap="square" lIns="91436" tIns="45718" rIns="91436" bIns="45718">
            <a:spAutoFit/>
          </a:bodyPr>
          <a:lstStyle/>
          <a:p>
            <a:pPr algn="just"/>
            <a:r>
              <a:rPr lang="vi-VN" sz="3100" b="1">
                <a:solidFill>
                  <a:srgbClr val="FFFF00"/>
                </a:solidFill>
                <a:cs typeface="Calibri" pitchFamily="34" charset="0"/>
              </a:rPr>
              <a:t>Lời giải:</a:t>
            </a:r>
            <a:r>
              <a:rPr lang="en-US" sz="3100" b="1">
                <a:solidFill>
                  <a:srgbClr val="FFFF00"/>
                </a:solidFill>
                <a:cs typeface="Calibri" pitchFamily="34" charset="0"/>
              </a:rPr>
              <a:t> </a:t>
            </a:r>
            <a:r>
              <a:rPr lang="vi-VN" sz="3100">
                <a:solidFill>
                  <a:schemeClr val="bg1"/>
                </a:solidFill>
                <a:cs typeface="Calibri" pitchFamily="34" charset="0"/>
              </a:rPr>
              <a:t>Xử </a:t>
            </a:r>
            <a:r>
              <a:rPr lang="vi-VN" sz="3100" dirty="0">
                <a:solidFill>
                  <a:schemeClr val="bg1"/>
                </a:solidFill>
                <a:cs typeface="Calibri" pitchFamily="34" charset="0"/>
              </a:rPr>
              <a:t>phạt hành chính trong lĩnh vực giao thông đường bộ và đường sắt với những người điều khiển các loại phương tiện giao thông có nồng độ cồn vượt quá mức cho phép có ý nghĩa: Rượu, bia có chứa ethanol. Hàm lượng lớn ethanol gây ức chế hoạt động thần kinh dẫn đến khó khăn trong việc kiểm soát và phối hợp các cử động của cơ thể. Do đó, người đã uống rượu, bia khi điều khiển phương tiện giao thông sẽ dễ gây tai nạn đe dọa đến tính mạng của người đó và những người tham gia giao thông khác. Bởi vậy, việc quy định xử phạt người có sử dụng rượu, bia khi tham gia giao thông là cần thiết để ngăn chặn nguy cơ gia tăng tai nạn giao thông, bảo vệ an toàn cho người điều khiển phương tiện và người tham gia giao thông.</a:t>
            </a:r>
          </a:p>
        </p:txBody>
      </p:sp>
    </p:spTree>
    <p:extLst>
      <p:ext uri="{BB962C8B-B14F-4D97-AF65-F5344CB8AC3E}">
        <p14:creationId xmlns:p14="http://schemas.microsoft.com/office/powerpoint/2010/main" val="1551190870"/>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413" y="658815"/>
            <a:ext cx="11009312" cy="592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52842" y="1779354"/>
            <a:ext cx="9956569" cy="1123383"/>
          </a:xfrm>
          <a:prstGeom prst="rect">
            <a:avLst/>
          </a:prstGeom>
          <a:noFill/>
        </p:spPr>
        <p:txBody>
          <a:bodyPr wrap="none" lIns="91436" tIns="45718" rIns="91436" bIns="45718">
            <a:spAutoFit/>
            <a:scene3d>
              <a:camera prst="orthographicFront"/>
              <a:lightRig rig="soft" dir="t">
                <a:rot lat="0" lon="0" rev="15600000"/>
              </a:lightRig>
            </a:scene3d>
            <a:sp3d extrusionH="57150" prstMaterial="softEdge">
              <a:bevelT w="25400" h="38100"/>
            </a:sp3d>
          </a:bodyPr>
          <a:lstStyle/>
          <a:p>
            <a:pPr algn="ctr">
              <a:defRPr/>
            </a:pPr>
            <a:r>
              <a:rPr lang="en-US" sz="6700" b="1" dirty="0">
                <a:ln/>
                <a:solidFill>
                  <a:srgbClr val="FF0000"/>
                </a:solidFill>
                <a:latin typeface="Calibri (Body)"/>
                <a:cs typeface="Times New Roman" panose="02020603050405020304" pitchFamily="18" charset="0"/>
              </a:rPr>
              <a:t>Xin </a:t>
            </a:r>
            <a:r>
              <a:rPr lang="en-US" sz="6700" b="1" dirty="0" err="1">
                <a:ln/>
                <a:solidFill>
                  <a:srgbClr val="FF0000"/>
                </a:solidFill>
                <a:latin typeface="Calibri (Body)"/>
                <a:cs typeface="Times New Roman" panose="02020603050405020304" pitchFamily="18" charset="0"/>
              </a:rPr>
              <a:t>chân</a:t>
            </a:r>
            <a:r>
              <a:rPr lang="en-US" sz="6700" b="1" dirty="0">
                <a:ln/>
                <a:solidFill>
                  <a:srgbClr val="FF0000"/>
                </a:solidFill>
                <a:latin typeface="Calibri (Body)"/>
                <a:cs typeface="Times New Roman" panose="02020603050405020304" pitchFamily="18" charset="0"/>
              </a:rPr>
              <a:t> </a:t>
            </a:r>
            <a:r>
              <a:rPr lang="en-US" sz="6700" b="1" dirty="0" err="1">
                <a:ln/>
                <a:solidFill>
                  <a:srgbClr val="FF0000"/>
                </a:solidFill>
                <a:latin typeface="Calibri (Body)"/>
                <a:cs typeface="Times New Roman" panose="02020603050405020304" pitchFamily="18" charset="0"/>
              </a:rPr>
              <a:t>thành</a:t>
            </a:r>
            <a:r>
              <a:rPr lang="en-US" sz="6700" b="1" dirty="0">
                <a:ln/>
                <a:solidFill>
                  <a:srgbClr val="FF0000"/>
                </a:solidFill>
                <a:latin typeface="Calibri (Body)"/>
                <a:cs typeface="Times New Roman" panose="02020603050405020304" pitchFamily="18" charset="0"/>
              </a:rPr>
              <a:t> </a:t>
            </a:r>
            <a:r>
              <a:rPr lang="en-US" sz="6700" b="1" dirty="0" err="1">
                <a:ln/>
                <a:solidFill>
                  <a:srgbClr val="FF0000"/>
                </a:solidFill>
                <a:latin typeface="Calibri (Body)"/>
                <a:cs typeface="Times New Roman" panose="02020603050405020304" pitchFamily="18" charset="0"/>
              </a:rPr>
              <a:t>cảm</a:t>
            </a:r>
            <a:r>
              <a:rPr lang="en-US" sz="6700" b="1" dirty="0">
                <a:ln/>
                <a:solidFill>
                  <a:srgbClr val="FF0000"/>
                </a:solidFill>
                <a:latin typeface="Calibri (Body)"/>
                <a:cs typeface="Times New Roman" panose="02020603050405020304" pitchFamily="18" charset="0"/>
              </a:rPr>
              <a:t> </a:t>
            </a:r>
            <a:r>
              <a:rPr lang="en-US" sz="6700" b="1" dirty="0" err="1">
                <a:ln/>
                <a:solidFill>
                  <a:srgbClr val="FF0000"/>
                </a:solidFill>
                <a:latin typeface="Calibri (Body)"/>
                <a:cs typeface="Times New Roman" panose="02020603050405020304" pitchFamily="18" charset="0"/>
              </a:rPr>
              <a:t>ơn</a:t>
            </a:r>
            <a:r>
              <a:rPr lang="en-US" sz="6700" b="1" dirty="0">
                <a:ln/>
                <a:solidFill>
                  <a:srgbClr val="FF0000"/>
                </a:solidFill>
                <a:latin typeface="Calibri (Body)"/>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72</a:t>
            </a:fld>
            <a:endParaRPr lang="en-US"/>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496220" y="1311072"/>
            <a:ext cx="508476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har char="•"/>
              <a:defRPr sz="3200">
                <a:solidFill>
                  <a:srgbClr val="000000"/>
                </a:solidFill>
                <a:latin typeface="Times New Roman" panose="02020603050405020304" pitchFamily="18" charset="0"/>
              </a:defRPr>
            </a:lvl1pPr>
            <a:lvl2pPr marL="742950" indent="-285750">
              <a:spcBef>
                <a:spcPct val="20000"/>
              </a:spcBef>
              <a:buChar char="–"/>
              <a:defRPr sz="2800">
                <a:solidFill>
                  <a:srgbClr val="000000"/>
                </a:solidFill>
                <a:latin typeface="Times New Roman" panose="02020603050405020304" pitchFamily="18" charset="0"/>
              </a:defRPr>
            </a:lvl2pPr>
            <a:lvl3pPr marL="1143000" indent="-228600">
              <a:spcBef>
                <a:spcPct val="20000"/>
              </a:spcBef>
              <a:buChar char="•"/>
              <a:defRPr sz="2400">
                <a:solidFill>
                  <a:srgbClr val="000000"/>
                </a:solidFill>
                <a:latin typeface="Times New Roman" panose="02020603050405020304" pitchFamily="18" charset="0"/>
              </a:defRPr>
            </a:lvl3pPr>
            <a:lvl4pPr marL="1600200" indent="-228600">
              <a:spcBef>
                <a:spcPct val="20000"/>
              </a:spcBef>
              <a:buChar char="–"/>
              <a:defRPr sz="2000">
                <a:solidFill>
                  <a:srgbClr val="000000"/>
                </a:solidFill>
                <a:latin typeface="Times New Roman" panose="02020603050405020304" pitchFamily="18" charset="0"/>
              </a:defRPr>
            </a:lvl4pPr>
            <a:lvl5pPr marL="2057400" indent="-228600">
              <a:spcBef>
                <a:spcPct val="20000"/>
              </a:spcBef>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00"/>
                </a:solidFill>
                <a:latin typeface="Times New Roman" panose="02020603050405020304" pitchFamily="18" charset="0"/>
              </a:defRPr>
            </a:lvl9pPr>
          </a:lstStyle>
          <a:p>
            <a:pPr algn="ctr" eaLnBrk="1" fontAlgn="auto" hangingPunct="1">
              <a:spcBef>
                <a:spcPct val="0"/>
              </a:spcBef>
              <a:spcAft>
                <a:spcPts val="0"/>
              </a:spcAft>
              <a:buNone/>
              <a:defRPr/>
            </a:pPr>
            <a:r>
              <a:rPr lang="en-US" altLang="vi-VN" b="1" dirty="0">
                <a:solidFill>
                  <a:srgbClr val="FFFF00"/>
                </a:solidFill>
                <a:effectLst>
                  <a:outerShdw blurRad="38100" dist="38100" dir="2700000" algn="tl">
                    <a:srgbClr val="000000">
                      <a:alpha val="43137"/>
                    </a:srgbClr>
                  </a:outerShdw>
                </a:effectLst>
                <a:latin typeface="+mn-lt"/>
              </a:rPr>
              <a:t>2. CHỨC NĂNG</a:t>
            </a:r>
            <a:endParaRPr lang="vi-VN" altLang="vi-VN" b="1" dirty="0">
              <a:solidFill>
                <a:srgbClr val="FFFF00"/>
              </a:solidFill>
              <a:effectLst>
                <a:outerShdw blurRad="38100" dist="38100" dir="2700000" algn="tl">
                  <a:srgbClr val="000000">
                    <a:alpha val="43137"/>
                  </a:srgbClr>
                </a:outerShdw>
              </a:effectLst>
              <a:latin typeface="+mn-lt"/>
            </a:endParaRPr>
          </a:p>
        </p:txBody>
      </p:sp>
      <p:sp>
        <p:nvSpPr>
          <p:cNvPr id="6" name="Rectangle 5"/>
          <p:cNvSpPr>
            <a:spLocks noChangeArrowheads="1"/>
          </p:cNvSpPr>
          <p:nvPr/>
        </p:nvSpPr>
        <p:spPr bwMode="auto">
          <a:xfrm>
            <a:off x="1103315" y="2125663"/>
            <a:ext cx="58705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Vận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chuyển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các</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chất</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từ</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bộ</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phận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này</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đến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bộ</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phận</a:t>
            </a:r>
            <a:r>
              <a:rPr lang="en-US" altLang="en-US" sz="3200" b="1" dirty="0">
                <a:solidFill>
                  <a:schemeClr val="bg1"/>
                </a:solidFill>
                <a:latin typeface="+mn-lt"/>
                <a:cs typeface="Times New Roman" panose="02020603050405020304" pitchFamily="18" charset="0"/>
              </a:rPr>
              <a:t> </a:t>
            </a:r>
            <a:r>
              <a:rPr lang="en-US" altLang="en-US" sz="3200" b="1" dirty="0" err="1">
                <a:solidFill>
                  <a:schemeClr val="bg1"/>
                </a:solidFill>
                <a:latin typeface="+mn-lt"/>
                <a:cs typeface="Times New Roman" panose="02020603050405020304" pitchFamily="18" charset="0"/>
              </a:rPr>
              <a:t>khác</a:t>
            </a:r>
            <a:r>
              <a:rPr lang="en-US" altLang="en-US" sz="3200" b="1" dirty="0">
                <a:solidFill>
                  <a:schemeClr val="bg1"/>
                </a:solidFill>
                <a:latin typeface="+mn-lt"/>
                <a:cs typeface="Times New Roman" panose="02020603050405020304" pitchFamily="18" charset="0"/>
              </a:rPr>
              <a:t>.</a:t>
            </a:r>
          </a:p>
        </p:txBody>
      </p:sp>
      <p:pic>
        <p:nvPicPr>
          <p:cNvPr id="614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225" y="1431928"/>
            <a:ext cx="3775075"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708688"/>
                  </a:outerShdw>
                </a:effectLst>
              </a14:hiddenEffects>
            </a:ext>
          </a:extLst>
        </p:spPr>
      </p:pic>
      <p:grpSp>
        <p:nvGrpSpPr>
          <p:cNvPr id="6149" name="Group 1"/>
          <p:cNvGrpSpPr>
            <a:grpSpLocks/>
          </p:cNvGrpSpPr>
          <p:nvPr/>
        </p:nvGrpSpPr>
        <p:grpSpPr bwMode="auto">
          <a:xfrm>
            <a:off x="2" y="95251"/>
            <a:ext cx="12288839" cy="1127125"/>
            <a:chOff x="2138496" y="-115886"/>
            <a:chExt cx="8074485" cy="1126836"/>
          </a:xfrm>
        </p:grpSpPr>
        <p:sp>
          <p:nvSpPr>
            <p:cNvPr id="9" name="Rounded Rectangle 8"/>
            <p:cNvSpPr/>
            <p:nvPr/>
          </p:nvSpPr>
          <p:spPr>
            <a:xfrm>
              <a:off x="2266662" y="-115886"/>
              <a:ext cx="7770091" cy="1126836"/>
            </a:xfrm>
            <a:prstGeom prst="roundRect">
              <a:avLst/>
            </a:prstGeom>
            <a:solidFill>
              <a:schemeClr val="accent6">
                <a:lumMod val="60000"/>
                <a:lumOff val="40000"/>
              </a:schemeClr>
            </a:solidFill>
            <a:scene3d>
              <a:camera prst="perspectiveRelaxed"/>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effectLst>
                  <a:outerShdw blurRad="38100" dist="38100" dir="2700000" algn="tl">
                    <a:srgbClr val="000000">
                      <a:alpha val="43137"/>
                    </a:srgbClr>
                  </a:outerShdw>
                </a:effectLst>
              </a:endParaRPr>
            </a:p>
          </p:txBody>
        </p:sp>
        <p:sp>
          <p:nvSpPr>
            <p:cNvPr id="10" name="TextBox 9"/>
            <p:cNvSpPr txBox="1"/>
            <p:nvPr/>
          </p:nvSpPr>
          <p:spPr>
            <a:xfrm>
              <a:off x="2138496" y="93610"/>
              <a:ext cx="8074485" cy="707704"/>
            </a:xfrm>
            <a:prstGeom prst="rect">
              <a:avLst/>
            </a:prstGeom>
            <a:noFill/>
          </p:spPr>
          <p:txBody>
            <a:bodyPr>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I. </a:t>
              </a:r>
              <a:r>
                <a:rPr lang="vi-VN"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KHÁI QUÁT VỀ HỆ VẬN CHUYỂN</a:t>
              </a:r>
              <a:endParaRPr lang="en-US" sz="4000" b="1" dirty="0">
                <a:solidFill>
                  <a:srgbClr val="FF0000"/>
                </a:solidFill>
                <a:effectLst>
                  <a:outerShdw blurRad="38100" dist="38100" dir="2700000" algn="tl">
                    <a:srgbClr val="000000">
                      <a:alpha val="43137"/>
                    </a:srgbClr>
                  </a:outerShdw>
                </a:effectLst>
                <a:latin typeface="+mn-lt"/>
                <a:cs typeface="Times New Roman" panose="02020603050405020304" pitchFamily="18" charset="0"/>
              </a:endParaRPr>
            </a:p>
          </p:txBody>
        </p:sp>
      </p:gr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770710" y="496391"/>
            <a:ext cx="10868297" cy="4885508"/>
          </a:xfrm>
          <a:prstGeom prst="horizont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fontAlgn="base">
              <a:spcBef>
                <a:spcPct val="20000"/>
              </a:spcBef>
              <a:spcAft>
                <a:spcPct val="0"/>
              </a:spcAft>
              <a:defRPr/>
            </a:pPr>
            <a:r>
              <a:rPr lang="vi-VN" sz="2800" b="1" dirty="0">
                <a:solidFill>
                  <a:srgbClr val="CC0000"/>
                </a:solidFill>
                <a:latin typeface="Times New Roman" pitchFamily="18" charset="0"/>
                <a:cs typeface="Times New Roman" pitchFamily="18" charset="0"/>
              </a:rPr>
              <a:t> </a:t>
            </a:r>
            <a:r>
              <a:rPr lang="vi-VN" sz="3200" b="1" dirty="0">
                <a:solidFill>
                  <a:srgbClr val="FF0000"/>
                </a:solidFill>
                <a:latin typeface="Calibri" panose="020F0502020204030204" pitchFamily="34" charset="0"/>
                <a:cs typeface="Calibri" panose="020F0502020204030204" pitchFamily="34" charset="0"/>
              </a:rPr>
              <a:t>HS Đọc </a:t>
            </a:r>
            <a:r>
              <a:rPr lang="en-US" sz="3200" b="1" dirty="0" err="1">
                <a:solidFill>
                  <a:srgbClr val="FF0000"/>
                </a:solidFill>
                <a:latin typeface="Calibri" panose="020F0502020204030204" pitchFamily="34" charset="0"/>
                <a:cs typeface="Calibri" panose="020F0502020204030204" pitchFamily="34" charset="0"/>
              </a:rPr>
              <a:t>thông</a:t>
            </a:r>
            <a:r>
              <a:rPr lang="en-US" sz="3200" b="1" dirty="0">
                <a:solidFill>
                  <a:srgbClr val="FF0000"/>
                </a:solidFill>
                <a:latin typeface="Calibri" panose="020F0502020204030204" pitchFamily="34" charset="0"/>
                <a:cs typeface="Calibri" panose="020F0502020204030204" pitchFamily="34" charset="0"/>
              </a:rPr>
              <a:t> tin</a:t>
            </a:r>
            <a:r>
              <a:rPr lang="vi-VN" sz="3200" b="1" dirty="0">
                <a:solidFill>
                  <a:srgbClr val="FF0000"/>
                </a:solidFill>
                <a:latin typeface="Calibri" panose="020F0502020204030204" pitchFamily="34" charset="0"/>
                <a:cs typeface="Calibri" panose="020F0502020204030204" pitchFamily="34" charset="0"/>
              </a:rPr>
              <a:t> SGK trang 63, quan sát hình 10.1; 10.2; 10.3 . </a:t>
            </a:r>
          </a:p>
          <a:p>
            <a:pPr fontAlgn="base">
              <a:spcBef>
                <a:spcPct val="20000"/>
              </a:spcBef>
              <a:spcAft>
                <a:spcPct val="0"/>
              </a:spcAft>
              <a:defRPr/>
            </a:pPr>
            <a:r>
              <a:rPr lang="en-US" sz="3200" b="1" dirty="0">
                <a:solidFill>
                  <a:srgbClr val="FF0000"/>
                </a:solidFill>
                <a:latin typeface="Calibri" panose="020F0502020204030204" pitchFamily="34" charset="0"/>
                <a:cs typeface="Calibri" panose="020F0502020204030204" pitchFamily="34" charset="0"/>
              </a:rPr>
              <a:t>Cho </a:t>
            </a:r>
            <a:r>
              <a:rPr lang="en-US" sz="3200" b="1" dirty="0" err="1">
                <a:solidFill>
                  <a:srgbClr val="FF0000"/>
                </a:solidFill>
                <a:latin typeface="Calibri" panose="020F0502020204030204" pitchFamily="34" charset="0"/>
                <a:cs typeface="Calibri" panose="020F0502020204030204" pitchFamily="34" charset="0"/>
              </a:rPr>
              <a:t>biết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mấy</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tuần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hoàn</a:t>
            </a:r>
            <a:r>
              <a:rPr lang="en-US" sz="3200" b="1" dirty="0">
                <a:solidFill>
                  <a:srgbClr val="FF0000"/>
                </a:solidFill>
                <a:latin typeface="Calibri" panose="020F0502020204030204" pitchFamily="34" charset="0"/>
                <a:cs typeface="Calibri" panose="020F0502020204030204" pitchFamily="34" charset="0"/>
              </a:rPr>
              <a:t>?</a:t>
            </a:r>
          </a:p>
          <a:p>
            <a:pPr fontAlgn="base">
              <a:spcBef>
                <a:spcPct val="20000"/>
              </a:spcBef>
              <a:spcAft>
                <a:spcPct val="0"/>
              </a:spcAft>
              <a:defRPr/>
            </a:pP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tuần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hoàn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nào</a:t>
            </a:r>
            <a:r>
              <a:rPr lang="vi-VN" sz="3200" b="1" dirty="0">
                <a:solidFill>
                  <a:srgbClr val="FF0000"/>
                </a:solidFill>
                <a:latin typeface="Calibri" panose="020F0502020204030204" pitchFamily="34" charset="0"/>
                <a:cs typeface="Calibri" panose="020F0502020204030204" pitchFamily="34" charset="0"/>
              </a:rPr>
              <a:t>? </a:t>
            </a:r>
            <a:endParaRPr lang="en-US" sz="3200" b="1" dirty="0">
              <a:solidFill>
                <a:srgbClr val="FF0000"/>
              </a:solidFill>
              <a:latin typeface="Calibri" panose="020F0502020204030204" pitchFamily="34" charset="0"/>
              <a:cs typeface="Calibri" panose="020F0502020204030204" pitchFamily="34" charset="0"/>
            </a:endParaRPr>
          </a:p>
          <a:p>
            <a:pPr fontAlgn="base">
              <a:spcBef>
                <a:spcPct val="0"/>
              </a:spcBef>
              <a:spcAft>
                <a:spcPct val="0"/>
              </a:spcAft>
              <a:defRPr/>
            </a:pPr>
            <a:endParaRPr lang="en-US" sz="2800" b="1" dirty="0">
              <a:solidFill>
                <a:srgbClr val="FF000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DEE4B3D0-1933-4F4F-8EC7-D643F0B7E4E2}" type="slidenum">
              <a:rPr lang="en-US" smtClean="0"/>
              <a:pPr>
                <a:defRPr/>
              </a:pPr>
              <a:t>9</a:t>
            </a:fld>
            <a:endParaRPr lang="en-US"/>
          </a:p>
        </p:txBody>
      </p:sp>
    </p:spTree>
    <p:extLst>
      <p:ext uri="{BB962C8B-B14F-4D97-AF65-F5344CB8AC3E}">
        <p14:creationId xmlns:p14="http://schemas.microsoft.com/office/powerpoint/2010/main" val="37463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194&quot;&gt;&lt;object type=&quot;3&quot; unique_id=&quot;10195&quot;&gt;&lt;property id=&quot;20148&quot; value=&quot;5&quot;/&gt;&lt;property id=&quot;20300&quot; value=&quot;Slide 1&quot;/&gt;&lt;property id=&quot;20307&quot; value=&quot;364&quot;/&gt;&lt;/object&gt;&lt;object type=&quot;3&quot; unique_id=&quot;10196&quot;&gt;&lt;property id=&quot;20148&quot; value=&quot;5&quot;/&gt;&lt;property id=&quot;20300&quot; value=&quot;Slide 2&quot;/&gt;&lt;property id=&quot;20307&quot; value=&quot;365&quot;/&gt;&lt;/object&gt;&lt;object type=&quot;3&quot; unique_id=&quot;10197&quot;&gt;&lt;property id=&quot;20148&quot; value=&quot;5&quot;/&gt;&lt;property id=&quot;20300&quot; value=&quot;Slide 3&quot;/&gt;&lt;property id=&quot;20307&quot; value=&quot;333&quot;/&gt;&lt;/object&gt;&lt;object type=&quot;3&quot; unique_id=&quot;10198&quot;&gt;&lt;property id=&quot;20148&quot; value=&quot;5&quot;/&gt;&lt;property id=&quot;20300&quot; value=&quot;Slide 4&quot;/&gt;&lt;property id=&quot;20307&quot; value=&quot;257&quot;/&gt;&lt;/object&gt;&lt;object type=&quot;3&quot; unique_id=&quot;10199&quot;&gt;&lt;property id=&quot;20148&quot; value=&quot;5&quot;/&gt;&lt;property id=&quot;20300&quot; value=&quot;Slide 5&quot;/&gt;&lt;property id=&quot;20307&quot; value=&quot;334&quot;/&gt;&lt;/object&gt;&lt;object type=&quot;3&quot; unique_id=&quot;10200&quot;&gt;&lt;property id=&quot;20148&quot; value=&quot;5&quot;/&gt;&lt;property id=&quot;20300&quot; value=&quot;Slide 7&quot;/&gt;&lt;property id=&quot;20307&quot; value=&quot;335&quot;/&gt;&lt;/object&gt;&lt;object type=&quot;3&quot; unique_id=&quot;10201&quot;&gt;&lt;property id=&quot;20148&quot; value=&quot;5&quot;/&gt;&lt;property id=&quot;20300&quot; value=&quot;Slide 8&quot;/&gt;&lt;property id=&quot;20307&quot; value=&quot;336&quot;/&gt;&lt;/object&gt;&lt;object type=&quot;3&quot; unique_id=&quot;10202&quot;&gt;&lt;property id=&quot;20148&quot; value=&quot;5&quot;/&gt;&lt;property id=&quot;20300&quot; value=&quot;Slide 10&quot;/&gt;&lt;property id=&quot;20307&quot; value=&quot;337&quot;/&gt;&lt;/object&gt;&lt;object type=&quot;3&quot; unique_id=&quot;10229&quot;&gt;&lt;property id=&quot;20148&quot; value=&quot;5&quot;/&gt;&lt;property id=&quot;20300&quot; value=&quot;Slide 33&quot;/&gt;&lt;property id=&quot;20307&quot; value=&quot;367&quot;/&gt;&lt;/object&gt;&lt;object type=&quot;3&quot; unique_id=&quot;10230&quot;&gt;&lt;property id=&quot;20148&quot; value=&quot;5&quot;/&gt;&lt;property id=&quot;20300&quot; value=&quot;Slide 34&quot;/&gt;&lt;property id=&quot;20307&quot; value=&quot;368&quot;/&gt;&lt;/object&gt;&lt;object type=&quot;3&quot; unique_id=&quot;10231&quot;&gt;&lt;property id=&quot;20148&quot; value=&quot;5&quot;/&gt;&lt;property id=&quot;20300&quot; value=&quot;Slide 35&quot;/&gt;&lt;property id=&quot;20307&quot; value=&quot;369&quot;/&gt;&lt;/object&gt;&lt;object type=&quot;3&quot; unique_id=&quot;10232&quot;&gt;&lt;property id=&quot;20148&quot; value=&quot;5&quot;/&gt;&lt;property id=&quot;20300&quot; value=&quot;Slide 37&quot;/&gt;&lt;property id=&quot;20307&quot; value=&quot;366&quot;/&gt;&lt;/object&gt;&lt;object type=&quot;3&quot; unique_id=&quot;10233&quot;&gt;&lt;property id=&quot;20148&quot; value=&quot;5&quot;/&gt;&lt;property id=&quot;20300&quot; value=&quot;Slide 38&quot;/&gt;&lt;property id=&quot;20307&quot; value=&quot;370&quot;/&gt;&lt;/object&gt;&lt;object type=&quot;3&quot; unique_id=&quot;10490&quot;&gt;&lt;property id=&quot;20148&quot; value=&quot;5&quot;/&gt;&lt;property id=&quot;20300&quot; value=&quot;Slide 6&quot;/&gt;&lt;property id=&quot;20307&quot; value=&quot;371&quot;/&gt;&lt;/object&gt;&lt;object type=&quot;3&quot; unique_id=&quot;10659&quot;&gt;&lt;property id=&quot;20148&quot; value=&quot;5&quot;/&gt;&lt;property id=&quot;20300&quot; value=&quot;Slide 9&quot;/&gt;&lt;property id=&quot;20307&quot; value=&quot;372&quot;/&gt;&lt;/object&gt;&lt;object type=&quot;3&quot; unique_id=&quot;11011&quot;&gt;&lt;property id=&quot;20148&quot; value=&quot;5&quot;/&gt;&lt;property id=&quot;20300&quot; value=&quot;Slide 11&quot;/&gt;&lt;property id=&quot;20307&quot; value=&quot;373&quot;/&gt;&lt;/object&gt;&lt;object type=&quot;3&quot; unique_id=&quot;11194&quot;&gt;&lt;property id=&quot;20148&quot; value=&quot;5&quot;/&gt;&lt;property id=&quot;20300&quot; value=&quot;Slide 14&quot;/&gt;&lt;property id=&quot;20307&quot; value=&quot;374&quot;/&gt;&lt;/object&gt;&lt;object type=&quot;3&quot; unique_id=&quot;11616&quot;&gt;&lt;property id=&quot;20148&quot; value=&quot;5&quot;/&gt;&lt;property id=&quot;20300&quot; value=&quot;Slide 15&quot;/&gt;&lt;property id=&quot;20307&quot; value=&quot;376&quot;/&gt;&lt;/object&gt;&lt;object type=&quot;3&quot; unique_id=&quot;11617&quot;&gt;&lt;property id=&quot;20148&quot; value=&quot;5&quot;/&gt;&lt;property id=&quot;20300&quot; value=&quot;Slide 16&quot;/&gt;&lt;property id=&quot;20307&quot; value=&quot;375&quot;/&gt;&lt;/object&gt;&lt;object type=&quot;3&quot; unique_id=&quot;12175&quot;&gt;&lt;property id=&quot;20148&quot; value=&quot;5&quot;/&gt;&lt;property id=&quot;20300&quot; value=&quot;Slide 17&quot;/&gt;&lt;property id=&quot;20307&quot; value=&quot;378&quot;/&gt;&lt;/object&gt;&lt;object type=&quot;3&quot; unique_id=&quot;12176&quot;&gt;&lt;property id=&quot;20148&quot; value=&quot;5&quot;/&gt;&lt;property id=&quot;20300&quot; value=&quot;Slide 18&quot;/&gt;&lt;property id=&quot;20307&quot; value=&quot;379&quot;/&gt;&lt;/object&gt;&lt;object type=&quot;3&quot; unique_id=&quot;12177&quot;&gt;&lt;property id=&quot;20148&quot; value=&quot;5&quot;/&gt;&lt;property id=&quot;20300&quot; value=&quot;Slide 19&quot;/&gt;&lt;property id=&quot;20307&quot; value=&quot;380&quot;/&gt;&lt;/object&gt;&lt;object type=&quot;3&quot; unique_id=&quot;12372&quot;&gt;&lt;property id=&quot;20148&quot; value=&quot;5&quot;/&gt;&lt;property id=&quot;20300&quot; value=&quot;Slide 20&quot;/&gt;&lt;property id=&quot;20307&quot; value=&quot;381&quot;/&gt;&lt;/object&gt;&lt;object type=&quot;3&quot; unique_id=&quot;12612&quot;&gt;&lt;property id=&quot;20148&quot; value=&quot;5&quot;/&gt;&lt;property id=&quot;20300&quot; value=&quot;Slide 21&quot;/&gt;&lt;property id=&quot;20307&quot; value=&quot;382&quot;/&gt;&lt;/object&gt;&lt;object type=&quot;3&quot; unique_id=&quot;12904&quot;&gt;&lt;property id=&quot;20148&quot; value=&quot;5&quot;/&gt;&lt;property id=&quot;20300&quot; value=&quot;Slide 22&quot;/&gt;&lt;property id=&quot;20307&quot; value=&quot;383&quot;/&gt;&lt;/object&gt;&lt;object type=&quot;3&quot; unique_id=&quot;12905&quot;&gt;&lt;property id=&quot;20148&quot; value=&quot;5&quot;/&gt;&lt;property id=&quot;20300&quot; value=&quot;Slide 27&quot;/&gt;&lt;property id=&quot;20307&quot; value=&quot;384&quot;/&gt;&lt;/object&gt;&lt;object type=&quot;3&quot; unique_id=&quot;13180&quot;&gt;&lt;property id=&quot;20148&quot; value=&quot;5&quot;/&gt;&lt;property id=&quot;20300&quot; value=&quot;Slide 31&quot;/&gt;&lt;property id=&quot;20307&quot; value=&quot;386&quot;/&gt;&lt;/object&gt;&lt;object type=&quot;3&quot; unique_id=&quot;13269&quot;&gt;&lt;property id=&quot;20148&quot; value=&quot;5&quot;/&gt;&lt;property id=&quot;20300&quot; value=&quot;Slide 36&quot;/&gt;&lt;property id=&quot;20307&quot; value=&quot;387&quot;/&gt;&lt;/object&gt;&lt;object type=&quot;3&quot; unique_id=&quot;13480&quot;&gt;&lt;property id=&quot;20148&quot; value=&quot;5&quot;/&gt;&lt;property id=&quot;20300&quot; value=&quot;Slide 13&quot;/&gt;&lt;property id=&quot;20307&quot; value=&quot;388&quot;/&gt;&lt;/object&gt;&lt;object type=&quot;3&quot; unique_id=&quot;13915&quot;&gt;&lt;property id=&quot;20148&quot; value=&quot;5&quot;/&gt;&lt;property id=&quot;20300&quot; value=&quot;Slide 23&quot;/&gt;&lt;property id=&quot;20307&quot; value=&quot;391&quot;/&gt;&lt;/object&gt;&lt;object type=&quot;3&quot; unique_id=&quot;13916&quot;&gt;&lt;property id=&quot;20148&quot; value=&quot;5&quot;/&gt;&lt;property id=&quot;20300&quot; value=&quot;Slide 25&quot;/&gt;&lt;property id=&quot;20307&quot; value=&quot;393&quot;/&gt;&lt;/object&gt;&lt;object type=&quot;3&quot; unique_id=&quot;13917&quot;&gt;&lt;property id=&quot;20148&quot; value=&quot;5&quot;/&gt;&lt;property id=&quot;20300&quot; value=&quot;Slide 26&quot;/&gt;&lt;property id=&quot;20307&quot; value=&quot;392&quot;/&gt;&lt;/object&gt;&lt;object type=&quot;3&quot; unique_id=&quot;13918&quot;&gt;&lt;property id=&quot;20148&quot; value=&quot;5&quot;/&gt;&lt;property id=&quot;20300&quot; value=&quot;Slide 29&quot;/&gt;&lt;property id=&quot;20307&quot; value=&quot;390&quot;/&gt;&lt;/object&gt;&lt;object type=&quot;3&quot; unique_id=&quot;13919&quot;&gt;&lt;property id=&quot;20148&quot; value=&quot;5&quot;/&gt;&lt;property id=&quot;20300&quot; value=&quot;Slide 32&quot;/&gt;&lt;property id=&quot;20307&quot; value=&quot;394&quot;/&gt;&lt;/object&gt;&lt;object type=&quot;3&quot; unique_id=&quot;14136&quot;&gt;&lt;property id=&quot;20148&quot; value=&quot;5&quot;/&gt;&lt;property id=&quot;20300&quot; value=&quot;Slide 30&quot;/&gt;&lt;property id=&quot;20307&quot; value=&quot;396&quot;/&gt;&lt;/object&gt;&lt;object type=&quot;3&quot; unique_id=&quot;14137&quot;&gt;&lt;property id=&quot;20148&quot; value=&quot;5&quot;/&gt;&lt;property id=&quot;20300&quot; value=&quot;Slide 28&quot;/&gt;&lt;property id=&quot;20307&quot; value=&quot;395&quot;/&gt;&lt;/object&gt;&lt;object type=&quot;3&quot; unique_id=&quot;14328&quot;&gt;&lt;property id=&quot;20148&quot; value=&quot;5&quot;/&gt;&lt;property id=&quot;20300&quot; value=&quot;Slide 24&quot;/&gt;&lt;property id=&quot;20307&quot; value=&quot;397&quot;/&gt;&lt;/object&gt;&lt;object type=&quot;3&quot; unique_id=&quot;14447&quot;&gt;&lt;property id=&quot;20148&quot; value=&quot;5&quot;/&gt;&lt;property id=&quot;20300&quot; value=&quot;Slide 12&quot;/&gt;&lt;property id=&quot;20307&quot; value=&quot;398&quot;/&gt;&lt;/object&gt;&lt;/object&gt;&lt;object type=&quot;8&quot; unique_id=&quot;1027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2249</TotalTime>
  <Words>5373</Words>
  <PresentationFormat>Widescreen</PresentationFormat>
  <Paragraphs>564</Paragraphs>
  <Slides>72</Slides>
  <Notes>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.VnBlack</vt:lpstr>
      <vt:lpstr>Arial</vt:lpstr>
      <vt:lpstr>Calibri</vt:lpstr>
      <vt:lpstr>Calibri (Body)</vt:lpstr>
      <vt:lpstr>Calibri Light</vt:lpstr>
      <vt:lpstr>Garamond</vt:lpstr>
      <vt:lpstr>Times New Roman</vt:lpstr>
      <vt:lpstr>VNI-Times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03 phút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2021-09-19T09:14:37Z</dcterms:created>
  <dcterms:modified xsi:type="dcterms:W3CDTF">2024-08-25T02:22:39Z</dcterms:modified>
</cp:coreProperties>
</file>