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83" r:id="rId2"/>
    <p:sldId id="2979" r:id="rId3"/>
    <p:sldId id="2976" r:id="rId4"/>
    <p:sldId id="2980" r:id="rId5"/>
    <p:sldId id="2983" r:id="rId6"/>
    <p:sldId id="2994" r:id="rId7"/>
    <p:sldId id="2981" r:id="rId8"/>
    <p:sldId id="2995" r:id="rId9"/>
    <p:sldId id="2996" r:id="rId10"/>
    <p:sldId id="2997" r:id="rId11"/>
    <p:sldId id="2985" r:id="rId12"/>
    <p:sldId id="2986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6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165462"/>
            <a:ext cx="7834630" cy="1556220"/>
            <a:chOff x="0" y="204868"/>
            <a:chExt cx="7315200" cy="15561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81886"/>
              <a:ext cx="6786880" cy="754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UTM Avo" panose="02040603050506020204"/>
                  <a:cs typeface="Times New Roman" panose="02020603050405020304" pitchFamily="18" charset="0"/>
                </a:rPr>
                <a:t>CHỦ ĐỀ 5. ỨNG DỤNG TIN HỌC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1332" y="1574189"/>
            <a:ext cx="7632065" cy="1940925"/>
            <a:chOff x="1055313" y="1366069"/>
            <a:chExt cx="7632065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32179" y="1771310"/>
              <a:ext cx="551878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endParaRPr lang="en-US" altLang="vi-VN" sz="40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ctr" defTabSz="342900"/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chiếu</a:t>
              </a:r>
              <a:endParaRPr lang="en-US" altLang="vi-VN" sz="40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505315" y="80010"/>
            <a:ext cx="2686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sz="4000" dirty="0" smtClean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000" dirty="0" smtClean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E5E17E-E7D5-13BE-5A9F-AF48302C2BEF}"/>
              </a:ext>
            </a:extLst>
          </p:cNvPr>
          <p:cNvSpPr/>
          <p:nvPr/>
        </p:nvSpPr>
        <p:spPr>
          <a:xfrm>
            <a:off x="2289571" y="3858117"/>
            <a:ext cx="6721312" cy="1940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UTM  Avo"/>
              </a:rPr>
              <a:t>Sau bài này em sẽ: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Định dạng được kiểu chữ, màu chữ, cỡ chữ cho văn bản trên</a:t>
            </a:r>
          </a:p>
          <a:p>
            <a:r>
              <a:rPr lang="vi-VN" dirty="0">
                <a:solidFill>
                  <a:schemeClr val="tx1"/>
                </a:solidFill>
                <a:latin typeface="UTM  Avo"/>
              </a:rPr>
              <a:t>trang chiếu.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Tạo được tệp trình chiếu có sử dụng công cụ gạch đầu dòng.</a:t>
            </a:r>
            <a:endParaRPr lang="en-US" dirty="0">
              <a:solidFill>
                <a:schemeClr val="tx1"/>
              </a:solidFill>
              <a:latin typeface="UTM  Avo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B6FE83-27E2-6F4D-F5F8-155E9A9B6626}"/>
              </a:ext>
            </a:extLst>
          </p:cNvPr>
          <p:cNvSpPr txBox="1"/>
          <p:nvPr/>
        </p:nvSpPr>
        <p:spPr>
          <a:xfrm>
            <a:off x="341722" y="393270"/>
            <a:ext cx="100937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UTM  Avo"/>
              </a:rPr>
              <a:t>b) </a:t>
            </a:r>
            <a:r>
              <a:rPr lang="en-US" sz="2000" dirty="0" err="1">
                <a:latin typeface="UTM  Avo"/>
              </a:rPr>
              <a:t>Để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sử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dụng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công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cụ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gạch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đầu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dòng</a:t>
            </a:r>
            <a:r>
              <a:rPr lang="en-US" sz="2000" dirty="0">
                <a:latin typeface="UTM  Avo"/>
              </a:rPr>
              <a:t> ta </a:t>
            </a:r>
            <a:r>
              <a:rPr lang="en-US" sz="2000" dirty="0" err="1">
                <a:latin typeface="UTM  Avo"/>
              </a:rPr>
              <a:t>thực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hiện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thao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sau</a:t>
            </a:r>
            <a:r>
              <a:rPr lang="en-US" sz="2000" dirty="0">
                <a:latin typeface="UTM  Avo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174165-6C42-EEE5-4883-94BEEE139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22" y="864655"/>
            <a:ext cx="10093748" cy="39668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836B8B-8A7E-2687-21B5-190612B74092}"/>
              </a:ext>
            </a:extLst>
          </p:cNvPr>
          <p:cNvSpPr txBox="1"/>
          <p:nvPr/>
        </p:nvSpPr>
        <p:spPr>
          <a:xfrm>
            <a:off x="596246" y="5070015"/>
            <a:ext cx="6094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c) Lưu tệp trình chiếu và thoát khỏi phần mềm</a:t>
            </a:r>
            <a:endParaRPr lang="en-US" dirty="0">
              <a:latin typeface="UTM  Avo"/>
            </a:endParaRPr>
          </a:p>
          <a:p>
            <a:endParaRPr lang="en-US" dirty="0">
              <a:latin typeface="UTM  Avo"/>
            </a:endParaRPr>
          </a:p>
          <a:p>
            <a:r>
              <a:rPr lang="vi-VN" dirty="0">
                <a:latin typeface="UTM  Avo"/>
              </a:rPr>
              <a:t>Bước 1: Nháy chuột vào nút lệnh </a:t>
            </a:r>
            <a:r>
              <a:rPr lang="en-US" dirty="0">
                <a:latin typeface="UTM  Avo"/>
              </a:rPr>
              <a:t>     </a:t>
            </a:r>
            <a:r>
              <a:rPr lang="vi-VN" dirty="0">
                <a:latin typeface="UTM  Avo"/>
              </a:rPr>
              <a:t>để lưu tệp.</a:t>
            </a:r>
            <a:endParaRPr lang="en-US" dirty="0">
              <a:latin typeface="UTM  Avo"/>
            </a:endParaRPr>
          </a:p>
          <a:p>
            <a:r>
              <a:rPr lang="vi-VN" dirty="0">
                <a:latin typeface="UTM  Avo"/>
              </a:rPr>
              <a:t>Bước 2: Nháy chuột vào nút </a:t>
            </a:r>
            <a:r>
              <a:rPr lang="en-US" dirty="0">
                <a:latin typeface="UTM  Avo"/>
              </a:rPr>
              <a:t>     </a:t>
            </a:r>
            <a:r>
              <a:rPr lang="vi-VN" dirty="0">
                <a:latin typeface="UTM  Avo"/>
              </a:rPr>
              <a:t>để thoát khỏi phần mềm.</a:t>
            </a:r>
            <a:endParaRPr lang="en-US" dirty="0">
              <a:latin typeface="UTM  Av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62454D-64EB-851A-7F89-E8D816280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094" y="5601197"/>
            <a:ext cx="320068" cy="3124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67F6FF-4C59-8F8D-7E24-C70F63EC1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909" y="5930141"/>
            <a:ext cx="20575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6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4908" y="533592"/>
            <a:ext cx="3341853" cy="825251"/>
            <a:chOff x="776705" y="533887"/>
            <a:chExt cx="3356756" cy="8289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76705" y="533887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52195" y="1425059"/>
            <a:ext cx="975134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342900">
              <a:lnSpc>
                <a:spcPct val="150000"/>
              </a:lnSpc>
              <a:buAutoNum type="arabicPeriod"/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Để cụm từ “Trường em” có kiểu đậm và nghiêng, em sử dụng nút lệnh nào?</a:t>
            </a:r>
            <a:endParaRPr lang="en-US" sz="20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315" y="2902274"/>
            <a:ext cx="11429312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2. Em hãy mở tệp Truong em đã tạo ở phần luyện tập của Bài 7 và định dạng văn bản theo yêu cầu sau: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Tên trường: Phông chữ Times New Roman, cỡ chữ 50, màu xanh.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Địa chỉ: Phông chữ Times New Roman, cỡ chữ 30, màu đỏ.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Chú thích cho ảnh trường: Phông chữ Times New Roman, cỡ chữ 30, màu cam.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Hoạt động văn nghệ: Phông chữ Times New Roman, cỡ chữ 30, màu sắc tuỳ chọn, định dạng gạch đầu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dòng.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Tình cảm của em với trường: Phông chữ Times New Roman, cỡ chữ 30, màu xanh</a:t>
            </a:r>
            <a:r>
              <a:rPr lang="en-US" sz="2000" dirty="0">
                <a:latin typeface="UTM  Avo"/>
                <a:cs typeface="Times New Roman" panose="02020603050405020304" pitchFamily="18" charset="0"/>
              </a:rPr>
              <a:t>.</a:t>
            </a:r>
            <a:endParaRPr lang="vi-VN" sz="2000" dirty="0">
              <a:latin typeface="UTM  Avo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5C2A82-18E0-CCF0-7282-6CA9BE39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728" y="2175936"/>
            <a:ext cx="8471927" cy="70927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EDE87C8-2A69-2392-EC99-C510E5BFA564}"/>
              </a:ext>
            </a:extLst>
          </p:cNvPr>
          <p:cNvSpPr/>
          <p:nvPr/>
        </p:nvSpPr>
        <p:spPr>
          <a:xfrm>
            <a:off x="8116478" y="2516957"/>
            <a:ext cx="329938" cy="3682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4297" y="448616"/>
            <a:ext cx="3369164" cy="912067"/>
            <a:chOff x="764297" y="448616"/>
            <a:chExt cx="3369164" cy="9120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297" y="448616"/>
              <a:ext cx="988563" cy="91206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518083" y="1447476"/>
            <a:ext cx="97513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Mở tệp </a:t>
            </a:r>
            <a:r>
              <a:rPr lang="vi-VN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The thao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trong thư mục tên em đã tạo ở phần Vận dụng Bài 7, sau </a:t>
            </a:r>
            <a:r>
              <a:rPr lang="vi-VN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định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dạng lại phông chữ, kiểu chữ, cỡ chữ, màu chữ và thêm gạch đầu </a:t>
            </a:r>
            <a:r>
              <a:rPr lang="vi-VN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theo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ý muốn và lưu lại.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3747" y="1378982"/>
            <a:ext cx="11087245" cy="4936495"/>
            <a:chOff x="398004" y="813568"/>
            <a:chExt cx="11087555" cy="3036535"/>
          </a:xfrm>
        </p:grpSpPr>
        <p:sp>
          <p:nvSpPr>
            <p:cNvPr id="13" name="Rectangle 12"/>
            <p:cNvSpPr/>
            <p:nvPr/>
          </p:nvSpPr>
          <p:spPr>
            <a:xfrm>
              <a:off x="3305260" y="1075095"/>
              <a:ext cx="7173355" cy="4132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So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sánh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hai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trang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chiếu</a:t>
              </a:r>
              <a:endParaRPr lang="en-US" altLang="vi-VN" sz="2800" b="1" dirty="0">
                <a:solidFill>
                  <a:srgbClr val="7FC354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 Avo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260" y="1733559"/>
              <a:ext cx="10887380" cy="649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An và Khoa tạo trang đầu tiên của bài trình chiếu “Cảnh đẹp quê hương”.</a:t>
              </a:r>
              <a:r>
                <a:rPr lang="en-US" altLang="vi-VN" sz="2200" dirty="0"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Em hãy quan sát và cho biết hai trang chiếu sau có gì khác nhau? Em thích</a:t>
              </a:r>
              <a:r>
                <a:rPr lang="en-US" altLang="vi-VN" sz="2200" dirty="0"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trang chiếu nào hơn? Tại sao?</a:t>
              </a:r>
              <a:endParaRPr lang="en-US" altLang="vi-VN" sz="2200" dirty="0">
                <a:latin typeface="UTM  Avo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98004" y="813568"/>
              <a:ext cx="3064521" cy="960179"/>
              <a:chOff x="398004" y="813568"/>
              <a:chExt cx="3064521" cy="96017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98004" y="1075066"/>
                <a:ext cx="2497597" cy="412423"/>
                <a:chOff x="5781767" y="1384205"/>
                <a:chExt cx="2497597" cy="412423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39190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 Avo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781767" y="1384205"/>
                  <a:ext cx="2372989" cy="3369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 Avo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 Avo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7062" y="892944"/>
                <a:ext cx="995463" cy="880803"/>
                <a:chOff x="8974078" y="279854"/>
                <a:chExt cx="3548714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064291" y="535096"/>
                  <a:ext cx="3458501" cy="2538648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413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 dirty="0">
                  <a:solidFill>
                    <a:schemeClr val="bg1"/>
                  </a:solidFill>
                  <a:latin typeface="UTM  Avo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311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 Avo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73365" y="118343"/>
            <a:ext cx="3579959" cy="1586165"/>
            <a:chOff x="301090" y="301982"/>
            <a:chExt cx="5322158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0" y="301982"/>
              <a:ext cx="5322158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0161F86-9EBD-6748-5AD9-100F96EA81E5}"/>
              </a:ext>
            </a:extLst>
          </p:cNvPr>
          <p:cNvSpPr/>
          <p:nvPr/>
        </p:nvSpPr>
        <p:spPr>
          <a:xfrm>
            <a:off x="2871274" y="4047826"/>
            <a:ext cx="3239830" cy="12887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Cảnh đẹp quê hương</a:t>
            </a:r>
            <a:endParaRPr lang="en-US" dirty="0">
              <a:latin typeface="UTM  Avo"/>
            </a:endParaRPr>
          </a:p>
          <a:p>
            <a:endParaRPr lang="vi-VN" dirty="0">
              <a:latin typeface="UTM  Avo"/>
            </a:endParaRP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Nguyễn Thu An</a:t>
            </a: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Lớp 4A2</a:t>
            </a:r>
            <a:endParaRPr lang="en-US" dirty="0">
              <a:latin typeface="UTM  Avo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3E5294-36FE-6055-7811-D07A2D5B8C49}"/>
              </a:ext>
            </a:extLst>
          </p:cNvPr>
          <p:cNvSpPr/>
          <p:nvPr/>
        </p:nvSpPr>
        <p:spPr>
          <a:xfrm>
            <a:off x="571804" y="542260"/>
            <a:ext cx="25663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UTM  Avo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A3A1F2-ECF7-7DFD-65B6-683EF6D824B4}"/>
              </a:ext>
            </a:extLst>
          </p:cNvPr>
          <p:cNvSpPr txBox="1"/>
          <p:nvPr/>
        </p:nvSpPr>
        <p:spPr>
          <a:xfrm>
            <a:off x="3963713" y="584834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UTM  Avo"/>
              </a:rPr>
              <a:t>Hình</a:t>
            </a:r>
            <a:r>
              <a:rPr lang="en-US" dirty="0">
                <a:latin typeface="UTM  Avo"/>
              </a:rPr>
              <a:t> 24. </a:t>
            </a:r>
            <a:r>
              <a:rPr lang="en-US" dirty="0" err="1">
                <a:latin typeface="UTM  Avo"/>
              </a:rPr>
              <a:t>Nội</a:t>
            </a:r>
            <a:r>
              <a:rPr lang="en-US" dirty="0">
                <a:latin typeface="UTM  Avo"/>
              </a:rPr>
              <a:t> dung </a:t>
            </a:r>
            <a:r>
              <a:rPr lang="en-US" dirty="0" err="1">
                <a:latin typeface="UTM  Avo"/>
              </a:rPr>
              <a:t>trên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hai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trang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chiếu</a:t>
            </a:r>
            <a:endParaRPr lang="en-US" dirty="0">
              <a:latin typeface="UTM  Av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77530C-CD3F-F8ED-A654-DDCCE0EFD588}"/>
              </a:ext>
            </a:extLst>
          </p:cNvPr>
          <p:cNvSpPr/>
          <p:nvPr/>
        </p:nvSpPr>
        <p:spPr>
          <a:xfrm>
            <a:off x="6867499" y="4087832"/>
            <a:ext cx="3239830" cy="12887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UTM  Avo"/>
              </a:rPr>
              <a:t>  </a:t>
            </a:r>
            <a:r>
              <a:rPr lang="vi-VN" b="1" i="1" dirty="0">
                <a:solidFill>
                  <a:srgbClr val="FF0000"/>
                </a:solidFill>
                <a:latin typeface="UTM  Avo"/>
              </a:rPr>
              <a:t>Cảnh đẹp quê hương</a:t>
            </a:r>
            <a:endParaRPr lang="en-US" b="1" i="1" dirty="0">
              <a:solidFill>
                <a:srgbClr val="FF0000"/>
              </a:solidFill>
              <a:latin typeface="UTM  Avo"/>
            </a:endParaRPr>
          </a:p>
          <a:p>
            <a:endParaRPr lang="vi-VN" dirty="0">
              <a:latin typeface="UTM  Avo"/>
            </a:endParaRP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solidFill>
                  <a:schemeClr val="accent2"/>
                </a:solidFill>
                <a:latin typeface="UTM  Avo"/>
              </a:rPr>
              <a:t>Lê Đăng Khoa</a:t>
            </a: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Lớp 4A2</a:t>
            </a:r>
            <a:endParaRPr lang="en-US" dirty="0">
              <a:latin typeface="UTM  Avo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79672D-3645-5289-BC98-9B33245F5CF7}"/>
              </a:ext>
            </a:extLst>
          </p:cNvPr>
          <p:cNvSpPr txBox="1"/>
          <p:nvPr/>
        </p:nvSpPr>
        <p:spPr>
          <a:xfrm>
            <a:off x="3650243" y="543898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UTM  Avo"/>
              </a:rPr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2743C8-6B04-69F1-703B-615B7752C973}"/>
              </a:ext>
            </a:extLst>
          </p:cNvPr>
          <p:cNvSpPr txBox="1"/>
          <p:nvPr/>
        </p:nvSpPr>
        <p:spPr>
          <a:xfrm>
            <a:off x="8642711" y="5485070"/>
            <a:ext cx="603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UTM  Avo"/>
              </a:rPr>
              <a:t>b)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2609" y="237327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chiếu</a:t>
            </a:r>
            <a:endParaRPr lang="en-US" sz="280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trang chiếu dễ đọc, dễ nhớ và đẹp hơn, em có thể thay đổi phông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chữ, kiểu chữ, màu chữ và cỡ chữ cho văn bản trên trang chiếu.</a:t>
            </a: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định dạng phông chữ, kiểu chữ, màu chữ, cỡ chữ cho văn bản trên trang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chiếu, em sử dụng các nút lệnh trong nhóm lệnh </a:t>
            </a:r>
            <a:r>
              <a:rPr lang="vi-VN" sz="2400" b="1" dirty="0">
                <a:latin typeface="UTM Avo" panose="02040603050506020204"/>
              </a:rPr>
              <a:t>Font</a:t>
            </a:r>
            <a:r>
              <a:rPr lang="vi-VN" sz="2400" dirty="0">
                <a:latin typeface="UTM Avo" panose="02040603050506020204"/>
              </a:rPr>
              <a:t> của dải lệnh </a:t>
            </a:r>
            <a:r>
              <a:rPr lang="vi-VN" sz="2400" b="1" dirty="0">
                <a:latin typeface="UTM Avo" panose="02040603050506020204"/>
              </a:rPr>
              <a:t>Home</a:t>
            </a:r>
            <a:r>
              <a:rPr lang="vi-VN" sz="2400" dirty="0">
                <a:latin typeface="UTM Avo" panose="02040603050506020204"/>
              </a:rPr>
              <a:t>.</a:t>
            </a: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định dạng dấu đầu dòng, em sử dụng nút lệnh </a:t>
            </a:r>
            <a:r>
              <a:rPr lang="vi-VN" sz="2400" b="1" dirty="0">
                <a:latin typeface="UTM Avo" panose="02040603050506020204"/>
              </a:rPr>
              <a:t>Bullets</a:t>
            </a:r>
            <a:r>
              <a:rPr lang="vi-VN" sz="2400" dirty="0">
                <a:latin typeface="UTM Avo" panose="02040603050506020204"/>
              </a:rPr>
              <a:t> trong nhóm lệnh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b="1" dirty="0">
                <a:latin typeface="UTM Avo" panose="02040603050506020204"/>
              </a:rPr>
              <a:t>Paragraph</a:t>
            </a:r>
            <a:r>
              <a:rPr lang="vi-VN" sz="2400" dirty="0">
                <a:latin typeface="UTM Avo" panose="02040603050506020204"/>
              </a:rPr>
              <a:t> của dải lệnh </a:t>
            </a:r>
            <a:r>
              <a:rPr lang="vi-VN" sz="2400" b="1" dirty="0">
                <a:latin typeface="UTM Avo" panose="02040603050506020204"/>
              </a:rPr>
              <a:t>Home</a:t>
            </a:r>
            <a:r>
              <a:rPr lang="vi-VN" sz="2400" dirty="0">
                <a:latin typeface="UTM Avo" panose="02040603050506020204"/>
              </a:rPr>
              <a:t>.</a:t>
            </a:r>
            <a:endParaRPr lang="en-US" sz="2400" dirty="0">
              <a:latin typeface="UTM Avo" panose="02040603050506020204"/>
            </a:endParaRPr>
          </a:p>
          <a:p>
            <a:pPr algn="just"/>
            <a:endParaRPr lang="vi-VN" sz="2400" dirty="0">
              <a:latin typeface="UTM Avo" panose="02040603050506020204"/>
            </a:endParaRPr>
          </a:p>
          <a:p>
            <a:pPr algn="just"/>
            <a:r>
              <a:rPr lang="vi-VN" sz="2400" dirty="0">
                <a:latin typeface="UTM Avo" panose="02040603050506020204"/>
              </a:rPr>
              <a:t>Trước khi định dạng em cần chọn phần văn bản, sau đó chọn nút lệnh định</a:t>
            </a:r>
          </a:p>
          <a:p>
            <a:pPr algn="just"/>
            <a:r>
              <a:rPr lang="vi-VN" sz="2400" dirty="0">
                <a:latin typeface="UTM Avo" panose="02040603050506020204"/>
              </a:rPr>
              <a:t>dạng văn bản.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3335655" y="1083310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09F3F1-C9C5-4BE1-B266-40B047A05BE5}"/>
              </a:ext>
            </a:extLst>
          </p:cNvPr>
          <p:cNvSpPr txBox="1"/>
          <p:nvPr/>
        </p:nvSpPr>
        <p:spPr>
          <a:xfrm>
            <a:off x="3791585" y="2408356"/>
            <a:ext cx="499201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i="1" dirty="0" err="1">
                <a:latin typeface="UTM Avo" panose="02040603050506020204"/>
              </a:rPr>
              <a:t>Hình</a:t>
            </a:r>
            <a:r>
              <a:rPr lang="en-US" sz="1900" b="1" i="1" dirty="0">
                <a:latin typeface="UTM Avo" panose="02040603050506020204"/>
              </a:rPr>
              <a:t> 29</a:t>
            </a:r>
            <a:r>
              <a:rPr lang="en-US" sz="1900" dirty="0">
                <a:latin typeface="UTM Avo" panose="02040603050506020204"/>
              </a:rPr>
              <a:t>. </a:t>
            </a:r>
            <a:r>
              <a:rPr lang="en-US" sz="1900" dirty="0" err="1">
                <a:latin typeface="UTM Avo" panose="02040603050506020204"/>
              </a:rPr>
              <a:t>Các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nút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lệnh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định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dạng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văn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bản</a:t>
            </a:r>
            <a:endParaRPr lang="en-US" sz="1900" i="1" dirty="0">
              <a:latin typeface="UTM Avo" panose="02040603050506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4C3C7-57C5-BECE-D032-853A7C10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968" y="242574"/>
            <a:ext cx="6215064" cy="2224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133AA2-69B5-194F-3165-934ABE08C17C}"/>
              </a:ext>
            </a:extLst>
          </p:cNvPr>
          <p:cNvSpPr txBox="1"/>
          <p:nvPr/>
        </p:nvSpPr>
        <p:spPr>
          <a:xfrm>
            <a:off x="744395" y="2869869"/>
            <a:ext cx="6094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UTM  Avo"/>
              </a:rPr>
              <a:t>Ví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dụ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về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định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dạng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văn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bản</a:t>
            </a:r>
            <a:r>
              <a:rPr lang="en-US" sz="2000" dirty="0">
                <a:latin typeface="UTM  Avo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256A40-5967-88AF-BF34-6E55157DF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584" y="3244049"/>
            <a:ext cx="6101445" cy="3083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3028" y="474301"/>
            <a:ext cx="10456146" cy="1465625"/>
            <a:chOff x="3127168" y="631160"/>
            <a:chExt cx="8097559" cy="1231111"/>
          </a:xfrm>
        </p:grpSpPr>
        <p:grpSp>
          <p:nvGrpSpPr>
            <p:cNvPr id="12" name="Group 11"/>
            <p:cNvGrpSpPr/>
            <p:nvPr/>
          </p:nvGrpSpPr>
          <p:grpSpPr>
            <a:xfrm>
              <a:off x="3127168" y="631160"/>
              <a:ext cx="8097559" cy="1231111"/>
              <a:chOff x="3127168" y="631160"/>
              <a:chExt cx="8097559" cy="123111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8226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27168" y="631160"/>
                <a:ext cx="670235" cy="593491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89872" y="821320"/>
              <a:ext cx="7386778" cy="1008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/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Em có thể thay đổi phông chữ, kiểu chữ, cỡ chữ , màu chữ và định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dạng dấu đầu dòng cho phần văn bản đã chọn để trình bày bài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trình chiếu rõ ràng và đẹp hơn.</a:t>
              </a:r>
              <a:endParaRPr lang="en-US" altLang="vi-VN" sz="2400" b="1" dirty="0">
                <a:solidFill>
                  <a:srgbClr val="F03C69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626324" y="2144429"/>
            <a:ext cx="9202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Em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hãy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ghép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mỗi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mục</a:t>
            </a:r>
            <a:r>
              <a:rPr lang="en-US" sz="2400" dirty="0">
                <a:latin typeface="UTM Avo" panose="02040603050506020204"/>
              </a:rPr>
              <a:t> ở </a:t>
            </a:r>
            <a:r>
              <a:rPr lang="en-US" sz="2400" dirty="0" err="1">
                <a:latin typeface="UTM Avo" panose="02040603050506020204"/>
              </a:rPr>
              <a:t>cột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Nút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lệnh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với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mục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thích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hợp</a:t>
            </a:r>
            <a:r>
              <a:rPr lang="en-US" sz="2400" dirty="0">
                <a:latin typeface="UTM Avo" panose="02040603050506020204"/>
              </a:rPr>
              <a:t> ở</a:t>
            </a:r>
          </a:p>
          <a:p>
            <a:r>
              <a:rPr lang="en-US" sz="2400" dirty="0" err="1">
                <a:latin typeface="UTM Avo" panose="02040603050506020204"/>
              </a:rPr>
              <a:t>cột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Chức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năng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định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dạng</a:t>
            </a:r>
            <a:r>
              <a:rPr lang="en-US" sz="2400" dirty="0">
                <a:latin typeface="UTM Avo" panose="02040603050506020204"/>
              </a:rPr>
              <a:t>.</a:t>
            </a: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" y="1999911"/>
            <a:ext cx="798284" cy="785908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D79F0557-5E85-B327-C4B1-430067F020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3" t="7883" r="19617" b="8001"/>
          <a:stretch/>
        </p:blipFill>
        <p:spPr>
          <a:xfrm>
            <a:off x="218645" y="2720958"/>
            <a:ext cx="2895546" cy="384047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551977" y="2785819"/>
            <a:ext cx="5627197" cy="3292027"/>
            <a:chOff x="5069017" y="2785819"/>
            <a:chExt cx="6422532" cy="36261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B19E89-438F-5AE3-BFE3-57F31D648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9017" y="2785819"/>
              <a:ext cx="6422532" cy="3626152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7A33154-55F9-CEC0-5EDF-A863ED3F4628}"/>
                </a:ext>
              </a:extLst>
            </p:cNvPr>
            <p:cNvCxnSpPr/>
            <p:nvPr/>
          </p:nvCxnSpPr>
          <p:spPr>
            <a:xfrm>
              <a:off x="6227534" y="3429000"/>
              <a:ext cx="1455311" cy="10393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A708FED-E8BD-BAFE-C2E2-62680C9C8E5B}"/>
                </a:ext>
              </a:extLst>
            </p:cNvPr>
            <p:cNvCxnSpPr/>
            <p:nvPr/>
          </p:nvCxnSpPr>
          <p:spPr>
            <a:xfrm flipV="1">
              <a:off x="6227534" y="3429000"/>
              <a:ext cx="1370470" cy="5868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161B97C-8A1E-D56E-77C9-A7A47D3AEC31}"/>
                </a:ext>
              </a:extLst>
            </p:cNvPr>
            <p:cNvCxnSpPr>
              <a:cxnSpLocks/>
            </p:cNvCxnSpPr>
            <p:nvPr/>
          </p:nvCxnSpPr>
          <p:spPr>
            <a:xfrm>
              <a:off x="6227534" y="4468305"/>
              <a:ext cx="1370470" cy="5698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65AA6F6-D422-69DD-8556-8ADA616954D0}"/>
                </a:ext>
              </a:extLst>
            </p:cNvPr>
            <p:cNvCxnSpPr/>
            <p:nvPr/>
          </p:nvCxnSpPr>
          <p:spPr>
            <a:xfrm>
              <a:off x="6430120" y="5015596"/>
              <a:ext cx="1167884" cy="9372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A9CFFAE-C176-A47A-5D4B-A96A3C8EBE00}"/>
                </a:ext>
              </a:extLst>
            </p:cNvPr>
            <p:cNvCxnSpPr/>
            <p:nvPr/>
          </p:nvCxnSpPr>
          <p:spPr>
            <a:xfrm flipV="1">
              <a:off x="6096000" y="3820857"/>
              <a:ext cx="1502004" cy="16697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7CABCC9-9AF0-1475-DCD7-05F05F720ADE}"/>
                </a:ext>
              </a:extLst>
            </p:cNvPr>
            <p:cNvCxnSpPr/>
            <p:nvPr/>
          </p:nvCxnSpPr>
          <p:spPr>
            <a:xfrm flipV="1">
              <a:off x="6347926" y="5484204"/>
              <a:ext cx="1250078" cy="6731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8010" y="230265"/>
            <a:ext cx="942846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  <a:cs typeface="Times New Roman" panose="02020603050405020304" pitchFamily="18" charset="0"/>
              </a:rPr>
              <a:t>2. Thực hành định dạng văn bản trên trang chiếu</a:t>
            </a:r>
            <a:endParaRPr lang="en-US" altLang="vi-VN" sz="28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9F781-F28A-1727-CF06-3429588AE40F}"/>
              </a:ext>
            </a:extLst>
          </p:cNvPr>
          <p:cNvSpPr txBox="1"/>
          <p:nvPr/>
        </p:nvSpPr>
        <p:spPr>
          <a:xfrm>
            <a:off x="605672" y="1071269"/>
            <a:ext cx="105676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NHIỆM VỤ</a:t>
            </a:r>
            <a:r>
              <a:rPr lang="vi-VN" sz="2000" dirty="0">
                <a:latin typeface="UTM  Avo"/>
              </a:rPr>
              <a:t>: Em hãy mở tệp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Canh dep que huong</a:t>
            </a:r>
            <a:r>
              <a:rPr lang="vi-VN" sz="2000" dirty="0">
                <a:latin typeface="UTM  Avo"/>
              </a:rPr>
              <a:t> đã lưu ở Bài 7 và thực hiện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các yêu cầu sau:</a:t>
            </a:r>
            <a:endParaRPr lang="en-US" sz="2000" dirty="0">
              <a:latin typeface="UTM  Avo"/>
            </a:endParaRPr>
          </a:p>
          <a:p>
            <a:endParaRPr lang="vi-VN" sz="2000" dirty="0">
              <a:latin typeface="UTM  Avo"/>
            </a:endParaRPr>
          </a:p>
          <a:p>
            <a:r>
              <a:rPr lang="vi-VN" sz="2000" dirty="0">
                <a:latin typeface="UTM  Avo"/>
              </a:rPr>
              <a:t>a) Định dạng phông chữ, kiểu chữ, cỡ chữ và màu chữ cho văn bản trêntrang chiếu theo mẫu sau: </a:t>
            </a:r>
            <a:endParaRPr lang="en-US" sz="2000" dirty="0">
              <a:latin typeface="UTM  Av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6D9DB-F6D9-A992-7822-B1711411EC2E}"/>
              </a:ext>
            </a:extLst>
          </p:cNvPr>
          <p:cNvSpPr txBox="1"/>
          <p:nvPr/>
        </p:nvSpPr>
        <p:spPr>
          <a:xfrm>
            <a:off x="605671" y="5463565"/>
            <a:ext cx="10567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b) Chọn mẫu gạch đầu dòng cho từng địa danh ở trang 2.</a:t>
            </a:r>
          </a:p>
          <a:p>
            <a:r>
              <a:rPr lang="vi-VN" sz="2000" dirty="0">
                <a:latin typeface="UTM  Avo"/>
              </a:rPr>
              <a:t>c) Lưu tệp trình chiếu vào thư mục tên của em và thoát khỏi phần mềm.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ED96CD-66B2-D132-38C9-35C04BF85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265" y="2599085"/>
            <a:ext cx="8598673" cy="27532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345264-F107-803F-2E85-083F76DDF918}"/>
              </a:ext>
            </a:extLst>
          </p:cNvPr>
          <p:cNvSpPr txBox="1"/>
          <p:nvPr/>
        </p:nvSpPr>
        <p:spPr>
          <a:xfrm>
            <a:off x="477625" y="223132"/>
            <a:ext cx="111361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Hướng dẫn: 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</a:endParaRPr>
          </a:p>
          <a:p>
            <a:r>
              <a:rPr lang="vi-VN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sz="2400" dirty="0">
                <a:latin typeface="UTM  Avo"/>
              </a:rPr>
              <a:t> Khởi động phần mềm trình chiếu.</a:t>
            </a:r>
          </a:p>
          <a:p>
            <a:r>
              <a:rPr lang="vi-VN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</a:t>
            </a:r>
            <a:r>
              <a:rPr lang="vi-VN" sz="2400" dirty="0">
                <a:latin typeface="UTM  Avo"/>
              </a:rPr>
              <a:t> : Mở tệp trình chiếu Canh dep que huong đã lưu ở Bài 7.</a:t>
            </a:r>
          </a:p>
          <a:p>
            <a:r>
              <a:rPr lang="vi-VN" sz="2400" dirty="0">
                <a:latin typeface="UTM  Avo"/>
              </a:rPr>
              <a:t>Chọn lệnh </a:t>
            </a:r>
            <a:r>
              <a:rPr lang="vi-VN" sz="2400" b="1" dirty="0">
                <a:latin typeface="UTM  Avo"/>
              </a:rPr>
              <a:t>Open</a:t>
            </a:r>
            <a:r>
              <a:rPr lang="vi-VN" sz="2400" dirty="0">
                <a:latin typeface="UTM  Avo"/>
              </a:rPr>
              <a:t> trong bảng chọn </a:t>
            </a:r>
            <a:r>
              <a:rPr lang="vi-VN" sz="2400" b="1" dirty="0">
                <a:latin typeface="UTM  Avo"/>
              </a:rPr>
              <a:t>File</a:t>
            </a:r>
            <a:r>
              <a:rPr lang="vi-VN" sz="2400" dirty="0">
                <a:latin typeface="UTM  Avo"/>
              </a:rPr>
              <a:t>. Cửa sổ </a:t>
            </a:r>
            <a:r>
              <a:rPr lang="vi-VN" sz="2400" b="1" dirty="0">
                <a:latin typeface="UTM  Avo"/>
              </a:rPr>
              <a:t>Open</a:t>
            </a:r>
            <a:r>
              <a:rPr lang="vi-VN" sz="2400" dirty="0">
                <a:latin typeface="UTM  Avo"/>
              </a:rPr>
              <a:t> hiện ra tương tự như sau: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D2924E-9174-78FC-C4F6-81E4036CF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488" y="1927309"/>
            <a:ext cx="8316200" cy="4369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8EB24D-F7A1-CBF7-D50E-4E07B0C701F4}"/>
              </a:ext>
            </a:extLst>
          </p:cNvPr>
          <p:cNvSpPr txBox="1"/>
          <p:nvPr/>
        </p:nvSpPr>
        <p:spPr>
          <a:xfrm>
            <a:off x="426956" y="1123225"/>
            <a:ext cx="110623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vi-VN" sz="2000" dirty="0">
                <a:latin typeface="UTM  Avo"/>
              </a:rPr>
              <a:t>Để định dạng phông chữ, kiểu chữ, cỡ chữ và màu chữ cho văn bản trên trang chiếu em thực hiện các bước sau:</a:t>
            </a:r>
            <a:endParaRPr lang="en-US" sz="2000" dirty="0">
              <a:latin typeface="UTM  Avo"/>
            </a:endParaRPr>
          </a:p>
          <a:p>
            <a:endParaRPr lang="en-US" sz="2000" dirty="0">
              <a:latin typeface="UTM  Avo"/>
            </a:endParaRPr>
          </a:p>
          <a:p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 Bước 1</a:t>
            </a:r>
            <a:r>
              <a:rPr lang="vi-VN" sz="2000" dirty="0">
                <a:latin typeface="UTM  Avo"/>
              </a:rPr>
              <a:t>: Chọn phần văn bản cần định dạng</a:t>
            </a:r>
            <a:endParaRPr lang="en-US" sz="2000" dirty="0">
              <a:latin typeface="UTM  Av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099C86-BA8B-016C-027C-EFA989055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625" y="2664498"/>
            <a:ext cx="8287872" cy="20437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F91F29-F0F3-BD7E-5508-1474EC55A715}"/>
              </a:ext>
            </a:extLst>
          </p:cNvPr>
          <p:cNvSpPr txBox="1"/>
          <p:nvPr/>
        </p:nvSpPr>
        <p:spPr>
          <a:xfrm>
            <a:off x="426956" y="5143923"/>
            <a:ext cx="114512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</a:t>
            </a:r>
            <a:r>
              <a:rPr lang="vi-VN" sz="2000" dirty="0">
                <a:latin typeface="UTM  Avo"/>
              </a:rPr>
              <a:t>: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Định dạng văn bản: Nháy chuột vào nút lệnh hoặc nút mũi tên </a:t>
            </a:r>
            <a:r>
              <a:rPr lang="en-US" sz="2000" dirty="0">
                <a:latin typeface="UTM  Avo"/>
              </a:rPr>
              <a:t>     </a:t>
            </a:r>
            <a:r>
              <a:rPr lang="vi-VN" sz="2000" dirty="0">
                <a:latin typeface="UTM  Avo"/>
              </a:rPr>
              <a:t>bên phải nút lệnh rồi chọn định dạng thích hợp</a:t>
            </a:r>
            <a:endParaRPr lang="en-US" sz="2000" dirty="0">
              <a:latin typeface="UTM  Avo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47481D-B806-7733-E811-16BAED0194F6}"/>
              </a:ext>
            </a:extLst>
          </p:cNvPr>
          <p:cNvSpPr/>
          <p:nvPr/>
        </p:nvSpPr>
        <p:spPr>
          <a:xfrm>
            <a:off x="7136090" y="5143923"/>
            <a:ext cx="150829" cy="2545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90E5274F-D1BA-CC08-6AE7-8F22D51EEF24}"/>
              </a:ext>
            </a:extLst>
          </p:cNvPr>
          <p:cNvSpPr/>
          <p:nvPr/>
        </p:nvSpPr>
        <p:spPr>
          <a:xfrm rot="10800000">
            <a:off x="7150230" y="5234321"/>
            <a:ext cx="122548" cy="9426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1ADA10-82CD-B9F5-42C8-8D7CC662F9D1}"/>
              </a:ext>
            </a:extLst>
          </p:cNvPr>
          <p:cNvSpPr txBox="1"/>
          <p:nvPr/>
        </p:nvSpPr>
        <p:spPr>
          <a:xfrm>
            <a:off x="273377" y="468686"/>
            <a:ext cx="114064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UTM  Avo"/>
              </a:rPr>
              <a:t>Chẳng hạn, định dạng cụm từ Cảnh đẹp quê hương ở trang 1 có thể thực hiện các thao tác như sau:</a:t>
            </a:r>
            <a:endParaRPr lang="en-US" sz="2400" dirty="0">
              <a:latin typeface="UTM  Av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55A1D-2224-598C-4B24-FF165E97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7" y="868796"/>
            <a:ext cx="7183190" cy="54094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D1C779-56C2-ACAB-27CB-AD5EAEECFCC8}"/>
              </a:ext>
            </a:extLst>
          </p:cNvPr>
          <p:cNvSpPr txBox="1"/>
          <p:nvPr/>
        </p:nvSpPr>
        <p:spPr>
          <a:xfrm>
            <a:off x="7620091" y="3723848"/>
            <a:ext cx="446205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UTM  Avo"/>
              </a:rPr>
              <a:t>Thực hiện tương tự với phần văn bản khác trên các trang chiếu còn lại. Lưu ý: Định dạng hoặc bỏ định dạng kiểu chữ đậm, nghiêng, gạch chân bằng cách nháy chuột vào nút lệnh tương ứng</a:t>
            </a:r>
            <a:r>
              <a:rPr lang="en-US" sz="2400" dirty="0">
                <a:latin typeface="UTM  Avo"/>
              </a:rPr>
              <a:t>      ;     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408131" y="6033154"/>
            <a:ext cx="983512" cy="245098"/>
            <a:chOff x="10774838" y="6266764"/>
            <a:chExt cx="983512" cy="2450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EA023A7-C15A-732F-B550-A12D434E8BCA}"/>
                </a:ext>
              </a:extLst>
            </p:cNvPr>
            <p:cNvSpPr/>
            <p:nvPr/>
          </p:nvSpPr>
          <p:spPr>
            <a:xfrm>
              <a:off x="11144054" y="6266765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UTM  Avo"/>
                </a:rPr>
                <a:t>I  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B29804-38BA-3272-48F0-634B371FF0D8}"/>
                </a:ext>
              </a:extLst>
            </p:cNvPr>
            <p:cNvSpPr/>
            <p:nvPr/>
          </p:nvSpPr>
          <p:spPr>
            <a:xfrm>
              <a:off x="10774838" y="6266765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UTM  Avo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7AE39DE-1380-CE45-FC32-B9E1979EB994}"/>
                </a:ext>
              </a:extLst>
            </p:cNvPr>
            <p:cNvSpPr/>
            <p:nvPr/>
          </p:nvSpPr>
          <p:spPr>
            <a:xfrm>
              <a:off x="11522680" y="6266764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UTM  Avo"/>
                </a:rPr>
                <a:t>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556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900</Words>
  <PresentationFormat>Widescreen</PresentationFormat>
  <Paragraphs>88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Microsoft YaHei</vt:lpstr>
      <vt:lpstr>Arial</vt:lpstr>
      <vt:lpstr>Calibri</vt:lpstr>
      <vt:lpstr>等线</vt:lpstr>
      <vt:lpstr>iCiel Cadena</vt:lpstr>
      <vt:lpstr>Segoe Print</vt:lpstr>
      <vt:lpstr>SVN-Avo</vt:lpstr>
      <vt:lpstr>SVN-SAF</vt:lpstr>
      <vt:lpstr>Times New Roman</vt:lpstr>
      <vt:lpstr>UTM  Avo</vt:lpstr>
      <vt:lpstr>UTM Avo</vt:lpstr>
      <vt:lpstr>UVF Salome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2021-11-14T08:33:00Z</dcterms:created>
  <dcterms:modified xsi:type="dcterms:W3CDTF">2023-02-27T19:46:56Z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