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50"/>
  </p:notesMasterIdLst>
  <p:sldIdLst>
    <p:sldId id="313" r:id="rId3"/>
    <p:sldId id="301" r:id="rId4"/>
    <p:sldId id="315" r:id="rId5"/>
    <p:sldId id="334" r:id="rId6"/>
    <p:sldId id="321" r:id="rId7"/>
    <p:sldId id="322" r:id="rId8"/>
    <p:sldId id="323" r:id="rId9"/>
    <p:sldId id="324" r:id="rId10"/>
    <p:sldId id="325" r:id="rId11"/>
    <p:sldId id="336" r:id="rId12"/>
    <p:sldId id="335" r:id="rId13"/>
    <p:sldId id="337" r:id="rId14"/>
    <p:sldId id="326" r:id="rId15"/>
    <p:sldId id="32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19" r:id="rId24"/>
    <p:sldId id="329" r:id="rId25"/>
    <p:sldId id="366" r:id="rId26"/>
    <p:sldId id="330" r:id="rId27"/>
    <p:sldId id="331" r:id="rId28"/>
    <p:sldId id="333" r:id="rId29"/>
    <p:sldId id="368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46" r:id="rId38"/>
    <p:sldId id="347" r:id="rId39"/>
    <p:sldId id="348" r:id="rId40"/>
    <p:sldId id="349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</p:sldIdLst>
  <p:sldSz cx="24384000" cy="13716000"/>
  <p:notesSz cx="6858000" cy="9144000"/>
  <p:custDataLst>
    <p:tags r:id="rId5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90" autoAdjust="0"/>
    <p:restoredTop sz="94139" autoAdjust="0"/>
  </p:normalViewPr>
  <p:slideViewPr>
    <p:cSldViewPr>
      <p:cViewPr varScale="1">
        <p:scale>
          <a:sx n="52" d="100"/>
          <a:sy n="52" d="100"/>
        </p:scale>
        <p:origin x="296" y="21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40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32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60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43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0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8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39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35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96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33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00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4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2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41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2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89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64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28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4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084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946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8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32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9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3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2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7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9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8.emf"/><Relationship Id="rId4" Type="http://schemas.openxmlformats.org/officeDocument/2006/relationships/image" Target="../media/image1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0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2.png"/><Relationship Id="rId4" Type="http://schemas.openxmlformats.org/officeDocument/2006/relationships/image" Target="../media/image2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5" Type="http://schemas.openxmlformats.org/officeDocument/2006/relationships/image" Target="../media/image280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1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png"/><Relationship Id="rId5" Type="http://schemas.openxmlformats.org/officeDocument/2006/relationships/image" Target="../media/image67.emf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9.emf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0.png"/><Relationship Id="rId5" Type="http://schemas.openxmlformats.org/officeDocument/2006/relationships/image" Target="../media/image70.emf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3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3.png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76.png"/><Relationship Id="rId7" Type="http://schemas.openxmlformats.org/officeDocument/2006/relationships/image" Target="../media/image650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9.png"/><Relationship Id="rId5" Type="http://schemas.openxmlformats.org/officeDocument/2006/relationships/image" Target="../media/image630.png"/><Relationship Id="rId10" Type="http://schemas.openxmlformats.org/officeDocument/2006/relationships/image" Target="../media/image680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70.png"/><Relationship Id="rId9" Type="http://schemas.openxmlformats.org/officeDocument/2006/relationships/image" Target="../media/image80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76.png"/><Relationship Id="rId7" Type="http://schemas.openxmlformats.org/officeDocument/2006/relationships/image" Target="../media/image660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0.png"/><Relationship Id="rId5" Type="http://schemas.openxmlformats.org/officeDocument/2006/relationships/image" Target="../media/image760.png"/><Relationship Id="rId10" Type="http://schemas.openxmlformats.org/officeDocument/2006/relationships/image" Target="../media/image84.png"/><Relationship Id="rId4" Type="http://schemas.openxmlformats.org/officeDocument/2006/relationships/image" Target="../media/image750.png"/><Relationship Id="rId9" Type="http://schemas.openxmlformats.org/officeDocument/2006/relationships/image" Target="../media/image6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780.png"/><Relationship Id="rId7" Type="http://schemas.openxmlformats.org/officeDocument/2006/relationships/image" Target="../media/image811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6.png"/><Relationship Id="rId5" Type="http://schemas.openxmlformats.org/officeDocument/2006/relationships/image" Target="../media/image76.png"/><Relationship Id="rId4" Type="http://schemas.openxmlformats.org/officeDocument/2006/relationships/image" Target="../media/image790.png"/><Relationship Id="rId9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2.emf"/><Relationship Id="rId4" Type="http://schemas.openxmlformats.org/officeDocument/2006/relationships/image" Target="../media/image89.png"/><Relationship Id="rId9" Type="http://schemas.openxmlformats.org/officeDocument/2006/relationships/image" Target="../media/image89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1.png"/><Relationship Id="rId7" Type="http://schemas.openxmlformats.org/officeDocument/2006/relationships/image" Target="../media/image76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7.emf"/><Relationship Id="rId4" Type="http://schemas.openxmlformats.org/officeDocument/2006/relationships/image" Target="../media/image92.png"/><Relationship Id="rId9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76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92.emf"/><Relationship Id="rId4" Type="http://schemas.openxmlformats.org/officeDocument/2006/relationships/image" Target="../media/image99.png"/><Relationship Id="rId9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76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03.emf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76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0.png"/><Relationship Id="rId5" Type="http://schemas.openxmlformats.org/officeDocument/2006/relationships/image" Target="../media/image113.png"/><Relationship Id="rId10" Type="http://schemas.openxmlformats.org/officeDocument/2006/relationships/image" Target="../media/image104.emf"/><Relationship Id="rId4" Type="http://schemas.openxmlformats.org/officeDocument/2006/relationships/image" Target="../media/image112.png"/><Relationship Id="rId9" Type="http://schemas.openxmlformats.org/officeDocument/2006/relationships/image" Target="../media/image11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740.png"/><Relationship Id="rId7" Type="http://schemas.openxmlformats.org/officeDocument/2006/relationships/image" Target="../media/image76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7.png"/><Relationship Id="rId5" Type="http://schemas.openxmlformats.org/officeDocument/2006/relationships/image" Target="../media/image900.png"/><Relationship Id="rId10" Type="http://schemas.openxmlformats.org/officeDocument/2006/relationships/image" Target="../media/image105.emf"/><Relationship Id="rId4" Type="http://schemas.openxmlformats.org/officeDocument/2006/relationships/image" Target="../media/image770.png"/><Relationship Id="rId9" Type="http://schemas.openxmlformats.org/officeDocument/2006/relationships/image" Target="../media/image11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7.png"/><Relationship Id="rId7" Type="http://schemas.openxmlformats.org/officeDocument/2006/relationships/image" Target="../media/image76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106.emf"/><Relationship Id="rId4" Type="http://schemas.openxmlformats.org/officeDocument/2006/relationships/image" Target="../media/image118.png"/><Relationship Id="rId9" Type="http://schemas.openxmlformats.org/officeDocument/2006/relationships/image" Target="../media/image12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4.png"/><Relationship Id="rId7" Type="http://schemas.openxmlformats.org/officeDocument/2006/relationships/image" Target="../media/image76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07.emf"/><Relationship Id="rId4" Type="http://schemas.openxmlformats.org/officeDocument/2006/relationships/image" Target="../media/image125.png"/><Relationship Id="rId9" Type="http://schemas.openxmlformats.org/officeDocument/2006/relationships/image" Target="../media/image12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1.png"/><Relationship Id="rId7" Type="http://schemas.openxmlformats.org/officeDocument/2006/relationships/image" Target="../media/image76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08.emf"/><Relationship Id="rId4" Type="http://schemas.openxmlformats.org/officeDocument/2006/relationships/image" Target="../media/image132.png"/><Relationship Id="rId9" Type="http://schemas.openxmlformats.org/officeDocument/2006/relationships/image" Target="../media/image13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8.png"/><Relationship Id="rId7" Type="http://schemas.openxmlformats.org/officeDocument/2006/relationships/image" Target="../media/image76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10" Type="http://schemas.openxmlformats.org/officeDocument/2006/relationships/image" Target="../media/image109.emf"/><Relationship Id="rId4" Type="http://schemas.openxmlformats.org/officeDocument/2006/relationships/image" Target="../media/image139.png"/><Relationship Id="rId9" Type="http://schemas.openxmlformats.org/officeDocument/2006/relationships/image" Target="../media/image14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5.png"/><Relationship Id="rId7" Type="http://schemas.openxmlformats.org/officeDocument/2006/relationships/image" Target="../media/image76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37.png"/><Relationship Id="rId4" Type="http://schemas.openxmlformats.org/officeDocument/2006/relationships/image" Target="../media/image130.png"/><Relationship Id="rId9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5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978460"/>
                <a:ext cx="24003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r>
                  <a:rPr lang="en-US" dirty="0"/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a); c).</a:t>
                </a:r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78460"/>
                <a:ext cx="24003000" cy="114117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52400" y="1349568"/>
            <a:ext cx="5029200" cy="1645301"/>
            <a:chOff x="22440" y="-88133"/>
            <a:chExt cx="1134503" cy="307088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8"/>
              <a:ext cx="1134503" cy="159667"/>
              <a:chOff x="31572" y="60276"/>
              <a:chExt cx="1596267" cy="197595"/>
            </a:xfrm>
          </p:grpSpPr>
          <p:sp>
            <p:nvSpPr>
              <p:cNvPr id="8" name="Arrow: Pentagon 33"/>
              <p:cNvSpPr/>
              <p:nvPr/>
            </p:nvSpPr>
            <p:spPr>
              <a:xfrm>
                <a:off x="204506" y="61809"/>
                <a:ext cx="1423333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3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3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08271" y="-88133"/>
              <a:ext cx="905861" cy="2670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0470" y="3340529"/>
                <a:ext cx="23626859" cy="1601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(H.4.25).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70" y="3340529"/>
                <a:ext cx="23626859" cy="1601849"/>
              </a:xfrm>
              <a:prstGeom prst="rect">
                <a:avLst/>
              </a:prstGeom>
              <a:blipFill>
                <a:blip r:embed="rId4"/>
                <a:stretch>
                  <a:fillRect l="-1187" t="-9886" b="-19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6934200" y="4858894"/>
            <a:ext cx="7772400" cy="1507582"/>
          </a:xfrm>
          <a:prstGeom prst="rect">
            <a:avLst/>
          </a:prstGeom>
        </p:spPr>
      </p:pic>
      <p:sp>
        <p:nvSpPr>
          <p:cNvPr id="14" name="Text Box 27"/>
          <p:cNvSpPr txBox="1"/>
          <p:nvPr/>
        </p:nvSpPr>
        <p:spPr>
          <a:xfrm>
            <a:off x="9067800" y="6366476"/>
            <a:ext cx="4114800" cy="7619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4.25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5738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CÁC TÍNH CHẤT CỦA PHÉP NHÂN VECTƠ VỚI MỘT SỐ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971800"/>
                <a:ext cx="23164800" cy="105314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Hai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a); b); c).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71800"/>
                <a:ext cx="23164800" cy="10531476"/>
              </a:xfrm>
              <a:prstGeom prst="rect">
                <a:avLst/>
              </a:prstGeom>
              <a:blipFill>
                <a:blip r:embed="rId3"/>
                <a:stretch>
                  <a:fillRect l="-11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066800" y="2971800"/>
            <a:ext cx="5029200" cy="838200"/>
            <a:chOff x="0" y="-45827"/>
            <a:chExt cx="2300980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31" y="-45827"/>
              <a:ext cx="1784249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4400" b="1" kern="1200" dirty="0" err="1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Nhiệm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vụ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3: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5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9459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CÁC TÍNH CHẤT CỦA PHÉP NHÂN VECTƠ VỚI MỘT SỐ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962656"/>
                <a:ext cx="23729575" cy="104473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4.26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𝑶𝑴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𝑶𝑪</m:t>
                                </m:r>
                              </m:e>
                            </m:acc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𝑶𝑨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𝑶𝑩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𝑶𝑪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962656"/>
                <a:ext cx="23729575" cy="10447340"/>
              </a:xfrm>
              <a:prstGeom prst="rect">
                <a:avLst/>
              </a:prstGeom>
              <a:blipFill>
                <a:blip r:embed="rId3"/>
                <a:stretch>
                  <a:fillRect l="-11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772400" y="5394411"/>
            <a:ext cx="6705600" cy="3084068"/>
          </a:xfrm>
          <a:prstGeom prst="rect">
            <a:avLst/>
          </a:prstGeom>
        </p:spPr>
      </p:pic>
      <p:sp>
        <p:nvSpPr>
          <p:cNvPr id="8" name="Text Box 32"/>
          <p:cNvSpPr txBox="1"/>
          <p:nvPr/>
        </p:nvSpPr>
        <p:spPr>
          <a:xfrm>
            <a:off x="9358899" y="8478479"/>
            <a:ext cx="3345180" cy="8496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4.26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143000" y="2962656"/>
            <a:ext cx="5257799" cy="838200"/>
            <a:chOff x="0" y="-45827"/>
            <a:chExt cx="2233743" cy="451406"/>
          </a:xfrm>
        </p:grpSpPr>
        <p:sp>
          <p:nvSpPr>
            <p:cNvPr id="29" name="TextBox 321"/>
            <p:cNvSpPr txBox="1"/>
            <p:nvPr/>
          </p:nvSpPr>
          <p:spPr>
            <a:xfrm>
              <a:off x="516731" y="-45827"/>
              <a:ext cx="1717012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4400" b="1" kern="1200" dirty="0" err="1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Nhiệm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ụ</a:t>
              </a: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4: 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34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lowchart: Terminator 31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6417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04800" y="1981200"/>
            <a:ext cx="118872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87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ý,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3a,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8).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𝑶𝑰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𝑶𝑰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𝑰𝑩</m:t>
                            </m:r>
                          </m:e>
                        </m:acc>
                      </m:e>
                    </m:d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𝑰𝑩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87200" cy="11411749"/>
              </a:xfrm>
              <a:prstGeom prst="rect">
                <a:avLst/>
              </a:prstGeom>
              <a:blipFill>
                <a:blip r:embed="rId3"/>
                <a:stretch>
                  <a:fillRect l="-23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571500" y="3686574"/>
                <a:ext cx="11353800" cy="8001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3686574"/>
                <a:ext cx="11353800" cy="8001000"/>
              </a:xfrm>
              <a:prstGeom prst="roundRect">
                <a:avLst/>
              </a:prstGeom>
              <a:blipFill>
                <a:blip r:embed="rId4"/>
                <a:stretch>
                  <a:fillRect b="-2054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2344400" y="2362200"/>
            <a:ext cx="4038598" cy="1524002"/>
            <a:chOff x="22440" y="59287"/>
            <a:chExt cx="641597" cy="245605"/>
          </a:xfrm>
        </p:grpSpPr>
        <p:grpSp>
          <p:nvGrpSpPr>
            <p:cNvPr id="6" name="Group 5"/>
            <p:cNvGrpSpPr/>
            <p:nvPr/>
          </p:nvGrpSpPr>
          <p:grpSpPr>
            <a:xfrm>
              <a:off x="22440" y="59287"/>
              <a:ext cx="605960" cy="159855"/>
              <a:chOff x="31572" y="60276"/>
              <a:chExt cx="852597" cy="197828"/>
            </a:xfrm>
          </p:grpSpPr>
          <p:sp>
            <p:nvSpPr>
              <p:cNvPr id="9" name="Arrow: Pentagon 25"/>
              <p:cNvSpPr/>
              <p:nvPr/>
            </p:nvSpPr>
            <p:spPr>
              <a:xfrm>
                <a:off x="204585" y="62042"/>
                <a:ext cx="679584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200" b="1" kern="120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TextBox 56"/>
            <p:cNvSpPr txBox="1"/>
            <p:nvPr/>
          </p:nvSpPr>
          <p:spPr>
            <a:xfrm>
              <a:off x="212359" y="74890"/>
              <a:ext cx="45167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893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981200"/>
                <a:ext cx="23774400" cy="115062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3b,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8).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𝑶𝑮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𝑶𝑮</m:t>
                          </m:r>
                        </m:e>
                      </m:acc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/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23774400" cy="11506200"/>
              </a:xfrm>
              <a:prstGeom prst="rect">
                <a:avLst/>
              </a:prstGeom>
              <a:blipFill>
                <a:blip r:embed="rId3"/>
                <a:stretch>
                  <a:fillRect l="-1153" r="-2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19200" y="1600200"/>
            <a:ext cx="5257800" cy="1645301"/>
            <a:chOff x="22440" y="-88133"/>
            <a:chExt cx="1134503" cy="307088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8"/>
              <a:ext cx="1134503" cy="159667"/>
              <a:chOff x="31572" y="60276"/>
              <a:chExt cx="1596267" cy="197595"/>
            </a:xfrm>
          </p:grpSpPr>
          <p:sp>
            <p:nvSpPr>
              <p:cNvPr id="8" name="Arrow: Pentagon 33"/>
              <p:cNvSpPr/>
              <p:nvPr/>
            </p:nvSpPr>
            <p:spPr>
              <a:xfrm>
                <a:off x="204506" y="61809"/>
                <a:ext cx="1423333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3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3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08271" y="-88133"/>
              <a:ext cx="905861" cy="2670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02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752600"/>
                <a:ext cx="11658600" cy="11734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4.27,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752600"/>
                <a:ext cx="11658600" cy="11734800"/>
              </a:xfrm>
              <a:prstGeom prst="rect">
                <a:avLst/>
              </a:prstGeom>
              <a:blipFill>
                <a:blip r:embed="rId3"/>
                <a:stretch>
                  <a:fillRect l="-9891" b="-5313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39600" y="1981200"/>
                <a:ext cx="12011891" cy="115062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(H.4.28).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1981200"/>
                <a:ext cx="12011891" cy="11506200"/>
              </a:xfrm>
              <a:prstGeom prst="rect">
                <a:avLst/>
              </a:prstGeom>
              <a:blipFill>
                <a:blip r:embed="rId4"/>
                <a:stretch>
                  <a:fillRect l="-2321" t="-1872" r="-105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38200" y="1158549"/>
            <a:ext cx="5181600" cy="1645301"/>
            <a:chOff x="22440" y="-88133"/>
            <a:chExt cx="1134503" cy="307088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8"/>
              <a:ext cx="1134503" cy="159667"/>
              <a:chOff x="31572" y="60276"/>
              <a:chExt cx="1596267" cy="197595"/>
            </a:xfrm>
          </p:grpSpPr>
          <p:sp>
            <p:nvSpPr>
              <p:cNvPr id="8" name="Arrow: Pentagon 33"/>
              <p:cNvSpPr/>
              <p:nvPr/>
            </p:nvSpPr>
            <p:spPr>
              <a:xfrm>
                <a:off x="204506" y="61809"/>
                <a:ext cx="1423333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3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3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08271" y="-88133"/>
              <a:ext cx="905861" cy="2670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718527" y="5771480"/>
            <a:ext cx="5345748" cy="3831187"/>
          </a:xfrm>
          <a:prstGeom prst="rect">
            <a:avLst/>
          </a:prstGeom>
        </p:spPr>
      </p:pic>
      <p:sp>
        <p:nvSpPr>
          <p:cNvPr id="12" name="Text Box 176"/>
          <p:cNvSpPr txBox="1"/>
          <p:nvPr/>
        </p:nvSpPr>
        <p:spPr>
          <a:xfrm>
            <a:off x="6019800" y="9602667"/>
            <a:ext cx="2743200" cy="6019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4.27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15063661" y="3707910"/>
            <a:ext cx="6805739" cy="51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88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018371"/>
                <a:ext cx="23545800" cy="990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 dirty="0"/>
                  <a:t>                           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Hãy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để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/>
                  <a:t>.         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18371"/>
                <a:ext cx="23545800" cy="990600"/>
              </a:xfrm>
              <a:prstGeom prst="rect">
                <a:avLst/>
              </a:prstGeom>
              <a:blipFill>
                <a:blip r:embed="rId3"/>
                <a:stretch>
                  <a:fillRect t="-10303" b="-666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1" y="1883566"/>
                <a:ext cx="10801352" cy="1152763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/>
                  <a:t>Lời </a:t>
                </a:r>
                <a:r>
                  <a:rPr lang="en-US" sz="4400" b="1" dirty="0" err="1"/>
                  <a:t>giải</a:t>
                </a:r>
                <a:r>
                  <a:rPr lang="en-US" sz="4400" b="1" dirty="0"/>
                  <a:t> </a:t>
                </a:r>
              </a:p>
              <a:p>
                <a:r>
                  <a:rPr lang="en-US" sz="4400" b="1" dirty="0" err="1"/>
                  <a:t>Đẳng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đã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	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</a:p>
              <a:p>
                <a:r>
                  <a:rPr lang="en-US" sz="4400" b="1" dirty="0" err="1"/>
                  <a:t>Lấy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/>
                  <a:t> là trung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r>
                  <a:rPr lang="en-US" sz="4400" b="1" dirty="0"/>
                  <a:t>Khi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/>
                  <a:t>. </a:t>
                </a:r>
              </a:p>
              <a:p>
                <a:pPr marL="0" indent="0">
                  <a:buNone/>
                </a:pPr>
                <a:r>
                  <a:rPr lang="en-US" sz="4400" b="1" dirty="0" err="1"/>
                  <a:t>Vì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vậy</a:t>
                </a:r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r>
                  <a:rPr lang="en-US" sz="4400" b="1" dirty="0" err="1"/>
                  <a:t>Suy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ra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đỉnh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tư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𝑬𝑨𝑭𝑴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1883566"/>
                <a:ext cx="10801352" cy="11527634"/>
              </a:xfrm>
              <a:prstGeom prst="rect">
                <a:avLst/>
              </a:prstGeom>
              <a:blipFill>
                <a:blip r:embed="rId4"/>
                <a:stretch>
                  <a:fillRect l="-2227" t="-1538" r="-7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049000" y="1883565"/>
            <a:ext cx="12981594" cy="1152763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</p:txBody>
      </p:sp>
      <p:grpSp>
        <p:nvGrpSpPr>
          <p:cNvPr id="8" name="Group 57">
            <a:extLst>
              <a:ext uri="{FF2B5EF4-FFF2-40B4-BE49-F238E27FC236}">
                <a16:creationId xmlns:a16="http://schemas.microsoft.com/office/drawing/2014/main" id="{10E6438C-6A6A-45CC-90D0-9CC25324B2FB}"/>
              </a:ext>
            </a:extLst>
          </p:cNvPr>
          <p:cNvGrpSpPr/>
          <p:nvPr/>
        </p:nvGrpSpPr>
        <p:grpSpPr>
          <a:xfrm>
            <a:off x="76200" y="1143000"/>
            <a:ext cx="3733800" cy="990600"/>
            <a:chOff x="22440" y="45768"/>
            <a:chExt cx="850471" cy="230002"/>
          </a:xfrm>
        </p:grpSpPr>
        <p:grpSp>
          <p:nvGrpSpPr>
            <p:cNvPr id="9" name="Group 49">
              <a:extLst>
                <a:ext uri="{FF2B5EF4-FFF2-40B4-BE49-F238E27FC236}">
                  <a16:creationId xmlns:a16="http://schemas.microsoft.com/office/drawing/2014/main" id="{8D44523D-5B0B-4A49-8381-9E6AA12CFEF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7" cy="197827"/>
            </a:xfrm>
          </p:grpSpPr>
          <p:sp>
            <p:nvSpPr>
              <p:cNvPr id="11" name="Arrow: Pentagon 25">
                <a:extLst>
                  <a:ext uri="{FF2B5EF4-FFF2-40B4-BE49-F238E27FC236}">
                    <a16:creationId xmlns:a16="http://schemas.microsoft.com/office/drawing/2014/main" id="{B87D36F1-1191-4FEA-B8CE-633DBE02776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4" cy="196061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26">
                <a:extLst>
                  <a:ext uri="{FF2B5EF4-FFF2-40B4-BE49-F238E27FC236}">
                    <a16:creationId xmlns:a16="http://schemas.microsoft.com/office/drawing/2014/main" id="{E4CA1E41-4373-4E02-AB98-1360C7A16BE5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3" name="Arrow: Chevron 27">
                <a:extLst>
                  <a:ext uri="{FF2B5EF4-FFF2-40B4-BE49-F238E27FC236}">
                    <a16:creationId xmlns:a16="http://schemas.microsoft.com/office/drawing/2014/main" id="{FFACC0BA-4C16-4A88-85B5-2A10F43C63F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0032A3DE-5626-4BDB-AC53-2E6F1DB8E104}"/>
                </a:ext>
              </a:extLst>
            </p:cNvPr>
            <p:cNvSpPr txBox="1"/>
            <p:nvPr/>
          </p:nvSpPr>
          <p:spPr>
            <a:xfrm>
              <a:off x="229223" y="45768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7">
            <a:extLst>
              <a:ext uri="{FF2B5EF4-FFF2-40B4-BE49-F238E27FC236}">
                <a16:creationId xmlns:a16="http://schemas.microsoft.com/office/drawing/2014/main" id="{FE03DD8B-4E5E-4186-B59E-02DBB94F6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1979423"/>
            <a:ext cx="10476739" cy="547409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2">
                <a:extLst>
                  <a:ext uri="{FF2B5EF4-FFF2-40B4-BE49-F238E27FC236}">
                    <a16:creationId xmlns:a16="http://schemas.microsoft.com/office/drawing/2014/main" id="{B0FC0268-4194-5A8A-4E17-F7EE0CE067AD}"/>
                  </a:ext>
                </a:extLst>
              </p:cNvPr>
              <p:cNvSpPr txBox="1"/>
              <p:nvPr/>
            </p:nvSpPr>
            <p:spPr>
              <a:xfrm>
                <a:off x="11086719" y="7315200"/>
                <a:ext cx="12839700" cy="5724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vấn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,..., </m:t>
                    </m:r>
                    <m:sSub>
                      <m:sSub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,..., </m:t>
                    </m:r>
                    <m:sSub>
                      <m:sSub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+...+</m:t>
                    </m:r>
                    <m:sSub>
                      <m:sSub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acc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2">
                <a:extLst>
                  <a:ext uri="{FF2B5EF4-FFF2-40B4-BE49-F238E27FC236}">
                    <a16:creationId xmlns:a16="http://schemas.microsoft.com/office/drawing/2014/main" id="{B0FC0268-4194-5A8A-4E17-F7EE0CE0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719" y="7315200"/>
                <a:ext cx="12839700" cy="5724003"/>
              </a:xfrm>
              <a:prstGeom prst="rect">
                <a:avLst/>
              </a:prstGeom>
              <a:blipFill>
                <a:blip r:embed="rId6"/>
                <a:stretch>
                  <a:fillRect l="-1757" t="-2130" r="-1709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08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4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/>
                  <a:t>                                          Cho </a:t>
                </a:r>
                <a:r>
                  <a:rPr lang="en-US" sz="4400" b="1" err="1"/>
                  <a:t>hình</a:t>
                </a:r>
                <a:r>
                  <a:rPr lang="en-US" sz="4400" b="1"/>
                  <a:t> </a:t>
                </a:r>
                <a:r>
                  <a:rPr lang="en-US" sz="4400" b="1" err="1"/>
                  <a:t>bình</a:t>
                </a:r>
                <a:r>
                  <a:rPr lang="en-US" sz="4400" b="1"/>
                  <a:t> </a:t>
                </a:r>
                <a:r>
                  <a:rPr lang="en-US" sz="4400" b="1" err="1"/>
                  <a:t>hành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/>
                  <a:t>. </a:t>
                </a:r>
                <a:r>
                  <a:rPr lang="en-US" sz="4400" b="1" err="1"/>
                  <a:t>Gọi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là</a:t>
                </a:r>
                <a:r>
                  <a:rPr lang="en-US" sz="4400" b="1"/>
                  <a:t> </a:t>
                </a:r>
                <a:r>
                  <a:rPr lang="en-US" sz="4400" b="1" err="1"/>
                  <a:t>trung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cạnh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/>
                  <a:t>. </a:t>
                </a:r>
                <a:r>
                  <a:rPr lang="en-US" sz="4400" b="1" err="1"/>
                  <a:t>Hãy</a:t>
                </a:r>
                <a:r>
                  <a:rPr lang="en-US" sz="4400" b="1"/>
                  <a:t> </a:t>
                </a:r>
                <a:r>
                  <a:rPr lang="en-US" sz="4400" b="1" err="1"/>
                  <a:t>biểu</a:t>
                </a:r>
                <a:r>
                  <a:rPr lang="en-US" sz="4400" b="1"/>
                  <a:t> </a:t>
                </a:r>
                <a:r>
                  <a:rPr lang="en-US" sz="4400" b="1" err="1"/>
                  <a:t>thị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theo</a:t>
                </a:r>
                <a:r>
                  <a:rPr lang="en-US" sz="4400" b="1"/>
                  <a:t> </a:t>
                </a:r>
                <a:r>
                  <a:rPr lang="en-US" sz="4400" b="1" err="1"/>
                  <a:t>hai</a:t>
                </a:r>
                <a:r>
                  <a:rPr lang="en-US" sz="4400" b="1"/>
                  <a:t> </a:t>
                </a:r>
                <a:r>
                  <a:rPr lang="en-US" sz="4400" b="1" err="1"/>
                  <a:t>vectơ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blipFill>
                <a:blip r:embed="rId3"/>
                <a:stretch>
                  <a:fillRect l="-1052" t="-9772" r="-155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4087198"/>
                <a:ext cx="23317200" cy="961927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sz="4400" b="1"/>
                  <a:t>Lời </a:t>
                </a:r>
                <a:r>
                  <a:rPr lang="en-US" sz="4400" b="1" err="1"/>
                  <a:t>giải</a:t>
                </a:r>
                <a:endParaRPr lang="en-US" sz="4400" b="1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r>
                  <a:rPr lang="en-US" sz="4400" b="1"/>
                  <a:t>Ta </a:t>
                </a:r>
                <a:r>
                  <a:rPr lang="en-US" sz="4400" b="1" err="1"/>
                  <a:t>có</a:t>
                </a:r>
                <a:endParaRPr lang="en-US" sz="4400" b="1"/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87198"/>
                <a:ext cx="23317200" cy="9619277"/>
              </a:xfrm>
              <a:prstGeom prst="rect">
                <a:avLst/>
              </a:prstGeom>
              <a:blipFill>
                <a:blip r:embed="rId4"/>
                <a:stretch>
                  <a:fillRect t="-18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1905000"/>
            <a:ext cx="5562601" cy="990600"/>
            <a:chOff x="22440" y="52216"/>
            <a:chExt cx="7664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203148" y="52216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4.11.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7">
            <a:extLst>
              <a:ext uri="{FF2B5EF4-FFF2-40B4-BE49-F238E27FC236}">
                <a16:creationId xmlns:a16="http://schemas.microsoft.com/office/drawing/2014/main" id="{CA03F332-E79E-45D3-915C-A017BEC5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66" y="5029200"/>
            <a:ext cx="9739668" cy="4959861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78041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/>
                  <a:t>                                         Cho </a:t>
                </a:r>
                <a:r>
                  <a:rPr lang="en-US" sz="4400" b="1" err="1"/>
                  <a:t>tứ</a:t>
                </a:r>
                <a:r>
                  <a:rPr lang="en-US" sz="4400" b="1"/>
                  <a:t> </a:t>
                </a:r>
                <a:r>
                  <a:rPr lang="en-US" sz="4400" b="1" err="1"/>
                  <a:t>giác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/>
                  <a:t> . </a:t>
                </a:r>
                <a:r>
                  <a:rPr lang="en-US" sz="4400" b="1" err="1"/>
                  <a:t>Gọi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tương</a:t>
                </a:r>
                <a:r>
                  <a:rPr lang="en-US" sz="4400" b="1"/>
                  <a:t> </a:t>
                </a:r>
                <a:r>
                  <a:rPr lang="en-US" sz="4400" b="1" err="1"/>
                  <a:t>ứng</a:t>
                </a:r>
                <a:r>
                  <a:rPr lang="en-US" sz="4400" b="1"/>
                  <a:t> </a:t>
                </a:r>
                <a:r>
                  <a:rPr lang="en-US" sz="4400" b="1" err="1"/>
                  <a:t>là</a:t>
                </a:r>
                <a:r>
                  <a:rPr lang="en-US" sz="4400" b="1"/>
                  <a:t> </a:t>
                </a:r>
                <a:r>
                  <a:rPr lang="en-US" sz="4400" b="1" err="1"/>
                  <a:t>trung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các</a:t>
                </a:r>
                <a:r>
                  <a:rPr lang="en-US" sz="4400" b="1"/>
                  <a:t> </a:t>
                </a:r>
                <a:r>
                  <a:rPr lang="en-US" sz="4400" b="1" err="1"/>
                  <a:t>cạnh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/>
                  <a:t>. </a:t>
                </a:r>
                <a:r>
                  <a:rPr lang="en-US" sz="4400" b="1" err="1"/>
                  <a:t>Chứng</a:t>
                </a:r>
                <a:r>
                  <a:rPr lang="en-US" sz="4400" b="1"/>
                  <a:t> </a:t>
                </a:r>
                <a:r>
                  <a:rPr lang="en-US" sz="4400" b="1" err="1"/>
                  <a:t>minh</a:t>
                </a:r>
                <a:r>
                  <a:rPr lang="en-US" sz="4400" b="1"/>
                  <a:t> </a:t>
                </a:r>
                <a:r>
                  <a:rPr lang="en-US" sz="4400" b="1" err="1"/>
                  <a:t>rằng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blipFill>
                <a:blip r:embed="rId3"/>
                <a:stretch>
                  <a:fillRect l="-1052" t="-9772" r="-131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1" y="3916656"/>
                <a:ext cx="11353800" cy="961927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400" b="1"/>
                  <a:t>Lời </a:t>
                </a:r>
                <a:r>
                  <a:rPr lang="en-US" sz="4400" b="1" err="1"/>
                  <a:t>giải</a:t>
                </a:r>
                <a:endParaRPr lang="en-US" sz="4400" b="1"/>
              </a:p>
              <a:p>
                <a:r>
                  <a:rPr lang="en-US" sz="4400" b="1"/>
                  <a:t>Ta </a:t>
                </a:r>
                <a:r>
                  <a:rPr lang="en-US" sz="4400" b="1" err="1"/>
                  <a:t>có</a:t>
                </a:r>
                <a:endParaRPr lang="en-US" sz="4400" b="1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𝑵𝑪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𝑵𝑫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𝑩𝑴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𝑵𝑪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𝑵𝑫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</m:oMath>
                  </m:oMathPara>
                </a14:m>
                <a:endParaRPr lang="en-US" sz="4400" b="1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endParaRPr lang="en-US" sz="4400" b="1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</m:acc>
                    </m:oMath>
                  </m:oMathPara>
                </a14:m>
                <a:endParaRPr lang="en-US" sz="4400" b="1" i="1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  <a:p>
                <a:pPr marL="0" indent="0">
                  <a:buNone/>
                </a:pPr>
                <a:endParaRPr lang="en-US" sz="4400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916656"/>
                <a:ext cx="11353800" cy="9619277"/>
              </a:xfrm>
              <a:prstGeom prst="rect">
                <a:avLst/>
              </a:prstGeom>
              <a:blipFill>
                <a:blip r:embed="rId4"/>
                <a:stretch>
                  <a:fillRect l="-1931" t="-18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916656"/>
            <a:ext cx="11630891" cy="950248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/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1905000"/>
            <a:ext cx="5546533" cy="990600"/>
            <a:chOff x="22440" y="52216"/>
            <a:chExt cx="764260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200934" y="52216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4.12.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5">
            <a:extLst>
              <a:ext uri="{FF2B5EF4-FFF2-40B4-BE49-F238E27FC236}">
                <a16:creationId xmlns:a16="http://schemas.microsoft.com/office/drawing/2014/main" id="{AA62D332-5B03-4A36-96E9-F6C82A74E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710" y="4234165"/>
            <a:ext cx="8256270" cy="5247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07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/>
                  <a:t>                                           Cho </a:t>
                </a:r>
                <a:r>
                  <a:rPr lang="en-US" sz="4400" b="1" err="1"/>
                  <a:t>hai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phân</a:t>
                </a:r>
                <a:r>
                  <a:rPr lang="en-US" sz="4400" b="1"/>
                  <a:t> </a:t>
                </a:r>
                <a:r>
                  <a:rPr lang="en-US" sz="4400" b="1" err="1"/>
                  <a:t>biệt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/>
                  <a:t>. </a:t>
                </a:r>
              </a:p>
              <a:p>
                <a:pPr algn="just"/>
                <a:r>
                  <a:rPr lang="en-US" sz="4400" b="1"/>
                  <a:t>a) </a:t>
                </a:r>
                <a:r>
                  <a:rPr lang="en-US" sz="4400" b="1" err="1"/>
                  <a:t>Hãy</a:t>
                </a:r>
                <a:r>
                  <a:rPr lang="en-US" sz="4400" b="1"/>
                  <a:t> </a:t>
                </a:r>
                <a:r>
                  <a:rPr lang="en-US" sz="4400" b="1" err="1"/>
                  <a:t>xác</a:t>
                </a:r>
                <a:r>
                  <a:rPr lang="en-US" sz="4400" b="1"/>
                  <a:t> </a:t>
                </a:r>
                <a:r>
                  <a:rPr lang="en-US" sz="4400" b="1" err="1"/>
                  <a:t>định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sao</a:t>
                </a:r>
                <a:r>
                  <a:rPr lang="en-US" sz="4400" b="1"/>
                  <a:t> </a:t>
                </a:r>
                <a:r>
                  <a:rPr lang="en-US" sz="4400" b="1" err="1"/>
                  <a:t>cho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  <a:p>
                <a:pPr algn="just"/>
                <a:r>
                  <a:rPr lang="en-US" sz="4400" b="1"/>
                  <a:t>b) </a:t>
                </a:r>
                <a:r>
                  <a:rPr lang="en-US" sz="4400" b="1" err="1"/>
                  <a:t>Chứng</a:t>
                </a:r>
                <a:r>
                  <a:rPr lang="en-US" sz="4400" b="1"/>
                  <a:t> </a:t>
                </a:r>
                <a:r>
                  <a:rPr lang="en-US" sz="4400" b="1" err="1"/>
                  <a:t>minh</a:t>
                </a:r>
                <a:r>
                  <a:rPr lang="en-US" sz="4400" b="1"/>
                  <a:t> </a:t>
                </a:r>
                <a:r>
                  <a:rPr lang="en-US" sz="4400" b="1" err="1"/>
                  <a:t>rằng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mọi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/>
                  <a:t>, ta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  <a:p>
                <a:pPr algn="just"/>
                <a:endParaRPr lang="en-US" sz="4400" b="1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blipFill>
                <a:blip r:embed="rId3"/>
                <a:stretch>
                  <a:fillRect l="-1052" t="-694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509" y="4950316"/>
                <a:ext cx="11707092" cy="858561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42950" indent="-742950"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𝑲𝑨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𝑲𝑨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𝑲𝑨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</a:p>
              <a:p>
                <a:pPr marL="0" indent="0">
                  <a:buNone/>
                </a:pPr>
                <a:r>
                  <a:rPr lang="en-US" sz="4400" b="1" dirty="0" err="1"/>
                  <a:t>Vậy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4950316"/>
                <a:ext cx="11707092" cy="8585617"/>
              </a:xfrm>
              <a:prstGeom prst="rect">
                <a:avLst/>
              </a:prstGeom>
              <a:blipFill>
                <a:blip r:embed="rId4"/>
                <a:stretch>
                  <a:fillRect l="-20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20600" y="4950316"/>
                <a:ext cx="11630891" cy="84688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/>
                  <a:t>b) 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𝑶𝑲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𝑲𝑨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𝑶𝑲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𝑲𝑩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𝑶𝑲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𝑲𝑨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𝑲𝑩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𝑲𝑩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4950316"/>
                <a:ext cx="11630891" cy="8468824"/>
              </a:xfrm>
              <a:prstGeom prst="rect">
                <a:avLst/>
              </a:prstGeom>
              <a:blipFill>
                <a:blip r:embed="rId5"/>
                <a:stretch>
                  <a:fillRect l="-2095" t="-12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1905000"/>
            <a:ext cx="5638796" cy="990600"/>
            <a:chOff x="22440" y="52216"/>
            <a:chExt cx="776973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213647" y="52216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4.13.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825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500" y="1809817"/>
            <a:ext cx="22817228" cy="9946698"/>
            <a:chOff x="1438699" y="1793813"/>
            <a:chExt cx="22817228" cy="10641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9" y="1793813"/>
              <a:ext cx="22817228" cy="10641062"/>
              <a:chOff x="1438699" y="1793813"/>
              <a:chExt cx="22817228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9" y="6012513"/>
                <a:ext cx="12732131" cy="904496"/>
                <a:chOff x="7450558" y="7834555"/>
                <a:chExt cx="12733596" cy="904601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11110409" cy="889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CỦA MỘT VECTƠ VỚI MỘT SỐ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5" y="7460330"/>
                <a:ext cx="17537294" cy="979073"/>
                <a:chOff x="7459672" y="7170625"/>
                <a:chExt cx="17539305" cy="97918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15887902" cy="889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 TÍNH CHẤT CỦA PHÉP NHÂN VECTƠ VỚI MỘT SỐ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8" y="8899390"/>
                <a:ext cx="4175966" cy="965255"/>
                <a:chOff x="7459670" y="7441560"/>
                <a:chExt cx="5399182" cy="965366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328933" cy="889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6791416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829800" y="3434715"/>
            <a:ext cx="12359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8878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14000"/>
                  </a:lnSpc>
                </a:pPr>
                <a:r>
                  <a:rPr lang="en-US" sz="4400" b="1"/>
                  <a:t>                                           Cho tam </a:t>
                </a:r>
                <a:r>
                  <a:rPr lang="en-US" sz="4400" b="1" err="1"/>
                  <a:t>giác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/>
                  <a:t> 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b="1"/>
                  <a:t>a) </a:t>
                </a:r>
                <a:r>
                  <a:rPr lang="en-US" sz="4400" b="1" err="1"/>
                  <a:t>Hãy</a:t>
                </a:r>
                <a:r>
                  <a:rPr lang="en-US" sz="4400" b="1"/>
                  <a:t> </a:t>
                </a:r>
                <a:r>
                  <a:rPr lang="en-US" sz="4400" b="1" err="1"/>
                  <a:t>xác</a:t>
                </a:r>
                <a:r>
                  <a:rPr lang="en-US" sz="4400" b="1"/>
                  <a:t> </a:t>
                </a:r>
                <a:r>
                  <a:rPr lang="en-US" sz="4400" b="1" err="1"/>
                  <a:t>định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để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b="1"/>
                  <a:t>b) </a:t>
                </a:r>
                <a:r>
                  <a:rPr lang="en-US" sz="4400" b="1" err="1"/>
                  <a:t>Chứng</a:t>
                </a:r>
                <a:r>
                  <a:rPr lang="en-US" sz="4400" b="1"/>
                  <a:t> </a:t>
                </a:r>
                <a:r>
                  <a:rPr lang="en-US" sz="4400" b="1" err="1"/>
                  <a:t>minh</a:t>
                </a:r>
                <a:r>
                  <a:rPr lang="en-US" sz="4400" b="1"/>
                  <a:t> </a:t>
                </a:r>
                <a:r>
                  <a:rPr lang="en-US" sz="4400" b="1" err="1"/>
                  <a:t>rằng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mọi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/>
                  <a:t>, ta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  <a:p>
                <a:pPr>
                  <a:lnSpc>
                    <a:spcPct val="114000"/>
                  </a:lnSpc>
                </a:pPr>
                <a:endParaRPr lang="en-US" sz="4400" b="1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887861"/>
              </a:xfrm>
              <a:prstGeom prst="rect">
                <a:avLst/>
              </a:prstGeom>
              <a:blipFill>
                <a:blip r:embed="rId3"/>
                <a:stretch>
                  <a:fillRect l="-1052" t="-231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endParaRPr lang="en-US" sz="4400" b="1" i="1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/>
                  <a:t> </a:t>
                </a:r>
                <a:endParaRPr lang="en-US" sz="4400" b="1" i="1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  <a:p>
                <a:r>
                  <a:rPr lang="en-US" sz="4400" b="1" err="1"/>
                  <a:t>Gọi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sao</a:t>
                </a:r>
                <a:r>
                  <a:rPr lang="en-US" sz="4400" b="1"/>
                  <a:t> </a:t>
                </a:r>
                <a:r>
                  <a:rPr lang="en-US" sz="4400" b="1" err="1"/>
                  <a:t>cho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là</a:t>
                </a:r>
                <a:r>
                  <a:rPr lang="en-US" sz="4400" b="1"/>
                  <a:t> </a:t>
                </a:r>
                <a:r>
                  <a:rPr lang="en-US" sz="4400" b="1" err="1"/>
                  <a:t>trung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/>
                  <a:t> </a:t>
                </a:r>
              </a:p>
              <a:p>
                <a:pPr marL="0" indent="0">
                  <a:buNone/>
                </a:pPr>
                <a:r>
                  <a:rPr lang="en-US" sz="4400" b="1" err="1"/>
                  <a:t>Suy</a:t>
                </a:r>
                <a:r>
                  <a:rPr lang="en-US" sz="4400" b="1"/>
                  <a:t> </a:t>
                </a:r>
                <a:r>
                  <a:rPr lang="en-US" sz="4400" b="1" err="1"/>
                  <a:t>ra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là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thứ</a:t>
                </a:r>
                <a:r>
                  <a:rPr lang="en-US" sz="4400" b="1"/>
                  <a:t> 4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hình</a:t>
                </a:r>
                <a:r>
                  <a:rPr lang="en-US" sz="4400" b="1"/>
                  <a:t> </a:t>
                </a:r>
                <a:r>
                  <a:rPr lang="en-US" sz="4400" b="1" err="1"/>
                  <a:t>bình</a:t>
                </a:r>
                <a:r>
                  <a:rPr lang="en-US" sz="4400" b="1"/>
                  <a:t> </a:t>
                </a:r>
                <a:r>
                  <a:rPr lang="en-US" sz="4400" b="1" err="1"/>
                  <a:t>hành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𝑨𝑬𝑴𝑭</m:t>
                    </m:r>
                  </m:oMath>
                </a14:m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blipFill>
                <a:blip r:embed="rId4"/>
                <a:stretch>
                  <a:fillRect l="-2146" t="-12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4950316"/>
                <a:ext cx="11630891" cy="84688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/>
                  <a:t>b)</a:t>
                </a:r>
              </a:p>
              <a:p>
                <a:pPr marL="0" indent="0">
                  <a:buNone/>
                </a:pP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endParaRPr lang="en-US" sz="4400" b="1" i="1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</m:oMath>
                  </m:oMathPara>
                </a14:m>
                <a:endParaRPr lang="en-US" sz="4400" b="1" i="1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950316"/>
                <a:ext cx="11630891" cy="8468824"/>
              </a:xfrm>
              <a:prstGeom prst="rect">
                <a:avLst/>
              </a:prstGeom>
              <a:blipFill>
                <a:blip r:embed="rId5"/>
                <a:stretch>
                  <a:fillRect l="-2042" t="-21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2057399"/>
            <a:ext cx="5562601" cy="990600"/>
            <a:chOff x="22440" y="58113"/>
            <a:chExt cx="7664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203148" y="58113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4.14.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26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14000"/>
                  </a:lnSpc>
                </a:pPr>
                <a:r>
                  <a:rPr lang="en-US" sz="4400" b="1" dirty="0"/>
                  <a:t>                                          </a:t>
                </a:r>
                <a:r>
                  <a:rPr lang="en-US" sz="4400" b="1" dirty="0" err="1"/>
                  <a:t>Chất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chịu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lực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như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4.30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ở </a:t>
                </a:r>
                <a:r>
                  <a:rPr lang="en-US" sz="4400" b="1" dirty="0" err="1"/>
                  <a:t>trạng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cân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bằng</a:t>
                </a:r>
                <a:r>
                  <a:rPr lang="en-US" sz="4400" b="1" dirty="0"/>
                  <a:t> (</a:t>
                </a:r>
                <a:r>
                  <a:rPr lang="en-US" sz="4400" b="1" dirty="0" err="1"/>
                  <a:t>tức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/>
                  <a:t> ).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lớn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lực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/>
                  <a:t> , </a:t>
                </a:r>
                <a:r>
                  <a:rPr lang="en-US" sz="4400" b="1" dirty="0" err="1"/>
                  <a:t>biết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lớn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20 N.</a:t>
                </a:r>
              </a:p>
              <a:p>
                <a:pPr algn="just">
                  <a:lnSpc>
                    <a:spcPct val="114000"/>
                  </a:lnSpc>
                </a:pPr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blipFill>
                <a:blip r:embed="rId3"/>
                <a:stretch>
                  <a:fillRect l="-1052" r="-157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4831054"/>
                <a:ext cx="12573000" cy="870487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/>
                  <a:t>Lời </a:t>
                </a:r>
                <a:r>
                  <a:rPr lang="en-US" sz="4400" b="1" dirty="0" err="1"/>
                  <a:t>giải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4400" b="1" dirty="0"/>
                  <a:t> 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sz="4400" b="1"/>
                          <m:t>cos</m:t>
                        </m:r>
                        <m:r>
                          <m:rPr>
                            <m:nor/>
                          </m:rPr>
                          <a:rPr lang="en-US" sz="4400" b="1"/>
                          <m:t>3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𝟒𝟎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/>
                  <a:t> ;</a:t>
                </a:r>
              </a:p>
              <a:p>
                <a:r>
                  <a:rPr lang="en-US" sz="4400" b="1" dirty="0" err="1"/>
                  <a:t>Vậy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400" b="1"/>
                      <m:t> </m:t>
                    </m:r>
                    <m:r>
                      <m:rPr>
                        <m:nor/>
                      </m:rPr>
                      <a:rPr lang="en-US" sz="4400" b="1"/>
                      <m:t>N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𝟒𝟎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400" b="1"/>
                      <m:t> </m:t>
                    </m:r>
                    <m:r>
                      <m:rPr>
                        <m:nor/>
                      </m:rPr>
                      <a:rPr lang="en-US" sz="4400" b="1"/>
                      <m:t>N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31054"/>
                <a:ext cx="12573000" cy="8704879"/>
              </a:xfrm>
              <a:prstGeom prst="rect">
                <a:avLst/>
              </a:prstGeom>
              <a:blipFill>
                <a:blip r:embed="rId4"/>
                <a:stretch>
                  <a:fillRect l="-1938" t="-20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487400" y="4831054"/>
            <a:ext cx="10487892" cy="858808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0" lvl="4" indent="0">
              <a:buNone/>
            </a:pPr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marL="0" indent="0" algn="ctr">
              <a:buNone/>
            </a:pPr>
            <a:endParaRPr lang="en-US" sz="4400" b="1" i="1" dirty="0"/>
          </a:p>
          <a:p>
            <a:pPr marL="0" indent="0">
              <a:buNone/>
            </a:pPr>
            <a:r>
              <a:rPr lang="en-US" sz="4400" b="1" i="1" dirty="0"/>
              <a:t>          </a:t>
            </a:r>
            <a:r>
              <a:rPr lang="en-US" sz="4400" b="1" i="1" dirty="0" err="1"/>
              <a:t>Hình</a:t>
            </a:r>
            <a:r>
              <a:rPr lang="en-US" sz="4400" b="1" i="1" dirty="0"/>
              <a:t> 4.30</a:t>
            </a:r>
            <a:endParaRPr lang="en-US" sz="4400" b="1" dirty="0"/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2057399"/>
            <a:ext cx="5562601" cy="990600"/>
            <a:chOff x="22440" y="58113"/>
            <a:chExt cx="7664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203148" y="58113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4.15.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8">
            <a:extLst>
              <a:ext uri="{FF2B5EF4-FFF2-40B4-BE49-F238E27FC236}">
                <a16:creationId xmlns:a16="http://schemas.microsoft.com/office/drawing/2014/main" id="{47B73FC0-3D9B-431F-8C42-44D85F7D3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203" y="4717276"/>
            <a:ext cx="4693397" cy="588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BB5FB0-D3C0-40B0-87A9-4159304F77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600" y="4831054"/>
            <a:ext cx="5819223" cy="577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71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 b="1" err="1"/>
                  <a:t>Em</a:t>
                </a:r>
                <a:r>
                  <a:rPr lang="en-US" sz="4400" b="1"/>
                  <a:t>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:r>
                  <a:rPr lang="en-US" sz="4400" b="1" err="1"/>
                  <a:t>biết</a:t>
                </a:r>
                <a:r>
                  <a:rPr lang="en-US" sz="4400" b="1"/>
                  <a:t> ? </a:t>
                </a:r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r>
                  <a:rPr lang="en-US" sz="4400" b="1"/>
                  <a:t>Ta </a:t>
                </a:r>
                <a:r>
                  <a:rPr lang="en-US" sz="4400" b="1" err="1"/>
                  <a:t>hãy</a:t>
                </a:r>
                <a:r>
                  <a:rPr lang="en-US" sz="4400" b="1"/>
                  <a:t> </a:t>
                </a:r>
                <a:r>
                  <a:rPr lang="en-US" sz="4400" b="1" err="1"/>
                  <a:t>dùng</a:t>
                </a:r>
                <a:r>
                  <a:rPr lang="en-US" sz="4400" b="1"/>
                  <a:t> </a:t>
                </a:r>
                <a:r>
                  <a:rPr lang="en-US" sz="4400" b="1" err="1"/>
                  <a:t>kiến</a:t>
                </a:r>
                <a:r>
                  <a:rPr lang="en-US" sz="4400" b="1"/>
                  <a:t> </a:t>
                </a:r>
                <a:r>
                  <a:rPr lang="en-US" sz="4400" b="1" err="1"/>
                  <a:t>thức</a:t>
                </a:r>
                <a:r>
                  <a:rPr lang="en-US" sz="4400" b="1"/>
                  <a:t> </a:t>
                </a:r>
                <a:r>
                  <a:rPr lang="en-US" sz="4400" b="1" err="1"/>
                  <a:t>về</a:t>
                </a:r>
                <a:r>
                  <a:rPr lang="en-US" sz="4400" b="1"/>
                  <a:t> </a:t>
                </a:r>
                <a:r>
                  <a:rPr lang="en-US" sz="4400" b="1" err="1"/>
                  <a:t>vectơ</a:t>
                </a:r>
                <a:r>
                  <a:rPr lang="en-US" sz="4400" b="1"/>
                  <a:t> </a:t>
                </a:r>
                <a:r>
                  <a:rPr lang="en-US" sz="4400" b="1" err="1"/>
                  <a:t>để</a:t>
                </a:r>
                <a:r>
                  <a:rPr lang="en-US" sz="4400" b="1"/>
                  <a:t> </a:t>
                </a:r>
                <a:r>
                  <a:rPr lang="en-US" sz="4400" b="1" err="1"/>
                  <a:t>phân</a:t>
                </a:r>
                <a:r>
                  <a:rPr lang="en-US" sz="4400" b="1"/>
                  <a:t> </a:t>
                </a:r>
                <a:r>
                  <a:rPr lang="en-US" sz="4400" b="1" err="1"/>
                  <a:t>tích</a:t>
                </a:r>
                <a:r>
                  <a:rPr lang="en-US" sz="4400" b="1"/>
                  <a:t> </a:t>
                </a:r>
                <a:r>
                  <a:rPr lang="en-US" sz="4400" b="1" err="1"/>
                  <a:t>các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:r>
                  <a:rPr lang="en-US" sz="4400" b="1" err="1"/>
                  <a:t>chính</a:t>
                </a:r>
                <a:r>
                  <a:rPr lang="en-US" sz="4400" b="1"/>
                  <a:t> </a:t>
                </a:r>
                <a:r>
                  <a:rPr lang="en-US" sz="4400" b="1" err="1"/>
                  <a:t>tác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tới</a:t>
                </a:r>
                <a:r>
                  <a:rPr lang="en-US" sz="4400" b="1"/>
                  <a:t> </a:t>
                </a:r>
                <a:r>
                  <a:rPr lang="en-US" sz="4400" b="1" err="1"/>
                  <a:t>sự</a:t>
                </a:r>
                <a:r>
                  <a:rPr lang="en-US" sz="4400" b="1"/>
                  <a:t> </a:t>
                </a:r>
                <a:r>
                  <a:rPr lang="en-US" sz="4400" b="1" err="1"/>
                  <a:t>chuyển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trong</a:t>
                </a:r>
                <a:r>
                  <a:rPr lang="en-US" sz="4400" b="1"/>
                  <a:t> </a:t>
                </a:r>
                <a:r>
                  <a:rPr lang="en-US" sz="4400" b="1" err="1"/>
                  <a:t>trường</a:t>
                </a:r>
                <a:r>
                  <a:rPr lang="en-US" sz="4400" b="1"/>
                  <a:t> </a:t>
                </a:r>
                <a:r>
                  <a:rPr lang="en-US" sz="4400" b="1" err="1"/>
                  <a:t>hợp</a:t>
                </a:r>
                <a:r>
                  <a:rPr lang="en-US" sz="4400" b="1"/>
                  <a:t> </a:t>
                </a:r>
                <a:r>
                  <a:rPr lang="en-US" sz="4400" b="1" err="1"/>
                  <a:t>này</a:t>
                </a:r>
                <a:r>
                  <a:rPr lang="en-US" sz="4400" b="1"/>
                  <a:t>.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/>
                  <a:t> do </a:t>
                </a:r>
                <a:r>
                  <a:rPr lang="en-US" sz="4400" b="1" err="1"/>
                  <a:t>gió</a:t>
                </a:r>
                <a:r>
                  <a:rPr lang="en-US" sz="4400" b="1"/>
                  <a:t> </a:t>
                </a:r>
                <a:r>
                  <a:rPr lang="en-US" sz="4400" b="1" err="1"/>
                  <a:t>tác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vào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được</a:t>
                </a:r>
                <a:r>
                  <a:rPr lang="en-US" sz="4400" b="1"/>
                  <a:t> </a:t>
                </a:r>
                <a:r>
                  <a:rPr lang="en-US" sz="4400" b="1" err="1"/>
                  <a:t>phân</a:t>
                </a:r>
                <a:r>
                  <a:rPr lang="en-US" sz="4400" b="1"/>
                  <a:t> </a:t>
                </a:r>
                <a:r>
                  <a:rPr lang="en-US" sz="4400" b="1" err="1"/>
                  <a:t>tích</a:t>
                </a:r>
                <a:r>
                  <a:rPr lang="en-US" sz="4400" b="1"/>
                  <a:t> </a:t>
                </a:r>
                <a:r>
                  <a:rPr lang="en-US" sz="4400" b="1" err="1"/>
                  <a:t>thành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cùng</a:t>
                </a:r>
                <a:r>
                  <a:rPr lang="en-US" sz="4400" b="1"/>
                  <a:t> </a:t>
                </a:r>
                <a:r>
                  <a:rPr lang="en-US" sz="4400" b="1" err="1"/>
                  <a:t>phương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vuông</a:t>
                </a:r>
                <a:r>
                  <a:rPr lang="en-US" sz="4400" b="1"/>
                  <a:t> </a:t>
                </a:r>
                <a:r>
                  <a:rPr lang="en-US" sz="4400" b="1" err="1"/>
                  <a:t>góc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1970" t="-1601" r="-32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 b="1"/>
                  <a:t>Do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mỏng</a:t>
                </a:r>
                <a:r>
                  <a:rPr lang="en-US" sz="4400" b="1"/>
                  <a:t> </a:t>
                </a:r>
                <a:r>
                  <a:rPr lang="en-US" sz="4400" b="1" err="1"/>
                  <a:t>nên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chỉ</a:t>
                </a:r>
                <a:r>
                  <a:rPr lang="en-US" sz="4400" b="1"/>
                  <a:t> </a:t>
                </a:r>
                <a:r>
                  <a:rPr lang="en-US" sz="4400" b="1" err="1"/>
                  <a:t>trượt</a:t>
                </a:r>
                <a:r>
                  <a:rPr lang="en-US" sz="4400" b="1"/>
                  <a:t> </a:t>
                </a:r>
                <a:r>
                  <a:rPr lang="en-US" sz="4400" b="1" err="1"/>
                  <a:t>đi</a:t>
                </a:r>
                <a:r>
                  <a:rPr lang="en-US" sz="4400" b="1"/>
                  <a:t> </a:t>
                </a:r>
                <a:r>
                  <a:rPr lang="en-US" sz="4400" b="1" err="1"/>
                  <a:t>mà</a:t>
                </a:r>
                <a:r>
                  <a:rPr lang="en-US" sz="4400" b="1"/>
                  <a:t> </a:t>
                </a:r>
                <a:r>
                  <a:rPr lang="en-US" sz="4400" b="1" err="1"/>
                  <a:t>không</a:t>
                </a:r>
                <a:r>
                  <a:rPr lang="en-US" sz="4400" b="1"/>
                  <a:t> </a:t>
                </a:r>
                <a:r>
                  <a:rPr lang="en-US" sz="4400" b="1" err="1"/>
                  <a:t>tác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lên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. Ta </a:t>
                </a:r>
                <a:r>
                  <a:rPr lang="en-US" sz="4400" b="1" err="1"/>
                  <a:t>lại</a:t>
                </a:r>
                <a:r>
                  <a:rPr lang="en-US" sz="4400" b="1"/>
                  <a:t> </a:t>
                </a:r>
                <a:r>
                  <a:rPr lang="en-US" sz="4400" b="1" err="1"/>
                  <a:t>phân</a:t>
                </a:r>
                <a:r>
                  <a:rPr lang="en-US" sz="4400" b="1"/>
                  <a:t> </a:t>
                </a:r>
                <a:r>
                  <a:rPr lang="en-US" sz="4400" b="1" err="1"/>
                  <a:t>tích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thành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cùng</a:t>
                </a:r>
                <a:r>
                  <a:rPr lang="en-US" sz="4400" b="1"/>
                  <a:t> </a:t>
                </a:r>
                <a:r>
                  <a:rPr lang="en-US" sz="4400" b="1" err="1"/>
                  <a:t>phương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:r>
                  <a:rPr lang="en-US" sz="4400" b="1" err="1"/>
                  <a:t>phương</a:t>
                </a:r>
                <a:r>
                  <a:rPr lang="en-US" sz="4400" b="1"/>
                  <a:t> </a:t>
                </a:r>
                <a:r>
                  <a:rPr lang="en-US" sz="4400" b="1" err="1"/>
                  <a:t>vuông</a:t>
                </a:r>
                <a:r>
                  <a:rPr lang="en-US" sz="4400" b="1"/>
                  <a:t> </a:t>
                </a:r>
                <a:r>
                  <a:rPr lang="en-US" sz="4400" b="1" err="1"/>
                  <a:t>góc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.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</a:t>
                </a:r>
                <a:r>
                  <a:rPr lang="en-US" sz="4400" b="1" err="1"/>
                  <a:t>sâu</a:t>
                </a:r>
                <a:r>
                  <a:rPr lang="en-US" sz="4400" b="1"/>
                  <a:t> (</a:t>
                </a:r>
                <a:r>
                  <a:rPr lang="en-US" sz="4400" b="1" err="1"/>
                  <a:t>mũi</a:t>
                </a:r>
                <a:r>
                  <a:rPr lang="en-US" sz="4400" b="1"/>
                  <a:t> </a:t>
                </a:r>
                <a:r>
                  <a:rPr lang="en-US" sz="4400" b="1" err="1"/>
                  <a:t>nhọn</a:t>
                </a:r>
                <a:r>
                  <a:rPr lang="en-US" sz="4400" b="1"/>
                  <a:t>) </a:t>
                </a:r>
                <a:r>
                  <a:rPr lang="en-US" sz="4400" b="1" err="1"/>
                  <a:t>nên</a:t>
                </a:r>
                <a:r>
                  <a:rPr lang="en-US" sz="4400" b="1"/>
                  <a:t> </a:t>
                </a:r>
                <a:r>
                  <a:rPr lang="en-US" sz="4400" b="1" err="1"/>
                  <a:t>nó</a:t>
                </a:r>
                <a:r>
                  <a:rPr lang="en-US" sz="4400" b="1"/>
                  <a:t> </a:t>
                </a:r>
                <a:r>
                  <a:rPr lang="en-US" sz="4400" b="1" err="1"/>
                  <a:t>chịu</a:t>
                </a:r>
                <a:r>
                  <a:rPr lang="en-US" sz="4400" b="1"/>
                  <a:t> </a:t>
                </a:r>
                <a:r>
                  <a:rPr lang="en-US" sz="4400" b="1" err="1"/>
                  <a:t>một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:r>
                  <a:rPr lang="en-US" sz="4400" b="1" err="1"/>
                  <a:t>cản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đáng</a:t>
                </a:r>
                <a:r>
                  <a:rPr lang="en-US" sz="4400" b="1"/>
                  <a:t> </a:t>
                </a:r>
                <a:r>
                  <a:rPr lang="en-US" sz="4400" b="1" err="1"/>
                  <a:t>kể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nước</a:t>
                </a:r>
                <a:r>
                  <a:rPr lang="en-US" sz="4400" b="1"/>
                  <a:t>, </a:t>
                </a:r>
                <a:r>
                  <a:rPr lang="en-US" sz="4400" b="1" err="1"/>
                  <a:t>vuông</a:t>
                </a:r>
                <a:r>
                  <a:rPr lang="en-US" sz="4400" b="1"/>
                  <a:t> </a:t>
                </a:r>
                <a:r>
                  <a:rPr lang="en-US" sz="4400" b="1" err="1"/>
                  <a:t>góc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. </a:t>
                </a:r>
                <a:r>
                  <a:rPr lang="en-US" sz="4400" b="1" err="1"/>
                  <a:t>Người</a:t>
                </a:r>
                <a:r>
                  <a:rPr lang="en-US" sz="4400" b="1"/>
                  <a:t> ta </a:t>
                </a:r>
                <a:r>
                  <a:rPr lang="en-US" sz="4400" b="1" err="1"/>
                  <a:t>điều</a:t>
                </a:r>
                <a:r>
                  <a:rPr lang="en-US" sz="4400" b="1"/>
                  <a:t> </a:t>
                </a:r>
                <a:r>
                  <a:rPr lang="en-US" sz="4400" b="1" err="1"/>
                  <a:t>chỉnh</a:t>
                </a:r>
                <a:r>
                  <a:rPr lang="en-US" sz="4400" b="1"/>
                  <a:t> </a:t>
                </a:r>
                <a:r>
                  <a:rPr lang="en-US" sz="4400" b="1" err="1"/>
                  <a:t>hướng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(</a:t>
                </a:r>
                <a:r>
                  <a:rPr lang="en-US" sz="4400" b="1" err="1"/>
                  <a:t>hướng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), </a:t>
                </a:r>
                <a:r>
                  <a:rPr lang="en-US" sz="4400" b="1" err="1"/>
                  <a:t>phương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để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:r>
                  <a:rPr lang="en-US" sz="4400" b="1" err="1"/>
                  <a:t>cản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nước</a:t>
                </a:r>
                <a:r>
                  <a:rPr lang="en-US" sz="4400" b="1"/>
                  <a:t> (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:r>
                  <a:rPr lang="en-US" sz="4400" b="1" err="1"/>
                  <a:t>này</a:t>
                </a:r>
                <a:r>
                  <a:rPr lang="en-US" sz="4400" b="1"/>
                  <a:t> </a:t>
                </a:r>
                <a:r>
                  <a:rPr lang="en-US" sz="4400" b="1" err="1"/>
                  <a:t>không</a:t>
                </a:r>
                <a:r>
                  <a:rPr lang="en-US" sz="4400" b="1"/>
                  <a:t> </a:t>
                </a:r>
                <a:r>
                  <a:rPr lang="en-US" sz="4400" b="1" err="1"/>
                  <a:t>phụ</a:t>
                </a:r>
                <a:r>
                  <a:rPr lang="en-US" sz="4400" b="1"/>
                  <a:t> </a:t>
                </a:r>
                <a:r>
                  <a:rPr lang="en-US" sz="4400" b="1" err="1"/>
                  <a:t>thuộc</a:t>
                </a:r>
                <a:r>
                  <a:rPr lang="en-US" sz="4400" b="1"/>
                  <a:t> </a:t>
                </a:r>
                <a:r>
                  <a:rPr lang="en-US" sz="4400" b="1" err="1"/>
                  <a:t>vào</a:t>
                </a:r>
                <a:r>
                  <a:rPr lang="en-US" sz="4400" b="1"/>
                  <a:t> </a:t>
                </a:r>
                <a:r>
                  <a:rPr lang="en-US" sz="4400" b="1" err="1"/>
                  <a:t>sự</a:t>
                </a:r>
                <a:r>
                  <a:rPr lang="en-US" sz="4400" b="1"/>
                  <a:t> </a:t>
                </a:r>
                <a:r>
                  <a:rPr lang="en-US" sz="4400" b="1" err="1"/>
                  <a:t>điều</a:t>
                </a:r>
                <a:r>
                  <a:rPr lang="en-US" sz="4400" b="1"/>
                  <a:t> </a:t>
                </a:r>
                <a:r>
                  <a:rPr lang="en-US" sz="4400" b="1" err="1"/>
                  <a:t>chỉnh</a:t>
                </a:r>
                <a:r>
                  <a:rPr lang="en-US" sz="4400" b="1"/>
                  <a:t>) </a:t>
                </a:r>
                <a:r>
                  <a:rPr lang="en-US" sz="4400" b="1" err="1"/>
                  <a:t>thắng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/>
                  <a:t> (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:r>
                  <a:rPr lang="en-US" sz="4400" b="1" err="1"/>
                  <a:t>thể</a:t>
                </a:r>
                <a:r>
                  <a:rPr lang="en-US" sz="4400" b="1"/>
                  <a:t> </a:t>
                </a:r>
                <a:r>
                  <a:rPr lang="en-US" sz="4400" b="1" err="1"/>
                  <a:t>điều</a:t>
                </a:r>
                <a:r>
                  <a:rPr lang="en-US" sz="4400" b="1"/>
                  <a:t> </a:t>
                </a:r>
                <a:r>
                  <a:rPr lang="en-US" sz="4400" b="1" err="1"/>
                  <a:t>chỉnh</a:t>
                </a:r>
                <a:r>
                  <a:rPr lang="en-US" sz="4400" b="1"/>
                  <a:t> </a:t>
                </a:r>
                <a:r>
                  <a:rPr lang="en-US" sz="4400" b="1" err="1"/>
                  <a:t>độ</a:t>
                </a:r>
                <a:r>
                  <a:rPr lang="en-US" sz="4400" b="1"/>
                  <a:t> </a:t>
                </a:r>
                <a:r>
                  <a:rPr lang="en-US" sz="4400" b="1" err="1"/>
                  <a:t>lớn</a:t>
                </a:r>
                <a:r>
                  <a:rPr lang="en-US" sz="4400" b="1"/>
                  <a:t>). </a:t>
                </a:r>
                <a:r>
                  <a:rPr lang="en-US" sz="4400" b="1" err="1"/>
                  <a:t>Cuối</a:t>
                </a:r>
                <a:r>
                  <a:rPr lang="en-US" sz="4400" b="1"/>
                  <a:t> </a:t>
                </a:r>
                <a:r>
                  <a:rPr lang="en-US" sz="4400" b="1" err="1"/>
                  <a:t>cùng</a:t>
                </a:r>
                <a:r>
                  <a:rPr lang="en-US" sz="4400" b="1"/>
                  <a:t>, </a:t>
                </a:r>
                <a:r>
                  <a:rPr lang="en-US" sz="4400" b="1" err="1"/>
                  <a:t>dưới</a:t>
                </a:r>
                <a:r>
                  <a:rPr lang="en-US" sz="4400" b="1"/>
                  <a:t> </a:t>
                </a:r>
                <a:r>
                  <a:rPr lang="en-US" sz="4400" b="1" err="1"/>
                  <a:t>tác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di </a:t>
                </a:r>
                <a:r>
                  <a:rPr lang="en-US" sz="4400" b="1" err="1"/>
                  <a:t>chuyển</a:t>
                </a:r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:r>
                  <a:rPr lang="en-US" sz="4400" b="1" err="1"/>
                  <a:t>sau</a:t>
                </a:r>
                <a:r>
                  <a:rPr lang="en-US" sz="4400" b="1"/>
                  <a:t> </a:t>
                </a:r>
                <a:r>
                  <a:rPr lang="en-US" sz="4400" b="1" err="1"/>
                  <a:t>một</a:t>
                </a:r>
                <a:r>
                  <a:rPr lang="en-US" sz="4400" b="1"/>
                  <a:t> </a:t>
                </a:r>
                <a:r>
                  <a:rPr lang="en-US" sz="4400" b="1" err="1"/>
                  <a:t>khoảng</a:t>
                </a:r>
                <a:r>
                  <a:rPr lang="en-US" sz="4400" b="1"/>
                  <a:t> </a:t>
                </a:r>
                <a:r>
                  <a:rPr lang="en-US" sz="4400" b="1" err="1"/>
                  <a:t>thời</a:t>
                </a:r>
                <a:r>
                  <a:rPr lang="en-US" sz="4400" b="1"/>
                  <a:t> </a:t>
                </a:r>
                <a:r>
                  <a:rPr lang="en-US" sz="4400" b="1" err="1"/>
                  <a:t>gian</a:t>
                </a:r>
                <a:r>
                  <a:rPr lang="en-US" sz="4400" b="1"/>
                  <a:t>, </a:t>
                </a:r>
                <a:r>
                  <a:rPr lang="en-US" sz="4400" b="1" err="1"/>
                  <a:t>nó</a:t>
                </a:r>
                <a:r>
                  <a:rPr lang="en-US" sz="4400" b="1"/>
                  <a:t> </a:t>
                </a:r>
                <a:r>
                  <a:rPr lang="en-US" sz="4400" b="1" err="1"/>
                  <a:t>lại</a:t>
                </a:r>
                <a:r>
                  <a:rPr lang="en-US" sz="4400" b="1"/>
                  <a:t> </a:t>
                </a:r>
                <a:r>
                  <a:rPr lang="en-US" sz="4400" b="1" err="1"/>
                  <a:t>được</a:t>
                </a:r>
                <a:r>
                  <a:rPr lang="en-US" sz="4400" b="1"/>
                  <a:t> </a:t>
                </a:r>
                <a:r>
                  <a:rPr lang="en-US" sz="4400" b="1" err="1"/>
                  <a:t>điều</a:t>
                </a:r>
                <a:r>
                  <a:rPr lang="en-US" sz="4400" b="1"/>
                  <a:t> </a:t>
                </a:r>
                <a:r>
                  <a:rPr lang="en-US" sz="4400" b="1" err="1"/>
                  <a:t>chỉnh</a:t>
                </a:r>
                <a:r>
                  <a:rPr lang="en-US" sz="4400" b="1"/>
                  <a:t> </a:t>
                </a:r>
                <a:r>
                  <a:rPr lang="en-US" sz="4400" b="1" err="1"/>
                  <a:t>hướng</a:t>
                </a:r>
                <a:r>
                  <a:rPr lang="en-US" sz="4400" b="1"/>
                  <a:t>, </a:t>
                </a:r>
                <a:r>
                  <a:rPr lang="en-US" sz="4400" b="1" err="1"/>
                  <a:t>để</a:t>
                </a:r>
                <a:r>
                  <a:rPr lang="en-US" sz="4400" b="1"/>
                  <a:t> </a:t>
                </a:r>
                <a:r>
                  <a:rPr lang="en-US" sz="4400" b="1" err="1"/>
                  <a:t>đi</a:t>
                </a:r>
                <a:r>
                  <a:rPr lang="en-US" sz="4400" b="1"/>
                  <a:t> </a:t>
                </a:r>
                <a:r>
                  <a:rPr lang="en-US" sz="4400" b="1" err="1"/>
                  <a:t>đến</a:t>
                </a:r>
                <a:r>
                  <a:rPr lang="en-US" sz="4400" b="1"/>
                  <a:t> </a:t>
                </a:r>
                <a:r>
                  <a:rPr lang="en-US" sz="4400" b="1" err="1"/>
                  <a:t>đích</a:t>
                </a:r>
                <a:r>
                  <a:rPr lang="en-US" sz="4400" b="1"/>
                  <a:t> </a:t>
                </a:r>
                <a:r>
                  <a:rPr lang="en-US" sz="4400" b="1" err="1"/>
                  <a:t>theo</a:t>
                </a:r>
                <a:r>
                  <a:rPr lang="en-US" sz="4400" b="1"/>
                  <a:t> </a:t>
                </a:r>
                <a:r>
                  <a:rPr lang="en-US" sz="4400" b="1" err="1"/>
                  <a:t>đường</a:t>
                </a:r>
                <a:r>
                  <a:rPr lang="en-US" sz="4400" b="1"/>
                  <a:t> </a:t>
                </a:r>
                <a:r>
                  <a:rPr lang="en-US" sz="4400" b="1" err="1"/>
                  <a:t>dích</a:t>
                </a:r>
                <a:r>
                  <a:rPr lang="en-US" sz="4400" b="1"/>
                  <a:t> </a:t>
                </a:r>
                <a:r>
                  <a:rPr lang="en-US" sz="4400" b="1" err="1"/>
                  <a:t>dắc</a:t>
                </a:r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1798" t="-1601" r="-20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9">
            <a:extLst>
              <a:ext uri="{FF2B5EF4-FFF2-40B4-BE49-F238E27FC236}">
                <a16:creationId xmlns:a16="http://schemas.microsoft.com/office/drawing/2014/main" id="{B4CBB953-35A8-4C22-8FF6-5C6752759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7562851" cy="5374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942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950" y="1879600"/>
                <a:ext cx="23641050" cy="330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 dirty="0">
                    <a:solidFill>
                      <a:srgbClr val="FF0000"/>
                    </a:solidFill>
                  </a:rPr>
                  <a:t>BÀI TẬP TƯƠNG TỰ</a:t>
                </a:r>
              </a:p>
              <a:p>
                <a:pPr lvl="0"/>
                <a:r>
                  <a:rPr lang="nl-NL" sz="4400" b="1" dirty="0"/>
                  <a:t>1. </a:t>
                </a:r>
                <a:r>
                  <a:rPr lang="pt-BR" sz="4400" b="1" dirty="0"/>
                  <a:t>Cho tứ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/>
                  <a:t>. Gọi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pt-BR" sz="4400" b="1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pt-BR" sz="4400" b="1" dirty="0"/>
                  <a:t> và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pt-BR" sz="4400" b="1" dirty="0"/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pt-BR" sz="44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pt-BR" sz="4400" b="1" dirty="0"/>
                  <a:t> </a:t>
                </a:r>
                <a:r>
                  <a:rPr lang="pt-BR" sz="4400" b="1" i="1" dirty="0"/>
                  <a:t> </a:t>
                </a:r>
                <a:r>
                  <a:rPr lang="pt-BR" sz="4400" b="1" dirty="0"/>
                  <a:t>.Chứng minh rằng:</a:t>
                </a:r>
                <a:endParaRPr lang="en-US" sz="4400" b="1" dirty="0"/>
              </a:p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r>
                  <a:rPr lang="en-US" sz="4400" b="1" dirty="0"/>
                  <a:t>    				</a:t>
                </a:r>
                <a:r>
                  <a:rPr lang="pt-BR" sz="4400" b="1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</a:p>
              <a:p>
                <a:r>
                  <a:rPr lang="pt-BR" sz="4400" b="1" dirty="0"/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pt-BR" sz="4400" b="1" dirty="0"/>
                  <a:t> với M là điểm bất kì</a:t>
                </a:r>
                <a:endParaRPr lang="en-US" sz="4400" b="1" dirty="0"/>
              </a:p>
              <a:p>
                <a:endParaRPr lang="en-US" sz="4400" b="1" dirty="0"/>
              </a:p>
              <a:p>
                <a:pPr algn="just"/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1879600"/>
                <a:ext cx="23641050" cy="3302000"/>
              </a:xfrm>
              <a:prstGeom prst="rect">
                <a:avLst/>
              </a:prstGeom>
              <a:blipFill>
                <a:blip r:embed="rId3"/>
                <a:stretch>
                  <a:fillRect l="-1005" t="-5515" b="-753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950" y="5181600"/>
                <a:ext cx="11830050" cy="8321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>
                    <a:solidFill>
                      <a:srgbClr val="FF0000"/>
                    </a:solidFill>
                  </a:rPr>
                  <a:t>Lời giải</a:t>
                </a:r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pPr marL="0" indent="0">
                  <a:buNone/>
                </a:pPr>
                <a:r>
                  <a:rPr lang="pt-BR" sz="4400" b="1" dirty="0"/>
                  <a:t>a) Theo quy tắc ba điểm ta có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𝑱𝑪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nl-NL" sz="4400" b="1" dirty="0"/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𝑱𝑫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5181600"/>
                <a:ext cx="11830050" cy="8321676"/>
              </a:xfrm>
              <a:prstGeom prst="rect">
                <a:avLst/>
              </a:prstGeom>
              <a:blipFill>
                <a:blip r:embed="rId4"/>
                <a:stretch>
                  <a:fillRect l="-2007" t="-21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91159" y="5113337"/>
                <a:ext cx="11630891" cy="82375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/>
                  <a:t>Mà I, J lần lượt là trung điểm của AB và CD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𝑱𝑪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𝑱𝑫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nl-NL" sz="4400" b="1" dirty="0"/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𝑩𝑰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𝑱𝑪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𝑱𝑫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</m:oMath>
                </a14:m>
                <a:r>
                  <a:rPr lang="nl-NL" sz="4400" b="1" dirty="0"/>
                  <a:t> (đpcm)</a:t>
                </a:r>
              </a:p>
              <a:p>
                <a:pPr marL="0" indent="0">
                  <a:buNone/>
                </a:pPr>
                <a:r>
                  <a:rPr lang="nl-NL" sz="4400" b="1" dirty="0"/>
                  <a:t>b) Theo hệ thức trung điểm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𝑶𝑱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nl-NL" sz="4400" b="1" dirty="0"/>
                  <a:t>Mặt khác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 dirty="0"/>
                  <a:t> là trung điểm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nl-NL" sz="4400" b="1" dirty="0"/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nl-NL" sz="4400" b="1" dirty="0"/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𝑶𝑰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𝑶𝑱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(đpcm)</a:t>
                </a:r>
                <a:endParaRPr lang="en-US" sz="4400" b="1" dirty="0"/>
              </a:p>
              <a:p>
                <a:pPr marL="0" indent="0">
                  <a:buNone/>
                </a:pPr>
                <a:endParaRPr lang="en-US" sz="4400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159" y="5113337"/>
                <a:ext cx="11630891" cy="8237540"/>
              </a:xfrm>
              <a:prstGeom prst="rect">
                <a:avLst/>
              </a:prstGeom>
              <a:blipFill>
                <a:blip r:embed="rId5"/>
                <a:stretch>
                  <a:fillRect l="-2094" t="-229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18">
            <a:extLst>
              <a:ext uri="{FF2B5EF4-FFF2-40B4-BE49-F238E27FC236}">
                <a16:creationId xmlns:a16="http://schemas.microsoft.com/office/drawing/2014/main" id="{024C30B3-FC89-46A0-8535-6AA1C7607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0894" y="5562600"/>
            <a:ext cx="4866332" cy="47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88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879600"/>
                <a:ext cx="23850600" cy="330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 dirty="0">
                    <a:solidFill>
                      <a:srgbClr val="FF0000"/>
                    </a:solidFill>
                  </a:rPr>
                  <a:t>BÀI TẬP TƯƠNG TỰ</a:t>
                </a:r>
              </a:p>
              <a:p>
                <a:pPr marL="742950" lvl="0" indent="-742950">
                  <a:buAutoNum type="arabicPeriod"/>
                </a:pPr>
                <a:r>
                  <a:rPr lang="pt-BR" sz="4400" b="1" dirty="0"/>
                  <a:t>Cho tứ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/>
                  <a:t>. Gọi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pt-BR" sz="4400" b="1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pt-BR" sz="4400" b="1" dirty="0"/>
                  <a:t> và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pt-BR" sz="4400" b="1" dirty="0"/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pt-BR" sz="44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pt-BR" sz="4400" b="1" dirty="0"/>
                  <a:t>. </a:t>
                </a:r>
              </a:p>
              <a:p>
                <a:pPr lvl="0"/>
                <a:r>
                  <a:rPr lang="pt-BR" sz="4400" b="1" dirty="0" err="1"/>
                  <a:t>Chứng</a:t>
                </a:r>
                <a:r>
                  <a:rPr lang="pt-BR" sz="4400" b="1" dirty="0"/>
                  <a:t> minh rằng:</a:t>
                </a:r>
                <a:endParaRPr lang="en-US" sz="4400" b="1" dirty="0"/>
              </a:p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r>
                  <a:rPr lang="en-US" sz="4400" b="1" dirty="0"/>
                  <a:t>    				</a:t>
                </a:r>
                <a:r>
                  <a:rPr lang="pt-BR" sz="4400" b="1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</a:p>
              <a:p>
                <a:r>
                  <a:rPr lang="pt-BR" sz="4400" b="1" dirty="0"/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pt-BR" sz="4400" b="1" dirty="0"/>
                  <a:t> với M là điểm bất kì</a:t>
                </a:r>
                <a:endParaRPr lang="en-US" sz="4400" b="1" dirty="0"/>
              </a:p>
              <a:p>
                <a:endParaRPr lang="en-US" sz="4400" b="1" dirty="0"/>
              </a:p>
              <a:p>
                <a:pPr algn="just"/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79600"/>
                <a:ext cx="23850600" cy="3302000"/>
              </a:xfrm>
              <a:prstGeom prst="rect">
                <a:avLst/>
              </a:prstGeom>
              <a:blipFill>
                <a:blip r:embed="rId3"/>
                <a:stretch>
                  <a:fillRect l="-1064" t="-5725" b="-763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399" y="5181600"/>
                <a:ext cx="24079201" cy="8321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>
                    <a:solidFill>
                      <a:srgbClr val="FF0000"/>
                    </a:solidFill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nl-NL" sz="4400" b="1" dirty="0"/>
                  <a:t>c) Theo câu b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do đó với mọi điểm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nl-NL" sz="4400" b="1" dirty="0"/>
                  <a:t> thì 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𝑶𝑪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𝑶𝑫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𝑴𝑫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nl-NL" sz="4400" b="1" dirty="0"/>
                  <a:t> (đpcm)</a:t>
                </a:r>
                <a:endParaRPr lang="en-US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pPr marL="0" indent="0">
                  <a:buNone/>
                </a:pPr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5181600"/>
                <a:ext cx="24079201" cy="8321676"/>
              </a:xfrm>
              <a:prstGeom prst="rect">
                <a:avLst/>
              </a:prstGeom>
              <a:blipFill>
                <a:blip r:embed="rId4"/>
                <a:stretch>
                  <a:fillRect l="-987" t="-21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18">
            <a:extLst>
              <a:ext uri="{FF2B5EF4-FFF2-40B4-BE49-F238E27FC236}">
                <a16:creationId xmlns:a16="http://schemas.microsoft.com/office/drawing/2014/main" id="{024C30B3-FC89-46A0-8535-6AA1C7607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5963" y="5486400"/>
            <a:ext cx="6777037" cy="68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5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4731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2. Cho hai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 có cùng trọng tâm G.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nl-NL" sz="4400" b="1" dirty="0"/>
                  <a:t> lần lượt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𝑨𝑩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𝑨𝑪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. </a:t>
                </a:r>
                <a:r>
                  <a:rPr lang="nl-NL" sz="4400" b="1" dirty="0" err="1"/>
                  <a:t>Chứng</a:t>
                </a:r>
                <a:r>
                  <a:rPr lang="nl-NL" sz="4400" b="1" dirty="0"/>
                  <a:t> minh rằng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473199"/>
              </a:xfrm>
              <a:prstGeom prst="rect">
                <a:avLst/>
              </a:prstGeom>
              <a:blipFill>
                <a:blip r:embed="rId3"/>
                <a:stretch>
                  <a:fillRect l="-1041" t="-12712" r="-329" b="-1355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193628"/>
                <a:ext cx="11353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/>
                  <a:t>Lời giải</a:t>
                </a:r>
              </a:p>
              <a:p>
                <a:r>
                  <a:rPr lang="nl-NL" sz="4400" b="1" dirty="0"/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 nên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Tương tự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nl-NL" sz="4400" b="1" dirty="0"/>
                  <a:t> lần lượt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𝑨𝑪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 suy ra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b="1" dirty="0"/>
                  <a:t> và</a:t>
                </a:r>
              </a:p>
              <a:p>
                <a:pPr marL="0" indent="0">
                  <a:buNone/>
                </a:pPr>
                <a:r>
                  <a:rPr lang="nl-NL" sz="4400" b="1" dirty="0"/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Công theo vế với vế các đẳng thức trên ta có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𝑮𝑩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endParaRPr lang="en-US" sz="4400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93628"/>
                <a:ext cx="11353800" cy="8786812"/>
              </a:xfrm>
              <a:prstGeom prst="rect">
                <a:avLst/>
              </a:prstGeom>
              <a:blipFill>
                <a:blip r:embed="rId4"/>
                <a:stretch>
                  <a:fillRect l="-2121" t="-201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20600" y="4191000"/>
                <a:ext cx="11630891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b="1" dirty="0"/>
                  <a:t>Mặt khác hai tam giác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b="1" dirty="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b="1" dirty="0"/>
                  <a:t> có cùng trọng tâm G nên </a:t>
                </a:r>
                <a:endParaRPr lang="en-US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b="1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b="1" dirty="0"/>
                  <a:t> </a:t>
                </a:r>
                <a:endParaRPr lang="en-US" b="1" dirty="0"/>
              </a:p>
              <a:p>
                <a:r>
                  <a:rPr lang="nl-NL" b="1" dirty="0"/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b="1" dirty="0"/>
                  <a:t> .</a:t>
                </a:r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4191000"/>
                <a:ext cx="11630891" cy="8786812"/>
              </a:xfrm>
              <a:prstGeom prst="rect">
                <a:avLst/>
              </a:prstGeom>
              <a:blipFill>
                <a:blip r:embed="rId5"/>
                <a:stretch>
                  <a:fillRect l="-2070" t="-2450" r="-1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626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" y="1143000"/>
                <a:ext cx="11963400" cy="33782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en-US" sz="4400" b="1" dirty="0"/>
                  <a:t>3. </a:t>
                </a:r>
                <a:r>
                  <a:rPr lang="nl-NL" sz="4400" b="1" dirty="0"/>
                  <a:t>Cho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. Gọi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nl-NL" sz="4400" b="1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nl-NL" sz="4400" b="1" dirty="0"/>
                  <a:t>. Chứng minh rằng</a:t>
                </a:r>
                <a:endParaRPr lang="en-US" sz="4400" b="1" dirty="0"/>
              </a:p>
              <a:p>
                <a:r>
                  <a:rPr lang="nl-NL" sz="4400" b="1" dirty="0"/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𝑩𝑵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𝑪𝑷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nl-NL" sz="4400" b="1" dirty="0"/>
                  <a:t> với O là điểm bất kỳ.</a:t>
                </a:r>
                <a:endParaRPr lang="en-US" sz="4400" b="1" dirty="0"/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143000"/>
                <a:ext cx="11963400" cy="3378200"/>
              </a:xfrm>
              <a:prstGeom prst="rect">
                <a:avLst/>
              </a:prstGeom>
              <a:blipFill>
                <a:blip r:embed="rId3"/>
                <a:stretch>
                  <a:fillRect l="-2037" t="-5576" r="-2037" b="-485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" y="4674395"/>
                <a:ext cx="12039600" cy="88288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  <a:r>
                  <a:rPr lang="nl-NL" sz="4400" b="1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𝑩𝑵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𝑪𝑷</m:t>
                        </m:r>
                      </m:e>
                    </m:acc>
                  </m:oMath>
                </a14:m>
                <a:r>
                  <a:rPr lang="en-US" sz="4400" b="1" i="1" dirty="0"/>
                  <a:t>=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𝑶𝑪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</m:oMath>
                </a14:m>
                <a:r>
                  <a:rPr lang="nl-NL" sz="4400" b="1" dirty="0"/>
                  <a:t> </a:t>
                </a:r>
                <a:endParaRPr lang="en-US" sz="44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674395"/>
                <a:ext cx="12039600" cy="8828881"/>
              </a:xfrm>
              <a:prstGeom prst="rect">
                <a:avLst/>
              </a:prstGeom>
              <a:blipFill>
                <a:blip r:embed="rId4"/>
                <a:stretch>
                  <a:fillRect l="-2000" t="-20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08">
            <a:extLst>
              <a:ext uri="{FF2B5EF4-FFF2-40B4-BE49-F238E27FC236}">
                <a16:creationId xmlns:a16="http://schemas.microsoft.com/office/drawing/2014/main" id="{F2A506AD-73E0-4121-B5DB-266D07A2B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9601200"/>
            <a:ext cx="6161640" cy="3827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BB9E9D-83AC-A1B4-B6CF-6964FFC3E8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295400"/>
                <a:ext cx="11963400" cy="3200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4. </a:t>
                </a:r>
                <a:r>
                  <a:rPr lang="en-US" sz="4400" b="1" dirty="0"/>
                  <a:t>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tùy</a:t>
                </a:r>
                <a:r>
                  <a:rPr lang="en-US" sz="4400" b="1" dirty="0"/>
                  <a:t> ý. </a:t>
                </a:r>
              </a:p>
              <a:p>
                <a:pPr lvl="0"/>
                <a:r>
                  <a:rPr lang="en-US" sz="4400" b="1" dirty="0" err="1"/>
                  <a:t>Chứng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rằng</a:t>
                </a:r>
                <a:endParaRPr lang="en-US" sz="4400" b="1" dirty="0"/>
              </a:p>
              <a:p>
                <a:pPr lvl="0"/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BB9E9D-83AC-A1B4-B6CF-6964FFC3E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295400"/>
                <a:ext cx="11963400" cy="3200400"/>
              </a:xfrm>
              <a:prstGeom prst="rect">
                <a:avLst/>
              </a:prstGeom>
              <a:blipFill>
                <a:blip r:embed="rId6"/>
                <a:stretch>
                  <a:fillRect l="-1985" t="-588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9B6A59-4296-FF63-02AB-02A9862D8D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4674395"/>
                <a:ext cx="11963400" cy="88288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b="1" dirty="0">
                    <a:solidFill>
                      <a:srgbClr val="FF0000"/>
                    </a:solidFill>
                  </a:rPr>
                  <a:t>Lời giải</a:t>
                </a:r>
              </a:p>
              <a:p>
                <a:r>
                  <a:rPr lang="en-US" b="1" dirty="0"/>
                  <a:t>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𝑽𝑻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</m:oMath>
                </a14:m>
                <a:endParaRPr lang="en-US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𝑴𝑪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𝑴𝑪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</m:oMath>
                  </m:oMathPara>
                </a14:m>
                <a:endParaRPr lang="en-US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𝑽𝑷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9B6A59-4296-FF63-02AB-02A9862D8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4674395"/>
                <a:ext cx="11963400" cy="8828881"/>
              </a:xfrm>
              <a:prstGeom prst="rect">
                <a:avLst/>
              </a:prstGeom>
              <a:blipFill>
                <a:blip r:embed="rId7"/>
                <a:stretch>
                  <a:fillRect l="-2119" t="-24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836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1790149"/>
                <a:ext cx="11783291" cy="224845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5. </a:t>
                </a:r>
                <a:r>
                  <a:rPr lang="en-US" sz="4400" b="1" dirty="0"/>
                  <a:t>Cho 4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Gọi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lượt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Chứng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𝑱𝑨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1790149"/>
                <a:ext cx="11783291" cy="2248452"/>
              </a:xfrm>
              <a:prstGeom prst="rect">
                <a:avLst/>
              </a:prstGeom>
              <a:blipFill>
                <a:blip r:embed="rId3"/>
                <a:stretch>
                  <a:fillRect l="-2043" t="-42458" b="-9720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8" y="4572000"/>
                <a:ext cx="11783292" cy="88471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4400" b="1" dirty="0">
                    <a:solidFill>
                      <a:srgbClr val="FF0000"/>
                    </a:solidFill>
                  </a:rPr>
                  <a:t>Lời giải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𝑨𝑰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𝑱𝑨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b="1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𝑫𝑩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𝑨𝑰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𝑱𝑨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b="1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𝑫𝑩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𝑱𝑰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b="1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𝑱𝑰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8" y="4572000"/>
                <a:ext cx="11783292" cy="8847140"/>
              </a:xfrm>
              <a:prstGeom prst="rect">
                <a:avLst/>
              </a:prstGeom>
              <a:blipFill>
                <a:blip r:embed="rId4"/>
                <a:stretch>
                  <a:fillRect l="-1828" t="-20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92D9BE-C6B8-1821-ED47-702060CE7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21491" y="1790149"/>
                <a:ext cx="11353800" cy="224845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50000"/>
                  </a:lnSpc>
                </a:pPr>
                <a:r>
                  <a:rPr lang="nl-NL" sz="4400" b="1" dirty="0"/>
                  <a:t>6. Xác định điểm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nl-NL" sz="4400" b="1" dirty="0"/>
                  <a:t> biết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nl-NL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  <a:p>
                <a:endParaRPr lang="en-US" sz="4400" b="1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92D9BE-C6B8-1821-ED47-702060CE7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1491" y="1790149"/>
                <a:ext cx="11353800" cy="2248452"/>
              </a:xfrm>
              <a:prstGeom prst="rect">
                <a:avLst/>
              </a:prstGeom>
              <a:blipFill>
                <a:blip r:embed="rId5"/>
                <a:stretch>
                  <a:fillRect l="-2121" b="-614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1822F-365F-CFFF-E911-0418831AC2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21490" y="4566682"/>
                <a:ext cx="11353800" cy="884714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solidFill>
                      <a:srgbClr val="FF0000"/>
                    </a:solidFill>
                  </a:rPr>
                  <a:t>Lời giải</a:t>
                </a:r>
              </a:p>
              <a:p>
                <a:r>
                  <a:rPr lang="en-US" sz="4400" b="1" dirty="0" err="1"/>
                  <a:t>Gọi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lượt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/>
                  <a:t>. Khi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𝑴𝑱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en-US" sz="4400" b="1" dirty="0" err="1"/>
                  <a:t>Vậy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tìm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đoạn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𝑴𝑱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1822F-365F-CFFF-E911-0418831AC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1490" y="4566682"/>
                <a:ext cx="11353800" cy="8847141"/>
              </a:xfrm>
              <a:prstGeom prst="rect">
                <a:avLst/>
              </a:prstGeom>
              <a:blipFill>
                <a:blip r:embed="rId6"/>
                <a:stretch>
                  <a:fillRect l="-2091" t="-20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10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879600"/>
                <a:ext cx="11506200" cy="31495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50000"/>
                  </a:lnSpc>
                </a:pPr>
                <a:r>
                  <a:rPr lang="nl-NL" sz="4400" b="1" dirty="0"/>
                  <a:t>7. </a:t>
                </a:r>
                <a:r>
                  <a:rPr lang="en-US" sz="4400" b="1" dirty="0"/>
                  <a:t>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𝑴𝑩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Phân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theo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/>
                  <a:t> 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79600"/>
                <a:ext cx="11506200" cy="3149599"/>
              </a:xfrm>
              <a:prstGeom prst="rect">
                <a:avLst/>
              </a:prstGeom>
              <a:blipFill>
                <a:blip r:embed="rId3"/>
                <a:stretch>
                  <a:fillRect l="-2118" b="-1156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5257800"/>
                <a:ext cx="11506200" cy="82454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>
                    <a:solidFill>
                      <a:srgbClr val="FF0000"/>
                    </a:solidFill>
                  </a:rPr>
                  <a:t>Lời giải</a:t>
                </a:r>
              </a:p>
              <a:p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257800"/>
                <a:ext cx="11506200" cy="8245476"/>
              </a:xfrm>
              <a:prstGeom prst="rect">
                <a:avLst/>
              </a:prstGeom>
              <a:blipFill>
                <a:blip r:embed="rId4"/>
                <a:stretch>
                  <a:fillRect l="-2118" t="-229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10">
            <a:extLst>
              <a:ext uri="{FF2B5EF4-FFF2-40B4-BE49-F238E27FC236}">
                <a16:creationId xmlns:a16="http://schemas.microsoft.com/office/drawing/2014/main" id="{7B0AED3C-DF29-4AB3-8782-C46889A8BC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915400"/>
            <a:ext cx="5977792" cy="388556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144A14-0C17-E505-58E4-FF5DA00CAA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76414" y="1879600"/>
                <a:ext cx="11754939" cy="27685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8. </a:t>
                </a:r>
                <a:r>
                  <a:rPr lang="en-US" sz="4400" b="1" dirty="0"/>
                  <a:t>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lvl="0"/>
                <a:r>
                  <a:rPr lang="en-US" sz="4400" b="1" dirty="0"/>
                  <a:t> </a:t>
                </a:r>
                <a:r>
                  <a:rPr lang="en-US" sz="4400" b="1" dirty="0" err="1"/>
                  <a:t>Phân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tích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𝑵𝑰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theo</a:t>
                </a:r>
                <a:r>
                  <a:rPr lang="en-US" sz="4400" b="1" dirty="0"/>
                  <a:t> 2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144A14-0C17-E505-58E4-FF5DA00CA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6414" y="1879600"/>
                <a:ext cx="11754939" cy="2768599"/>
              </a:xfrm>
              <a:prstGeom prst="rect">
                <a:avLst/>
              </a:prstGeom>
              <a:blipFill>
                <a:blip r:embed="rId6"/>
                <a:stretch>
                  <a:fillRect l="-2073" t="-6579" r="-108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58CA60-8F38-0B85-0485-E774FA46B4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48062" y="4716464"/>
                <a:ext cx="11783291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solidFill>
                      <a:srgbClr val="FF0000"/>
                    </a:solidFill>
                  </a:rPr>
                  <a:t>Lời giải</a:t>
                </a:r>
              </a:p>
              <a:p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endParaRPr lang="en-US" sz="44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58CA60-8F38-0B85-0485-E774FA46B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8062" y="4716464"/>
                <a:ext cx="11783291" cy="8786812"/>
              </a:xfrm>
              <a:prstGeom prst="rect">
                <a:avLst/>
              </a:prstGeom>
              <a:blipFill>
                <a:blip r:embed="rId7"/>
                <a:stretch>
                  <a:fillRect l="-1809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09">
            <a:extLst>
              <a:ext uri="{FF2B5EF4-FFF2-40B4-BE49-F238E27FC236}">
                <a16:creationId xmlns:a16="http://schemas.microsoft.com/office/drawing/2014/main" id="{4B717049-25D4-7FA7-3B46-7012E14D79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346" y="8153400"/>
            <a:ext cx="6927005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71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1879601"/>
                <a:ext cx="23670490" cy="11683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9. </a:t>
                </a:r>
                <a:r>
                  <a:rPr lang="en-US" sz="4400" b="1" dirty="0"/>
                  <a:t>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lượt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𝑪𝑰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Phân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tích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 dirty="0"/>
                  <a:t> qua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1879601"/>
                <a:ext cx="23670490" cy="1168399"/>
              </a:xfrm>
              <a:prstGeom prst="rect">
                <a:avLst/>
              </a:prstGeom>
              <a:blipFill>
                <a:blip r:embed="rId3"/>
                <a:stretch>
                  <a:fillRect l="-1004" t="-876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3352800"/>
                <a:ext cx="23670490" cy="101504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𝑰𝑪</m:t>
                        </m:r>
                      </m:e>
                    </m:acc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                         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i="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                                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𝑰𝑨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                         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                         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3352800"/>
                <a:ext cx="23670490" cy="10150476"/>
              </a:xfrm>
              <a:prstGeom prst="rect">
                <a:avLst/>
              </a:prstGeom>
              <a:blipFill>
                <a:blip r:embed="rId4"/>
                <a:stretch>
                  <a:fillRect l="-901" t="-18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11">
            <a:extLst>
              <a:ext uri="{FF2B5EF4-FFF2-40B4-BE49-F238E27FC236}">
                <a16:creationId xmlns:a16="http://schemas.microsoft.com/office/drawing/2014/main" id="{5F790A69-72CB-4C29-9925-E23CBD44A7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3657600"/>
            <a:ext cx="10744200" cy="7731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0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28600" y="1828800"/>
            <a:ext cx="12877800" cy="116744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258800" y="1828800"/>
            <a:ext cx="10896600" cy="115903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" y="2057400"/>
                <a:ext cx="12725400" cy="11496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vấn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(H.4.20).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,...,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(kg). Ở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,...,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,..,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(kg).</a:t>
                </a:r>
                <a:endParaRPr lang="en-US" sz="4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57400"/>
                <a:ext cx="12725400" cy="11496609"/>
              </a:xfrm>
              <a:prstGeom prst="rect">
                <a:avLst/>
              </a:prstGeom>
              <a:blipFill>
                <a:blip r:embed="rId3"/>
                <a:stretch>
                  <a:fillRect l="-2060" t="-1326" r="-2012" b="-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20133AD-6C5F-4579-8086-E7B536BA0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0" y="1905000"/>
            <a:ext cx="10896599" cy="34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1879601"/>
                <a:ext cx="23594290" cy="161765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10. </a:t>
                </a:r>
                <a:r>
                  <a:rPr lang="en-US" sz="4400" b="1" dirty="0"/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tuyến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Gọi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Chứng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thẳng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1879601"/>
                <a:ext cx="23594290" cy="1617659"/>
              </a:xfrm>
              <a:prstGeom prst="rect">
                <a:avLst/>
              </a:prstGeom>
              <a:blipFill>
                <a:blip r:embed="rId3"/>
                <a:stretch>
                  <a:fillRect l="-1007" t="-11194" b="-709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3657600"/>
                <a:ext cx="13002490" cy="9845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en-US" sz="4400" b="1" i="1" dirty="0"/>
                  <a:t>Ta </a:t>
                </a:r>
                <a:r>
                  <a:rPr lang="en-US" sz="4400" b="1" i="1" dirty="0" err="1"/>
                  <a:t>có</a:t>
                </a:r>
                <a:r>
                  <a:rPr lang="en-US" sz="4400" b="1" i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	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i="1" dirty="0"/>
                  <a:t> </a:t>
                </a:r>
                <a:endParaRPr lang="en-US" sz="4400" b="1" dirty="0"/>
              </a:p>
              <a:p>
                <a:r>
                  <a:rPr lang="en-US" sz="4400" b="1" i="1" dirty="0"/>
                  <a:t>Ta </a:t>
                </a:r>
                <a:r>
                  <a:rPr lang="en-US" sz="4400" b="1" i="1" dirty="0" err="1"/>
                  <a:t>có</a:t>
                </a:r>
                <a:r>
                  <a:rPr lang="en-US" sz="4400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	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	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i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i="1" dirty="0"/>
                  <a:t> </a:t>
                </a:r>
                <a:endParaRPr lang="en-US" sz="4400" b="1" dirty="0"/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3657600"/>
                <a:ext cx="13002490" cy="9845676"/>
              </a:xfrm>
              <a:prstGeom prst="rect">
                <a:avLst/>
              </a:prstGeom>
              <a:blipFill>
                <a:blip r:embed="rId4"/>
                <a:stretch>
                  <a:fillRect l="-1639" t="-185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00" y="3657600"/>
            <a:ext cx="10335491" cy="97615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4FE068D-6197-490F-A646-D31C0A426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0" y="3509170"/>
            <a:ext cx="8182551" cy="5029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20C72F-7C09-1CBD-8C05-9CB0BE9FCF5C}"/>
                  </a:ext>
                </a:extLst>
              </p:cNvPr>
              <p:cNvSpPr txBox="1"/>
              <p:nvPr/>
            </p:nvSpPr>
            <p:spPr>
              <a:xfrm>
                <a:off x="14782800" y="9525000"/>
                <a:ext cx="6494721" cy="2504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Từ (1)&amp;(2)</a:t>
                </a: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anose="05050102010706020507" pitchFamily="18" charset="2"/>
                  </a:rPr>
                  <a:t></a:t>
                </a: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𝑩𝑲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𝑩𝑰</m:t>
                        </m:r>
                      </m:e>
                    </m:acc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𝑩𝑲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𝑩𝑰</m:t>
                        </m:r>
                      </m:e>
                    </m:acc>
                  </m:oMath>
                </a14:m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anose="05050102010706020507" pitchFamily="18" charset="2"/>
                  </a:rPr>
                  <a:t></a:t>
                </a: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B, I, K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hàng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20C72F-7C09-1CBD-8C05-9CB0BE9FC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9525000"/>
                <a:ext cx="6494721" cy="2504981"/>
              </a:xfrm>
              <a:prstGeom prst="rect">
                <a:avLst/>
              </a:prstGeom>
              <a:blipFill>
                <a:blip r:embed="rId6"/>
                <a:stretch>
                  <a:fillRect l="-3756" t="-2683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72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1879601"/>
                <a:ext cx="23594290" cy="26162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11. Cho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có trực tâm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nl-NL" sz="4400" b="1" dirty="0"/>
                  <a:t> , trọng tâm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nl-NL" sz="4400" b="1" dirty="0"/>
                  <a:t> và tâm đường tròn ngoại tiếp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 dirty="0"/>
                  <a:t> . Chứng minh rằng </a:t>
                </a:r>
                <a:endParaRPr lang="en-US" sz="4400" b="1" dirty="0"/>
              </a:p>
              <a:p>
                <a:r>
                  <a:rPr lang="nl-NL" sz="4400" b="1" dirty="0"/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 </a:t>
                </a:r>
                <a:r>
                  <a:rPr lang="en-US" sz="4400" b="1" dirty="0"/>
                  <a:t>		</a:t>
                </a:r>
                <a:r>
                  <a:rPr lang="nl-NL" sz="4400" b="1" dirty="0"/>
                  <a:t>b)</a:t>
                </a:r>
                <a:r>
                  <a:rPr lang="nl-NL" sz="4400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dirty="0"/>
                  <a:t>  </a:t>
                </a:r>
                <a:endParaRPr lang="en-US" sz="4400" b="1" dirty="0"/>
              </a:p>
              <a:p>
                <a:r>
                  <a:rPr lang="nl-NL" sz="4400" b="1" dirty="0"/>
                  <a:t>	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𝑮𝑶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  <a:p>
                <a:pPr lvl="0"/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1879601"/>
                <a:ext cx="23594290" cy="2616200"/>
              </a:xfrm>
              <a:prstGeom prst="rect">
                <a:avLst/>
              </a:prstGeom>
              <a:blipFill>
                <a:blip r:embed="rId3"/>
                <a:stretch>
                  <a:fillRect l="-1007" t="-6944" b="-125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nl-NL" sz="4400" b="1" dirty="0"/>
                  <a:t>a) Dễ thấy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nếu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vuông.</a:t>
                </a:r>
                <a:endParaRPr lang="en-US" sz="4400" b="1" dirty="0"/>
              </a:p>
              <a:p>
                <a:r>
                  <a:rPr lang="nl-NL" sz="4400" b="1" dirty="0"/>
                  <a:t>Nếu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không vuông gọi D là điểm đối xứng của A qua O khi đó 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𝑩𝑯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𝑫𝑪</m:t>
                    </m:r>
                  </m:oMath>
                </a14:m>
                <a:r>
                  <a:rPr lang="nl-NL" sz="4400" b="1" dirty="0"/>
                  <a:t> (vì cùng vuông góc với AC)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𝑪𝑯</m:t>
                    </m:r>
                  </m:oMath>
                </a14:m>
                <a:r>
                  <a:rPr lang="nl-NL" sz="4400" b="1" dirty="0"/>
                  <a:t> (vì cùng vuông góc với AB)</a:t>
                </a:r>
                <a:endParaRPr lang="en-US" sz="4400" b="1" dirty="0"/>
              </a:p>
              <a:p>
                <a:r>
                  <a:rPr lang="nl-NL" sz="4400" b="1" dirty="0"/>
                  <a:t>Suy ra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𝑩𝑫𝑪𝑯</m:t>
                    </m:r>
                  </m:oMath>
                </a14:m>
                <a:r>
                  <a:rPr lang="nl-NL" sz="4400" b="1" dirty="0"/>
                  <a:t> là hình bình hành, do đó theo quy tắc hình bình hành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𝑯𝑫</m:t>
                        </m:r>
                      </m:e>
                    </m:acc>
                  </m:oMath>
                </a14:m>
                <a:r>
                  <a:rPr lang="nl-NL" sz="4400" b="1" dirty="0"/>
                  <a:t> (1)</a:t>
                </a:r>
                <a:endParaRPr lang="en-US" sz="4400" b="1" dirty="0"/>
              </a:p>
              <a:p>
                <a:r>
                  <a:rPr lang="nl-NL" sz="4400" b="1" dirty="0"/>
                  <a:t>Mặt khác vì O là trung điểm của AD nên</a:t>
                </a:r>
              </a:p>
              <a:p>
                <a:pPr marL="0" indent="0">
                  <a:buNone/>
                </a:pPr>
                <a:r>
                  <a:rPr lang="nl-NL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(2)</a:t>
                </a:r>
                <a:endParaRPr lang="en-US" sz="4400" b="1" dirty="0"/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 b="-27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39800" y="4716464"/>
                <a:ext cx="103354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r>
                  <a:rPr lang="nl-NL" b="1" dirty="0"/>
                  <a:t>Từ (1) và (2) suy ra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b="1" dirty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4716464"/>
                <a:ext cx="10335491" cy="8702676"/>
              </a:xfrm>
              <a:prstGeom prst="rect">
                <a:avLst/>
              </a:prstGeom>
              <a:blipFill>
                <a:blip r:embed="rId5"/>
                <a:stretch>
                  <a:fillRect l="-241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19">
            <a:extLst>
              <a:ext uri="{FF2B5EF4-FFF2-40B4-BE49-F238E27FC236}">
                <a16:creationId xmlns:a16="http://schemas.microsoft.com/office/drawing/2014/main" id="{3FDEEB74-9EE2-4E65-94A4-5E88C8462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880" y="5029200"/>
            <a:ext cx="586332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4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1879601"/>
                <a:ext cx="23594290" cy="26162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11. Cho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có trực tâm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nl-NL" sz="4400" b="1" dirty="0"/>
                  <a:t> , trọng tâm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nl-NL" sz="4400" b="1" dirty="0"/>
                  <a:t> và tâm đường tròn ngoại tiếp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 dirty="0"/>
                  <a:t> . Chứng minh rằng </a:t>
                </a:r>
                <a:endParaRPr lang="en-US" sz="4400" b="1" dirty="0"/>
              </a:p>
              <a:p>
                <a:r>
                  <a:rPr lang="nl-NL" sz="4400" b="1" dirty="0"/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 </a:t>
                </a:r>
                <a:r>
                  <a:rPr lang="en-US" sz="4400" b="1" dirty="0"/>
                  <a:t>		</a:t>
                </a:r>
                <a:r>
                  <a:rPr lang="nl-NL" sz="4400" b="1" dirty="0"/>
                  <a:t>b)</a:t>
                </a:r>
                <a:r>
                  <a:rPr lang="nl-NL" sz="4400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dirty="0"/>
                  <a:t>  </a:t>
                </a:r>
                <a:endParaRPr lang="en-US" sz="4400" b="1" dirty="0"/>
              </a:p>
              <a:p>
                <a:r>
                  <a:rPr lang="nl-NL" sz="4400" b="1" dirty="0"/>
                  <a:t>	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𝑮𝑶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  <a:p>
                <a:pPr lvl="0"/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1879601"/>
                <a:ext cx="23594290" cy="2616200"/>
              </a:xfrm>
              <a:prstGeom prst="rect">
                <a:avLst/>
              </a:prstGeom>
              <a:blipFill>
                <a:blip r:embed="rId3"/>
                <a:stretch>
                  <a:fillRect l="-1007" t="-6944" b="-125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nl-NL" sz="4400" b="1" dirty="0"/>
                  <a:t>b) Theo câu a) ta có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dirty="0"/>
                  <a:t> đpcm</a:t>
                </a:r>
                <a:endParaRPr lang="en-US" sz="4400" b="1" dirty="0"/>
              </a:p>
              <a:p>
                <a:r>
                  <a:rPr lang="nl-NL" sz="4400" b="1" dirty="0"/>
                  <a:t>c) Vì G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nên</a:t>
                </a:r>
              </a:p>
              <a:p>
                <a:pPr marL="0" indent="0">
                  <a:buNone/>
                </a:pPr>
                <a:r>
                  <a:rPr lang="nl-NL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</m:oMath>
                </a14:m>
                <a:r>
                  <a:rPr lang="nl-NL" sz="4400" b="1" i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Mặt khác theo câu b)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i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𝑶𝑮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𝑮𝑯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𝑮𝑶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 b="-63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00" y="4716464"/>
            <a:ext cx="10335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</p:txBody>
      </p:sp>
      <p:pic>
        <p:nvPicPr>
          <p:cNvPr id="8" name="Picture 119">
            <a:extLst>
              <a:ext uri="{FF2B5EF4-FFF2-40B4-BE49-F238E27FC236}">
                <a16:creationId xmlns:a16="http://schemas.microsoft.com/office/drawing/2014/main" id="{3FDEEB74-9EE2-4E65-94A4-5E88C8462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880" y="5029200"/>
            <a:ext cx="586332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13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52720" y="8849975"/>
            <a:ext cx="23500172" cy="3537370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11005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220060" y="2006810"/>
            <a:ext cx="23943880" cy="6165277"/>
            <a:chOff x="923003" y="3917552"/>
            <a:chExt cx="23943880" cy="616527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56559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/>
                  <a:t>                    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thẳng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lấy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đúng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trong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vẽ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nào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sau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đây</a:t>
                </a:r>
                <a:r>
                  <a:rPr lang="en-US" sz="4400" b="1" dirty="0"/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blipFill>
                <a:blip r:embed="rId4"/>
                <a:stretch>
                  <a:fillRect l="-1120" t="-2800" r="-112" b="-1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/>
                  <a:t>Vì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nên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nằm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giữa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𝑴𝑷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blipFill>
                <a:blip r:embed="rId5"/>
                <a:stretch>
                  <a:fillRect l="-1846" t="-5036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6F3E21E-1440-45AB-B007-B92EF326D266}"/>
              </a:ext>
            </a:extLst>
          </p:cNvPr>
          <p:cNvSpPr txBox="1"/>
          <p:nvPr/>
        </p:nvSpPr>
        <p:spPr>
          <a:xfrm>
            <a:off x="10964565" y="11002266"/>
            <a:ext cx="30443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id="{60F5BA16-9407-44BC-AE74-BC3B45F03A00}"/>
              </a:ext>
            </a:extLst>
          </p:cNvPr>
          <p:cNvSpPr txBox="1"/>
          <p:nvPr/>
        </p:nvSpPr>
        <p:spPr>
          <a:xfrm>
            <a:off x="6836970" y="1524326"/>
            <a:ext cx="1727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TẬP TRẮC NGHIỆM CỦNG CỐ</a:t>
            </a:r>
          </a:p>
        </p:txBody>
      </p:sp>
      <p:pic>
        <p:nvPicPr>
          <p:cNvPr id="31" name="Picture 122">
            <a:extLst>
              <a:ext uri="{FF2B5EF4-FFF2-40B4-BE49-F238E27FC236}">
                <a16:creationId xmlns:a16="http://schemas.microsoft.com/office/drawing/2014/main" id="{6C6CE60D-CE3F-4652-8199-6166EC2B3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70" y="4278928"/>
            <a:ext cx="12894168" cy="32235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1">
            <a:extLst>
              <a:ext uri="{FF2B5EF4-FFF2-40B4-BE49-F238E27FC236}">
                <a16:creationId xmlns:a16="http://schemas.microsoft.com/office/drawing/2014/main" id="{EED2B8AA-CC03-4021-BEA9-7F79DFCB5FB1}"/>
              </a:ext>
            </a:extLst>
          </p:cNvPr>
          <p:cNvGrpSpPr/>
          <p:nvPr/>
        </p:nvGrpSpPr>
        <p:grpSpPr>
          <a:xfrm>
            <a:off x="783942" y="6054771"/>
            <a:ext cx="9960258" cy="1671800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3" name="Group 2">
              <a:extLst>
                <a:ext uri="{FF2B5EF4-FFF2-40B4-BE49-F238E27FC236}">
                  <a16:creationId xmlns:a16="http://schemas.microsoft.com/office/drawing/2014/main" id="{A0906E8B-ED5D-434A-B435-94F65F8F2E04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36" name="Rectangle 5">
                <a:extLst>
                  <a:ext uri="{FF2B5EF4-FFF2-40B4-BE49-F238E27FC236}">
                    <a16:creationId xmlns:a16="http://schemas.microsoft.com/office/drawing/2014/main" id="{669153AB-E935-4D9A-9CAB-9B7EE73CC39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6">
                <a:extLst>
                  <a:ext uri="{FF2B5EF4-FFF2-40B4-BE49-F238E27FC236}">
                    <a16:creationId xmlns:a16="http://schemas.microsoft.com/office/drawing/2014/main" id="{CA2BD9B0-5F96-4614-9DA4-08BA40D953D8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603111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id="{CCB46617-16E9-4214-90BF-3D4C87005EB4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Oval 8">
                <a:extLst>
                  <a:ext uri="{FF2B5EF4-FFF2-40B4-BE49-F238E27FC236}">
                    <a16:creationId xmlns:a16="http://schemas.microsoft.com/office/drawing/2014/main" id="{42E04B30-AA73-42A9-9726-B95814CA26E3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/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 3</m:t>
                        </m:r>
                        <m:r>
                          <m:rPr>
                            <m:nor/>
                          </m:rPr>
                          <a:rPr lang="en-US" sz="4400" smtClean="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14">
            <a:extLst>
              <a:ext uri="{FF2B5EF4-FFF2-40B4-BE49-F238E27FC236}">
                <a16:creationId xmlns:a16="http://schemas.microsoft.com/office/drawing/2014/main" id="{6C34D813-0347-4E7A-82BB-FBFAB0D6ACF2}"/>
              </a:ext>
            </a:extLst>
          </p:cNvPr>
          <p:cNvSpPr/>
          <p:nvPr/>
        </p:nvSpPr>
        <p:spPr>
          <a:xfrm>
            <a:off x="776656" y="642247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2864472E-C1AD-4F84-9AAA-397BA25FF3B1}"/>
              </a:ext>
            </a:extLst>
          </p:cNvPr>
          <p:cNvSpPr/>
          <p:nvPr/>
        </p:nvSpPr>
        <p:spPr>
          <a:xfrm>
            <a:off x="6414300" y="4278928"/>
            <a:ext cx="4360042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D1A3CD29-7248-4F67-ABFD-AF30000CF71A}"/>
              </a:ext>
            </a:extLst>
          </p:cNvPr>
          <p:cNvSpPr/>
          <p:nvPr/>
        </p:nvSpPr>
        <p:spPr>
          <a:xfrm>
            <a:off x="1409546" y="4278928"/>
            <a:ext cx="4251529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Oval 30">
            <a:extLst>
              <a:ext uri="{FF2B5EF4-FFF2-40B4-BE49-F238E27FC236}">
                <a16:creationId xmlns:a16="http://schemas.microsoft.com/office/drawing/2014/main" id="{CA64554C-FEAE-4A5C-983A-F865DD26D0FE}"/>
              </a:ext>
            </a:extLst>
          </p:cNvPr>
          <p:cNvSpPr/>
          <p:nvPr/>
        </p:nvSpPr>
        <p:spPr>
          <a:xfrm>
            <a:off x="693127" y="44361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/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1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/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bg1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/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4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28">
            <a:extLst>
              <a:ext uri="{FF2B5EF4-FFF2-40B4-BE49-F238E27FC236}">
                <a16:creationId xmlns:a16="http://schemas.microsoft.com/office/drawing/2014/main" id="{F1301F7D-7FC6-498D-A4CC-DC47A9B7D9A6}"/>
              </a:ext>
            </a:extLst>
          </p:cNvPr>
          <p:cNvSpPr/>
          <p:nvPr/>
        </p:nvSpPr>
        <p:spPr>
          <a:xfrm>
            <a:off x="5771836" y="4499562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12251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40" grpId="0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𝑰𝑩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400" b="1" dirty="0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𝑩𝑰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b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1573" y="51826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646227" y="10353010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A66E39E-45DD-4D8D-9701-4E0D7B27D607}"/>
                  </a:ext>
                </a:extLst>
              </p:cNvPr>
              <p:cNvSpPr txBox="1"/>
              <p:nvPr/>
            </p:nvSpPr>
            <p:spPr>
              <a:xfrm>
                <a:off x="1388512" y="8516738"/>
                <a:ext cx="1575648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A66E39E-45DD-4D8D-9701-4E0D7B27D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12" y="8516738"/>
                <a:ext cx="15756488" cy="856068"/>
              </a:xfrm>
              <a:prstGeom prst="rect">
                <a:avLst/>
              </a:prstGeom>
              <a:blipFill>
                <a:blip r:embed="rId7"/>
                <a:stretch>
                  <a:fillRect l="-1586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41">
            <a:extLst>
              <a:ext uri="{FF2B5EF4-FFF2-40B4-BE49-F238E27FC236}">
                <a16:creationId xmlns:a16="http://schemas.microsoft.com/office/drawing/2014/main" id="{794A51D1-55F2-4D87-8FEA-CA4EFEB1AF68}"/>
              </a:ext>
            </a:extLst>
          </p:cNvPr>
          <p:cNvSpPr/>
          <p:nvPr/>
        </p:nvSpPr>
        <p:spPr>
          <a:xfrm>
            <a:off x="353579" y="2153388"/>
            <a:ext cx="23594672" cy="2522626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0C3C5302-44DC-4A8A-B599-834CEAC11DC1}"/>
              </a:ext>
            </a:extLst>
          </p:cNvPr>
          <p:cNvSpPr>
            <a:spLocks/>
          </p:cNvSpPr>
          <p:nvPr/>
        </p:nvSpPr>
        <p:spPr bwMode="auto">
          <a:xfrm rot="5400000">
            <a:off x="1856268" y="785661"/>
            <a:ext cx="1042135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rgbClr val="FFF9BC"/>
          </a:solidFill>
          <a:ln w="57150">
            <a:solidFill>
              <a:srgbClr val="91720D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Picture 17">
            <a:extLst>
              <a:ext uri="{FF2B5EF4-FFF2-40B4-BE49-F238E27FC236}">
                <a16:creationId xmlns:a16="http://schemas.microsoft.com/office/drawing/2014/main" id="{CFEA5439-EC49-4A87-BA35-48AD5CA706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99824" y="1830222"/>
            <a:ext cx="1076356" cy="1228039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19">
            <a:extLst>
              <a:ext uri="{FF2B5EF4-FFF2-40B4-BE49-F238E27FC236}">
                <a16:creationId xmlns:a16="http://schemas.microsoft.com/office/drawing/2014/main" id="{826CDD11-85BF-49A2-8E32-E04CED08FF7E}"/>
              </a:ext>
            </a:extLst>
          </p:cNvPr>
          <p:cNvSpPr txBox="1"/>
          <p:nvPr/>
        </p:nvSpPr>
        <p:spPr>
          <a:xfrm>
            <a:off x="1052325" y="2066929"/>
            <a:ext cx="2895398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23">
            <a:extLst>
              <a:ext uri="{FF2B5EF4-FFF2-40B4-BE49-F238E27FC236}">
                <a16:creationId xmlns:a16="http://schemas.microsoft.com/office/drawing/2014/main" id="{6D8E1639-1516-4EBE-A341-4AF39D1218EE}"/>
              </a:ext>
            </a:extLst>
          </p:cNvPr>
          <p:cNvSpPr txBox="1"/>
          <p:nvPr/>
        </p:nvSpPr>
        <p:spPr>
          <a:xfrm>
            <a:off x="1767838" y="2412818"/>
            <a:ext cx="235978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39" name="Picture 213">
            <a:extLst>
              <a:ext uri="{FF2B5EF4-FFF2-40B4-BE49-F238E27FC236}">
                <a16:creationId xmlns:a16="http://schemas.microsoft.com/office/drawing/2014/main" id="{DD6D2E8D-E321-43D0-8355-2853D87A47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31" y="3290303"/>
            <a:ext cx="8093363" cy="1586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44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52720" y="8849975"/>
            <a:ext cx="23500172" cy="3537370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11005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220060" y="2006810"/>
            <a:ext cx="23943880" cy="6165277"/>
            <a:chOff x="923003" y="3917552"/>
            <a:chExt cx="23943880" cy="616527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56559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blipFill>
                <a:blip r:embed="rId4"/>
                <a:stretch>
                  <a:fillRect l="-1120" t="-3200" b="-1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blipFill>
                <a:blip r:embed="rId5"/>
                <a:stretch>
                  <a:fillRect l="-1846" t="-5755" b="-3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6F3E21E-1440-45AB-B007-B92EF326D266}"/>
              </a:ext>
            </a:extLst>
          </p:cNvPr>
          <p:cNvSpPr txBox="1"/>
          <p:nvPr/>
        </p:nvSpPr>
        <p:spPr>
          <a:xfrm>
            <a:off x="10964565" y="11002266"/>
            <a:ext cx="30443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id="{60F5BA16-9407-44BC-AE74-BC3B45F03A00}"/>
              </a:ext>
            </a:extLst>
          </p:cNvPr>
          <p:cNvSpPr txBox="1"/>
          <p:nvPr/>
        </p:nvSpPr>
        <p:spPr>
          <a:xfrm>
            <a:off x="6899813" y="1524326"/>
            <a:ext cx="1727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TẬP TRẮC NGHIỆM CỦNG CỐ</a:t>
            </a:r>
          </a:p>
        </p:txBody>
      </p:sp>
      <p:grpSp>
        <p:nvGrpSpPr>
          <p:cNvPr id="32" name="Group 1">
            <a:extLst>
              <a:ext uri="{FF2B5EF4-FFF2-40B4-BE49-F238E27FC236}">
                <a16:creationId xmlns:a16="http://schemas.microsoft.com/office/drawing/2014/main" id="{EED2B8AA-CC03-4021-BEA9-7F79DFCB5FB1}"/>
              </a:ext>
            </a:extLst>
          </p:cNvPr>
          <p:cNvGrpSpPr/>
          <p:nvPr/>
        </p:nvGrpSpPr>
        <p:grpSpPr>
          <a:xfrm>
            <a:off x="783942" y="6054771"/>
            <a:ext cx="9960258" cy="1671800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3" name="Group 2">
              <a:extLst>
                <a:ext uri="{FF2B5EF4-FFF2-40B4-BE49-F238E27FC236}">
                  <a16:creationId xmlns:a16="http://schemas.microsoft.com/office/drawing/2014/main" id="{A0906E8B-ED5D-434A-B435-94F65F8F2E04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36" name="Rectangle 5">
                <a:extLst>
                  <a:ext uri="{FF2B5EF4-FFF2-40B4-BE49-F238E27FC236}">
                    <a16:creationId xmlns:a16="http://schemas.microsoft.com/office/drawing/2014/main" id="{669153AB-E935-4D9A-9CAB-9B7EE73CC39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6">
                <a:extLst>
                  <a:ext uri="{FF2B5EF4-FFF2-40B4-BE49-F238E27FC236}">
                    <a16:creationId xmlns:a16="http://schemas.microsoft.com/office/drawing/2014/main" id="{CA2BD9B0-5F96-4614-9DA4-08BA40D953D8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603111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id="{CCB46617-16E9-4214-90BF-3D4C87005EB4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Oval 8">
                <a:extLst>
                  <a:ext uri="{FF2B5EF4-FFF2-40B4-BE49-F238E27FC236}">
                    <a16:creationId xmlns:a16="http://schemas.microsoft.com/office/drawing/2014/main" id="{42E04B30-AA73-42A9-9726-B95814CA26E3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/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 3</m:t>
                        </m:r>
                        <m:r>
                          <m:rPr>
                            <m:nor/>
                          </m:rPr>
                          <a:rPr lang="en-US" sz="4400" smtClean="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14">
            <a:extLst>
              <a:ext uri="{FF2B5EF4-FFF2-40B4-BE49-F238E27FC236}">
                <a16:creationId xmlns:a16="http://schemas.microsoft.com/office/drawing/2014/main" id="{6C34D813-0347-4E7A-82BB-FBFAB0D6ACF2}"/>
              </a:ext>
            </a:extLst>
          </p:cNvPr>
          <p:cNvSpPr/>
          <p:nvPr/>
        </p:nvSpPr>
        <p:spPr>
          <a:xfrm>
            <a:off x="5756757" y="629548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2864472E-C1AD-4F84-9AAA-397BA25FF3B1}"/>
              </a:ext>
            </a:extLst>
          </p:cNvPr>
          <p:cNvSpPr/>
          <p:nvPr/>
        </p:nvSpPr>
        <p:spPr>
          <a:xfrm>
            <a:off x="6414300" y="4278928"/>
            <a:ext cx="4360042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D1A3CD29-7248-4F67-ABFD-AF30000CF71A}"/>
              </a:ext>
            </a:extLst>
          </p:cNvPr>
          <p:cNvSpPr/>
          <p:nvPr/>
        </p:nvSpPr>
        <p:spPr>
          <a:xfrm>
            <a:off x="1409546" y="4278928"/>
            <a:ext cx="4251529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Oval 30">
            <a:extLst>
              <a:ext uri="{FF2B5EF4-FFF2-40B4-BE49-F238E27FC236}">
                <a16:creationId xmlns:a16="http://schemas.microsoft.com/office/drawing/2014/main" id="{CA64554C-FEAE-4A5C-983A-F865DD26D0FE}"/>
              </a:ext>
            </a:extLst>
          </p:cNvPr>
          <p:cNvSpPr/>
          <p:nvPr/>
        </p:nvSpPr>
        <p:spPr>
          <a:xfrm>
            <a:off x="693127" y="44361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/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1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/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bg1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/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4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28">
            <a:extLst>
              <a:ext uri="{FF2B5EF4-FFF2-40B4-BE49-F238E27FC236}">
                <a16:creationId xmlns:a16="http://schemas.microsoft.com/office/drawing/2014/main" id="{F1301F7D-7FC6-498D-A4CC-DC47A9B7D9A6}"/>
              </a:ext>
            </a:extLst>
          </p:cNvPr>
          <p:cNvSpPr/>
          <p:nvPr/>
        </p:nvSpPr>
        <p:spPr>
          <a:xfrm>
            <a:off x="5771836" y="4499562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pic>
        <p:nvPicPr>
          <p:cNvPr id="35" name="Picture 258">
            <a:extLst>
              <a:ext uri="{FF2B5EF4-FFF2-40B4-BE49-F238E27FC236}">
                <a16:creationId xmlns:a16="http://schemas.microsoft.com/office/drawing/2014/main" id="{89EE47E7-31BA-4F50-B619-E70CA6F403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972" y="4241894"/>
            <a:ext cx="12930196" cy="3419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26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40" grpId="0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2" y="8749610"/>
            <a:ext cx="23500172" cy="3537370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1058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60997" y="4798635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vect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ơ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 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 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ượ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ướ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Hai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68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3704157" y="2815379"/>
                <a:ext cx="20471634" cy="869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157" y="2815379"/>
                <a:ext cx="20471634" cy="869597"/>
              </a:xfrm>
              <a:prstGeom prst="rect">
                <a:avLst/>
              </a:prstGeom>
              <a:blipFill>
                <a:blip r:embed="rId6"/>
                <a:stretch>
                  <a:fillRect l="-1178" t="-4348" b="-3188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vect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ơ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ù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ươ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6F3E21E-1440-45AB-B007-B92EF326D266}"/>
              </a:ext>
            </a:extLst>
          </p:cNvPr>
          <p:cNvSpPr txBox="1"/>
          <p:nvPr/>
        </p:nvSpPr>
        <p:spPr>
          <a:xfrm>
            <a:off x="10964565" y="11002266"/>
            <a:ext cx="30443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Oval 12">
            <a:extLst>
              <a:ext uri="{FF2B5EF4-FFF2-40B4-BE49-F238E27FC236}">
                <a16:creationId xmlns:a16="http://schemas.microsoft.com/office/drawing/2014/main" id="{60D29733-FE4D-4B2C-96D6-F5867E1C3FE0}"/>
              </a:ext>
            </a:extLst>
          </p:cNvPr>
          <p:cNvSpPr/>
          <p:nvPr/>
        </p:nvSpPr>
        <p:spPr>
          <a:xfrm>
            <a:off x="460997" y="4917144"/>
            <a:ext cx="1053478" cy="106776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96790774-4474-4478-B0B7-5A2A0B690B4D}"/>
                  </a:ext>
                </a:extLst>
              </p:cNvPr>
              <p:cNvSpPr txBox="1"/>
              <p:nvPr/>
            </p:nvSpPr>
            <p:spPr>
              <a:xfrm>
                <a:off x="4281071" y="9156837"/>
                <a:ext cx="17373600" cy="232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đó: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96790774-4474-4478-B0B7-5A2A0B690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71" y="9156837"/>
                <a:ext cx="17373600" cy="2324995"/>
              </a:xfrm>
              <a:prstGeom prst="rect">
                <a:avLst/>
              </a:prstGeom>
              <a:blipFill>
                <a:blip r:embed="rId9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93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  <p:bldP spid="37" grpId="0" animBg="1"/>
      <p:bldP spid="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398165" y="2243792"/>
                  <a:ext cx="259961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𝑨𝑶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8165" y="2243792"/>
                  <a:ext cx="2599614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646151" y="2243792"/>
                  <a:ext cx="259961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51" y="2243792"/>
                  <a:ext cx="2599614" cy="617268"/>
                </a:xfrm>
                <a:prstGeom prst="rect">
                  <a:avLst/>
                </a:prstGeom>
                <a:blipFill>
                  <a:blip r:embed="rId4"/>
                  <a:stretch>
                    <a:fillRect l="-1928" b="-194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60683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683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l="-509" b="-194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𝑩𝑶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59101" y="520843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864726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9857057" y="11927204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728707" y="3111200"/>
                <a:ext cx="23513288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07" y="3111200"/>
                <a:ext cx="23513288" cy="1446550"/>
              </a:xfrm>
              <a:prstGeom prst="rect">
                <a:avLst/>
              </a:prstGeom>
              <a:blipFill>
                <a:blip r:embed="rId8"/>
                <a:stretch>
                  <a:fillRect l="-1063" t="-8824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DCD9302F-FB56-45A0-B224-482FF7C65B27}"/>
                  </a:ext>
                </a:extLst>
              </p:cNvPr>
              <p:cNvSpPr txBox="1"/>
              <p:nvPr/>
            </p:nvSpPr>
            <p:spPr>
              <a:xfrm>
                <a:off x="4279579" y="8672230"/>
                <a:ext cx="12358686" cy="3201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𝑨𝑶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𝑩𝑶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DCD9302F-FB56-45A0-B224-482FF7C65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9" y="8672230"/>
                <a:ext cx="12358686" cy="32015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4">
            <a:extLst>
              <a:ext uri="{FF2B5EF4-FFF2-40B4-BE49-F238E27FC236}">
                <a16:creationId xmlns:a16="http://schemas.microsoft.com/office/drawing/2014/main" id="{4C9B1D93-2108-4098-8D3E-0FE12868B6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743" y="8097066"/>
            <a:ext cx="8766087" cy="3497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42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en-US" sz="44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44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18684" y="524192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3012854" y="1179966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868319" y="3110406"/>
                <a:ext cx="22717995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319" y="3110406"/>
                <a:ext cx="22717995" cy="910314"/>
              </a:xfrm>
              <a:prstGeom prst="rect">
                <a:avLst/>
              </a:prstGeom>
              <a:blipFill>
                <a:blip r:embed="rId8"/>
                <a:stretch>
                  <a:fillRect l="-1073" t="-5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D83C9955-595B-458F-A19E-B0421BBB8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737" y="7825879"/>
                <a:ext cx="11244488" cy="3028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30238" algn="l"/>
                  </a:tabLst>
                </a:pP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914400"/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𝑫𝑶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𝑨𝑶</m:t>
                        </m:r>
                      </m:e>
                    </m:acc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914400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𝑨𝑶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m:rPr>
                        <m:sty m:val="p"/>
                      </m:rPr>
                      <a:rPr lang="vi-VN" sz="4400" b="1" i="1">
                        <a:latin typeface="Cambria Math" panose="02040503050406030204" pitchFamily="18" charset="0"/>
                      </a:rPr>
                      <m:t>C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30238" algn="l"/>
                  </a:tabLst>
                </a:pP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D83C9955-595B-458F-A19E-B0421BBB8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7737" y="7825879"/>
                <a:ext cx="11244488" cy="3028265"/>
              </a:xfrm>
              <a:prstGeom prst="rect">
                <a:avLst/>
              </a:prstGeom>
              <a:blipFill>
                <a:blip r:embed="rId9"/>
                <a:stretch>
                  <a:fillRect l="-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6">
            <a:extLst>
              <a:ext uri="{FF2B5EF4-FFF2-40B4-BE49-F238E27FC236}">
                <a16:creationId xmlns:a16="http://schemas.microsoft.com/office/drawing/2014/main" id="{0D0D14EF-00B5-4025-BDFD-45CB3E7A12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190" y="8170087"/>
            <a:ext cx="4338793" cy="4402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015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C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29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A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29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700189" y="51826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b="1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533177"/>
              </a:xfrm>
              <a:prstGeom prst="rect">
                <a:avLst/>
              </a:prstGeom>
              <a:blipFill>
                <a:blip r:embed="rId8"/>
                <a:stretch>
                  <a:fillRect l="-1096" t="-3279" b="-1721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2250407" y="8570716"/>
                <a:ext cx="9959574" cy="3819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b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407" y="8570716"/>
                <a:ext cx="9959574" cy="3819379"/>
              </a:xfrm>
              <a:prstGeom prst="rect">
                <a:avLst/>
              </a:prstGeom>
              <a:blipFill>
                <a:blip r:embed="rId9"/>
                <a:stretch>
                  <a:fillRect l="-2448" b="-6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>
            <a:extLst>
              <a:ext uri="{FF2B5EF4-FFF2-40B4-BE49-F238E27FC236}">
                <a16:creationId xmlns:a16="http://schemas.microsoft.com/office/drawing/2014/main" id="{A853ABB1-8128-4179-A380-EE60AB3F1D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450" y="8397174"/>
            <a:ext cx="8200674" cy="3271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44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TÍCH CỦA MỘT VECTƠ VỚI MỘT SỐ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805369"/>
                <a:ext cx="11988602" cy="106076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05369"/>
                <a:ext cx="11988602" cy="10607675"/>
              </a:xfrm>
              <a:prstGeom prst="rect">
                <a:avLst/>
              </a:prstGeom>
              <a:blipFill>
                <a:blip r:embed="rId3"/>
                <a:stretch>
                  <a:fillRect l="-22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2895601"/>
                <a:ext cx="11630891" cy="1052353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b="1" dirty="0"/>
                  <a:t>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2895601"/>
                <a:ext cx="11630891" cy="10523539"/>
              </a:xfrm>
              <a:prstGeom prst="rect">
                <a:avLst/>
              </a:prstGeom>
              <a:blipFill>
                <a:blip r:embed="rId4"/>
                <a:stretch>
                  <a:fillRect l="-2304" t="-2199" r="-23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610600"/>
            <a:ext cx="8016240" cy="2727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1150311" y="2962478"/>
            <a:ext cx="7765089" cy="914400"/>
            <a:chOff x="0" y="12490"/>
            <a:chExt cx="1519062" cy="451406"/>
          </a:xfrm>
        </p:grpSpPr>
        <p:sp>
          <p:nvSpPr>
            <p:cNvPr id="9" name="TextBox 321"/>
            <p:cNvSpPr txBox="1"/>
            <p:nvPr/>
          </p:nvSpPr>
          <p:spPr>
            <a:xfrm>
              <a:off x="676123" y="12490"/>
              <a:ext cx="842939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Nhiệm</a:t>
              </a:r>
              <a:r>
                <a: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vụ</a:t>
              </a:r>
              <a:r>
                <a: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sp>
            <p:nvSpPr>
              <p:cNvPr id="12" name="Flowchart: Terminator 11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974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5105400"/>
            <a:ext cx="23870815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𝑨𝑮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𝑩𝑮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𝑪𝑮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422970" y="5233886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blipFill>
                <a:blip r:embed="rId8"/>
                <a:stretch>
                  <a:fillRect l="-1053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1" y="9458292"/>
                <a:ext cx="9959574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9959574" cy="10671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6">
            <a:extLst>
              <a:ext uri="{FF2B5EF4-FFF2-40B4-BE49-F238E27FC236}">
                <a16:creationId xmlns:a16="http://schemas.microsoft.com/office/drawing/2014/main" id="{85642879-088A-4387-9E8F-242725DE91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566" y="7807448"/>
            <a:ext cx="5002405" cy="436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88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4876800"/>
            <a:ext cx="23870815" cy="1752600"/>
            <a:chOff x="241306" y="2129492"/>
            <a:chExt cx="11778089" cy="8763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29492"/>
                  <a:ext cx="2468235" cy="8763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29492"/>
                  <a:ext cx="2468235" cy="8763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554373" y="5233886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blipFill>
                <a:blip r:embed="rId8"/>
                <a:stretch>
                  <a:fillRect l="-1053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1" y="9458292"/>
                <a:ext cx="9959574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9959574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1">
            <a:extLst>
              <a:ext uri="{FF2B5EF4-FFF2-40B4-BE49-F238E27FC236}">
                <a16:creationId xmlns:a16="http://schemas.microsoft.com/office/drawing/2014/main" id="{338396A4-752C-4061-BFEA-82806B5537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771" y="8223092"/>
            <a:ext cx="5105400" cy="445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91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4981576"/>
            <a:ext cx="23870815" cy="1446550"/>
            <a:chOff x="241306" y="2181880"/>
            <a:chExt cx="11778089" cy="723275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𝑵𝑪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81880"/>
                  <a:ext cx="2468235" cy="72327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𝑪𝑵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b="1"/>
                          <m:t> 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81880"/>
                  <a:ext cx="2468235" cy="7232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554373" y="5233886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blipFill>
                <a:blip r:embed="rId8"/>
                <a:stretch>
                  <a:fillRect l="-1053" t="-9283" r="-974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3443633" y="8809729"/>
                <a:ext cx="11567870" cy="2793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𝑴𝑵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đườ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𝑨𝑩𝑪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𝑴𝑵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//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𝑴𝑵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633" y="8809729"/>
                <a:ext cx="11567870" cy="2793522"/>
              </a:xfrm>
              <a:prstGeom prst="rect">
                <a:avLst/>
              </a:prstGeom>
              <a:blipFill>
                <a:blip r:embed="rId9"/>
                <a:stretch>
                  <a:fillRect t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42">
            <a:extLst>
              <a:ext uri="{FF2B5EF4-FFF2-40B4-BE49-F238E27FC236}">
                <a16:creationId xmlns:a16="http://schemas.microsoft.com/office/drawing/2014/main" id="{81184145-D814-478A-B311-D59E81E9B6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396" y="8281393"/>
            <a:ext cx="5334764" cy="4413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686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/>
      <p:bldP spid="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102015" y="5037253"/>
            <a:ext cx="23977186" cy="1820748"/>
            <a:chOff x="112541" y="2243792"/>
            <a:chExt cx="11830573" cy="91037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442261" y="2247352"/>
                  <a:ext cx="2591585" cy="86871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2261" y="2247352"/>
                  <a:ext cx="2591585" cy="8687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2994835" y="2344549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372661" y="2243792"/>
                  <a:ext cx="2591585" cy="869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61" y="2243792"/>
                  <a:ext cx="2591585" cy="869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112541" y="2421593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330549" y="2275536"/>
                  <a:ext cx="2591585" cy="869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0549" y="2275536"/>
                  <a:ext cx="2591585" cy="869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077856" y="2385566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351529" y="2284766"/>
                  <a:ext cx="2591585" cy="869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1529" y="2284766"/>
                  <a:ext cx="2591585" cy="869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8959256" y="2385566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7372" y="5416874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83042" y="2174656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613833" y="331124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33" y="331124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80" t="-4667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3443633" y="8809729"/>
                <a:ext cx="11567870" cy="3500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𝑨𝑯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r>
                  <a:rPr lang="en-US" sz="4400" b="1" dirty="0"/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r>
                  <a:rPr lang="en-US" sz="4400" b="1" dirty="0"/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633" y="8809729"/>
                <a:ext cx="11567870" cy="35008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1">
            <a:extLst>
              <a:ext uri="{FF2B5EF4-FFF2-40B4-BE49-F238E27FC236}">
                <a16:creationId xmlns:a16="http://schemas.microsoft.com/office/drawing/2014/main" id="{B689FA76-0383-497D-AA98-F1A77AB01C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116" y="8223092"/>
            <a:ext cx="4433107" cy="427421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7">
            <a:extLst>
              <a:ext uri="{FF2B5EF4-FFF2-40B4-BE49-F238E27FC236}">
                <a16:creationId xmlns:a16="http://schemas.microsoft.com/office/drawing/2014/main" id="{8D19B659-312A-E8CA-6ECF-40E00C4D35DD}"/>
              </a:ext>
            </a:extLst>
          </p:cNvPr>
          <p:cNvSpPr txBox="1"/>
          <p:nvPr/>
        </p:nvSpPr>
        <p:spPr>
          <a:xfrm>
            <a:off x="7038025" y="1752600"/>
            <a:ext cx="1727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TẬP TRẮC NGHIỆM CỦNG CỐ</a:t>
            </a:r>
          </a:p>
        </p:txBody>
      </p:sp>
    </p:spTree>
    <p:extLst>
      <p:ext uri="{BB962C8B-B14F-4D97-AF65-F5344CB8AC3E}">
        <p14:creationId xmlns:p14="http://schemas.microsoft.com/office/powerpoint/2010/main" val="1312463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/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53128" y="6617600"/>
            <a:ext cx="23862374" cy="6793600"/>
            <a:chOff x="48567" y="4381499"/>
            <a:chExt cx="23018772" cy="67935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2335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4946246"/>
            <a:ext cx="23870815" cy="1752600"/>
            <a:chOff x="241306" y="2164215"/>
            <a:chExt cx="11778089" cy="8763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164215"/>
                  <a:ext cx="2580419" cy="8763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164215"/>
                  <a:ext cx="2580419" cy="8763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8041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80419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68003" y="5206149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-33528" y="1917622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5111513" y="7421128"/>
                <a:ext cx="11567870" cy="5578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𝑨𝑯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       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   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513" y="7421128"/>
                <a:ext cx="11567870" cy="55783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2">
            <a:extLst>
              <a:ext uri="{FF2B5EF4-FFF2-40B4-BE49-F238E27FC236}">
                <a16:creationId xmlns:a16="http://schemas.microsoft.com/office/drawing/2014/main" id="{30C543A8-DB89-494D-BA0E-A3EF5B891B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421" y="7483319"/>
            <a:ext cx="6236963" cy="592788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7">
            <a:extLst>
              <a:ext uri="{FF2B5EF4-FFF2-40B4-BE49-F238E27FC236}">
                <a16:creationId xmlns:a16="http://schemas.microsoft.com/office/drawing/2014/main" id="{7A289F08-5F1A-E387-9121-29445C07D49B}"/>
              </a:ext>
            </a:extLst>
          </p:cNvPr>
          <p:cNvSpPr txBox="1"/>
          <p:nvPr/>
        </p:nvSpPr>
        <p:spPr>
          <a:xfrm>
            <a:off x="6836970" y="1524326"/>
            <a:ext cx="1727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TẬP TRẮC NGHIỆM CỦNG CỐ</a:t>
            </a:r>
          </a:p>
        </p:txBody>
      </p:sp>
    </p:spTree>
    <p:extLst>
      <p:ext uri="{BB962C8B-B14F-4D97-AF65-F5344CB8AC3E}">
        <p14:creationId xmlns:p14="http://schemas.microsoft.com/office/powerpoint/2010/main" val="356838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/>
      <p:bldP spid="3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5105400"/>
            <a:ext cx="23775028" cy="1234536"/>
            <a:chOff x="241306" y="2243792"/>
            <a:chExt cx="1173082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418685" y="5192644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13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1" y="9458292"/>
                <a:ext cx="9959574" cy="2177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𝑨𝑯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9959574" cy="21779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4">
            <a:extLst>
              <a:ext uri="{FF2B5EF4-FFF2-40B4-BE49-F238E27FC236}">
                <a16:creationId xmlns:a16="http://schemas.microsoft.com/office/drawing/2014/main" id="{7D474892-8BED-4FA6-9A28-EDF5F96033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8449510"/>
            <a:ext cx="6206358" cy="42456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E39EB26-3E15-B1EA-09AE-8AF9A0BF3E7C}"/>
              </a:ext>
            </a:extLst>
          </p:cNvPr>
          <p:cNvGrpSpPr/>
          <p:nvPr/>
        </p:nvGrpSpPr>
        <p:grpSpPr>
          <a:xfrm>
            <a:off x="6008991" y="1399886"/>
            <a:ext cx="20176626" cy="1008942"/>
            <a:chOff x="1082674" y="1922269"/>
            <a:chExt cx="20180275" cy="100894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DB80E35-E95A-60B7-466B-35FF307A28FC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5BCC76-807D-DB02-186B-1AFAC29335C5}"/>
                </a:ext>
              </a:extLst>
            </p:cNvPr>
            <p:cNvSpPr txBox="1"/>
            <p:nvPr/>
          </p:nvSpPr>
          <p:spPr>
            <a:xfrm>
              <a:off x="3979836" y="2100214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0017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/>
      <p:bldP spid="3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4953000"/>
            <a:ext cx="23775028" cy="1600200"/>
            <a:chOff x="241306" y="2167592"/>
            <a:chExt cx="11730827" cy="8001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08488"/>
                  <a:ext cx="2468235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𝑯𝑪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08488"/>
                  <a:ext cx="2468235" cy="7592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05692"/>
                  <a:ext cx="2542821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𝑯𝑪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05692"/>
                  <a:ext cx="2542821" cy="7592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435022" y="2167592"/>
                  <a:ext cx="2825593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𝑯𝑪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022" y="2167592"/>
                  <a:ext cx="2825593" cy="7592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07987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03898" y="2167592"/>
                  <a:ext cx="2468235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𝑯𝑪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4400" b="1" dirty="0"/>
                    <a:t> 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3898" y="2167592"/>
                  <a:ext cx="2468235" cy="7592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47560" y="5280744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14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𝑯𝑪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568815" y="8336128"/>
                <a:ext cx="17225626" cy="4236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𝑨𝑯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	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𝑨𝑯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𝑪𝑯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𝑪𝑴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	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𝑯𝑪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𝑯𝑪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𝑪𝑴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5" y="8336128"/>
                <a:ext cx="17225626" cy="42366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6">
            <a:extLst>
              <a:ext uri="{FF2B5EF4-FFF2-40B4-BE49-F238E27FC236}">
                <a16:creationId xmlns:a16="http://schemas.microsoft.com/office/drawing/2014/main" id="{B51F8373-8813-4D29-9079-9C07326112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441" y="7979919"/>
            <a:ext cx="5002406" cy="48162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25189C2-7C31-CC8B-A70D-0BDA68FF0F6A}"/>
              </a:ext>
            </a:extLst>
          </p:cNvPr>
          <p:cNvGrpSpPr/>
          <p:nvPr/>
        </p:nvGrpSpPr>
        <p:grpSpPr>
          <a:xfrm>
            <a:off x="3735328" y="1399210"/>
            <a:ext cx="22761300" cy="1026687"/>
            <a:chOff x="1082674" y="1922269"/>
            <a:chExt cx="22765415" cy="10266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9A4A0C-E054-C81F-2B79-C02B1AFA41CE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A8751A-85CD-0B54-8D13-9ADF9B0088D6}"/>
                </a:ext>
              </a:extLst>
            </p:cNvPr>
            <p:cNvSpPr txBox="1"/>
            <p:nvPr/>
          </p:nvSpPr>
          <p:spPr>
            <a:xfrm>
              <a:off x="6564976" y="211795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159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/>
      <p:bldP spid="3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66232" y="7376065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5105400"/>
            <a:ext cx="23775028" cy="1234536"/>
            <a:chOff x="241306" y="2243792"/>
            <a:chExt cx="1173082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𝟏𝟎𝟎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𝟓𝟎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90680" y="5192644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15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610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𝟖𝟎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610954"/>
              </a:xfrm>
              <a:prstGeom prst="rect">
                <a:avLst/>
              </a:prstGeom>
              <a:blipFill>
                <a:blip r:embed="rId8"/>
                <a:stretch>
                  <a:fillRect l="-1053" t="-340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0" y="9458292"/>
                <a:ext cx="11738391" cy="1811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0" y="9458292"/>
                <a:ext cx="11738391" cy="18119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0">
            <a:extLst>
              <a:ext uri="{FF2B5EF4-FFF2-40B4-BE49-F238E27FC236}">
                <a16:creationId xmlns:a16="http://schemas.microsoft.com/office/drawing/2014/main" id="{F09D95E7-681C-4977-AF4C-799814F275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702" y="8017089"/>
            <a:ext cx="4436060" cy="47759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7DDE162-D38D-DC7C-DF4B-E104AEB959FE}"/>
              </a:ext>
            </a:extLst>
          </p:cNvPr>
          <p:cNvGrpSpPr/>
          <p:nvPr/>
        </p:nvGrpSpPr>
        <p:grpSpPr>
          <a:xfrm>
            <a:off x="3735330" y="1399210"/>
            <a:ext cx="22383858" cy="1025065"/>
            <a:chOff x="1082674" y="1922269"/>
            <a:chExt cx="22387857" cy="102506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9E8003-BEBD-7BA5-5A28-01C849727AB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2A61F88-2B3E-C4D6-10B7-202F128FDB21}"/>
                </a:ext>
              </a:extLst>
            </p:cNvPr>
            <p:cNvSpPr txBox="1"/>
            <p:nvPr/>
          </p:nvSpPr>
          <p:spPr>
            <a:xfrm>
              <a:off x="6187469" y="2116338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489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32510" y="1981200"/>
            <a:ext cx="11630892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 i="1" dirty="0"/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32510" y="2002536"/>
                <a:ext cx="11630892" cy="50840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2002536"/>
                <a:ext cx="11630892" cy="5084064"/>
              </a:xfrm>
              <a:prstGeom prst="roundRect">
                <a:avLst/>
              </a:prstGeom>
              <a:blipFill>
                <a:blip r:embed="rId5"/>
                <a:stretch>
                  <a:fillRect l="-209" r="-105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1784667" y="7677073"/>
            <a:ext cx="9232265" cy="512540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016984"/>
              </p:ext>
            </p:extLst>
          </p:nvPr>
        </p:nvGraphicFramePr>
        <p:xfrm>
          <a:off x="12344400" y="2209800"/>
          <a:ext cx="1530112" cy="140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609524" imgH="561905" progId="Paint.Picture">
                  <p:embed/>
                </p:oleObj>
              </mc:Choice>
              <mc:Fallback>
                <p:oleObj name="Bitmap Image" r:id="rId7" imgW="609524" imgH="56190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2209800"/>
                        <a:ext cx="1530112" cy="1405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2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;−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r="-4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vi-VN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350" t="-21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576" y="4850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783090"/>
            <a:ext cx="10820400" cy="175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343400" y="10674542"/>
            <a:ext cx="29258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4.22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1800" y="7687074"/>
            <a:ext cx="8153400" cy="57058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68401" y="2514600"/>
            <a:ext cx="5080000" cy="838200"/>
            <a:chOff x="0" y="-45827"/>
            <a:chExt cx="2324222" cy="451406"/>
          </a:xfrm>
        </p:grpSpPr>
        <p:sp>
          <p:nvSpPr>
            <p:cNvPr id="11" name="TextBox 321"/>
            <p:cNvSpPr txBox="1"/>
            <p:nvPr/>
          </p:nvSpPr>
          <p:spPr>
            <a:xfrm>
              <a:off x="516731" y="-45827"/>
              <a:ext cx="1807491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4400" b="1" kern="1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Nhiệm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4400" b="1" kern="1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vụ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2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Flowchart: Terminator 14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0811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048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34800" y="1981200"/>
                <a:ext cx="123166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4.24,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𝑩𝑵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  <a:p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0" y="1981200"/>
                <a:ext cx="12316691" cy="11411749"/>
              </a:xfrm>
              <a:prstGeom prst="rect">
                <a:avLst/>
              </a:prstGeom>
              <a:blipFill>
                <a:blip r:embed="rId3"/>
                <a:stretch>
                  <a:fillRect l="-2176" t="-1121" r="-17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81000" y="1981200"/>
                <a:ext cx="11125201" cy="36576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11125201" cy="3657600"/>
              </a:xfrm>
              <a:prstGeom prst="roundRect">
                <a:avLst/>
              </a:prstGeom>
              <a:blipFill>
                <a:blip r:embed="rId4"/>
                <a:stretch>
                  <a:fillRect l="-875" r="-711" b="-2985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1219200" y="6400800"/>
            <a:ext cx="9296400" cy="6248400"/>
          </a:xfrm>
          <a:prstGeom prst="rect">
            <a:avLst/>
          </a:prstGeom>
        </p:spPr>
      </p:pic>
      <p:sp>
        <p:nvSpPr>
          <p:cNvPr id="10" name="Text Box 24"/>
          <p:cNvSpPr txBox="1"/>
          <p:nvPr/>
        </p:nvSpPr>
        <p:spPr>
          <a:xfrm>
            <a:off x="16322080" y="8367686"/>
            <a:ext cx="3440430" cy="7239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4.24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05EC71-DD8E-48C6-BD7D-0A01FCA70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6098" y="3581400"/>
            <a:ext cx="8912395" cy="47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25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4"/>
                <a:stretch>
                  <a:fillRect l="-2463" t="-1868" r="-22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3121600" y="3568699"/>
            <a:ext cx="65024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791439"/>
              </p:ext>
            </p:extLst>
          </p:nvPr>
        </p:nvGraphicFramePr>
        <p:xfrm>
          <a:off x="1066800" y="5105400"/>
          <a:ext cx="1066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487826" imgH="449619" progId="Paint.Picture">
                  <p:embed/>
                </p:oleObj>
              </mc:Choice>
              <mc:Fallback>
                <p:oleObj name="Bitmap Image" r:id="rId5" imgW="487826" imgH="44961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05400"/>
                        <a:ext cx="1066800" cy="109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137C090-0884-448D-9AF0-62E252E39B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3362" y="2438400"/>
            <a:ext cx="1116184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91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8284" y="2014744"/>
                <a:ext cx="23243315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84" y="2014744"/>
                <a:ext cx="23243315" cy="11411749"/>
              </a:xfrm>
              <a:prstGeom prst="rect">
                <a:avLst/>
              </a:prstGeom>
              <a:blipFill>
                <a:blip r:embed="rId3"/>
                <a:stretch>
                  <a:fillRect l="-115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133370" y="2078016"/>
            <a:ext cx="4124430" cy="1579582"/>
            <a:chOff x="22440" y="59287"/>
            <a:chExt cx="653613" cy="254562"/>
          </a:xfrm>
        </p:grpSpPr>
        <p:grpSp>
          <p:nvGrpSpPr>
            <p:cNvPr id="19" name="Group 18"/>
            <p:cNvGrpSpPr/>
            <p:nvPr/>
          </p:nvGrpSpPr>
          <p:grpSpPr>
            <a:xfrm>
              <a:off x="22440" y="59287"/>
              <a:ext cx="605960" cy="159855"/>
              <a:chOff x="31572" y="60276"/>
              <a:chExt cx="852597" cy="197828"/>
            </a:xfrm>
          </p:grpSpPr>
          <p:sp>
            <p:nvSpPr>
              <p:cNvPr id="21" name="Arrow: Pentagon 25"/>
              <p:cNvSpPr/>
              <p:nvPr/>
            </p:nvSpPr>
            <p:spPr>
              <a:xfrm>
                <a:off x="204585" y="62042"/>
                <a:ext cx="679584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200" b="1" kern="120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TextBox 56"/>
            <p:cNvSpPr txBox="1"/>
            <p:nvPr/>
          </p:nvSpPr>
          <p:spPr>
            <a:xfrm>
              <a:off x="224375" y="83847"/>
              <a:ext cx="45167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73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3949</TotalTime>
  <Words>5239</Words>
  <PresentationFormat>Custom</PresentationFormat>
  <Paragraphs>696</Paragraphs>
  <Slides>47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2022-08-22T01:53:03Z</dcterms:modified>
</cp:coreProperties>
</file>