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7" r:id="rId3"/>
    <p:sldId id="256" r:id="rId4"/>
    <p:sldId id="268" r:id="rId5"/>
    <p:sldId id="267" r:id="rId6"/>
    <p:sldId id="258" r:id="rId7"/>
    <p:sldId id="271" r:id="rId8"/>
    <p:sldId id="272" r:id="rId9"/>
    <p:sldId id="273" r:id="rId10"/>
    <p:sldId id="259" r:id="rId11"/>
    <p:sldId id="274" r:id="rId12"/>
    <p:sldId id="276" r:id="rId13"/>
    <p:sldId id="261" r:id="rId14"/>
    <p:sldId id="275" r:id="rId15"/>
    <p:sldId id="263" r:id="rId16"/>
    <p:sldId id="277" r:id="rId17"/>
    <p:sldId id="260" r:id="rId18"/>
    <p:sldId id="278" r:id="rId19"/>
    <p:sldId id="279" r:id="rId20"/>
    <p:sldId id="262" r:id="rId21"/>
    <p:sldId id="280" r:id="rId22"/>
    <p:sldId id="270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0.svg"/><Relationship Id="rId3" Type="http://schemas.openxmlformats.org/officeDocument/2006/relationships/image" Target="../media/image38.svg"/><Relationship Id="rId7" Type="http://schemas.openxmlformats.org/officeDocument/2006/relationships/image" Target="../media/image98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8.svg"/><Relationship Id="rId5" Type="http://schemas.openxmlformats.org/officeDocument/2006/relationships/image" Target="../media/image30.svg"/><Relationship Id="rId15" Type="http://schemas.openxmlformats.org/officeDocument/2006/relationships/image" Target="../media/image100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3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4.sv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4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svg"/><Relationship Id="rId7" Type="http://schemas.openxmlformats.org/officeDocument/2006/relationships/image" Target="../media/image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7.svg"/><Relationship Id="rId5" Type="http://schemas.openxmlformats.org/officeDocument/2006/relationships/image" Target="../media/image85.sv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8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8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30.svg"/><Relationship Id="rId7" Type="http://schemas.openxmlformats.org/officeDocument/2006/relationships/image" Target="../media/image6.png"/><Relationship Id="rId12" Type="http://schemas.openxmlformats.org/officeDocument/2006/relationships/image" Target="../media/image7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11" Type="http://schemas.openxmlformats.org/officeDocument/2006/relationships/image" Target="../media/image34.png"/><Relationship Id="rId10" Type="http://schemas.openxmlformats.org/officeDocument/2006/relationships/image" Target="../media/image72.sv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svg"/><Relationship Id="rId7" Type="http://schemas.openxmlformats.org/officeDocument/2006/relationships/image" Target="../media/image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7.svg"/><Relationship Id="rId5" Type="http://schemas.openxmlformats.org/officeDocument/2006/relationships/image" Target="../media/image85.sv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7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0" Type="http://schemas.openxmlformats.org/officeDocument/2006/relationships/image" Target="../media/image43.sv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7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0" Type="http://schemas.openxmlformats.org/officeDocument/2006/relationships/image" Target="../media/image43.sv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10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svg"/><Relationship Id="rId3" Type="http://schemas.openxmlformats.org/officeDocument/2006/relationships/image" Target="../media/image49.svg"/><Relationship Id="rId21" Type="http://schemas.openxmlformats.org/officeDocument/2006/relationships/image" Target="../media/image65.svg"/><Relationship Id="rId12" Type="http://schemas.openxmlformats.org/officeDocument/2006/relationships/image" Target="../media/image41.png"/><Relationship Id="rId2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0" Type="http://schemas.openxmlformats.org/officeDocument/2006/relationships/image" Target="../media/image8.png"/><Relationship Id="rId19" Type="http://schemas.openxmlformats.org/officeDocument/2006/relationships/image" Target="../media/image63.svg"/><Relationship Id="rId4" Type="http://schemas.openxmlformats.org/officeDocument/2006/relationships/image" Target="../media/image40.png"/><Relationship Id="rId9" Type="http://schemas.openxmlformats.org/officeDocument/2006/relationships/image" Target="../media/image55.svg"/><Relationship Id="rId1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2.svg"/><Relationship Id="rId12" Type="http://schemas.openxmlformats.org/officeDocument/2006/relationships/image" Target="../media/image9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89.svg"/><Relationship Id="rId10" Type="http://schemas.openxmlformats.org/officeDocument/2006/relationships/image" Target="../media/image94.sv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0.svg"/><Relationship Id="rId3" Type="http://schemas.openxmlformats.org/officeDocument/2006/relationships/image" Target="../media/image38.svg"/><Relationship Id="rId7" Type="http://schemas.openxmlformats.org/officeDocument/2006/relationships/image" Target="../media/image98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8.svg"/><Relationship Id="rId5" Type="http://schemas.openxmlformats.org/officeDocument/2006/relationships/image" Target="../media/image30.svg"/><Relationship Id="rId15" Type="http://schemas.openxmlformats.org/officeDocument/2006/relationships/image" Target="../media/image100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3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14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2.svg"/><Relationship Id="rId12" Type="http://schemas.openxmlformats.org/officeDocument/2006/relationships/image" Target="../media/image9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89.svg"/><Relationship Id="rId10" Type="http://schemas.openxmlformats.org/officeDocument/2006/relationships/image" Target="../media/image94.sv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svg"/><Relationship Id="rId7" Type="http://schemas.openxmlformats.org/officeDocument/2006/relationships/image" Target="../media/image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7.svg"/><Relationship Id="rId5" Type="http://schemas.openxmlformats.org/officeDocument/2006/relationships/image" Target="../media/image85.sv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6.sv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60875" y="7119920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801877" y="1491433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19200" y="1779549"/>
            <a:ext cx="15692881" cy="672790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47800" y="1960673"/>
            <a:ext cx="15214391" cy="636565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768945" y="3604948"/>
            <a:ext cx="1459471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14031">
            <a:off x="15183655" y="711028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483449">
            <a:off x="721214" y="7257288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29931">
            <a:off x="-371167" y="4063123"/>
            <a:ext cx="1914019" cy="22023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310117" y="5026359"/>
            <a:ext cx="2279662" cy="1861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4939352" y="-2528246"/>
            <a:ext cx="8599795" cy="16040102"/>
            <a:chOff x="0" y="0"/>
            <a:chExt cx="3243094" cy="4188297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3257425" cy="4220350"/>
            </a:xfrm>
            <a:custGeom>
              <a:avLst/>
              <a:gdLst/>
              <a:ahLst/>
              <a:cxnLst/>
              <a:rect l="l" t="t" r="r" b="b"/>
              <a:pathLst>
                <a:path w="3257425" h="4220350">
                  <a:moveTo>
                    <a:pt x="63030" y="3626797"/>
                  </a:moveTo>
                  <a:cubicBezTo>
                    <a:pt x="63030" y="3626797"/>
                    <a:pt x="0" y="33802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3368598"/>
                    <a:pt x="3230362" y="3564201"/>
                    <a:pt x="3230362" y="3564201"/>
                  </a:cubicBezTo>
                  <a:cubicBezTo>
                    <a:pt x="3213681" y="3779933"/>
                    <a:pt x="3099037" y="3990545"/>
                    <a:pt x="2902167" y="4102169"/>
                  </a:cubicBezTo>
                  <a:cubicBezTo>
                    <a:pt x="2751816" y="4187418"/>
                    <a:pt x="2553785" y="4202516"/>
                    <a:pt x="2021784" y="4191774"/>
                  </a:cubicBezTo>
                  <a:lnTo>
                    <a:pt x="2021765" y="4191774"/>
                  </a:lnTo>
                  <a:cubicBezTo>
                    <a:pt x="645952" y="4186497"/>
                    <a:pt x="384604" y="4220350"/>
                    <a:pt x="254278" y="4111193"/>
                  </a:cubicBezTo>
                  <a:cubicBezTo>
                    <a:pt x="145767" y="4020307"/>
                    <a:pt x="81795" y="3826996"/>
                    <a:pt x="63030" y="36267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46257" y="800100"/>
            <a:ext cx="1682496" cy="18288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627502" y="1479154"/>
            <a:ext cx="3032991" cy="96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600" b="1" spc="13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  <a:endParaRPr lang="en-US" sz="5600" b="1" spc="135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5800" y="8496300"/>
            <a:ext cx="1708653" cy="11121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6398" y="2628900"/>
            <a:ext cx="14935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Trong giao tiếp ngoài </a:t>
            </a:r>
            <a:r>
              <a:rPr lang="en-US" alt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altLang="en-US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thể </a:t>
            </a:r>
            <a:r>
              <a:rPr lang="en-US" altLang="en-US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altLang="en-US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người nói </a:t>
            </a:r>
            <a:r>
              <a:rPr lang="en-US" altLang="en-US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altLang="en-US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việc </a:t>
            </a:r>
            <a:r>
              <a:rPr lang="en-US" altLang="en-US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nói đến trong câu</a:t>
            </a:r>
            <a:r>
              <a:rPr lang="en-US" altLang="en-US" sz="38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như: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Chắc hẳn, chắc là, chắc 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alt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(chỉ </a:t>
            </a:r>
            <a:r>
              <a:rPr lang="en-US" alt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alt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như, 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dường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như, 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như, có 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như… </a:t>
            </a:r>
            <a:r>
              <a:rPr lang="en-US" alt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(chỉ </a:t>
            </a:r>
            <a:r>
              <a:rPr lang="en-US" alt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alt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alt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4939352" y="-2528246"/>
            <a:ext cx="8599795" cy="16040102"/>
            <a:chOff x="0" y="0"/>
            <a:chExt cx="3243094" cy="4188297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3257425" cy="4220350"/>
            </a:xfrm>
            <a:custGeom>
              <a:avLst/>
              <a:gdLst/>
              <a:ahLst/>
              <a:cxnLst/>
              <a:rect l="l" t="t" r="r" b="b"/>
              <a:pathLst>
                <a:path w="3257425" h="4220350">
                  <a:moveTo>
                    <a:pt x="63030" y="3626797"/>
                  </a:moveTo>
                  <a:cubicBezTo>
                    <a:pt x="63030" y="3626797"/>
                    <a:pt x="0" y="33802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3368598"/>
                    <a:pt x="3230362" y="3564201"/>
                    <a:pt x="3230362" y="3564201"/>
                  </a:cubicBezTo>
                  <a:cubicBezTo>
                    <a:pt x="3213681" y="3779933"/>
                    <a:pt x="3099037" y="3990545"/>
                    <a:pt x="2902167" y="4102169"/>
                  </a:cubicBezTo>
                  <a:cubicBezTo>
                    <a:pt x="2751816" y="4187418"/>
                    <a:pt x="2553785" y="4202516"/>
                    <a:pt x="2021784" y="4191774"/>
                  </a:cubicBezTo>
                  <a:lnTo>
                    <a:pt x="2021765" y="4191774"/>
                  </a:lnTo>
                  <a:cubicBezTo>
                    <a:pt x="645952" y="4186497"/>
                    <a:pt x="384604" y="4220350"/>
                    <a:pt x="254278" y="4111193"/>
                  </a:cubicBezTo>
                  <a:cubicBezTo>
                    <a:pt x="145767" y="4020307"/>
                    <a:pt x="81795" y="3826996"/>
                    <a:pt x="63030" y="36267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46257" y="800100"/>
            <a:ext cx="1682496" cy="18288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627502" y="1479154"/>
            <a:ext cx="3032991" cy="96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600" b="1" spc="13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  <a:endParaRPr lang="en-US" sz="5600" b="1" spc="135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5800" y="8496300"/>
            <a:ext cx="1708653" cy="11121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6398" y="2628900"/>
            <a:ext cx="149352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vi-VN" altLang="en-US" sz="3800" dirty="0" smtClean="0">
                <a:cs typeface="Arial" panose="020B0604020202020204" pitchFamily="34" charset="0"/>
              </a:rPr>
              <a:t>- </a:t>
            </a:r>
            <a:r>
              <a:rPr lang="vi-VN" altLang="en-US" sz="3800" b="1" dirty="0">
                <a:cs typeface="Arial" panose="020B0604020202020204" pitchFamily="34" charset="0"/>
              </a:rPr>
              <a:t>Những</a:t>
            </a:r>
            <a:r>
              <a:rPr lang="vi-VN" altLang="en-US" sz="3800" dirty="0">
                <a:cs typeface="Arial" panose="020B0604020202020204" pitchFamily="34" charset="0"/>
              </a:rPr>
              <a:t> </a:t>
            </a:r>
            <a:r>
              <a:rPr lang="vi-VN" altLang="en-US" sz="3800" b="1" i="1" dirty="0">
                <a:solidFill>
                  <a:srgbClr val="FF0000"/>
                </a:solidFill>
                <a:cs typeface="Arial" panose="020B0604020202020204" pitchFamily="34" charset="0"/>
              </a:rPr>
              <a:t>yếu tố tình thái gắn với ý kiến của người nói </a:t>
            </a:r>
            <a:r>
              <a:rPr lang="vi-VN" altLang="en-US" sz="3800" b="1" dirty="0">
                <a:cs typeface="Arial" panose="020B0604020202020204" pitchFamily="34" charset="0"/>
              </a:rPr>
              <a:t>như :Theo tôi, ý ông ấy, theo anh…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vi-VN" altLang="en-US" sz="3800" dirty="0">
                <a:cs typeface="Arial" panose="020B0604020202020204" pitchFamily="34" charset="0"/>
              </a:rPr>
              <a:t>            </a:t>
            </a:r>
            <a:r>
              <a:rPr lang="vi-VN" altLang="en-US" sz="3800" b="1" dirty="0" smtClean="0">
                <a:cs typeface="Arial" panose="020B0604020202020204" pitchFamily="34" charset="0"/>
              </a:rPr>
              <a:t>V</a:t>
            </a:r>
            <a:r>
              <a:rPr lang="en-US" alt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en-US" alt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altLang="en-US" sz="3800" b="1" dirty="0" smtClean="0">
                <a:cs typeface="Arial" panose="020B0604020202020204" pitchFamily="34" charset="0"/>
              </a:rPr>
              <a:t>: </a:t>
            </a:r>
            <a:r>
              <a:rPr lang="vi-VN" altLang="en-US" sz="3800" i="1" dirty="0">
                <a:cs typeface="Arial" panose="020B0604020202020204" pitchFamily="34" charset="0"/>
              </a:rPr>
              <a:t>Theo anh, anh thấy sự việc này như thế nào?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vi-VN" altLang="en-US" sz="3800" b="1" dirty="0">
                <a:cs typeface="Arial" panose="020B0604020202020204" pitchFamily="34" charset="0"/>
              </a:rPr>
              <a:t>- Những </a:t>
            </a:r>
            <a:r>
              <a:rPr lang="vi-VN" altLang="en-US" sz="3800" b="1" i="1" dirty="0">
                <a:solidFill>
                  <a:srgbClr val="FF0000"/>
                </a:solidFill>
                <a:cs typeface="Arial" panose="020B0604020202020204" pitchFamily="34" charset="0"/>
              </a:rPr>
              <a:t>yếu tố tình thái chỉ thái độ của người nói đối với người nghe như</a:t>
            </a:r>
            <a:r>
              <a:rPr lang="vi-VN" altLang="en-US" sz="3800" b="1" dirty="0">
                <a:cs typeface="Arial" panose="020B0604020202020204" pitchFamily="34" charset="0"/>
              </a:rPr>
              <a:t>: à, ạ, a, hả, hử, nhé, nhỉ, đây, đấy… (đứng cuối câu)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vi-VN" altLang="en-US" sz="3800" dirty="0">
                <a:cs typeface="Arial" panose="020B0604020202020204" pitchFamily="34" charset="0"/>
              </a:rPr>
              <a:t>            </a:t>
            </a:r>
            <a:r>
              <a:rPr lang="vi-VN" altLang="en-US" sz="3800" b="1" dirty="0" smtClean="0">
                <a:cs typeface="Arial" panose="020B0604020202020204" pitchFamily="34" charset="0"/>
              </a:rPr>
              <a:t>V</a:t>
            </a:r>
            <a:r>
              <a:rPr lang="en-US" alt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en-US" alt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altLang="en-US" sz="3800" b="1" dirty="0" smtClean="0">
                <a:cs typeface="Arial" panose="020B0604020202020204" pitchFamily="34" charset="0"/>
              </a:rPr>
              <a:t>: </a:t>
            </a:r>
            <a:r>
              <a:rPr lang="vi-VN" altLang="en-US" sz="3800" i="1" dirty="0">
                <a:cs typeface="Arial" panose="020B0604020202020204" pitchFamily="34" charset="0"/>
              </a:rPr>
              <a:t>Mai đi lúc 7 giờ nhé!</a:t>
            </a:r>
            <a:endParaRPr lang="en-US" alt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1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 rot="5400000">
            <a:off x="7095385" y="-1828800"/>
            <a:ext cx="4173427" cy="13944600"/>
            <a:chOff x="0" y="0"/>
            <a:chExt cx="2622070" cy="3251114"/>
          </a:xfrm>
        </p:grpSpPr>
        <p:sp>
          <p:nvSpPr>
            <p:cNvPr id="24" name="Freeform 24"/>
            <p:cNvSpPr/>
            <p:nvPr/>
          </p:nvSpPr>
          <p:spPr>
            <a:xfrm>
              <a:off x="-9098" y="-6509"/>
              <a:ext cx="2636400" cy="3283168"/>
            </a:xfrm>
            <a:custGeom>
              <a:avLst/>
              <a:gdLst/>
              <a:ahLst/>
              <a:cxnLst/>
              <a:rect l="l" t="t" r="r" b="b"/>
              <a:pathLst>
                <a:path w="2636400" h="3283168">
                  <a:moveTo>
                    <a:pt x="63030" y="2689614"/>
                  </a:moveTo>
                  <a:cubicBezTo>
                    <a:pt x="63030" y="2689614"/>
                    <a:pt x="0" y="244305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43327" y="6965"/>
                  </a:cubicBezTo>
                  <a:lnTo>
                    <a:pt x="1743328" y="6965"/>
                  </a:lnTo>
                  <a:cubicBezTo>
                    <a:pt x="1960075" y="16819"/>
                    <a:pt x="2164390" y="36481"/>
                    <a:pt x="2298579" y="101690"/>
                  </a:cubicBezTo>
                  <a:cubicBezTo>
                    <a:pt x="2554625" y="226120"/>
                    <a:pt x="2636400" y="459160"/>
                    <a:pt x="2630912" y="704684"/>
                  </a:cubicBezTo>
                  <a:cubicBezTo>
                    <a:pt x="2630912" y="704684"/>
                    <a:pt x="2587624" y="1013073"/>
                    <a:pt x="2595058" y="1248607"/>
                  </a:cubicBezTo>
                  <a:cubicBezTo>
                    <a:pt x="2602181" y="2431416"/>
                    <a:pt x="2609338" y="2627018"/>
                    <a:pt x="2609338" y="2627018"/>
                  </a:cubicBezTo>
                  <a:cubicBezTo>
                    <a:pt x="2592656" y="2842751"/>
                    <a:pt x="2478012" y="3053363"/>
                    <a:pt x="2281143" y="3164987"/>
                  </a:cubicBezTo>
                  <a:cubicBezTo>
                    <a:pt x="2130791" y="3250235"/>
                    <a:pt x="1932760" y="3265333"/>
                    <a:pt x="1527200" y="3254592"/>
                  </a:cubicBezTo>
                  <a:lnTo>
                    <a:pt x="1527189" y="3254592"/>
                  </a:lnTo>
                  <a:cubicBezTo>
                    <a:pt x="645952" y="3249315"/>
                    <a:pt x="384604" y="3283168"/>
                    <a:pt x="254278" y="3174010"/>
                  </a:cubicBezTo>
                  <a:cubicBezTo>
                    <a:pt x="145767" y="3083125"/>
                    <a:pt x="81795" y="2889813"/>
                    <a:pt x="63030" y="26896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2816673" y="4621050"/>
            <a:ext cx="126492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200" b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THÀNH PHẦN CẢM THÁN</a:t>
            </a:r>
            <a:endParaRPr lang="en-US" sz="7200" b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73200" y="4865434"/>
            <a:ext cx="3276904" cy="412424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32863" y="495300"/>
            <a:ext cx="1446752" cy="22164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73246">
            <a:off x="-5554730" y="7676432"/>
            <a:ext cx="9180582" cy="90637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98879" y="4131634"/>
            <a:ext cx="1559573" cy="13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45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66800" y="3025381"/>
            <a:ext cx="16383000" cy="6925887"/>
            <a:chOff x="0" y="0"/>
            <a:chExt cx="4989156" cy="2226039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5003486" cy="2258093"/>
            </a:xfrm>
            <a:custGeom>
              <a:avLst/>
              <a:gdLst/>
              <a:ahLst/>
              <a:cxnLst/>
              <a:rect l="l" t="t" r="r" b="b"/>
              <a:pathLst>
                <a:path w="5003486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110414" y="6965"/>
                  </a:cubicBezTo>
                  <a:lnTo>
                    <a:pt x="4110415" y="6965"/>
                  </a:lnTo>
                  <a:cubicBezTo>
                    <a:pt x="4327162" y="16819"/>
                    <a:pt x="4531477" y="36481"/>
                    <a:pt x="4665665" y="101690"/>
                  </a:cubicBezTo>
                  <a:cubicBezTo>
                    <a:pt x="4921711" y="226120"/>
                    <a:pt x="5003486" y="459160"/>
                    <a:pt x="4997999" y="704684"/>
                  </a:cubicBezTo>
                  <a:cubicBezTo>
                    <a:pt x="4997999" y="704684"/>
                    <a:pt x="4954711" y="1013073"/>
                    <a:pt x="4962144" y="1248607"/>
                  </a:cubicBezTo>
                  <a:cubicBezTo>
                    <a:pt x="4969267" y="1406341"/>
                    <a:pt x="4976424" y="1601944"/>
                    <a:pt x="4976424" y="1601944"/>
                  </a:cubicBezTo>
                  <a:cubicBezTo>
                    <a:pt x="4959742" y="1817676"/>
                    <a:pt x="4845098" y="2028288"/>
                    <a:pt x="4648229" y="2139912"/>
                  </a:cubicBezTo>
                  <a:cubicBezTo>
                    <a:pt x="4497878" y="2225161"/>
                    <a:pt x="4299847" y="2240259"/>
                    <a:pt x="3412348" y="2229517"/>
                  </a:cubicBezTo>
                  <a:lnTo>
                    <a:pt x="3412306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109047" y="1145360"/>
            <a:ext cx="14069907" cy="1723003"/>
            <a:chOff x="0" y="0"/>
            <a:chExt cx="1589353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5897745" cy="2345666"/>
            </a:xfrm>
            <a:custGeom>
              <a:avLst/>
              <a:gdLst/>
              <a:ahLst/>
              <a:cxnLst/>
              <a:rect l="l" t="t" r="r" b="b"/>
              <a:pathLst>
                <a:path w="1589774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53144" y="12454"/>
                  </a:cubicBezTo>
                  <a:cubicBezTo>
                    <a:pt x="13248569" y="12671"/>
                    <a:pt x="15623677" y="0"/>
                    <a:pt x="15623677" y="0"/>
                  </a:cubicBezTo>
                  <a:cubicBezTo>
                    <a:pt x="15691141" y="0"/>
                    <a:pt x="15767077" y="0"/>
                    <a:pt x="15845851" y="85073"/>
                  </a:cubicBezTo>
                  <a:cubicBezTo>
                    <a:pt x="15888828" y="131488"/>
                    <a:pt x="15889896" y="240224"/>
                    <a:pt x="15890302" y="320281"/>
                  </a:cubicBezTo>
                  <a:cubicBezTo>
                    <a:pt x="15890302" y="320281"/>
                    <a:pt x="15888597" y="1318305"/>
                    <a:pt x="15888597" y="1583082"/>
                  </a:cubicBezTo>
                  <a:cubicBezTo>
                    <a:pt x="15888597" y="1797241"/>
                    <a:pt x="15897745" y="2096420"/>
                    <a:pt x="15897745" y="2096420"/>
                  </a:cubicBezTo>
                  <a:cubicBezTo>
                    <a:pt x="15897745" y="2225089"/>
                    <a:pt x="15893575" y="2345666"/>
                    <a:pt x="15640738" y="2337532"/>
                  </a:cubicBezTo>
                  <a:cubicBezTo>
                    <a:pt x="15640738" y="2337532"/>
                    <a:pt x="15264264" y="2317234"/>
                    <a:pt x="13681741" y="2324832"/>
                  </a:cubicBezTo>
                  <a:cubicBezTo>
                    <a:pt x="346930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428561" y="1523908"/>
            <a:ext cx="13427147" cy="96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600" b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THÀNH PHẦN CẢM THÁN</a:t>
            </a:r>
            <a:endParaRPr lang="en-US" sz="5600" b="1" spc="13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21828" y="8345007"/>
            <a:ext cx="1090306" cy="16703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3877" y="2247900"/>
            <a:ext cx="2512574" cy="2279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363980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47625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mà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thế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Trời 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chỉ còn có năm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4762500"/>
            <a:ext cx="8382000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 ơi</a:t>
            </a:r>
            <a:endParaRPr lang="en-US" sz="4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5867400" y="4914900"/>
            <a:ext cx="228600" cy="189591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18261" y="5231755"/>
            <a:ext cx="8229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Dùng để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tâm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người nói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822339" y="5239577"/>
            <a:ext cx="838200" cy="5464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602957" y="4807021"/>
            <a:ext cx="26540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sướng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822339" y="5785984"/>
            <a:ext cx="780618" cy="507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602957" y="5860876"/>
            <a:ext cx="26540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rẻ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 animBg="1"/>
      <p:bldP spid="15" grpId="0"/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66800" y="3025381"/>
            <a:ext cx="16383000" cy="6925887"/>
            <a:chOff x="0" y="0"/>
            <a:chExt cx="4989156" cy="2226039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5003486" cy="2258093"/>
            </a:xfrm>
            <a:custGeom>
              <a:avLst/>
              <a:gdLst/>
              <a:ahLst/>
              <a:cxnLst/>
              <a:rect l="l" t="t" r="r" b="b"/>
              <a:pathLst>
                <a:path w="5003486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110414" y="6965"/>
                  </a:cubicBezTo>
                  <a:lnTo>
                    <a:pt x="4110415" y="6965"/>
                  </a:lnTo>
                  <a:cubicBezTo>
                    <a:pt x="4327162" y="16819"/>
                    <a:pt x="4531477" y="36481"/>
                    <a:pt x="4665665" y="101690"/>
                  </a:cubicBezTo>
                  <a:cubicBezTo>
                    <a:pt x="4921711" y="226120"/>
                    <a:pt x="5003486" y="459160"/>
                    <a:pt x="4997999" y="704684"/>
                  </a:cubicBezTo>
                  <a:cubicBezTo>
                    <a:pt x="4997999" y="704684"/>
                    <a:pt x="4954711" y="1013073"/>
                    <a:pt x="4962144" y="1248607"/>
                  </a:cubicBezTo>
                  <a:cubicBezTo>
                    <a:pt x="4969267" y="1406341"/>
                    <a:pt x="4976424" y="1601944"/>
                    <a:pt x="4976424" y="1601944"/>
                  </a:cubicBezTo>
                  <a:cubicBezTo>
                    <a:pt x="4959742" y="1817676"/>
                    <a:pt x="4845098" y="2028288"/>
                    <a:pt x="4648229" y="2139912"/>
                  </a:cubicBezTo>
                  <a:cubicBezTo>
                    <a:pt x="4497878" y="2225161"/>
                    <a:pt x="4299847" y="2240259"/>
                    <a:pt x="3412348" y="2229517"/>
                  </a:cubicBezTo>
                  <a:lnTo>
                    <a:pt x="3412306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109047" y="1145360"/>
            <a:ext cx="14069907" cy="1723003"/>
            <a:chOff x="0" y="0"/>
            <a:chExt cx="1589353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5897745" cy="2345666"/>
            </a:xfrm>
            <a:custGeom>
              <a:avLst/>
              <a:gdLst/>
              <a:ahLst/>
              <a:cxnLst/>
              <a:rect l="l" t="t" r="r" b="b"/>
              <a:pathLst>
                <a:path w="1589774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53144" y="12454"/>
                  </a:cubicBezTo>
                  <a:cubicBezTo>
                    <a:pt x="13248569" y="12671"/>
                    <a:pt x="15623677" y="0"/>
                    <a:pt x="15623677" y="0"/>
                  </a:cubicBezTo>
                  <a:cubicBezTo>
                    <a:pt x="15691141" y="0"/>
                    <a:pt x="15767077" y="0"/>
                    <a:pt x="15845851" y="85073"/>
                  </a:cubicBezTo>
                  <a:cubicBezTo>
                    <a:pt x="15888828" y="131488"/>
                    <a:pt x="15889896" y="240224"/>
                    <a:pt x="15890302" y="320281"/>
                  </a:cubicBezTo>
                  <a:cubicBezTo>
                    <a:pt x="15890302" y="320281"/>
                    <a:pt x="15888597" y="1318305"/>
                    <a:pt x="15888597" y="1583082"/>
                  </a:cubicBezTo>
                  <a:cubicBezTo>
                    <a:pt x="15888597" y="1797241"/>
                    <a:pt x="15897745" y="2096420"/>
                    <a:pt x="15897745" y="2096420"/>
                  </a:cubicBezTo>
                  <a:cubicBezTo>
                    <a:pt x="15897745" y="2225089"/>
                    <a:pt x="15893575" y="2345666"/>
                    <a:pt x="15640738" y="2337532"/>
                  </a:cubicBezTo>
                  <a:cubicBezTo>
                    <a:pt x="15640738" y="2337532"/>
                    <a:pt x="15264264" y="2317234"/>
                    <a:pt x="13681741" y="2324832"/>
                  </a:cubicBezTo>
                  <a:cubicBezTo>
                    <a:pt x="346930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428561" y="1523908"/>
            <a:ext cx="13427147" cy="96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600" b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THÀNH PHẦN CẢM THÁN</a:t>
            </a:r>
            <a:endParaRPr lang="en-US" sz="5600" b="1" spc="13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21828" y="8345007"/>
            <a:ext cx="1090306" cy="16703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3877" y="2247900"/>
            <a:ext cx="2512574" cy="2279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3531985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2057438" y="4408204"/>
            <a:ext cx="14389029" cy="2788660"/>
          </a:xfrm>
          <a:prstGeom prst="cloudCallout">
            <a:avLst>
              <a:gd name="adj1" fmla="val -43502"/>
              <a:gd name="adj2" fmla="val 38030"/>
            </a:avLst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altLang="en-US" sz="3800" b="1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en-US" altLang="en-US" sz="3800" b="1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800" b="1" i="1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 thành </a:t>
            </a:r>
            <a:r>
              <a:rPr lang="en-US" altLang="en-US" sz="3800" b="1" i="1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en-US" altLang="en-US" sz="3800" b="1" i="1" dirty="0" err="1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3800" b="1" i="1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dùng để </a:t>
            </a:r>
            <a:r>
              <a:rPr lang="en-US" altLang="en-US" sz="3800" b="1" i="1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11976" y="7505700"/>
            <a:ext cx="12211887" cy="2051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vi-VN" altLang="en-US" sz="3800" dirty="0">
                <a:solidFill>
                  <a:schemeClr val="tx1"/>
                </a:solidFill>
                <a:cs typeface="Arial" panose="020B0604020202020204" pitchFamily="34" charset="0"/>
              </a:rPr>
              <a:t>Thành phần cảm thán được dùng để bộc lộ tâm lí của người nói </a:t>
            </a:r>
            <a:r>
              <a:rPr lang="vi-VN" altLang="en-US" sz="3800" i="1" dirty="0">
                <a:solidFill>
                  <a:schemeClr val="tx1"/>
                </a:solidFill>
                <a:cs typeface="Arial" panose="020B0604020202020204" pitchFamily="34" charset="0"/>
              </a:rPr>
              <a:t>(vui, buồn, mừng, giận, </a:t>
            </a:r>
            <a:r>
              <a:rPr lang="vi-VN" altLang="en-US" sz="38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….)</a:t>
            </a:r>
            <a:r>
              <a:rPr lang="en-US" altLang="en-US" sz="38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vi-VN" altLang="en-US" sz="3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2329377" y="8064405"/>
            <a:ext cx="685800" cy="934197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846374">
            <a:off x="15128775" y="571157"/>
            <a:ext cx="5580941" cy="142943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604451" y="1004584"/>
            <a:ext cx="14823684" cy="8396592"/>
            <a:chOff x="0" y="0"/>
            <a:chExt cx="16745007" cy="3546291"/>
          </a:xfrm>
        </p:grpSpPr>
        <p:sp>
          <p:nvSpPr>
            <p:cNvPr id="9" name="Freeform 9"/>
            <p:cNvSpPr/>
            <p:nvPr/>
          </p:nvSpPr>
          <p:spPr>
            <a:xfrm>
              <a:off x="-4213" y="0"/>
              <a:ext cx="16749220" cy="3546291"/>
            </a:xfrm>
            <a:custGeom>
              <a:avLst/>
              <a:gdLst/>
              <a:ahLst/>
              <a:cxnLst/>
              <a:rect l="l" t="t" r="r" b="b"/>
              <a:pathLst>
                <a:path w="16749220" h="3546291">
                  <a:moveTo>
                    <a:pt x="278431" y="16918"/>
                  </a:moveTo>
                  <a:cubicBezTo>
                    <a:pt x="278431" y="16918"/>
                    <a:pt x="604014" y="12258"/>
                    <a:pt x="1168304" y="12454"/>
                  </a:cubicBezTo>
                  <a:cubicBezTo>
                    <a:pt x="13992347" y="12671"/>
                    <a:pt x="16475152" y="0"/>
                    <a:pt x="16475152" y="0"/>
                  </a:cubicBezTo>
                  <a:cubicBezTo>
                    <a:pt x="16542616" y="0"/>
                    <a:pt x="16618552" y="0"/>
                    <a:pt x="16697326" y="85073"/>
                  </a:cubicBezTo>
                  <a:cubicBezTo>
                    <a:pt x="16740303" y="131488"/>
                    <a:pt x="16741371" y="240224"/>
                    <a:pt x="16741777" y="320281"/>
                  </a:cubicBezTo>
                  <a:cubicBezTo>
                    <a:pt x="16741777" y="320281"/>
                    <a:pt x="16740072" y="2311678"/>
                    <a:pt x="16740072" y="2783707"/>
                  </a:cubicBezTo>
                  <a:cubicBezTo>
                    <a:pt x="16740072" y="2997866"/>
                    <a:pt x="16749220" y="3297044"/>
                    <a:pt x="16749220" y="3297044"/>
                  </a:cubicBezTo>
                  <a:cubicBezTo>
                    <a:pt x="16749220" y="3425713"/>
                    <a:pt x="16745052" y="3546291"/>
                    <a:pt x="16492213" y="3538157"/>
                  </a:cubicBezTo>
                  <a:cubicBezTo>
                    <a:pt x="16492213" y="3538157"/>
                    <a:pt x="16115741" y="3517858"/>
                    <a:pt x="14451613" y="3525457"/>
                  </a:cubicBezTo>
                  <a:cubicBezTo>
                    <a:pt x="3623984" y="3533591"/>
                    <a:pt x="304023" y="3546291"/>
                    <a:pt x="304023" y="3546291"/>
                  </a:cubicBezTo>
                  <a:cubicBezTo>
                    <a:pt x="132548" y="3546291"/>
                    <a:pt x="4213" y="3445222"/>
                    <a:pt x="8532" y="3242675"/>
                  </a:cubicBezTo>
                  <a:cubicBezTo>
                    <a:pt x="8532" y="3242675"/>
                    <a:pt x="9630" y="2744134"/>
                    <a:pt x="4815" y="116744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732158" y="861709"/>
            <a:ext cx="14823684" cy="8396592"/>
            <a:chOff x="0" y="0"/>
            <a:chExt cx="16745007" cy="3546291"/>
          </a:xfrm>
        </p:grpSpPr>
        <p:sp>
          <p:nvSpPr>
            <p:cNvPr id="11" name="Freeform 11"/>
            <p:cNvSpPr/>
            <p:nvPr/>
          </p:nvSpPr>
          <p:spPr>
            <a:xfrm>
              <a:off x="-4213" y="0"/>
              <a:ext cx="16749220" cy="3546291"/>
            </a:xfrm>
            <a:custGeom>
              <a:avLst/>
              <a:gdLst/>
              <a:ahLst/>
              <a:cxnLst/>
              <a:rect l="l" t="t" r="r" b="b"/>
              <a:pathLst>
                <a:path w="16749220" h="3546291">
                  <a:moveTo>
                    <a:pt x="278431" y="16918"/>
                  </a:moveTo>
                  <a:cubicBezTo>
                    <a:pt x="278431" y="16918"/>
                    <a:pt x="604014" y="12258"/>
                    <a:pt x="1168304" y="12454"/>
                  </a:cubicBezTo>
                  <a:cubicBezTo>
                    <a:pt x="13992347" y="12671"/>
                    <a:pt x="16475152" y="0"/>
                    <a:pt x="16475152" y="0"/>
                  </a:cubicBezTo>
                  <a:cubicBezTo>
                    <a:pt x="16542616" y="0"/>
                    <a:pt x="16618552" y="0"/>
                    <a:pt x="16697326" y="85073"/>
                  </a:cubicBezTo>
                  <a:cubicBezTo>
                    <a:pt x="16740303" y="131488"/>
                    <a:pt x="16741371" y="240224"/>
                    <a:pt x="16741777" y="320281"/>
                  </a:cubicBezTo>
                  <a:cubicBezTo>
                    <a:pt x="16741777" y="320281"/>
                    <a:pt x="16740072" y="2311678"/>
                    <a:pt x="16740072" y="2783707"/>
                  </a:cubicBezTo>
                  <a:cubicBezTo>
                    <a:pt x="16740072" y="2997866"/>
                    <a:pt x="16749220" y="3297044"/>
                    <a:pt x="16749220" y="3297044"/>
                  </a:cubicBezTo>
                  <a:cubicBezTo>
                    <a:pt x="16749220" y="3425713"/>
                    <a:pt x="16745052" y="3546291"/>
                    <a:pt x="16492213" y="3538157"/>
                  </a:cubicBezTo>
                  <a:cubicBezTo>
                    <a:pt x="16492213" y="3538157"/>
                    <a:pt x="16115741" y="3517858"/>
                    <a:pt x="14451613" y="3525457"/>
                  </a:cubicBezTo>
                  <a:cubicBezTo>
                    <a:pt x="3623984" y="3533591"/>
                    <a:pt x="304023" y="3546291"/>
                    <a:pt x="304023" y="3546291"/>
                  </a:cubicBezTo>
                  <a:cubicBezTo>
                    <a:pt x="132548" y="3546291"/>
                    <a:pt x="4213" y="3445222"/>
                    <a:pt x="8532" y="3242675"/>
                  </a:cubicBezTo>
                  <a:cubicBezTo>
                    <a:pt x="8532" y="3242675"/>
                    <a:pt x="9630" y="2744134"/>
                    <a:pt x="4815" y="116744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9483449">
            <a:off x="1247668" y="9172075"/>
            <a:ext cx="968979" cy="9689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629931">
            <a:off x="184627" y="7356612"/>
            <a:ext cx="1914019" cy="22023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2486029">
            <a:off x="16424577" y="8197932"/>
            <a:ext cx="1219140" cy="19268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624926" y="861708"/>
            <a:ext cx="1446752" cy="221647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28385">
            <a:off x="-427877" y="-227000"/>
            <a:ext cx="5580941" cy="14294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18035" y="1493192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2067" y="2374598"/>
            <a:ext cx="13380135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Thành phần </a:t>
            </a:r>
            <a:r>
              <a:rPr lang="en-US" sz="3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dùng để thể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cách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người nói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việc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nói đến trong câu.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Thành phần cảm </a:t>
            </a:r>
            <a:r>
              <a:rPr lang="en-US" sz="3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dùng để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tâm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người nói (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,…)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Các thành phần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cảm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bộ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vào việc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việc của câu nên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gọi là 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thành phần </a:t>
            </a:r>
            <a:r>
              <a:rPr lang="en-US" sz="3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 rot="5400000">
            <a:off x="7095385" y="-1828800"/>
            <a:ext cx="4173427" cy="13944600"/>
            <a:chOff x="0" y="0"/>
            <a:chExt cx="2622070" cy="3251114"/>
          </a:xfrm>
        </p:grpSpPr>
        <p:sp>
          <p:nvSpPr>
            <p:cNvPr id="24" name="Freeform 24"/>
            <p:cNvSpPr/>
            <p:nvPr/>
          </p:nvSpPr>
          <p:spPr>
            <a:xfrm>
              <a:off x="-9098" y="-6509"/>
              <a:ext cx="2636400" cy="3283168"/>
            </a:xfrm>
            <a:custGeom>
              <a:avLst/>
              <a:gdLst/>
              <a:ahLst/>
              <a:cxnLst/>
              <a:rect l="l" t="t" r="r" b="b"/>
              <a:pathLst>
                <a:path w="2636400" h="3283168">
                  <a:moveTo>
                    <a:pt x="63030" y="2689614"/>
                  </a:moveTo>
                  <a:cubicBezTo>
                    <a:pt x="63030" y="2689614"/>
                    <a:pt x="0" y="244305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43327" y="6965"/>
                  </a:cubicBezTo>
                  <a:lnTo>
                    <a:pt x="1743328" y="6965"/>
                  </a:lnTo>
                  <a:cubicBezTo>
                    <a:pt x="1960075" y="16819"/>
                    <a:pt x="2164390" y="36481"/>
                    <a:pt x="2298579" y="101690"/>
                  </a:cubicBezTo>
                  <a:cubicBezTo>
                    <a:pt x="2554625" y="226120"/>
                    <a:pt x="2636400" y="459160"/>
                    <a:pt x="2630912" y="704684"/>
                  </a:cubicBezTo>
                  <a:cubicBezTo>
                    <a:pt x="2630912" y="704684"/>
                    <a:pt x="2587624" y="1013073"/>
                    <a:pt x="2595058" y="1248607"/>
                  </a:cubicBezTo>
                  <a:cubicBezTo>
                    <a:pt x="2602181" y="2431416"/>
                    <a:pt x="2609338" y="2627018"/>
                    <a:pt x="2609338" y="2627018"/>
                  </a:cubicBezTo>
                  <a:cubicBezTo>
                    <a:pt x="2592656" y="2842751"/>
                    <a:pt x="2478012" y="3053363"/>
                    <a:pt x="2281143" y="3164987"/>
                  </a:cubicBezTo>
                  <a:cubicBezTo>
                    <a:pt x="2130791" y="3250235"/>
                    <a:pt x="1932760" y="3265333"/>
                    <a:pt x="1527200" y="3254592"/>
                  </a:cubicBezTo>
                  <a:lnTo>
                    <a:pt x="1527189" y="3254592"/>
                  </a:lnTo>
                  <a:cubicBezTo>
                    <a:pt x="645952" y="3249315"/>
                    <a:pt x="384604" y="3283168"/>
                    <a:pt x="254278" y="3174010"/>
                  </a:cubicBezTo>
                  <a:cubicBezTo>
                    <a:pt x="145767" y="3083125"/>
                    <a:pt x="81795" y="2889813"/>
                    <a:pt x="63030" y="26896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2816673" y="4621050"/>
            <a:ext cx="126492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200" b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LUYỆN TẬP</a:t>
            </a:r>
            <a:endParaRPr lang="en-US" sz="7200" b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73200" y="4865434"/>
            <a:ext cx="3276904" cy="412424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32863" y="495300"/>
            <a:ext cx="1446752" cy="22164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73246">
            <a:off x="-5554730" y="7676432"/>
            <a:ext cx="9180582" cy="90637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98879" y="4131634"/>
            <a:ext cx="1559573" cy="13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87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368" y="3559318"/>
            <a:ext cx="15936567" cy="5975869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33400" y="8267700"/>
            <a:ext cx="1943916" cy="16364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612712">
            <a:off x="14885757" y="3652463"/>
            <a:ext cx="3027887" cy="7755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81000" y="324910"/>
            <a:ext cx="1439936" cy="973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5291" y="457475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6978" y="1332574"/>
            <a:ext cx="15341025" cy="1977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các thành phần </a:t>
            </a:r>
            <a:r>
              <a:rPr lang="en-US" alt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cảm </a:t>
            </a:r>
            <a:r>
              <a:rPr lang="en-US" alt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thán</a:t>
            </a:r>
            <a:r>
              <a:rPr lang="en-US" alt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alt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câu 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SGK/tr19: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3899732"/>
            <a:ext cx="9677400" cy="506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Thành phần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 có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Thành phần cảm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Thành phần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như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Thành phần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 chả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nhẽ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9206" y="5646305"/>
            <a:ext cx="15936567" cy="3782087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33400" y="8267700"/>
            <a:ext cx="1943916" cy="16364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612712">
            <a:off x="14933592" y="5709863"/>
            <a:ext cx="3027887" cy="7755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81000" y="324910"/>
            <a:ext cx="1439936" cy="973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5291" y="457475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6978" y="1332574"/>
            <a:ext cx="1534102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sắp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từ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đây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tự tăng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alt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1898" y="3419299"/>
            <a:ext cx="12191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Chắc là,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dường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như, chắc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có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chắc hẳn,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như, có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như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2274" y="6442678"/>
            <a:ext cx="109221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Dường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như/có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như/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như - có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chắc là - chắc hẳn - chắc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44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81000" y="324910"/>
            <a:ext cx="1439936" cy="973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5291" y="457475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6978" y="1411582"/>
            <a:ext cx="15341025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nói về cảm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một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ảnh,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,..), trong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có câu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thành phần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hoặc cảm </a:t>
            </a:r>
            <a:r>
              <a:rPr lang="en-US" alt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</a:t>
            </a:r>
            <a:r>
              <a:rPr lang="en-US" alt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99110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46952"/>
            <a:ext cx="15919601" cy="8744748"/>
            <a:chOff x="0" y="0"/>
            <a:chExt cx="10805670" cy="7119301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09882" cy="7119301"/>
            </a:xfrm>
            <a:custGeom>
              <a:avLst/>
              <a:gdLst/>
              <a:ahLst/>
              <a:cxnLst/>
              <a:rect l="l" t="t" r="r" b="b"/>
              <a:pathLst>
                <a:path w="10809882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0041" y="903327"/>
            <a:ext cx="15903447" cy="8683921"/>
            <a:chOff x="0" y="0"/>
            <a:chExt cx="10821129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0825342" cy="7087086"/>
            </a:xfrm>
            <a:custGeom>
              <a:avLst/>
              <a:gdLst/>
              <a:ahLst/>
              <a:cxnLst/>
              <a:rect l="l" t="t" r="r" b="b"/>
              <a:pathLst>
                <a:path w="108253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628082" y="1311889"/>
            <a:ext cx="520267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400" b="1" spc="149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spc="149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988226">
            <a:off x="-6338320" y="5504654"/>
            <a:ext cx="9565636" cy="94438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5789" y="-1240253"/>
            <a:ext cx="3411394" cy="39751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988226">
            <a:off x="16954606" y="-4802379"/>
            <a:ext cx="9050206" cy="8935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01520">
            <a:off x="14340990" y="675149"/>
            <a:ext cx="3561064" cy="15927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28857" y="7005637"/>
            <a:ext cx="3415773" cy="325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396407">
            <a:off x="825366" y="6617143"/>
            <a:ext cx="2270123" cy="26285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83479" y="2587833"/>
            <a:ext cx="122825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Xác định kết cấu C-V của 2 câu văn </a:t>
            </a:r>
            <a:r>
              <a:rPr lang="de-DE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sau? 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2744" y="3503448"/>
            <a:ext cx="9144000" cy="2477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dirty="0"/>
              <a:t>Chao ôi, các em chăm học </a:t>
            </a:r>
            <a:r>
              <a:rPr lang="vi-VN" sz="4200" dirty="0" smtClean="0"/>
              <a:t>quá!</a:t>
            </a:r>
            <a:endParaRPr lang="en-US" sz="4200" dirty="0" smtClean="0"/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dirty="0" smtClean="0"/>
              <a:t>Có </a:t>
            </a:r>
            <a:r>
              <a:rPr lang="vi-VN" sz="4200" dirty="0"/>
              <a:t>lẽ Lan nghỉ học vì ốm.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21734" y="6135195"/>
            <a:ext cx="1231093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de-DE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biết  từ </a:t>
            </a:r>
            <a:r>
              <a:rPr lang="de-DE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“Chao ôi”, “Có lẽ” </a:t>
            </a:r>
            <a:r>
              <a:rPr lang="de-DE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có tham gia vào việc diễn đạt nghĩa sự việc của câu không? Vậy nó là thành phần gì?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21291" y="1266428"/>
            <a:ext cx="50673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400" b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spc="13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15745" y="2876089"/>
            <a:ext cx="14561591" cy="61604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04459" y="7507064"/>
            <a:ext cx="1871901" cy="2394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526151">
            <a:off x="-5293258" y="-7236327"/>
            <a:ext cx="9050206" cy="89350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4497273">
            <a:off x="12734197" y="9630309"/>
            <a:ext cx="9050206" cy="89350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560393" y="2305174"/>
            <a:ext cx="1004879" cy="13513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75308">
            <a:off x="15347198" y="2382644"/>
            <a:ext cx="2486335" cy="17268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936424" y="1785338"/>
            <a:ext cx="1439936" cy="9739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62832" y="4141658"/>
            <a:ext cx="1278676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i="1" dirty="0"/>
              <a:t>Viết một đoạn văn trình bày tác dụng của việc đọc sách với con người, trong đó có chứa 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b="1" i="1" dirty="0"/>
              <a:t>khởi ngữ và 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200" b="1" i="1" dirty="0" smtClean="0"/>
              <a:t> </a:t>
            </a:r>
            <a:r>
              <a:rPr lang="vi-VN" sz="4200" b="1" i="1" dirty="0"/>
              <a:t>thành phần biệt </a:t>
            </a:r>
            <a:r>
              <a:rPr lang="vi-VN" sz="4200" b="1" i="1" dirty="0" smtClean="0"/>
              <a:t>lập</a:t>
            </a:r>
            <a:r>
              <a:rPr lang="en-US" sz="4200" b="1" i="1" dirty="0" smtClean="0"/>
              <a:t>.</a:t>
            </a:r>
            <a:endParaRPr lang="en-US" sz="42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60378" y="3620373"/>
            <a:ext cx="12626904" cy="5698268"/>
            <a:chOff x="0" y="0"/>
            <a:chExt cx="4332274" cy="2216503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4346604" cy="2248556"/>
            </a:xfrm>
            <a:custGeom>
              <a:avLst/>
              <a:gdLst/>
              <a:ahLst/>
              <a:cxnLst/>
              <a:rect l="l" t="t" r="r" b="b"/>
              <a:pathLst>
                <a:path w="4346604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453531" y="6965"/>
                  </a:cubicBezTo>
                  <a:lnTo>
                    <a:pt x="3453533" y="6965"/>
                  </a:lnTo>
                  <a:cubicBezTo>
                    <a:pt x="3670280" y="16819"/>
                    <a:pt x="3874595" y="36481"/>
                    <a:pt x="4008783" y="101690"/>
                  </a:cubicBezTo>
                  <a:cubicBezTo>
                    <a:pt x="4264829" y="226120"/>
                    <a:pt x="4346604" y="459160"/>
                    <a:pt x="4341117" y="704684"/>
                  </a:cubicBezTo>
                  <a:cubicBezTo>
                    <a:pt x="4341117" y="704684"/>
                    <a:pt x="4297828" y="1013073"/>
                    <a:pt x="4305262" y="1248607"/>
                  </a:cubicBezTo>
                  <a:cubicBezTo>
                    <a:pt x="4312385" y="1396804"/>
                    <a:pt x="4319542" y="1592407"/>
                    <a:pt x="4319542" y="1592407"/>
                  </a:cubicBezTo>
                  <a:cubicBezTo>
                    <a:pt x="4302860" y="1808139"/>
                    <a:pt x="4188216" y="2018751"/>
                    <a:pt x="3991347" y="2130375"/>
                  </a:cubicBezTo>
                  <a:cubicBezTo>
                    <a:pt x="3840996" y="2215624"/>
                    <a:pt x="3642965" y="2230722"/>
                    <a:pt x="2889207" y="2219980"/>
                  </a:cubicBezTo>
                  <a:lnTo>
                    <a:pt x="2889173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191000" y="1145360"/>
            <a:ext cx="10058400" cy="2076524"/>
            <a:chOff x="0" y="0"/>
            <a:chExt cx="1019272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0196935" cy="2345666"/>
            </a:xfrm>
            <a:custGeom>
              <a:avLst/>
              <a:gdLst/>
              <a:ahLst/>
              <a:cxnLst/>
              <a:rect l="l" t="t" r="r" b="b"/>
              <a:pathLst>
                <a:path w="1019693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051645" y="12454"/>
                  </a:cubicBezTo>
                  <a:cubicBezTo>
                    <a:pt x="8268809" y="12671"/>
                    <a:pt x="9922866" y="0"/>
                    <a:pt x="9922866" y="0"/>
                  </a:cubicBezTo>
                  <a:cubicBezTo>
                    <a:pt x="9990330" y="0"/>
                    <a:pt x="10066267" y="0"/>
                    <a:pt x="10145041" y="85073"/>
                  </a:cubicBezTo>
                  <a:cubicBezTo>
                    <a:pt x="10188019" y="131488"/>
                    <a:pt x="10189087" y="240224"/>
                    <a:pt x="10189491" y="320281"/>
                  </a:cubicBezTo>
                  <a:cubicBezTo>
                    <a:pt x="10189491" y="320281"/>
                    <a:pt x="10187788" y="1318305"/>
                    <a:pt x="10187788" y="1583082"/>
                  </a:cubicBezTo>
                  <a:cubicBezTo>
                    <a:pt x="10187788" y="1797241"/>
                    <a:pt x="10196935" y="2096420"/>
                    <a:pt x="10196935" y="2096420"/>
                  </a:cubicBezTo>
                  <a:cubicBezTo>
                    <a:pt x="10196935" y="2225089"/>
                    <a:pt x="10192766" y="2345666"/>
                    <a:pt x="9939927" y="2337532"/>
                  </a:cubicBezTo>
                  <a:cubicBezTo>
                    <a:pt x="9939927" y="2337532"/>
                    <a:pt x="9563455" y="2317234"/>
                    <a:pt x="8527276" y="2324832"/>
                  </a:cubicBezTo>
                  <a:cubicBezTo>
                    <a:pt x="2433662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645959" y="1677883"/>
            <a:ext cx="9009646" cy="96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400" b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spc="13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0200" y="7277100"/>
            <a:ext cx="1446752" cy="22164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82532" y="694755"/>
            <a:ext cx="3241064" cy="30878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59552">
            <a:off x="15541351" y="1336388"/>
            <a:ext cx="1935895" cy="22415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643068">
            <a:off x="14193272" y="1763435"/>
            <a:ext cx="953870" cy="9733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95705" y="4558661"/>
            <a:ext cx="10722127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cũ, trả lời câu hỏi SGK.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câu hỏi phần vận dụng.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 bài mới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6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60875" y="7119920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748024" y="1440070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19200" y="1779549"/>
            <a:ext cx="15692881" cy="672790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47800" y="1960673"/>
            <a:ext cx="15214391" cy="636565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768945" y="3604948"/>
            <a:ext cx="1459471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14031">
            <a:off x="15183655" y="711028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483449">
            <a:off x="721214" y="7257288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29931">
            <a:off x="-329702" y="3760895"/>
            <a:ext cx="1914019" cy="22023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310117" y="5026359"/>
            <a:ext cx="2279662" cy="18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64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302423" y="7492844"/>
            <a:ext cx="1851206" cy="17771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447800" y="985102"/>
            <a:ext cx="1851206" cy="177715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52600" y="1406747"/>
            <a:ext cx="14859000" cy="7473507"/>
            <a:chOff x="0" y="0"/>
            <a:chExt cx="3976518" cy="253074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150573" y="1607943"/>
            <a:ext cx="14058952" cy="707111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322181" y="4317139"/>
            <a:ext cx="11702069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96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THÀNH PHẦN BIỆT LẬP</a:t>
            </a:r>
            <a:endParaRPr lang="en-US" sz="96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80120">
            <a:off x="1766408" y="6703706"/>
            <a:ext cx="2549699" cy="266097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49273" y="1064680"/>
            <a:ext cx="1446752" cy="221647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994762" y="3281153"/>
            <a:ext cx="6298473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7200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7200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60378" y="3620373"/>
            <a:ext cx="12626904" cy="5698268"/>
            <a:chOff x="0" y="0"/>
            <a:chExt cx="4332274" cy="2216503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4346604" cy="2248556"/>
            </a:xfrm>
            <a:custGeom>
              <a:avLst/>
              <a:gdLst/>
              <a:ahLst/>
              <a:cxnLst/>
              <a:rect l="l" t="t" r="r" b="b"/>
              <a:pathLst>
                <a:path w="4346604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453531" y="6965"/>
                  </a:cubicBezTo>
                  <a:lnTo>
                    <a:pt x="3453533" y="6965"/>
                  </a:lnTo>
                  <a:cubicBezTo>
                    <a:pt x="3670280" y="16819"/>
                    <a:pt x="3874595" y="36481"/>
                    <a:pt x="4008783" y="101690"/>
                  </a:cubicBezTo>
                  <a:cubicBezTo>
                    <a:pt x="4264829" y="226120"/>
                    <a:pt x="4346604" y="459160"/>
                    <a:pt x="4341117" y="704684"/>
                  </a:cubicBezTo>
                  <a:cubicBezTo>
                    <a:pt x="4341117" y="704684"/>
                    <a:pt x="4297828" y="1013073"/>
                    <a:pt x="4305262" y="1248607"/>
                  </a:cubicBezTo>
                  <a:cubicBezTo>
                    <a:pt x="4312385" y="1396804"/>
                    <a:pt x="4319542" y="1592407"/>
                    <a:pt x="4319542" y="1592407"/>
                  </a:cubicBezTo>
                  <a:cubicBezTo>
                    <a:pt x="4302860" y="1808139"/>
                    <a:pt x="4188216" y="2018751"/>
                    <a:pt x="3991347" y="2130375"/>
                  </a:cubicBezTo>
                  <a:cubicBezTo>
                    <a:pt x="3840996" y="2215624"/>
                    <a:pt x="3642965" y="2230722"/>
                    <a:pt x="2889207" y="2219980"/>
                  </a:cubicBezTo>
                  <a:lnTo>
                    <a:pt x="2889173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191000" y="1145360"/>
            <a:ext cx="10058400" cy="2076524"/>
            <a:chOff x="0" y="0"/>
            <a:chExt cx="1019272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0196935" cy="2345666"/>
            </a:xfrm>
            <a:custGeom>
              <a:avLst/>
              <a:gdLst/>
              <a:ahLst/>
              <a:cxnLst/>
              <a:rect l="l" t="t" r="r" b="b"/>
              <a:pathLst>
                <a:path w="1019693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051645" y="12454"/>
                  </a:cubicBezTo>
                  <a:cubicBezTo>
                    <a:pt x="8268809" y="12671"/>
                    <a:pt x="9922866" y="0"/>
                    <a:pt x="9922866" y="0"/>
                  </a:cubicBezTo>
                  <a:cubicBezTo>
                    <a:pt x="9990330" y="0"/>
                    <a:pt x="10066267" y="0"/>
                    <a:pt x="10145041" y="85073"/>
                  </a:cubicBezTo>
                  <a:cubicBezTo>
                    <a:pt x="10188019" y="131488"/>
                    <a:pt x="10189087" y="240224"/>
                    <a:pt x="10189491" y="320281"/>
                  </a:cubicBezTo>
                  <a:cubicBezTo>
                    <a:pt x="10189491" y="320281"/>
                    <a:pt x="10187788" y="1318305"/>
                    <a:pt x="10187788" y="1583082"/>
                  </a:cubicBezTo>
                  <a:cubicBezTo>
                    <a:pt x="10187788" y="1797241"/>
                    <a:pt x="10196935" y="2096420"/>
                    <a:pt x="10196935" y="2096420"/>
                  </a:cubicBezTo>
                  <a:cubicBezTo>
                    <a:pt x="10196935" y="2225089"/>
                    <a:pt x="10192766" y="2345666"/>
                    <a:pt x="9939927" y="2337532"/>
                  </a:cubicBezTo>
                  <a:cubicBezTo>
                    <a:pt x="9939927" y="2337532"/>
                    <a:pt x="9563455" y="2317234"/>
                    <a:pt x="8527276" y="2324832"/>
                  </a:cubicBezTo>
                  <a:cubicBezTo>
                    <a:pt x="2433662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645959" y="1677883"/>
            <a:ext cx="9009646" cy="96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400" b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spc="13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0200" y="7277100"/>
            <a:ext cx="1446752" cy="22164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82532" y="694755"/>
            <a:ext cx="3241064" cy="30878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59552">
            <a:off x="15541351" y="1336388"/>
            <a:ext cx="1935895" cy="22415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643068">
            <a:off x="14193272" y="1763435"/>
            <a:ext cx="953870" cy="9733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25910" y="3991847"/>
            <a:ext cx="8729695" cy="4602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THÀNH PHẦN TÌNH THÁI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THÀNH PHẦN CẢM THÁN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LUYỆN TẬP </a:t>
            </a:r>
            <a:endParaRPr lang="en-US" sz="4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 rot="5400000">
            <a:off x="7095385" y="-1828800"/>
            <a:ext cx="4173427" cy="13944600"/>
            <a:chOff x="0" y="0"/>
            <a:chExt cx="2622070" cy="3251114"/>
          </a:xfrm>
        </p:grpSpPr>
        <p:sp>
          <p:nvSpPr>
            <p:cNvPr id="24" name="Freeform 24"/>
            <p:cNvSpPr/>
            <p:nvPr/>
          </p:nvSpPr>
          <p:spPr>
            <a:xfrm>
              <a:off x="-9098" y="-6509"/>
              <a:ext cx="2636400" cy="3283168"/>
            </a:xfrm>
            <a:custGeom>
              <a:avLst/>
              <a:gdLst/>
              <a:ahLst/>
              <a:cxnLst/>
              <a:rect l="l" t="t" r="r" b="b"/>
              <a:pathLst>
                <a:path w="2636400" h="3283168">
                  <a:moveTo>
                    <a:pt x="63030" y="2689614"/>
                  </a:moveTo>
                  <a:cubicBezTo>
                    <a:pt x="63030" y="2689614"/>
                    <a:pt x="0" y="244305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43327" y="6965"/>
                  </a:cubicBezTo>
                  <a:lnTo>
                    <a:pt x="1743328" y="6965"/>
                  </a:lnTo>
                  <a:cubicBezTo>
                    <a:pt x="1960075" y="16819"/>
                    <a:pt x="2164390" y="36481"/>
                    <a:pt x="2298579" y="101690"/>
                  </a:cubicBezTo>
                  <a:cubicBezTo>
                    <a:pt x="2554625" y="226120"/>
                    <a:pt x="2636400" y="459160"/>
                    <a:pt x="2630912" y="704684"/>
                  </a:cubicBezTo>
                  <a:cubicBezTo>
                    <a:pt x="2630912" y="704684"/>
                    <a:pt x="2587624" y="1013073"/>
                    <a:pt x="2595058" y="1248607"/>
                  </a:cubicBezTo>
                  <a:cubicBezTo>
                    <a:pt x="2602181" y="2431416"/>
                    <a:pt x="2609338" y="2627018"/>
                    <a:pt x="2609338" y="2627018"/>
                  </a:cubicBezTo>
                  <a:cubicBezTo>
                    <a:pt x="2592656" y="2842751"/>
                    <a:pt x="2478012" y="3053363"/>
                    <a:pt x="2281143" y="3164987"/>
                  </a:cubicBezTo>
                  <a:cubicBezTo>
                    <a:pt x="2130791" y="3250235"/>
                    <a:pt x="1932760" y="3265333"/>
                    <a:pt x="1527200" y="3254592"/>
                  </a:cubicBezTo>
                  <a:lnTo>
                    <a:pt x="1527189" y="3254592"/>
                  </a:lnTo>
                  <a:cubicBezTo>
                    <a:pt x="645952" y="3249315"/>
                    <a:pt x="384604" y="3283168"/>
                    <a:pt x="254278" y="3174010"/>
                  </a:cubicBezTo>
                  <a:cubicBezTo>
                    <a:pt x="145767" y="3083125"/>
                    <a:pt x="81795" y="2889813"/>
                    <a:pt x="63030" y="26896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2816673" y="4621050"/>
            <a:ext cx="126492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200" b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THÀNH PHẦN TÌNH THÁI</a:t>
            </a:r>
            <a:endParaRPr lang="en-US" sz="7200" b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73200" y="4865434"/>
            <a:ext cx="3276904" cy="412424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32863" y="495300"/>
            <a:ext cx="1446752" cy="22164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73246">
            <a:off x="-5554730" y="7676432"/>
            <a:ext cx="9180582" cy="90637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98879" y="4131634"/>
            <a:ext cx="1559573" cy="1312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2058" y="538059"/>
            <a:ext cx="15175496" cy="1582500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081939" y="806749"/>
            <a:ext cx="14492002" cy="9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600" b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THÀNH PHẦN TÌNH THÁI</a:t>
            </a:r>
            <a:endParaRPr lang="en-US" sz="5600" b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 rot="5400000">
            <a:off x="5525075" y="-1524576"/>
            <a:ext cx="7391398" cy="15393553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6199255" y="3069620"/>
            <a:ext cx="1390046" cy="1418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483449">
            <a:off x="764064" y="8436165"/>
            <a:ext cx="1410702" cy="1410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29931">
            <a:off x="594268" y="3717260"/>
            <a:ext cx="1509083" cy="1736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486029">
            <a:off x="16522087" y="7314290"/>
            <a:ext cx="961266" cy="15192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352418">
            <a:off x="16907480" y="5536549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90029">
            <a:off x="-706665" y="-163992"/>
            <a:ext cx="5580941" cy="14294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90029">
            <a:off x="13845446" y="9174886"/>
            <a:ext cx="5580941" cy="14294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67000" y="294783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5433" y="3978243"/>
            <a:ext cx="13639800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Với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nhớ của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nghĩ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sẽ chạy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xô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vào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sẽ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lấy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6027946"/>
            <a:ext cx="13639800" cy="288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quay lại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vừa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khẽ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đầu vừa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tâm đến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khóc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nên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phải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vậy thôi.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3950318"/>
            <a:ext cx="2704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</a:p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5295459" y="4186546"/>
            <a:ext cx="231453" cy="179381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53587" y="4024546"/>
            <a:ext cx="7607440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định của người nói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việc, thể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21" idx="3"/>
          </p:cNvCxnSpPr>
          <p:nvPr/>
        </p:nvCxnSpPr>
        <p:spPr>
          <a:xfrm flipV="1">
            <a:off x="13561027" y="4686300"/>
            <a:ext cx="1145573" cy="294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3561027" y="4980321"/>
            <a:ext cx="1020715" cy="596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863779" y="4238335"/>
            <a:ext cx="1321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63778" y="5134803"/>
            <a:ext cx="149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20" grpId="0" animBg="1"/>
      <p:bldP spid="21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2058" y="538059"/>
            <a:ext cx="15175496" cy="1582500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081939" y="806749"/>
            <a:ext cx="14492002" cy="9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600" b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THÀNH PHẦN TÌNH THÁI</a:t>
            </a:r>
            <a:endParaRPr lang="en-US" sz="5600" b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 rot="5400000">
            <a:off x="5525075" y="-1524576"/>
            <a:ext cx="7391398" cy="15393553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6199255" y="3069620"/>
            <a:ext cx="1390046" cy="1418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483449">
            <a:off x="764064" y="8436165"/>
            <a:ext cx="1410702" cy="1410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29931">
            <a:off x="594268" y="3717260"/>
            <a:ext cx="1509083" cy="1736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486029">
            <a:off x="16522087" y="7314290"/>
            <a:ext cx="961266" cy="15192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352418">
            <a:off x="16907480" y="5536549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90029">
            <a:off x="-706665" y="-163992"/>
            <a:ext cx="5580941" cy="14294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90029">
            <a:off x="13845446" y="9174886"/>
            <a:ext cx="5580941" cy="14294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74898" y="2903377"/>
            <a:ext cx="13106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từ in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thì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việc của câu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có khác đi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69" y="5934188"/>
            <a:ext cx="5048735" cy="41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2058" y="538059"/>
            <a:ext cx="15175496" cy="1582500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081939" y="806749"/>
            <a:ext cx="14492002" cy="9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600" b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THÀNH PHẦN TÌNH THÁI</a:t>
            </a:r>
            <a:endParaRPr lang="en-US" sz="5600" b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 rot="5400000">
            <a:off x="5315050" y="-1543154"/>
            <a:ext cx="7811446" cy="15393553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6347359" y="3084111"/>
            <a:ext cx="1390046" cy="1418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483449">
            <a:off x="764064" y="8436165"/>
            <a:ext cx="1410702" cy="1410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29931">
            <a:off x="354403" y="3740415"/>
            <a:ext cx="1509083" cy="1736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486029">
            <a:off x="16522087" y="7314290"/>
            <a:ext cx="961266" cy="15192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352418">
            <a:off x="16907480" y="5536549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90029">
            <a:off x="-706665" y="-163992"/>
            <a:ext cx="5580941" cy="14294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90029">
            <a:off x="13845446" y="9174886"/>
            <a:ext cx="5580941" cy="1429436"/>
          </a:xfrm>
          <a:prstGeom prst="rect">
            <a:avLst/>
          </a:prstGeom>
        </p:spPr>
      </p:pic>
      <p:graphicFrame>
        <p:nvGraphicFramePr>
          <p:cNvPr id="16" name="Group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354373"/>
              </p:ext>
            </p:extLst>
          </p:nvPr>
        </p:nvGraphicFramePr>
        <p:xfrm>
          <a:off x="2125490" y="2790679"/>
          <a:ext cx="14148662" cy="4145280"/>
        </p:xfrm>
        <a:graphic>
          <a:graphicData uri="http://schemas.openxmlformats.org/drawingml/2006/table">
            <a:tbl>
              <a:tblPr/>
              <a:tblGrid>
                <a:gridCol w="7214462">
                  <a:extLst>
                    <a:ext uri="{9D8B030D-6E8A-4147-A177-3AD203B41FA5}">
                      <a16:colId xmlns:a16="http://schemas.microsoft.com/office/drawing/2014/main" val="1293578002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737058663"/>
                    </a:ext>
                  </a:extLst>
                </a:gridCol>
              </a:tblGrid>
              <a:tr h="361632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 Với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nhớ của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chắc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nghĩ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rằng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con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sẽ chạy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xô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vào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sẽ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ôm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chặt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lấy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quay lại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nhìn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vừa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khe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khẽ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lắc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đầu vừa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Có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lẽ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vì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khổ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tâm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nỗi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khóc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nên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phải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vậy thôi.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 Với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nhớ của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nghĩ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rằng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con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sẽ chạy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xô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vào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sẽ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ôm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chặt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lấy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quay lại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nhìn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vừa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khe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khẽ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lắc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đầu vừa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khổ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tâm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nỗi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khóc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nên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phải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vậy thôi.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689762"/>
                  </a:ext>
                </a:extLst>
              </a:tr>
            </a:tbl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358623" y="6856902"/>
            <a:ext cx="1393863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lnSpc>
                <a:spcPct val="150000"/>
              </a:lnSpc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3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3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việc </a:t>
            </a:r>
            <a:r>
              <a:rPr lang="en-US" altLang="en-US" sz="3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3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đổi</a:t>
            </a:r>
            <a:r>
              <a:rPr lang="en-US" altLang="en-US" sz="3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lnSpc>
                <a:spcPct val="150000"/>
              </a:lnSpc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vi-VN" altLang="en-US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các từ in đậm không tham gia diễn đạt nghĩa sự việc, chỉ thể hiện cách nhìn sự việc của người nói</a:t>
            </a:r>
            <a:r>
              <a:rPr lang="vi-VN" altLang="en-US" sz="3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3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3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2058" y="538059"/>
            <a:ext cx="15175496" cy="1582500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081939" y="806749"/>
            <a:ext cx="14492002" cy="9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600" b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THÀNH PHẦN TÌNH THÁI</a:t>
            </a:r>
            <a:endParaRPr lang="en-US" sz="5600" b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 rot="5400000">
            <a:off x="5315050" y="-1543154"/>
            <a:ext cx="7811446" cy="15393553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6347359" y="3084111"/>
            <a:ext cx="1390046" cy="1418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483449">
            <a:off x="257399" y="8784977"/>
            <a:ext cx="1410702" cy="1410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29931">
            <a:off x="354403" y="3740415"/>
            <a:ext cx="1509083" cy="1736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486029">
            <a:off x="16522087" y="7314290"/>
            <a:ext cx="961266" cy="15192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352418">
            <a:off x="16907480" y="5536549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90029">
            <a:off x="-706665" y="-163992"/>
            <a:ext cx="5580941" cy="14294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90029">
            <a:off x="13845446" y="9174886"/>
            <a:ext cx="5580941" cy="14294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67000" y="294783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133425" y="3859043"/>
            <a:ext cx="14389029" cy="278866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altLang="en-US" sz="3800" b="1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en-US" altLang="en-US" sz="3800" b="1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800" b="1" i="1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 thành </a:t>
            </a:r>
            <a:r>
              <a:rPr lang="en-US" altLang="en-US" sz="3800" b="1" i="1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en-US" altLang="en-US" sz="3800" b="1" i="1" dirty="0" err="1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3800" b="1" i="1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dùng để </a:t>
            </a:r>
            <a:r>
              <a:rPr lang="en-US" altLang="en-US" sz="3800" b="1" i="1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altLang="en-US" sz="3800" b="1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</a:p>
        </p:txBody>
      </p:sp>
      <p:sp>
        <p:nvSpPr>
          <p:cNvPr id="15" name="Down Arrow 14"/>
          <p:cNvSpPr/>
          <p:nvPr/>
        </p:nvSpPr>
        <p:spPr>
          <a:xfrm rot="16200000">
            <a:off x="2183116" y="7914070"/>
            <a:ext cx="685800" cy="93419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428694" y="7355365"/>
            <a:ext cx="12211887" cy="2051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phần </a:t>
            </a:r>
            <a:r>
              <a:rPr lang="en-US" alt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dùng để thể </a:t>
            </a:r>
            <a:r>
              <a:rPr lang="en-US" alt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cách </a:t>
            </a:r>
            <a:r>
              <a:rPr lang="en-US" alt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alt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người nói </a:t>
            </a:r>
            <a:r>
              <a:rPr lang="en-US" alt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alt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việc </a:t>
            </a:r>
            <a:r>
              <a:rPr lang="en-US" alt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nói đến trong câu.</a:t>
            </a:r>
          </a:p>
        </p:txBody>
      </p:sp>
    </p:spTree>
    <p:extLst>
      <p:ext uri="{BB962C8B-B14F-4D97-AF65-F5344CB8AC3E}">
        <p14:creationId xmlns:p14="http://schemas.microsoft.com/office/powerpoint/2010/main" val="27861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941</Words>
  <PresentationFormat>Custom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Symbol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2021-12-09T13:48:41Z</dcterms:modified>
  <dc:identifier>DAEtUBLhDZE</dc:identifier>
</cp:coreProperties>
</file>