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6"/>
  </p:notesMasterIdLst>
  <p:sldIdLst>
    <p:sldId id="271" r:id="rId3"/>
    <p:sldId id="279" r:id="rId4"/>
    <p:sldId id="297" r:id="rId5"/>
    <p:sldId id="280" r:id="rId6"/>
    <p:sldId id="281" r:id="rId7"/>
    <p:sldId id="284" r:id="rId8"/>
    <p:sldId id="282" r:id="rId9"/>
    <p:sldId id="283" r:id="rId10"/>
    <p:sldId id="285" r:id="rId11"/>
    <p:sldId id="258" r:id="rId12"/>
    <p:sldId id="259" r:id="rId13"/>
    <p:sldId id="260" r:id="rId14"/>
    <p:sldId id="261" r:id="rId15"/>
    <p:sldId id="274" r:id="rId16"/>
    <p:sldId id="286" r:id="rId17"/>
    <p:sldId id="287" r:id="rId18"/>
    <p:sldId id="288" r:id="rId19"/>
    <p:sldId id="289" r:id="rId20"/>
    <p:sldId id="290" r:id="rId21"/>
    <p:sldId id="275" r:id="rId22"/>
    <p:sldId id="293" r:id="rId23"/>
    <p:sldId id="294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CA2"/>
    <a:srgbClr val="0EAAAE"/>
    <a:srgbClr val="00FFFF"/>
    <a:srgbClr val="B2B2B2"/>
    <a:srgbClr val="F490AD"/>
    <a:srgbClr val="92DBF8"/>
    <a:srgbClr val="6ECFF6"/>
    <a:srgbClr val="FAC5BE"/>
    <a:srgbClr val="F47A69"/>
    <a:srgbClr val="F09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274" autoAdjust="0"/>
  </p:normalViewPr>
  <p:slideViewPr>
    <p:cSldViewPr snapToGrid="0" showGuides="1">
      <p:cViewPr varScale="1">
        <p:scale>
          <a:sx n="82" d="100"/>
          <a:sy n="82" d="100"/>
        </p:scale>
        <p:origin x="62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31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96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99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89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9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78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6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9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9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32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DF7DA-2CDA-499D-B601-C6F268ABD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EFE97-22A8-4F2D-986A-01BDC5AD3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47270-7227-4A1F-82A6-FC5DB657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03B3F-4328-4410-B1FA-9F8690E920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D977-BC10-4DCE-8C95-1A1A5156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41711-6DC2-4471-8171-37C890FE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641D2-FC13-4883-A0FE-F653F8717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205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FF1D2-291A-4E9C-B46F-6F6EFF922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22EEB-D7C9-4C4E-A7B8-BCD0F5072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2DDCF-F404-44CA-B30E-C24E80F8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03B3F-4328-4410-B1FA-9F8690E920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89638-D903-4106-BC15-F4FD4996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CF07D-33EA-4FD6-A93B-6672A6BC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641D2-FC13-4883-A0FE-F653F8717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307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A0AA-95A1-4B70-BABF-D8F5B99B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D2BBA-E138-4A94-92E2-E211A818F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83FA5-73D4-439B-B885-C3EE694DF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03B3F-4328-4410-B1FA-9F8690E920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EC52-9F71-40F9-AB99-9E990FD3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D518E-B1AB-497E-B16B-8A185EA82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641D2-FC13-4883-A0FE-F653F8717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77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D418-2C88-4AB8-A040-4F9F79AD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6580F-08B6-4747-B937-A5BF32A0F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C4BBA-F827-4C33-82CF-985033343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AAB5A-2FE0-48FF-A04B-EA9156B0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03B3F-4328-4410-B1FA-9F8690E920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F0E70-22E6-406B-A6DD-0E4BBDBD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E6085-F76C-4CB2-9DB4-010EAF46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641D2-FC13-4883-A0FE-F653F8717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864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10FFC-93BA-4FB2-B1D0-A6EA3E12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BEC06-E76B-4ED2-B986-BEF3BEDF9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8098C-FD25-47D4-A989-FCDD6ADCD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3071B1-FCEA-467C-B971-68AFA022A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DF54A6-5C72-4C3D-B1B7-5E48471BB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848DCA-6C0F-4298-95D2-7CEE3277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03B3F-4328-4410-B1FA-9F8690E920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9A736F-590C-42AD-9AD2-BC5FDA22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9C1C3B-C997-4F37-8D52-6E069E55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641D2-FC13-4883-A0FE-F653F8717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296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A5D79-9C99-4D87-9CFE-1770BC19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18850-2323-45AB-8B8D-5D821D5E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03B3F-4328-4410-B1FA-9F8690E920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7B0CA6-0C00-412A-AD3B-BF9CE591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EB732-1656-4F89-A2D6-17BFEAC1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641D2-FC13-4883-A0FE-F653F8717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07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342E0-6C19-4573-90F1-DD3008DA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03B3F-4328-4410-B1FA-9F8690E920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5EEE78-927D-4E0C-BC65-100530C0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A3CFD-9D8E-41E1-B2F7-AE10FDFF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641D2-FC13-4883-A0FE-F653F8717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203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9F55-8099-457E-B26A-911CA398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5B9F6-634A-4AF2-A921-7654EC8D0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F348A-53A8-47F1-AE7A-7F1CB8608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51AA8-9F52-4DFE-A332-22FB892E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03B3F-4328-4410-B1FA-9F8690E920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6CE7D-4C9F-42AF-A414-DD3ACE178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07084-7681-4CB4-B290-4B79E636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641D2-FC13-4883-A0FE-F653F8717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44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42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7521-18AB-4A3D-88C8-D0CB236D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657790-B393-4D7D-B319-D02A7624C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96B2B-E5D1-4AA4-95ED-EEFFF8381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C2D14-4853-4102-B346-C2C9E5B6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03B3F-4328-4410-B1FA-9F8690E920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388F6-783A-4486-8537-771B5DD70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41124-4084-4607-A184-1771CFB3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641D2-FC13-4883-A0FE-F653F8717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165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A1447-8470-4885-BF60-8418D664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EC035-09FE-40DE-B08A-7262548F2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62D27-B7A5-4A51-8B7F-FA8581B7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03B3F-4328-4410-B1FA-9F8690E920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F9C0F-CEC6-4BE3-B13D-B8821659A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88873-943A-4D81-A0F7-39D65FB5F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641D2-FC13-4883-A0FE-F653F8717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494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4696C9-9C8B-4FCD-8D01-F09211213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C4B67-7AF3-48A4-9E4B-1C55998FC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405BA-A28B-43FA-AF5C-5584BCCA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03B3F-4328-4410-B1FA-9F8690E920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38F69-C217-4BA8-8561-6A1B4EAE5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2633-B871-48B1-B54A-A7E67CCBD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641D2-FC13-4883-A0FE-F653F8717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405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6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2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01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8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53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5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57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A29B15-15D4-4030-AA85-AAEA7D21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ACE7E-BBBF-4820-8B34-744783E5F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62ED9-BB54-424F-A0F4-CA06978E4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03B3F-4328-4410-B1FA-9F8690E920F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BB42D-FE98-47BE-9BBA-2FF03291F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98B90-DB88-4D93-8EB0-E99C35778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641D2-FC13-4883-A0FE-F653F8717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09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2.mp3"/><Relationship Id="rId5" Type="http://schemas.microsoft.com/office/2007/relationships/media" Target="../media/media2.mp3"/><Relationship Id="rId4" Type="http://schemas.openxmlformats.org/officeDocument/2006/relationships/audio" Target="../media/media1.mp3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1" y="849466"/>
            <a:ext cx="7730837" cy="60085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09" y="706578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63737" y="77739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8672" y="1034143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Let’s go green!</a:t>
            </a:r>
          </a:p>
        </p:txBody>
      </p:sp>
      <p:pic>
        <p:nvPicPr>
          <p:cNvPr id="3" name="B2_31">
            <a:hlinkClick r:id="" action="ppaction://media"/>
            <a:extLst>
              <a:ext uri="{FF2B5EF4-FFF2-40B4-BE49-F238E27FC236}">
                <a16:creationId xmlns:a16="http://schemas.microsoft.com/office/drawing/2014/main" id="{DE0ABDFD-3E95-42C6-9271-A73513E0A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2265" y="813254"/>
            <a:ext cx="487363" cy="4873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9922" y="1001413"/>
            <a:ext cx="10974355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Hi, Nick.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Hello, Mi.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You’ve bought a lot of things.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Yes. We’re going on a picnic tomorrow. What are you doing at the supermarket, </a:t>
            </a:r>
            <a:r>
              <a:rPr lang="en-US" sz="2200" dirty="0" err="1"/>
              <a:t>Mi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I’m buying some eggs. Hey, what’s this?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It’s a reusable shopping bag.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Do you always use it?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Yes. It’s better than a plastic one</a:t>
            </a:r>
            <a:r>
              <a:rPr lang="en-US" sz="2200" dirty="0" smtClean="0"/>
              <a:t>. If </a:t>
            </a:r>
            <a:r>
              <a:rPr lang="en-US" sz="2200" dirty="0"/>
              <a:t>we all use this kind of bag, we will help the environment.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I see. I’ll buy one for my mum. Where can I buy one?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At the check-out. By the way, you’re also green. You’re cycling.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You’re right. If more people cycle, the air will be cleaner. Right?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Yes. Oh, it’s 5 o’clock already. I have to go now. See you later.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See you, Nick. Bye.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7152" y="1416967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8DA4"/>
                </a:solidFill>
              </a:rPr>
              <a:t>Let’s go green!</a:t>
            </a:r>
          </a:p>
        </p:txBody>
      </p:sp>
      <p:pic>
        <p:nvPicPr>
          <p:cNvPr id="5" name="B2_31">
            <a:hlinkClick r:id="" action="ppaction://media"/>
            <a:extLst>
              <a:ext uri="{FF2B5EF4-FFF2-40B4-BE49-F238E27FC236}">
                <a16:creationId xmlns:a16="http://schemas.microsoft.com/office/drawing/2014/main" id="{CBABA4E7-EA9F-4623-B734-6179211BB3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1283.08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6887" y="1597778"/>
            <a:ext cx="487363" cy="48736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1807" y="122560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670" y="3956179"/>
            <a:ext cx="3733606" cy="29018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62" y="862072"/>
            <a:ext cx="627229" cy="6815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67990" y="932890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80494" y="1142313"/>
            <a:ext cx="11311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Complete the following sentences. Use no more than three words in each blank.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9755" y="2323949"/>
            <a:ext cx="535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5016" y="2334047"/>
            <a:ext cx="3280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Nick is going on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9755" y="2957497"/>
            <a:ext cx="92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9753" y="3559499"/>
            <a:ext cx="920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19052" y="3568152"/>
            <a:ext cx="5343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People can buy green bags at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9752" y="4211932"/>
            <a:ext cx="811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19052" y="4219963"/>
            <a:ext cx="334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Mi wants to buy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9752" y="4908873"/>
            <a:ext cx="718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98680" y="4855712"/>
            <a:ext cx="6537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Nick thinks that Mi is green because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8680" y="2951822"/>
            <a:ext cx="7765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green shopping bag is better than the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53B878-7A79-416E-9F6C-A034573FB7FB}"/>
              </a:ext>
            </a:extLst>
          </p:cNvPr>
          <p:cNvSpPr txBox="1"/>
          <p:nvPr/>
        </p:nvSpPr>
        <p:spPr>
          <a:xfrm>
            <a:off x="4014308" y="2344145"/>
            <a:ext cx="4112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 tomorrow.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0A914B-834D-43AF-BD05-460AE3B33BFE}"/>
              </a:ext>
            </a:extLst>
          </p:cNvPr>
          <p:cNvSpPr txBox="1"/>
          <p:nvPr/>
        </p:nvSpPr>
        <p:spPr>
          <a:xfrm>
            <a:off x="4072979" y="2333280"/>
            <a:ext cx="41099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a picnic</a:t>
            </a:r>
            <a:r>
              <a:rPr lang="en-US" sz="3200" dirty="0"/>
              <a:t> tomorrow.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5BDE96-F40B-4D89-AE19-D1869907BE5D}"/>
              </a:ext>
            </a:extLst>
          </p:cNvPr>
          <p:cNvSpPr txBox="1"/>
          <p:nvPr/>
        </p:nvSpPr>
        <p:spPr>
          <a:xfrm>
            <a:off x="8591263" y="2963272"/>
            <a:ext cx="2642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024271-7677-415D-9F31-9D50936DF152}"/>
              </a:ext>
            </a:extLst>
          </p:cNvPr>
          <p:cNvSpPr txBox="1"/>
          <p:nvPr/>
        </p:nvSpPr>
        <p:spPr>
          <a:xfrm>
            <a:off x="8269960" y="2951821"/>
            <a:ext cx="2894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plastic one</a:t>
            </a:r>
            <a:r>
              <a:rPr lang="en-US" sz="3200" dirty="0"/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7EDE0B-842B-439C-B253-32FB2FFD4CF6}"/>
              </a:ext>
            </a:extLst>
          </p:cNvPr>
          <p:cNvSpPr txBox="1"/>
          <p:nvPr/>
        </p:nvSpPr>
        <p:spPr>
          <a:xfrm>
            <a:off x="6293656" y="3568150"/>
            <a:ext cx="2410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73BAA8-3CD2-4898-B749-AE4E489A7EFA}"/>
              </a:ext>
            </a:extLst>
          </p:cNvPr>
          <p:cNvSpPr txBox="1"/>
          <p:nvPr/>
        </p:nvSpPr>
        <p:spPr>
          <a:xfrm>
            <a:off x="6262627" y="3568151"/>
            <a:ext cx="40146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the check-out</a:t>
            </a:r>
            <a:r>
              <a:rPr lang="en-US" sz="3200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CDD98C-5D37-4122-B167-D0EB6971159B}"/>
              </a:ext>
            </a:extLst>
          </p:cNvPr>
          <p:cNvSpPr txBox="1"/>
          <p:nvPr/>
        </p:nvSpPr>
        <p:spPr>
          <a:xfrm>
            <a:off x="4419219" y="4219959"/>
            <a:ext cx="50659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 bag for her mum.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4A7C48-883F-4AAE-904E-FB2EF1EE5662}"/>
              </a:ext>
            </a:extLst>
          </p:cNvPr>
          <p:cNvSpPr txBox="1"/>
          <p:nvPr/>
        </p:nvSpPr>
        <p:spPr>
          <a:xfrm>
            <a:off x="4156683" y="4219961"/>
            <a:ext cx="58550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a reusable </a:t>
            </a:r>
            <a:r>
              <a:rPr lang="en-US" sz="3200" dirty="0"/>
              <a:t>bag for her mum.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3B6B9D-821A-4333-B15E-3D6E3EB61B15}"/>
              </a:ext>
            </a:extLst>
          </p:cNvPr>
          <p:cNvSpPr txBox="1"/>
          <p:nvPr/>
        </p:nvSpPr>
        <p:spPr>
          <a:xfrm>
            <a:off x="7324415" y="4804734"/>
            <a:ext cx="22581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4BE5E8-AA68-42B7-8F76-C04BC52150ED}"/>
              </a:ext>
            </a:extLst>
          </p:cNvPr>
          <p:cNvSpPr txBox="1"/>
          <p:nvPr/>
        </p:nvSpPr>
        <p:spPr>
          <a:xfrm>
            <a:off x="7364012" y="4855708"/>
            <a:ext cx="33498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she’s cycling</a:t>
            </a:r>
            <a:r>
              <a:rPr lang="en-US" sz="3200" dirty="0"/>
              <a:t>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3" y="1113383"/>
            <a:ext cx="627229" cy="6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1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392536C-2EBA-45FA-8A1A-0BB1DE717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264996"/>
              </p:ext>
            </p:extLst>
          </p:nvPr>
        </p:nvGraphicFramePr>
        <p:xfrm>
          <a:off x="6095999" y="1861128"/>
          <a:ext cx="3896591" cy="462580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82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3492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b.</a:t>
                      </a:r>
                      <a:r>
                        <a:rPr lang="en-US" sz="3200" dirty="0"/>
                        <a:t> than plastic bags.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0526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c.</a:t>
                      </a:r>
                      <a:r>
                        <a:rPr lang="en-US" sz="3200" dirty="0"/>
                        <a:t> if</a:t>
                      </a:r>
                      <a:r>
                        <a:rPr lang="en-US" sz="3200" baseline="0" dirty="0"/>
                        <a:t> more people cycle</a:t>
                      </a:r>
                      <a:r>
                        <a:rPr lang="en-US" sz="3200" dirty="0"/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3492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a.</a:t>
                      </a:r>
                      <a:r>
                        <a:rPr lang="en-US" sz="3200" dirty="0"/>
                        <a:t> they will</a:t>
                      </a:r>
                      <a:r>
                        <a:rPr lang="en-US" sz="3200" baseline="0" dirty="0"/>
                        <a:t> help the environment.</a:t>
                      </a:r>
                      <a:endParaRPr lang="en-US" sz="3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2" y="887237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2481" y="866866"/>
            <a:ext cx="112695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the ideas in the conversation, match the  first half of the sentence in column A with its second half in column B.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607169"/>
              </p:ext>
            </p:extLst>
          </p:nvPr>
        </p:nvGraphicFramePr>
        <p:xfrm>
          <a:off x="2071255" y="1854200"/>
          <a:ext cx="3193473" cy="463273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93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573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3200" dirty="0"/>
                        <a:t>Green bags are</a:t>
                      </a:r>
                      <a:r>
                        <a:rPr lang="en-US" sz="3200" baseline="0" dirty="0"/>
                        <a:t> better</a:t>
                      </a:r>
                      <a:endParaRPr lang="en-US" sz="3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3200" dirty="0"/>
                        <a:t> The air</a:t>
                      </a:r>
                      <a:r>
                        <a:rPr lang="en-US" sz="3200" baseline="0" dirty="0"/>
                        <a:t> will be cleaner</a:t>
                      </a:r>
                      <a:endParaRPr lang="en-US" sz="3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3200" dirty="0"/>
                        <a:t> If</a:t>
                      </a:r>
                      <a:r>
                        <a:rPr lang="en-US" sz="3200" baseline="0" dirty="0"/>
                        <a:t> people use reusable bags for shopping.</a:t>
                      </a:r>
                      <a:endParaRPr lang="en-US" sz="3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031559"/>
              </p:ext>
            </p:extLst>
          </p:nvPr>
        </p:nvGraphicFramePr>
        <p:xfrm>
          <a:off x="6096000" y="1861127"/>
          <a:ext cx="3896591" cy="701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5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CF57944-181B-450F-A446-75C7F7773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177215"/>
              </p:ext>
            </p:extLst>
          </p:nvPr>
        </p:nvGraphicFramePr>
        <p:xfrm>
          <a:off x="6095998" y="2562167"/>
          <a:ext cx="3896591" cy="118860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860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3200" b="0" dirty="0"/>
                        <a:t>they will</a:t>
                      </a:r>
                      <a:r>
                        <a:rPr lang="en-US" sz="3200" b="0" baseline="0" dirty="0"/>
                        <a:t> help the environment.</a:t>
                      </a:r>
                      <a:endParaRPr lang="en-US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AD2C14B-99F6-40A8-BE91-FEDF436C7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618190"/>
              </p:ext>
            </p:extLst>
          </p:nvPr>
        </p:nvGraphicFramePr>
        <p:xfrm>
          <a:off x="6095998" y="3761212"/>
          <a:ext cx="3896591" cy="135178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51782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3200" b="0" dirty="0"/>
                        <a:t>than plastic bags.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BEF5ADC-EF26-4BFE-A3BB-09BC3AEA3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60606"/>
              </p:ext>
            </p:extLst>
          </p:nvPr>
        </p:nvGraphicFramePr>
        <p:xfrm>
          <a:off x="6095996" y="4900180"/>
          <a:ext cx="3896591" cy="155394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53941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if more people cycle.</a:t>
                      </a:r>
                      <a:endParaRPr lang="en-US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D4938F-973F-4FF7-BA56-BA72CB9B53C1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264725" y="3115464"/>
            <a:ext cx="83127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95CA40-62EB-4A46-9155-84C5DC26700D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5264723" y="4355513"/>
            <a:ext cx="831275" cy="8159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FC86D1-6BDB-4E4E-8A0B-E4C00268FBB7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264723" y="5494484"/>
            <a:ext cx="831273" cy="18266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4.375E-6 0.346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4.375E-6 -0.173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4.375E-6 -0.173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39" y="902284"/>
            <a:ext cx="1146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70249" y="2473033"/>
            <a:ext cx="2856109" cy="1863255"/>
            <a:chOff x="399396" y="1765669"/>
            <a:chExt cx="2494997" cy="16633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19845" y="2483744"/>
            <a:ext cx="2678848" cy="1852545"/>
            <a:chOff x="3361457" y="1765568"/>
            <a:chExt cx="2495366" cy="16633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7" name="Oval 56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466411" y="2473033"/>
            <a:ext cx="3088431" cy="1826673"/>
            <a:chOff x="6324296" y="1765569"/>
            <a:chExt cx="2493248" cy="16634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8" name="Oval 57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38896" y="4569533"/>
            <a:ext cx="2456835" cy="2034760"/>
            <a:chOff x="1646894" y="3925929"/>
            <a:chExt cx="2176310" cy="203845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9" name="Oval 58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11743" y="4613612"/>
            <a:ext cx="3109336" cy="1946495"/>
            <a:chOff x="5120883" y="4107770"/>
            <a:chExt cx="2780902" cy="185661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0" name="Oval 59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439952" y="1482472"/>
            <a:ext cx="2760814" cy="844193"/>
            <a:chOff x="270164" y="4509655"/>
            <a:chExt cx="2426416" cy="844193"/>
          </a:xfrm>
        </p:grpSpPr>
        <p:sp>
          <p:nvSpPr>
            <p:cNvPr id="26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604749" y="4522851"/>
              <a:ext cx="20918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planting trees and </a:t>
              </a:r>
              <a:r>
                <a:rPr lang="en-US" sz="2400" b="1" dirty="0" smtClean="0"/>
                <a:t>flowers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935950" y="1423178"/>
            <a:ext cx="2230726" cy="856331"/>
            <a:chOff x="270165" y="4457534"/>
            <a:chExt cx="1701520" cy="856331"/>
          </a:xfrm>
        </p:grpSpPr>
        <p:sp>
          <p:nvSpPr>
            <p:cNvPr id="30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46401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457534"/>
              <a:ext cx="12422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picking up rubbish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5232075" y="1486130"/>
            <a:ext cx="1535697" cy="794928"/>
            <a:chOff x="410475" y="4416136"/>
            <a:chExt cx="1163393" cy="794928"/>
          </a:xfrm>
        </p:grpSpPr>
        <p:sp>
          <p:nvSpPr>
            <p:cNvPr id="34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39" y="902284"/>
            <a:ext cx="1146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79515" y="2775068"/>
            <a:ext cx="6535891" cy="3052257"/>
            <a:chOff x="399396" y="1765669"/>
            <a:chExt cx="2494997" cy="16633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439952" y="1482472"/>
            <a:ext cx="2760814" cy="844193"/>
            <a:chOff x="270164" y="4509655"/>
            <a:chExt cx="2426416" cy="844193"/>
          </a:xfrm>
        </p:grpSpPr>
        <p:sp>
          <p:nvSpPr>
            <p:cNvPr id="26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604749" y="4522851"/>
              <a:ext cx="20918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planting trees and </a:t>
              </a:r>
              <a:r>
                <a:rPr lang="en-US" sz="2400" b="1" dirty="0" smtClean="0"/>
                <a:t>flowers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935950" y="1423178"/>
            <a:ext cx="2230726" cy="856331"/>
            <a:chOff x="270165" y="4457534"/>
            <a:chExt cx="1701520" cy="856331"/>
          </a:xfrm>
        </p:grpSpPr>
        <p:sp>
          <p:nvSpPr>
            <p:cNvPr id="30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46401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457534"/>
              <a:ext cx="12422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picking up rubbish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5232075" y="1486130"/>
            <a:ext cx="1535697" cy="794928"/>
            <a:chOff x="410475" y="4416136"/>
            <a:chExt cx="1163393" cy="794928"/>
          </a:xfrm>
        </p:grpSpPr>
        <p:sp>
          <p:nvSpPr>
            <p:cNvPr id="34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4693297" y="5948927"/>
            <a:ext cx="3515638" cy="1166407"/>
            <a:chOff x="551129" y="4365474"/>
            <a:chExt cx="1150307" cy="1166407"/>
          </a:xfrm>
        </p:grpSpPr>
        <p:sp>
          <p:nvSpPr>
            <p:cNvPr id="54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551129" y="4365474"/>
              <a:ext cx="888409" cy="80058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642709" y="4454663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794663" y="4454663"/>
              <a:ext cx="9067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cycling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15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39" y="902284"/>
            <a:ext cx="1146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935951" y="2520903"/>
            <a:ext cx="7075796" cy="3282574"/>
            <a:chOff x="3361457" y="1765568"/>
            <a:chExt cx="2495366" cy="16633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7" name="Oval 56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439952" y="1482472"/>
            <a:ext cx="2760814" cy="844193"/>
            <a:chOff x="270164" y="4509655"/>
            <a:chExt cx="2426416" cy="844193"/>
          </a:xfrm>
        </p:grpSpPr>
        <p:sp>
          <p:nvSpPr>
            <p:cNvPr id="26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604749" y="4522851"/>
              <a:ext cx="20918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planting trees and </a:t>
              </a:r>
              <a:r>
                <a:rPr lang="en-US" sz="2400" b="1" dirty="0" smtClean="0"/>
                <a:t>flowers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935950" y="1423178"/>
            <a:ext cx="2230726" cy="856331"/>
            <a:chOff x="270165" y="4457534"/>
            <a:chExt cx="1701520" cy="856331"/>
          </a:xfrm>
        </p:grpSpPr>
        <p:sp>
          <p:nvSpPr>
            <p:cNvPr id="30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46401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457534"/>
              <a:ext cx="12422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picking up rubbish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5232075" y="1486130"/>
            <a:ext cx="1535697" cy="794928"/>
            <a:chOff x="410475" y="4416136"/>
            <a:chExt cx="1163393" cy="794928"/>
          </a:xfrm>
        </p:grpSpPr>
        <p:sp>
          <p:nvSpPr>
            <p:cNvPr id="34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3924813" y="5923397"/>
            <a:ext cx="6012626" cy="804210"/>
            <a:chOff x="270164" y="4509655"/>
            <a:chExt cx="2311747" cy="804210"/>
          </a:xfrm>
        </p:grpSpPr>
        <p:sp>
          <p:nvSpPr>
            <p:cNvPr id="49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490080" y="4524447"/>
              <a:ext cx="2091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planting trees and </a:t>
              </a:r>
              <a:r>
                <a:rPr lang="en-US" sz="3200" b="1" dirty="0" smtClean="0"/>
                <a:t>flowers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6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39" y="902284"/>
            <a:ext cx="1146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621860" y="2471508"/>
            <a:ext cx="6587454" cy="3002789"/>
            <a:chOff x="6324296" y="1765569"/>
            <a:chExt cx="2493248" cy="16634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8" name="Oval 57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439952" y="1482472"/>
            <a:ext cx="2760814" cy="844193"/>
            <a:chOff x="270164" y="4509655"/>
            <a:chExt cx="2426416" cy="844193"/>
          </a:xfrm>
        </p:grpSpPr>
        <p:sp>
          <p:nvSpPr>
            <p:cNvPr id="26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604749" y="4522851"/>
              <a:ext cx="20918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planting trees and </a:t>
              </a:r>
              <a:r>
                <a:rPr lang="en-US" sz="2400" b="1" dirty="0" smtClean="0"/>
                <a:t>flowers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935950" y="1423178"/>
            <a:ext cx="2230726" cy="856331"/>
            <a:chOff x="270165" y="4457534"/>
            <a:chExt cx="1701520" cy="856331"/>
          </a:xfrm>
        </p:grpSpPr>
        <p:sp>
          <p:nvSpPr>
            <p:cNvPr id="30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46401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457534"/>
              <a:ext cx="12422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picking up rubbish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5232075" y="1486130"/>
            <a:ext cx="1535697" cy="794928"/>
            <a:chOff x="410475" y="4416136"/>
            <a:chExt cx="1163393" cy="794928"/>
          </a:xfrm>
        </p:grpSpPr>
        <p:sp>
          <p:nvSpPr>
            <p:cNvPr id="34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3200766" y="5715077"/>
            <a:ext cx="5094148" cy="776574"/>
            <a:chOff x="270165" y="4509655"/>
            <a:chExt cx="1701520" cy="804210"/>
          </a:xfrm>
        </p:grpSpPr>
        <p:sp>
          <p:nvSpPr>
            <p:cNvPr id="46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451978" y="4619373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b</a:t>
              </a:r>
              <a:r>
                <a:rPr lang="en-US" sz="2400" b="1" dirty="0">
                  <a:solidFill>
                    <a:srgbClr val="0070C0"/>
                  </a:solidFill>
                </a:rPr>
                <a:t>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2306" y="4596550"/>
              <a:ext cx="12422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picking up rubbish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08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39" y="902284"/>
            <a:ext cx="1146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908116" y="2437250"/>
            <a:ext cx="6189080" cy="3254603"/>
            <a:chOff x="1646894" y="3925929"/>
            <a:chExt cx="2176310" cy="203845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9" name="Oval 58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439952" y="1482472"/>
            <a:ext cx="2760814" cy="844193"/>
            <a:chOff x="270164" y="4509655"/>
            <a:chExt cx="2426416" cy="844193"/>
          </a:xfrm>
        </p:grpSpPr>
        <p:sp>
          <p:nvSpPr>
            <p:cNvPr id="26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604749" y="4522851"/>
              <a:ext cx="20918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planting trees and </a:t>
              </a:r>
              <a:r>
                <a:rPr lang="en-US" sz="2400" b="1" dirty="0" smtClean="0"/>
                <a:t>flowers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935950" y="1423178"/>
            <a:ext cx="2230726" cy="856331"/>
            <a:chOff x="270165" y="4457534"/>
            <a:chExt cx="1701520" cy="856331"/>
          </a:xfrm>
        </p:grpSpPr>
        <p:sp>
          <p:nvSpPr>
            <p:cNvPr id="30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46401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457534"/>
              <a:ext cx="12422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picking up rubbish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5232075" y="1486130"/>
            <a:ext cx="1535697" cy="794928"/>
            <a:chOff x="410475" y="4416136"/>
            <a:chExt cx="1163393" cy="794928"/>
          </a:xfrm>
        </p:grpSpPr>
        <p:sp>
          <p:nvSpPr>
            <p:cNvPr id="34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2714251" y="5888303"/>
            <a:ext cx="7605406" cy="804210"/>
            <a:chOff x="270163" y="4509655"/>
            <a:chExt cx="3285672" cy="804210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using reusable bags when shopping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6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64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" y="872303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39" y="902284"/>
            <a:ext cx="1146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412480" y="2471508"/>
            <a:ext cx="6665512" cy="3357967"/>
            <a:chOff x="5120883" y="4107770"/>
            <a:chExt cx="2780902" cy="185661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0" name="Oval 59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439952" y="1482472"/>
            <a:ext cx="2760814" cy="844193"/>
            <a:chOff x="270164" y="4509655"/>
            <a:chExt cx="2426416" cy="844193"/>
          </a:xfrm>
        </p:grpSpPr>
        <p:sp>
          <p:nvSpPr>
            <p:cNvPr id="26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604749" y="4522851"/>
              <a:ext cx="20918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planting trees and </a:t>
              </a:r>
              <a:r>
                <a:rPr lang="en-US" sz="2400" b="1" dirty="0" smtClean="0"/>
                <a:t>flowers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935950" y="1423178"/>
            <a:ext cx="2230726" cy="856331"/>
            <a:chOff x="270165" y="4457534"/>
            <a:chExt cx="1701520" cy="856331"/>
          </a:xfrm>
        </p:grpSpPr>
        <p:sp>
          <p:nvSpPr>
            <p:cNvPr id="30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46401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457534"/>
              <a:ext cx="12422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picking up rubbish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5232075" y="1486130"/>
            <a:ext cx="1535697" cy="794928"/>
            <a:chOff x="410475" y="4416136"/>
            <a:chExt cx="1163393" cy="794928"/>
          </a:xfrm>
        </p:grpSpPr>
        <p:sp>
          <p:nvSpPr>
            <p:cNvPr id="34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6911975" y="1488936"/>
            <a:ext cx="1680205" cy="1203134"/>
            <a:chOff x="348130" y="4509655"/>
            <a:chExt cx="1413027" cy="1203134"/>
          </a:xfrm>
        </p:grpSpPr>
        <p:sp>
          <p:nvSpPr>
            <p:cNvPr id="38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walking to school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8808790" y="1503728"/>
            <a:ext cx="3285672" cy="844193"/>
            <a:chOff x="270163" y="4509655"/>
            <a:chExt cx="3285672" cy="844193"/>
          </a:xfrm>
        </p:grpSpPr>
        <p:sp>
          <p:nvSpPr>
            <p:cNvPr id="42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3" y="4509655"/>
              <a:ext cx="2955173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997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using reusable bags when shopping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3961014" y="5932617"/>
            <a:ext cx="4187421" cy="817334"/>
            <a:chOff x="366151" y="4509655"/>
            <a:chExt cx="1395006" cy="804210"/>
          </a:xfrm>
        </p:grpSpPr>
        <p:sp>
          <p:nvSpPr>
            <p:cNvPr id="46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442608" y="4509655"/>
              <a:ext cx="192314" cy="57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57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walking to school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9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2911" y="0"/>
            <a:ext cx="12119089" cy="7116298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828751" y="258298"/>
            <a:ext cx="416096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D9FA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6388" y="950795"/>
            <a:ext cx="633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EAAAE"/>
                </a:solidFill>
              </a:rPr>
              <a:t>GAME: </a:t>
            </a:r>
            <a:r>
              <a:rPr lang="en-US" sz="3600" b="1" dirty="0" smtClean="0">
                <a:solidFill>
                  <a:srgbClr val="FF0000"/>
                </a:solidFill>
              </a:rPr>
              <a:t>CROSSWORD PUZZLES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0450" y="2118049"/>
            <a:ext cx="751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- 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256" y="2147898"/>
            <a:ext cx="6343949" cy="475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9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0" y="912937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05894" y="835139"/>
            <a:ext cx="9319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someone who ... Work in groups. Ask and answer to  find someone who does the things in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641" y="3128742"/>
            <a:ext cx="4113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A: </a:t>
            </a:r>
            <a:r>
              <a:rPr lang="en-US" sz="3200" dirty="0"/>
              <a:t>Do you plant trees?</a:t>
            </a:r>
          </a:p>
          <a:p>
            <a:r>
              <a:rPr lang="en-US" sz="3200" b="1" i="1" dirty="0"/>
              <a:t>B: </a:t>
            </a:r>
            <a:r>
              <a:rPr lang="en-US" sz="3200" dirty="0"/>
              <a:t>No, I don’t.</a:t>
            </a:r>
          </a:p>
          <a:p>
            <a:r>
              <a:rPr lang="en-US" sz="3200" b="1" i="1" dirty="0"/>
              <a:t>A: </a:t>
            </a:r>
            <a:r>
              <a:rPr lang="en-US" sz="3200" dirty="0"/>
              <a:t>Do you pick up rubbish?</a:t>
            </a:r>
          </a:p>
          <a:p>
            <a:r>
              <a:rPr lang="en-US" sz="3200" b="1" i="1" dirty="0"/>
              <a:t>B: </a:t>
            </a:r>
            <a:r>
              <a:rPr lang="en-US" sz="3200" dirty="0"/>
              <a:t>Yes, I do.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3" y="1038707"/>
            <a:ext cx="1331768" cy="3892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0"/>
            <a:ext cx="12192000" cy="777396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64052" y="58995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250804"/>
              </p:ext>
            </p:extLst>
          </p:nvPr>
        </p:nvGraphicFramePr>
        <p:xfrm>
          <a:off x="4302124" y="2004792"/>
          <a:ext cx="7623175" cy="4602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64208">
                  <a:extLst>
                    <a:ext uri="{9D8B030D-6E8A-4147-A177-3AD203B41FA5}">
                      <a16:colId xmlns:a16="http://schemas.microsoft.com/office/drawing/2014/main" val="3767646573"/>
                    </a:ext>
                  </a:extLst>
                </a:gridCol>
                <a:gridCol w="1558967">
                  <a:extLst>
                    <a:ext uri="{9D8B030D-6E8A-4147-A177-3AD203B41FA5}">
                      <a16:colId xmlns:a16="http://schemas.microsoft.com/office/drawing/2014/main" val="1242330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smtClean="0"/>
                        <a:t>Ways</a:t>
                      </a:r>
                      <a:r>
                        <a:rPr lang="en-US" sz="2800" baseline="0" dirty="0" smtClean="0"/>
                        <a:t> to help the environment</a:t>
                      </a:r>
                      <a:endParaRPr lang="en-US" dirty="0"/>
                    </a:p>
                  </a:txBody>
                  <a:tcPr>
                    <a:solidFill>
                      <a:srgbClr val="0EAA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smtClean="0"/>
                        <a:t>Names</a:t>
                      </a:r>
                      <a:endParaRPr lang="en-US" sz="2800" dirty="0"/>
                    </a:p>
                  </a:txBody>
                  <a:tcPr>
                    <a:solidFill>
                      <a:srgbClr val="0EAA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949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smtClean="0"/>
                        <a:t>1. Planting trees</a:t>
                      </a:r>
                      <a:r>
                        <a:rPr lang="en-US" sz="2800" baseline="0" dirty="0" smtClean="0"/>
                        <a:t> and flowers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817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smtClean="0"/>
                        <a:t>2. Pick</a:t>
                      </a:r>
                      <a:r>
                        <a:rPr lang="en-US" sz="2800" baseline="0" dirty="0" smtClean="0"/>
                        <a:t> up rubbish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274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smtClean="0"/>
                        <a:t>3. Cycling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731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smtClean="0"/>
                        <a:t>4. Walking</a:t>
                      </a:r>
                      <a:r>
                        <a:rPr lang="en-US" sz="2800" baseline="0" dirty="0" smtClean="0"/>
                        <a:t> to school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2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smtClean="0"/>
                        <a:t>5. Using</a:t>
                      </a:r>
                      <a:r>
                        <a:rPr lang="en-US" sz="2800" baseline="0" dirty="0" smtClean="0"/>
                        <a:t> reusable bags when shopping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489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3222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76199" y="2398591"/>
            <a:ext cx="104339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Vocabulary: The lexical items related to </a:t>
            </a:r>
            <a:r>
              <a:rPr lang="en-US" sz="2800" dirty="0" smtClean="0"/>
              <a:t>Go Green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Some ways to help the environment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360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8804" y="2268523"/>
            <a:ext cx="467935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Learn by heart new words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36" y="2078255"/>
            <a:ext cx="4360679" cy="4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67" y="3490845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48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83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516E5D-FF1E-4C61-88F8-0418B382D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027987"/>
              </p:ext>
            </p:extLst>
          </p:nvPr>
        </p:nvGraphicFramePr>
        <p:xfrm>
          <a:off x="4360806" y="1180642"/>
          <a:ext cx="2776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0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42452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91613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2284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82473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0252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005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9A20AC2-1212-4F6F-8EA1-F1E8CDCBD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689892"/>
              </p:ext>
            </p:extLst>
          </p:nvPr>
        </p:nvGraphicFramePr>
        <p:xfrm>
          <a:off x="4400135" y="3459763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</a:t>
                      </a:r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E1A694B-37B4-4423-A7DC-5CF8D4490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352032"/>
              </p:ext>
            </p:extLst>
          </p:nvPr>
        </p:nvGraphicFramePr>
        <p:xfrm>
          <a:off x="4857335" y="4408520"/>
          <a:ext cx="228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4D55C2A-B79E-46FA-86E1-970D41813204}"/>
              </a:ext>
            </a:extLst>
          </p:cNvPr>
          <p:cNvSpPr/>
          <p:nvPr/>
        </p:nvSpPr>
        <p:spPr>
          <a:xfrm>
            <a:off x="1729333" y="5848841"/>
            <a:ext cx="10127872" cy="827012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It’s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 place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where we keep food so that it can stay fresh.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AD6303-BF18-41B2-B93E-0D358528B149}"/>
              </a:ext>
            </a:extLst>
          </p:cNvPr>
          <p:cNvSpPr/>
          <p:nvPr/>
        </p:nvSpPr>
        <p:spPr>
          <a:xfrm>
            <a:off x="712639" y="361792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50C9BE2-D29D-48C9-AC0C-F37421FCDA16}"/>
              </a:ext>
            </a:extLst>
          </p:cNvPr>
          <p:cNvSpPr/>
          <p:nvPr/>
        </p:nvSpPr>
        <p:spPr>
          <a:xfrm>
            <a:off x="1694372" y="5972597"/>
            <a:ext cx="9854969" cy="800917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often plays ____________games all the day.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D5FA05F-7347-48BA-9006-8BEC38810004}"/>
              </a:ext>
            </a:extLst>
          </p:cNvPr>
          <p:cNvSpPr/>
          <p:nvPr/>
        </p:nvSpPr>
        <p:spPr>
          <a:xfrm>
            <a:off x="712639" y="826023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EB4480B-830A-462C-8815-27D584B5CF89}"/>
              </a:ext>
            </a:extLst>
          </p:cNvPr>
          <p:cNvSpPr/>
          <p:nvPr/>
        </p:nvSpPr>
        <p:spPr>
          <a:xfrm>
            <a:off x="1735953" y="5923523"/>
            <a:ext cx="9840146" cy="783357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lang="en-US" sz="320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electric _________ can help us to cook rice.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4CCA0D-21EC-4151-A2C3-3A3C80E39E19}"/>
              </a:ext>
            </a:extLst>
          </p:cNvPr>
          <p:cNvSpPr/>
          <p:nvPr/>
        </p:nvSpPr>
        <p:spPr>
          <a:xfrm>
            <a:off x="712639" y="1280729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B28C578-B890-4DA7-BA0A-B040FFD54968}"/>
              </a:ext>
            </a:extLst>
          </p:cNvPr>
          <p:cNvSpPr/>
          <p:nvPr/>
        </p:nvSpPr>
        <p:spPr>
          <a:xfrm>
            <a:off x="1694372" y="5956988"/>
            <a:ext cx="9854969" cy="809981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often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sleep in this room.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8F37413-BF32-430D-AF5C-0CFA01FC3591}"/>
              </a:ext>
            </a:extLst>
          </p:cNvPr>
          <p:cNvSpPr/>
          <p:nvPr/>
        </p:nvSpPr>
        <p:spPr>
          <a:xfrm>
            <a:off x="712639" y="1735435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DE8B096-3BD4-422A-982E-96E7EDC87F00}"/>
              </a:ext>
            </a:extLst>
          </p:cNvPr>
          <p:cNvSpPr/>
          <p:nvPr/>
        </p:nvSpPr>
        <p:spPr>
          <a:xfrm>
            <a:off x="1763741" y="5898725"/>
            <a:ext cx="9840146" cy="814322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often cook meals in this room.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4A26A22-A8E3-44F5-8BD4-77D29DC0A2BC}"/>
              </a:ext>
            </a:extLst>
          </p:cNvPr>
          <p:cNvSpPr/>
          <p:nvPr/>
        </p:nvSpPr>
        <p:spPr>
          <a:xfrm>
            <a:off x="712639" y="2190141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14C3E38-CF15-4072-B297-5096C4A5575F}"/>
              </a:ext>
            </a:extLst>
          </p:cNvPr>
          <p:cNvSpPr/>
          <p:nvPr/>
        </p:nvSpPr>
        <p:spPr>
          <a:xfrm>
            <a:off x="1724564" y="5876249"/>
            <a:ext cx="9860267" cy="854662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Our house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will have solar________.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D68074B-2064-4D3F-BA89-9FBD7ACB54D3}"/>
              </a:ext>
            </a:extLst>
          </p:cNvPr>
          <p:cNvSpPr/>
          <p:nvPr/>
        </p:nvSpPr>
        <p:spPr>
          <a:xfrm>
            <a:off x="712639" y="2644847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7423600-C4A2-4C97-BF21-867EA002141F}"/>
              </a:ext>
            </a:extLst>
          </p:cNvPr>
          <p:cNvSpPr/>
          <p:nvPr/>
        </p:nvSpPr>
        <p:spPr>
          <a:xfrm>
            <a:off x="1738579" y="5909910"/>
            <a:ext cx="9840146" cy="901423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________will help me to feed the dogs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cats.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8BA7BD-EADF-4C3F-BD15-1ECC2A29F103}"/>
              </a:ext>
            </a:extLst>
          </p:cNvPr>
          <p:cNvSpPr/>
          <p:nvPr/>
        </p:nvSpPr>
        <p:spPr>
          <a:xfrm>
            <a:off x="712639" y="3099553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D6AFA50-B903-4079-AA7B-8085655366BF}"/>
              </a:ext>
            </a:extLst>
          </p:cNvPr>
          <p:cNvSpPr/>
          <p:nvPr/>
        </p:nvSpPr>
        <p:spPr>
          <a:xfrm>
            <a:off x="1760518" y="5860855"/>
            <a:ext cx="9889913" cy="908695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8.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often wash dishes and cups with this machine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5858C1B-44E8-4BB8-BE95-4D16761DFB62}"/>
              </a:ext>
            </a:extLst>
          </p:cNvPr>
          <p:cNvSpPr/>
          <p:nvPr/>
        </p:nvSpPr>
        <p:spPr>
          <a:xfrm>
            <a:off x="712639" y="3554259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4638D66-B7A4-4D49-947C-FF29E34912AE}"/>
              </a:ext>
            </a:extLst>
          </p:cNvPr>
          <p:cNvSpPr/>
          <p:nvPr/>
        </p:nvSpPr>
        <p:spPr>
          <a:xfrm>
            <a:off x="1767156" y="5835926"/>
            <a:ext cx="9849671" cy="915693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__________ stands for Unidentified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Flying Object.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8662C32-F1B6-4073-B8C1-AADB25B883B3}"/>
              </a:ext>
            </a:extLst>
          </p:cNvPr>
          <p:cNvSpPr/>
          <p:nvPr/>
        </p:nvSpPr>
        <p:spPr>
          <a:xfrm>
            <a:off x="712639" y="4008965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49F36C65-2F33-4B6D-9A37-472A4AE26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640442"/>
              </p:ext>
            </p:extLst>
          </p:nvPr>
        </p:nvGraphicFramePr>
        <p:xfrm>
          <a:off x="4360807" y="260609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00BEFCDF-DE23-49C1-B2AC-797DCFA58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212621"/>
              </p:ext>
            </p:extLst>
          </p:nvPr>
        </p:nvGraphicFramePr>
        <p:xfrm>
          <a:off x="5309420" y="3923072"/>
          <a:ext cx="137671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905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8905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8905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</a:tblGrid>
              <a:tr h="4208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DC01C4B-F48A-4C6A-8B6B-CB85BFE07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779371"/>
              </p:ext>
            </p:extLst>
          </p:nvPr>
        </p:nvGraphicFramePr>
        <p:xfrm>
          <a:off x="4901441" y="5308418"/>
          <a:ext cx="1809336" cy="47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334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2334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2334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2334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</a:tblGrid>
              <a:tr h="4767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DD912853-F015-4286-B2E9-03F5C6171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753930"/>
              </p:ext>
            </p:extLst>
          </p:nvPr>
        </p:nvGraphicFramePr>
        <p:xfrm>
          <a:off x="5742239" y="1630339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9EF48C3A-AE13-442A-95E6-80296B7B7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074314"/>
              </p:ext>
            </p:extLst>
          </p:nvPr>
        </p:nvGraphicFramePr>
        <p:xfrm>
          <a:off x="2998839" y="727183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E62B39C-F064-4388-A82C-89C89BAF0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859101"/>
              </p:ext>
            </p:extLst>
          </p:nvPr>
        </p:nvGraphicFramePr>
        <p:xfrm>
          <a:off x="6204154" y="3000069"/>
          <a:ext cx="217824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5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9086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393291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2284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37937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9F36C65-2F33-4B6D-9A37-472A4AE26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412132"/>
              </p:ext>
            </p:extLst>
          </p:nvPr>
        </p:nvGraphicFramePr>
        <p:xfrm>
          <a:off x="5289755" y="4844186"/>
          <a:ext cx="276798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33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6133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6133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6133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6133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6133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4338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DD912853-F015-4286-B2E9-03F5C6171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545414"/>
              </p:ext>
            </p:extLst>
          </p:nvPr>
        </p:nvGraphicFramePr>
        <p:xfrm>
          <a:off x="3456039" y="2076295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2400" b="1" kern="12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CD516E5D-FF1E-4C61-88F8-0418B382D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479226"/>
              </p:ext>
            </p:extLst>
          </p:nvPr>
        </p:nvGraphicFramePr>
        <p:xfrm>
          <a:off x="6228538" y="2539751"/>
          <a:ext cx="256150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917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26917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26917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26917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26917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26917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005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00BEFCDF-DE23-49C1-B2AC-797DCFA58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429384"/>
              </p:ext>
            </p:extLst>
          </p:nvPr>
        </p:nvGraphicFramePr>
        <p:xfrm>
          <a:off x="7600535" y="3439287"/>
          <a:ext cx="1371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sp>
        <p:nvSpPr>
          <p:cNvPr id="46" name="Rectangle: Rounded Corners 30">
            <a:extLst>
              <a:ext uri="{FF2B5EF4-FFF2-40B4-BE49-F238E27FC236}">
                <a16:creationId xmlns:a16="http://schemas.microsoft.com/office/drawing/2014/main" id="{38662C32-F1B6-4073-B8C1-AADB25B883B3}"/>
              </a:ext>
            </a:extLst>
          </p:cNvPr>
          <p:cNvSpPr/>
          <p:nvPr/>
        </p:nvSpPr>
        <p:spPr>
          <a:xfrm>
            <a:off x="712639" y="4435096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: Rounded Corners 30">
            <a:extLst>
              <a:ext uri="{FF2B5EF4-FFF2-40B4-BE49-F238E27FC236}">
                <a16:creationId xmlns:a16="http://schemas.microsoft.com/office/drawing/2014/main" id="{38662C32-F1B6-4073-B8C1-AADB25B883B3}"/>
              </a:ext>
            </a:extLst>
          </p:cNvPr>
          <p:cNvSpPr/>
          <p:nvPr/>
        </p:nvSpPr>
        <p:spPr>
          <a:xfrm>
            <a:off x="712639" y="4918377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Rectangle: Rounded Corners 30">
            <a:extLst>
              <a:ext uri="{FF2B5EF4-FFF2-40B4-BE49-F238E27FC236}">
                <a16:creationId xmlns:a16="http://schemas.microsoft.com/office/drawing/2014/main" id="{38662C32-F1B6-4073-B8C1-AADB25B883B3}"/>
              </a:ext>
            </a:extLst>
          </p:cNvPr>
          <p:cNvSpPr/>
          <p:nvPr/>
        </p:nvSpPr>
        <p:spPr>
          <a:xfrm>
            <a:off x="701806" y="5373083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49F36C65-2F33-4B6D-9A37-472A4AE26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867108"/>
              </p:ext>
            </p:extLst>
          </p:nvPr>
        </p:nvGraphicFramePr>
        <p:xfrm>
          <a:off x="4360807" y="253419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en-US" sz="24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8ACA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8ACA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8ACA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8ACA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8ACA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9EF48C3A-AE13-442A-95E6-80296B7B7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361173"/>
              </p:ext>
            </p:extLst>
          </p:nvPr>
        </p:nvGraphicFramePr>
        <p:xfrm>
          <a:off x="2998839" y="723421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CD516E5D-FF1E-4C61-88F8-0418B382D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935224"/>
              </p:ext>
            </p:extLst>
          </p:nvPr>
        </p:nvGraphicFramePr>
        <p:xfrm>
          <a:off x="4354202" y="1180621"/>
          <a:ext cx="27760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0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42452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91613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2284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82473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0252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005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sz="24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D912853-F015-4286-B2E9-03F5C6171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319926"/>
              </p:ext>
            </p:extLst>
          </p:nvPr>
        </p:nvGraphicFramePr>
        <p:xfrm>
          <a:off x="5743574" y="1624370"/>
          <a:ext cx="317970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244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4244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4244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4244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4244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4244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4244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en-US" sz="24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DD912853-F015-4286-B2E9-03F5C6171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3028"/>
              </p:ext>
            </p:extLst>
          </p:nvPr>
        </p:nvGraphicFramePr>
        <p:xfrm>
          <a:off x="3451120" y="2061121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kern="12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CD516E5D-FF1E-4C61-88F8-0418B382D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270744"/>
              </p:ext>
            </p:extLst>
          </p:nvPr>
        </p:nvGraphicFramePr>
        <p:xfrm>
          <a:off x="6228538" y="2515550"/>
          <a:ext cx="256150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917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26917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26917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26917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26917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26917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005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en-US" sz="24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9E62B39C-F064-4388-A82C-89C89BAF0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242127"/>
              </p:ext>
            </p:extLst>
          </p:nvPr>
        </p:nvGraphicFramePr>
        <p:xfrm>
          <a:off x="6191250" y="3019425"/>
          <a:ext cx="219115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231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61806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30435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20149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40531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</a:tblGrid>
              <a:tr h="41826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en-US" sz="24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39A20AC2-1212-4F6F-8EA1-F1E8CDCBD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895746"/>
              </p:ext>
            </p:extLst>
          </p:nvPr>
        </p:nvGraphicFramePr>
        <p:xfrm>
          <a:off x="4399738" y="3455311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en-US" sz="24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00BEFCDF-DE23-49C1-B2AC-797DCFA58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886065"/>
              </p:ext>
            </p:extLst>
          </p:nvPr>
        </p:nvGraphicFramePr>
        <p:xfrm>
          <a:off x="7600932" y="3452935"/>
          <a:ext cx="1371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00BEFCDF-DE23-49C1-B2AC-797DCFA58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172745"/>
              </p:ext>
            </p:extLst>
          </p:nvPr>
        </p:nvGraphicFramePr>
        <p:xfrm>
          <a:off x="5314951" y="3927961"/>
          <a:ext cx="137118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061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061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061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</a:tblGrid>
              <a:tr h="4208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en-US" sz="24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6E1A694B-37B4-4423-A7DC-5CF8D4490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641227"/>
              </p:ext>
            </p:extLst>
          </p:nvPr>
        </p:nvGraphicFramePr>
        <p:xfrm>
          <a:off x="4876999" y="4403724"/>
          <a:ext cx="228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en-US" sz="16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49F36C65-2F33-4B6D-9A37-472A4AE26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251629"/>
              </p:ext>
            </p:extLst>
          </p:nvPr>
        </p:nvGraphicFramePr>
        <p:xfrm>
          <a:off x="5324472" y="4843254"/>
          <a:ext cx="278436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061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64061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64061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64061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64061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64061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433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en-US" sz="24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2DC01C4B-F48A-4C6A-8B6B-CB85BFE07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920497"/>
              </p:ext>
            </p:extLst>
          </p:nvPr>
        </p:nvGraphicFramePr>
        <p:xfrm>
          <a:off x="4892258" y="5314657"/>
          <a:ext cx="179387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469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48469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48469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48469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</a:tblGrid>
              <a:tr h="4558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en-US" sz="24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sp>
        <p:nvSpPr>
          <p:cNvPr id="51" name="Rectangle: Rounded Corners 29">
            <a:extLst>
              <a:ext uri="{FF2B5EF4-FFF2-40B4-BE49-F238E27FC236}">
                <a16:creationId xmlns:a16="http://schemas.microsoft.com/office/drawing/2014/main" id="{F4638D66-B7A4-4D49-947C-FF29E34912AE}"/>
              </a:ext>
            </a:extLst>
          </p:cNvPr>
          <p:cNvSpPr/>
          <p:nvPr/>
        </p:nvSpPr>
        <p:spPr>
          <a:xfrm>
            <a:off x="1760518" y="5849359"/>
            <a:ext cx="9849671" cy="915693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He might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have 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__________ TV in his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future house.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29">
            <a:extLst>
              <a:ext uri="{FF2B5EF4-FFF2-40B4-BE49-F238E27FC236}">
                <a16:creationId xmlns:a16="http://schemas.microsoft.com/office/drawing/2014/main" id="{F4638D66-B7A4-4D49-947C-FF29E34912AE}"/>
              </a:ext>
            </a:extLst>
          </p:cNvPr>
          <p:cNvSpPr/>
          <p:nvPr/>
        </p:nvSpPr>
        <p:spPr>
          <a:xfrm>
            <a:off x="1719790" y="5833236"/>
            <a:ext cx="9849671" cy="915693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dream house will be a big ________ in the mountain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Rectangle: Rounded Corners 29">
            <a:extLst>
              <a:ext uri="{FF2B5EF4-FFF2-40B4-BE49-F238E27FC236}">
                <a16:creationId xmlns:a16="http://schemas.microsoft.com/office/drawing/2014/main" id="{F4638D66-B7A4-4D49-947C-FF29E34912AE}"/>
              </a:ext>
            </a:extLst>
          </p:cNvPr>
          <p:cNvSpPr/>
          <p:nvPr/>
        </p:nvSpPr>
        <p:spPr>
          <a:xfrm>
            <a:off x="1724570" y="5869317"/>
            <a:ext cx="10132635" cy="915693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smart TV will help me to _____ and receive emails.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6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46" grpId="0" animBg="1"/>
      <p:bldP spid="47" grpId="0" animBg="1"/>
      <p:bldP spid="48" grpId="0" animBg="1"/>
      <p:bldP spid="51" grpId="0" animBg="1"/>
      <p:bldP spid="56" grpId="0" animBg="1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40"/>
            <a:ext cx="12279086" cy="812482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021621" y="48828"/>
            <a:ext cx="534239" cy="531911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49637" y="1355587"/>
            <a:ext cx="4672323" cy="46923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TextBox 35"/>
          <p:cNvSpPr txBox="1"/>
          <p:nvPr/>
        </p:nvSpPr>
        <p:spPr>
          <a:xfrm>
            <a:off x="4095595" y="1344002"/>
            <a:ext cx="5116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6710" y="64382"/>
            <a:ext cx="1824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87973" y="30894"/>
            <a:ext cx="5939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OUR GREENER WORLD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4262672" y="1985471"/>
            <a:ext cx="332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Let’s go green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7041" y="48827"/>
            <a:ext cx="75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352424" y="1242026"/>
            <a:ext cx="745879" cy="706214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026" name="Picture 2" descr="Go Green Week - Turlock Jour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07" y="2750051"/>
            <a:ext cx="6680718" cy="40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32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949880" y="2173874"/>
            <a:ext cx="1622139" cy="634427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4506811" y="4675006"/>
            <a:ext cx="1202422" cy="634427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2025871" y="1684538"/>
            <a:ext cx="1376936" cy="459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60685" y="2531655"/>
            <a:ext cx="1689194" cy="463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025871" y="3472889"/>
            <a:ext cx="1376936" cy="45108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73425" y="4675006"/>
            <a:ext cx="1543004" cy="45108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PRODUCTION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58883" y="848766"/>
            <a:ext cx="4662347" cy="44454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Warm up: </a:t>
            </a:r>
            <a:r>
              <a:rPr lang="en-GB" smtClean="0">
                <a:solidFill>
                  <a:schemeClr val="tx1"/>
                </a:solidFill>
              </a:rPr>
              <a:t>Crossword puzzles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58883" y="1384643"/>
            <a:ext cx="4662347" cy="43893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67449" y="1941684"/>
            <a:ext cx="4653781" cy="295886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again. Complete the following sentence. Use no more than three words in each blank.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the ideas in the conversation, match the first half of the sentence in column A with the second half in column B.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Match the picture with ways to help the environment.</a:t>
            </a: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50316" y="4991879"/>
            <a:ext cx="4653782" cy="8745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Quiz: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someone who…Work in groups. Ask and answer to find someone who does the things in 4.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3402807" y="1914116"/>
            <a:ext cx="546347" cy="61753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2714339" y="2763257"/>
            <a:ext cx="546347" cy="70963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3402807" y="3698431"/>
            <a:ext cx="759086" cy="97657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025871" y="5301978"/>
            <a:ext cx="1923282" cy="453116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2714340" y="4900548"/>
            <a:ext cx="759086" cy="40143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367449" y="6001360"/>
            <a:ext cx="4662347" cy="69398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105283" y="253531"/>
            <a:ext cx="5303941" cy="46923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TextBox 32"/>
          <p:cNvSpPr txBox="1"/>
          <p:nvPr/>
        </p:nvSpPr>
        <p:spPr>
          <a:xfrm>
            <a:off x="4383674" y="202845"/>
            <a:ext cx="496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473426" y="138196"/>
            <a:ext cx="745879" cy="706214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11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704745" y="7803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685205" y="-77220"/>
            <a:ext cx="30390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279611" y="1001982"/>
            <a:ext cx="4525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g</a:t>
            </a:r>
            <a:r>
              <a:rPr lang="en-US" sz="54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o green</a:t>
            </a:r>
            <a:endParaRPr lang="en-US" sz="5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00684" y="1034601"/>
            <a:ext cx="30540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ɡəʊ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ɡriːn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41916" y="1142323"/>
            <a:ext cx="61675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 smtClean="0"/>
              <a:t>Sống</a:t>
            </a:r>
            <a:r>
              <a:rPr lang="en-US" sz="4400" dirty="0" smtClean="0"/>
              <a:t> </a:t>
            </a:r>
            <a:r>
              <a:rPr lang="en-US" sz="4400" dirty="0" err="1" smtClean="0"/>
              <a:t>xanh</a:t>
            </a:r>
            <a:r>
              <a:rPr lang="en-US" sz="4400" dirty="0" smtClean="0"/>
              <a:t> (</a:t>
            </a:r>
            <a:r>
              <a:rPr lang="en-US" sz="4400" dirty="0" err="1" smtClean="0"/>
              <a:t>thân</a:t>
            </a:r>
            <a:r>
              <a:rPr lang="en-US" sz="4400" dirty="0" smtClean="0"/>
              <a:t> </a:t>
            </a:r>
            <a:r>
              <a:rPr lang="en-US" sz="4400" dirty="0" err="1" smtClean="0"/>
              <a:t>thiện</a:t>
            </a:r>
            <a:r>
              <a:rPr lang="en-US" sz="4400" dirty="0" smtClean="0"/>
              <a:t> </a:t>
            </a:r>
            <a:r>
              <a:rPr lang="en-US" sz="4400" dirty="0" err="1" smtClean="0"/>
              <a:t>với</a:t>
            </a:r>
            <a:r>
              <a:rPr lang="en-US" sz="4400" dirty="0" smtClean="0"/>
              <a:t> </a:t>
            </a:r>
            <a:r>
              <a:rPr lang="en-US" sz="4400" dirty="0" err="1" smtClean="0"/>
              <a:t>môi</a:t>
            </a:r>
            <a:r>
              <a:rPr lang="en-US" sz="4400" dirty="0" smtClean="0"/>
              <a:t> </a:t>
            </a:r>
            <a:r>
              <a:rPr lang="en-US" sz="4400" dirty="0" err="1" smtClean="0"/>
              <a:t>trường</a:t>
            </a:r>
            <a:r>
              <a:rPr lang="en-US" sz="4400" dirty="0" smtClean="0"/>
              <a:t>)</a:t>
            </a:r>
            <a:endParaRPr lang="en-US" sz="6000" dirty="0"/>
          </a:p>
        </p:txBody>
      </p:sp>
      <p:pic>
        <p:nvPicPr>
          <p:cNvPr id="2" name="go gre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870" y="1958621"/>
            <a:ext cx="731190" cy="731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4745" y="1991240"/>
            <a:ext cx="5778406" cy="477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6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704745" y="7803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685205" y="-77220"/>
            <a:ext cx="30390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279611" y="1001982"/>
            <a:ext cx="4525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reusable(</a:t>
            </a:r>
            <a:r>
              <a:rPr lang="en-US" sz="54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1257" y="1046193"/>
            <a:ext cx="33057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juːzəbl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34512" y="1062594"/>
            <a:ext cx="6179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 smtClean="0"/>
              <a:t>Có</a:t>
            </a:r>
            <a:r>
              <a:rPr lang="en-US" sz="4800" dirty="0" smtClean="0"/>
              <a:t> </a:t>
            </a:r>
            <a:r>
              <a:rPr lang="en-US" sz="4800" dirty="0" err="1" smtClean="0"/>
              <a:t>thể</a:t>
            </a:r>
            <a:r>
              <a:rPr lang="en-US" sz="4800" dirty="0" smtClean="0"/>
              <a:t> </a:t>
            </a:r>
            <a:r>
              <a:rPr lang="en-US" sz="4800" dirty="0" err="1" smtClean="0"/>
              <a:t>sử</a:t>
            </a:r>
            <a:r>
              <a:rPr lang="en-US" sz="4800" dirty="0" smtClean="0"/>
              <a:t> </a:t>
            </a:r>
            <a:r>
              <a:rPr lang="en-US" sz="4800" dirty="0" err="1" smtClean="0"/>
              <a:t>dụng</a:t>
            </a:r>
            <a:r>
              <a:rPr lang="en-US" sz="4800" dirty="0" smtClean="0"/>
              <a:t> </a:t>
            </a:r>
            <a:r>
              <a:rPr lang="en-US" sz="4800" dirty="0" err="1" smtClean="0"/>
              <a:t>lại</a:t>
            </a:r>
            <a:endParaRPr lang="en-US" sz="6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675" y="1954710"/>
            <a:ext cx="7123918" cy="4617247"/>
          </a:xfrm>
          <a:prstGeom prst="rect">
            <a:avLst/>
          </a:prstGeom>
        </p:spPr>
      </p:pic>
      <p:pic>
        <p:nvPicPr>
          <p:cNvPr id="10" name="resuab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1" y="2095501"/>
            <a:ext cx="833438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4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704745" y="7803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685205" y="-77220"/>
            <a:ext cx="30390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279611" y="1001982"/>
            <a:ext cx="4525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environment</a:t>
            </a:r>
            <a:endParaRPr lang="en-US" sz="5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51257" y="1046193"/>
            <a:ext cx="44194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ɪnˈvaɪrənmənt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32717" y="1070254"/>
            <a:ext cx="3464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 smtClean="0"/>
              <a:t>Môi</a:t>
            </a:r>
            <a:r>
              <a:rPr lang="en-US" sz="4800" dirty="0" smtClean="0"/>
              <a:t> </a:t>
            </a:r>
            <a:r>
              <a:rPr lang="en-US" sz="4800" dirty="0" err="1" smtClean="0"/>
              <a:t>trường</a:t>
            </a:r>
            <a:endParaRPr lang="en-US" sz="6600" dirty="0"/>
          </a:p>
        </p:txBody>
      </p:sp>
      <p:pic>
        <p:nvPicPr>
          <p:cNvPr id="2050" name="Picture 2" descr="What is Environment And How To Keep It Clean? | Environmental Studies For  Kids | Vid #1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945" y="1958621"/>
            <a:ext cx="8403444" cy="472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nviron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085" y="1958621"/>
            <a:ext cx="740521" cy="7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7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704745" y="78034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685205" y="-77220"/>
            <a:ext cx="30390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114191"/>
              </p:ext>
            </p:extLst>
          </p:nvPr>
        </p:nvGraphicFramePr>
        <p:xfrm>
          <a:off x="257705" y="1400352"/>
          <a:ext cx="11676587" cy="16010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3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5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32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b="1" dirty="0" smtClean="0">
                          <a:solidFill>
                            <a:srgbClr val="AD4F0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en-US" sz="3200" b="1" dirty="0" smtClean="0">
                          <a:solidFill>
                            <a:srgbClr val="AD4F0F"/>
                          </a:solidFill>
                        </a:rPr>
                        <a:t>o green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32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ɡəʊ</a:t>
                      </a:r>
                      <a:r>
                        <a:rPr lang="en-US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ɡriːn</a:t>
                      </a:r>
                      <a:r>
                        <a:rPr lang="en-US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  <a:endParaRPr lang="en-US" sz="3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Sống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xanh</a:t>
                      </a:r>
                      <a:endParaRPr lang="en-US" sz="3200" dirty="0" smtClean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017410"/>
              </p:ext>
            </p:extLst>
          </p:nvPr>
        </p:nvGraphicFramePr>
        <p:xfrm>
          <a:off x="257705" y="3001353"/>
          <a:ext cx="11676587" cy="15711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3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5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b="1" dirty="0" smtClean="0">
                          <a:solidFill>
                            <a:srgbClr val="AD4F0F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US" sz="3200" b="1" dirty="0" smtClean="0">
                          <a:solidFill>
                            <a:srgbClr val="AD4F0F"/>
                          </a:solidFill>
                          <a:cs typeface="Calibri" panose="020F0502020204030204" pitchFamily="34" charset="0"/>
                        </a:rPr>
                        <a:t>eusable</a:t>
                      </a:r>
                      <a:r>
                        <a:rPr lang="en-US" sz="3200" b="1" baseline="0" dirty="0" smtClean="0">
                          <a:solidFill>
                            <a:srgbClr val="AD4F0F"/>
                          </a:solidFill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smtClean="0">
                          <a:solidFill>
                            <a:srgbClr val="AD4F0F"/>
                          </a:solidFill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3200" b="1" dirty="0" err="1" smtClean="0">
                          <a:solidFill>
                            <a:srgbClr val="AD4F0F"/>
                          </a:solidFill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3200" b="1" dirty="0" smtClean="0">
                          <a:solidFill>
                            <a:srgbClr val="AD4F0F"/>
                          </a:solidFill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/ˌ</a:t>
                      </a:r>
                      <a:r>
                        <a:rPr lang="en-US" sz="32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ri</a:t>
                      </a:r>
                      <a:r>
                        <a:rPr lang="en-US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ːˈ</a:t>
                      </a:r>
                      <a:r>
                        <a:rPr lang="en-US" sz="32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juːzəbl</a:t>
                      </a:r>
                      <a:r>
                        <a:rPr lang="en-US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endParaRPr lang="en-US" sz="3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 smtClean="0"/>
                        <a:t>Có</a:t>
                      </a:r>
                      <a:r>
                        <a:rPr lang="en-US" sz="3200" b="0" baseline="0" dirty="0" smtClean="0"/>
                        <a:t> </a:t>
                      </a:r>
                      <a:r>
                        <a:rPr lang="en-US" sz="3200" b="0" baseline="0" dirty="0" err="1" smtClean="0"/>
                        <a:t>thể</a:t>
                      </a:r>
                      <a:r>
                        <a:rPr lang="en-US" sz="3200" b="0" baseline="0" dirty="0" smtClean="0"/>
                        <a:t> </a:t>
                      </a:r>
                      <a:r>
                        <a:rPr lang="en-US" sz="3200" b="0" baseline="0" dirty="0" err="1" smtClean="0"/>
                        <a:t>sử</a:t>
                      </a:r>
                      <a:r>
                        <a:rPr lang="en-US" sz="3200" b="0" baseline="0" dirty="0" smtClean="0"/>
                        <a:t> </a:t>
                      </a:r>
                      <a:r>
                        <a:rPr lang="en-US" sz="3200" b="0" baseline="0" dirty="0" err="1" smtClean="0"/>
                        <a:t>dụng</a:t>
                      </a:r>
                      <a:r>
                        <a:rPr lang="en-US" sz="3200" b="0" baseline="0" dirty="0" smtClean="0"/>
                        <a:t> </a:t>
                      </a:r>
                      <a:r>
                        <a:rPr lang="en-US" sz="3200" b="0" baseline="0" dirty="0" err="1" smtClean="0"/>
                        <a:t>lại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800" b="1" dirty="0" smtClean="0">
                          <a:solidFill>
                            <a:srgbClr val="AD4F0F"/>
                          </a:solidFill>
                        </a:rPr>
                        <a:t> </a:t>
                      </a:r>
                      <a:r>
                        <a:rPr lang="en-US" sz="3200" b="1" dirty="0" smtClean="0">
                          <a:solidFill>
                            <a:srgbClr val="AD4F0F"/>
                          </a:solidFill>
                        </a:rPr>
                        <a:t>environment</a:t>
                      </a:r>
                      <a:r>
                        <a:rPr lang="en-US" sz="3200" b="1" baseline="0" dirty="0" smtClean="0">
                          <a:solidFill>
                            <a:srgbClr val="AD4F0F"/>
                          </a:solidFill>
                        </a:rPr>
                        <a:t> </a:t>
                      </a:r>
                      <a:r>
                        <a:rPr lang="en-US" sz="3200" b="1" dirty="0" smtClean="0">
                          <a:solidFill>
                            <a:srgbClr val="AD4F0F"/>
                          </a:solidFill>
                        </a:rPr>
                        <a:t>(n)</a:t>
                      </a:r>
                      <a:endParaRPr lang="en-US" sz="3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32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ɪnˈvaɪrənmənt</a:t>
                      </a:r>
                      <a:r>
                        <a:rPr lang="en-US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endParaRPr lang="en-US" sz="3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Cảnh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đẹp</a:t>
                      </a:r>
                      <a:endParaRPr lang="en-US" sz="3200" dirty="0" smtClean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pic>
        <p:nvPicPr>
          <p:cNvPr id="3" name="environ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3517" y="3986958"/>
            <a:ext cx="487363" cy="487363"/>
          </a:xfrm>
          <a:prstGeom prst="rect">
            <a:avLst/>
          </a:prstGeom>
        </p:spPr>
      </p:pic>
      <p:pic>
        <p:nvPicPr>
          <p:cNvPr id="7" name="go gre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3516" y="2334063"/>
            <a:ext cx="487363" cy="487363"/>
          </a:xfrm>
          <a:prstGeom prst="rect">
            <a:avLst/>
          </a:prstGeom>
        </p:spPr>
      </p:pic>
      <p:pic>
        <p:nvPicPr>
          <p:cNvPr id="8" name="resuabl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3515" y="30739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4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2271</TotalTime>
  <Words>1233</Words>
  <PresentationFormat>Widescreen</PresentationFormat>
  <Paragraphs>341</Paragraphs>
  <Slides>23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Adobe Gothic Std B</vt:lpstr>
      <vt:lpstr>Arial</vt:lpstr>
      <vt:lpstr>Calibri</vt:lpstr>
      <vt:lpstr>Calibri Light</vt:lpstr>
      <vt:lpstr>Myriad Pro</vt:lpstr>
      <vt:lpstr>Tahoma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2023-09-17T17:36:57Z</dcterms:modified>
</cp:coreProperties>
</file>