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9"/>
  </p:notesMasterIdLst>
  <p:sldIdLst>
    <p:sldId id="1331" r:id="rId2"/>
    <p:sldId id="1316" r:id="rId3"/>
    <p:sldId id="1165" r:id="rId4"/>
    <p:sldId id="948" r:id="rId5"/>
    <p:sldId id="1317" r:id="rId6"/>
    <p:sldId id="1309" r:id="rId7"/>
    <p:sldId id="1318" r:id="rId8"/>
    <p:sldId id="1320" r:id="rId9"/>
    <p:sldId id="1321" r:id="rId10"/>
    <p:sldId id="1322" r:id="rId11"/>
    <p:sldId id="1323" r:id="rId12"/>
    <p:sldId id="1325" r:id="rId13"/>
    <p:sldId id="1326" r:id="rId14"/>
    <p:sldId id="1327" r:id="rId15"/>
    <p:sldId id="1288" r:id="rId16"/>
    <p:sldId id="1330" r:id="rId17"/>
    <p:sldId id="13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0686" autoAdjust="0"/>
  </p:normalViewPr>
  <p:slideViewPr>
    <p:cSldViewPr>
      <p:cViewPr>
        <p:scale>
          <a:sx n="73" d="100"/>
          <a:sy n="73" d="100"/>
        </p:scale>
        <p:origin x="-666"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pPr/>
              <a:t>1</a:t>
            </a:fld>
            <a:endParaRPr lang="vi-VN" altLang="vi-VN" sz="1200">
              <a:cs typeface="Arial" panose="020B0604020202020204" pitchFamily="34" charset="0"/>
            </a:endParaRPr>
          </a:p>
        </p:txBody>
      </p:sp>
    </p:spTree>
    <p:extLst>
      <p:ext uri="{BB962C8B-B14F-4D97-AF65-F5344CB8AC3E}">
        <p14:creationId xmlns:p14="http://schemas.microsoft.com/office/powerpoint/2010/main" val="82614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0.pn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20.png"/><Relationship Id="rId5" Type="http://schemas.openxmlformats.org/officeDocument/2006/relationships/image" Target="../media/image8.png"/><Relationship Id="rId10" Type="http://schemas.openxmlformats.org/officeDocument/2006/relationships/image" Target="../media/image410.png"/><Relationship Id="rId4" Type="http://schemas.openxmlformats.org/officeDocument/2006/relationships/image" Target="../media/image7.png"/><Relationship Id="rId9" Type="http://schemas.openxmlformats.org/officeDocument/2006/relationships/image" Target="../media/image40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35636" y="400870"/>
            <a:ext cx="12192000" cy="1400175"/>
          </a:xfrm>
          <a:prstGeom prst="rect">
            <a:avLst/>
          </a:prstGeom>
          <a:noFill/>
          <a:ln/>
          <a:extLst/>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vi-VN" sz="2800" kern="0" dirty="0">
                <a:solidFill>
                  <a:srgbClr val="FF0000"/>
                </a:solidFill>
                <a:latin typeface="Times New Roman" panose="02020603050405020304" pitchFamily="18" charset="0"/>
                <a:cs typeface="Times New Roman" panose="02020603050405020304" pitchFamily="18" charset="0"/>
              </a:rPr>
              <a:t>SỞ GD – ĐT QUẢNG NAM</a:t>
            </a:r>
            <a:br>
              <a:rPr lang="en-US" altLang="vi-VN" sz="2800" kern="0" dirty="0">
                <a:solidFill>
                  <a:srgbClr val="FF0000"/>
                </a:solidFill>
                <a:latin typeface="Times New Roman" panose="02020603050405020304" pitchFamily="18" charset="0"/>
                <a:cs typeface="Times New Roman" panose="02020603050405020304" pitchFamily="18" charset="0"/>
              </a:rPr>
            </a:br>
            <a:r>
              <a:rPr lang="en-US" altLang="vi-VN" sz="2800" b="1" kern="0" dirty="0">
                <a:solidFill>
                  <a:srgbClr val="FF0000"/>
                </a:solidFill>
                <a:latin typeface="Times New Roman" panose="02020603050405020304" pitchFamily="18" charset="0"/>
                <a:cs typeface="Times New Roman" panose="02020603050405020304" pitchFamily="18" charset="0"/>
              </a:rPr>
              <a:t>TRƯỜNG THPT PHAN </a:t>
            </a:r>
            <a:r>
              <a:rPr lang="en-US" altLang="vi-VN" sz="2800" b="1" kern="0">
                <a:solidFill>
                  <a:srgbClr val="FF0000"/>
                </a:solidFill>
                <a:latin typeface="Times New Roman" panose="02020603050405020304" pitchFamily="18" charset="0"/>
                <a:cs typeface="Times New Roman" panose="02020603050405020304" pitchFamily="18" charset="0"/>
              </a:rPr>
              <a:t>CHÂU TRINH</a:t>
            </a:r>
          </a:p>
          <a:p>
            <a:pPr>
              <a:defRPr/>
            </a:pPr>
            <a:r>
              <a:rPr lang="en-US" sz="2800" b="1" kern="0">
                <a:solidFill>
                  <a:srgbClr val="FF0000"/>
                </a:solidFill>
                <a:latin typeface="Times New Roman" panose="02020603050405020304" pitchFamily="18" charset="0"/>
                <a:cs typeface="Times New Roman" panose="02020603050405020304" pitchFamily="18" charset="0"/>
              </a:rPr>
              <a:t>TỔ VẬT LÍ</a:t>
            </a:r>
            <a:endParaRPr lang="vi-VN" sz="2800" b="1" kern="0" dirty="0">
              <a:solidFill>
                <a:srgbClr val="FF0000"/>
              </a:solidFill>
              <a:latin typeface="Times New Roman" panose="02020603050405020304" pitchFamily="18" charset="0"/>
              <a:cs typeface="Times New Roman" panose="02020603050405020304" pitchFamily="18" charset="0"/>
            </a:endParaRPr>
          </a:p>
        </p:txBody>
      </p:sp>
      <p:grpSp>
        <p:nvGrpSpPr>
          <p:cNvPr id="6151" name="Group 4"/>
          <p:cNvGrpSpPr>
            <a:grpSpLocks/>
          </p:cNvGrpSpPr>
          <p:nvPr/>
        </p:nvGrpSpPr>
        <p:grpSpPr bwMode="auto">
          <a:xfrm>
            <a:off x="4430185" y="1936750"/>
            <a:ext cx="3266015" cy="2863850"/>
            <a:chOff x="1392" y="2112"/>
            <a:chExt cx="1344" cy="1344"/>
          </a:xfrm>
        </p:grpSpPr>
        <p:sp>
          <p:nvSpPr>
            <p:cNvPr id="6152" name="Oval 5"/>
            <p:cNvSpPr>
              <a:spLocks noChangeArrowheads="1"/>
            </p:cNvSpPr>
            <p:nvPr/>
          </p:nvSpPr>
          <p:spPr bwMode="auto">
            <a:xfrm>
              <a:off x="1392" y="2112"/>
              <a:ext cx="1344" cy="1344"/>
            </a:xfrm>
            <a:prstGeom prst="ellipse">
              <a:avLst/>
            </a:prstGeom>
            <a:solidFill>
              <a:schemeClr val="bg1"/>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sz="2400" b="1">
                <a:solidFill>
                  <a:schemeClr val="bg1"/>
                </a:solidFill>
                <a:latin typeface="VNI-Times" pitchFamily="2" charset="0"/>
              </a:endParaRPr>
            </a:p>
          </p:txBody>
        </p:sp>
        <p:sp>
          <p:nvSpPr>
            <p:cNvPr id="6153" name="WordArt 6"/>
            <p:cNvSpPr>
              <a:spLocks noChangeArrowheads="1" noChangeShapeType="1" noTextEdit="1"/>
            </p:cNvSpPr>
            <p:nvPr/>
          </p:nvSpPr>
          <p:spPr bwMode="auto">
            <a:xfrm rot="20072678">
              <a:off x="1491" y="2214"/>
              <a:ext cx="1113" cy="1171"/>
            </a:xfrm>
            <a:prstGeom prst="rect">
              <a:avLst/>
            </a:prstGeom>
          </p:spPr>
          <p:txBody>
            <a:bodyPr spcFirstLastPara="1" wrap="none" fromWordArt="1">
              <a:prstTxWarp prst="textCircle">
                <a:avLst>
                  <a:gd name="adj" fmla="val 10861266"/>
                </a:avLst>
              </a:prstTxWarp>
            </a:bodyPr>
            <a:lstStyle/>
            <a:p>
              <a:pPr algn="ctr"/>
              <a:r>
                <a:rPr lang="pt-BR" sz="3200" kern="10">
                  <a:ln w="6350">
                    <a:solidFill>
                      <a:srgbClr val="FF0000"/>
                    </a:solidFill>
                    <a:round/>
                    <a:headEnd/>
                    <a:tailEnd/>
                  </a:ln>
                  <a:solidFill>
                    <a:srgbClr val="FF0000"/>
                  </a:solidFill>
                  <a:latin typeface="Arial" panose="020B0604020202020204" pitchFamily="34" charset="0"/>
                  <a:cs typeface="Arial" panose="020B0604020202020204" pitchFamily="34" charset="0"/>
                </a:rPr>
                <a:t>T R Ư Ờ N G  T H P T  P H A N  C H Â U  T R I N H  -  Q U Ả N G  N A M                                                            </a:t>
              </a:r>
              <a:endParaRPr lang="en-US" sz="3200" kern="10">
                <a:ln w="6350">
                  <a:solidFill>
                    <a:srgbClr val="FF0000"/>
                  </a:solidFill>
                  <a:round/>
                  <a:headEnd/>
                  <a:tailEnd/>
                </a:ln>
                <a:solidFill>
                  <a:srgbClr val="FF0000"/>
                </a:solidFill>
                <a:latin typeface="Arial" panose="020B0604020202020204" pitchFamily="34" charset="0"/>
                <a:cs typeface="Arial" panose="020B0604020202020204" pitchFamily="34" charset="0"/>
              </a:endParaRPr>
            </a:p>
          </p:txBody>
        </p:sp>
        <p:sp>
          <p:nvSpPr>
            <p:cNvPr id="6154" name="WordArt 7"/>
            <p:cNvSpPr>
              <a:spLocks noChangeArrowheads="1" noChangeShapeType="1" noTextEdit="1"/>
            </p:cNvSpPr>
            <p:nvPr/>
          </p:nvSpPr>
          <p:spPr bwMode="auto">
            <a:xfrm>
              <a:off x="1520" y="2437"/>
              <a:ext cx="1100" cy="928"/>
            </a:xfrm>
            <a:prstGeom prst="rect">
              <a:avLst/>
            </a:prstGeom>
          </p:spPr>
          <p:txBody>
            <a:bodyPr spcFirstLastPara="1" wrap="none" fromWordArt="1">
              <a:prstTxWarp prst="textButton">
                <a:avLst>
                  <a:gd name="adj" fmla="val 10800000"/>
                </a:avLst>
              </a:prstTxWarp>
            </a:bodyPr>
            <a:lstStyle/>
            <a:p>
              <a:pPr algn="ctr"/>
              <a:endParaRPr lang="en-US" sz="3200" kern="10" spc="640">
                <a:ln w="9525">
                  <a:solidFill>
                    <a:srgbClr val="0000FF"/>
                  </a:solidFill>
                  <a:round/>
                  <a:headEnd/>
                  <a:tailEnd/>
                </a:ln>
                <a:solidFill>
                  <a:srgbClr val="0000FF"/>
                </a:solidFill>
                <a:cs typeface="Times New Roman" panose="02020603050405020304" pitchFamily="18" charset="0"/>
              </a:endParaRPr>
            </a:p>
            <a:p>
              <a:pPr algn="ctr"/>
              <a:endParaRPr lang="en-US" sz="3200" kern="10" spc="640">
                <a:ln w="9525">
                  <a:solidFill>
                    <a:srgbClr val="0000FF"/>
                  </a:solidFill>
                  <a:round/>
                  <a:headEnd/>
                  <a:tailEnd/>
                </a:ln>
                <a:solidFill>
                  <a:srgbClr val="0000FF"/>
                </a:solidFill>
                <a:cs typeface="Times New Roman" panose="02020603050405020304" pitchFamily="18" charset="0"/>
              </a:endParaRPr>
            </a:p>
            <a:p>
              <a:pPr algn="ctr"/>
              <a:r>
                <a:rPr lang="en-US" sz="3200" kern="10" spc="640">
                  <a:ln w="9525">
                    <a:solidFill>
                      <a:srgbClr val="0000FF"/>
                    </a:solidFill>
                    <a:round/>
                    <a:headEnd/>
                    <a:tailEnd/>
                  </a:ln>
                  <a:solidFill>
                    <a:srgbClr val="0000FF"/>
                  </a:solidFill>
                  <a:cs typeface="Times New Roman" panose="02020603050405020304" pitchFamily="18" charset="0"/>
                </a:rPr>
                <a:t>                      T Ổ  V Ậ T  L Í                    </a:t>
              </a:r>
            </a:p>
          </p:txBody>
        </p:sp>
        <p:sp>
          <p:nvSpPr>
            <p:cNvPr id="12" name="AutoShape 8"/>
            <p:cNvSpPr>
              <a:spLocks noChangeArrowheads="1"/>
            </p:cNvSpPr>
            <p:nvPr/>
          </p:nvSpPr>
          <p:spPr bwMode="auto">
            <a:xfrm>
              <a:off x="1613" y="3148"/>
              <a:ext cx="67" cy="95"/>
            </a:xfrm>
            <a:prstGeom prst="star5">
              <a:avLst/>
            </a:prstGeom>
            <a:solidFill>
              <a:srgbClr val="FFFF00"/>
            </a:solidFill>
            <a:ln w="9525">
              <a:solidFill>
                <a:srgbClr val="000000"/>
              </a:solidFill>
              <a:miter lim="800000"/>
              <a:headEnd/>
              <a:tailEnd/>
            </a:ln>
          </p:spPr>
          <p:txBody>
            <a:bodyPr/>
            <a:lstStyle/>
            <a:p>
              <a:pPr algn="ctr" eaLnBrk="1" hangingPunct="1">
                <a:defRPr/>
              </a:pPr>
              <a:endParaRPr lang="vi-VN"/>
            </a:p>
          </p:txBody>
        </p:sp>
        <p:sp>
          <p:nvSpPr>
            <p:cNvPr id="6156" name="Oval 9"/>
            <p:cNvSpPr>
              <a:spLocks noChangeArrowheads="1"/>
            </p:cNvSpPr>
            <p:nvPr/>
          </p:nvSpPr>
          <p:spPr bwMode="auto">
            <a:xfrm>
              <a:off x="1577" y="2299"/>
              <a:ext cx="972" cy="986"/>
            </a:xfrm>
            <a:prstGeom prst="ellipse">
              <a:avLst/>
            </a:prstGeom>
            <a:solidFill>
              <a:srgbClr val="00FFFF"/>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sz="2400" b="1">
                <a:solidFill>
                  <a:schemeClr val="bg1"/>
                </a:solidFill>
                <a:latin typeface="VNI-Times" pitchFamily="2" charset="0"/>
              </a:endParaRPr>
            </a:p>
          </p:txBody>
        </p:sp>
        <p:sp>
          <p:nvSpPr>
            <p:cNvPr id="14" name="AutoShape 10"/>
            <p:cNvSpPr>
              <a:spLocks noChangeArrowheads="1"/>
            </p:cNvSpPr>
            <p:nvPr/>
          </p:nvSpPr>
          <p:spPr bwMode="auto">
            <a:xfrm>
              <a:off x="2484" y="3100"/>
              <a:ext cx="65" cy="94"/>
            </a:xfrm>
            <a:prstGeom prst="star5">
              <a:avLst/>
            </a:prstGeom>
            <a:solidFill>
              <a:srgbClr val="FFFF00"/>
            </a:solidFill>
            <a:ln w="9525">
              <a:solidFill>
                <a:srgbClr val="000000"/>
              </a:solidFill>
              <a:miter lim="800000"/>
              <a:headEnd/>
              <a:tailEnd/>
            </a:ln>
          </p:spPr>
          <p:txBody>
            <a:bodyPr/>
            <a:lstStyle/>
            <a:p>
              <a:pPr algn="ctr" eaLnBrk="1" hangingPunct="1">
                <a:defRPr/>
              </a:pPr>
              <a:endParaRPr lang="vi-VN"/>
            </a:p>
          </p:txBody>
        </p:sp>
        <p:sp>
          <p:nvSpPr>
            <p:cNvPr id="6158" name="WordArt 11"/>
            <p:cNvSpPr>
              <a:spLocks noChangeArrowheads="1" noChangeShapeType="1" noTextEdit="1"/>
            </p:cNvSpPr>
            <p:nvPr/>
          </p:nvSpPr>
          <p:spPr bwMode="auto">
            <a:xfrm>
              <a:off x="1678" y="2582"/>
              <a:ext cx="821" cy="405"/>
            </a:xfrm>
            <a:prstGeom prst="rect">
              <a:avLst/>
            </a:prstGeom>
          </p:spPr>
          <p:txBody>
            <a:bodyPr wrap="none" fromWordArt="1">
              <a:prstTxWarp prst="textPlain">
                <a:avLst>
                  <a:gd name="adj" fmla="val 50000"/>
                </a:avLst>
              </a:prstTxWarp>
            </a:bodyPr>
            <a:lstStyle/>
            <a:p>
              <a:pPr algn="ctr"/>
              <a:r>
                <a:rPr lang="en-US" sz="3600" i="1" kern="10">
                  <a:ln w="9525">
                    <a:solidFill>
                      <a:srgbClr val="0000FF"/>
                    </a:solidFill>
                    <a:round/>
                    <a:headEnd/>
                    <a:tailEnd/>
                  </a:ln>
                  <a:solidFill>
                    <a:srgbClr val="FF0000"/>
                  </a:solidFill>
                  <a:effectLst>
                    <a:outerShdw dist="35921" dir="2700000" algn="ctr" rotWithShape="0">
                      <a:srgbClr val="808080">
                        <a:alpha val="79999"/>
                      </a:srgbClr>
                    </a:outerShdw>
                  </a:effectLst>
                  <a:cs typeface="Times New Roman" panose="02020603050405020304" pitchFamily="18" charset="0"/>
                </a:rPr>
                <a:t>VL</a:t>
              </a:r>
            </a:p>
          </p:txBody>
        </p:sp>
        <p:pic>
          <p:nvPicPr>
            <p:cNvPr id="6159" name="Picture 12" descr="ATOM1"/>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1668" y="2321"/>
              <a:ext cx="80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9609414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27" name="TextBox 26">
            <a:extLst>
              <a:ext uri="{FF2B5EF4-FFF2-40B4-BE49-F238E27FC236}">
                <a16:creationId xmlns="" xmlns:a16="http://schemas.microsoft.com/office/drawing/2014/main" id="{FC358792-0018-1524-E00E-4691F6345825}"/>
              </a:ext>
            </a:extLst>
          </p:cNvPr>
          <p:cNvSpPr txBox="1"/>
          <p:nvPr/>
        </p:nvSpPr>
        <p:spPr>
          <a:xfrm>
            <a:off x="838200" y="5486400"/>
            <a:ext cx="3231567" cy="1107996"/>
          </a:xfrm>
          <a:prstGeom prst="rect">
            <a:avLst/>
          </a:prstGeom>
          <a:noFill/>
        </p:spPr>
        <p:txBody>
          <a:bodyPr wrap="square">
            <a:spAutoFit/>
          </a:bodyPr>
          <a:lstStyle/>
          <a:p>
            <a:pPr marL="342900" indent="-342900">
              <a:buAutoNum type="arabicParenBoth"/>
            </a:pPr>
            <a:r>
              <a:rPr lang="en-US" sz="2200" dirty="0" err="1">
                <a:solidFill>
                  <a:srgbClr val="000000"/>
                </a:solidFill>
                <a:effectLst/>
                <a:latin typeface="Arial" panose="020B0604020202020204" pitchFamily="34" charset="0"/>
                <a:ea typeface="Times New Roman" panose="02020603050405020304" pitchFamily="18" charset="0"/>
              </a:rPr>
              <a:t>Tấm</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chắn</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sáng</a:t>
            </a:r>
            <a:r>
              <a:rPr lang="en-US" sz="2200" dirty="0">
                <a:solidFill>
                  <a:srgbClr val="000000"/>
                </a:solidFill>
                <a:effectLst/>
                <a:latin typeface="Arial" panose="020B0604020202020204" pitchFamily="34" charset="0"/>
                <a:ea typeface="Times New Roman" panose="02020603050405020304" pitchFamily="18" charset="0"/>
              </a:rPr>
              <a:t> </a:t>
            </a:r>
          </a:p>
          <a:p>
            <a:pPr marL="342900" indent="-342900">
              <a:buAutoNum type="arabicParenBoth"/>
            </a:pP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Máng</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trượt</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đệm</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khí</a:t>
            </a:r>
            <a:endParaRPr lang="en-US" sz="2200" dirty="0">
              <a:solidFill>
                <a:srgbClr val="000000"/>
              </a:solidFill>
              <a:effectLst/>
              <a:latin typeface="Arial" panose="020B0604020202020204" pitchFamily="34" charset="0"/>
              <a:ea typeface="Times New Roman" panose="02020603050405020304" pitchFamily="18" charset="0"/>
            </a:endParaRPr>
          </a:p>
          <a:p>
            <a:r>
              <a:rPr lang="en-US" sz="2200" dirty="0">
                <a:solidFill>
                  <a:srgbClr val="000000"/>
                </a:solidFill>
                <a:effectLst/>
                <a:latin typeface="Arial" panose="020B0604020202020204" pitchFamily="34" charset="0"/>
                <a:ea typeface="Times New Roman" panose="02020603050405020304" pitchFamily="18" charset="0"/>
              </a:rPr>
              <a:t>(3) </a:t>
            </a:r>
            <a:r>
              <a:rPr lang="en-US" sz="2200" dirty="0" err="1">
                <a:solidFill>
                  <a:srgbClr val="000000"/>
                </a:solidFill>
                <a:effectLst/>
                <a:latin typeface="Arial" panose="020B0604020202020204" pitchFamily="34" charset="0"/>
                <a:ea typeface="Times New Roman" panose="02020603050405020304" pitchFamily="18" charset="0"/>
              </a:rPr>
              <a:t>Cổng</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quang</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điện</a:t>
            </a:r>
            <a:endParaRPr lang="en-US" sz="2200" dirty="0">
              <a:solidFill>
                <a:srgbClr val="000000"/>
              </a:solidFill>
              <a:effectLst/>
              <a:latin typeface="Arial" panose="020B0604020202020204" pitchFamily="34" charset="0"/>
              <a:ea typeface="Times New Roman" panose="02020603050405020304" pitchFamily="18" charset="0"/>
            </a:endParaRPr>
          </a:p>
        </p:txBody>
      </p:sp>
      <p:pic>
        <p:nvPicPr>
          <p:cNvPr id="29" name="Picture 4" descr="empty-blue-rectangle">
            <a:extLst>
              <a:ext uri="{FF2B5EF4-FFF2-40B4-BE49-F238E27FC236}">
                <a16:creationId xmlns="" xmlns:a16="http://schemas.microsoft.com/office/drawing/2014/main" id="{78D7517A-C284-C264-F8BC-BB7A1FA6A7B9}"/>
              </a:ext>
            </a:extLst>
          </p:cNvPr>
          <p:cNvPicPr>
            <a:picLocks noChangeAspect="1" noChangeArrowheads="1"/>
          </p:cNvPicPr>
          <p:nvPr/>
        </p:nvPicPr>
        <p:blipFill>
          <a:blip r:embed="rId4"/>
          <a:srcRect/>
          <a:stretch>
            <a:fillRect/>
          </a:stretch>
        </p:blipFill>
        <p:spPr bwMode="auto">
          <a:xfrm>
            <a:off x="250748" y="1154017"/>
            <a:ext cx="11560252" cy="1817783"/>
          </a:xfrm>
          <a:prstGeom prst="rect">
            <a:avLst/>
          </a:prstGeom>
          <a:noFill/>
          <a:ln w="9525">
            <a:noFill/>
            <a:miter lim="800000"/>
            <a:headEnd/>
            <a:tailEnd/>
          </a:ln>
        </p:spPr>
      </p:pic>
      <p:sp>
        <p:nvSpPr>
          <p:cNvPr id="30" name="TextBox 29">
            <a:extLst>
              <a:ext uri="{FF2B5EF4-FFF2-40B4-BE49-F238E27FC236}">
                <a16:creationId xmlns="" xmlns:a16="http://schemas.microsoft.com/office/drawing/2014/main" id="{7CB27AD1-44B6-86BA-E850-E68CC182B670}"/>
              </a:ext>
            </a:extLst>
          </p:cNvPr>
          <p:cNvSpPr txBox="1"/>
          <p:nvPr/>
        </p:nvSpPr>
        <p:spPr>
          <a:xfrm>
            <a:off x="363045" y="676155"/>
            <a:ext cx="1922955"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 Dụng cụ:</a:t>
            </a:r>
          </a:p>
        </p:txBody>
      </p:sp>
      <p:sp>
        <p:nvSpPr>
          <p:cNvPr id="31" name="Text Box 29">
            <a:extLst>
              <a:ext uri="{FF2B5EF4-FFF2-40B4-BE49-F238E27FC236}">
                <a16:creationId xmlns="" xmlns:a16="http://schemas.microsoft.com/office/drawing/2014/main" id="{DA2318FC-46E4-7A28-2537-51559E04F021}"/>
              </a:ext>
            </a:extLst>
          </p:cNvPr>
          <p:cNvSpPr txBox="1">
            <a:spLocks noChangeArrowheads="1"/>
          </p:cNvSpPr>
          <p:nvPr/>
        </p:nvSpPr>
        <p:spPr bwMode="auto">
          <a:xfrm>
            <a:off x="1112749" y="1201432"/>
            <a:ext cx="10151088" cy="1709058"/>
          </a:xfrm>
          <a:prstGeom prst="rect">
            <a:avLst/>
          </a:prstGeom>
          <a:noFill/>
          <a:ln>
            <a:noFill/>
          </a:ln>
          <a:effectLst/>
        </p:spPr>
        <p:txBody>
          <a:bodyPr wrap="square">
            <a:spAutoFit/>
          </a:bodyPr>
          <a:lstStyle/>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Xe trượt có M = 200 g được buộc vào một sợi dây vắt qua rãnh của ròng rọc (dây không dãn và khối lượng không đáng kể). </a:t>
            </a:r>
          </a:p>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quả nặng giống nhau, có cùng khối lượng m = 50 g.</a:t>
            </a:r>
          </a:p>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máng trượt đệm khí (nhằm giảm ma sát). </a:t>
            </a:r>
          </a:p>
        </p:txBody>
      </p:sp>
      <p:sp>
        <p:nvSpPr>
          <p:cNvPr id="32" name="TextBox 31">
            <a:extLst>
              <a:ext uri="{FF2B5EF4-FFF2-40B4-BE49-F238E27FC236}">
                <a16:creationId xmlns="" xmlns:a16="http://schemas.microsoft.com/office/drawing/2014/main" id="{1CD399A0-41E2-1C82-FDA8-6A462761C73D}"/>
              </a:ext>
            </a:extLst>
          </p:cNvPr>
          <p:cNvSpPr txBox="1"/>
          <p:nvPr/>
        </p:nvSpPr>
        <p:spPr>
          <a:xfrm>
            <a:off x="7587993" y="5486400"/>
            <a:ext cx="4198142"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(7) Đồng hồ đo thời gian hiện số</a:t>
            </a:r>
          </a:p>
          <a:p>
            <a:r>
              <a:rPr lang="en-US" sz="2200">
                <a:solidFill>
                  <a:srgbClr val="000000"/>
                </a:solidFill>
                <a:effectLst/>
                <a:latin typeface="Arial" panose="020B0604020202020204" pitchFamily="34" charset="0"/>
                <a:ea typeface="Times New Roman" panose="02020603050405020304" pitchFamily="18" charset="0"/>
              </a:rPr>
              <a:t>(8) Cân điện tử</a:t>
            </a:r>
          </a:p>
          <a:p>
            <a:r>
              <a:rPr lang="en-US" sz="2200">
                <a:solidFill>
                  <a:srgbClr val="000000"/>
                </a:solidFill>
                <a:effectLst/>
                <a:latin typeface="Arial" panose="020B0604020202020204" pitchFamily="34" charset="0"/>
                <a:ea typeface="Times New Roman" panose="02020603050405020304" pitchFamily="18" charset="0"/>
              </a:rPr>
              <a:t>(9) Bơm khí.</a:t>
            </a:r>
            <a:endParaRPr lang="en-US" sz="2200"/>
          </a:p>
        </p:txBody>
      </p:sp>
      <p:sp>
        <p:nvSpPr>
          <p:cNvPr id="33" name="TextBox 32">
            <a:extLst>
              <a:ext uri="{FF2B5EF4-FFF2-40B4-BE49-F238E27FC236}">
                <a16:creationId xmlns="" xmlns:a16="http://schemas.microsoft.com/office/drawing/2014/main" id="{7D8A14F1-E49C-A650-AE7E-59A07C31D227}"/>
              </a:ext>
            </a:extLst>
          </p:cNvPr>
          <p:cNvSpPr txBox="1"/>
          <p:nvPr/>
        </p:nvSpPr>
        <p:spPr>
          <a:xfrm>
            <a:off x="4305809" y="5486400"/>
            <a:ext cx="3231567"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(4) Cổng </a:t>
            </a:r>
            <a:r>
              <a:rPr lang="en-US" sz="2200">
                <a:solidFill>
                  <a:srgbClr val="000000"/>
                </a:solidFill>
                <a:latin typeface="Arial" panose="020B0604020202020204" pitchFamily="34" charset="0"/>
                <a:ea typeface="Times New Roman" panose="02020603050405020304" pitchFamily="18" charset="0"/>
              </a:rPr>
              <a:t>quang điện 2</a:t>
            </a:r>
          </a:p>
          <a:p>
            <a:r>
              <a:rPr lang="en-US" sz="2200">
                <a:solidFill>
                  <a:srgbClr val="000000"/>
                </a:solidFill>
                <a:effectLst/>
                <a:latin typeface="Arial" panose="020B0604020202020204" pitchFamily="34" charset="0"/>
                <a:ea typeface="Times New Roman" panose="02020603050405020304" pitchFamily="18" charset="0"/>
              </a:rPr>
              <a:t>(5) Ròng rọc</a:t>
            </a:r>
          </a:p>
          <a:p>
            <a:r>
              <a:rPr lang="en-US" sz="2200">
                <a:solidFill>
                  <a:srgbClr val="000000"/>
                </a:solidFill>
                <a:effectLst/>
                <a:latin typeface="Arial" panose="020B0604020202020204" pitchFamily="34" charset="0"/>
                <a:ea typeface="Times New Roman" panose="02020603050405020304" pitchFamily="18" charset="0"/>
              </a:rPr>
              <a:t>(6) Các quả năng</a:t>
            </a:r>
          </a:p>
        </p:txBody>
      </p:sp>
      <p:pic>
        <p:nvPicPr>
          <p:cNvPr id="3" name="Picture 2" descr="A picture containing text, newspaper&#10;&#10;Description automatically generated">
            <a:extLst>
              <a:ext uri="{FF2B5EF4-FFF2-40B4-BE49-F238E27FC236}">
                <a16:creationId xmlns="" xmlns:a16="http://schemas.microsoft.com/office/drawing/2014/main" id="{4B578DE5-3025-03F1-9360-5623201BFFA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2069705" y="3190072"/>
            <a:ext cx="8237175" cy="2099322"/>
          </a:xfrm>
          <a:prstGeom prst="rect">
            <a:avLst/>
          </a:prstGeom>
        </p:spPr>
      </p:pic>
    </p:spTree>
    <p:extLst>
      <p:ext uri="{BB962C8B-B14F-4D97-AF65-F5344CB8AC3E}">
        <p14:creationId xmlns:p14="http://schemas.microsoft.com/office/powerpoint/2010/main" val="5256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 xmlns:a16="http://schemas.microsoft.com/office/drawing/2014/main" id="{AA11B781-6651-3286-AD1C-CC4BBF9ECF84}"/>
              </a:ext>
            </a:extLst>
          </p:cNvPr>
          <p:cNvSpPr txBox="1"/>
          <p:nvPr/>
        </p:nvSpPr>
        <p:spPr>
          <a:xfrm>
            <a:off x="197346" y="676437"/>
            <a:ext cx="1922955"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 Dụng cụ:</a:t>
            </a:r>
          </a:p>
        </p:txBody>
      </p:sp>
      <p:pic>
        <p:nvPicPr>
          <p:cNvPr id="16" name="Picture 4" descr="empty-blue-rectangle">
            <a:extLst>
              <a:ext uri="{FF2B5EF4-FFF2-40B4-BE49-F238E27FC236}">
                <a16:creationId xmlns="" xmlns:a16="http://schemas.microsoft.com/office/drawing/2014/main" id="{DD6D588B-D47A-C360-384B-B73A8A60D585}"/>
              </a:ext>
            </a:extLst>
          </p:cNvPr>
          <p:cNvPicPr>
            <a:picLocks noChangeAspect="1" noChangeArrowheads="1"/>
          </p:cNvPicPr>
          <p:nvPr/>
        </p:nvPicPr>
        <p:blipFill>
          <a:blip r:embed="rId4"/>
          <a:srcRect/>
          <a:stretch>
            <a:fillRect/>
          </a:stretch>
        </p:blipFill>
        <p:spPr bwMode="auto">
          <a:xfrm>
            <a:off x="250748" y="1154017"/>
            <a:ext cx="11560252" cy="2274983"/>
          </a:xfrm>
          <a:prstGeom prst="rect">
            <a:avLst/>
          </a:prstGeom>
          <a:noFill/>
          <a:ln w="9525">
            <a:noFill/>
            <a:miter lim="800000"/>
            <a:headEnd/>
            <a:tailEnd/>
          </a:ln>
        </p:spPr>
      </p:pic>
      <p:sp>
        <p:nvSpPr>
          <p:cNvPr id="21" name="Text Box 29">
            <a:extLst>
              <a:ext uri="{FF2B5EF4-FFF2-40B4-BE49-F238E27FC236}">
                <a16:creationId xmlns="" xmlns:a16="http://schemas.microsoft.com/office/drawing/2014/main" id="{43141772-250C-0F7D-2A58-4972646A4D96}"/>
              </a:ext>
            </a:extLst>
          </p:cNvPr>
          <p:cNvSpPr txBox="1">
            <a:spLocks noChangeArrowheads="1"/>
          </p:cNvSpPr>
          <p:nvPr/>
        </p:nvSpPr>
        <p:spPr bwMode="auto">
          <a:xfrm>
            <a:off x="654188" y="1166100"/>
            <a:ext cx="10853374" cy="2129814"/>
          </a:xfrm>
          <a:prstGeom prst="rect">
            <a:avLst/>
          </a:prstGeom>
          <a:noFill/>
          <a:ln>
            <a:noFill/>
          </a:ln>
          <a:effectLst/>
        </p:spPr>
        <p:txBody>
          <a:bodyPr wrap="square">
            <a:spAutoFit/>
          </a:bodyPr>
          <a:lstStyle/>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Bộ đếm thời gian gồm: một đồng hồ điện tử, hai cổng quang (đặt cách nhau 0,5m) và tấm chắn sáng dài 10 cm .</a:t>
            </a:r>
          </a:p>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Vật ở thí nghiệm này phải được hiểu là hệ vật gồm Xe trượt và các quả nặng. Như vậy khối lượng của vật có thể là (M + m), (M + 2m),... còn lực kéo F là trọng lượng của các quả nặng, cụ thể là F</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mg, F</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2mg...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2" name="TextBox 21">
            <a:extLst>
              <a:ext uri="{FF2B5EF4-FFF2-40B4-BE49-F238E27FC236}">
                <a16:creationId xmlns="" xmlns:a16="http://schemas.microsoft.com/office/drawing/2014/main" id="{F298050F-757E-E936-38ED-EDBFA3C8F27C}"/>
              </a:ext>
            </a:extLst>
          </p:cNvPr>
          <p:cNvSpPr txBox="1"/>
          <p:nvPr/>
        </p:nvSpPr>
        <p:spPr>
          <a:xfrm>
            <a:off x="794007" y="5750004"/>
            <a:ext cx="3231567" cy="1107996"/>
          </a:xfrm>
          <a:prstGeom prst="rect">
            <a:avLst/>
          </a:prstGeom>
          <a:noFill/>
        </p:spPr>
        <p:txBody>
          <a:bodyPr wrap="square">
            <a:spAutoFit/>
          </a:bodyPr>
          <a:lstStyle/>
          <a:p>
            <a:pPr marL="342900" indent="-342900">
              <a:buAutoNum type="arabicParenBoth"/>
            </a:pPr>
            <a:r>
              <a:rPr lang="en-US" sz="2200">
                <a:solidFill>
                  <a:srgbClr val="000000"/>
                </a:solidFill>
                <a:effectLst/>
                <a:latin typeface="Arial" panose="020B0604020202020204" pitchFamily="34" charset="0"/>
                <a:ea typeface="Times New Roman" panose="02020603050405020304" pitchFamily="18" charset="0"/>
              </a:rPr>
              <a:t>Tấm chắn sáng </a:t>
            </a:r>
          </a:p>
          <a:p>
            <a:pPr marL="342900" indent="-342900">
              <a:buAutoNum type="arabicParenBoth"/>
            </a:pPr>
            <a:r>
              <a:rPr lang="en-US" sz="2200">
                <a:solidFill>
                  <a:srgbClr val="000000"/>
                </a:solidFill>
                <a:effectLst/>
                <a:latin typeface="Arial" panose="020B0604020202020204" pitchFamily="34" charset="0"/>
                <a:ea typeface="Times New Roman" panose="02020603050405020304" pitchFamily="18" charset="0"/>
              </a:rPr>
              <a:t>máng trượt đệm khí</a:t>
            </a:r>
          </a:p>
          <a:p>
            <a:r>
              <a:rPr lang="en-US" sz="2200">
                <a:solidFill>
                  <a:srgbClr val="000000"/>
                </a:solidFill>
                <a:effectLst/>
                <a:latin typeface="Arial" panose="020B0604020202020204" pitchFamily="34" charset="0"/>
                <a:ea typeface="Times New Roman" panose="02020603050405020304" pitchFamily="18" charset="0"/>
              </a:rPr>
              <a:t>(3) Cổng quang điện</a:t>
            </a:r>
          </a:p>
        </p:txBody>
      </p:sp>
      <p:sp>
        <p:nvSpPr>
          <p:cNvPr id="23" name="TextBox 22">
            <a:extLst>
              <a:ext uri="{FF2B5EF4-FFF2-40B4-BE49-F238E27FC236}">
                <a16:creationId xmlns="" xmlns:a16="http://schemas.microsoft.com/office/drawing/2014/main" id="{8BE4FA8E-7835-5CBE-9E95-991790C8FD4B}"/>
              </a:ext>
            </a:extLst>
          </p:cNvPr>
          <p:cNvSpPr txBox="1"/>
          <p:nvPr/>
        </p:nvSpPr>
        <p:spPr>
          <a:xfrm>
            <a:off x="7543800" y="5750004"/>
            <a:ext cx="4198142"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(7) Đồng hồ đo thời gian hiện số</a:t>
            </a:r>
          </a:p>
          <a:p>
            <a:r>
              <a:rPr lang="en-US" sz="2200">
                <a:solidFill>
                  <a:srgbClr val="000000"/>
                </a:solidFill>
                <a:effectLst/>
                <a:latin typeface="Arial" panose="020B0604020202020204" pitchFamily="34" charset="0"/>
                <a:ea typeface="Times New Roman" panose="02020603050405020304" pitchFamily="18" charset="0"/>
              </a:rPr>
              <a:t>(8) Cân điện tử</a:t>
            </a:r>
          </a:p>
          <a:p>
            <a:r>
              <a:rPr lang="en-US" sz="2200">
                <a:solidFill>
                  <a:srgbClr val="000000"/>
                </a:solidFill>
                <a:effectLst/>
                <a:latin typeface="Arial" panose="020B0604020202020204" pitchFamily="34" charset="0"/>
                <a:ea typeface="Times New Roman" panose="02020603050405020304" pitchFamily="18" charset="0"/>
              </a:rPr>
              <a:t>(9) Bơm khí.</a:t>
            </a:r>
            <a:endParaRPr lang="en-US" sz="2200"/>
          </a:p>
        </p:txBody>
      </p:sp>
      <p:sp>
        <p:nvSpPr>
          <p:cNvPr id="24" name="TextBox 23">
            <a:extLst>
              <a:ext uri="{FF2B5EF4-FFF2-40B4-BE49-F238E27FC236}">
                <a16:creationId xmlns="" xmlns:a16="http://schemas.microsoft.com/office/drawing/2014/main" id="{18F62BCE-17D5-F78E-AAE5-EA26CB8D44A8}"/>
              </a:ext>
            </a:extLst>
          </p:cNvPr>
          <p:cNvSpPr txBox="1"/>
          <p:nvPr/>
        </p:nvSpPr>
        <p:spPr>
          <a:xfrm>
            <a:off x="4261616" y="5750004"/>
            <a:ext cx="3231567"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(4) Cổng </a:t>
            </a:r>
            <a:r>
              <a:rPr lang="en-US" sz="2200">
                <a:solidFill>
                  <a:srgbClr val="000000"/>
                </a:solidFill>
                <a:latin typeface="Arial" panose="020B0604020202020204" pitchFamily="34" charset="0"/>
                <a:ea typeface="Times New Roman" panose="02020603050405020304" pitchFamily="18" charset="0"/>
              </a:rPr>
              <a:t>quang điện 2</a:t>
            </a:r>
          </a:p>
          <a:p>
            <a:r>
              <a:rPr lang="en-US" sz="2200">
                <a:solidFill>
                  <a:srgbClr val="000000"/>
                </a:solidFill>
                <a:effectLst/>
                <a:latin typeface="Arial" panose="020B0604020202020204" pitchFamily="34" charset="0"/>
                <a:ea typeface="Times New Roman" panose="02020603050405020304" pitchFamily="18" charset="0"/>
              </a:rPr>
              <a:t>(5) Ròng rọc</a:t>
            </a:r>
          </a:p>
          <a:p>
            <a:r>
              <a:rPr lang="en-US" sz="2200">
                <a:solidFill>
                  <a:srgbClr val="000000"/>
                </a:solidFill>
                <a:effectLst/>
                <a:latin typeface="Arial" panose="020B0604020202020204" pitchFamily="34" charset="0"/>
                <a:ea typeface="Times New Roman" panose="02020603050405020304" pitchFamily="18" charset="0"/>
              </a:rPr>
              <a:t>(6) Các quả năng</a:t>
            </a:r>
          </a:p>
        </p:txBody>
      </p:sp>
      <p:pic>
        <p:nvPicPr>
          <p:cNvPr id="17" name="Picture 16" descr="A picture containing text, newspaper&#10;&#10;Description automatically generated">
            <a:extLst>
              <a:ext uri="{FF2B5EF4-FFF2-40B4-BE49-F238E27FC236}">
                <a16:creationId xmlns="" xmlns:a16="http://schemas.microsoft.com/office/drawing/2014/main" id="{2055EFE2-6D6A-DB00-DAB9-0AD8DCE7E23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1828800" y="3517596"/>
            <a:ext cx="8237175" cy="2099322"/>
          </a:xfrm>
          <a:prstGeom prst="rect">
            <a:avLst/>
          </a:prstGeom>
        </p:spPr>
      </p:pic>
    </p:spTree>
    <p:extLst>
      <p:ext uri="{BB962C8B-B14F-4D97-AF65-F5344CB8AC3E}">
        <p14:creationId xmlns:p14="http://schemas.microsoft.com/office/powerpoint/2010/main" val="38827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 xmlns:a16="http://schemas.microsoft.com/office/drawing/2014/main" id="{AA11B781-6651-3286-AD1C-CC4BBF9ECF84}"/>
              </a:ext>
            </a:extLst>
          </p:cNvPr>
          <p:cNvSpPr txBox="1"/>
          <p:nvPr/>
        </p:nvSpPr>
        <p:spPr>
          <a:xfrm>
            <a:off x="197346" y="676437"/>
            <a:ext cx="2317254"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2. Tiến hành</a:t>
            </a:r>
          </a:p>
        </p:txBody>
      </p:sp>
      <p:pic>
        <p:nvPicPr>
          <p:cNvPr id="16" name="Picture 4" descr="empty-blue-rectangle">
            <a:extLst>
              <a:ext uri="{FF2B5EF4-FFF2-40B4-BE49-F238E27FC236}">
                <a16:creationId xmlns="" xmlns:a16="http://schemas.microsoft.com/office/drawing/2014/main" id="{DD6D588B-D47A-C360-384B-B73A8A60D585}"/>
              </a:ext>
            </a:extLst>
          </p:cNvPr>
          <p:cNvPicPr>
            <a:picLocks noChangeAspect="1" noChangeArrowheads="1"/>
          </p:cNvPicPr>
          <p:nvPr/>
        </p:nvPicPr>
        <p:blipFill>
          <a:blip r:embed="rId4"/>
          <a:srcRect/>
          <a:stretch>
            <a:fillRect/>
          </a:stretch>
        </p:blipFill>
        <p:spPr bwMode="auto">
          <a:xfrm>
            <a:off x="212030" y="1250738"/>
            <a:ext cx="11767941" cy="3142679"/>
          </a:xfrm>
          <a:prstGeom prst="rect">
            <a:avLst/>
          </a:prstGeom>
          <a:noFill/>
          <a:ln w="9525">
            <a:noFill/>
            <a:miter lim="800000"/>
            <a:headEnd/>
            <a:tailEnd/>
          </a:ln>
        </p:spPr>
      </p:pic>
      <p:sp>
        <p:nvSpPr>
          <p:cNvPr id="21" name="Text Box 29">
            <a:extLst>
              <a:ext uri="{FF2B5EF4-FFF2-40B4-BE49-F238E27FC236}">
                <a16:creationId xmlns="" xmlns:a16="http://schemas.microsoft.com/office/drawing/2014/main" id="{43141772-250C-0F7D-2A58-4972646A4D96}"/>
              </a:ext>
            </a:extLst>
          </p:cNvPr>
          <p:cNvSpPr txBox="1">
            <a:spLocks noChangeArrowheads="1"/>
          </p:cNvSpPr>
          <p:nvPr/>
        </p:nvSpPr>
        <p:spPr bwMode="auto">
          <a:xfrm>
            <a:off x="602087" y="1345057"/>
            <a:ext cx="10928212" cy="885755"/>
          </a:xfrm>
          <a:prstGeom prst="rect">
            <a:avLst/>
          </a:prstGeom>
          <a:noFill/>
          <a:ln>
            <a:noFill/>
          </a:ln>
          <a:effectLst/>
        </p:spPr>
        <p:txBody>
          <a:bodyPr wrap="square">
            <a:spAutoFit/>
          </a:bodyPr>
          <a:lstStyle/>
          <a:p>
            <a:pPr marL="457200" marR="0" indent="-457200">
              <a:lnSpc>
                <a:spcPct val="107000"/>
              </a:lnSpc>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rPr>
              <a:t>Lực kéo F có độ lớn tăng dần 1N, 2 N và 3 N (bằng cách móc thêm các quả nặng vào đầu dây vật qua ròng rọc).</a:t>
            </a:r>
          </a:p>
        </p:txBody>
      </p:sp>
      <p:sp>
        <p:nvSpPr>
          <p:cNvPr id="11" name="Text Box 29">
            <a:extLst>
              <a:ext uri="{FF2B5EF4-FFF2-40B4-BE49-F238E27FC236}">
                <a16:creationId xmlns="" xmlns:a16="http://schemas.microsoft.com/office/drawing/2014/main" id="{2566539F-D642-E953-BD21-A9A3AB52014C}"/>
              </a:ext>
            </a:extLst>
          </p:cNvPr>
          <p:cNvSpPr txBox="1">
            <a:spLocks noChangeArrowheads="1"/>
          </p:cNvSpPr>
          <p:nvPr/>
        </p:nvSpPr>
        <p:spPr bwMode="auto">
          <a:xfrm>
            <a:off x="631894" y="3304144"/>
            <a:ext cx="10928212" cy="894860"/>
          </a:xfrm>
          <a:prstGeom prst="rect">
            <a:avLst/>
          </a:prstGeom>
          <a:noFill/>
          <a:ln>
            <a:noFill/>
          </a:ln>
          <a:effectLst/>
        </p:spPr>
        <p:txBody>
          <a:bodyPr wrap="square">
            <a:spAutoFit/>
          </a:bodyPr>
          <a:lstStyle/>
          <a:p>
            <a:pPr marL="457200" marR="0" indent="-45720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rPr>
              <a:t>3.  </a:t>
            </a:r>
            <a:r>
              <a:rPr lang="en-US" sz="2500">
                <a:solidFill>
                  <a:srgbClr val="000000"/>
                </a:solidFill>
                <a:effectLst/>
                <a:latin typeface="Arial" panose="020B0604020202020204" pitchFamily="34" charset="0"/>
                <a:ea typeface="Times New Roman" panose="02020603050405020304" pitchFamily="18" charset="0"/>
              </a:rPr>
              <a:t>Đo thời gian chuyển động toa xe; đồng hồ bắt đầu đếm từ lúc tấm chắn sáng đi qua cổng QĐ1 và kết thúc đếm khi tấm chán vượt qua cổng QĐ2</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2" name="Text Box 29">
            <a:extLst>
              <a:ext uri="{FF2B5EF4-FFF2-40B4-BE49-F238E27FC236}">
                <a16:creationId xmlns="" xmlns:a16="http://schemas.microsoft.com/office/drawing/2014/main" id="{52FA2758-CF2E-7EA1-96AE-0E151F372D04}"/>
              </a:ext>
            </a:extLst>
          </p:cNvPr>
          <p:cNvSpPr txBox="1">
            <a:spLocks noChangeArrowheads="1"/>
          </p:cNvSpPr>
          <p:nvPr/>
        </p:nvSpPr>
        <p:spPr bwMode="auto">
          <a:xfrm>
            <a:off x="711163" y="2364585"/>
            <a:ext cx="10928212" cy="885755"/>
          </a:xfrm>
          <a:prstGeom prst="rect">
            <a:avLst/>
          </a:prstGeom>
          <a:noFill/>
          <a:ln>
            <a:noFill/>
          </a:ln>
          <a:effectLst/>
        </p:spPr>
        <p:txBody>
          <a:bodyPr wrap="square">
            <a:spAutoFit/>
          </a:bodyPr>
          <a:lstStyle/>
          <a:p>
            <a:pPr marL="457200" marR="0" indent="-45720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Ghi vào Bảng 15.1 độ lớn lực kéo F và tổng khối lượng của hệ (gồm Xe trượt và các quả nặng đặt vào xe). </a:t>
            </a:r>
          </a:p>
        </p:txBody>
      </p:sp>
    </p:spTree>
    <p:extLst>
      <p:ext uri="{BB962C8B-B14F-4D97-AF65-F5344CB8AC3E}">
        <p14:creationId xmlns:p14="http://schemas.microsoft.com/office/powerpoint/2010/main" val="128581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 xmlns:a16="http://schemas.microsoft.com/office/drawing/2014/main" id="{AA11B781-6651-3286-AD1C-CC4BBF9ECF84}"/>
              </a:ext>
            </a:extLst>
          </p:cNvPr>
          <p:cNvSpPr txBox="1"/>
          <p:nvPr/>
        </p:nvSpPr>
        <p:spPr>
          <a:xfrm>
            <a:off x="197346" y="676437"/>
            <a:ext cx="2317254"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2. Tiến hành</a:t>
            </a:r>
          </a:p>
        </p:txBody>
      </p:sp>
      <p:pic>
        <p:nvPicPr>
          <p:cNvPr id="16" name="Picture 4" descr="empty-blue-rectangle">
            <a:extLst>
              <a:ext uri="{FF2B5EF4-FFF2-40B4-BE49-F238E27FC236}">
                <a16:creationId xmlns="" xmlns:a16="http://schemas.microsoft.com/office/drawing/2014/main" id="{DD6D588B-D47A-C360-384B-B73A8A60D585}"/>
              </a:ext>
            </a:extLst>
          </p:cNvPr>
          <p:cNvPicPr>
            <a:picLocks noChangeAspect="1" noChangeArrowheads="1"/>
          </p:cNvPicPr>
          <p:nvPr/>
        </p:nvPicPr>
        <p:blipFill>
          <a:blip r:embed="rId4"/>
          <a:srcRect/>
          <a:stretch>
            <a:fillRect/>
          </a:stretch>
        </p:blipFill>
        <p:spPr bwMode="auto">
          <a:xfrm>
            <a:off x="197346" y="1150541"/>
            <a:ext cx="11767941" cy="32690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1" name="Text Box 29">
                <a:extLst>
                  <a:ext uri="{FF2B5EF4-FFF2-40B4-BE49-F238E27FC236}">
                    <a16:creationId xmlns="" xmlns:a16="http://schemas.microsoft.com/office/drawing/2014/main" id="{43141772-250C-0F7D-2A58-4972646A4D96}"/>
                  </a:ext>
                </a:extLst>
              </p:cNvPr>
              <p:cNvSpPr txBox="1">
                <a:spLocks noChangeArrowheads="1"/>
              </p:cNvSpPr>
              <p:nvPr/>
            </p:nvSpPr>
            <p:spPr bwMode="auto">
              <a:xfrm>
                <a:off x="846012" y="1208207"/>
                <a:ext cx="10363201" cy="1536703"/>
              </a:xfrm>
              <a:prstGeom prst="rect">
                <a:avLst/>
              </a:prstGeom>
              <a:noFill/>
              <a:ln>
                <a:noFill/>
              </a:ln>
              <a:effectLst/>
            </p:spPr>
            <p:txBody>
              <a:bodyPr wrap="square">
                <a:spAutoFit/>
              </a:bodyPr>
              <a:lstStyle/>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4. Gia tốc a được tính từ công thức: </a:t>
                </a:r>
                <a14:m>
                  <m:oMath xmlns:m="http://schemas.openxmlformats.org/officeDocument/2006/math">
                    <m:r>
                      <a:rPr lang="en-US" sz="2800" b="0" i="1" smtClean="0">
                        <a:solidFill>
                          <a:srgbClr val="000000"/>
                        </a:solidFill>
                        <a:latin typeface="Cambria Math" panose="02040503050406030204" pitchFamily="18" charset="0"/>
                      </a:rPr>
                      <m:t>𝑠</m:t>
                    </m:r>
                    <m:r>
                      <a:rPr lang="en-US" sz="2800" i="1">
                        <a:solidFill>
                          <a:srgbClr val="000000"/>
                        </a:solidFill>
                        <a:latin typeface="Cambria Math" panose="02040503050406030204" pitchFamily="18" charset="0"/>
                      </a:rPr>
                      <m:t>=</m:t>
                    </m:r>
                    <m:f>
                      <m:fPr>
                        <m:ctrlPr>
                          <a:rPr lang="en-US" sz="2800" i="1" smtClean="0">
                            <a:latin typeface="Cambria Math"/>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2</m:t>
                        </m:r>
                      </m:den>
                    </m:f>
                    <m:r>
                      <a:rPr lang="en-US" sz="2800" b="0" i="1" smtClean="0">
                        <a:solidFill>
                          <a:srgbClr val="000000"/>
                        </a:solidFill>
                        <a:latin typeface="Cambria Math" panose="02040503050406030204" pitchFamily="18" charset="0"/>
                      </a:rPr>
                      <m:t>𝑎𝑡</m:t>
                    </m:r>
                    <m:r>
                      <a:rPr lang="en-US" sz="2800" b="0" i="1" baseline="30000" smtClean="0">
                        <a:solidFill>
                          <a:srgbClr val="000000"/>
                        </a:solidFill>
                        <a:latin typeface="Cambria Math" panose="02040503050406030204" pitchFamily="18" charset="0"/>
                      </a:rPr>
                      <m:t>2</m:t>
                    </m:r>
                  </m:oMath>
                </a14:m>
                <a:r>
                  <a:rPr lang="en-US" sz="2800">
                    <a:solidFill>
                      <a:srgbClr val="000000"/>
                    </a:solidFill>
                  </a:rPr>
                  <a:t> </a:t>
                </a:r>
                <a14:m>
                  <m:oMath xmlns:m="http://schemas.openxmlformats.org/officeDocument/2006/math">
                    <m:sSub>
                      <m:sSubPr>
                        <m:ctrlPr>
                          <a:rPr lang="en-US" sz="2800" i="1">
                            <a:solidFill>
                              <a:srgbClr val="000000"/>
                            </a:solidFill>
                            <a:latin typeface="Cambria Math"/>
                          </a:rPr>
                        </m:ctrlPr>
                      </m:sSubPr>
                      <m:e>
                        <m:r>
                          <a:rPr lang="en-US" sz="2800" b="0" i="1" smtClean="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𝑣</m:t>
                        </m:r>
                      </m:e>
                      <m:sub>
                        <m:r>
                          <a:rPr lang="en-US" sz="2800" i="1">
                            <a:solidFill>
                              <a:srgbClr val="000000"/>
                            </a:solidFill>
                            <a:latin typeface="Cambria Math" panose="02040503050406030204" pitchFamily="18" charset="0"/>
                          </a:rPr>
                          <m:t>0</m:t>
                        </m:r>
                      </m:sub>
                    </m:sSub>
                    <m:r>
                      <a:rPr lang="en-US" sz="2800" i="1">
                        <a:solidFill>
                          <a:srgbClr val="000000"/>
                        </a:solidFill>
                        <a:latin typeface="Cambria Math" panose="02040503050406030204" pitchFamily="18" charset="0"/>
                      </a:rPr>
                      <m:t>𝑡</m:t>
                    </m:r>
                  </m:oMath>
                </a14:m>
                <a:r>
                  <a:rPr lang="en-US" sz="2500">
                    <a:solidFill>
                      <a:srgbClr val="000000"/>
                    </a:solidFill>
                    <a:effectLst/>
                    <a:latin typeface="Arial" panose="020B0604020202020204" pitchFamily="34" charset="0"/>
                    <a:ea typeface="Times New Roman" panose="02020603050405020304" pitchFamily="18" charset="0"/>
                  </a:rPr>
                  <a:t> </a:t>
                </a:r>
              </a:p>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(đặt xe trượt có gắn tấm chắn sáng sao cho tấm chắn này sát với cổng QĐ1 để v</a:t>
                </a:r>
                <a:r>
                  <a:rPr lang="en-US" sz="2500" baseline="-25000">
                    <a:solidFill>
                      <a:srgbClr val="000000"/>
                    </a:solidFill>
                    <a:effectLst/>
                    <a:latin typeface="Arial" panose="020B0604020202020204" pitchFamily="34" charset="0"/>
                    <a:ea typeface="Times New Roman" panose="02020603050405020304" pitchFamily="18" charset="0"/>
                  </a:rPr>
                  <a:t>0</a:t>
                </a:r>
                <a:r>
                  <a:rPr lang="en-US" sz="2500">
                    <a:solidFill>
                      <a:srgbClr val="000000"/>
                    </a:solidFill>
                    <a:effectLst/>
                    <a:latin typeface="Arial" panose="020B0604020202020204" pitchFamily="34" charset="0"/>
                    <a:ea typeface="Times New Roman" panose="02020603050405020304" pitchFamily="18" charset="0"/>
                  </a:rPr>
                  <a:t> = 0; s = 0,5 m là khoảng cách giữa hai cổng QĐ). </a:t>
                </a:r>
              </a:p>
            </p:txBody>
          </p:sp>
        </mc:Choice>
        <mc:Fallback xmlns="">
          <p:sp>
            <p:nvSpPr>
              <p:cNvPr id="21" name="Text Box 29">
                <a:extLst>
                  <a:ext uri="{FF2B5EF4-FFF2-40B4-BE49-F238E27FC236}">
                    <a16:creationId xmlns:a16="http://schemas.microsoft.com/office/drawing/2014/main" id="{43141772-250C-0F7D-2A58-4972646A4D96}"/>
                  </a:ext>
                </a:extLst>
              </p:cNvPr>
              <p:cNvSpPr txBox="1">
                <a:spLocks noRot="1" noChangeAspect="1" noMove="1" noResize="1" noEditPoints="1" noAdjustHandles="1" noChangeArrowheads="1" noChangeShapeType="1" noTextEdit="1"/>
              </p:cNvSpPr>
              <p:nvPr/>
            </p:nvSpPr>
            <p:spPr bwMode="auto">
              <a:xfrm>
                <a:off x="846012" y="1208207"/>
                <a:ext cx="10363201" cy="1536703"/>
              </a:xfrm>
              <a:prstGeom prst="rect">
                <a:avLst/>
              </a:prstGeom>
              <a:blipFill>
                <a:blip r:embed="rId5"/>
                <a:stretch>
                  <a:fillRect l="-1000" b="-873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3">
                <a:extLst>
                  <a:ext uri="{FF2B5EF4-FFF2-40B4-BE49-F238E27FC236}">
                    <a16:creationId xmlns="" xmlns:a16="http://schemas.microsoft.com/office/drawing/2014/main" id="{D36E0547-E763-B97E-3261-7C5F9F272146}"/>
                  </a:ext>
                </a:extLst>
              </p:cNvPr>
              <p:cNvGraphicFramePr>
                <a:graphicFrameLocks noGrp="1"/>
              </p:cNvGraphicFramePr>
              <p:nvPr>
                <p:extLst>
                  <p:ext uri="{D42A27DB-BD31-4B8C-83A1-F6EECF244321}">
                    <p14:modId xmlns:p14="http://schemas.microsoft.com/office/powerpoint/2010/main" val="3270150790"/>
                  </p:ext>
                </p:extLst>
              </p:nvPr>
            </p:nvGraphicFramePr>
            <p:xfrm>
              <a:off x="1066800" y="4823796"/>
              <a:ext cx="9921626" cy="1719199"/>
            </p:xfrm>
            <a:graphic>
              <a:graphicData uri="http://schemas.openxmlformats.org/drawingml/2006/table">
                <a:tbl>
                  <a:tblPr firstRow="1" bandRow="1">
                    <a:tableStyleId>{93296810-A885-4BE3-A3E7-6D5BEEA58F35}</a:tableStyleId>
                  </a:tblPr>
                  <a:tblGrid>
                    <a:gridCol w="2987427">
                      <a:extLst>
                        <a:ext uri="{9D8B030D-6E8A-4147-A177-3AD203B41FA5}">
                          <a16:colId xmlns="" xmlns:a16="http://schemas.microsoft.com/office/drawing/2014/main" val="1264622068"/>
                        </a:ext>
                      </a:extLst>
                    </a:gridCol>
                    <a:gridCol w="1524000">
                      <a:extLst>
                        <a:ext uri="{9D8B030D-6E8A-4147-A177-3AD203B41FA5}">
                          <a16:colId xmlns="" xmlns:a16="http://schemas.microsoft.com/office/drawing/2014/main" val="397702833"/>
                        </a:ext>
                      </a:extLst>
                    </a:gridCol>
                    <a:gridCol w="1447800">
                      <a:extLst>
                        <a:ext uri="{9D8B030D-6E8A-4147-A177-3AD203B41FA5}">
                          <a16:colId xmlns="" xmlns:a16="http://schemas.microsoft.com/office/drawing/2014/main" val="2741692590"/>
                        </a:ext>
                      </a:extLst>
                    </a:gridCol>
                    <a:gridCol w="1447800">
                      <a:extLst>
                        <a:ext uri="{9D8B030D-6E8A-4147-A177-3AD203B41FA5}">
                          <a16:colId xmlns="" xmlns:a16="http://schemas.microsoft.com/office/drawing/2014/main" val="3911514114"/>
                        </a:ext>
                      </a:extLst>
                    </a:gridCol>
                    <a:gridCol w="1447800">
                      <a:extLst>
                        <a:ext uri="{9D8B030D-6E8A-4147-A177-3AD203B41FA5}">
                          <a16:colId xmlns="" xmlns:a16="http://schemas.microsoft.com/office/drawing/2014/main" val="571921261"/>
                        </a:ext>
                      </a:extLst>
                    </a:gridCol>
                    <a:gridCol w="1066799">
                      <a:extLst>
                        <a:ext uri="{9D8B030D-6E8A-4147-A177-3AD203B41FA5}">
                          <a16:colId xmlns="" xmlns:a16="http://schemas.microsoft.com/office/drawing/2014/main" val="892855133"/>
                        </a:ext>
                      </a:extLst>
                    </a:gridCol>
                  </a:tblGrid>
                  <a:tr h="347635">
                    <a:tc>
                      <a:txBody>
                        <a:bodyPr/>
                        <a:lstStyle/>
                        <a:p>
                          <a:pPr algn="ctr"/>
                          <a:r>
                            <a:rPr lang="en-US" sz="2000">
                              <a:latin typeface="Arial" panose="020B0604020202020204" pitchFamily="34" charset="0"/>
                              <a:cs typeface="Arial" panose="020B0604020202020204" pitchFamily="34" charset="0"/>
                            </a:rPr>
                            <a:t>Lực kéo F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31500152"/>
                      </a:ext>
                    </a:extLst>
                  </a:tr>
                  <a:tr h="347635">
                    <a:tc>
                      <a:txBody>
                        <a:bodyPr/>
                        <a:lstStyle/>
                        <a:p>
                          <a:pPr algn="ctr"/>
                          <a:r>
                            <a:rPr lang="en-US" sz="2000">
                              <a:latin typeface="Arial" panose="020B0604020202020204" pitchFamily="34" charset="0"/>
                              <a:cs typeface="Arial" panose="020B0604020202020204" pitchFamily="34" charset="0"/>
                            </a:rPr>
                            <a:t>Khối lượng (M + 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30304416"/>
                      </a:ext>
                    </a:extLst>
                  </a:tr>
                  <a:tr h="347635">
                    <a:tc>
                      <a:txBody>
                        <a:bodyPr/>
                        <a:lstStyle/>
                        <a:p>
                          <a:pPr algn="ctr"/>
                          <a:r>
                            <a:rPr lang="en-US" sz="2000">
                              <a:latin typeface="Arial" panose="020B0604020202020204" pitchFamily="34" charset="0"/>
                              <a:cs typeface="Arial" panose="020B0604020202020204" pitchFamily="34" charset="0"/>
                            </a:rPr>
                            <a:t>Thời gian t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59163566"/>
                      </a:ext>
                    </a:extLst>
                  </a:tr>
                  <a:tr h="347635">
                    <a:tc>
                      <a:txBody>
                        <a:bodyPr/>
                        <a:lstStyle/>
                        <a:p>
                          <a:pPr algn="ctr"/>
                          <a:r>
                            <a:rPr lang="en-US" sz="2000">
                              <a:latin typeface="Arial" panose="020B0604020202020204" pitchFamily="34" charset="0"/>
                              <a:cs typeface="Arial" panose="020B0604020202020204" pitchFamily="34" charset="0"/>
                            </a:rPr>
                            <a:t>Gia tốc a = </a:t>
                          </a:r>
                          <a14:m>
                            <m:oMath xmlns:m="http://schemas.openxmlformats.org/officeDocument/2006/math">
                              <m:f>
                                <m:fPr>
                                  <m:ctrlPr>
                                    <a:rPr lang="en-US" sz="2000" i="1" smtClean="0">
                                      <a:latin typeface="Cambria Math"/>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2</m:t>
                                  </m:r>
                                  <m:r>
                                    <a:rPr lang="en-US" sz="2000" b="0" i="1" smtClean="0">
                                      <a:latin typeface="Cambria Math" panose="02040503050406030204" pitchFamily="18" charset="0"/>
                                      <a:cs typeface="Arial" panose="020B0604020202020204" pitchFamily="34" charset="0"/>
                                    </a:rPr>
                                    <m:t>𝑑</m:t>
                                  </m:r>
                                </m:num>
                                <m:den>
                                  <m:sSup>
                                    <m:sSupPr>
                                      <m:ctrlPr>
                                        <a:rPr lang="en-US" sz="2000" i="1" smtClean="0">
                                          <a:latin typeface="Cambria Math"/>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𝑡</m:t>
                                      </m:r>
                                    </m:e>
                                    <m:sup>
                                      <m:r>
                                        <a:rPr lang="en-US" sz="2000" b="0" i="1" smtClean="0">
                                          <a:latin typeface="Cambria Math" panose="02040503050406030204" pitchFamily="18" charset="0"/>
                                          <a:cs typeface="Arial" panose="020B0604020202020204" pitchFamily="34" charset="0"/>
                                        </a:rPr>
                                        <m:t>2</m:t>
                                      </m:r>
                                    </m:sup>
                                  </m:sSup>
                                </m:den>
                              </m:f>
                            </m:oMath>
                          </a14:m>
                          <a:r>
                            <a:rPr lang="en-US" sz="2000">
                              <a:latin typeface="Arial" panose="020B0604020202020204" pitchFamily="34" charset="0"/>
                              <a:cs typeface="Arial" panose="020B0604020202020204" pitchFamily="34" charset="0"/>
                            </a:rPr>
                            <a:t> (m/s</a:t>
                          </a:r>
                          <a:r>
                            <a:rPr lang="en-US" sz="2000" baseline="30000">
                              <a:latin typeface="Arial" panose="020B0604020202020204" pitchFamily="34" charset="0"/>
                              <a:cs typeface="Arial" panose="020B0604020202020204" pitchFamily="34" charset="0"/>
                            </a:rPr>
                            <a:t>2</a:t>
                          </a:r>
                          <a:r>
                            <a:rPr lang="en-US" sz="2000" baseline="0">
                              <a:latin typeface="Arial" panose="020B0604020202020204" pitchFamily="34" charset="0"/>
                              <a:cs typeface="Arial" panose="020B0604020202020204" pitchFamily="34" charset="0"/>
                            </a:rPr>
                            <a:t>)</a:t>
                          </a:r>
                          <a:endParaRPr lang="en-US" sz="2000" baseline="30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5,67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79722296"/>
                      </a:ext>
                    </a:extLst>
                  </a:tr>
                </a:tbl>
              </a:graphicData>
            </a:graphic>
          </p:graphicFrame>
        </mc:Choice>
        <mc:Fallback xmlns="">
          <p:graphicFrame>
            <p:nvGraphicFramePr>
              <p:cNvPr id="11" name="Table 13">
                <a:extLst>
                  <a:ext uri="{FF2B5EF4-FFF2-40B4-BE49-F238E27FC236}">
                    <a16:creationId xmlns:a16="http://schemas.microsoft.com/office/drawing/2014/main" id="{D36E0547-E763-B97E-3261-7C5F9F272146}"/>
                  </a:ext>
                </a:extLst>
              </p:cNvPr>
              <p:cNvGraphicFramePr>
                <a:graphicFrameLocks noGrp="1"/>
              </p:cNvGraphicFramePr>
              <p:nvPr>
                <p:extLst>
                  <p:ext uri="{D42A27DB-BD31-4B8C-83A1-F6EECF244321}">
                    <p14:modId xmlns:p14="http://schemas.microsoft.com/office/powerpoint/2010/main" val="3270150790"/>
                  </p:ext>
                </p:extLst>
              </p:nvPr>
            </p:nvGraphicFramePr>
            <p:xfrm>
              <a:off x="1066800" y="4823796"/>
              <a:ext cx="9921626" cy="1719199"/>
            </p:xfrm>
            <a:graphic>
              <a:graphicData uri="http://schemas.openxmlformats.org/drawingml/2006/table">
                <a:tbl>
                  <a:tblPr firstRow="1" bandRow="1">
                    <a:tableStyleId>{93296810-A885-4BE3-A3E7-6D5BEEA58F35}</a:tableStyleId>
                  </a:tblPr>
                  <a:tblGrid>
                    <a:gridCol w="2987427">
                      <a:extLst>
                        <a:ext uri="{9D8B030D-6E8A-4147-A177-3AD203B41FA5}">
                          <a16:colId xmlns:a16="http://schemas.microsoft.com/office/drawing/2014/main" val="1264622068"/>
                        </a:ext>
                      </a:extLst>
                    </a:gridCol>
                    <a:gridCol w="1524000">
                      <a:extLst>
                        <a:ext uri="{9D8B030D-6E8A-4147-A177-3AD203B41FA5}">
                          <a16:colId xmlns:a16="http://schemas.microsoft.com/office/drawing/2014/main" val="397702833"/>
                        </a:ext>
                      </a:extLst>
                    </a:gridCol>
                    <a:gridCol w="1447800">
                      <a:extLst>
                        <a:ext uri="{9D8B030D-6E8A-4147-A177-3AD203B41FA5}">
                          <a16:colId xmlns:a16="http://schemas.microsoft.com/office/drawing/2014/main" val="2741692590"/>
                        </a:ext>
                      </a:extLst>
                    </a:gridCol>
                    <a:gridCol w="1447800">
                      <a:extLst>
                        <a:ext uri="{9D8B030D-6E8A-4147-A177-3AD203B41FA5}">
                          <a16:colId xmlns:a16="http://schemas.microsoft.com/office/drawing/2014/main" val="3911514114"/>
                        </a:ext>
                      </a:extLst>
                    </a:gridCol>
                    <a:gridCol w="1447800">
                      <a:extLst>
                        <a:ext uri="{9D8B030D-6E8A-4147-A177-3AD203B41FA5}">
                          <a16:colId xmlns:a16="http://schemas.microsoft.com/office/drawing/2014/main" val="571921261"/>
                        </a:ext>
                      </a:extLst>
                    </a:gridCol>
                    <a:gridCol w="1066799">
                      <a:extLst>
                        <a:ext uri="{9D8B030D-6E8A-4147-A177-3AD203B41FA5}">
                          <a16:colId xmlns:a16="http://schemas.microsoft.com/office/drawing/2014/main" val="892855133"/>
                        </a:ext>
                      </a:extLst>
                    </a:gridCol>
                  </a:tblGrid>
                  <a:tr h="396240">
                    <a:tc>
                      <a:txBody>
                        <a:bodyPr/>
                        <a:lstStyle/>
                        <a:p>
                          <a:pPr algn="ctr"/>
                          <a:r>
                            <a:rPr lang="en-US" sz="2000">
                              <a:latin typeface="Arial" panose="020B0604020202020204" pitchFamily="34" charset="0"/>
                              <a:cs typeface="Arial" panose="020B0604020202020204" pitchFamily="34" charset="0"/>
                            </a:rPr>
                            <a:t>Lực kéo F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500152"/>
                      </a:ext>
                    </a:extLst>
                  </a:tr>
                  <a:tr h="396240">
                    <a:tc>
                      <a:txBody>
                        <a:bodyPr/>
                        <a:lstStyle/>
                        <a:p>
                          <a:pPr algn="ctr"/>
                          <a:r>
                            <a:rPr lang="en-US" sz="2000">
                              <a:latin typeface="Arial" panose="020B0604020202020204" pitchFamily="34" charset="0"/>
                              <a:cs typeface="Arial" panose="020B0604020202020204" pitchFamily="34" charset="0"/>
                            </a:rPr>
                            <a:t>Khối lượng (M + 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304416"/>
                      </a:ext>
                    </a:extLst>
                  </a:tr>
                  <a:tr h="396240">
                    <a:tc>
                      <a:txBody>
                        <a:bodyPr/>
                        <a:lstStyle/>
                        <a:p>
                          <a:pPr algn="ctr"/>
                          <a:r>
                            <a:rPr lang="en-US" sz="2000">
                              <a:latin typeface="Arial" panose="020B0604020202020204" pitchFamily="34" charset="0"/>
                              <a:cs typeface="Arial" panose="020B0604020202020204" pitchFamily="34" charset="0"/>
                            </a:rPr>
                            <a:t>Thời gian t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163566"/>
                      </a:ext>
                    </a:extLst>
                  </a:tr>
                  <a:tr h="5304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8" t="-229885" r="-232653" b="-6897"/>
                          </a:stretch>
                        </a:blipFill>
                      </a:tcPr>
                    </a:tc>
                    <a:tc>
                      <a:txBody>
                        <a:bodyPr/>
                        <a:lstStyle/>
                        <a:p>
                          <a:pPr algn="ctr"/>
                          <a:r>
                            <a:rPr lang="en-US" sz="2000">
                              <a:latin typeface="Arial" panose="020B0604020202020204" pitchFamily="34" charset="0"/>
                              <a:cs typeface="Arial" panose="020B0604020202020204" pitchFamily="34" charset="0"/>
                            </a:rPr>
                            <a:t>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5,67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722296"/>
                      </a:ext>
                    </a:extLst>
                  </a:tr>
                </a:tbl>
              </a:graphicData>
            </a:graphic>
          </p:graphicFrame>
        </mc:Fallback>
      </mc:AlternateContent>
      <mc:AlternateContent xmlns:mc="http://schemas.openxmlformats.org/markup-compatibility/2006" xmlns:a14="http://schemas.microsoft.com/office/drawing/2010/main">
        <mc:Choice Requires="a14">
          <p:sp>
            <p:nvSpPr>
              <p:cNvPr id="12" name="Text Box 29">
                <a:extLst>
                  <a:ext uri="{FF2B5EF4-FFF2-40B4-BE49-F238E27FC236}">
                    <a16:creationId xmlns="" xmlns:a16="http://schemas.microsoft.com/office/drawing/2014/main" id="{A92CD497-C03E-E281-3FBD-CC51E8668C97}"/>
                  </a:ext>
                </a:extLst>
              </p:cNvPr>
              <p:cNvSpPr txBox="1">
                <a:spLocks noChangeArrowheads="1"/>
              </p:cNvSpPr>
              <p:nvPr/>
            </p:nvSpPr>
            <p:spPr bwMode="auto">
              <a:xfrm>
                <a:off x="914399" y="2802576"/>
                <a:ext cx="10363201" cy="1558825"/>
              </a:xfrm>
              <a:prstGeom prst="rect">
                <a:avLst/>
              </a:prstGeom>
              <a:noFill/>
              <a:ln>
                <a:noFill/>
              </a:ln>
              <a:effectLst/>
            </p:spPr>
            <p:txBody>
              <a:bodyPr wrap="square">
                <a:spAutoFit/>
              </a:bodyPr>
              <a:lstStyle/>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Đo thời gian tổng với mỗi lần thí nghiệm, ta tính được: </a:t>
                </a:r>
              </a:p>
              <a:p>
                <a:pPr marL="287338" indent="-287338" algn="ctr">
                  <a:lnSpc>
                    <a:spcPct val="107000"/>
                  </a:lnSpc>
                </a:pPr>
                <a:r>
                  <a:rPr lang="en-US" sz="2500">
                    <a:solidFill>
                      <a:srgbClr val="000000"/>
                    </a:solidFill>
                    <a:effectLst/>
                    <a:latin typeface="Arial" panose="020B0604020202020204" pitchFamily="34" charset="0"/>
                    <a:ea typeface="Times New Roman" panose="02020603050405020304" pitchFamily="18" charset="0"/>
                  </a:rPr>
                  <a:t>a = </a:t>
                </a:r>
                <a:r>
                  <a:rPr lang="en-US" sz="280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a:cs typeface="Arial" panose="020B0604020202020204" pitchFamily="34" charset="0"/>
                          </a:rPr>
                        </m:ctrlPr>
                      </m:fPr>
                      <m:num>
                        <m:r>
                          <a:rPr lang="en-US" sz="2800" i="1">
                            <a:latin typeface="Cambria Math" panose="02040503050406030204" pitchFamily="18" charset="0"/>
                            <a:cs typeface="Arial" panose="020B0604020202020204" pitchFamily="34" charset="0"/>
                          </a:rPr>
                          <m:t>2</m:t>
                        </m:r>
                        <m:r>
                          <a:rPr lang="en-US" sz="2800" i="1">
                            <a:latin typeface="Cambria Math" panose="02040503050406030204" pitchFamily="18" charset="0"/>
                            <a:cs typeface="Arial" panose="020B0604020202020204" pitchFamily="34" charset="0"/>
                          </a:rPr>
                          <m:t>𝑑</m:t>
                        </m:r>
                      </m:num>
                      <m:den>
                        <m:sSup>
                          <m:sSupPr>
                            <m:ctrlPr>
                              <a:rPr lang="en-US" sz="2800" i="1">
                                <a:latin typeface="Cambria Math"/>
                                <a:cs typeface="Arial" panose="020B0604020202020204" pitchFamily="34" charset="0"/>
                              </a:rPr>
                            </m:ctrlPr>
                          </m:sSupPr>
                          <m:e>
                            <m:r>
                              <a:rPr lang="en-US" sz="2800" i="1">
                                <a:latin typeface="Cambria Math" panose="02040503050406030204" pitchFamily="18" charset="0"/>
                                <a:cs typeface="Arial" panose="020B0604020202020204" pitchFamily="34" charset="0"/>
                              </a:rPr>
                              <m:t>𝑡</m:t>
                            </m:r>
                          </m:e>
                          <m:sup>
                            <m:r>
                              <a:rPr lang="en-US" sz="2800" i="1">
                                <a:latin typeface="Cambria Math" panose="02040503050406030204" pitchFamily="18" charset="0"/>
                                <a:cs typeface="Arial" panose="020B0604020202020204" pitchFamily="34" charset="0"/>
                              </a:rPr>
                              <m:t>2</m:t>
                            </m:r>
                          </m:sup>
                        </m:sSup>
                      </m:den>
                    </m:f>
                  </m:oMath>
                </a14:m>
                <a:r>
                  <a:rPr lang="en-US" sz="280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a:cs typeface="Arial" panose="020B0604020202020204" pitchFamily="34" charset="0"/>
                          </a:rPr>
                        </m:ctrlPr>
                      </m:fPr>
                      <m:num>
                        <m:r>
                          <a:rPr lang="en-US" sz="2800" i="1">
                            <a:latin typeface="Cambria Math" panose="02040503050406030204" pitchFamily="18" charset="0"/>
                            <a:cs typeface="Arial" panose="020B0604020202020204" pitchFamily="34" charset="0"/>
                          </a:rPr>
                          <m:t>2</m:t>
                        </m:r>
                        <m:r>
                          <a:rPr lang="en-US" sz="2800" b="0" i="1" smtClean="0">
                            <a:latin typeface="Cambria Math" panose="02040503050406030204" pitchFamily="18" charset="0"/>
                            <a:cs typeface="Arial" panose="020B0604020202020204" pitchFamily="34" charset="0"/>
                          </a:rPr>
                          <m:t>.0,5</m:t>
                        </m:r>
                      </m:num>
                      <m:den>
                        <m:sSup>
                          <m:sSupPr>
                            <m:ctrlPr>
                              <a:rPr lang="en-US" sz="2800" i="1">
                                <a:latin typeface="Cambria Math"/>
                                <a:cs typeface="Arial" panose="020B0604020202020204" pitchFamily="34" charset="0"/>
                              </a:rPr>
                            </m:ctrlPr>
                          </m:sSupPr>
                          <m:e>
                            <m:r>
                              <a:rPr lang="en-US" sz="2800" i="1">
                                <a:latin typeface="Cambria Math" panose="02040503050406030204" pitchFamily="18" charset="0"/>
                                <a:cs typeface="Arial" panose="020B0604020202020204" pitchFamily="34" charset="0"/>
                              </a:rPr>
                              <m:t>𝑡</m:t>
                            </m:r>
                          </m:e>
                          <m:sup>
                            <m:r>
                              <a:rPr lang="en-US" sz="2800" i="1">
                                <a:latin typeface="Cambria Math" panose="02040503050406030204" pitchFamily="18" charset="0"/>
                                <a:cs typeface="Arial" panose="020B0604020202020204" pitchFamily="34" charset="0"/>
                              </a:rPr>
                              <m:t>2</m:t>
                            </m:r>
                          </m:sup>
                        </m:sSup>
                      </m:den>
                    </m:f>
                  </m:oMath>
                </a14:m>
                <a:r>
                  <a:rPr lang="en-US" sz="280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m:t>
                        </m:r>
                      </m:num>
                      <m:den>
                        <m:sSup>
                          <m:sSupPr>
                            <m:ctrlPr>
                              <a:rPr lang="en-US" sz="2800" i="1">
                                <a:latin typeface="Cambria Math"/>
                                <a:cs typeface="Arial" panose="020B0604020202020204" pitchFamily="34" charset="0"/>
                              </a:rPr>
                            </m:ctrlPr>
                          </m:sSupPr>
                          <m:e>
                            <m:r>
                              <a:rPr lang="en-US" sz="2800" i="1">
                                <a:latin typeface="Cambria Math" panose="02040503050406030204" pitchFamily="18" charset="0"/>
                                <a:cs typeface="Arial" panose="020B0604020202020204" pitchFamily="34" charset="0"/>
                              </a:rPr>
                              <m:t>𝑡</m:t>
                            </m:r>
                          </m:e>
                          <m:sup>
                            <m:r>
                              <a:rPr lang="en-US" sz="2800" i="1">
                                <a:latin typeface="Cambria Math" panose="02040503050406030204" pitchFamily="18" charset="0"/>
                                <a:cs typeface="Arial" panose="020B0604020202020204" pitchFamily="34" charset="0"/>
                              </a:rPr>
                              <m:t>2</m:t>
                            </m:r>
                          </m:sup>
                        </m:sSup>
                      </m:den>
                    </m:f>
                  </m:oMath>
                </a14:m>
                <a:r>
                  <a:rPr lang="en-US" sz="2800">
                    <a:latin typeface="Arial" panose="020B0604020202020204" pitchFamily="34" charset="0"/>
                    <a:cs typeface="Arial" panose="020B0604020202020204" pitchFamily="34" charset="0"/>
                  </a:rPr>
                  <a:t>(m/s</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a:t>
                </a:r>
                <a:r>
                  <a:rPr lang="en-US" sz="2500">
                    <a:solidFill>
                      <a:srgbClr val="000000"/>
                    </a:solidFill>
                    <a:effectLst/>
                    <a:latin typeface="Arial" panose="020B0604020202020204" pitchFamily="34" charset="0"/>
                    <a:ea typeface="Times New Roman" panose="02020603050405020304" pitchFamily="18" charset="0"/>
                  </a:rPr>
                  <a:t>. </a:t>
                </a:r>
              </a:p>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Ghi giá trị của a vào Bảng 15.1.</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12" name="Text Box 29">
                <a:extLst>
                  <a:ext uri="{FF2B5EF4-FFF2-40B4-BE49-F238E27FC236}">
                    <a16:creationId xmlns:a16="http://schemas.microsoft.com/office/drawing/2014/main" id="{A92CD497-C03E-E281-3FBD-CC51E8668C97}"/>
                  </a:ext>
                </a:extLst>
              </p:cNvPr>
              <p:cNvSpPr txBox="1">
                <a:spLocks noRot="1" noChangeAspect="1" noMove="1" noResize="1" noEditPoints="1" noAdjustHandles="1" noChangeArrowheads="1" noChangeShapeType="1" noTextEdit="1"/>
              </p:cNvSpPr>
              <p:nvPr/>
            </p:nvSpPr>
            <p:spPr bwMode="auto">
              <a:xfrm>
                <a:off x="914399" y="2802576"/>
                <a:ext cx="10363201" cy="1558825"/>
              </a:xfrm>
              <a:prstGeom prst="rect">
                <a:avLst/>
              </a:prstGeom>
              <a:blipFill>
                <a:blip r:embed="rId7"/>
                <a:stretch>
                  <a:fillRect l="-941" t="-3529" b="-8235"/>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2359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 xmlns:a16="http://schemas.microsoft.com/office/drawing/2014/main" id="{AA11B781-6651-3286-AD1C-CC4BBF9ECF84}"/>
              </a:ext>
            </a:extLst>
          </p:cNvPr>
          <p:cNvSpPr txBox="1"/>
          <p:nvPr/>
        </p:nvSpPr>
        <p:spPr>
          <a:xfrm>
            <a:off x="197346" y="676437"/>
            <a:ext cx="2317254"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3. Thảo luận</a:t>
            </a:r>
          </a:p>
        </p:txBody>
      </p:sp>
      <p:pic>
        <p:nvPicPr>
          <p:cNvPr id="16" name="Picture 4" descr="empty-blue-rectangle">
            <a:extLst>
              <a:ext uri="{FF2B5EF4-FFF2-40B4-BE49-F238E27FC236}">
                <a16:creationId xmlns="" xmlns:a16="http://schemas.microsoft.com/office/drawing/2014/main" id="{DD6D588B-D47A-C360-384B-B73A8A60D585}"/>
              </a:ext>
            </a:extLst>
          </p:cNvPr>
          <p:cNvPicPr>
            <a:picLocks noChangeAspect="1" noChangeArrowheads="1"/>
          </p:cNvPicPr>
          <p:nvPr/>
        </p:nvPicPr>
        <p:blipFill>
          <a:blip r:embed="rId4"/>
          <a:srcRect/>
          <a:stretch>
            <a:fillRect/>
          </a:stretch>
        </p:blipFill>
        <p:spPr bwMode="auto">
          <a:xfrm>
            <a:off x="76200" y="1150541"/>
            <a:ext cx="12115800" cy="2126059"/>
          </a:xfrm>
          <a:prstGeom prst="rect">
            <a:avLst/>
          </a:prstGeom>
          <a:noFill/>
          <a:ln w="9525">
            <a:noFill/>
            <a:miter lim="800000"/>
            <a:headEnd/>
            <a:tailEnd/>
          </a:ln>
        </p:spPr>
      </p:pic>
      <p:sp>
        <p:nvSpPr>
          <p:cNvPr id="21" name="Text Box 29">
            <a:extLst>
              <a:ext uri="{FF2B5EF4-FFF2-40B4-BE49-F238E27FC236}">
                <a16:creationId xmlns="" xmlns:a16="http://schemas.microsoft.com/office/drawing/2014/main" id="{43141772-250C-0F7D-2A58-4972646A4D96}"/>
              </a:ext>
            </a:extLst>
          </p:cNvPr>
          <p:cNvSpPr txBox="1">
            <a:spLocks noChangeArrowheads="1"/>
          </p:cNvSpPr>
          <p:nvPr/>
        </p:nvSpPr>
        <p:spPr bwMode="auto">
          <a:xfrm>
            <a:off x="533400" y="1174604"/>
            <a:ext cx="11277600" cy="885755"/>
          </a:xfrm>
          <a:prstGeom prst="rect">
            <a:avLst/>
          </a:prstGeom>
          <a:noFill/>
          <a:ln>
            <a:noFill/>
          </a:ln>
          <a:effec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Dựa vào bảng số liệu vẽ đồ thị chỉ sự phụ thuộc của gia tốc a:</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Vào F (với m + M = 0,5 kg). Đồ thị có phải là đường thẳng không? Tại sao? </a:t>
            </a:r>
          </a:p>
        </p:txBody>
      </p:sp>
      <p:pic>
        <p:nvPicPr>
          <p:cNvPr id="3" name="Picture 2">
            <a:extLst>
              <a:ext uri="{FF2B5EF4-FFF2-40B4-BE49-F238E27FC236}">
                <a16:creationId xmlns="" xmlns:a16="http://schemas.microsoft.com/office/drawing/2014/main" id="{BBE94114-239A-9006-CA47-7DEDA8F1D867}"/>
              </a:ext>
            </a:extLst>
          </p:cNvPr>
          <p:cNvPicPr>
            <a:picLocks noChangeAspect="1"/>
          </p:cNvPicPr>
          <p:nvPr/>
        </p:nvPicPr>
        <p:blipFill>
          <a:blip r:embed="rId5"/>
          <a:stretch>
            <a:fillRect/>
          </a:stretch>
        </p:blipFill>
        <p:spPr>
          <a:xfrm>
            <a:off x="1481189" y="3300663"/>
            <a:ext cx="3695700" cy="3390900"/>
          </a:xfrm>
          <a:prstGeom prst="rect">
            <a:avLst/>
          </a:prstGeom>
        </p:spPr>
      </p:pic>
      <p:pic>
        <p:nvPicPr>
          <p:cNvPr id="12" name="Picture 11">
            <a:extLst>
              <a:ext uri="{FF2B5EF4-FFF2-40B4-BE49-F238E27FC236}">
                <a16:creationId xmlns="" xmlns:a16="http://schemas.microsoft.com/office/drawing/2014/main" id="{A4D6BC9F-9FF7-29DC-4AC0-8566C6DBC118}"/>
              </a:ext>
            </a:extLst>
          </p:cNvPr>
          <p:cNvPicPr>
            <a:picLocks noChangeAspect="1"/>
          </p:cNvPicPr>
          <p:nvPr/>
        </p:nvPicPr>
        <p:blipFill>
          <a:blip r:embed="rId6"/>
          <a:stretch>
            <a:fillRect/>
          </a:stretch>
        </p:blipFill>
        <p:spPr>
          <a:xfrm>
            <a:off x="6195461" y="3306399"/>
            <a:ext cx="3695700" cy="3476625"/>
          </a:xfrm>
          <a:prstGeom prst="rect">
            <a:avLst/>
          </a:prstGeom>
        </p:spPr>
      </p:pic>
      <p:sp>
        <p:nvSpPr>
          <p:cNvPr id="13" name="Text Box 29">
            <a:extLst>
              <a:ext uri="{FF2B5EF4-FFF2-40B4-BE49-F238E27FC236}">
                <a16:creationId xmlns="" xmlns:a16="http://schemas.microsoft.com/office/drawing/2014/main" id="{B83B91ED-A272-AE20-A81F-FD5D9FA00CB8}"/>
              </a:ext>
            </a:extLst>
          </p:cNvPr>
          <p:cNvSpPr txBox="1">
            <a:spLocks noChangeArrowheads="1"/>
          </p:cNvSpPr>
          <p:nvPr/>
        </p:nvSpPr>
        <p:spPr bwMode="auto">
          <a:xfrm>
            <a:off x="556661" y="2627296"/>
            <a:ext cx="11277600" cy="474104"/>
          </a:xfrm>
          <a:prstGeom prst="rect">
            <a:avLst/>
          </a:prstGeom>
          <a:noFill/>
          <a:ln>
            <a:noFill/>
          </a:ln>
          <a:effectLst/>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phụ</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 Box 29">
                <a:extLst>
                  <a:ext uri="{FF2B5EF4-FFF2-40B4-BE49-F238E27FC236}">
                    <a16:creationId xmlns="" xmlns:a16="http://schemas.microsoft.com/office/drawing/2014/main" id="{E4932B0F-D23E-908F-9744-40D54A7AA693}"/>
                  </a:ext>
                </a:extLst>
              </p:cNvPr>
              <p:cNvSpPr txBox="1">
                <a:spLocks noChangeArrowheads="1"/>
              </p:cNvSpPr>
              <p:nvPr/>
            </p:nvSpPr>
            <p:spPr bwMode="auto">
              <a:xfrm>
                <a:off x="457200" y="1956680"/>
                <a:ext cx="11277600" cy="682303"/>
              </a:xfrm>
              <a:prstGeom prst="rect">
                <a:avLst/>
              </a:prstGeom>
              <a:noFill/>
              <a:ln>
                <a:noFill/>
              </a:ln>
              <a:effectLst/>
            </p:spPr>
            <p:txBody>
              <a:bodyPr wrap="square">
                <a:spAutoFit/>
              </a:bodyPr>
              <a:lstStyle/>
              <a:p>
                <a:pPr>
                  <a:lnSpc>
                    <a:spcPct val="107000"/>
                  </a:lnSpc>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Vào </a:t>
                </a:r>
                <a14:m>
                  <m:oMath xmlns:m="http://schemas.openxmlformats.org/officeDocument/2006/math">
                    <m:f>
                      <m:fPr>
                        <m:ctrlPr>
                          <a:rPr lang="en-US" sz="2500" i="1" smtClean="0">
                            <a:solidFill>
                              <a:srgbClr val="000000"/>
                            </a:solidFill>
                            <a:effectLst/>
                            <a:latin typeface="Cambria Math"/>
                            <a:cs typeface="Arial" panose="020B0604020202020204" pitchFamily="34" charset="0"/>
                          </a:rPr>
                        </m:ctrlPr>
                      </m:fPr>
                      <m:num>
                        <m:r>
                          <a:rPr lang="en-US" sz="2500" b="0" i="1" smtClean="0">
                            <a:solidFill>
                              <a:srgbClr val="000000"/>
                            </a:solidFill>
                            <a:effectLst/>
                            <a:latin typeface="Cambria Math" panose="02040503050406030204" pitchFamily="18" charset="0"/>
                            <a:cs typeface="Arial" panose="020B0604020202020204" pitchFamily="34" charset="0"/>
                          </a:rPr>
                          <m:t>1</m:t>
                        </m:r>
                      </m:num>
                      <m:den>
                        <m:r>
                          <m:rPr>
                            <m:nor/>
                          </m:rP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m:t>m</m:t>
                        </m:r>
                        <m:r>
                          <m:rPr>
                            <m:nor/>
                          </m:rP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m:t> + </m:t>
                        </m:r>
                        <m:r>
                          <m:rPr>
                            <m:nor/>
                          </m:rP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m:t>M</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với F = 1N). Đồ thị có phải là đường thẳng không? Tại sao?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4" name="Text Box 29">
                <a:extLst>
                  <a:ext uri="{FF2B5EF4-FFF2-40B4-BE49-F238E27FC236}">
                    <a16:creationId xmlns:a16="http://schemas.microsoft.com/office/drawing/2014/main" id="{E4932B0F-D23E-908F-9744-40D54A7AA693}"/>
                  </a:ext>
                </a:extLst>
              </p:cNvPr>
              <p:cNvSpPr txBox="1">
                <a:spLocks noRot="1" noChangeAspect="1" noMove="1" noResize="1" noEditPoints="1" noAdjustHandles="1" noChangeArrowheads="1" noChangeShapeType="1" noTextEdit="1"/>
              </p:cNvSpPr>
              <p:nvPr/>
            </p:nvSpPr>
            <p:spPr bwMode="auto">
              <a:xfrm>
                <a:off x="457200" y="1956680"/>
                <a:ext cx="11277600" cy="682303"/>
              </a:xfrm>
              <a:prstGeom prst="rect">
                <a:avLst/>
              </a:prstGeom>
              <a:blipFill>
                <a:blip r:embed="rId7"/>
                <a:stretch>
                  <a:fillRect l="-865" b="-6250"/>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06026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2000"/>
            <a:ext cx="10972800" cy="53198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897224" y="762000"/>
            <a:ext cx="1085475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rPr>
              <a:t>Khi thực hiện đo gia tốc theo phương án thí nghiệm trên cần lưu ý: </a:t>
            </a:r>
            <a:endParaRPr lang="en-US" sz="250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 xmlns:a16="http://schemas.microsoft.com/office/drawing/2014/main"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 xmlns:a16="http://schemas.microsoft.com/office/drawing/2014/main" id="{15C9C344-C953-E86E-9D70-E8561751122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a:ext>
            </a:extLst>
          </a:blip>
          <a:stretch>
            <a:fillRect/>
          </a:stretch>
        </p:blipFill>
        <p:spPr>
          <a:xfrm flipH="1">
            <a:off x="686663" y="477775"/>
            <a:ext cx="228091" cy="465306"/>
          </a:xfrm>
          <a:prstGeom prst="rect">
            <a:avLst/>
          </a:prstGeom>
        </p:spPr>
      </p:pic>
      <p:grpSp>
        <p:nvGrpSpPr>
          <p:cNvPr id="21" name="Group 20">
            <a:extLst>
              <a:ext uri="{FF2B5EF4-FFF2-40B4-BE49-F238E27FC236}">
                <a16:creationId xmlns="" xmlns:a16="http://schemas.microsoft.com/office/drawing/2014/main" id="{972F11AF-E992-D589-D5FE-7E9DE4386106}"/>
              </a:ext>
            </a:extLst>
          </p:cNvPr>
          <p:cNvGrpSpPr/>
          <p:nvPr/>
        </p:nvGrpSpPr>
        <p:grpSpPr>
          <a:xfrm>
            <a:off x="686663" y="2060181"/>
            <a:ext cx="11278562" cy="3273819"/>
            <a:chOff x="834244" y="1828413"/>
            <a:chExt cx="10834579" cy="2843390"/>
          </a:xfrm>
        </p:grpSpPr>
        <p:pic>
          <p:nvPicPr>
            <p:cNvPr id="22" name="Picture 5" descr="empty-blue-rectangle">
              <a:extLst>
                <a:ext uri="{FF2B5EF4-FFF2-40B4-BE49-F238E27FC236}">
                  <a16:creationId xmlns="" xmlns:a16="http://schemas.microsoft.com/office/drawing/2014/main" id="{51942582-4BB2-7401-4390-4AFCA4C5B6E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244" y="1828413"/>
              <a:ext cx="10834579" cy="28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 xmlns:a16="http://schemas.microsoft.com/office/drawing/2014/main" id="{C33A841F-42AC-E06F-8CD6-A9AC0864C817}"/>
                </a:ext>
              </a:extLst>
            </p:cNvPr>
            <p:cNvSpPr txBox="1"/>
            <p:nvPr/>
          </p:nvSpPr>
          <p:spPr>
            <a:xfrm>
              <a:off x="1238017" y="1908655"/>
              <a:ext cx="9892442" cy="542750"/>
            </a:xfrm>
            <a:prstGeom prst="rect">
              <a:avLst/>
            </a:prstGeom>
            <a:noFill/>
          </p:spPr>
          <p:txBody>
            <a:bodyPr wrap="square">
              <a:spAutoFit/>
            </a:bodyPr>
            <a:lstStyle/>
            <a:p>
              <a:pPr marL="342900" marR="0" indent="-342900" algn="just">
                <a:spcBef>
                  <a:spcPts val="0"/>
                </a:spcBef>
                <a:buFont typeface="Arial" panose="020B0604020202020204" pitchFamily="34" charset="0"/>
                <a:buChar char="•"/>
              </a:pPr>
              <a:endParaRPr lang="en-US" sz="2100">
                <a:effectLst/>
                <a:latin typeface="Calibri" panose="020F0502020204030204" pitchFamily="34" charset="0"/>
                <a:ea typeface="游明朝" panose="02020400000000000000" pitchFamily="18" charset="-128"/>
                <a:cs typeface="Times New Roman" panose="02020603050405020304" pitchFamily="18" charset="0"/>
              </a:endParaRPr>
            </a:p>
          </p:txBody>
        </p:sp>
      </p:grpSp>
      <p:sp>
        <p:nvSpPr>
          <p:cNvPr id="28" name="TextBox 27">
            <a:extLst>
              <a:ext uri="{FF2B5EF4-FFF2-40B4-BE49-F238E27FC236}">
                <a16:creationId xmlns="" xmlns:a16="http://schemas.microsoft.com/office/drawing/2014/main" id="{71AF21BE-122B-4E20-3966-2AC5035DE656}"/>
              </a:ext>
            </a:extLst>
          </p:cNvPr>
          <p:cNvSpPr txBox="1"/>
          <p:nvPr/>
        </p:nvSpPr>
        <p:spPr>
          <a:xfrm>
            <a:off x="1172634" y="2116717"/>
            <a:ext cx="9846731" cy="861774"/>
          </a:xfrm>
          <a:prstGeom prst="rect">
            <a:avLst/>
          </a:prstGeom>
          <a:noFill/>
        </p:spPr>
        <p:txBody>
          <a:bodyPr wrap="square">
            <a:spAutoFit/>
          </a:bodyPr>
          <a:lstStyle/>
          <a:p>
            <a:pPr marL="342900" indent="-342900">
              <a:buFont typeface="Wingdings" panose="05000000000000000000" pitchFamily="2" charset="2"/>
              <a:buChar char="v"/>
            </a:pPr>
            <a:r>
              <a:rPr lang="en-US" sz="2500">
                <a:latin typeface="Arial" panose="020B0604020202020204" pitchFamily="34" charset="0"/>
                <a:cs typeface="Arial" panose="020B0604020202020204" pitchFamily="34" charset="0"/>
              </a:rPr>
              <a:t>Để đồng hồ bắt đầu đếm thời gian khi xe có vận tốc ban đầu bằng 0, cần đặt tấm chắn sáng sát cổng quang điện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751689A8-9435-693D-E9B1-4D09847D1205}"/>
                  </a:ext>
                </a:extLst>
              </p:cNvPr>
              <p:cNvSpPr txBox="1"/>
              <p:nvPr/>
            </p:nvSpPr>
            <p:spPr>
              <a:xfrm>
                <a:off x="1122931" y="3052748"/>
                <a:ext cx="9846731" cy="1085682"/>
              </a:xfrm>
              <a:prstGeom prst="rect">
                <a:avLst/>
              </a:prstGeom>
              <a:noFill/>
            </p:spPr>
            <p:txBody>
              <a:bodyPr wrap="square">
                <a:spAutoFit/>
              </a:bodyPr>
              <a:lstStyle/>
              <a:p>
                <a:pPr marL="342900" indent="-342900">
                  <a:buFont typeface="Wingdings" panose="05000000000000000000" pitchFamily="2" charset="2"/>
                  <a:buChar char="v"/>
                </a:pPr>
                <a:r>
                  <a:rPr lang="en-US" sz="2500">
                    <a:latin typeface="Arial" panose="020B0604020202020204" pitchFamily="34" charset="0"/>
                    <a:cs typeface="Arial" panose="020B0604020202020204" pitchFamily="34" charset="0"/>
                  </a:rPr>
                  <a:t>Có thể xác định gia tốc theo công thức a =  </a:t>
                </a:r>
                <a14:m>
                  <m:oMath xmlns:m="http://schemas.openxmlformats.org/officeDocument/2006/math">
                    <m:f>
                      <m:fPr>
                        <m:ctrlPr>
                          <a:rPr lang="en-US" sz="2500" i="1" smtClean="0">
                            <a:latin typeface="Cambria Math"/>
                            <a:cs typeface="Arial" panose="020B0604020202020204" pitchFamily="34" charset="0"/>
                          </a:rPr>
                        </m:ctrlPr>
                      </m:fPr>
                      <m:num>
                        <m:sSubSup>
                          <m:sSubSupPr>
                            <m:ctrlPr>
                              <a:rPr lang="en-US" sz="2500" i="1" smtClean="0">
                                <a:latin typeface="Cambria Math"/>
                                <a:cs typeface="Arial" panose="020B0604020202020204" pitchFamily="34" charset="0"/>
                              </a:rPr>
                            </m:ctrlPr>
                          </m:sSubSupPr>
                          <m:e>
                            <m:r>
                              <a:rPr lang="en-US" sz="2500" b="0" i="1" smtClean="0">
                                <a:latin typeface="Cambria Math" panose="02040503050406030204" pitchFamily="18" charset="0"/>
                                <a:cs typeface="Arial" panose="020B0604020202020204" pitchFamily="34" charset="0"/>
                              </a:rPr>
                              <m:t>𝑣</m:t>
                            </m:r>
                          </m:e>
                          <m:sub>
                            <m:r>
                              <a:rPr lang="en-US" sz="2500" b="0" i="1" smtClean="0">
                                <a:latin typeface="Cambria Math" panose="02040503050406030204" pitchFamily="18" charset="0"/>
                                <a:cs typeface="Arial" panose="020B0604020202020204" pitchFamily="34" charset="0"/>
                              </a:rPr>
                              <m:t>2</m:t>
                            </m:r>
                          </m:sub>
                          <m:sup>
                            <m:r>
                              <a:rPr lang="en-US" sz="2500" b="0" i="1" smtClean="0">
                                <a:latin typeface="Cambria Math" panose="02040503050406030204" pitchFamily="18" charset="0"/>
                                <a:cs typeface="Arial" panose="020B0604020202020204" pitchFamily="34" charset="0"/>
                              </a:rPr>
                              <m:t>2</m:t>
                            </m:r>
                          </m:sup>
                        </m:sSubSup>
                        <m:r>
                          <a:rPr lang="en-US" sz="2500" b="0" i="1" smtClean="0">
                            <a:latin typeface="Cambria Math" panose="02040503050406030204" pitchFamily="18" charset="0"/>
                            <a:cs typeface="Arial" panose="020B0604020202020204" pitchFamily="34" charset="0"/>
                          </a:rPr>
                          <m:t>−</m:t>
                        </m:r>
                        <m:sSubSup>
                          <m:sSubSupPr>
                            <m:ctrlPr>
                              <a:rPr lang="en-US" sz="2500" i="1">
                                <a:latin typeface="Cambria Math"/>
                                <a:cs typeface="Arial" panose="020B0604020202020204" pitchFamily="34" charset="0"/>
                              </a:rPr>
                            </m:ctrlPr>
                          </m:sSubSupPr>
                          <m:e>
                            <m:r>
                              <a:rPr lang="en-US" sz="2500" i="1">
                                <a:latin typeface="Cambria Math" panose="02040503050406030204" pitchFamily="18" charset="0"/>
                                <a:cs typeface="Arial" panose="020B0604020202020204" pitchFamily="34" charset="0"/>
                              </a:rPr>
                              <m:t>𝑣</m:t>
                            </m:r>
                          </m:e>
                          <m:sub>
                            <m:r>
                              <a:rPr lang="en-US" sz="2500" b="0" i="1" smtClean="0">
                                <a:latin typeface="Cambria Math" panose="02040503050406030204" pitchFamily="18" charset="0"/>
                                <a:cs typeface="Arial" panose="020B0604020202020204" pitchFamily="34" charset="0"/>
                              </a:rPr>
                              <m:t>1</m:t>
                            </m:r>
                          </m:sub>
                          <m:sup>
                            <m:r>
                              <a:rPr lang="en-US" sz="2500" i="1">
                                <a:latin typeface="Cambria Math" panose="02040503050406030204" pitchFamily="18" charset="0"/>
                                <a:cs typeface="Arial" panose="020B0604020202020204" pitchFamily="34" charset="0"/>
                              </a:rPr>
                              <m:t>2</m:t>
                            </m:r>
                          </m:sup>
                        </m:sSubSup>
                      </m:num>
                      <m:den>
                        <m:r>
                          <a:rPr lang="en-US" sz="2500" b="0" i="1" smtClean="0">
                            <a:latin typeface="Cambria Math" panose="02040503050406030204" pitchFamily="18" charset="0"/>
                            <a:cs typeface="Arial" panose="020B0604020202020204" pitchFamily="34" charset="0"/>
                          </a:rPr>
                          <m:t>2.</m:t>
                        </m:r>
                        <m:r>
                          <a:rPr lang="en-US" sz="2500" b="0" i="1" smtClean="0">
                            <a:latin typeface="Cambria Math" panose="02040503050406030204" pitchFamily="18" charset="0"/>
                            <a:cs typeface="Arial" panose="020B0604020202020204" pitchFamily="34" charset="0"/>
                          </a:rPr>
                          <m:t>𝑑</m:t>
                        </m:r>
                      </m:den>
                    </m:f>
                  </m:oMath>
                </a14:m>
                <a:r>
                  <a:rPr lang="en-US" sz="2500">
                    <a:latin typeface="Arial" panose="020B0604020202020204" pitchFamily="34" charset="0"/>
                    <a:cs typeface="Arial" panose="020B0604020202020204" pitchFamily="34" charset="0"/>
                  </a:rPr>
                  <a:t>, trong đó v</a:t>
                </a:r>
                <a:r>
                  <a:rPr lang="en-US" sz="2500" baseline="-25000">
                    <a:latin typeface="Arial" panose="020B0604020202020204" pitchFamily="34" charset="0"/>
                    <a:cs typeface="Arial" panose="020B0604020202020204" pitchFamily="34" charset="0"/>
                  </a:rPr>
                  <a:t>1</a:t>
                </a:r>
                <a:r>
                  <a:rPr lang="en-US" sz="2500">
                    <a:latin typeface="Arial" panose="020B0604020202020204" pitchFamily="34" charset="0"/>
                    <a:cs typeface="Arial" panose="020B0604020202020204" pitchFamily="34" charset="0"/>
                  </a:rPr>
                  <a:t>, v</a:t>
                </a:r>
                <a:r>
                  <a:rPr lang="en-US" sz="2500" baseline="-25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lần lượt là vận tốc tức thời của hai cổng quang điện; </a:t>
                </a:r>
              </a:p>
            </p:txBody>
          </p:sp>
        </mc:Choice>
        <mc:Fallback xmlns="">
          <p:sp>
            <p:nvSpPr>
              <p:cNvPr id="13" name="TextBox 12">
                <a:extLst>
                  <a:ext uri="{FF2B5EF4-FFF2-40B4-BE49-F238E27FC236}">
                    <a16:creationId xmlns:a16="http://schemas.microsoft.com/office/drawing/2014/main" id="{751689A8-9435-693D-E9B1-4D09847D1205}"/>
                  </a:ext>
                </a:extLst>
              </p:cNvPr>
              <p:cNvSpPr txBox="1">
                <a:spLocks noRot="1" noChangeAspect="1" noMove="1" noResize="1" noEditPoints="1" noAdjustHandles="1" noChangeArrowheads="1" noChangeShapeType="1" noTextEdit="1"/>
              </p:cNvSpPr>
              <p:nvPr/>
            </p:nvSpPr>
            <p:spPr>
              <a:xfrm>
                <a:off x="1122931" y="3052748"/>
                <a:ext cx="9846731" cy="1085682"/>
              </a:xfrm>
              <a:prstGeom prst="rect">
                <a:avLst/>
              </a:prstGeom>
              <a:blipFill>
                <a:blip r:embed="rId5"/>
                <a:stretch>
                  <a:fillRect l="-867" b="-12921"/>
                </a:stretch>
              </a:blipFill>
            </p:spPr>
            <p:txBody>
              <a:bodyPr/>
              <a:lstStyle/>
              <a:p>
                <a:r>
                  <a:rPr lang="en-US">
                    <a:noFill/>
                  </a:rPr>
                  <a:t> </a:t>
                </a:r>
              </a:p>
            </p:txBody>
          </p:sp>
        </mc:Fallback>
      </mc:AlternateContent>
      <p:sp>
        <p:nvSpPr>
          <p:cNvPr id="14" name="TextBox 13">
            <a:extLst>
              <a:ext uri="{FF2B5EF4-FFF2-40B4-BE49-F238E27FC236}">
                <a16:creationId xmlns="" xmlns:a16="http://schemas.microsoft.com/office/drawing/2014/main" id="{5322ED5A-B4C9-F8D4-0A7D-B3481548AD26}"/>
              </a:ext>
            </a:extLst>
          </p:cNvPr>
          <p:cNvSpPr txBox="1"/>
          <p:nvPr/>
        </p:nvSpPr>
        <p:spPr>
          <a:xfrm>
            <a:off x="1401233" y="4167123"/>
            <a:ext cx="10104104" cy="86177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a:t>
            </a:r>
            <a:r>
              <a:rPr lang="en-US" sz="2500" baseline="-25000">
                <a:latin typeface="Arial" panose="020B0604020202020204" pitchFamily="34" charset="0"/>
                <a:cs typeface="Arial" panose="020B0604020202020204" pitchFamily="34" charset="0"/>
              </a:rPr>
              <a:t>1</a:t>
            </a:r>
            <a:r>
              <a:rPr lang="en-US" sz="2500">
                <a:latin typeface="Arial" panose="020B0604020202020204" pitchFamily="34" charset="0"/>
                <a:cs typeface="Arial" panose="020B0604020202020204" pitchFamily="34" charset="0"/>
              </a:rPr>
              <a:t>, v</a:t>
            </a:r>
            <a:r>
              <a:rPr lang="en-US" sz="2500" baseline="-25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được đo bằng cách thay tấm chắn sáng có chiều dài l = 1cm và đặt đồng hồ đo thời gian ở chế độ đo thời gian chắn cổng quang điện.</a:t>
            </a:r>
          </a:p>
        </p:txBody>
      </p:sp>
    </p:spTree>
    <p:extLst>
      <p:ext uri="{BB962C8B-B14F-4D97-AF65-F5344CB8AC3E}">
        <p14:creationId xmlns:p14="http://schemas.microsoft.com/office/powerpoint/2010/main" val="1868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2000"/>
            <a:ext cx="10972800" cy="1328362"/>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74009" y="769638"/>
            <a:ext cx="10431902" cy="12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Một quả bóng khối lượng 0,50 kg đang nằm yên trên mặt đất. Một cầu thủ đá bóng với một lực 250 N. Thời gian chân tác dụng vào bóng là 0,020 s. Quả bóng bay đi với tốc độ:</a:t>
            </a: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4" name="Picture 4" descr="empty-blue-rectangle">
            <a:extLst>
              <a:ext uri="{FF2B5EF4-FFF2-40B4-BE49-F238E27FC236}">
                <a16:creationId xmlns="" xmlns:a16="http://schemas.microsoft.com/office/drawing/2014/main" id="{896B0E04-1372-ECA6-7456-93323CD36B85}"/>
              </a:ext>
            </a:extLst>
          </p:cNvPr>
          <p:cNvPicPr>
            <a:picLocks noChangeAspect="1" noChangeArrowheads="1"/>
          </p:cNvPicPr>
          <p:nvPr/>
        </p:nvPicPr>
        <p:blipFill>
          <a:blip r:embed="rId4"/>
          <a:srcRect/>
          <a:stretch>
            <a:fillRect/>
          </a:stretch>
        </p:blipFill>
        <p:spPr bwMode="auto">
          <a:xfrm>
            <a:off x="1194294" y="2582209"/>
            <a:ext cx="3609045" cy="3151487"/>
          </a:xfrm>
          <a:prstGeom prst="rect">
            <a:avLst/>
          </a:prstGeom>
          <a:noFill/>
          <a:ln w="9525">
            <a:noFill/>
            <a:miter lim="800000"/>
            <a:headEnd/>
            <a:tailEnd/>
          </a:ln>
        </p:spPr>
      </p:pic>
      <p:sp>
        <p:nvSpPr>
          <p:cNvPr id="15" name="TextBox 14">
            <a:extLst>
              <a:ext uri="{FF2B5EF4-FFF2-40B4-BE49-F238E27FC236}">
                <a16:creationId xmlns="" xmlns:a16="http://schemas.microsoft.com/office/drawing/2014/main" id="{F01D559D-6521-2C25-551F-3C4A596353DD}"/>
              </a:ext>
            </a:extLst>
          </p:cNvPr>
          <p:cNvSpPr txBox="1"/>
          <p:nvPr/>
        </p:nvSpPr>
        <p:spPr>
          <a:xfrm>
            <a:off x="1656303" y="2945219"/>
            <a:ext cx="2667000" cy="2400657"/>
          </a:xfrm>
          <a:prstGeom prst="rect">
            <a:avLst/>
          </a:prstGeom>
          <a:noFill/>
        </p:spPr>
        <p:txBody>
          <a:bodyPr wrap="square">
            <a:spAutoFit/>
          </a:bodyPr>
          <a:lstStyle/>
          <a:p>
            <a:pPr marL="342900" marR="0" indent="-342900">
              <a:spcBef>
                <a:spcPts val="600"/>
              </a:spcBef>
              <a:spcAft>
                <a:spcPts val="600"/>
              </a:spcAft>
              <a:buAutoNum type="alphaUcPeriod"/>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0,01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0,10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2,50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10,00 m/s.</a:t>
            </a:r>
            <a:endParaRPr lang="en-US" sz="30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6" name="Picture 5" descr="A person kicking a football ball&#10;&#10;Description automatically generated">
            <a:extLst>
              <a:ext uri="{FF2B5EF4-FFF2-40B4-BE49-F238E27FC236}">
                <a16:creationId xmlns="" xmlns:a16="http://schemas.microsoft.com/office/drawing/2014/main" id="{DD512933-3CB1-8F50-A584-56DDFA4ED5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5002" y="2557694"/>
            <a:ext cx="5022998" cy="3202583"/>
          </a:xfrm>
          <a:prstGeom prst="rect">
            <a:avLst/>
          </a:prstGeom>
          <a:ln>
            <a:noFill/>
          </a:ln>
          <a:effectLst>
            <a:softEdge rad="112500"/>
          </a:effectLst>
        </p:spPr>
      </p:pic>
    </p:spTree>
    <p:extLst>
      <p:ext uri="{BB962C8B-B14F-4D97-AF65-F5344CB8AC3E}">
        <p14:creationId xmlns:p14="http://schemas.microsoft.com/office/powerpoint/2010/main" val="202346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2000"/>
            <a:ext cx="10972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174009" y="769638"/>
            <a:ext cx="10431902" cy="48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rPr>
              <a:t>Tại sao máy bay khối lượng càng lớn thì đường băng phải càng dài?</a:t>
            </a:r>
            <a:endPar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3" name="Picture 12" descr="A plane taking off from a runway&#10;&#10;Description automatically generated with low confidence">
            <a:extLst>
              <a:ext uri="{FF2B5EF4-FFF2-40B4-BE49-F238E27FC236}">
                <a16:creationId xmlns="" xmlns:a16="http://schemas.microsoft.com/office/drawing/2014/main" id="{807E1834-8016-6969-91C2-DDAB65D3D9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703"/>
          <a:stretch/>
        </p:blipFill>
        <p:spPr>
          <a:xfrm>
            <a:off x="864979" y="1414003"/>
            <a:ext cx="11049962" cy="5291160"/>
          </a:xfrm>
          <a:prstGeom prst="rect">
            <a:avLst/>
          </a:prstGeom>
          <a:ln>
            <a:noFill/>
          </a:ln>
          <a:effectLst>
            <a:softEdge rad="112500"/>
          </a:effectLst>
        </p:spPr>
      </p:pic>
    </p:spTree>
    <p:extLst>
      <p:ext uri="{BB962C8B-B14F-4D97-AF65-F5344CB8AC3E}">
        <p14:creationId xmlns:p14="http://schemas.microsoft.com/office/powerpoint/2010/main" val="269152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outdoor, transport, handcart&#10;&#10;Description automatically generated">
            <a:extLst>
              <a:ext uri="{FF2B5EF4-FFF2-40B4-BE49-F238E27FC236}">
                <a16:creationId xmlns="" xmlns:a16="http://schemas.microsoft.com/office/drawing/2014/main" id="{6727610C-57EE-E051-B37C-1045B9D7475A}"/>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8" name="Rectangle 8">
            <a:extLst>
              <a:ext uri="{FF2B5EF4-FFF2-40B4-BE49-F238E27FC236}">
                <a16:creationId xmlns="" xmlns:a16="http://schemas.microsoft.com/office/drawing/2014/main" id="{44C4E5B1-27C1-6157-B045-1292FD6C6957}"/>
              </a:ext>
            </a:extLst>
          </p:cNvPr>
          <p:cNvSpPr>
            <a:spLocks noChangeArrowheads="1"/>
          </p:cNvSpPr>
          <p:nvPr/>
        </p:nvSpPr>
        <p:spPr bwMode="auto">
          <a:xfrm>
            <a:off x="0" y="3717703"/>
            <a:ext cx="12192000" cy="997230"/>
          </a:xfrm>
          <a:prstGeom prst="rect">
            <a:avLst/>
          </a:prstGeom>
          <a:solidFill>
            <a:schemeClr val="bg1">
              <a:alpha val="7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TextBox 10">
            <a:extLst>
              <a:ext uri="{FF2B5EF4-FFF2-40B4-BE49-F238E27FC236}">
                <a16:creationId xmlns="" xmlns:a16="http://schemas.microsoft.com/office/drawing/2014/main" id="{AB7F8932-85B7-629A-34EF-633A073F5665}"/>
              </a:ext>
            </a:extLst>
          </p:cNvPr>
          <p:cNvSpPr>
            <a:spLocks noChangeArrowheads="1"/>
          </p:cNvSpPr>
          <p:nvPr>
            <p:custDataLst>
              <p:tags r:id="rId1"/>
            </p:custDataLst>
          </p:nvPr>
        </p:nvSpPr>
        <p:spPr bwMode="auto">
          <a:xfrm>
            <a:off x="-609600" y="3790669"/>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7030A0"/>
                </a:solidFill>
                <a:ea typeface="ＭＳ Ｐゴシック" panose="020B0600070205080204" pitchFamily="50" charset="-128"/>
              </a:rPr>
              <a:t>Định luật 2 Newton</a:t>
            </a:r>
            <a:endParaRPr lang="en-US" altLang="en-US" sz="4400" b="1">
              <a:solidFill>
                <a:srgbClr val="7030A0"/>
              </a:solidFill>
            </a:endParaRPr>
          </a:p>
        </p:txBody>
      </p:sp>
      <p:sp>
        <p:nvSpPr>
          <p:cNvPr id="11" name="TextBox 11">
            <a:extLst>
              <a:ext uri="{FF2B5EF4-FFF2-40B4-BE49-F238E27FC236}">
                <a16:creationId xmlns="" xmlns:a16="http://schemas.microsoft.com/office/drawing/2014/main" id="{1D068098-93E9-661B-AE7D-2AB6E47E5207}"/>
              </a:ext>
            </a:extLst>
          </p:cNvPr>
          <p:cNvSpPr>
            <a:spLocks noChangeArrowheads="1"/>
          </p:cNvSpPr>
          <p:nvPr>
            <p:custDataLst>
              <p:tags r:id="rId2"/>
            </p:custDataLst>
          </p:nvPr>
        </p:nvSpPr>
        <p:spPr bwMode="auto">
          <a:xfrm>
            <a:off x="-152400" y="3774088"/>
            <a:ext cx="1965594"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15:</a:t>
            </a:r>
          </a:p>
        </p:txBody>
      </p:sp>
    </p:spTree>
    <p:extLst>
      <p:ext uri="{BB962C8B-B14F-4D97-AF65-F5344CB8AC3E}">
        <p14:creationId xmlns:p14="http://schemas.microsoft.com/office/powerpoint/2010/main" val="256820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2"/>
            <a:ext cx="11275469" cy="179869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1183164" y="807179"/>
            <a:ext cx="10305962"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chở</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xét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xem</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giảm</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đẩy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đẩy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5" name="Group 14">
            <a:extLst>
              <a:ext uri="{FF2B5EF4-FFF2-40B4-BE49-F238E27FC236}">
                <a16:creationId xmlns=""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 xmlns:a16="http://schemas.microsoft.com/office/drawing/2014/main"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 xmlns:a16="http://schemas.microsoft.com/office/drawing/2014/main"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pic>
        <p:nvPicPr>
          <p:cNvPr id="3" name="Picture 2">
            <a:extLst>
              <a:ext uri="{FF2B5EF4-FFF2-40B4-BE49-F238E27FC236}">
                <a16:creationId xmlns="" xmlns:a16="http://schemas.microsoft.com/office/drawing/2014/main" id="{FBD14A03-694C-B8D6-A100-DFCB269B14B4}"/>
              </a:ext>
            </a:extLst>
          </p:cNvPr>
          <p:cNvPicPr>
            <a:picLocks noChangeAspect="1"/>
          </p:cNvPicPr>
          <p:nvPr/>
        </p:nvPicPr>
        <p:blipFill>
          <a:blip r:embed="rId6"/>
          <a:stretch>
            <a:fillRect/>
          </a:stretch>
        </p:blipFill>
        <p:spPr>
          <a:xfrm>
            <a:off x="1781175" y="2953415"/>
            <a:ext cx="8629650" cy="3228975"/>
          </a:xfrm>
          <a:prstGeom prst="rect">
            <a:avLst/>
          </a:prstGeom>
        </p:spPr>
      </p:pic>
    </p:spTree>
    <p:extLst>
      <p:ext uri="{BB962C8B-B14F-4D97-AF65-F5344CB8AC3E}">
        <p14:creationId xmlns:p14="http://schemas.microsoft.com/office/powerpoint/2010/main" val="42392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2 Newton</a:t>
              </a:r>
              <a:endParaRPr lang="en-US" sz="2800" dirty="0">
                <a:cs typeface="Arial" panose="020B0604020202020204" pitchFamily="34" charset="0"/>
              </a:endParaRPr>
            </a:p>
          </p:txBody>
        </p:sp>
      </p:grpSp>
      <p:sp>
        <p:nvSpPr>
          <p:cNvPr id="16" name="TextBox 15">
            <a:extLst>
              <a:ext uri="{FF2B5EF4-FFF2-40B4-BE49-F238E27FC236}">
                <a16:creationId xmlns="" xmlns:a16="http://schemas.microsoft.com/office/drawing/2014/main" id="{F3FA9DBC-BF95-4EC2-BFC4-109933DF35D2}"/>
              </a:ext>
            </a:extLst>
          </p:cNvPr>
          <p:cNvSpPr txBox="1"/>
          <p:nvPr/>
        </p:nvSpPr>
        <p:spPr>
          <a:xfrm>
            <a:off x="784337" y="727499"/>
            <a:ext cx="10212074" cy="769441"/>
          </a:xfrm>
          <a:prstGeom prst="rect">
            <a:avLst/>
          </a:prstGeom>
          <a:noFill/>
        </p:spPr>
        <p:txBody>
          <a:bodyPr wrap="square">
            <a:spAutoFit/>
          </a:bodyPr>
          <a:lstStyle/>
          <a:p>
            <a:pPr algn="ctr">
              <a:spcAft>
                <a:spcPts val="600"/>
              </a:spcAft>
            </a:pPr>
            <a:r>
              <a:rPr lang="en-US" sz="2200" i="1">
                <a:latin typeface="Arial" panose="020B0604020202020204" pitchFamily="34" charset="0"/>
                <a:cs typeface="Arial" panose="020B0604020202020204" pitchFamily="34" charset="0"/>
              </a:rPr>
              <a:t>Từ quan sát và thí nghiệm, Newton đã khái quát mối liên hệ giữa ba đại lượng: gia tốc, lực và khối Iượng trong một PT vectơ đơn giản gọi là ĐL 2 Newton:</a:t>
            </a:r>
            <a:endParaRPr lang="en-US" sz="2200" b="1">
              <a:latin typeface="Arial" panose="020B0604020202020204" pitchFamily="34" charset="0"/>
              <a:cs typeface="Arial" panose="020B0604020202020204" pitchFamily="34" charset="0"/>
            </a:endParaRPr>
          </a:p>
        </p:txBody>
      </p:sp>
      <p:pic>
        <p:nvPicPr>
          <p:cNvPr id="14" name="Picture 4" descr="empty-blue-rectangle">
            <a:extLst>
              <a:ext uri="{FF2B5EF4-FFF2-40B4-BE49-F238E27FC236}">
                <a16:creationId xmlns="" xmlns:a16="http://schemas.microsoft.com/office/drawing/2014/main" id="{CC8E2184-AACB-64AE-10FB-5C2551F8456B}"/>
              </a:ext>
            </a:extLst>
          </p:cNvPr>
          <p:cNvPicPr>
            <a:picLocks noChangeAspect="1" noChangeArrowheads="1"/>
          </p:cNvPicPr>
          <p:nvPr/>
        </p:nvPicPr>
        <p:blipFill>
          <a:blip r:embed="rId4"/>
          <a:srcRect/>
          <a:stretch>
            <a:fillRect/>
          </a:stretch>
        </p:blipFill>
        <p:spPr bwMode="auto">
          <a:xfrm>
            <a:off x="900582" y="1521474"/>
            <a:ext cx="10561549" cy="1523495"/>
          </a:xfrm>
          <a:prstGeom prst="rect">
            <a:avLst/>
          </a:prstGeom>
          <a:noFill/>
          <a:ln w="9525">
            <a:noFill/>
            <a:miter lim="800000"/>
            <a:headEnd/>
            <a:tailEnd/>
          </a:ln>
        </p:spPr>
      </p:pic>
      <p:sp>
        <p:nvSpPr>
          <p:cNvPr id="17" name="Rectangle 41">
            <a:extLst>
              <a:ext uri="{FF2B5EF4-FFF2-40B4-BE49-F238E27FC236}">
                <a16:creationId xmlns="" xmlns:a16="http://schemas.microsoft.com/office/drawing/2014/main" id="{674CEC6D-6357-C387-D233-996C54929997}"/>
              </a:ext>
            </a:extLst>
          </p:cNvPr>
          <p:cNvSpPr>
            <a:spLocks noChangeArrowheads="1"/>
          </p:cNvSpPr>
          <p:nvPr/>
        </p:nvSpPr>
        <p:spPr bwMode="auto">
          <a:xfrm>
            <a:off x="1529725" y="1584384"/>
            <a:ext cx="9466686" cy="131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US" altLang="en-US" sz="2600" b="1" dirty="0">
                <a:cs typeface="Arial" panose="020B0604020202020204" pitchFamily="34" charset="0"/>
              </a:rPr>
              <a:t>Gia </a:t>
            </a:r>
            <a:r>
              <a:rPr lang="en-US" altLang="en-US" sz="2600" b="1" dirty="0" err="1">
                <a:cs typeface="Arial" panose="020B0604020202020204" pitchFamily="34" charset="0"/>
              </a:rPr>
              <a:t>tốc</a:t>
            </a:r>
            <a:r>
              <a:rPr lang="en-US" altLang="en-US" sz="2600" b="1"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vật</a:t>
            </a:r>
            <a:r>
              <a:rPr lang="en-US" altLang="en-US" sz="2600" dirty="0">
                <a:cs typeface="Arial" panose="020B0604020202020204" pitchFamily="34" charset="0"/>
              </a:rPr>
              <a:t> </a:t>
            </a:r>
            <a:r>
              <a:rPr lang="en-US" altLang="en-US" sz="2600" b="1" dirty="0" err="1">
                <a:cs typeface="Arial" panose="020B0604020202020204" pitchFamily="34" charset="0"/>
              </a:rPr>
              <a:t>cùng</a:t>
            </a:r>
            <a:r>
              <a:rPr lang="en-US" altLang="en-US" sz="2600" b="1" dirty="0">
                <a:cs typeface="Arial" panose="020B0604020202020204" pitchFamily="34" charset="0"/>
              </a:rPr>
              <a:t> </a:t>
            </a:r>
            <a:r>
              <a:rPr lang="en-US" altLang="en-US" sz="2600" b="1" dirty="0" err="1">
                <a:cs typeface="Arial" panose="020B0604020202020204" pitchFamily="34" charset="0"/>
              </a:rPr>
              <a:t>hướng</a:t>
            </a:r>
            <a:r>
              <a:rPr lang="en-US" altLang="en-US" sz="2600" b="1" dirty="0">
                <a:cs typeface="Arial" panose="020B0604020202020204" pitchFamily="34" charset="0"/>
              </a:rPr>
              <a:t> </a:t>
            </a:r>
            <a:r>
              <a:rPr lang="en-US" altLang="en-US" sz="2600" dirty="0" err="1">
                <a:cs typeface="Arial" panose="020B0604020202020204" pitchFamily="34" charset="0"/>
              </a:rPr>
              <a:t>với</a:t>
            </a:r>
            <a:r>
              <a:rPr lang="en-US" altLang="en-US" sz="2600" dirty="0">
                <a:cs typeface="Arial" panose="020B0604020202020204" pitchFamily="34" charset="0"/>
              </a:rPr>
              <a:t> </a:t>
            </a:r>
            <a:r>
              <a:rPr lang="en-US" altLang="en-US" sz="2600" b="1" dirty="0" err="1">
                <a:cs typeface="Arial" panose="020B0604020202020204" pitchFamily="34" charset="0"/>
              </a:rPr>
              <a:t>lực</a:t>
            </a:r>
            <a:r>
              <a:rPr lang="en-US" altLang="en-US" sz="2600" b="1" dirty="0">
                <a:cs typeface="Arial" panose="020B0604020202020204" pitchFamily="34" charset="0"/>
              </a:rPr>
              <a:t> </a:t>
            </a:r>
            <a:r>
              <a:rPr lang="en-US" altLang="en-US" sz="2600" b="1" dirty="0" err="1">
                <a:cs typeface="Arial" panose="020B0604020202020204" pitchFamily="34" charset="0"/>
              </a:rPr>
              <a:t>tác</a:t>
            </a:r>
            <a:r>
              <a:rPr lang="en-US" altLang="en-US" sz="2600" b="1" dirty="0">
                <a:cs typeface="Arial" panose="020B0604020202020204" pitchFamily="34" charset="0"/>
              </a:rPr>
              <a:t> </a:t>
            </a:r>
            <a:r>
              <a:rPr lang="en-US" altLang="en-US" sz="2600" b="1" dirty="0" err="1">
                <a:cs typeface="Arial" panose="020B0604020202020204" pitchFamily="34" charset="0"/>
              </a:rPr>
              <a:t>dụng</a:t>
            </a:r>
            <a:r>
              <a:rPr lang="en-US" altLang="en-US" sz="2600" b="1"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vật</a:t>
            </a:r>
            <a:r>
              <a:rPr lang="en-US" altLang="en-US" sz="2600">
                <a:cs typeface="Arial" panose="020B0604020202020204" pitchFamily="34" charset="0"/>
              </a:rPr>
              <a:t>. </a:t>
            </a:r>
          </a:p>
          <a:p>
            <a:pPr eaLnBrk="1" hangingPunct="1">
              <a:spcBef>
                <a:spcPts val="0"/>
              </a:spcBef>
              <a:buFontTx/>
              <a:buNone/>
            </a:pPr>
            <a:r>
              <a:rPr lang="en-US" altLang="en-US" sz="2600" b="1">
                <a:cs typeface="Arial" panose="020B0604020202020204" pitchFamily="34" charset="0"/>
              </a:rPr>
              <a:t>Độ lớn của gia tốc tỉ lệ thuận </a:t>
            </a:r>
            <a:r>
              <a:rPr lang="en-US" altLang="en-US" sz="2600">
                <a:cs typeface="Arial" panose="020B0604020202020204" pitchFamily="34" charset="0"/>
              </a:rPr>
              <a:t>với độ lớn của lực và </a:t>
            </a:r>
            <a:r>
              <a:rPr lang="en-US" altLang="en-US" sz="2600" b="1">
                <a:cs typeface="Arial" panose="020B0604020202020204" pitchFamily="34" charset="0"/>
              </a:rPr>
              <a:t>tỉ lệ nghịch</a:t>
            </a:r>
            <a:r>
              <a:rPr lang="en-US" altLang="en-US" sz="2600">
                <a:cs typeface="Arial" panose="020B0604020202020204" pitchFamily="34" charset="0"/>
              </a:rPr>
              <a:t> với khối lượng của vật.  </a:t>
            </a:r>
            <a:endParaRPr lang="en-US" altLang="en-US" sz="2600" dirty="0">
              <a:cs typeface="Arial" panose="020B0604020202020204" pitchFamily="34" charset="0"/>
            </a:endParaRPr>
          </a:p>
        </p:txBody>
      </p:sp>
      <p:grpSp>
        <p:nvGrpSpPr>
          <p:cNvPr id="2" name="Group 1">
            <a:extLst>
              <a:ext uri="{FF2B5EF4-FFF2-40B4-BE49-F238E27FC236}">
                <a16:creationId xmlns="" xmlns:a16="http://schemas.microsoft.com/office/drawing/2014/main" id="{13183BF7-8ACE-4630-F464-06A033937674}"/>
              </a:ext>
            </a:extLst>
          </p:cNvPr>
          <p:cNvGrpSpPr/>
          <p:nvPr/>
        </p:nvGrpSpPr>
        <p:grpSpPr>
          <a:xfrm>
            <a:off x="2121458" y="3107880"/>
            <a:ext cx="2235779" cy="1234560"/>
            <a:chOff x="3689619" y="4499754"/>
            <a:chExt cx="2455471" cy="1355755"/>
          </a:xfrm>
        </p:grpSpPr>
        <p:pic>
          <p:nvPicPr>
            <p:cNvPr id="13" name="Picture 12" descr="empty-red-rectangle">
              <a:extLst>
                <a:ext uri="{FF2B5EF4-FFF2-40B4-BE49-F238E27FC236}">
                  <a16:creationId xmlns="" xmlns:a16="http://schemas.microsoft.com/office/drawing/2014/main" id="{B00B715F-418B-7C99-A3CD-4EEEDAE064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89619" y="4499754"/>
              <a:ext cx="2455471" cy="135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Object 29">
                  <a:extLst>
                    <a:ext uri="{FF2B5EF4-FFF2-40B4-BE49-F238E27FC236}">
                      <a16:creationId xmlns="" xmlns:a16="http://schemas.microsoft.com/office/drawing/2014/main" id="{9FF07366-711F-F84C-E563-C5D37AD4D518}"/>
                    </a:ext>
                  </a:extLst>
                </p:cNvPr>
                <p:cNvSpPr txBox="1"/>
                <p:nvPr/>
              </p:nvSpPr>
              <p:spPr bwMode="auto">
                <a:xfrm>
                  <a:off x="4201991" y="4572000"/>
                  <a:ext cx="1723407" cy="1211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𝑎</m:t>
                            </m:r>
                          </m:e>
                        </m:acc>
                        <m:r>
                          <a:rPr lang="en-US" sz="2800" i="1">
                            <a:solidFill>
                              <a:srgbClr val="000000"/>
                            </a:solidFill>
                            <a:latin typeface="Cambria Math" panose="02040503050406030204" pitchFamily="18" charset="0"/>
                          </a:rPr>
                          <m:t>=</m:t>
                        </m:r>
                        <m:f>
                          <m:fPr>
                            <m:ctrlPr>
                              <a:rPr lang="en-US" sz="2800" i="1">
                                <a:solidFill>
                                  <a:srgbClr val="000000"/>
                                </a:solidFill>
                                <a:latin typeface="Cambria Math"/>
                              </a:rPr>
                            </m:ctrlPr>
                          </m:fPr>
                          <m:num>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𝐹</m:t>
                                </m:r>
                              </m:e>
                            </m:acc>
                          </m:num>
                          <m:den>
                            <m:r>
                              <a:rPr lang="en-US" sz="2800" i="1">
                                <a:solidFill>
                                  <a:srgbClr val="000000"/>
                                </a:solidFill>
                                <a:latin typeface="Cambria Math" panose="02040503050406030204" pitchFamily="18" charset="0"/>
                              </a:rPr>
                              <m:t>𝑚</m:t>
                            </m:r>
                          </m:den>
                        </m:f>
                      </m:oMath>
                    </m:oMathPara>
                  </a14:m>
                  <a:endParaRPr lang="en-US" sz="2800"/>
                </a:p>
              </p:txBody>
            </p:sp>
          </mc:Choice>
          <mc:Fallback xmlns="">
            <p:sp>
              <p:nvSpPr>
                <p:cNvPr id="18" name="Object 29">
                  <a:extLst>
                    <a:ext uri="{FF2B5EF4-FFF2-40B4-BE49-F238E27FC236}">
                      <a16:creationId xmlns:a16="http://schemas.microsoft.com/office/drawing/2014/main" id="{9FF07366-711F-F84C-E563-C5D37AD4D518}"/>
                    </a:ext>
                  </a:extLst>
                </p:cNvPr>
                <p:cNvSpPr txBox="1">
                  <a:spLocks noRot="1" noChangeAspect="1" noMove="1" noResize="1" noEditPoints="1" noAdjustHandles="1" noChangeArrowheads="1" noChangeShapeType="1" noTextEdit="1"/>
                </p:cNvSpPr>
                <p:nvPr/>
              </p:nvSpPr>
              <p:spPr bwMode="auto">
                <a:xfrm>
                  <a:off x="4201991" y="4572000"/>
                  <a:ext cx="1723407" cy="1211262"/>
                </a:xfrm>
                <a:prstGeom prst="rect">
                  <a:avLst/>
                </a:prstGeom>
                <a:blipFill>
                  <a:blip r:embed="rId6"/>
                  <a:stretch>
                    <a:fillRect/>
                  </a:stretch>
                </a:blipFill>
                <a:ln>
                  <a:noFill/>
                </a:ln>
                <a:effectLst/>
              </p:spPr>
              <p:txBody>
                <a:bodyPr/>
                <a:lstStyle/>
                <a:p>
                  <a:r>
                    <a:rPr lang="en-US">
                      <a:noFill/>
                    </a:rPr>
                    <a:t> </a:t>
                  </a:r>
                </a:p>
              </p:txBody>
            </p:sp>
          </mc:Fallback>
        </mc:AlternateContent>
      </p:grpSp>
      <p:sp>
        <p:nvSpPr>
          <p:cNvPr id="20" name="TextBox 19">
            <a:extLst>
              <a:ext uri="{FF2B5EF4-FFF2-40B4-BE49-F238E27FC236}">
                <a16:creationId xmlns="" xmlns:a16="http://schemas.microsoft.com/office/drawing/2014/main" id="{FCAA83ED-FB90-459D-4B3A-4F9DE5492DF1}"/>
              </a:ext>
            </a:extLst>
          </p:cNvPr>
          <p:cNvSpPr txBox="1"/>
          <p:nvPr/>
        </p:nvSpPr>
        <p:spPr>
          <a:xfrm>
            <a:off x="5306414" y="3292708"/>
            <a:ext cx="1320800" cy="477054"/>
          </a:xfrm>
          <a:prstGeom prst="rect">
            <a:avLst/>
          </a:prstGeom>
          <a:noFill/>
        </p:spPr>
        <p:txBody>
          <a:bodyPr wrap="square">
            <a:spAutoFit/>
          </a:bodyPr>
          <a:lstStyle/>
          <a:p>
            <a:pPr algn="ctr" rtl="0">
              <a:spcBef>
                <a:spcPts val="0"/>
              </a:spcBef>
              <a:spcAft>
                <a:spcPts val="500"/>
              </a:spcAft>
            </a:pPr>
            <a:r>
              <a:rPr lang="en-US" sz="2500" i="1">
                <a:latin typeface="Arial" panose="020B0604020202020204" pitchFamily="34" charset="0"/>
                <a:cs typeface="Arial" panose="020B0604020202020204" pitchFamily="34" charset="0"/>
              </a:rPr>
              <a:t>hay</a:t>
            </a:r>
            <a:endParaRPr lang="vi-VN" sz="2500" i="1">
              <a:effectLst/>
              <a:latin typeface="Arial" panose="020B0604020202020204" pitchFamily="34" charset="0"/>
              <a:cs typeface="Arial" panose="020B0604020202020204" pitchFamily="34" charset="0"/>
            </a:endParaRPr>
          </a:p>
        </p:txBody>
      </p:sp>
      <p:grpSp>
        <p:nvGrpSpPr>
          <p:cNvPr id="21" name="Group 20">
            <a:extLst>
              <a:ext uri="{FF2B5EF4-FFF2-40B4-BE49-F238E27FC236}">
                <a16:creationId xmlns="" xmlns:a16="http://schemas.microsoft.com/office/drawing/2014/main" id="{C5B8E67D-D184-1A37-A56B-23F0902968F0}"/>
              </a:ext>
            </a:extLst>
          </p:cNvPr>
          <p:cNvGrpSpPr/>
          <p:nvPr/>
        </p:nvGrpSpPr>
        <p:grpSpPr>
          <a:xfrm>
            <a:off x="6788328" y="3247823"/>
            <a:ext cx="2455471" cy="677878"/>
            <a:chOff x="3689619" y="4499754"/>
            <a:chExt cx="2455471" cy="1355755"/>
          </a:xfrm>
        </p:grpSpPr>
        <p:pic>
          <p:nvPicPr>
            <p:cNvPr id="22" name="Picture 21" descr="empty-red-rectangle">
              <a:extLst>
                <a:ext uri="{FF2B5EF4-FFF2-40B4-BE49-F238E27FC236}">
                  <a16:creationId xmlns="" xmlns:a16="http://schemas.microsoft.com/office/drawing/2014/main" id="{165ABDA5-F836-5F72-7C62-AC92801AE58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9619" y="4499754"/>
              <a:ext cx="2455471" cy="135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29">
                  <a:extLst>
                    <a:ext uri="{FF2B5EF4-FFF2-40B4-BE49-F238E27FC236}">
                      <a16:creationId xmlns="" xmlns:a16="http://schemas.microsoft.com/office/drawing/2014/main" id="{F4A1BD2D-C240-7BE5-1BA8-76DD20EADB03}"/>
                    </a:ext>
                  </a:extLst>
                </p:cNvPr>
                <p:cNvSpPr txBox="1"/>
                <p:nvPr/>
              </p:nvSpPr>
              <p:spPr bwMode="auto">
                <a:xfrm>
                  <a:off x="4201991" y="4572000"/>
                  <a:ext cx="1723407" cy="1211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smtClean="0">
                                <a:solidFill>
                                  <a:srgbClr val="000000"/>
                                </a:solidFill>
                                <a:latin typeface="Cambria Math"/>
                              </a:rPr>
                            </m:ctrlPr>
                          </m:accPr>
                          <m:e>
                            <m:r>
                              <a:rPr lang="en-US" sz="2800" b="0" i="1" smtClean="0">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𝑚</m:t>
                        </m:r>
                        <m:acc>
                          <m:accPr>
                            <m:chr m:val="⃗"/>
                            <m:ctrlPr>
                              <a:rPr lang="en-US" sz="2800" i="1">
                                <a:solidFill>
                                  <a:srgbClr val="000000"/>
                                </a:solidFill>
                                <a:latin typeface="Cambria Math"/>
                              </a:rPr>
                            </m:ctrlPr>
                          </m:accPr>
                          <m:e>
                            <m:r>
                              <a:rPr lang="en-US" sz="2800" b="0" i="1" smtClean="0">
                                <a:solidFill>
                                  <a:srgbClr val="000000"/>
                                </a:solidFill>
                                <a:latin typeface="Cambria Math" panose="02040503050406030204" pitchFamily="18" charset="0"/>
                              </a:rPr>
                              <m:t>𝑎</m:t>
                            </m:r>
                          </m:e>
                        </m:acc>
                      </m:oMath>
                    </m:oMathPara>
                  </a14:m>
                  <a:endParaRPr lang="en-US" sz="2800"/>
                </a:p>
              </p:txBody>
            </p:sp>
          </mc:Choice>
          <mc:Fallback xmlns="">
            <p:sp>
              <p:nvSpPr>
                <p:cNvPr id="23" name="Object 29">
                  <a:extLst>
                    <a:ext uri="{FF2B5EF4-FFF2-40B4-BE49-F238E27FC236}">
                      <a16:creationId xmlns:a16="http://schemas.microsoft.com/office/drawing/2014/main" id="{F4A1BD2D-C240-7BE5-1BA8-76DD20EADB03}"/>
                    </a:ext>
                  </a:extLst>
                </p:cNvPr>
                <p:cNvSpPr txBox="1">
                  <a:spLocks noRot="1" noChangeAspect="1" noMove="1" noResize="1" noEditPoints="1" noAdjustHandles="1" noChangeArrowheads="1" noChangeShapeType="1" noTextEdit="1"/>
                </p:cNvSpPr>
                <p:nvPr/>
              </p:nvSpPr>
              <p:spPr bwMode="auto">
                <a:xfrm>
                  <a:off x="4201991" y="4572000"/>
                  <a:ext cx="1723407" cy="1211262"/>
                </a:xfrm>
                <a:prstGeom prst="rect">
                  <a:avLst/>
                </a:prstGeom>
                <a:blipFill>
                  <a:blip r:embed="rId8"/>
                  <a:stretch>
                    <a:fillRect/>
                  </a:stretch>
                </a:blipFill>
                <a:ln>
                  <a:noFill/>
                </a:ln>
                <a:effectLst/>
              </p:spPr>
              <p:txBody>
                <a:bodyPr/>
                <a:lstStyle/>
                <a:p>
                  <a:r>
                    <a:rPr lang="en-US">
                      <a:noFill/>
                    </a:rPr>
                    <a:t> </a:t>
                  </a:r>
                </a:p>
              </p:txBody>
            </p:sp>
          </mc:Fallback>
        </mc:AlternateContent>
      </p:grpSp>
      <p:pic>
        <p:nvPicPr>
          <p:cNvPr id="24" name="Content Placeholder 4" descr="A picture containing outdoor, transport, handcart&#10;&#10;Description automatically generated">
            <a:extLst>
              <a:ext uri="{FF2B5EF4-FFF2-40B4-BE49-F238E27FC236}">
                <a16:creationId xmlns="" xmlns:a16="http://schemas.microsoft.com/office/drawing/2014/main" id="{1EBEB161-F293-8CDD-561A-9439AF92BA76}"/>
              </a:ext>
            </a:extLst>
          </p:cNvPr>
          <p:cNvPicPr>
            <a:picLocks noGrp="1" noChangeAspect="1"/>
          </p:cNvPicPr>
          <p:nvPr>
            <p:ph idx="1"/>
          </p:nvPr>
        </p:nvPicPr>
        <p:blipFill rotWithShape="1">
          <a:blip r:embed="rId9" cstate="email">
            <a:extLst>
              <a:ext uri="{28A0092B-C50C-407E-A947-70E740481C1C}">
                <a14:useLocalDpi xmlns:a14="http://schemas.microsoft.com/office/drawing/2010/main"/>
              </a:ext>
            </a:extLst>
          </a:blip>
          <a:srcRect t="-2139" b="-171"/>
          <a:stretch/>
        </p:blipFill>
        <p:spPr>
          <a:xfrm>
            <a:off x="4254778" y="4308506"/>
            <a:ext cx="3424072" cy="2339528"/>
          </a:xfrm>
          <a:prstGeom prst="rect">
            <a:avLst/>
          </a:prstGeom>
          <a:ln>
            <a:noFill/>
          </a:ln>
          <a:effectLst>
            <a:softEdge rad="112500"/>
          </a:effectLst>
        </p:spPr>
      </p:pic>
      <p:pic>
        <p:nvPicPr>
          <p:cNvPr id="25" name="Content Placeholder 3" descr="A picture containing sky, outdoor&#10;&#10;Description automatically generated">
            <a:extLst>
              <a:ext uri="{FF2B5EF4-FFF2-40B4-BE49-F238E27FC236}">
                <a16:creationId xmlns="" xmlns:a16="http://schemas.microsoft.com/office/drawing/2014/main" id="{73B12C2B-6615-E282-59E2-C446D265E10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772400" y="4341422"/>
            <a:ext cx="3424072" cy="2289013"/>
          </a:xfrm>
          <a:prstGeom prst="rect">
            <a:avLst/>
          </a:prstGeom>
          <a:ln>
            <a:noFill/>
          </a:ln>
          <a:effectLst>
            <a:softEdge rad="112500"/>
          </a:effectLst>
        </p:spPr>
      </p:pic>
      <p:sp>
        <p:nvSpPr>
          <p:cNvPr id="26" name="TextBox 25">
            <a:extLst>
              <a:ext uri="{FF2B5EF4-FFF2-40B4-BE49-F238E27FC236}">
                <a16:creationId xmlns="" xmlns:a16="http://schemas.microsoft.com/office/drawing/2014/main" id="{028DAE9A-009F-B77C-1B2A-CF5F219F6A2A}"/>
              </a:ext>
            </a:extLst>
          </p:cNvPr>
          <p:cNvSpPr txBox="1"/>
          <p:nvPr/>
        </p:nvSpPr>
        <p:spPr>
          <a:xfrm>
            <a:off x="1157625" y="4953000"/>
            <a:ext cx="2719601" cy="923330"/>
          </a:xfrm>
          <a:prstGeom prst="rect">
            <a:avLst/>
          </a:prstGeom>
          <a:noFill/>
        </p:spPr>
        <p:txBody>
          <a:bodyPr wrap="square">
            <a:spAutoFit/>
          </a:bodyPr>
          <a:lstStyle/>
          <a:p>
            <a:pPr algn="ctr"/>
            <a:r>
              <a:rPr lang="en-US" sz="1800" i="1">
                <a:latin typeface="Arial" panose="020B0604020202020204" pitchFamily="34" charset="0"/>
                <a:cs typeface="Arial" panose="020B0604020202020204" pitchFamily="34" charset="0"/>
              </a:rPr>
              <a:t>VD: Trong thực tế khối lượng m càng lớn thì cần lực F lớn hơn để đẩy đi</a:t>
            </a:r>
            <a:endParaRPr lang="en-US"/>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Object 6">
                <a:extLst>
                  <a:ext uri="{FF2B5EF4-FFF2-40B4-BE49-F238E27FC236}">
                    <a16:creationId xmlns="" xmlns:a16="http://schemas.microsoft.com/office/drawing/2014/main" id="{9CE91D32-B6B5-49A9-8E57-C6FCEDDB95D9}"/>
                  </a:ext>
                </a:extLst>
              </p:cNvPr>
              <p:cNvSpPr txBox="1"/>
              <p:nvPr/>
            </p:nvSpPr>
            <p:spPr bwMode="auto">
              <a:xfrm>
                <a:off x="12218988" y="3543301"/>
                <a:ext cx="34925" cy="117475"/>
              </a:xfrm>
              <a:prstGeom prst="rect">
                <a:avLst/>
              </a:prstGeom>
              <a:solidFill>
                <a:schemeClr val="bg1"/>
              </a:solid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a</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f>
                        <m:fPr>
                          <m:ctrlPr>
                            <a:rPr lang="en-US" i="1">
                              <a:solidFill>
                                <a:srgbClr val="000000"/>
                              </a:solidFill>
                              <a:latin typeface="Cambria Math"/>
                            </a:rPr>
                          </m:ctrlPr>
                        </m:fPr>
                        <m:num>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F</m:t>
                              </m:r>
                            </m:e>
                          </m:acc>
                        </m:num>
                        <m:den>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hay</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F</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a</m:t>
                          </m:r>
                        </m:e>
                      </m:acc>
                    </m:oMath>
                  </m:oMathPara>
                </a14:m>
                <a:endParaRPr lang="en-US"/>
              </a:p>
            </p:txBody>
          </p:sp>
        </mc:Choice>
        <mc:Fallback xmlns="">
          <p:sp>
            <p:nvSpPr>
              <p:cNvPr id="10242" name="Object 6">
                <a:extLst>
                  <a:ext uri="{FF2B5EF4-FFF2-40B4-BE49-F238E27FC236}">
                    <a16:creationId xmlns:a16="http://schemas.microsoft.com/office/drawing/2014/main" id="{9CE91D32-B6B5-49A9-8E57-C6FCEDDB95D9}"/>
                  </a:ext>
                </a:extLst>
              </p:cNvPr>
              <p:cNvSpPr txBox="1">
                <a:spLocks noRot="1" noChangeAspect="1" noMove="1" noResize="1" noEditPoints="1" noAdjustHandles="1" noChangeArrowheads="1" noChangeShapeType="1" noTextEdit="1"/>
              </p:cNvSpPr>
              <p:nvPr/>
            </p:nvSpPr>
            <p:spPr bwMode="auto">
              <a:xfrm>
                <a:off x="12218988" y="3543301"/>
                <a:ext cx="34925" cy="117475"/>
              </a:xfrm>
              <a:prstGeom prst="rect">
                <a:avLst/>
              </a:prstGeom>
              <a:blipFill>
                <a:blip r:embed="rId2"/>
                <a:stretch>
                  <a:fillRect l="-33333" r="-450000" b="-450000"/>
                </a:stretch>
              </a:blipFill>
              <a:ln>
                <a:noFill/>
              </a:ln>
            </p:spPr>
            <p:txBody>
              <a:bodyPr/>
              <a:lstStyle/>
              <a:p>
                <a:r>
                  <a:rPr lang="en-US">
                    <a:noFill/>
                  </a:rPr>
                  <a:t> </a:t>
                </a:r>
              </a:p>
            </p:txBody>
          </p:sp>
        </mc:Fallback>
      </mc:AlternateContent>
      <p:sp>
        <p:nvSpPr>
          <p:cNvPr id="10243" name="Rectangle 21">
            <a:extLst>
              <a:ext uri="{FF2B5EF4-FFF2-40B4-BE49-F238E27FC236}">
                <a16:creationId xmlns="" xmlns:a16="http://schemas.microsoft.com/office/drawing/2014/main" id="{654D95A2-E668-4633-BD1C-53730C6321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0246" name="Rectangle 43">
            <a:extLst>
              <a:ext uri="{FF2B5EF4-FFF2-40B4-BE49-F238E27FC236}">
                <a16:creationId xmlns="" xmlns:a16="http://schemas.microsoft.com/office/drawing/2014/main" id="{B462794C-C041-4965-BF43-4B5BC5D33F72}"/>
              </a:ext>
            </a:extLst>
          </p:cNvPr>
          <p:cNvSpPr>
            <a:spLocks noChangeArrowheads="1"/>
          </p:cNvSpPr>
          <p:nvPr/>
        </p:nvSpPr>
        <p:spPr bwMode="auto">
          <a:xfrm>
            <a:off x="1981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400">
              <a:cs typeface="Arial" panose="020B0604020202020204" pitchFamily="34" charset="0"/>
            </a:endParaRPr>
          </a:p>
        </p:txBody>
      </p:sp>
      <mc:AlternateContent xmlns:mc="http://schemas.openxmlformats.org/markup-compatibility/2006" xmlns:a14="http://schemas.microsoft.com/office/drawing/2010/main">
        <mc:Choice Requires="a14">
          <p:sp>
            <p:nvSpPr>
              <p:cNvPr id="3102" name="Text Box 30">
                <a:extLst>
                  <a:ext uri="{FF2B5EF4-FFF2-40B4-BE49-F238E27FC236}">
                    <a16:creationId xmlns="" xmlns:a16="http://schemas.microsoft.com/office/drawing/2014/main" id="{CD6442D8-015C-4E07-A2B5-79F379C4AE4C}"/>
                  </a:ext>
                </a:extLst>
              </p:cNvPr>
              <p:cNvSpPr txBox="1">
                <a:spLocks noChangeArrowheads="1"/>
              </p:cNvSpPr>
              <p:nvPr/>
            </p:nvSpPr>
            <p:spPr bwMode="auto">
              <a:xfrm>
                <a:off x="395381" y="1033999"/>
                <a:ext cx="11125200" cy="115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i="1" dirty="0">
                    <a:cs typeface="Arial" panose="020B0604020202020204" pitchFamily="34" charset="0"/>
                  </a:rPr>
                  <a:t>Trường </a:t>
                </a:r>
                <a:r>
                  <a:rPr lang="en-US" altLang="en-US" sz="2500" i="1" dirty="0" err="1">
                    <a:cs typeface="Arial" panose="020B0604020202020204" pitchFamily="34" charset="0"/>
                  </a:rPr>
                  <a:t>hợp</a:t>
                </a:r>
                <a:r>
                  <a:rPr lang="en-US" altLang="en-US" sz="2500" i="1" dirty="0">
                    <a:cs typeface="Arial" panose="020B0604020202020204" pitchFamily="34" charset="0"/>
                  </a:rPr>
                  <a:t> </a:t>
                </a:r>
                <a:r>
                  <a:rPr lang="en-US" altLang="en-US" sz="2500" i="1" dirty="0" err="1">
                    <a:cs typeface="Arial" panose="020B0604020202020204" pitchFamily="34" charset="0"/>
                  </a:rPr>
                  <a:t>vật</a:t>
                </a:r>
                <a:r>
                  <a:rPr lang="en-US" altLang="en-US" sz="2500" i="1" dirty="0">
                    <a:cs typeface="Arial" panose="020B0604020202020204" pitchFamily="34" charset="0"/>
                  </a:rPr>
                  <a:t> </a:t>
                </a:r>
                <a:r>
                  <a:rPr lang="en-US" altLang="en-US" sz="2500" i="1" dirty="0" err="1">
                    <a:cs typeface="Arial" panose="020B0604020202020204" pitchFamily="34" charset="0"/>
                  </a:rPr>
                  <a:t>chịu</a:t>
                </a:r>
                <a:r>
                  <a:rPr lang="en-US" altLang="en-US" sz="2500" i="1" dirty="0">
                    <a:cs typeface="Arial" panose="020B0604020202020204" pitchFamily="34" charset="0"/>
                  </a:rPr>
                  <a:t> </a:t>
                </a:r>
                <a:r>
                  <a:rPr lang="en-US" altLang="en-US" sz="2500" i="1" dirty="0" err="1">
                    <a:cs typeface="Arial" panose="020B0604020202020204" pitchFamily="34" charset="0"/>
                  </a:rPr>
                  <a:t>tác</a:t>
                </a:r>
                <a:r>
                  <a:rPr lang="en-US" altLang="en-US" sz="2500" i="1" dirty="0">
                    <a:cs typeface="Arial" panose="020B0604020202020204" pitchFamily="34" charset="0"/>
                  </a:rPr>
                  <a:t> </a:t>
                </a:r>
                <a:r>
                  <a:rPr lang="en-US" altLang="en-US" sz="2500" i="1" dirty="0" err="1">
                    <a:cs typeface="Arial" panose="020B0604020202020204" pitchFamily="34" charset="0"/>
                  </a:rPr>
                  <a:t>dụng</a:t>
                </a:r>
                <a:r>
                  <a:rPr lang="en-US" altLang="en-US" sz="2500" i="1" dirty="0">
                    <a:cs typeface="Arial" panose="020B0604020202020204" pitchFamily="34" charset="0"/>
                  </a:rPr>
                  <a:t> </a:t>
                </a:r>
                <a:r>
                  <a:rPr lang="en-US" altLang="en-US" sz="2500" i="1" dirty="0" err="1">
                    <a:cs typeface="Arial" panose="020B0604020202020204" pitchFamily="34" charset="0"/>
                  </a:rPr>
                  <a:t>của</a:t>
                </a:r>
                <a:r>
                  <a:rPr lang="en-US" altLang="en-US" sz="2500" i="1" dirty="0">
                    <a:cs typeface="Arial" panose="020B0604020202020204" pitchFamily="34" charset="0"/>
                  </a:rPr>
                  <a:t> </a:t>
                </a:r>
                <a:r>
                  <a:rPr lang="en-US" altLang="en-US" sz="2500" i="1" dirty="0" err="1">
                    <a:cs typeface="Arial" panose="020B0604020202020204" pitchFamily="34" charset="0"/>
                  </a:rPr>
                  <a:t>nhiều</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thì</a:t>
                </a:r>
                <a:r>
                  <a:rPr lang="en-US" altLang="en-US" sz="2500" i="1" dirty="0">
                    <a:cs typeface="Arial" panose="020B0604020202020204" pitchFamily="34" charset="0"/>
                  </a:rPr>
                  <a:t> </a:t>
                </a:r>
                <a14:m>
                  <m:oMath xmlns:m="http://schemas.openxmlformats.org/officeDocument/2006/math">
                    <m:acc>
                      <m:accPr>
                        <m:chr m:val="⃗"/>
                        <m:ctrlPr>
                          <a:rPr lang="en-US" altLang="en-US" sz="2800" i="1" smtClean="0">
                            <a:latin typeface="Cambria Math"/>
                            <a:cs typeface="Arial" panose="020B0604020202020204" pitchFamily="34" charset="0"/>
                          </a:rPr>
                        </m:ctrlPr>
                      </m:accPr>
                      <m:e>
                        <m:r>
                          <a:rPr lang="en-US" altLang="en-US" sz="2800" b="0" i="1" smtClean="0">
                            <a:latin typeface="Cambria Math" panose="02040503050406030204" pitchFamily="18" charset="0"/>
                            <a:cs typeface="Arial" panose="020B0604020202020204" pitchFamily="34" charset="0"/>
                          </a:rPr>
                          <m:t>𝐹</m:t>
                        </m:r>
                      </m:e>
                    </m:acc>
                  </m:oMath>
                </a14:m>
                <a:r>
                  <a:rPr lang="en-US" altLang="en-US" sz="2800" i="1" dirty="0">
                    <a:cs typeface="Arial" panose="020B0604020202020204" pitchFamily="34" charset="0"/>
                  </a:rPr>
                  <a:t> </a:t>
                </a:r>
                <a:r>
                  <a:rPr lang="en-US" altLang="en-US" sz="2500" i="1" dirty="0" err="1">
                    <a:cs typeface="Arial" panose="020B0604020202020204" pitchFamily="34" charset="0"/>
                  </a:rPr>
                  <a:t>là</a:t>
                </a:r>
                <a:r>
                  <a:rPr lang="en-US" altLang="en-US" sz="2500" i="1" dirty="0">
                    <a:cs typeface="Arial" panose="020B0604020202020204" pitchFamily="34" charset="0"/>
                  </a:rPr>
                  <a:t> </a:t>
                </a:r>
                <a:r>
                  <a:rPr lang="en-US" altLang="en-US" sz="2500" i="1" dirty="0" err="1">
                    <a:cs typeface="Arial" panose="020B0604020202020204" pitchFamily="34" charset="0"/>
                  </a:rPr>
                  <a:t>hợp</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của</a:t>
                </a:r>
                <a:r>
                  <a:rPr lang="en-US" altLang="en-US" sz="2500" i="1" dirty="0">
                    <a:cs typeface="Arial" panose="020B0604020202020204" pitchFamily="34" charset="0"/>
                  </a:rPr>
                  <a:t> </a:t>
                </a:r>
                <a:r>
                  <a:rPr lang="en-US" altLang="en-US" sz="2500" i="1" dirty="0" err="1">
                    <a:cs typeface="Arial" panose="020B0604020202020204" pitchFamily="34" charset="0"/>
                  </a:rPr>
                  <a:t>các</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đó</a:t>
                </a:r>
                <a:r>
                  <a:rPr lang="en-US" altLang="en-US" sz="2500" i="1" dirty="0">
                    <a:cs typeface="Arial" panose="020B0604020202020204" pitchFamily="34" charset="0"/>
                  </a:rPr>
                  <a:t> :</a:t>
                </a:r>
              </a:p>
              <a:p>
                <a:pPr eaLnBrk="1" hangingPunct="1">
                  <a:spcBef>
                    <a:spcPct val="50000"/>
                  </a:spcBef>
                  <a:buFontTx/>
                  <a:buNone/>
                </a:pPr>
                <a:endParaRPr lang="en-US" altLang="en-US" sz="2500" i="1" dirty="0">
                  <a:cs typeface="Arial" panose="020B0604020202020204" pitchFamily="34" charset="0"/>
                </a:endParaRPr>
              </a:p>
            </p:txBody>
          </p:sp>
        </mc:Choice>
        <mc:Fallback xmlns="">
          <p:sp>
            <p:nvSpPr>
              <p:cNvPr id="3102" name="Text Box 30">
                <a:extLst>
                  <a:ext uri="{FF2B5EF4-FFF2-40B4-BE49-F238E27FC236}">
                    <a16:creationId xmlns:a16="http://schemas.microsoft.com/office/drawing/2014/main" id="{CD6442D8-015C-4E07-A2B5-79F379C4AE4C}"/>
                  </a:ext>
                </a:extLst>
              </p:cNvPr>
              <p:cNvSpPr txBox="1">
                <a:spLocks noRot="1" noChangeAspect="1" noMove="1" noResize="1" noEditPoints="1" noAdjustHandles="1" noChangeArrowheads="1" noChangeShapeType="1" noTextEdit="1"/>
              </p:cNvSpPr>
              <p:nvPr/>
            </p:nvSpPr>
            <p:spPr bwMode="auto">
              <a:xfrm>
                <a:off x="395381" y="1033999"/>
                <a:ext cx="11125200" cy="1152560"/>
              </a:xfrm>
              <a:prstGeom prst="rect">
                <a:avLst/>
              </a:prstGeom>
              <a:blipFill>
                <a:blip r:embed="rId3"/>
                <a:stretch>
                  <a:fillRect l="-9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1" name="Group 10">
            <a:extLst>
              <a:ext uri="{FF2B5EF4-FFF2-40B4-BE49-F238E27FC236}">
                <a16:creationId xmlns="" xmlns:a16="http://schemas.microsoft.com/office/drawing/2014/main" id="{501D8434-1E0C-4704-A0AE-F60723AA5439}"/>
              </a:ext>
            </a:extLst>
          </p:cNvPr>
          <p:cNvGrpSpPr/>
          <p:nvPr/>
        </p:nvGrpSpPr>
        <p:grpSpPr>
          <a:xfrm>
            <a:off x="-29497" y="65600"/>
            <a:ext cx="8603569" cy="542538"/>
            <a:chOff x="74035" y="2231322"/>
            <a:chExt cx="8550261" cy="757342"/>
          </a:xfrm>
        </p:grpSpPr>
        <p:grpSp>
          <p:nvGrpSpPr>
            <p:cNvPr id="12" name="Group 70">
              <a:extLst>
                <a:ext uri="{FF2B5EF4-FFF2-40B4-BE49-F238E27FC236}">
                  <a16:creationId xmlns="" xmlns:a16="http://schemas.microsoft.com/office/drawing/2014/main" id="{328A5FA3-9C80-4D5F-A747-984DEECA2C8F}"/>
                </a:ext>
              </a:extLst>
            </p:cNvPr>
            <p:cNvGrpSpPr>
              <a:grpSpLocks/>
            </p:cNvGrpSpPr>
            <p:nvPr/>
          </p:nvGrpSpPr>
          <p:grpSpPr bwMode="auto">
            <a:xfrm>
              <a:off x="286106" y="2280389"/>
              <a:ext cx="5293350" cy="708275"/>
              <a:chOff x="564746" y="3403331"/>
              <a:chExt cx="2725828" cy="1364238"/>
            </a:xfrm>
          </p:grpSpPr>
          <p:pic>
            <p:nvPicPr>
              <p:cNvPr id="15" name="Picture 14" descr="empty-green-rectangle">
                <a:extLst>
                  <a:ext uri="{FF2B5EF4-FFF2-40B4-BE49-F238E27FC236}">
                    <a16:creationId xmlns="" xmlns:a16="http://schemas.microsoft.com/office/drawing/2014/main" id="{B8DD4F07-2BC6-4F84-9090-7E6E845F3DD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 xmlns:a16="http://schemas.microsoft.com/office/drawing/2014/main" id="{492AF4C9-CAE5-4400-8929-AF4FC72032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 xmlns:a16="http://schemas.microsoft.com/office/drawing/2014/main" id="{BAAC2725-21FA-477C-A3A9-811D761AA5B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4" name="Rectangle 1026060">
              <a:extLst>
                <a:ext uri="{FF2B5EF4-FFF2-40B4-BE49-F238E27FC236}">
                  <a16:creationId xmlns="" xmlns:a16="http://schemas.microsoft.com/office/drawing/2014/main" id="{AF04A1B3-1D93-4E76-A7BA-918289ACFB84}"/>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II Newton</a:t>
              </a:r>
              <a:endParaRPr lang="en-US" sz="2800" dirty="0">
                <a:cs typeface="Arial" panose="020B0604020202020204" pitchFamily="34" charset="0"/>
              </a:endParaRPr>
            </a:p>
          </p:txBody>
        </p:sp>
      </p:grpSp>
      <p:grpSp>
        <p:nvGrpSpPr>
          <p:cNvPr id="8" name="Group 7">
            <a:extLst>
              <a:ext uri="{FF2B5EF4-FFF2-40B4-BE49-F238E27FC236}">
                <a16:creationId xmlns="" xmlns:a16="http://schemas.microsoft.com/office/drawing/2014/main" id="{A85CE23A-BC6D-44CE-8D0F-A7D4376161DB}"/>
              </a:ext>
            </a:extLst>
          </p:cNvPr>
          <p:cNvGrpSpPr/>
          <p:nvPr/>
        </p:nvGrpSpPr>
        <p:grpSpPr>
          <a:xfrm>
            <a:off x="4125194" y="1890673"/>
            <a:ext cx="4080494" cy="703825"/>
            <a:chOff x="3133881" y="1943125"/>
            <a:chExt cx="4080494" cy="703825"/>
          </a:xfrm>
        </p:grpSpPr>
        <p:pic>
          <p:nvPicPr>
            <p:cNvPr id="22" name="Picture 21" descr="empty-red-rectangle">
              <a:extLst>
                <a:ext uri="{FF2B5EF4-FFF2-40B4-BE49-F238E27FC236}">
                  <a16:creationId xmlns="" xmlns:a16="http://schemas.microsoft.com/office/drawing/2014/main" id="{32A19E75-6EFA-4C12-A962-BE3F294D069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3881" y="1943125"/>
              <a:ext cx="4080494" cy="6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31">
                  <a:extLst>
                    <a:ext uri="{FF2B5EF4-FFF2-40B4-BE49-F238E27FC236}">
                      <a16:creationId xmlns="" xmlns:a16="http://schemas.microsoft.com/office/drawing/2014/main" id="{3187AE16-7E37-407B-8096-DACCE83B5F41}"/>
                    </a:ext>
                  </a:extLst>
                </p:cNvPr>
                <p:cNvSpPr txBox="1"/>
                <p:nvPr/>
              </p:nvSpPr>
              <p:spPr bwMode="auto">
                <a:xfrm>
                  <a:off x="3526591" y="1952972"/>
                  <a:ext cx="3295073" cy="69397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a:rPr>
                            </m:ctrlPr>
                          </m:accPr>
                          <m:e>
                            <m:sSub>
                              <m:sSubPr>
                                <m:ctrlPr>
                                  <a:rPr lang="en-US" sz="2800" i="1">
                                    <a:solidFill>
                                      <a:srgbClr val="000000"/>
                                    </a:solidFill>
                                    <a:latin typeface="Cambria Math"/>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1</m:t>
                                </m:r>
                              </m:sub>
                            </m:sSub>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a:rPr>
                            </m:ctrlPr>
                          </m:accPr>
                          <m:e>
                            <m:sSub>
                              <m:sSubPr>
                                <m:ctrlPr>
                                  <a:rPr lang="en-US" sz="2800" i="1">
                                    <a:solidFill>
                                      <a:srgbClr val="000000"/>
                                    </a:solidFill>
                                    <a:latin typeface="Cambria Math"/>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2</m:t>
                                </m:r>
                              </m:sub>
                            </m:sSub>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m:t>
                            </m:r>
                            <m:sSub>
                              <m:sSubPr>
                                <m:ctrlPr>
                                  <a:rPr lang="en-US" sz="2800" i="1">
                                    <a:solidFill>
                                      <a:srgbClr val="000000"/>
                                    </a:solidFill>
                                    <a:latin typeface="Cambria Math"/>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𝑛</m:t>
                                </m:r>
                              </m:sub>
                            </m:sSub>
                          </m:e>
                        </m:acc>
                      </m:oMath>
                    </m:oMathPara>
                  </a14:m>
                  <a:endParaRPr lang="en-US" sz="2800"/>
                </a:p>
              </p:txBody>
            </p:sp>
          </mc:Choice>
          <mc:Fallback xmlns="">
            <p:sp>
              <p:nvSpPr>
                <p:cNvPr id="23" name="Object 31">
                  <a:extLst>
                    <a:ext uri="{FF2B5EF4-FFF2-40B4-BE49-F238E27FC236}">
                      <a16:creationId xmlns:a16="http://schemas.microsoft.com/office/drawing/2014/main" id="{3187AE16-7E37-407B-8096-DACCE83B5F41}"/>
                    </a:ext>
                  </a:extLst>
                </p:cNvPr>
                <p:cNvSpPr txBox="1">
                  <a:spLocks noRot="1" noChangeAspect="1" noMove="1" noResize="1" noEditPoints="1" noAdjustHandles="1" noChangeArrowheads="1" noChangeShapeType="1" noTextEdit="1"/>
                </p:cNvSpPr>
                <p:nvPr/>
              </p:nvSpPr>
              <p:spPr bwMode="auto">
                <a:xfrm>
                  <a:off x="3526591" y="1952972"/>
                  <a:ext cx="3295073" cy="693978"/>
                </a:xfrm>
                <a:prstGeom prst="rect">
                  <a:avLst/>
                </a:prstGeom>
                <a:blipFill>
                  <a:blip r:embed="rId7"/>
                  <a:stretch>
                    <a:fillRect/>
                  </a:stretch>
                </a:blipFill>
                <a:ln>
                  <a:noFill/>
                </a:ln>
                <a:effectLst/>
              </p:spPr>
              <p:txBody>
                <a:bodyPr/>
                <a:lstStyle/>
                <a:p>
                  <a:r>
                    <a:rPr lang="en-US">
                      <a:noFill/>
                    </a:rPr>
                    <a:t> </a:t>
                  </a:r>
                </a:p>
              </p:txBody>
            </p:sp>
          </mc:Fallback>
        </mc:AlternateContent>
      </p:grpSp>
      <p:pic>
        <p:nvPicPr>
          <p:cNvPr id="6" name="Picture 5" descr="An airplane flying over clouds&#10;&#10;Description automatically generated with low confidence">
            <a:extLst>
              <a:ext uri="{FF2B5EF4-FFF2-40B4-BE49-F238E27FC236}">
                <a16:creationId xmlns="" xmlns:a16="http://schemas.microsoft.com/office/drawing/2014/main" id="{83DD74E8-3F2C-45A7-AC06-60285333241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1258"/>
          <a:stretch/>
        </p:blipFill>
        <p:spPr>
          <a:xfrm>
            <a:off x="1524000" y="2981260"/>
            <a:ext cx="9192739" cy="3657987"/>
          </a:xfrm>
          <a:prstGeom prst="rect">
            <a:avLst/>
          </a:prstGeom>
          <a:ln>
            <a:noFill/>
          </a:ln>
          <a:effectLst>
            <a:softEdge rad="112500"/>
          </a:effectLst>
        </p:spPr>
      </p:pic>
      <p:sp>
        <p:nvSpPr>
          <p:cNvPr id="32" name="Arrow: Right 31">
            <a:extLst>
              <a:ext uri="{FF2B5EF4-FFF2-40B4-BE49-F238E27FC236}">
                <a16:creationId xmlns="" xmlns:a16="http://schemas.microsoft.com/office/drawing/2014/main" id="{9AF0175D-717B-43A8-B59D-8499BD37568E}"/>
              </a:ext>
            </a:extLst>
          </p:cNvPr>
          <p:cNvSpPr/>
          <p:nvPr/>
        </p:nvSpPr>
        <p:spPr>
          <a:xfrm>
            <a:off x="6681994" y="4744487"/>
            <a:ext cx="3488941" cy="262789"/>
          </a:xfrm>
          <a:prstGeom prst="rightArrow">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 xmlns:a16="http://schemas.microsoft.com/office/drawing/2014/main" id="{8BB5CEFD-7D30-45EB-8E53-8F08F4B65E8F}"/>
              </a:ext>
            </a:extLst>
          </p:cNvPr>
          <p:cNvSpPr/>
          <p:nvPr/>
        </p:nvSpPr>
        <p:spPr>
          <a:xfrm rot="5400000" flipH="1">
            <a:off x="5778497" y="3833632"/>
            <a:ext cx="1752600" cy="333735"/>
          </a:xfrm>
          <a:prstGeom prst="rightArrow">
            <a:avLst/>
          </a:prstGeom>
          <a:solidFill>
            <a:srgbClr val="7030A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 xmlns:a16="http://schemas.microsoft.com/office/drawing/2014/main" id="{5E728CBC-D93E-486C-B5AA-2C934663F9A9}"/>
              </a:ext>
            </a:extLst>
          </p:cNvPr>
          <p:cNvSpPr/>
          <p:nvPr/>
        </p:nvSpPr>
        <p:spPr>
          <a:xfrm rot="16200000" flipH="1">
            <a:off x="5767568" y="5583511"/>
            <a:ext cx="1752600" cy="333735"/>
          </a:xfrm>
          <a:prstGeom prst="rightArrow">
            <a:avLst/>
          </a:prstGeom>
          <a:solidFill>
            <a:srgbClr val="0099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 xmlns:a16="http://schemas.microsoft.com/office/drawing/2014/main" id="{3D15BDC1-A298-48B1-BF75-9FF098D56864}"/>
              </a:ext>
            </a:extLst>
          </p:cNvPr>
          <p:cNvSpPr/>
          <p:nvPr/>
        </p:nvSpPr>
        <p:spPr>
          <a:xfrm flipH="1">
            <a:off x="4929395" y="4743602"/>
            <a:ext cx="1752600" cy="284713"/>
          </a:xfrm>
          <a:prstGeom prst="rightArrow">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 xmlns:a16="http://schemas.microsoft.com/office/drawing/2014/main" id="{F8967884-3529-4F4F-A204-B7F47217F249}"/>
                  </a:ext>
                </a:extLst>
              </p:cNvPr>
              <p:cNvSpPr txBox="1"/>
              <p:nvPr/>
            </p:nvSpPr>
            <p:spPr>
              <a:xfrm>
                <a:off x="9261559" y="3789821"/>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C00000"/>
                              </a:solidFill>
                              <a:latin typeface="Cambria Math"/>
                            </a:rPr>
                          </m:ctrlPr>
                        </m:accPr>
                        <m:e>
                          <m:sSub>
                            <m:sSubPr>
                              <m:ctrlPr>
                                <a:rPr lang="en-US" sz="4000" i="1">
                                  <a:solidFill>
                                    <a:srgbClr val="C00000"/>
                                  </a:solidFill>
                                  <a:latin typeface="Cambria Math"/>
                                </a:rPr>
                              </m:ctrlPr>
                            </m:sSubPr>
                            <m:e>
                              <m:r>
                                <a:rPr lang="en-US" sz="4000" i="1">
                                  <a:solidFill>
                                    <a:srgbClr val="C00000"/>
                                  </a:solidFill>
                                  <a:latin typeface="Cambria Math" panose="02040503050406030204" pitchFamily="18" charset="0"/>
                                </a:rPr>
                                <m:t>𝐹</m:t>
                              </m:r>
                            </m:e>
                            <m:sub>
                              <m:r>
                                <a:rPr lang="en-US" sz="4000" b="0" i="1" smtClean="0">
                                  <a:solidFill>
                                    <a:srgbClr val="C00000"/>
                                  </a:solidFill>
                                  <a:latin typeface="Cambria Math" panose="02040503050406030204" pitchFamily="18" charset="0"/>
                                </a:rPr>
                                <m:t>đ</m:t>
                              </m:r>
                            </m:sub>
                          </m:sSub>
                        </m:e>
                      </m:acc>
                    </m:oMath>
                  </m:oMathPara>
                </a14:m>
                <a:endParaRPr lang="en-US" sz="4000">
                  <a:solidFill>
                    <a:srgbClr val="C00000"/>
                  </a:solidFill>
                </a:endParaRPr>
              </a:p>
            </p:txBody>
          </p:sp>
        </mc:Choice>
        <mc:Fallback xmlns="">
          <p:sp>
            <p:nvSpPr>
              <p:cNvPr id="37" name="TextBox 36">
                <a:extLst>
                  <a:ext uri="{FF2B5EF4-FFF2-40B4-BE49-F238E27FC236}">
                    <a16:creationId xmlns:a16="http://schemas.microsoft.com/office/drawing/2014/main" id="{F8967884-3529-4F4F-A204-B7F47217F249}"/>
                  </a:ext>
                </a:extLst>
              </p:cNvPr>
              <p:cNvSpPr txBox="1">
                <a:spLocks noRot="1" noChangeAspect="1" noMove="1" noResize="1" noEditPoints="1" noAdjustHandles="1" noChangeArrowheads="1" noChangeShapeType="1" noTextEdit="1"/>
              </p:cNvSpPr>
              <p:nvPr/>
            </p:nvSpPr>
            <p:spPr>
              <a:xfrm>
                <a:off x="9261559" y="3789821"/>
                <a:ext cx="1708150" cy="7825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 xmlns:a16="http://schemas.microsoft.com/office/drawing/2014/main" id="{8AAEBDAF-7C00-44C8-A99D-2340DF82E184}"/>
                  </a:ext>
                </a:extLst>
              </p:cNvPr>
              <p:cNvSpPr txBox="1"/>
              <p:nvPr/>
            </p:nvSpPr>
            <p:spPr>
              <a:xfrm>
                <a:off x="6497538" y="3007234"/>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7030A0"/>
                              </a:solidFill>
                              <a:latin typeface="Cambria Math"/>
                            </a:rPr>
                          </m:ctrlPr>
                        </m:accPr>
                        <m:e>
                          <m:sSub>
                            <m:sSubPr>
                              <m:ctrlPr>
                                <a:rPr lang="en-US" sz="4000" i="1">
                                  <a:solidFill>
                                    <a:srgbClr val="7030A0"/>
                                  </a:solidFill>
                                  <a:latin typeface="Cambria Math"/>
                                </a:rPr>
                              </m:ctrlPr>
                            </m:sSubPr>
                            <m:e>
                              <m:r>
                                <a:rPr lang="en-US" sz="4000" i="1">
                                  <a:solidFill>
                                    <a:srgbClr val="7030A0"/>
                                  </a:solidFill>
                                  <a:latin typeface="Cambria Math" panose="02040503050406030204" pitchFamily="18" charset="0"/>
                                </a:rPr>
                                <m:t>𝐹</m:t>
                              </m:r>
                            </m:e>
                            <m:sub>
                              <m:r>
                                <a:rPr lang="en-US" sz="4000" b="0" i="1" smtClean="0">
                                  <a:solidFill>
                                    <a:srgbClr val="7030A0"/>
                                  </a:solidFill>
                                  <a:latin typeface="Cambria Math" panose="02040503050406030204" pitchFamily="18" charset="0"/>
                                </a:rPr>
                                <m:t>𝑛</m:t>
                              </m:r>
                            </m:sub>
                          </m:sSub>
                        </m:e>
                      </m:acc>
                    </m:oMath>
                  </m:oMathPara>
                </a14:m>
                <a:endParaRPr lang="en-US" sz="4000">
                  <a:solidFill>
                    <a:srgbClr val="7030A0"/>
                  </a:solidFill>
                </a:endParaRPr>
              </a:p>
            </p:txBody>
          </p:sp>
        </mc:Choice>
        <mc:Fallback xmlns="">
          <p:sp>
            <p:nvSpPr>
              <p:cNvPr id="38" name="TextBox 37">
                <a:extLst>
                  <a:ext uri="{FF2B5EF4-FFF2-40B4-BE49-F238E27FC236}">
                    <a16:creationId xmlns:a16="http://schemas.microsoft.com/office/drawing/2014/main" id="{8AAEBDAF-7C00-44C8-A99D-2340DF82E184}"/>
                  </a:ext>
                </a:extLst>
              </p:cNvPr>
              <p:cNvSpPr txBox="1">
                <a:spLocks noRot="1" noChangeAspect="1" noMove="1" noResize="1" noEditPoints="1" noAdjustHandles="1" noChangeArrowheads="1" noChangeShapeType="1" noTextEdit="1"/>
              </p:cNvSpPr>
              <p:nvPr/>
            </p:nvSpPr>
            <p:spPr>
              <a:xfrm>
                <a:off x="6497538" y="3007234"/>
                <a:ext cx="1708150" cy="78258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37C2D8E5-8075-4EA5-8908-78DA09064BB2}"/>
                  </a:ext>
                </a:extLst>
              </p:cNvPr>
              <p:cNvSpPr txBox="1"/>
              <p:nvPr/>
            </p:nvSpPr>
            <p:spPr>
              <a:xfrm>
                <a:off x="6400800" y="5856555"/>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i="1">
                              <a:solidFill>
                                <a:srgbClr val="00B050"/>
                              </a:solidFill>
                              <a:latin typeface="Cambria Math" panose="02040503050406030204" pitchFamily="18" charset="0"/>
                            </a:rPr>
                            <m:t>𝑃</m:t>
                          </m:r>
                        </m:e>
                      </m:acc>
                    </m:oMath>
                  </m:oMathPara>
                </a14:m>
                <a:endParaRPr lang="en-US" sz="4000">
                  <a:solidFill>
                    <a:srgbClr val="00B050"/>
                  </a:solidFill>
                </a:endParaRPr>
              </a:p>
            </p:txBody>
          </p:sp>
        </mc:Choice>
        <mc:Fallback xmlns="">
          <p:sp>
            <p:nvSpPr>
              <p:cNvPr id="39" name="TextBox 38">
                <a:extLst>
                  <a:ext uri="{FF2B5EF4-FFF2-40B4-BE49-F238E27FC236}">
                    <a16:creationId xmlns:a16="http://schemas.microsoft.com/office/drawing/2014/main" id="{37C2D8E5-8075-4EA5-8908-78DA09064BB2}"/>
                  </a:ext>
                </a:extLst>
              </p:cNvPr>
              <p:cNvSpPr txBox="1">
                <a:spLocks noRot="1" noChangeAspect="1" noMove="1" noResize="1" noEditPoints="1" noAdjustHandles="1" noChangeArrowheads="1" noChangeShapeType="1" noTextEdit="1"/>
              </p:cNvSpPr>
              <p:nvPr/>
            </p:nvSpPr>
            <p:spPr>
              <a:xfrm>
                <a:off x="6400800" y="5856555"/>
                <a:ext cx="1708150" cy="7825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 xmlns:a16="http://schemas.microsoft.com/office/drawing/2014/main" id="{0B1E2089-1004-4E43-BC10-279B67F51D11}"/>
                  </a:ext>
                </a:extLst>
              </p:cNvPr>
              <p:cNvSpPr txBox="1"/>
              <p:nvPr/>
            </p:nvSpPr>
            <p:spPr>
              <a:xfrm>
                <a:off x="4249831" y="3789821"/>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tx1"/>
                              </a:solidFill>
                              <a:latin typeface="Cambria Math"/>
                            </a:rPr>
                          </m:ctrlPr>
                        </m:accPr>
                        <m:e>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𝐹</m:t>
                              </m:r>
                            </m:e>
                            <m:sub>
                              <m:r>
                                <a:rPr lang="en-US" sz="4000" b="0" i="1" smtClean="0">
                                  <a:solidFill>
                                    <a:schemeClr val="tx1"/>
                                  </a:solidFill>
                                  <a:latin typeface="Cambria Math" panose="02040503050406030204" pitchFamily="18" charset="0"/>
                                </a:rPr>
                                <m:t>𝐶</m:t>
                              </m:r>
                            </m:sub>
                          </m:sSub>
                        </m:e>
                      </m:acc>
                    </m:oMath>
                  </m:oMathPara>
                </a14:m>
                <a:endParaRPr lang="en-US" sz="4000">
                  <a:solidFill>
                    <a:schemeClr val="tx1"/>
                  </a:solidFill>
                </a:endParaRPr>
              </a:p>
            </p:txBody>
          </p:sp>
        </mc:Choice>
        <mc:Fallback xmlns="">
          <p:sp>
            <p:nvSpPr>
              <p:cNvPr id="41" name="TextBox 40">
                <a:extLst>
                  <a:ext uri="{FF2B5EF4-FFF2-40B4-BE49-F238E27FC236}">
                    <a16:creationId xmlns:a16="http://schemas.microsoft.com/office/drawing/2014/main" id="{0B1E2089-1004-4E43-BC10-279B67F51D11}"/>
                  </a:ext>
                </a:extLst>
              </p:cNvPr>
              <p:cNvSpPr txBox="1">
                <a:spLocks noRot="1" noChangeAspect="1" noMove="1" noResize="1" noEditPoints="1" noAdjustHandles="1" noChangeArrowheads="1" noChangeShapeType="1" noTextEdit="1"/>
              </p:cNvSpPr>
              <p:nvPr/>
            </p:nvSpPr>
            <p:spPr>
              <a:xfrm>
                <a:off x="4249831" y="3789821"/>
                <a:ext cx="1708150" cy="782587"/>
              </a:xfrm>
              <a:prstGeom prst="rect">
                <a:avLst/>
              </a:prstGeom>
              <a:blipFill>
                <a:blip r:embed="rId12"/>
                <a:stretch>
                  <a:fillRect/>
                </a:stretch>
              </a:blipFill>
            </p:spPr>
            <p:txBody>
              <a:bodyPr/>
              <a:lstStyle/>
              <a:p>
                <a:r>
                  <a:rPr lang="en-US">
                    <a:noFill/>
                  </a:rPr>
                  <a:t> </a:t>
                </a:r>
              </a:p>
            </p:txBody>
          </p:sp>
        </mc:Fallback>
      </mc:AlternateContent>
      <p:sp>
        <p:nvSpPr>
          <p:cNvPr id="31" name="TextBox 30">
            <a:extLst>
              <a:ext uri="{FF2B5EF4-FFF2-40B4-BE49-F238E27FC236}">
                <a16:creationId xmlns="" xmlns:a16="http://schemas.microsoft.com/office/drawing/2014/main" id="{13EB7E7D-1E8B-7ABF-5176-1C51FB278438}"/>
              </a:ext>
            </a:extLst>
          </p:cNvPr>
          <p:cNvSpPr txBox="1"/>
          <p:nvPr/>
        </p:nvSpPr>
        <p:spPr>
          <a:xfrm>
            <a:off x="722637" y="2594498"/>
            <a:ext cx="1035485" cy="430887"/>
          </a:xfrm>
          <a:prstGeom prst="rect">
            <a:avLst/>
          </a:prstGeom>
          <a:noFill/>
        </p:spPr>
        <p:txBody>
          <a:bodyPr wrap="square">
            <a:spAutoFit/>
          </a:bodyPr>
          <a:lstStyle/>
          <a:p>
            <a:r>
              <a:rPr lang="en-US" altLang="en-US" sz="2200" i="1">
                <a:latin typeface="Arial" panose="020B0604020202020204" pitchFamily="34" charset="0"/>
                <a:cs typeface="Arial" panose="020B0604020202020204" pitchFamily="34" charset="0"/>
              </a:rPr>
              <a:t>Ví dụ</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418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P spid="32" grpId="0" animBg="1"/>
      <p:bldP spid="33" grpId="0" animBg="1"/>
      <p:bldP spid="34" grpId="0" animBg="1"/>
      <p:bldP spid="35" grpId="0" animBg="1"/>
      <p:bldP spid="37" grpId="0"/>
      <p:bldP spid="38" grpId="0"/>
      <p:bldP spid="39"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Em có biết</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1161526" y="762000"/>
            <a:ext cx="9919371" cy="101102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83525" y="684825"/>
                <a:ext cx="10431902" cy="9694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Dựa vào biểu thức </a:t>
                </a:r>
                <a14:m>
                  <m:oMath xmlns:m="http://schemas.openxmlformats.org/officeDocument/2006/math">
                    <m:acc>
                      <m:accPr>
                        <m:chr m:val="⃗"/>
                        <m:ctrlPr>
                          <a:rPr lang="en-US" sz="2600" i="1" smtClean="0">
                            <a:solidFill>
                              <a:srgbClr val="000000"/>
                            </a:solidFill>
                            <a:latin typeface="Cambria Math"/>
                          </a:rPr>
                        </m:ctrlPr>
                      </m:accPr>
                      <m:e>
                        <m:r>
                          <a:rPr lang="en-US" sz="2600" b="0" i="1" smtClean="0">
                            <a:solidFill>
                              <a:srgbClr val="000000"/>
                            </a:solidFill>
                            <a:latin typeface="Cambria Math" panose="02040503050406030204" pitchFamily="18" charset="0"/>
                          </a:rPr>
                          <m:t>𝐹</m:t>
                        </m:r>
                      </m:e>
                    </m:acc>
                    <m:r>
                      <a:rPr lang="en-US" sz="2600" i="1">
                        <a:solidFill>
                          <a:srgbClr val="000000"/>
                        </a:solidFill>
                        <a:latin typeface="Cambria Math" panose="02040503050406030204" pitchFamily="18" charset="0"/>
                      </a:rPr>
                      <m:t>=</m:t>
                    </m:r>
                    <m:r>
                      <a:rPr lang="en-US" sz="2600" b="0" i="1" smtClean="0">
                        <a:solidFill>
                          <a:srgbClr val="000000"/>
                        </a:solidFill>
                        <a:latin typeface="Cambria Math" panose="02040503050406030204" pitchFamily="18" charset="0"/>
                      </a:rPr>
                      <m:t>𝑚</m:t>
                    </m:r>
                    <m:acc>
                      <m:accPr>
                        <m:chr m:val="⃗"/>
                        <m:ctrlPr>
                          <a:rPr lang="en-US" sz="2600" i="1">
                            <a:solidFill>
                              <a:srgbClr val="000000"/>
                            </a:solidFill>
                            <a:latin typeface="Cambria Math"/>
                          </a:rPr>
                        </m:ctrlPr>
                      </m:accPr>
                      <m:e>
                        <m:r>
                          <a:rPr lang="en-US" sz="2600" b="0" i="1" smtClean="0">
                            <a:solidFill>
                              <a:srgbClr val="000000"/>
                            </a:solidFill>
                            <a:latin typeface="Cambria Math" panose="02040503050406030204" pitchFamily="18" charset="0"/>
                          </a:rPr>
                          <m:t>𝑎</m:t>
                        </m:r>
                      </m:e>
                    </m:acc>
                  </m:oMath>
                </a14:m>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có mối liên hệ:</a:t>
                </a:r>
              </a:p>
              <a:p>
                <a:pPr marL="0" marR="0" algn="ctr">
                  <a:lnSpc>
                    <a:spcPct val="107000"/>
                  </a:lnSpc>
                  <a:spcBef>
                    <a:spcPts val="0"/>
                  </a:spcBef>
                  <a:spcAft>
                    <a:spcPts val="0"/>
                  </a:spcAft>
                </a:pPr>
                <a:r>
                  <a:rPr lang="en-US" sz="2600" b="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600" b="1">
                    <a:solidFill>
                      <a:srgbClr val="7030A0"/>
                    </a:solidFill>
                    <a:effectLst/>
                    <a:latin typeface="Arial" panose="020B0604020202020204" pitchFamily="34" charset="0"/>
                    <a:ea typeface="Times New Roman" panose="02020603050405020304" pitchFamily="18" charset="0"/>
                  </a:rPr>
                  <a:t>1 N = 1kg. 1m/s</a:t>
                </a:r>
                <a:r>
                  <a:rPr lang="en-US" sz="2600" b="1" baseline="30000">
                    <a:solidFill>
                      <a:srgbClr val="7030A0"/>
                    </a:solidFill>
                    <a:effectLst/>
                    <a:latin typeface="Arial" panose="020B0604020202020204" pitchFamily="34" charset="0"/>
                    <a:ea typeface="Times New Roman" panose="02020603050405020304" pitchFamily="18" charset="0"/>
                  </a:rPr>
                  <a:t>2</a:t>
                </a:r>
                <a:r>
                  <a:rPr lang="en-US" sz="2600" b="1">
                    <a:solidFill>
                      <a:srgbClr val="7030A0"/>
                    </a:solidFill>
                    <a:effectLst/>
                    <a:latin typeface="Arial" panose="020B0604020202020204" pitchFamily="34" charset="0"/>
                    <a:ea typeface="Times New Roman" panose="02020603050405020304" pitchFamily="18" charset="0"/>
                  </a:rPr>
                  <a:t> </a:t>
                </a:r>
              </a:p>
            </p:txBody>
          </p:sp>
        </mc:Choice>
        <mc:Fallback xmlns="">
          <p:sp>
            <p:nvSpPr>
              <p:cNvPr id="30" name="Text Box 29">
                <a:extLst>
                  <a:ext uri="{FF2B5EF4-FFF2-40B4-BE49-F238E27FC236}">
                    <a16:creationId xmlns:a16="http://schemas.microsoft.com/office/drawing/2014/main" id="{A0300333-C687-4848-8F80-51CDEBECBDDC}"/>
                  </a:ext>
                </a:extLst>
              </p:cNvPr>
              <p:cNvSpPr txBox="1">
                <a:spLocks noRot="1" noChangeAspect="1" noMove="1" noResize="1" noEditPoints="1" noAdjustHandles="1" noChangeArrowheads="1" noChangeShapeType="1" noTextEdit="1"/>
              </p:cNvSpPr>
              <p:nvPr/>
            </p:nvSpPr>
            <p:spPr bwMode="auto">
              <a:xfrm>
                <a:off x="1383525" y="684825"/>
                <a:ext cx="10431902" cy="969496"/>
              </a:xfrm>
              <a:prstGeom prst="rect">
                <a:avLst/>
              </a:prstGeom>
              <a:blipFill>
                <a:blip r:embed="rId2"/>
                <a:stretch>
                  <a:fillRect t="-1887" b="-150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32" name="Group 31">
            <a:extLst>
              <a:ext uri="{FF2B5EF4-FFF2-40B4-BE49-F238E27FC236}">
                <a16:creationId xmlns="" xmlns:a16="http://schemas.microsoft.com/office/drawing/2014/main" id="{5DE850E9-C099-536B-328F-F52F75901BF9}"/>
              </a:ext>
            </a:extLst>
          </p:cNvPr>
          <p:cNvGrpSpPr/>
          <p:nvPr/>
        </p:nvGrpSpPr>
        <p:grpSpPr>
          <a:xfrm>
            <a:off x="846981" y="44249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2" name="Picture 4" descr="empty-blue-rectangle">
            <a:extLst>
              <a:ext uri="{FF2B5EF4-FFF2-40B4-BE49-F238E27FC236}">
                <a16:creationId xmlns="" xmlns:a16="http://schemas.microsoft.com/office/drawing/2014/main" id="{4A7764D1-C2F7-4160-AA86-38AEB3A58290}"/>
              </a:ext>
            </a:extLst>
          </p:cNvPr>
          <p:cNvPicPr>
            <a:picLocks noChangeAspect="1" noChangeArrowheads="1"/>
          </p:cNvPicPr>
          <p:nvPr/>
        </p:nvPicPr>
        <p:blipFill>
          <a:blip r:embed="rId5"/>
          <a:srcRect/>
          <a:stretch>
            <a:fillRect/>
          </a:stretch>
        </p:blipFill>
        <p:spPr bwMode="auto">
          <a:xfrm>
            <a:off x="1106194" y="2514600"/>
            <a:ext cx="9974704" cy="1292876"/>
          </a:xfrm>
          <a:prstGeom prst="rect">
            <a:avLst/>
          </a:prstGeom>
          <a:noFill/>
          <a:ln w="9525">
            <a:noFill/>
            <a:miter lim="800000"/>
            <a:headEnd/>
            <a:tailEnd/>
          </a:ln>
        </p:spPr>
      </p:pic>
      <p:sp>
        <p:nvSpPr>
          <p:cNvPr id="13" name="TextBox 12">
            <a:extLst>
              <a:ext uri="{FF2B5EF4-FFF2-40B4-BE49-F238E27FC236}">
                <a16:creationId xmlns="" xmlns:a16="http://schemas.microsoft.com/office/drawing/2014/main" id="{D7560242-01D7-08E4-A804-A3721D1808FB}"/>
              </a:ext>
            </a:extLst>
          </p:cNvPr>
          <p:cNvSpPr txBox="1"/>
          <p:nvPr/>
        </p:nvSpPr>
        <p:spPr>
          <a:xfrm>
            <a:off x="1975223" y="2706577"/>
            <a:ext cx="8077200" cy="86177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rPr>
              <a:t>1 N là độ lớn của lực gây ra gia tốc 1m/s</a:t>
            </a:r>
            <a:r>
              <a:rPr lang="en-US" sz="2500" baseline="30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cho vật khối lượng 1kg, theo hướng của lực</a:t>
            </a:r>
            <a:endParaRPr lang="en-US" sz="2500"/>
          </a:p>
        </p:txBody>
      </p:sp>
      <p:graphicFrame>
        <p:nvGraphicFramePr>
          <p:cNvPr id="14" name="Table 13">
            <a:extLst>
              <a:ext uri="{FF2B5EF4-FFF2-40B4-BE49-F238E27FC236}">
                <a16:creationId xmlns="" xmlns:a16="http://schemas.microsoft.com/office/drawing/2014/main" id="{D8726D26-D267-EED3-75DC-6576E1AE57F4}"/>
              </a:ext>
            </a:extLst>
          </p:cNvPr>
          <p:cNvGraphicFramePr>
            <a:graphicFrameLocks noGrp="1"/>
          </p:cNvGraphicFramePr>
          <p:nvPr>
            <p:extLst>
              <p:ext uri="{D42A27DB-BD31-4B8C-83A1-F6EECF244321}">
                <p14:modId xmlns:p14="http://schemas.microsoft.com/office/powerpoint/2010/main" val="1447222202"/>
              </p:ext>
            </p:extLst>
          </p:nvPr>
        </p:nvGraphicFramePr>
        <p:xfrm>
          <a:off x="3771900" y="4191000"/>
          <a:ext cx="5105399" cy="2003706"/>
        </p:xfrm>
        <a:graphic>
          <a:graphicData uri="http://schemas.openxmlformats.org/drawingml/2006/table">
            <a:tbl>
              <a:tblPr firstRow="1" bandRow="1">
                <a:tableStyleId>{93296810-A885-4BE3-A3E7-6D5BEEA58F35}</a:tableStyleId>
              </a:tblPr>
              <a:tblGrid>
                <a:gridCol w="1963615">
                  <a:extLst>
                    <a:ext uri="{9D8B030D-6E8A-4147-A177-3AD203B41FA5}">
                      <a16:colId xmlns="" xmlns:a16="http://schemas.microsoft.com/office/drawing/2014/main" val="773614475"/>
                    </a:ext>
                  </a:extLst>
                </a:gridCol>
                <a:gridCol w="1570892">
                  <a:extLst>
                    <a:ext uri="{9D8B030D-6E8A-4147-A177-3AD203B41FA5}">
                      <a16:colId xmlns="" xmlns:a16="http://schemas.microsoft.com/office/drawing/2014/main" val="1913795865"/>
                    </a:ext>
                  </a:extLst>
                </a:gridCol>
                <a:gridCol w="1570892">
                  <a:extLst>
                    <a:ext uri="{9D8B030D-6E8A-4147-A177-3AD203B41FA5}">
                      <a16:colId xmlns="" xmlns:a16="http://schemas.microsoft.com/office/drawing/2014/main" val="3928119709"/>
                    </a:ext>
                  </a:extLst>
                </a:gridCol>
              </a:tblGrid>
              <a:tr h="586386">
                <a:tc>
                  <a:txBody>
                    <a:bodyPr/>
                    <a:lstStyle/>
                    <a:p>
                      <a:pPr algn="ctr"/>
                      <a:r>
                        <a:rPr lang="en-US" sz="2500">
                          <a:latin typeface="Arial" panose="020B0604020202020204" pitchFamily="34" charset="0"/>
                          <a:cs typeface="Arial" panose="020B0604020202020204" pitchFamily="34" charset="0"/>
                        </a:rPr>
                        <a:t>Đại lượng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Kí hiệu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Đơn vị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924669500"/>
                  </a:ext>
                </a:extLst>
              </a:tr>
              <a:tr h="347635">
                <a:tc>
                  <a:txBody>
                    <a:bodyPr/>
                    <a:lstStyle/>
                    <a:p>
                      <a:pPr algn="ctr"/>
                      <a:r>
                        <a:rPr lang="en-US" sz="2500">
                          <a:latin typeface="Arial" panose="020B0604020202020204" pitchFamily="34" charset="0"/>
                          <a:cs typeface="Arial" panose="020B0604020202020204" pitchFamily="34" charset="0"/>
                        </a:rPr>
                        <a:t>Gia tốc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m/s</a:t>
                      </a:r>
                      <a:r>
                        <a:rPr lang="en-US" sz="2500" baseline="30000">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31500152"/>
                  </a:ext>
                </a:extLst>
              </a:tr>
              <a:tr h="347635">
                <a:tc>
                  <a:txBody>
                    <a:bodyPr/>
                    <a:lstStyle/>
                    <a:p>
                      <a:pPr algn="ctr"/>
                      <a:r>
                        <a:rPr lang="en-US" sz="2500">
                          <a:latin typeface="Arial" panose="020B0604020202020204" pitchFamily="34" charset="0"/>
                          <a:cs typeface="Arial" panose="020B0604020202020204" pitchFamily="34" charset="0"/>
                        </a:rPr>
                        <a:t>Khối lượng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30304416"/>
                  </a:ext>
                </a:extLst>
              </a:tr>
              <a:tr h="347635">
                <a:tc>
                  <a:txBody>
                    <a:bodyPr/>
                    <a:lstStyle/>
                    <a:p>
                      <a:pPr algn="ctr"/>
                      <a:r>
                        <a:rPr lang="en-US" sz="2500">
                          <a:latin typeface="Arial" panose="020B0604020202020204" pitchFamily="34" charset="0"/>
                          <a:cs typeface="Arial" panose="020B0604020202020204" pitchFamily="34" charset="0"/>
                        </a:rPr>
                        <a:t>Lực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59163566"/>
                  </a:ext>
                </a:extLst>
              </a:tr>
            </a:tbl>
          </a:graphicData>
        </a:graphic>
      </p:graphicFrame>
    </p:spTree>
    <p:extLst>
      <p:ext uri="{BB962C8B-B14F-4D97-AF65-F5344CB8AC3E}">
        <p14:creationId xmlns:p14="http://schemas.microsoft.com/office/powerpoint/2010/main" val="38288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5539745" cy="542538"/>
            <a:chOff x="74035" y="2231322"/>
            <a:chExt cx="550542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5" y="2231322"/>
              <a:ext cx="4123197"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Khối lượng và quán tính</a:t>
              </a:r>
              <a:endParaRPr lang="en-US" sz="2800" dirty="0">
                <a:cs typeface="Arial" panose="020B0604020202020204" pitchFamily="34" charset="0"/>
              </a:endParaRPr>
            </a:p>
          </p:txBody>
        </p:sp>
      </p:grpSp>
      <p:sp>
        <p:nvSpPr>
          <p:cNvPr id="16" name="TextBox 15">
            <a:extLst>
              <a:ext uri="{FF2B5EF4-FFF2-40B4-BE49-F238E27FC236}">
                <a16:creationId xmlns="" xmlns:a16="http://schemas.microsoft.com/office/drawing/2014/main" id="{F3FA9DBC-BF95-4EC2-BFC4-109933DF35D2}"/>
              </a:ext>
            </a:extLst>
          </p:cNvPr>
          <p:cNvSpPr txBox="1"/>
          <p:nvPr/>
        </p:nvSpPr>
        <p:spPr>
          <a:xfrm>
            <a:off x="631054" y="894167"/>
            <a:ext cx="5105400" cy="1708160"/>
          </a:xfrm>
          <a:prstGeom prst="rect">
            <a:avLst/>
          </a:prstGeom>
          <a:noFill/>
        </p:spPr>
        <p:txBody>
          <a:bodyPr wrap="square">
            <a:spAutoFit/>
          </a:bodyPr>
          <a:lstStyle/>
          <a:p>
            <a:pPr algn="just">
              <a:spcAft>
                <a:spcPts val="600"/>
              </a:spcAft>
            </a:pPr>
            <a:r>
              <a:rPr lang="en-US" sz="2500">
                <a:latin typeface="Arial" panose="020B0604020202020204" pitchFamily="34" charset="0"/>
                <a:cs typeface="Arial" panose="020B0604020202020204" pitchFamily="34" charset="0"/>
              </a:rPr>
              <a:t>Vật nào có khối lượng càng lớn thì càng khó thay đổi vận tốc, tức là càng có mức quán tính lớn hơn</a:t>
            </a:r>
          </a:p>
          <a:p>
            <a:pPr algn="just">
              <a:spcAft>
                <a:spcPts val="600"/>
              </a:spcAft>
            </a:pPr>
            <a:r>
              <a:rPr lang="en-US" sz="2500" i="1">
                <a:latin typeface="Arial" panose="020B0604020202020204" pitchFamily="34" charset="0"/>
                <a:cs typeface="Arial" panose="020B0604020202020204" pitchFamily="34" charset="0"/>
              </a:rPr>
              <a:t>VD: xe lớn khó thay đổi vận tốc</a:t>
            </a:r>
          </a:p>
        </p:txBody>
      </p:sp>
      <p:pic>
        <p:nvPicPr>
          <p:cNvPr id="24" name="Picture 23" descr="empty-red-rectangle">
            <a:extLst>
              <a:ext uri="{FF2B5EF4-FFF2-40B4-BE49-F238E27FC236}">
                <a16:creationId xmlns="" xmlns:a16="http://schemas.microsoft.com/office/drawing/2014/main" id="{177E2875-D567-AAD1-1E16-00B98F2DC5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054" y="3962693"/>
            <a:ext cx="11525504" cy="70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
            <a:extLst>
              <a:ext uri="{FF2B5EF4-FFF2-40B4-BE49-F238E27FC236}">
                <a16:creationId xmlns="" xmlns:a16="http://schemas.microsoft.com/office/drawing/2014/main" id="{1898AC4D-8B07-599C-360C-9974F7BDDC94}"/>
              </a:ext>
            </a:extLst>
          </p:cNvPr>
          <p:cNvSpPr txBox="1">
            <a:spLocks noChangeArrowheads="1"/>
          </p:cNvSpPr>
          <p:nvPr/>
        </p:nvSpPr>
        <p:spPr bwMode="auto">
          <a:xfrm>
            <a:off x="1316854" y="4064913"/>
            <a:ext cx="10121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err="1">
                <a:cs typeface="Arial" panose="020B0604020202020204" pitchFamily="34" charset="0"/>
              </a:rPr>
              <a:t>Khối</a:t>
            </a:r>
            <a:r>
              <a:rPr lang="en-US" altLang="en-US" sz="2800" dirty="0">
                <a:cs typeface="Arial" panose="020B0604020202020204" pitchFamily="34" charset="0"/>
              </a:rPr>
              <a:t> </a:t>
            </a:r>
            <a:r>
              <a:rPr lang="en-US" altLang="en-US" sz="2800" dirty="0" err="1">
                <a:cs typeface="Arial" panose="020B0604020202020204" pitchFamily="34" charset="0"/>
              </a:rPr>
              <a:t>lượng</a:t>
            </a:r>
            <a:r>
              <a:rPr lang="en-US" altLang="en-US" sz="2800" dirty="0">
                <a:cs typeface="Arial" panose="020B0604020202020204" pitchFamily="34" charset="0"/>
              </a:rPr>
              <a:t> </a:t>
            </a:r>
            <a:r>
              <a:rPr lang="en-US" altLang="en-US" sz="2800" dirty="0" err="1">
                <a:cs typeface="Arial" panose="020B0604020202020204" pitchFamily="34" charset="0"/>
              </a:rPr>
              <a:t>là</a:t>
            </a:r>
            <a:r>
              <a:rPr lang="en-US" altLang="en-US" sz="2800" dirty="0">
                <a:cs typeface="Arial" panose="020B0604020202020204" pitchFamily="34" charset="0"/>
              </a:rPr>
              <a:t> </a:t>
            </a:r>
            <a:r>
              <a:rPr lang="en-US" altLang="en-US" sz="2800" dirty="0" err="1">
                <a:cs typeface="Arial" panose="020B0604020202020204" pitchFamily="34" charset="0"/>
              </a:rPr>
              <a:t>đại</a:t>
            </a:r>
            <a:r>
              <a:rPr lang="en-US" altLang="en-US" sz="2800" dirty="0">
                <a:cs typeface="Arial" panose="020B0604020202020204" pitchFamily="34" charset="0"/>
              </a:rPr>
              <a:t> </a:t>
            </a:r>
            <a:r>
              <a:rPr lang="en-US" altLang="en-US" sz="2800" dirty="0" err="1">
                <a:cs typeface="Arial" panose="020B0604020202020204" pitchFamily="34" charset="0"/>
              </a:rPr>
              <a:t>lượng</a:t>
            </a:r>
            <a:r>
              <a:rPr lang="en-US" altLang="en-US" sz="2800" dirty="0">
                <a:cs typeface="Arial" panose="020B0604020202020204" pitchFamily="34" charset="0"/>
              </a:rPr>
              <a:t> </a:t>
            </a:r>
            <a:r>
              <a:rPr lang="en-US" altLang="en-US" sz="2800" dirty="0" err="1">
                <a:cs typeface="Arial" panose="020B0604020202020204" pitchFamily="34" charset="0"/>
              </a:rPr>
              <a:t>đặc</a:t>
            </a:r>
            <a:r>
              <a:rPr lang="en-US" altLang="en-US" sz="2800" dirty="0">
                <a:cs typeface="Arial" panose="020B0604020202020204" pitchFamily="34" charset="0"/>
              </a:rPr>
              <a:t> </a:t>
            </a:r>
            <a:r>
              <a:rPr lang="en-US" altLang="en-US" sz="2800" dirty="0" err="1">
                <a:cs typeface="Arial" panose="020B0604020202020204" pitchFamily="34" charset="0"/>
              </a:rPr>
              <a:t>trưng</a:t>
            </a:r>
            <a:r>
              <a:rPr lang="en-US" altLang="en-US" sz="2800" dirty="0">
                <a:cs typeface="Arial" panose="020B0604020202020204" pitchFamily="34" charset="0"/>
              </a:rPr>
              <a:t> </a:t>
            </a:r>
            <a:r>
              <a:rPr lang="en-US" altLang="en-US" sz="2800" dirty="0" err="1">
                <a:cs typeface="Arial" panose="020B0604020202020204" pitchFamily="34" charset="0"/>
              </a:rPr>
              <a:t>cho</a:t>
            </a:r>
            <a:r>
              <a:rPr lang="en-US" altLang="en-US" sz="2800" dirty="0">
                <a:cs typeface="Arial" panose="020B0604020202020204" pitchFamily="34" charset="0"/>
              </a:rPr>
              <a:t> </a:t>
            </a:r>
            <a:r>
              <a:rPr lang="en-US" altLang="en-US" sz="2800" dirty="0" err="1">
                <a:cs typeface="Arial" panose="020B0604020202020204" pitchFamily="34" charset="0"/>
              </a:rPr>
              <a:t>mức</a:t>
            </a:r>
            <a:r>
              <a:rPr lang="en-US" altLang="en-US" sz="2800" dirty="0">
                <a:cs typeface="Arial" panose="020B0604020202020204" pitchFamily="34" charset="0"/>
              </a:rPr>
              <a:t> </a:t>
            </a:r>
            <a:r>
              <a:rPr lang="en-US" altLang="en-US" sz="2800" dirty="0" err="1">
                <a:cs typeface="Arial" panose="020B0604020202020204" pitchFamily="34" charset="0"/>
              </a:rPr>
              <a:t>quán</a:t>
            </a:r>
            <a:r>
              <a:rPr lang="en-US" altLang="en-US" sz="2800" dirty="0">
                <a:cs typeface="Arial" panose="020B0604020202020204" pitchFamily="34" charset="0"/>
              </a:rPr>
              <a:t> </a:t>
            </a:r>
            <a:r>
              <a:rPr lang="en-US" altLang="en-US" sz="2800" dirty="0" err="1">
                <a:cs typeface="Arial" panose="020B0604020202020204" pitchFamily="34" charset="0"/>
              </a:rPr>
              <a:t>tính</a:t>
            </a:r>
            <a:r>
              <a:rPr lang="en-US" altLang="en-US" sz="2800" dirty="0">
                <a:cs typeface="Arial" panose="020B0604020202020204" pitchFamily="34" charset="0"/>
              </a:rPr>
              <a:t> </a:t>
            </a:r>
            <a:r>
              <a:rPr lang="en-US" altLang="en-US" sz="2800" dirty="0" err="1">
                <a:cs typeface="Arial" panose="020B0604020202020204" pitchFamily="34" charset="0"/>
              </a:rPr>
              <a:t>của</a:t>
            </a:r>
            <a:r>
              <a:rPr lang="en-US" altLang="en-US" sz="2800" dirty="0">
                <a:cs typeface="Arial" panose="020B0604020202020204" pitchFamily="34" charset="0"/>
              </a:rPr>
              <a:t> </a:t>
            </a:r>
            <a:r>
              <a:rPr lang="en-US" altLang="en-US" sz="2800" dirty="0" err="1">
                <a:cs typeface="Arial" panose="020B0604020202020204" pitchFamily="34" charset="0"/>
              </a:rPr>
              <a:t>vật</a:t>
            </a:r>
            <a:r>
              <a:rPr lang="en-US" altLang="en-US" sz="2800" dirty="0">
                <a:cs typeface="Arial" panose="020B0604020202020204" pitchFamily="34" charset="0"/>
              </a:rPr>
              <a:t>.</a:t>
            </a:r>
          </a:p>
        </p:txBody>
      </p:sp>
      <p:sp>
        <p:nvSpPr>
          <p:cNvPr id="26" name="TextBox 25">
            <a:extLst>
              <a:ext uri="{FF2B5EF4-FFF2-40B4-BE49-F238E27FC236}">
                <a16:creationId xmlns="" xmlns:a16="http://schemas.microsoft.com/office/drawing/2014/main" id="{E0C6EA7A-8F21-CDDA-CCA9-417AAA981965}"/>
              </a:ext>
            </a:extLst>
          </p:cNvPr>
          <p:cNvSpPr txBox="1"/>
          <p:nvPr/>
        </p:nvSpPr>
        <p:spPr>
          <a:xfrm>
            <a:off x="943877" y="4801821"/>
            <a:ext cx="10494146" cy="1709058"/>
          </a:xfrm>
          <a:prstGeom prst="rect">
            <a:avLst/>
          </a:prstGeom>
          <a:noFill/>
        </p:spPr>
        <p:txBody>
          <a:bodyPr wrap="square">
            <a:spAutoFit/>
          </a:bodyPr>
          <a:lstStyle/>
          <a:p>
            <a:pPr marL="342900" marR="0" indent="-342900" algn="just">
              <a:lnSpc>
                <a:spcPct val="107000"/>
              </a:lnSpc>
              <a:spcBef>
                <a:spcPts val="0"/>
              </a:spcBef>
              <a:spcAft>
                <a:spcPts val="0"/>
              </a:spcAft>
              <a:buFont typeface="Symbol" panose="05050102010706020507" pitchFamily="18" charset="2"/>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phép ta so sánh được khối lượng của những vật làm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bằ</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 các chất khác nhau.</a:t>
            </a:r>
          </a:p>
          <a:p>
            <a:pPr marL="342900" marR="0" indent="-342900" algn="just">
              <a:lnSpc>
                <a:spcPct val="107000"/>
              </a:lnSpc>
              <a:spcBef>
                <a:spcPts val="0"/>
              </a:spcBef>
              <a:spcAft>
                <a:spcPts val="0"/>
              </a:spcAft>
              <a:buFont typeface="Symbol" panose="05050102010706020507" pitchFamily="18" charset="2"/>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a:solidFill>
                  <a:srgbClr val="000000"/>
                </a:solidFill>
                <a:latin typeface="Arial" panose="020B0604020202020204" pitchFamily="34" charset="0"/>
                <a:ea typeface="Times New Roman" panose="02020603050405020304" pitchFamily="18" charset="0"/>
                <a:cs typeface="Arial" panose="020B0604020202020204" pitchFamily="34" charset="0"/>
              </a:rPr>
              <a:t>VD: </a:t>
            </a: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xe chở cát và xe chở gạo có khối lượng bằng nhau nếu dưới tác dụng của hợp lực như nhau, chúng có gia tốc như nhau</a:t>
            </a:r>
            <a:endParaRPr lang="en-US" sz="2500" i="1">
              <a:effectLst/>
              <a:latin typeface="Arial" panose="020B0604020202020204" pitchFamily="34" charset="0"/>
              <a:ea typeface="游明朝" panose="02020400000000000000" pitchFamily="18" charset="-128"/>
              <a:cs typeface="Arial" panose="020B0604020202020204" pitchFamily="34" charset="0"/>
            </a:endParaRPr>
          </a:p>
        </p:txBody>
      </p:sp>
      <p:pic>
        <p:nvPicPr>
          <p:cNvPr id="28" name="Picture 27" descr="A picture containing text, road, sky, outdoor&#10;&#10;Description automatically generated">
            <a:extLst>
              <a:ext uri="{FF2B5EF4-FFF2-40B4-BE49-F238E27FC236}">
                <a16:creationId xmlns="" xmlns:a16="http://schemas.microsoft.com/office/drawing/2014/main" id="{37262C85-62EE-686F-BD2C-5944162816A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25315" y="607286"/>
            <a:ext cx="5299627" cy="3052585"/>
          </a:xfrm>
          <a:prstGeom prst="rect">
            <a:avLst/>
          </a:prstGeom>
        </p:spPr>
      </p:pic>
    </p:spTree>
    <p:extLst>
      <p:ext uri="{BB962C8B-B14F-4D97-AF65-F5344CB8AC3E}">
        <p14:creationId xmlns:p14="http://schemas.microsoft.com/office/powerpoint/2010/main" val="30609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2000"/>
            <a:ext cx="10972800" cy="95832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227660" y="715997"/>
            <a:ext cx="10431902"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 một số ví dụ cho thấy khối lượng của vật càng lớn thì mức quán tính của vật càng lớn. Điều này có ý nghĩa gì </a:t>
            </a:r>
            <a:r>
              <a:rPr lang="en-US" sz="2500">
                <a:solidFill>
                  <a:srgbClr val="000000"/>
                </a:solidFill>
                <a:effectLst/>
                <a:latin typeface="Arial" panose="020B0604020202020204" pitchFamily="34" charset="0"/>
                <a:ea typeface="Times New Roman" panose="02020603050405020304" pitchFamily="18" charset="0"/>
              </a:rPr>
              <a:t>trong thực tiễn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5" name="TextBox 14">
            <a:extLst>
              <a:ext uri="{FF2B5EF4-FFF2-40B4-BE49-F238E27FC236}">
                <a16:creationId xmlns="" xmlns:a16="http://schemas.microsoft.com/office/drawing/2014/main" id="{341CAC2B-D4D6-727D-CAEA-30703607AA14}"/>
              </a:ext>
            </a:extLst>
          </p:cNvPr>
          <p:cNvSpPr txBox="1"/>
          <p:nvPr/>
        </p:nvSpPr>
        <p:spPr>
          <a:xfrm>
            <a:off x="1981200" y="5843389"/>
            <a:ext cx="8438299" cy="861774"/>
          </a:xfrm>
          <a:prstGeom prst="rect">
            <a:avLst/>
          </a:prstGeom>
          <a:noFill/>
        </p:spPr>
        <p:txBody>
          <a:bodyPr wrap="square">
            <a:spAutoFit/>
          </a:bodyPr>
          <a:lstStyle/>
          <a:p>
            <a:pPr algn="ctr" rtl="0">
              <a:spcBef>
                <a:spcPts val="0"/>
              </a:spcBef>
              <a:spcAft>
                <a:spcPts val="500"/>
              </a:spcAft>
            </a:pPr>
            <a:r>
              <a:rPr lang="en-US" sz="2500" b="0" i="1" u="none" strike="noStrike" dirty="0">
                <a:effectLst/>
                <a:latin typeface="Arial" panose="020B0604020202020204" pitchFamily="34" charset="0"/>
              </a:rPr>
              <a:t>Xe </a:t>
            </a:r>
            <a:r>
              <a:rPr lang="en-US" sz="2500" b="0" i="1" u="none" strike="noStrike" dirty="0" err="1">
                <a:effectLst/>
                <a:latin typeface="Arial" panose="020B0604020202020204" pitchFamily="34" charset="0"/>
              </a:rPr>
              <a:t>có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khối</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lượng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càng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lớn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thì</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càng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khó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làm</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thay</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đổi</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chuyển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động</a:t>
            </a:r>
            <a:r>
              <a:rPr lang="en-US" sz="2500" b="0" i="1" u="none" strike="noStrike" dirty="0">
                <a:effectLst/>
                <a:latin typeface="Arial" panose="020B0604020202020204" pitchFamily="34" charset="0"/>
              </a:rPr>
              <a:t> do </a:t>
            </a:r>
            <a:r>
              <a:rPr lang="en-US" sz="2500" b="0" i="1" u="none" strike="noStrike" dirty="0" err="1">
                <a:effectLst/>
                <a:latin typeface="Arial" panose="020B0604020202020204" pitchFamily="34" charset="0"/>
              </a:rPr>
              <a:t>có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quán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tính</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lớn</a:t>
            </a:r>
            <a:endParaRPr lang="en-US" sz="2500" b="0" i="1" u="none" strike="noStrike" dirty="0">
              <a:effectLst/>
              <a:latin typeface="Arial" panose="020B0604020202020204" pitchFamily="34" charset="0"/>
            </a:endParaRPr>
          </a:p>
        </p:txBody>
      </p:sp>
      <p:pic>
        <p:nvPicPr>
          <p:cNvPr id="16" name="Picture 15" descr="A person on a scooter&#10;&#10;Description automatically generated with low confidence">
            <a:extLst>
              <a:ext uri="{FF2B5EF4-FFF2-40B4-BE49-F238E27FC236}">
                <a16:creationId xmlns="" xmlns:a16="http://schemas.microsoft.com/office/drawing/2014/main" id="{36DAA061-DFA5-54C0-902A-149847521B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2744" y="1851078"/>
            <a:ext cx="3429000" cy="3891915"/>
          </a:xfrm>
          <a:prstGeom prst="rect">
            <a:avLst/>
          </a:prstGeom>
          <a:ln>
            <a:noFill/>
          </a:ln>
          <a:effectLst>
            <a:softEdge rad="112500"/>
          </a:effectLst>
        </p:spPr>
      </p:pic>
      <p:pic>
        <p:nvPicPr>
          <p:cNvPr id="17" name="Picture 16" descr="A person leaning against a car&#10;&#10;Description automatically generated with medium confidence">
            <a:extLst>
              <a:ext uri="{FF2B5EF4-FFF2-40B4-BE49-F238E27FC236}">
                <a16:creationId xmlns="" xmlns:a16="http://schemas.microsoft.com/office/drawing/2014/main" id="{A453FF07-4B28-C80C-3545-721FE5B5B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1060" y="1874629"/>
            <a:ext cx="6280471" cy="3782239"/>
          </a:xfrm>
          <a:prstGeom prst="rect">
            <a:avLst/>
          </a:prstGeom>
          <a:ln>
            <a:noFill/>
          </a:ln>
          <a:effectLst>
            <a:softEdge rad="112500"/>
          </a:effectLst>
        </p:spPr>
      </p:pic>
    </p:spTree>
    <p:extLst>
      <p:ext uri="{BB962C8B-B14F-4D97-AF65-F5344CB8AC3E}">
        <p14:creationId xmlns:p14="http://schemas.microsoft.com/office/powerpoint/2010/main" val="30459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2000"/>
            <a:ext cx="10972800" cy="99060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236443" y="772924"/>
            <a:ext cx="10431902"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Cho đồ thị biểu diễn mối liên hệ giữa các lực tác dụng lên một vật và gia tốc gây ra tương ứng. Khối lượng của vật là: </a:t>
            </a: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8" name="Picture 4" descr="empty-blue-rectangle">
            <a:extLst>
              <a:ext uri="{FF2B5EF4-FFF2-40B4-BE49-F238E27FC236}">
                <a16:creationId xmlns="" xmlns:a16="http://schemas.microsoft.com/office/drawing/2014/main" id="{1AE91F2A-819A-B5D5-ADB3-B27037FDB2A3}"/>
              </a:ext>
            </a:extLst>
          </p:cNvPr>
          <p:cNvPicPr>
            <a:picLocks noChangeAspect="1" noChangeArrowheads="1"/>
          </p:cNvPicPr>
          <p:nvPr/>
        </p:nvPicPr>
        <p:blipFill>
          <a:blip r:embed="rId4"/>
          <a:srcRect/>
          <a:stretch>
            <a:fillRect/>
          </a:stretch>
        </p:blipFill>
        <p:spPr bwMode="auto">
          <a:xfrm>
            <a:off x="1106194" y="2090364"/>
            <a:ext cx="3776733" cy="3151487"/>
          </a:xfrm>
          <a:prstGeom prst="rect">
            <a:avLst/>
          </a:prstGeom>
          <a:noFill/>
          <a:ln w="9525">
            <a:noFill/>
            <a:miter lim="800000"/>
            <a:headEnd/>
            <a:tailEnd/>
          </a:ln>
        </p:spPr>
      </p:pic>
      <p:sp>
        <p:nvSpPr>
          <p:cNvPr id="19" name="TextBox 18">
            <a:extLst>
              <a:ext uri="{FF2B5EF4-FFF2-40B4-BE49-F238E27FC236}">
                <a16:creationId xmlns="" xmlns:a16="http://schemas.microsoft.com/office/drawing/2014/main" id="{D0FEC4EC-9458-1022-09B1-F1B77F8780BF}"/>
              </a:ext>
            </a:extLst>
          </p:cNvPr>
          <p:cNvSpPr txBox="1"/>
          <p:nvPr/>
        </p:nvSpPr>
        <p:spPr>
          <a:xfrm>
            <a:off x="1868194" y="2431576"/>
            <a:ext cx="2667000" cy="2400657"/>
          </a:xfrm>
          <a:prstGeom prst="rect">
            <a:avLst/>
          </a:prstGeom>
          <a:noFill/>
        </p:spPr>
        <p:txBody>
          <a:bodyPr wrap="square">
            <a:spAutoFit/>
          </a:bodyPr>
          <a:lstStyle/>
          <a:p>
            <a:pPr marL="342900" marR="0" indent="-342900">
              <a:spcBef>
                <a:spcPts val="600"/>
              </a:spcBef>
              <a:spcAft>
                <a:spcPts val="600"/>
              </a:spcAft>
              <a:buAutoNum type="alphaUcPeriod"/>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kg.</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2,0 kg.       </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0,5 kg.</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D.1,5 kg.</a:t>
            </a:r>
            <a:endParaRPr lang="en-US" sz="30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3" name="Group 12">
            <a:extLst>
              <a:ext uri="{FF2B5EF4-FFF2-40B4-BE49-F238E27FC236}">
                <a16:creationId xmlns="" xmlns:a16="http://schemas.microsoft.com/office/drawing/2014/main" id="{079E2EE2-B73B-EF50-CB46-347DF244EE4F}"/>
              </a:ext>
            </a:extLst>
          </p:cNvPr>
          <p:cNvGrpSpPr/>
          <p:nvPr/>
        </p:nvGrpSpPr>
        <p:grpSpPr>
          <a:xfrm>
            <a:off x="6419551" y="1929192"/>
            <a:ext cx="4666255" cy="3134092"/>
            <a:chOff x="7594832" y="1540382"/>
            <a:chExt cx="4128946" cy="2879847"/>
          </a:xfrm>
        </p:grpSpPr>
        <p:grpSp>
          <p:nvGrpSpPr>
            <p:cNvPr id="14" name="Group 13">
              <a:extLst>
                <a:ext uri="{FF2B5EF4-FFF2-40B4-BE49-F238E27FC236}">
                  <a16:creationId xmlns="" xmlns:a16="http://schemas.microsoft.com/office/drawing/2014/main" id="{5C51A62C-7C10-89CA-2D6D-E29F5C29B380}"/>
                </a:ext>
              </a:extLst>
            </p:cNvPr>
            <p:cNvGrpSpPr/>
            <p:nvPr/>
          </p:nvGrpSpPr>
          <p:grpSpPr>
            <a:xfrm>
              <a:off x="7594832" y="1540382"/>
              <a:ext cx="4128946" cy="2879847"/>
              <a:chOff x="7594832" y="1540382"/>
              <a:chExt cx="4128946" cy="2879847"/>
            </a:xfrm>
          </p:grpSpPr>
          <p:grpSp>
            <p:nvGrpSpPr>
              <p:cNvPr id="20" name="Group 19">
                <a:extLst>
                  <a:ext uri="{FF2B5EF4-FFF2-40B4-BE49-F238E27FC236}">
                    <a16:creationId xmlns="" xmlns:a16="http://schemas.microsoft.com/office/drawing/2014/main" id="{E621FC3B-D089-54D6-CA6F-48C9F2930E01}"/>
                  </a:ext>
                </a:extLst>
              </p:cNvPr>
              <p:cNvGrpSpPr/>
              <p:nvPr/>
            </p:nvGrpSpPr>
            <p:grpSpPr>
              <a:xfrm>
                <a:off x="7594832" y="1540382"/>
                <a:ext cx="4128946" cy="2879847"/>
                <a:chOff x="9013155" y="3648104"/>
                <a:chExt cx="4128946" cy="2879847"/>
              </a:xfrm>
            </p:grpSpPr>
            <p:cxnSp>
              <p:nvCxnSpPr>
                <p:cNvPr id="46" name="Straight Arrow Connector 45">
                  <a:extLst>
                    <a:ext uri="{FF2B5EF4-FFF2-40B4-BE49-F238E27FC236}">
                      <a16:creationId xmlns="" xmlns:a16="http://schemas.microsoft.com/office/drawing/2014/main" id="{0DA70AE5-AADF-4D0E-7F2D-6BC33D1FD77C}"/>
                    </a:ext>
                  </a:extLst>
                </p:cNvPr>
                <p:cNvCxnSpPr>
                  <a:cxnSpLocks/>
                </p:cNvCxnSpPr>
                <p:nvPr/>
              </p:nvCxnSpPr>
              <p:spPr>
                <a:xfrm>
                  <a:off x="9475076" y="5984807"/>
                  <a:ext cx="2992247" cy="22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21EC5928-EE3B-E976-157C-AF03AE40A1EC}"/>
                    </a:ext>
                  </a:extLst>
                </p:cNvPr>
                <p:cNvCxnSpPr>
                  <a:cxnSpLocks/>
                </p:cNvCxnSpPr>
                <p:nvPr/>
              </p:nvCxnSpPr>
              <p:spPr>
                <a:xfrm flipV="1">
                  <a:off x="9601200" y="4068683"/>
                  <a:ext cx="0" cy="202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013766B-5A9F-4F4C-92A7-B0A533C76BCB}"/>
                    </a:ext>
                  </a:extLst>
                </p:cNvPr>
                <p:cNvCxnSpPr>
                  <a:cxnSpLocks/>
                </p:cNvCxnSpPr>
                <p:nvPr/>
              </p:nvCxnSpPr>
              <p:spPr>
                <a:xfrm flipV="1">
                  <a:off x="9651162" y="4746170"/>
                  <a:ext cx="1320038" cy="12165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42CC55CA-3D4F-CB4D-8002-E728125BA0A1}"/>
                    </a:ext>
                  </a:extLst>
                </p:cNvPr>
                <p:cNvSpPr txBox="1"/>
                <p:nvPr/>
              </p:nvSpPr>
              <p:spPr>
                <a:xfrm>
                  <a:off x="9013155" y="3648104"/>
                  <a:ext cx="1295400" cy="4383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F(N)</a:t>
                  </a:r>
                  <a:endParaRPr lang="en-US" sz="2500" baseline="-25000"/>
                </a:p>
              </p:txBody>
            </p:sp>
            <p:sp>
              <p:nvSpPr>
                <p:cNvPr id="50" name="TextBox 49">
                  <a:extLst>
                    <a:ext uri="{FF2B5EF4-FFF2-40B4-BE49-F238E27FC236}">
                      <a16:creationId xmlns="" xmlns:a16="http://schemas.microsoft.com/office/drawing/2014/main" id="{F16E6540-E6A5-0C23-7533-037855F54156}"/>
                    </a:ext>
                  </a:extLst>
                </p:cNvPr>
                <p:cNvSpPr txBox="1"/>
                <p:nvPr/>
              </p:nvSpPr>
              <p:spPr>
                <a:xfrm>
                  <a:off x="12051827" y="6089597"/>
                  <a:ext cx="1090274" cy="4383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a(m/s</a:t>
                  </a:r>
                  <a:r>
                    <a:rPr lang="en-US" sz="2500" baseline="30000">
                      <a:latin typeface="Arial" panose="020B0604020202020204" pitchFamily="34" charset="0"/>
                      <a:ea typeface="Times New Roman" panose="02020603050405020304" pitchFamily="18" charset="0"/>
                      <a:cs typeface="Times New Roman" panose="02020603050405020304" pitchFamily="18" charset="0"/>
                    </a:rPr>
                    <a:t>2</a:t>
                  </a:r>
                  <a:r>
                    <a:rPr lang="en-US" sz="2500">
                      <a:latin typeface="Arial" panose="020B0604020202020204" pitchFamily="34" charset="0"/>
                      <a:ea typeface="Times New Roman" panose="02020603050405020304" pitchFamily="18" charset="0"/>
                      <a:cs typeface="Times New Roman" panose="02020603050405020304" pitchFamily="18" charset="0"/>
                    </a:rPr>
                    <a:t>)</a:t>
                  </a:r>
                  <a:endParaRPr lang="en-US" sz="2500" baseline="-25000"/>
                </a:p>
              </p:txBody>
            </p:sp>
          </p:grpSp>
          <p:cxnSp>
            <p:nvCxnSpPr>
              <p:cNvPr id="21" name="Straight Connector 20">
                <a:extLst>
                  <a:ext uri="{FF2B5EF4-FFF2-40B4-BE49-F238E27FC236}">
                    <a16:creationId xmlns="" xmlns:a16="http://schemas.microsoft.com/office/drawing/2014/main" id="{BE9E7FEC-FFC9-C314-A48C-72735A8D7EAB}"/>
                  </a:ext>
                </a:extLst>
              </p:cNvPr>
              <p:cNvCxnSpPr>
                <a:cxnSpLocks/>
              </p:cNvCxnSpPr>
              <p:nvPr/>
            </p:nvCxnSpPr>
            <p:spPr>
              <a:xfrm>
                <a:off x="9862815" y="2722013"/>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 xmlns:a16="http://schemas.microsoft.com/office/drawing/2014/main" id="{C650AC64-A20E-FA22-B8BE-BDA5DEA88123}"/>
                  </a:ext>
                </a:extLst>
              </p:cNvPr>
              <p:cNvGrpSpPr/>
              <p:nvPr/>
            </p:nvGrpSpPr>
            <p:grpSpPr>
              <a:xfrm>
                <a:off x="8139519" y="2726559"/>
                <a:ext cx="2137005" cy="1113706"/>
                <a:chOff x="9188202" y="5715000"/>
                <a:chExt cx="792399" cy="419100"/>
              </a:xfrm>
            </p:grpSpPr>
            <p:cxnSp>
              <p:nvCxnSpPr>
                <p:cNvPr id="44" name="Straight Connector 43">
                  <a:extLst>
                    <a:ext uri="{FF2B5EF4-FFF2-40B4-BE49-F238E27FC236}">
                      <a16:creationId xmlns="" xmlns:a16="http://schemas.microsoft.com/office/drawing/2014/main" id="{9B89AD08-9BE6-D0B4-BDC0-22035473AC7E}"/>
                    </a:ext>
                  </a:extLst>
                </p:cNvPr>
                <p:cNvCxnSpPr>
                  <a:cxnSpLocks/>
                </p:cNvCxnSpPr>
                <p:nvPr/>
              </p:nvCxnSpPr>
              <p:spPr>
                <a:xfrm>
                  <a:off x="9188202" y="5715000"/>
                  <a:ext cx="7923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78CA1E73-C77B-E3C2-1110-E1E041F71B3F}"/>
                    </a:ext>
                  </a:extLst>
                </p:cNvPr>
                <p:cNvCxnSpPr>
                  <a:cxnSpLocks/>
                </p:cNvCxnSpPr>
                <p:nvPr/>
              </p:nvCxnSpPr>
              <p:spPr>
                <a:xfrm>
                  <a:off x="9673114" y="5715000"/>
                  <a:ext cx="0" cy="419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93D50664-E1F9-F224-F623-E98194AB8F9B}"/>
                  </a:ext>
                </a:extLst>
              </p:cNvPr>
              <p:cNvGrpSpPr/>
              <p:nvPr/>
            </p:nvGrpSpPr>
            <p:grpSpPr>
              <a:xfrm>
                <a:off x="8158132" y="2722014"/>
                <a:ext cx="2157860" cy="1094160"/>
                <a:chOff x="9188202" y="5488502"/>
                <a:chExt cx="1170632" cy="645598"/>
              </a:xfrm>
            </p:grpSpPr>
            <p:cxnSp>
              <p:nvCxnSpPr>
                <p:cNvPr id="42" name="Straight Connector 41">
                  <a:extLst>
                    <a:ext uri="{FF2B5EF4-FFF2-40B4-BE49-F238E27FC236}">
                      <a16:creationId xmlns="" xmlns:a16="http://schemas.microsoft.com/office/drawing/2014/main" id="{38829949-C479-C3F3-C6FC-05539B0E4AAD}"/>
                    </a:ext>
                  </a:extLst>
                </p:cNvPr>
                <p:cNvCxnSpPr>
                  <a:cxnSpLocks/>
                </p:cNvCxnSpPr>
                <p:nvPr/>
              </p:nvCxnSpPr>
              <p:spPr>
                <a:xfrm>
                  <a:off x="9188202" y="5715000"/>
                  <a:ext cx="11706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34C24A4B-0E10-C169-E38F-5B95D579B6BC}"/>
                    </a:ext>
                  </a:extLst>
                </p:cNvPr>
                <p:cNvCxnSpPr>
                  <a:cxnSpLocks/>
                </p:cNvCxnSpPr>
                <p:nvPr/>
              </p:nvCxnSpPr>
              <p:spPr>
                <a:xfrm>
                  <a:off x="9673114" y="5488502"/>
                  <a:ext cx="0" cy="64559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57FFE5BA-4124-1257-864B-332E07522520}"/>
                  </a:ext>
                </a:extLst>
              </p:cNvPr>
              <p:cNvGrpSpPr/>
              <p:nvPr/>
            </p:nvGrpSpPr>
            <p:grpSpPr>
              <a:xfrm>
                <a:off x="8158134" y="2736874"/>
                <a:ext cx="2118385" cy="1103391"/>
                <a:chOff x="9188202" y="4966648"/>
                <a:chExt cx="2071331" cy="1167452"/>
              </a:xfrm>
            </p:grpSpPr>
            <p:cxnSp>
              <p:nvCxnSpPr>
                <p:cNvPr id="40" name="Straight Connector 39">
                  <a:extLst>
                    <a:ext uri="{FF2B5EF4-FFF2-40B4-BE49-F238E27FC236}">
                      <a16:creationId xmlns="" xmlns:a16="http://schemas.microsoft.com/office/drawing/2014/main" id="{6851D2B7-B10D-C62F-ADE0-EA010E18438C}"/>
                    </a:ext>
                  </a:extLst>
                </p:cNvPr>
                <p:cNvCxnSpPr>
                  <a:cxnSpLocks/>
                </p:cNvCxnSpPr>
                <p:nvPr/>
              </p:nvCxnSpPr>
              <p:spPr>
                <a:xfrm>
                  <a:off x="9188202" y="5715000"/>
                  <a:ext cx="2071331" cy="347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1EDC6648-E5A7-9391-54FA-D8B5EDE448EF}"/>
                    </a:ext>
                  </a:extLst>
                </p:cNvPr>
                <p:cNvCxnSpPr>
                  <a:cxnSpLocks/>
                </p:cNvCxnSpPr>
                <p:nvPr/>
              </p:nvCxnSpPr>
              <p:spPr>
                <a:xfrm flipH="1">
                  <a:off x="9673114" y="4966648"/>
                  <a:ext cx="2580" cy="11674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 xmlns:a16="http://schemas.microsoft.com/office/drawing/2014/main" id="{5A017E44-115F-DAE6-5051-E8EFE724F04B}"/>
                  </a:ext>
                </a:extLst>
              </p:cNvPr>
              <p:cNvSpPr txBox="1"/>
              <p:nvPr/>
            </p:nvSpPr>
            <p:spPr>
              <a:xfrm>
                <a:off x="8357317" y="3899315"/>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a:t>
                </a:r>
                <a:endParaRPr lang="en-US" sz="2000" baseline="-25000"/>
              </a:p>
            </p:txBody>
          </p:sp>
          <p:sp>
            <p:nvSpPr>
              <p:cNvPr id="31" name="TextBox 30">
                <a:extLst>
                  <a:ext uri="{FF2B5EF4-FFF2-40B4-BE49-F238E27FC236}">
                    <a16:creationId xmlns="" xmlns:a16="http://schemas.microsoft.com/office/drawing/2014/main" id="{646D3B79-AC71-132F-254D-2A08D927E195}"/>
                  </a:ext>
                </a:extLst>
              </p:cNvPr>
              <p:cNvSpPr txBox="1"/>
              <p:nvPr/>
            </p:nvSpPr>
            <p:spPr>
              <a:xfrm>
                <a:off x="8757561" y="3899958"/>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2</a:t>
                </a:r>
                <a:endParaRPr lang="en-US" sz="2000" baseline="-25000"/>
              </a:p>
            </p:txBody>
          </p:sp>
          <p:sp>
            <p:nvSpPr>
              <p:cNvPr id="35" name="TextBox 34">
                <a:extLst>
                  <a:ext uri="{FF2B5EF4-FFF2-40B4-BE49-F238E27FC236}">
                    <a16:creationId xmlns="" xmlns:a16="http://schemas.microsoft.com/office/drawing/2014/main" id="{6018BD0D-5FB3-7089-FC8E-47BC1382C0C4}"/>
                  </a:ext>
                </a:extLst>
              </p:cNvPr>
              <p:cNvSpPr txBox="1"/>
              <p:nvPr/>
            </p:nvSpPr>
            <p:spPr>
              <a:xfrm>
                <a:off x="9200509" y="3903841"/>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3</a:t>
                </a:r>
                <a:endParaRPr lang="en-US" sz="2000" baseline="-25000"/>
              </a:p>
            </p:txBody>
          </p:sp>
          <p:sp>
            <p:nvSpPr>
              <p:cNvPr id="36" name="TextBox 35">
                <a:extLst>
                  <a:ext uri="{FF2B5EF4-FFF2-40B4-BE49-F238E27FC236}">
                    <a16:creationId xmlns="" xmlns:a16="http://schemas.microsoft.com/office/drawing/2014/main" id="{CC955C30-3196-D17A-514F-DCCE3D417688}"/>
                  </a:ext>
                </a:extLst>
              </p:cNvPr>
              <p:cNvSpPr txBox="1"/>
              <p:nvPr/>
            </p:nvSpPr>
            <p:spPr>
              <a:xfrm>
                <a:off x="9604955" y="3899958"/>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4</a:t>
                </a:r>
                <a:endParaRPr lang="en-US" sz="2000" baseline="-25000"/>
              </a:p>
            </p:txBody>
          </p:sp>
          <p:sp>
            <p:nvSpPr>
              <p:cNvPr id="37" name="TextBox 36">
                <a:extLst>
                  <a:ext uri="{FF2B5EF4-FFF2-40B4-BE49-F238E27FC236}">
                    <a16:creationId xmlns="" xmlns:a16="http://schemas.microsoft.com/office/drawing/2014/main" id="{05B8D81E-D707-3D09-DBAE-1FAA7DB6515F}"/>
                  </a:ext>
                </a:extLst>
              </p:cNvPr>
              <p:cNvSpPr txBox="1"/>
              <p:nvPr/>
            </p:nvSpPr>
            <p:spPr>
              <a:xfrm>
                <a:off x="7647192" y="323651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0,5</a:t>
                </a:r>
                <a:endParaRPr lang="en-US" sz="2000" baseline="-25000"/>
              </a:p>
            </p:txBody>
          </p:sp>
          <p:sp>
            <p:nvSpPr>
              <p:cNvPr id="38" name="TextBox 37">
                <a:extLst>
                  <a:ext uri="{FF2B5EF4-FFF2-40B4-BE49-F238E27FC236}">
                    <a16:creationId xmlns="" xmlns:a16="http://schemas.microsoft.com/office/drawing/2014/main" id="{22498547-E50F-F06E-40F9-F6877AC22457}"/>
                  </a:ext>
                </a:extLst>
              </p:cNvPr>
              <p:cNvSpPr txBox="1"/>
              <p:nvPr/>
            </p:nvSpPr>
            <p:spPr>
              <a:xfrm>
                <a:off x="7647192" y="2881729"/>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1,0</a:t>
                </a:r>
                <a:endParaRPr lang="en-US" sz="2000" baseline="-25000"/>
              </a:p>
            </p:txBody>
          </p:sp>
          <p:sp>
            <p:nvSpPr>
              <p:cNvPr id="39" name="TextBox 38">
                <a:extLst>
                  <a:ext uri="{FF2B5EF4-FFF2-40B4-BE49-F238E27FC236}">
                    <a16:creationId xmlns="" xmlns:a16="http://schemas.microsoft.com/office/drawing/2014/main" id="{A3BE04AB-C6D2-53DE-5AE4-E682677C4E63}"/>
                  </a:ext>
                </a:extLst>
              </p:cNvPr>
              <p:cNvSpPr txBox="1"/>
              <p:nvPr/>
            </p:nvSpPr>
            <p:spPr>
              <a:xfrm>
                <a:off x="7630300" y="252650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1,5</a:t>
                </a:r>
                <a:endParaRPr lang="en-US" sz="2000" baseline="-25000"/>
              </a:p>
            </p:txBody>
          </p:sp>
        </p:grpSp>
        <p:sp>
          <p:nvSpPr>
            <p:cNvPr id="15" name="TextBox 14">
              <a:extLst>
                <a:ext uri="{FF2B5EF4-FFF2-40B4-BE49-F238E27FC236}">
                  <a16:creationId xmlns="" xmlns:a16="http://schemas.microsoft.com/office/drawing/2014/main" id="{7B51DB53-5EBE-AE0A-9AFE-32033D374D49}"/>
                </a:ext>
              </a:extLst>
            </p:cNvPr>
            <p:cNvSpPr txBox="1"/>
            <p:nvPr/>
          </p:nvSpPr>
          <p:spPr>
            <a:xfrm>
              <a:off x="9988623" y="3888661"/>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5</a:t>
              </a:r>
              <a:endParaRPr lang="en-US" sz="2000" baseline="-25000"/>
            </a:p>
          </p:txBody>
        </p:sp>
        <p:cxnSp>
          <p:nvCxnSpPr>
            <p:cNvPr id="16" name="Straight Connector 15">
              <a:extLst>
                <a:ext uri="{FF2B5EF4-FFF2-40B4-BE49-F238E27FC236}">
                  <a16:creationId xmlns="" xmlns:a16="http://schemas.microsoft.com/office/drawing/2014/main" id="{C04B118E-FF0B-A10F-450D-7ACC0E5E382A}"/>
                </a:ext>
              </a:extLst>
            </p:cNvPr>
            <p:cNvCxnSpPr>
              <a:cxnSpLocks/>
            </p:cNvCxnSpPr>
            <p:nvPr/>
          </p:nvCxnSpPr>
          <p:spPr>
            <a:xfrm>
              <a:off x="10276521" y="2781061"/>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D67255D5-71C9-2791-86AF-0C156E58E51D}"/>
                </a:ext>
              </a:extLst>
            </p:cNvPr>
            <p:cNvSpPr txBox="1"/>
            <p:nvPr/>
          </p:nvSpPr>
          <p:spPr>
            <a:xfrm>
              <a:off x="7626579" y="3936133"/>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a:t>
              </a:r>
              <a:endParaRPr lang="en-US" sz="2000" baseline="-25000"/>
            </a:p>
          </p:txBody>
        </p:sp>
      </p:grpSp>
    </p:spTree>
    <p:extLst>
      <p:ext uri="{BB962C8B-B14F-4D97-AF65-F5344CB8AC3E}">
        <p14:creationId xmlns:p14="http://schemas.microsoft.com/office/powerpoint/2010/main" val="1194821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1461</Words>
  <PresentationFormat>Custom</PresentationFormat>
  <Paragraphs>163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2022-09-16T15:57:51Z</dcterms:created>
  <dcterms:modified xsi:type="dcterms:W3CDTF">2022-09-16T15:58:01Z</dcterms:modified>
</cp:coreProperties>
</file>