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1" r:id="rId6"/>
    <p:sldId id="262" r:id="rId7"/>
    <p:sldId id="263" r:id="rId8"/>
    <p:sldId id="264" r:id="rId9"/>
    <p:sldId id="260"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36" d="100"/>
          <a:sy n="36" d="100"/>
        </p:scale>
        <p:origin x="98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6CE38EB-D371-4B48-A7C0-EF2CD1222EEB}"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BEFE0-58A1-4AF9-83CA-23DBE2717C0E}" type="slidenum">
              <a:rPr lang="en-US" smtClean="0"/>
              <a:t>‹#›</a:t>
            </a:fld>
            <a:endParaRPr lang="en-US"/>
          </a:p>
        </p:txBody>
      </p:sp>
    </p:spTree>
    <p:extLst>
      <p:ext uri="{BB962C8B-B14F-4D97-AF65-F5344CB8AC3E}">
        <p14:creationId xmlns:p14="http://schemas.microsoft.com/office/powerpoint/2010/main" val="207780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CE38EB-D371-4B48-A7C0-EF2CD1222EEB}"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BEFE0-58A1-4AF9-83CA-23DBE2717C0E}" type="slidenum">
              <a:rPr lang="en-US" smtClean="0"/>
              <a:t>‹#›</a:t>
            </a:fld>
            <a:endParaRPr lang="en-US"/>
          </a:p>
        </p:txBody>
      </p:sp>
    </p:spTree>
    <p:extLst>
      <p:ext uri="{BB962C8B-B14F-4D97-AF65-F5344CB8AC3E}">
        <p14:creationId xmlns:p14="http://schemas.microsoft.com/office/powerpoint/2010/main" val="2355505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CE38EB-D371-4B48-A7C0-EF2CD1222EEB}"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BEFE0-58A1-4AF9-83CA-23DBE2717C0E}" type="slidenum">
              <a:rPr lang="en-US" smtClean="0"/>
              <a:t>‹#›</a:t>
            </a:fld>
            <a:endParaRPr lang="en-US"/>
          </a:p>
        </p:txBody>
      </p:sp>
    </p:spTree>
    <p:extLst>
      <p:ext uri="{BB962C8B-B14F-4D97-AF65-F5344CB8AC3E}">
        <p14:creationId xmlns:p14="http://schemas.microsoft.com/office/powerpoint/2010/main" val="133003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CE38EB-D371-4B48-A7C0-EF2CD1222EEB}"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BEFE0-58A1-4AF9-83CA-23DBE2717C0E}" type="slidenum">
              <a:rPr lang="en-US" smtClean="0"/>
              <a:t>‹#›</a:t>
            </a:fld>
            <a:endParaRPr lang="en-US"/>
          </a:p>
        </p:txBody>
      </p:sp>
    </p:spTree>
    <p:extLst>
      <p:ext uri="{BB962C8B-B14F-4D97-AF65-F5344CB8AC3E}">
        <p14:creationId xmlns:p14="http://schemas.microsoft.com/office/powerpoint/2010/main" val="415099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CE38EB-D371-4B48-A7C0-EF2CD1222EEB}"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BEFE0-58A1-4AF9-83CA-23DBE2717C0E}" type="slidenum">
              <a:rPr lang="en-US" smtClean="0"/>
              <a:t>‹#›</a:t>
            </a:fld>
            <a:endParaRPr lang="en-US"/>
          </a:p>
        </p:txBody>
      </p:sp>
    </p:spTree>
    <p:extLst>
      <p:ext uri="{BB962C8B-B14F-4D97-AF65-F5344CB8AC3E}">
        <p14:creationId xmlns:p14="http://schemas.microsoft.com/office/powerpoint/2010/main" val="3830886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CE38EB-D371-4B48-A7C0-EF2CD1222EEB}" type="datetimeFigureOut">
              <a:rPr lang="en-US" smtClean="0"/>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EBEFE0-58A1-4AF9-83CA-23DBE2717C0E}" type="slidenum">
              <a:rPr lang="en-US" smtClean="0"/>
              <a:t>‹#›</a:t>
            </a:fld>
            <a:endParaRPr lang="en-US"/>
          </a:p>
        </p:txBody>
      </p:sp>
    </p:spTree>
    <p:extLst>
      <p:ext uri="{BB962C8B-B14F-4D97-AF65-F5344CB8AC3E}">
        <p14:creationId xmlns:p14="http://schemas.microsoft.com/office/powerpoint/2010/main" val="4197183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CE38EB-D371-4B48-A7C0-EF2CD1222EEB}" type="datetimeFigureOut">
              <a:rPr lang="en-US" smtClean="0"/>
              <a:t>7/12/2023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EBEFE0-58A1-4AF9-83CA-23DBE2717C0E}" type="slidenum">
              <a:rPr lang="en-US" smtClean="0"/>
              <a:t>‹#›</a:t>
            </a:fld>
            <a:endParaRPr lang="en-US"/>
          </a:p>
        </p:txBody>
      </p:sp>
    </p:spTree>
    <p:extLst>
      <p:ext uri="{BB962C8B-B14F-4D97-AF65-F5344CB8AC3E}">
        <p14:creationId xmlns:p14="http://schemas.microsoft.com/office/powerpoint/2010/main" val="22907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CE38EB-D371-4B48-A7C0-EF2CD1222EEB}" type="datetimeFigureOut">
              <a:rPr lang="en-US" smtClean="0"/>
              <a:t>7/12/2023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EBEFE0-58A1-4AF9-83CA-23DBE2717C0E}" type="slidenum">
              <a:rPr lang="en-US" smtClean="0"/>
              <a:t>‹#›</a:t>
            </a:fld>
            <a:endParaRPr lang="en-US"/>
          </a:p>
        </p:txBody>
      </p:sp>
    </p:spTree>
    <p:extLst>
      <p:ext uri="{BB962C8B-B14F-4D97-AF65-F5344CB8AC3E}">
        <p14:creationId xmlns:p14="http://schemas.microsoft.com/office/powerpoint/2010/main" val="3459321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E38EB-D371-4B48-A7C0-EF2CD1222EEB}" type="datetimeFigureOut">
              <a:rPr lang="en-US" smtClean="0"/>
              <a:t>7/12/2023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EBEFE0-58A1-4AF9-83CA-23DBE2717C0E}" type="slidenum">
              <a:rPr lang="en-US" smtClean="0"/>
              <a:t>‹#›</a:t>
            </a:fld>
            <a:endParaRPr lang="en-US"/>
          </a:p>
        </p:txBody>
      </p:sp>
    </p:spTree>
    <p:extLst>
      <p:ext uri="{BB962C8B-B14F-4D97-AF65-F5344CB8AC3E}">
        <p14:creationId xmlns:p14="http://schemas.microsoft.com/office/powerpoint/2010/main" val="3172445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CE38EB-D371-4B48-A7C0-EF2CD1222EEB}" type="datetimeFigureOut">
              <a:rPr lang="en-US" smtClean="0"/>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EBEFE0-58A1-4AF9-83CA-23DBE2717C0E}" type="slidenum">
              <a:rPr lang="en-US" smtClean="0"/>
              <a:t>‹#›</a:t>
            </a:fld>
            <a:endParaRPr lang="en-US"/>
          </a:p>
        </p:txBody>
      </p:sp>
    </p:spTree>
    <p:extLst>
      <p:ext uri="{BB962C8B-B14F-4D97-AF65-F5344CB8AC3E}">
        <p14:creationId xmlns:p14="http://schemas.microsoft.com/office/powerpoint/2010/main" val="454019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CE38EB-D371-4B48-A7C0-EF2CD1222EEB}" type="datetimeFigureOut">
              <a:rPr lang="en-US" smtClean="0"/>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EBEFE0-58A1-4AF9-83CA-23DBE2717C0E}" type="slidenum">
              <a:rPr lang="en-US" smtClean="0"/>
              <a:t>‹#›</a:t>
            </a:fld>
            <a:endParaRPr lang="en-US"/>
          </a:p>
        </p:txBody>
      </p:sp>
    </p:spTree>
    <p:extLst>
      <p:ext uri="{BB962C8B-B14F-4D97-AF65-F5344CB8AC3E}">
        <p14:creationId xmlns:p14="http://schemas.microsoft.com/office/powerpoint/2010/main" val="2283015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E38EB-D371-4B48-A7C0-EF2CD1222EEB}" type="datetimeFigureOut">
              <a:rPr lang="en-US" smtClean="0"/>
              <a:t>7/12/2023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EBEFE0-58A1-4AF9-83CA-23DBE2717C0E}" type="slidenum">
              <a:rPr lang="en-US" smtClean="0"/>
              <a:t>‹#›</a:t>
            </a:fld>
            <a:endParaRPr lang="en-US"/>
          </a:p>
        </p:txBody>
      </p:sp>
    </p:spTree>
    <p:extLst>
      <p:ext uri="{BB962C8B-B14F-4D97-AF65-F5344CB8AC3E}">
        <p14:creationId xmlns:p14="http://schemas.microsoft.com/office/powerpoint/2010/main" val="4220325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90254" y="2286000"/>
            <a:ext cx="8548255" cy="1384995"/>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nuôi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địa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lai</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địa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sao</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75748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3345" y="348917"/>
            <a:ext cx="8922328" cy="1200329"/>
          </a:xfrm>
          <a:prstGeom prst="rect">
            <a:avLst/>
          </a:prstGeom>
        </p:spPr>
        <p:txBody>
          <a:bodyPr wrap="square">
            <a:spAutoFit/>
          </a:bodyPr>
          <a:lstStyle/>
          <a:p>
            <a:pPr algn="just"/>
            <a:r>
              <a:rPr lang="en-US" sz="2400" b="1" i="0" dirty="0" err="1">
                <a:effectLst/>
                <a:latin typeface="Times New Roman" panose="02020603050405020304" pitchFamily="18" charset="0"/>
              </a:rPr>
              <a:t>Câu</a:t>
            </a:r>
            <a:r>
              <a:rPr lang="en-US" sz="2400" b="1" i="0" dirty="0">
                <a:effectLst/>
                <a:latin typeface="Times New Roman" panose="02020603050405020304" pitchFamily="18" charset="0"/>
              </a:rPr>
              <a:t> 3:</a:t>
            </a:r>
            <a:r>
              <a:rPr lang="en-US" sz="2400" b="1" i="0" dirty="0">
                <a:solidFill>
                  <a:srgbClr val="008000"/>
                </a:solidFill>
                <a:effectLst/>
                <a:latin typeface="Times New Roman" panose="02020603050405020304" pitchFamily="18" charset="0"/>
              </a:rPr>
              <a:t> </a:t>
            </a:r>
            <a:r>
              <a:rPr lang="en-US" sz="2400" b="0" i="0" dirty="0" err="1">
                <a:effectLst/>
                <a:latin typeface="Times New Roman" panose="02020603050405020304" pitchFamily="18" charset="0"/>
              </a:rPr>
              <a:t>Hãy</a:t>
            </a:r>
            <a:r>
              <a:rPr lang="en-US" sz="2400" b="0" i="0" dirty="0">
                <a:effectLst/>
                <a:latin typeface="Times New Roman" panose="02020603050405020304" pitchFamily="18" charset="0"/>
              </a:rPr>
              <a:t> </a:t>
            </a:r>
            <a:r>
              <a:rPr lang="en-US" sz="2400" b="0" i="0" dirty="0" err="1">
                <a:effectLst/>
                <a:latin typeface="Times New Roman" panose="02020603050405020304" pitchFamily="18" charset="0"/>
              </a:rPr>
              <a:t>cho</a:t>
            </a:r>
            <a:r>
              <a:rPr lang="en-US" sz="2400" b="0" i="0" dirty="0">
                <a:effectLst/>
                <a:latin typeface="Times New Roman" panose="02020603050405020304" pitchFamily="18" charset="0"/>
              </a:rPr>
              <a:t> </a:t>
            </a:r>
            <a:r>
              <a:rPr lang="en-US" sz="2400" b="0" i="0" dirty="0" err="1">
                <a:effectLst/>
                <a:latin typeface="Times New Roman" panose="02020603050405020304" pitchFamily="18" charset="0"/>
              </a:rPr>
              <a:t>biết</a:t>
            </a:r>
            <a:r>
              <a:rPr lang="en-US" sz="2400" b="0" i="0" dirty="0">
                <a:effectLst/>
                <a:latin typeface="Times New Roman" panose="02020603050405020304" pitchFamily="18" charset="0"/>
              </a:rPr>
              <a:t>: Con </a:t>
            </a:r>
            <a:r>
              <a:rPr lang="en-US" sz="2400" b="0" i="0" dirty="0" err="1">
                <a:effectLst/>
                <a:latin typeface="Times New Roman" panose="02020603050405020304" pitchFamily="18" charset="0"/>
              </a:rPr>
              <a:t>vật</a:t>
            </a:r>
            <a:r>
              <a:rPr lang="en-US" sz="2400" b="0" i="0" dirty="0">
                <a:effectLst/>
                <a:latin typeface="Times New Roman" panose="02020603050405020304" pitchFamily="18" charset="0"/>
              </a:rPr>
              <a:t> </a:t>
            </a:r>
            <a:r>
              <a:rPr lang="en-US" sz="2400" b="0" i="0" dirty="0" err="1">
                <a:effectLst/>
                <a:latin typeface="Times New Roman" panose="02020603050405020304" pitchFamily="18" charset="0"/>
              </a:rPr>
              <a:t>nào</a:t>
            </a:r>
            <a:r>
              <a:rPr lang="en-US" sz="2400" b="0" i="0" dirty="0">
                <a:effectLst/>
                <a:latin typeface="Times New Roman" panose="02020603050405020304" pitchFamily="18" charset="0"/>
              </a:rPr>
              <a:t> </a:t>
            </a:r>
            <a:r>
              <a:rPr lang="en-US" sz="2400" b="0" i="0" dirty="0" err="1">
                <a:effectLst/>
                <a:latin typeface="Times New Roman" panose="02020603050405020304" pitchFamily="18" charset="0"/>
              </a:rPr>
              <a:t>có</a:t>
            </a:r>
            <a:r>
              <a:rPr lang="en-US" sz="2400" b="0" i="0" dirty="0">
                <a:effectLst/>
                <a:latin typeface="Times New Roman" panose="02020603050405020304" pitchFamily="18" charset="0"/>
              </a:rPr>
              <a:t> </a:t>
            </a:r>
            <a:r>
              <a:rPr lang="en-US" sz="2400" b="0" i="0" dirty="0" err="1">
                <a:effectLst/>
                <a:latin typeface="Times New Roman" panose="02020603050405020304" pitchFamily="18" charset="0"/>
              </a:rPr>
              <a:t>thể</a:t>
            </a:r>
            <a:r>
              <a:rPr lang="en-US" sz="2400" b="0" i="0" dirty="0">
                <a:effectLst/>
                <a:latin typeface="Times New Roman" panose="02020603050405020304" pitchFamily="18" charset="0"/>
              </a:rPr>
              <a:t> </a:t>
            </a:r>
            <a:r>
              <a:rPr lang="en-US" sz="2400" b="0" i="0" dirty="0" err="1">
                <a:effectLst/>
                <a:latin typeface="Times New Roman" panose="02020603050405020304" pitchFamily="18" charset="0"/>
              </a:rPr>
              <a:t>cung</a:t>
            </a:r>
            <a:r>
              <a:rPr lang="en-US" sz="2400" b="0" i="0" dirty="0">
                <a:effectLst/>
                <a:latin typeface="Times New Roman" panose="02020603050405020304" pitchFamily="18" charset="0"/>
              </a:rPr>
              <a:t> </a:t>
            </a:r>
            <a:r>
              <a:rPr lang="en-US" sz="2400" b="0" i="0" dirty="0" err="1">
                <a:effectLst/>
                <a:latin typeface="Times New Roman" panose="02020603050405020304" pitchFamily="18" charset="0"/>
              </a:rPr>
              <a:t>cấp</a:t>
            </a:r>
            <a:r>
              <a:rPr lang="en-US" sz="2400" b="0" i="0" dirty="0">
                <a:effectLst/>
                <a:latin typeface="Times New Roman" panose="02020603050405020304" pitchFamily="18" charset="0"/>
              </a:rPr>
              <a:t> </a:t>
            </a:r>
            <a:r>
              <a:rPr lang="en-US" sz="2400" b="0" i="0" dirty="0" err="1">
                <a:effectLst/>
                <a:latin typeface="Times New Roman" panose="02020603050405020304" pitchFamily="18" charset="0"/>
              </a:rPr>
              <a:t>sức</a:t>
            </a:r>
            <a:r>
              <a:rPr lang="en-US" sz="2400" b="0" i="0" dirty="0">
                <a:effectLst/>
                <a:latin typeface="Times New Roman" panose="02020603050405020304" pitchFamily="18" charset="0"/>
              </a:rPr>
              <a:t> </a:t>
            </a:r>
            <a:r>
              <a:rPr lang="en-US" sz="2400" b="0" i="0" dirty="0" err="1">
                <a:effectLst/>
                <a:latin typeface="Times New Roman" panose="02020603050405020304" pitchFamily="18" charset="0"/>
              </a:rPr>
              <a:t>kéo</a:t>
            </a:r>
            <a:r>
              <a:rPr lang="en-US" sz="2400" b="0" i="0" dirty="0">
                <a:effectLst/>
                <a:latin typeface="Times New Roman" panose="02020603050405020304" pitchFamily="18" charset="0"/>
              </a:rPr>
              <a:t>? </a:t>
            </a:r>
          </a:p>
          <a:p>
            <a:pPr algn="just"/>
            <a:r>
              <a:rPr lang="en-US" sz="2400" b="0" i="0" dirty="0">
                <a:effectLst/>
                <a:latin typeface="Times New Roman" panose="02020603050405020304" pitchFamily="18" charset="0"/>
              </a:rPr>
              <a:t>A. </a:t>
            </a:r>
            <a:r>
              <a:rPr lang="en-US" sz="2400" b="0" i="0" dirty="0" err="1">
                <a:effectLst/>
                <a:latin typeface="Times New Roman" panose="02020603050405020304" pitchFamily="18" charset="0"/>
              </a:rPr>
              <a:t>Trâu</a:t>
            </a:r>
            <a:r>
              <a:rPr lang="en-US" sz="2400" b="0" i="0" dirty="0">
                <a:effectLst/>
                <a:latin typeface="Times New Roman" panose="02020603050405020304" pitchFamily="18" charset="0"/>
              </a:rPr>
              <a:t>			B. </a:t>
            </a:r>
            <a:r>
              <a:rPr lang="en-US" sz="2400" b="0" i="0" dirty="0" err="1">
                <a:effectLst/>
                <a:latin typeface="Times New Roman" panose="02020603050405020304" pitchFamily="18" charset="0"/>
              </a:rPr>
              <a:t>Bò</a:t>
            </a:r>
            <a:endParaRPr lang="en-US" sz="2400" b="0" i="0" dirty="0">
              <a:effectLst/>
              <a:latin typeface="Times New Roman" panose="02020603050405020304" pitchFamily="18" charset="0"/>
            </a:endParaRPr>
          </a:p>
          <a:p>
            <a:pPr algn="just"/>
            <a:r>
              <a:rPr lang="en-US" sz="2400" b="0" i="0" dirty="0">
                <a:effectLst/>
                <a:latin typeface="Times New Roman" panose="02020603050405020304" pitchFamily="18" charset="0"/>
              </a:rPr>
              <a:t>C. </a:t>
            </a:r>
            <a:r>
              <a:rPr lang="en-US" sz="2400" b="0" i="0" dirty="0" err="1">
                <a:effectLst/>
                <a:latin typeface="Times New Roman" panose="02020603050405020304" pitchFamily="18" charset="0"/>
              </a:rPr>
              <a:t>Ngựa</a:t>
            </a:r>
            <a:r>
              <a:rPr lang="en-US" sz="2400" b="0" i="0" dirty="0">
                <a:effectLst/>
                <a:latin typeface="Times New Roman" panose="02020603050405020304" pitchFamily="18" charset="0"/>
              </a:rPr>
              <a:t>			</a:t>
            </a:r>
            <a:r>
              <a:rPr lang="en-US" sz="2400" i="0" dirty="0">
                <a:effectLst/>
                <a:latin typeface="Times New Roman" panose="02020603050405020304" pitchFamily="18" charset="0"/>
              </a:rPr>
              <a:t>D. </a:t>
            </a:r>
            <a:r>
              <a:rPr lang="en-US" sz="2400" i="0" dirty="0" err="1">
                <a:effectLst/>
                <a:latin typeface="Times New Roman" panose="02020603050405020304" pitchFamily="18" charset="0"/>
              </a:rPr>
              <a:t>Cả</a:t>
            </a:r>
            <a:r>
              <a:rPr lang="en-US" sz="2400" i="0" dirty="0">
                <a:effectLst/>
                <a:latin typeface="Times New Roman" panose="02020603050405020304" pitchFamily="18" charset="0"/>
              </a:rPr>
              <a:t> 3 </a:t>
            </a:r>
            <a:r>
              <a:rPr lang="en-US" sz="2400" i="0" dirty="0" err="1">
                <a:effectLst/>
                <a:latin typeface="Times New Roman" panose="02020603050405020304" pitchFamily="18" charset="0"/>
              </a:rPr>
              <a:t>đáp</a:t>
            </a:r>
            <a:r>
              <a:rPr lang="en-US" sz="2400" i="0" dirty="0">
                <a:effectLst/>
                <a:latin typeface="Times New Roman" panose="02020603050405020304" pitchFamily="18" charset="0"/>
              </a:rPr>
              <a:t> </a:t>
            </a:r>
            <a:r>
              <a:rPr lang="en-US" sz="2400" i="0" dirty="0" err="1">
                <a:effectLst/>
                <a:latin typeface="Times New Roman" panose="02020603050405020304" pitchFamily="18" charset="0"/>
              </a:rPr>
              <a:t>án</a:t>
            </a:r>
            <a:r>
              <a:rPr lang="en-US" sz="2400" i="0" dirty="0">
                <a:effectLst/>
                <a:latin typeface="Times New Roman" panose="02020603050405020304" pitchFamily="18" charset="0"/>
              </a:rPr>
              <a:t> </a:t>
            </a:r>
            <a:r>
              <a:rPr lang="en-US" sz="2400" i="0" dirty="0" err="1">
                <a:effectLst/>
                <a:latin typeface="Times New Roman" panose="02020603050405020304" pitchFamily="18" charset="0"/>
              </a:rPr>
              <a:t>trên</a:t>
            </a:r>
            <a:endParaRPr lang="en-US" sz="2400" i="0" dirty="0">
              <a:effectLst/>
              <a:latin typeface="Times New Roman" panose="02020603050405020304" pitchFamily="18" charset="0"/>
            </a:endParaRPr>
          </a:p>
        </p:txBody>
      </p:sp>
      <p:sp>
        <p:nvSpPr>
          <p:cNvPr id="5" name="Oval 4"/>
          <p:cNvSpPr/>
          <p:nvPr/>
        </p:nvSpPr>
        <p:spPr>
          <a:xfrm>
            <a:off x="4073237" y="1161319"/>
            <a:ext cx="374073" cy="3879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04800" y="2635147"/>
            <a:ext cx="11416146" cy="3046988"/>
          </a:xfrm>
          <a:prstGeom prst="rect">
            <a:avLst/>
          </a:prstGeom>
        </p:spPr>
        <p:txBody>
          <a:bodyPr wrap="square">
            <a:spAutoFit/>
          </a:bodyPr>
          <a:lstStyle/>
          <a:p>
            <a:pPr algn="just"/>
            <a:r>
              <a:rPr lang="vi-VN" sz="2400" b="1" i="0" dirty="0">
                <a:effectLst/>
                <a:latin typeface="Times New Roman" panose="02020603050405020304" pitchFamily="18" charset="0"/>
              </a:rPr>
              <a:t>Câu </a:t>
            </a:r>
            <a:r>
              <a:rPr lang="en-US" sz="2400" b="1" i="0" dirty="0">
                <a:effectLst/>
                <a:latin typeface="Times New Roman" panose="02020603050405020304" pitchFamily="18" charset="0"/>
              </a:rPr>
              <a:t>4</a:t>
            </a:r>
            <a:r>
              <a:rPr lang="vi-VN" sz="2400" b="1" i="0" dirty="0">
                <a:effectLst/>
                <a:latin typeface="Times New Roman" panose="02020603050405020304" pitchFamily="18" charset="0"/>
              </a:rPr>
              <a:t>:</a:t>
            </a:r>
            <a:r>
              <a:rPr lang="vi-VN" sz="2400" b="0" i="0" dirty="0">
                <a:effectLst/>
                <a:latin typeface="Times New Roman" panose="02020603050405020304" pitchFamily="18" charset="0"/>
              </a:rPr>
              <a:t> Phát biểu nào sau đây là không đúng? </a:t>
            </a:r>
          </a:p>
          <a:p>
            <a:pPr algn="just"/>
            <a:r>
              <a:rPr lang="vi-VN" sz="2400" b="0" i="0" dirty="0">
                <a:effectLst/>
                <a:latin typeface="Times New Roman" panose="02020603050405020304" pitchFamily="18" charset="0"/>
              </a:rPr>
              <a:t>A. Sản phẩm chăn nuôi rất phong phú và có giá trị dinh dưỡng cao, vì vậy phát triển chăn nuôi sẽ đáp ứng được nhu cầu dinh dưỡng của con người.</a:t>
            </a:r>
          </a:p>
          <a:p>
            <a:pPr algn="just"/>
            <a:r>
              <a:rPr lang="vi-VN" sz="2400" b="0" i="0" dirty="0">
                <a:effectLst/>
                <a:latin typeface="Times New Roman" panose="02020603050405020304" pitchFamily="18" charset="0"/>
              </a:rPr>
              <a:t>B. Sản phẩm chăn nuôi có giá trị kinh tế cao, vì vậy phát triển chăn nuôi sẽ góp phần cải thiện đời sống người lao động.</a:t>
            </a:r>
          </a:p>
          <a:p>
            <a:pPr algn="just"/>
            <a:r>
              <a:rPr lang="vi-VN" sz="2400" i="0" dirty="0">
                <a:effectLst/>
                <a:latin typeface="Times New Roman" panose="02020603050405020304" pitchFamily="18" charset="0"/>
              </a:rPr>
              <a:t>C. Chăn nuôi làm giảm ô nhiễm môi trường và chống biến đổi khí hậu.</a:t>
            </a:r>
          </a:p>
          <a:p>
            <a:pPr algn="just"/>
            <a:r>
              <a:rPr lang="vi-VN" sz="2400" b="0" i="0" dirty="0">
                <a:effectLst/>
                <a:latin typeface="Times New Roman" panose="02020603050405020304" pitchFamily="18" charset="0"/>
              </a:rPr>
              <a:t>D. Chăn nuôi cung cấp nguồn phân hữu cơ cho trồng trọt, góp phần nâng cao năng suất cây trồng.</a:t>
            </a:r>
          </a:p>
        </p:txBody>
      </p:sp>
      <p:sp>
        <p:nvSpPr>
          <p:cNvPr id="7" name="Oval 6"/>
          <p:cNvSpPr/>
          <p:nvPr/>
        </p:nvSpPr>
        <p:spPr>
          <a:xfrm>
            <a:off x="304800" y="4472556"/>
            <a:ext cx="374073" cy="3879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0621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7308" y="238174"/>
            <a:ext cx="10945091" cy="2308324"/>
          </a:xfrm>
          <a:prstGeom prst="rect">
            <a:avLst/>
          </a:prstGeom>
        </p:spPr>
        <p:txBody>
          <a:bodyPr wrap="square">
            <a:spAutoFit/>
          </a:bodyPr>
          <a:lstStyle/>
          <a:p>
            <a:pPr algn="just"/>
            <a:r>
              <a:rPr lang="vi-VN" sz="2400" b="1" i="0" dirty="0">
                <a:effectLst/>
                <a:latin typeface="Times New Roman" panose="02020603050405020304" pitchFamily="18" charset="0"/>
              </a:rPr>
              <a:t>Câu </a:t>
            </a:r>
            <a:r>
              <a:rPr lang="en-US" sz="2400" b="1" i="0" dirty="0">
                <a:effectLst/>
                <a:latin typeface="Times New Roman" panose="02020603050405020304" pitchFamily="18" charset="0"/>
              </a:rPr>
              <a:t>5</a:t>
            </a:r>
            <a:r>
              <a:rPr lang="vi-VN" sz="2400" b="1" i="0" dirty="0">
                <a:effectLst/>
                <a:latin typeface="Times New Roman" panose="02020603050405020304" pitchFamily="18" charset="0"/>
              </a:rPr>
              <a:t>:</a:t>
            </a:r>
            <a:r>
              <a:rPr lang="vi-VN" sz="2400" b="0" i="0" dirty="0">
                <a:effectLst/>
                <a:latin typeface="Times New Roman" panose="02020603050405020304" pitchFamily="18" charset="0"/>
              </a:rPr>
              <a:t> Đặc điểm nào sau đây không phải là của vật nuôi đặc trưng vùng miền ở nước </a:t>
            </a:r>
            <a:r>
              <a:rPr lang="vi-VN" sz="2400" i="0" dirty="0">
                <a:effectLst/>
                <a:latin typeface="Times New Roman" panose="02020603050405020304" pitchFamily="18" charset="0"/>
              </a:rPr>
              <a:t>ta? </a:t>
            </a:r>
          </a:p>
          <a:p>
            <a:pPr algn="just"/>
            <a:r>
              <a:rPr lang="vi-VN" sz="2400" i="0" dirty="0">
                <a:effectLst/>
                <a:latin typeface="Times New Roman" panose="02020603050405020304" pitchFamily="18" charset="0"/>
              </a:rPr>
              <a:t>A. Được nuôi ở hầu hết các địa phương.</a:t>
            </a:r>
          </a:p>
          <a:p>
            <a:pPr algn="just"/>
            <a:r>
              <a:rPr lang="vi-VN" sz="2400" b="0" i="0" dirty="0">
                <a:effectLst/>
                <a:latin typeface="Times New Roman" panose="02020603050405020304" pitchFamily="18" charset="0"/>
              </a:rPr>
              <a:t>B. Được nuôi tại một số địa phương nhất định.</a:t>
            </a:r>
          </a:p>
          <a:p>
            <a:pPr algn="just"/>
            <a:r>
              <a:rPr lang="vi-VN" sz="2400" b="0" i="0" dirty="0">
                <a:effectLst/>
                <a:latin typeface="Times New Roman" panose="02020603050405020304" pitchFamily="18" charset="0"/>
              </a:rPr>
              <a:t>C. Sản phẩm thơm ngon, được nhiều người yêu thích.</a:t>
            </a:r>
          </a:p>
          <a:p>
            <a:pPr algn="just"/>
            <a:r>
              <a:rPr lang="vi-VN" sz="2400" b="0" i="0" dirty="0">
                <a:effectLst/>
                <a:latin typeface="Times New Roman" panose="02020603050405020304" pitchFamily="18" charset="0"/>
              </a:rPr>
              <a:t>D. Sản phẩm dễ bán, giá cao, góp phần đem lại thu nhập cao cho người lao động.</a:t>
            </a:r>
          </a:p>
        </p:txBody>
      </p:sp>
      <p:sp>
        <p:nvSpPr>
          <p:cNvPr id="5" name="Oval 4"/>
          <p:cNvSpPr/>
          <p:nvPr/>
        </p:nvSpPr>
        <p:spPr>
          <a:xfrm>
            <a:off x="637308" y="990554"/>
            <a:ext cx="429490" cy="4017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37308" y="3298878"/>
            <a:ext cx="8811492" cy="1938992"/>
          </a:xfrm>
          <a:prstGeom prst="rect">
            <a:avLst/>
          </a:prstGeom>
        </p:spPr>
        <p:txBody>
          <a:bodyPr wrap="square">
            <a:spAutoFit/>
          </a:bodyPr>
          <a:lstStyle/>
          <a:p>
            <a:pPr algn="just"/>
            <a:r>
              <a:rPr lang="vi-VN" sz="2400" b="1" i="0" dirty="0">
                <a:effectLst/>
                <a:latin typeface="Times New Roman" panose="02020603050405020304" pitchFamily="18" charset="0"/>
              </a:rPr>
              <a:t>Câu </a:t>
            </a:r>
            <a:r>
              <a:rPr lang="en-US" sz="2400" b="1" i="0" dirty="0">
                <a:effectLst/>
                <a:latin typeface="Times New Roman" panose="02020603050405020304" pitchFamily="18" charset="0"/>
              </a:rPr>
              <a:t>6</a:t>
            </a:r>
            <a:r>
              <a:rPr lang="vi-VN" sz="2400" b="1" i="0" dirty="0">
                <a:effectLst/>
                <a:latin typeface="Times New Roman" panose="02020603050405020304" pitchFamily="18" charset="0"/>
              </a:rPr>
              <a:t>:</a:t>
            </a:r>
            <a:r>
              <a:rPr lang="vi-VN" sz="2400" b="0" i="0" dirty="0">
                <a:effectLst/>
                <a:latin typeface="Times New Roman" panose="02020603050405020304" pitchFamily="18" charset="0"/>
              </a:rPr>
              <a:t> Cho biết đâu là vai trò của chăn nuôi trong nền kinh tế? </a:t>
            </a:r>
          </a:p>
          <a:p>
            <a:pPr algn="just"/>
            <a:r>
              <a:rPr lang="vi-VN" sz="2400" b="0" i="0" dirty="0">
                <a:effectLst/>
                <a:latin typeface="Times New Roman" panose="02020603050405020304" pitchFamily="18" charset="0"/>
              </a:rPr>
              <a:t>A. Cung cấp phương tiện di chuyển, sức kéo.</a:t>
            </a:r>
          </a:p>
          <a:p>
            <a:pPr algn="just"/>
            <a:r>
              <a:rPr lang="vi-VN" sz="2400" b="0" i="0" dirty="0">
                <a:effectLst/>
                <a:latin typeface="Times New Roman" panose="02020603050405020304" pitchFamily="18" charset="0"/>
              </a:rPr>
              <a:t>B. Cung cấp lương thực, thực phẩm.</a:t>
            </a:r>
          </a:p>
          <a:p>
            <a:pPr algn="just"/>
            <a:r>
              <a:rPr lang="vi-VN" sz="2400" b="0" i="0" dirty="0">
                <a:effectLst/>
                <a:latin typeface="Times New Roman" panose="02020603050405020304" pitchFamily="18" charset="0"/>
              </a:rPr>
              <a:t>C. Sản xuất vắc-xin.</a:t>
            </a:r>
          </a:p>
          <a:p>
            <a:pPr algn="just"/>
            <a:r>
              <a:rPr lang="vi-VN" sz="2400" i="0" dirty="0">
                <a:effectLst/>
                <a:latin typeface="Times New Roman" panose="02020603050405020304" pitchFamily="18" charset="0"/>
              </a:rPr>
              <a:t>D. Tất cả đều đúng.</a:t>
            </a:r>
          </a:p>
        </p:txBody>
      </p:sp>
      <p:sp>
        <p:nvSpPr>
          <p:cNvPr id="7" name="Oval 6"/>
          <p:cNvSpPr/>
          <p:nvPr/>
        </p:nvSpPr>
        <p:spPr>
          <a:xfrm>
            <a:off x="637308" y="4836088"/>
            <a:ext cx="429490" cy="4017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285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82704" y="0"/>
            <a:ext cx="7991478" cy="6640989"/>
          </a:xfrm>
          <a:prstGeom prst="rect">
            <a:avLst/>
          </a:prstGeom>
        </p:spPr>
      </p:pic>
      <p:sp>
        <p:nvSpPr>
          <p:cNvPr id="5" name="Rectangle 4"/>
          <p:cNvSpPr/>
          <p:nvPr/>
        </p:nvSpPr>
        <p:spPr>
          <a:xfrm>
            <a:off x="8534399" y="152400"/>
            <a:ext cx="3477492" cy="637309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Chia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4 </a:t>
            </a:r>
            <a:r>
              <a:rPr lang="en-US" sz="2800" dirty="0" err="1">
                <a:latin typeface="Times New Roman" panose="02020603050405020304" pitchFamily="18" charset="0"/>
                <a:cs typeface="Times New Roman" panose="02020603050405020304" pitchFamily="18" charset="0"/>
              </a:rPr>
              <a:t>nhóm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thăm</a:t>
            </a:r>
            <a:r>
              <a:rPr lang="en-US" sz="2800" dirty="0">
                <a:latin typeface="Times New Roman" panose="02020603050405020304" pitchFamily="18" charset="0"/>
                <a:cs typeface="Times New Roman" panose="02020603050405020304" pitchFamily="18" charset="0"/>
              </a:rPr>
              <a:t> 4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4 </a:t>
            </a:r>
            <a:r>
              <a:rPr lang="en-US" sz="2800" dirty="0" err="1">
                <a:latin typeface="Times New Roman" panose="02020603050405020304" pitchFamily="18" charset="0"/>
                <a:cs typeface="Times New Roman" panose="02020603050405020304" pitchFamily="18" charset="0"/>
              </a:rPr>
              <a:t>màu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vẽ</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800" dirty="0" err="1">
                <a:latin typeface="Times New Roman" panose="02020603050405020304" pitchFamily="18" charset="0"/>
                <a:cs typeface="Times New Roman" panose="02020603050405020304" pitchFamily="18" charset="0"/>
              </a:rPr>
              <a:t>Tìm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nôi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hỏi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a:t>
            </a:r>
          </a:p>
          <a:p>
            <a:endParaRPr lang="en-US" sz="28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800" dirty="0" err="1">
                <a:latin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hỏi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2284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6362" y="221673"/>
            <a:ext cx="11596255" cy="133003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700" dirty="0" err="1">
                <a:latin typeface="Times New Roman" panose="02020603050405020304" pitchFamily="18" charset="0"/>
                <a:cs typeface="Times New Roman" panose="02020603050405020304" pitchFamily="18" charset="0"/>
              </a:rPr>
              <a:t>Nhóm</a:t>
            </a:r>
            <a:r>
              <a:rPr lang="en-US" sz="2700" dirty="0">
                <a:latin typeface="Times New Roman" panose="02020603050405020304" pitchFamily="18" charset="0"/>
                <a:cs typeface="Times New Roman" panose="02020603050405020304" pitchFamily="18" charset="0"/>
              </a:rPr>
              <a:t> 1: </a:t>
            </a:r>
            <a:r>
              <a:rPr lang="en-US" sz="2700" dirty="0" err="1">
                <a:latin typeface="Times New Roman" panose="02020603050405020304" pitchFamily="18" charset="0"/>
                <a:cs typeface="Times New Roman" panose="02020603050405020304" pitchFamily="18" charset="0"/>
              </a:rPr>
              <a:t>Trình</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bày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vài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trò</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và</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triển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vọng</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của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chăn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nuôi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trong</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bối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cảnh</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cuộc</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cách</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mạng</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công</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nghiệp</a:t>
            </a:r>
            <a:r>
              <a:rPr lang="en-US" sz="2700" dirty="0">
                <a:latin typeface="Times New Roman" panose="02020603050405020304" pitchFamily="18" charset="0"/>
                <a:cs typeface="Times New Roman" panose="02020603050405020304" pitchFamily="18" charset="0"/>
              </a:rPr>
              <a:t> 4.0. </a:t>
            </a:r>
            <a:r>
              <a:rPr lang="en-US" sz="2700" dirty="0" err="1">
                <a:latin typeface="Times New Roman" panose="02020603050405020304" pitchFamily="18" charset="0"/>
                <a:cs typeface="Times New Roman" panose="02020603050405020304" pitchFamily="18" charset="0"/>
              </a:rPr>
              <a:t>Liên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hệ</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thực</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tiễn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chăn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nuôi</a:t>
            </a:r>
            <a:r>
              <a:rPr lang="en-US" sz="2700" dirty="0">
                <a:latin typeface="Times New Roman" panose="02020603050405020304" pitchFamily="18" charset="0"/>
                <a:cs typeface="Times New Roman" panose="02020603050405020304" pitchFamily="18" charset="0"/>
              </a:rPr>
              <a:t> ở </a:t>
            </a:r>
            <a:r>
              <a:rPr lang="en-US" sz="2700" dirty="0" err="1">
                <a:latin typeface="Times New Roman" panose="02020603050405020304" pitchFamily="18" charset="0"/>
                <a:cs typeface="Times New Roman" panose="02020603050405020304" pitchFamily="18" charset="0"/>
              </a:rPr>
              <a:t>địa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phương</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em</a:t>
            </a:r>
            <a:r>
              <a:rPr lang="en-US" sz="2700" dirty="0">
                <a:latin typeface="Times New Roman" panose="02020603050405020304" pitchFamily="18" charset="0"/>
                <a:cs typeface="Times New Roman" panose="02020603050405020304" pitchFamily="18" charset="0"/>
              </a:rPr>
              <a:t>? </a:t>
            </a:r>
          </a:p>
        </p:txBody>
      </p:sp>
      <p:sp>
        <p:nvSpPr>
          <p:cNvPr id="5" name="Rectangle 4"/>
          <p:cNvSpPr/>
          <p:nvPr/>
        </p:nvSpPr>
        <p:spPr>
          <a:xfrm>
            <a:off x="346359" y="1842654"/>
            <a:ext cx="11596255" cy="133003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700" dirty="0" err="1">
                <a:latin typeface="Times New Roman" panose="02020603050405020304" pitchFamily="18" charset="0"/>
                <a:cs typeface="Times New Roman" panose="02020603050405020304" pitchFamily="18" charset="0"/>
              </a:rPr>
              <a:t>Nhóm</a:t>
            </a:r>
            <a:r>
              <a:rPr lang="en-US" sz="2700" dirty="0">
                <a:latin typeface="Times New Roman" panose="02020603050405020304" pitchFamily="18" charset="0"/>
                <a:cs typeface="Times New Roman" panose="02020603050405020304" pitchFamily="18" charset="0"/>
              </a:rPr>
              <a:t> 2: </a:t>
            </a:r>
            <a:r>
              <a:rPr lang="en-US" sz="2700" dirty="0" err="1">
                <a:latin typeface="Times New Roman" panose="02020603050405020304" pitchFamily="18" charset="0"/>
                <a:cs typeface="Times New Roman" panose="02020603050405020304" pitchFamily="18" charset="0"/>
              </a:rPr>
              <a:t>Hãy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thể</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hiện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việc</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phân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loại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vật</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nuôi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theo</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nguồn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gốc</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đặc</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tính</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sinh</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học</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và</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mục</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đích</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sử</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dụng</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dưới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dạng</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một</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sơ</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đồ</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tư</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duy</a:t>
            </a:r>
            <a:endParaRPr lang="en-US" sz="2700" dirty="0">
              <a:latin typeface="Times New Roman" panose="02020603050405020304" pitchFamily="18" charset="0"/>
              <a:cs typeface="Times New Roman" panose="02020603050405020304" pitchFamily="18" charset="0"/>
            </a:endParaRPr>
          </a:p>
        </p:txBody>
      </p:sp>
      <p:sp>
        <p:nvSpPr>
          <p:cNvPr id="6" name="Rectangle 5"/>
          <p:cNvSpPr/>
          <p:nvPr/>
        </p:nvSpPr>
        <p:spPr>
          <a:xfrm>
            <a:off x="346359" y="3463635"/>
            <a:ext cx="11596255" cy="13300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r>
              <a:rPr lang="en-US" sz="2700" dirty="0" err="1">
                <a:solidFill>
                  <a:schemeClr val="tx1"/>
                </a:solidFill>
                <a:latin typeface="Times New Roman" panose="02020603050405020304" pitchFamily="18" charset="0"/>
                <a:cs typeface="Times New Roman" panose="02020603050405020304" pitchFamily="18" charset="0"/>
              </a:rPr>
              <a:t>Nhóm</a:t>
            </a:r>
            <a:r>
              <a:rPr lang="en-US" sz="2700" dirty="0">
                <a:solidFill>
                  <a:schemeClr val="tx1"/>
                </a:solidFill>
                <a:latin typeface="Times New Roman" panose="02020603050405020304" pitchFamily="18" charset="0"/>
                <a:cs typeface="Times New Roman" panose="02020603050405020304" pitchFamily="18" charset="0"/>
              </a:rPr>
              <a:t> 3: </a:t>
            </a:r>
            <a:r>
              <a:rPr lang="en-US" sz="2700" dirty="0" err="1">
                <a:solidFill>
                  <a:schemeClr val="tx1"/>
                </a:solidFill>
                <a:latin typeface="Times New Roman" panose="02020603050405020304" pitchFamily="18" charset="0"/>
                <a:cs typeface="Times New Roman" panose="02020603050405020304" pitchFamily="18" charset="0"/>
              </a:rPr>
              <a:t>Nêu</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các</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phương</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thức</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chăn</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nuôi</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chủ</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yếu</a:t>
            </a:r>
            <a:r>
              <a:rPr lang="en-US" sz="2700" dirty="0">
                <a:solidFill>
                  <a:schemeClr val="tx1"/>
                </a:solidFill>
                <a:latin typeface="Times New Roman" panose="02020603050405020304" pitchFamily="18" charset="0"/>
                <a:cs typeface="Times New Roman" panose="02020603050405020304" pitchFamily="18" charset="0"/>
              </a:rPr>
              <a:t> ở </a:t>
            </a:r>
            <a:r>
              <a:rPr lang="en-US" sz="2700" dirty="0" err="1">
                <a:solidFill>
                  <a:schemeClr val="tx1"/>
                </a:solidFill>
                <a:latin typeface="Times New Roman" panose="02020603050405020304" pitchFamily="18" charset="0"/>
                <a:cs typeface="Times New Roman" panose="02020603050405020304" pitchFamily="18" charset="0"/>
              </a:rPr>
              <a:t>nước</a:t>
            </a:r>
            <a:r>
              <a:rPr lang="en-US" sz="2700" dirty="0">
                <a:solidFill>
                  <a:schemeClr val="tx1"/>
                </a:solidFill>
                <a:latin typeface="Times New Roman" panose="02020603050405020304" pitchFamily="18" charset="0"/>
                <a:cs typeface="Times New Roman" panose="02020603050405020304" pitchFamily="18" charset="0"/>
              </a:rPr>
              <a:t> ta. Ở </a:t>
            </a:r>
            <a:r>
              <a:rPr lang="en-US" sz="2700" dirty="0" err="1">
                <a:solidFill>
                  <a:schemeClr val="tx1"/>
                </a:solidFill>
                <a:latin typeface="Times New Roman" panose="02020603050405020304" pitchFamily="18" charset="0"/>
                <a:cs typeface="Times New Roman" panose="02020603050405020304" pitchFamily="18" charset="0"/>
              </a:rPr>
              <a:t>gia</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đình</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địa</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phương</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em</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đang</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áp</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dụng</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những</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phương</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thức</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chăn</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nuôi</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nào</a:t>
            </a:r>
            <a:r>
              <a:rPr lang="en-US" sz="2700" dirty="0">
                <a:solidFill>
                  <a:schemeClr val="tx1"/>
                </a:solidFill>
                <a:latin typeface="Times New Roman" panose="02020603050405020304" pitchFamily="18" charset="0"/>
                <a:cs typeface="Times New Roman" panose="02020603050405020304" pitchFamily="18" charset="0"/>
              </a:rPr>
              <a:t>? Cho </a:t>
            </a:r>
            <a:r>
              <a:rPr lang="en-US" sz="2700" dirty="0" err="1">
                <a:solidFill>
                  <a:schemeClr val="tx1"/>
                </a:solidFill>
                <a:latin typeface="Times New Roman" panose="02020603050405020304" pitchFamily="18" charset="0"/>
                <a:cs typeface="Times New Roman" panose="02020603050405020304" pitchFamily="18" charset="0"/>
              </a:rPr>
              <a:t>ví</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dụ</a:t>
            </a:r>
            <a:r>
              <a:rPr lang="en-US" sz="2700" dirty="0">
                <a:solidFill>
                  <a:schemeClr val="tx1"/>
                </a:solidFill>
                <a:latin typeface="Times New Roman" panose="02020603050405020304" pitchFamily="18" charset="0"/>
                <a:cs typeface="Times New Roman" panose="02020603050405020304" pitchFamily="18" charset="0"/>
              </a:rPr>
              <a:t> minh </a:t>
            </a:r>
            <a:r>
              <a:rPr lang="en-US" sz="2700" dirty="0" err="1">
                <a:solidFill>
                  <a:schemeClr val="tx1"/>
                </a:solidFill>
                <a:latin typeface="Times New Roman" panose="02020603050405020304" pitchFamily="18" charset="0"/>
                <a:cs typeface="Times New Roman" panose="02020603050405020304" pitchFamily="18" charset="0"/>
              </a:rPr>
              <a:t>họa</a:t>
            </a:r>
            <a:endParaRPr lang="en-US" sz="2700" dirty="0">
              <a:solidFill>
                <a:schemeClr val="tx1"/>
              </a:solidFill>
              <a:latin typeface="Times New Roman" panose="02020603050405020304" pitchFamily="18" charset="0"/>
              <a:cs typeface="Times New Roman" panose="02020603050405020304" pitchFamily="18" charset="0"/>
            </a:endParaRPr>
          </a:p>
        </p:txBody>
      </p:sp>
      <p:sp>
        <p:nvSpPr>
          <p:cNvPr id="7" name="Rectangle 6"/>
          <p:cNvSpPr/>
          <p:nvPr/>
        </p:nvSpPr>
        <p:spPr>
          <a:xfrm>
            <a:off x="346358" y="5084616"/>
            <a:ext cx="11596255" cy="133003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700" dirty="0" err="1">
                <a:latin typeface="Times New Roman" panose="02020603050405020304" pitchFamily="18" charset="0"/>
                <a:cs typeface="Times New Roman" panose="02020603050405020304" pitchFamily="18" charset="0"/>
              </a:rPr>
              <a:t>Nhóm</a:t>
            </a:r>
            <a:r>
              <a:rPr lang="en-US" sz="2700" dirty="0">
                <a:latin typeface="Times New Roman" panose="02020603050405020304" pitchFamily="18" charset="0"/>
                <a:cs typeface="Times New Roman" panose="02020603050405020304" pitchFamily="18" charset="0"/>
              </a:rPr>
              <a:t> 4: </a:t>
            </a:r>
            <a:r>
              <a:rPr lang="en-US" sz="2700" dirty="0" err="1">
                <a:latin typeface="Times New Roman" panose="02020603050405020304" pitchFamily="18" charset="0"/>
                <a:cs typeface="Times New Roman" panose="02020603050405020304" pitchFamily="18" charset="0"/>
              </a:rPr>
              <a:t>Trình</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bày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xu</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hướng</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phát</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triển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của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chăn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nuôi</a:t>
            </a:r>
            <a:r>
              <a:rPr lang="en-US" sz="2700" dirty="0">
                <a:latin typeface="Times New Roman" panose="02020603050405020304" pitchFamily="18" charset="0"/>
                <a:cs typeface="Times New Roman" panose="02020603050405020304" pitchFamily="18" charset="0"/>
              </a:rPr>
              <a:t> ở </a:t>
            </a:r>
            <a:r>
              <a:rPr lang="en-US" sz="2700" dirty="0" err="1">
                <a:latin typeface="Times New Roman" panose="02020603050405020304" pitchFamily="18" charset="0"/>
                <a:cs typeface="Times New Roman" panose="02020603050405020304" pitchFamily="18" charset="0"/>
              </a:rPr>
              <a:t>Việt</a:t>
            </a:r>
            <a:r>
              <a:rPr lang="en-US" sz="2700" dirty="0">
                <a:latin typeface="Times New Roman" panose="02020603050405020304" pitchFamily="18" charset="0"/>
                <a:cs typeface="Times New Roman" panose="02020603050405020304" pitchFamily="18" charset="0"/>
              </a:rPr>
              <a:t> Nam </a:t>
            </a:r>
            <a:r>
              <a:rPr lang="en-US" sz="2700" dirty="0" err="1">
                <a:latin typeface="Times New Roman" panose="02020603050405020304" pitchFamily="18" charset="0"/>
                <a:cs typeface="Times New Roman" panose="02020603050405020304" pitchFamily="18" charset="0"/>
              </a:rPr>
              <a:t>và</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trên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thế</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giới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Nêu</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đặc</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điểm</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cơ</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bản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của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chăn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nuôi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bền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vững</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chăn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nuôi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thông</a:t>
            </a:r>
            <a:r>
              <a:rPr lang="en-US" sz="2700" dirty="0">
                <a:latin typeface="Times New Roman" panose="02020603050405020304" pitchFamily="18" charset="0"/>
                <a:cs typeface="Times New Roman" panose="02020603050405020304" pitchFamily="18" charset="0"/>
              </a:rPr>
              <a:t> minh</a:t>
            </a:r>
          </a:p>
        </p:txBody>
      </p:sp>
    </p:spTree>
    <p:extLst>
      <p:ext uri="{BB962C8B-B14F-4D97-AF65-F5344CB8AC3E}">
        <p14:creationId xmlns:p14="http://schemas.microsoft.com/office/powerpoint/2010/main" val="1219020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95745" y="598207"/>
            <a:ext cx="11069782" cy="830997"/>
          </a:xfrm>
          <a:prstGeom prst="rect">
            <a:avLst/>
          </a:prstGeom>
        </p:spPr>
        <p:txBody>
          <a:bodyPr wrap="square">
            <a:spAutoFit/>
          </a:bodyPr>
          <a:lstStyle/>
          <a:p>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trò</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nghiệp</a:t>
            </a:r>
            <a:r>
              <a:rPr lang="en-US" sz="2400" dirty="0">
                <a:latin typeface="Times New Roman" panose="02020603050405020304" pitchFamily="18" charset="0"/>
                <a:cs typeface="Times New Roman" panose="02020603050405020304" pitchFamily="18" charset="0"/>
              </a:rPr>
              <a:t> 4.0. </a:t>
            </a:r>
            <a:r>
              <a:rPr lang="en-US" sz="2400" dirty="0" err="1">
                <a:latin typeface="Times New Roman" panose="02020603050405020304" pitchFamily="18" charset="0"/>
                <a:cs typeface="Times New Roman" panose="02020603050405020304" pitchFamily="18" charset="0"/>
              </a:rPr>
              <a:t>Liên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tiễn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p>
        </p:txBody>
      </p:sp>
      <p:sp>
        <p:nvSpPr>
          <p:cNvPr id="2" name="Rectangle 1"/>
          <p:cNvSpPr/>
          <p:nvPr/>
        </p:nvSpPr>
        <p:spPr>
          <a:xfrm>
            <a:off x="595745" y="1831861"/>
            <a:ext cx="11069782" cy="4524315"/>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trò</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giàu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prorein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khẩu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kéo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bón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trọt</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vọng</a:t>
            </a:r>
            <a:r>
              <a:rPr lang="en-US" sz="2400" dirty="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endParaRPr lang="en-US"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khẩu</a:t>
            </a:r>
            <a:endParaRPr lang="en-US"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nhờ</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khoa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nghệ</a:t>
            </a:r>
            <a:r>
              <a:rPr lang="en-US" sz="2400" dirty="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tiễn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hỏi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mở</a:t>
            </a:r>
            <a:r>
              <a:rPr lang="en-US" sz="2400" dirty="0">
                <a:latin typeface="Times New Roman" panose="02020603050405020304" pitchFamily="18" charset="0"/>
                <a:cs typeface="Times New Roman" panose="02020603050405020304" pitchFamily="18" charset="0"/>
              </a:rPr>
              <a:t> HS </a:t>
            </a:r>
            <a:r>
              <a:rPr lang="en-US" sz="2400" dirty="0" err="1">
                <a:latin typeface="Times New Roman" panose="02020603050405020304" pitchFamily="18" charset="0"/>
                <a:cs typeface="Times New Roman" panose="02020603050405020304" pitchFamily="18" charset="0"/>
              </a:rPr>
              <a:t>trả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tự</a:t>
            </a:r>
            <a:r>
              <a:rPr lang="en-US" sz="2400" dirty="0">
                <a:latin typeface="Times New Roman" panose="02020603050405020304" pitchFamily="18" charset="0"/>
                <a:cs typeface="Times New Roman" panose="02020603050405020304" pitchFamily="18" charset="0"/>
              </a:rPr>
              <a:t> do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VD: Ở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tiễn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bò</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9183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1054" y="376535"/>
            <a:ext cx="11014364" cy="830997"/>
          </a:xfrm>
          <a:prstGeom prst="rect">
            <a:avLst/>
          </a:prstGeom>
        </p:spPr>
        <p:txBody>
          <a:bodyPr wrap="square">
            <a:spAutoFit/>
          </a:bodyPr>
          <a:lstStyle/>
          <a:p>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2: </a:t>
            </a:r>
            <a:r>
              <a:rPr lang="en-US" sz="2400" dirty="0" err="1">
                <a:latin typeface="Times New Roman" panose="02020603050405020304" pitchFamily="18" charset="0"/>
                <a:cs typeface="Times New Roman" panose="02020603050405020304" pitchFamily="18" charset="0"/>
              </a:rPr>
              <a:t>Hãy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gốc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dưới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duy</a:t>
            </a:r>
            <a:endParaRPr lang="en-US" sz="24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2549237" y="1207532"/>
            <a:ext cx="9222126" cy="5327257"/>
          </a:xfrm>
          <a:prstGeom prst="rect">
            <a:avLst/>
          </a:prstGeom>
        </p:spPr>
      </p:pic>
      <p:sp>
        <p:nvSpPr>
          <p:cNvPr id="6" name="TextBox 5"/>
          <p:cNvSpPr txBox="1"/>
          <p:nvPr/>
        </p:nvSpPr>
        <p:spPr>
          <a:xfrm>
            <a:off x="471054" y="1776185"/>
            <a:ext cx="886691"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Ví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6966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799" y="168717"/>
            <a:ext cx="11208327" cy="830997"/>
          </a:xfrm>
          <a:prstGeom prst="rect">
            <a:avLst/>
          </a:prstGeom>
        </p:spPr>
        <p:txBody>
          <a:bodyPr wrap="square">
            <a:spAutoFit/>
          </a:bodyPr>
          <a:lstStyle/>
          <a:p>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3: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yếu</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cs typeface="Times New Roman" panose="02020603050405020304" pitchFamily="18" charset="0"/>
              </a:rPr>
              <a:t> ta. Ở </a:t>
            </a:r>
            <a:r>
              <a:rPr lang="en-US" sz="2400" dirty="0" err="1">
                <a:latin typeface="Times New Roman" panose="02020603050405020304" pitchFamily="18" charset="0"/>
                <a:cs typeface="Times New Roman" panose="02020603050405020304" pitchFamily="18" charset="0"/>
              </a:rPr>
              <a:t>gia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Cho </a:t>
            </a:r>
            <a:r>
              <a:rPr lang="en-US" sz="2400" dirty="0" err="1">
                <a:latin typeface="Times New Roman" panose="02020603050405020304" pitchFamily="18" charset="0"/>
                <a:cs typeface="Times New Roman" panose="02020603050405020304" pitchFamily="18" charset="0"/>
              </a:rPr>
              <a:t>ví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a:t>
            </a:r>
            <a:r>
              <a:rPr lang="en-US" sz="2400" dirty="0">
                <a:latin typeface="Times New Roman" panose="02020603050405020304" pitchFamily="18" charset="0"/>
                <a:cs typeface="Times New Roman" panose="02020603050405020304" pitchFamily="18" charset="0"/>
              </a:rPr>
              <a:t> minh </a:t>
            </a:r>
            <a:r>
              <a:rPr lang="en-US" sz="2400" dirty="0" err="1">
                <a:latin typeface="Times New Roman" panose="02020603050405020304" pitchFamily="18" charset="0"/>
                <a:cs typeface="Times New Roman" panose="02020603050405020304" pitchFamily="18" charset="0"/>
              </a:rPr>
              <a:t>họa</a:t>
            </a:r>
            <a:endParaRPr lang="en-US" sz="2400" dirty="0">
              <a:latin typeface="Times New Roman" panose="02020603050405020304" pitchFamily="18" charset="0"/>
              <a:cs typeface="Times New Roman" panose="02020603050405020304" pitchFamily="18" charset="0"/>
            </a:endParaRPr>
          </a:p>
        </p:txBody>
      </p:sp>
      <p:sp>
        <p:nvSpPr>
          <p:cNvPr id="5" name="Rectangle 4"/>
          <p:cNvSpPr/>
          <p:nvPr/>
        </p:nvSpPr>
        <p:spPr>
          <a:xfrm>
            <a:off x="623454" y="1637529"/>
            <a:ext cx="10889672" cy="2677656"/>
          </a:xfrm>
          <a:prstGeom prst="rect">
            <a:avLst/>
          </a:prstGeom>
        </p:spPr>
        <p:txBody>
          <a:bodyPr wrap="square">
            <a:spAutoFit/>
          </a:bodyPr>
          <a:lstStyle/>
          <a:p>
            <a:pPr algn="just"/>
            <a:r>
              <a:rPr lang="vi-VN" sz="2400" b="0" i="0" dirty="0">
                <a:effectLst/>
                <a:latin typeface="Times New Roman" panose="02020603050405020304" pitchFamily="18" charset="0"/>
                <a:cs typeface="Times New Roman" panose="02020603050405020304" pitchFamily="18" charset="0"/>
              </a:rPr>
              <a:t>Phương thức chăn nuôi chủ yếu ở nước ta là: chăn thả tự do và chăn nuôi công nghiệp</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chăn</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nuôi</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bán</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công</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nghiệp</a:t>
            </a:r>
            <a:r>
              <a:rPr lang="vi-VN" sz="2400" b="0" i="0" dirty="0">
                <a:effectLst/>
                <a:latin typeface="Times New Roman" panose="02020603050405020304" pitchFamily="18" charset="0"/>
                <a:cs typeface="Times New Roman" panose="02020603050405020304" pitchFamily="18" charset="0"/>
              </a:rPr>
              <a:t>.</a:t>
            </a:r>
          </a:p>
          <a:p>
            <a:pPr algn="just"/>
            <a:r>
              <a:rPr lang="vi-VN" sz="2400" b="0" i="0" dirty="0">
                <a:effectLst/>
                <a:latin typeface="Times New Roman" panose="02020603050405020304" pitchFamily="18" charset="0"/>
                <a:cs typeface="Times New Roman" panose="02020603050405020304" pitchFamily="18" charset="0"/>
              </a:rPr>
              <a:t>Ở gia đình, địa phương em đang áp dụng phương thức:</a:t>
            </a:r>
          </a:p>
          <a:p>
            <a:pPr algn="just">
              <a:buFont typeface="Arial" panose="020B0604020202020204" pitchFamily="34" charset="0"/>
              <a:buChar char="•"/>
            </a:pPr>
            <a:r>
              <a:rPr lang="en-US" sz="2400" b="0" i="0" dirty="0">
                <a:effectLst/>
                <a:latin typeface="Times New Roman" panose="02020603050405020304" pitchFamily="18" charset="0"/>
                <a:cs typeface="Times New Roman" panose="02020603050405020304" pitchFamily="18" charset="0"/>
              </a:rPr>
              <a:t> </a:t>
            </a:r>
            <a:r>
              <a:rPr lang="vi-VN" sz="2400" b="0" i="0" dirty="0">
                <a:effectLst/>
                <a:latin typeface="Times New Roman" panose="02020603050405020304" pitchFamily="18" charset="0"/>
                <a:cs typeface="Times New Roman" panose="02020603050405020304" pitchFamily="18" charset="0"/>
              </a:rPr>
              <a:t>Chăn nuôi thả tự do: Những vật nuôi thường được nuôi theo phương thức chăn thả tự do là: trâu, bò</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gà</a:t>
            </a:r>
            <a:r>
              <a:rPr lang="vi-VN" sz="2400" b="0" i="0" dirty="0">
                <a:effectLst/>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giữa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tự</a:t>
            </a:r>
            <a:r>
              <a:rPr lang="en-US" sz="2400" dirty="0">
                <a:latin typeface="Times New Roman" panose="02020603050405020304" pitchFamily="18" charset="0"/>
                <a:cs typeface="Times New Roman" panose="02020603050405020304" pitchFamily="18" charset="0"/>
              </a:rPr>
              <a:t> do.: </a:t>
            </a:r>
            <a:r>
              <a:rPr lang="en-US" sz="2400" dirty="0" err="1">
                <a:latin typeface="Times New Roman" panose="02020603050405020304" pitchFamily="18" charset="0"/>
                <a:cs typeface="Times New Roman" panose="02020603050405020304" pitchFamily="18" charset="0"/>
              </a:rPr>
              <a:t>Vịt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bò</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29774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1054" y="237989"/>
            <a:ext cx="10861963" cy="830997"/>
          </a:xfrm>
          <a:prstGeom prst="rect">
            <a:avLst/>
          </a:prstGeom>
        </p:spPr>
        <p:txBody>
          <a:bodyPr wrap="square">
            <a:spAutoFit/>
          </a:bodyPr>
          <a:lstStyle/>
          <a:p>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4: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Việt</a:t>
            </a:r>
            <a:r>
              <a:rPr lang="en-US" sz="2400" dirty="0">
                <a:latin typeface="Times New Roman" panose="02020603050405020304" pitchFamily="18" charset="0"/>
                <a:cs typeface="Times New Roman" panose="02020603050405020304" pitchFamily="18" charset="0"/>
              </a:rPr>
              <a:t> Nam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minh</a:t>
            </a:r>
          </a:p>
        </p:txBody>
      </p:sp>
      <p:sp>
        <p:nvSpPr>
          <p:cNvPr id="6" name="Rectangle 5"/>
          <p:cNvSpPr/>
          <p:nvPr/>
        </p:nvSpPr>
        <p:spPr>
          <a:xfrm>
            <a:off x="471054" y="1064429"/>
            <a:ext cx="11263746" cy="5262979"/>
          </a:xfrm>
          <a:prstGeom prst="rect">
            <a:avLst/>
          </a:prstGeom>
        </p:spPr>
        <p:txBody>
          <a:bodyPr wrap="square">
            <a:spAutoFit/>
          </a:bodyPr>
          <a:lstStyle/>
          <a:p>
            <a:pPr algn="just"/>
            <a:r>
              <a:rPr lang="vi-VN" sz="2400" b="0" i="1" dirty="0">
                <a:effectLst/>
                <a:latin typeface="Times New Roman" panose="02020603050405020304" pitchFamily="18" charset="0"/>
                <a:cs typeface="Times New Roman" panose="02020603050405020304" pitchFamily="18" charset="0"/>
              </a:rPr>
              <a:t>Xu thế phát triển chăn nuôi ở Việt Nam:</a:t>
            </a:r>
            <a:endParaRPr lang="vi-VN" sz="2400" b="0" i="0" dirty="0">
              <a:effectLst/>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sz="2400" b="0" i="0" dirty="0">
                <a:effectLst/>
                <a:latin typeface="Times New Roman" panose="02020603050405020304" pitchFamily="18" charset="0"/>
                <a:cs typeface="Times New Roman" panose="02020603050405020304" pitchFamily="18" charset="0"/>
              </a:rPr>
              <a:t> </a:t>
            </a:r>
            <a:r>
              <a:rPr lang="vi-VN" sz="2400" b="0" i="0" dirty="0">
                <a:effectLst/>
                <a:latin typeface="Times New Roman" panose="02020603050405020304" pitchFamily="18" charset="0"/>
                <a:cs typeface="Times New Roman" panose="02020603050405020304" pitchFamily="18" charset="0"/>
              </a:rPr>
              <a:t>Ngành sản xuất nông nghiệp đang phục vụ ngày càng nhiều cho chế độ ăn toàn cầu hóa. </a:t>
            </a:r>
          </a:p>
          <a:p>
            <a:pPr algn="just">
              <a:buFont typeface="Arial" panose="020B0604020202020204" pitchFamily="34" charset="0"/>
              <a:buChar char="•"/>
            </a:pPr>
            <a:r>
              <a:rPr lang="en-US" sz="2400" b="0" i="0" dirty="0">
                <a:effectLst/>
                <a:latin typeface="Times New Roman" panose="02020603050405020304" pitchFamily="18" charset="0"/>
                <a:cs typeface="Times New Roman" panose="02020603050405020304" pitchFamily="18" charset="0"/>
              </a:rPr>
              <a:t> </a:t>
            </a:r>
            <a:r>
              <a:rPr lang="vi-VN" sz="2400" b="0" i="0" dirty="0">
                <a:effectLst/>
                <a:latin typeface="Times New Roman" panose="02020603050405020304" pitchFamily="18" charset="0"/>
                <a:cs typeface="Times New Roman" panose="02020603050405020304" pitchFamily="18" charset="0"/>
              </a:rPr>
              <a:t>Nâng cao chất lượng; sản xuất thực phẩm hữu cơ; thân thiện với môi trường và coi trọng phúc lợi động vật. </a:t>
            </a:r>
          </a:p>
          <a:p>
            <a:pPr algn="just">
              <a:buFont typeface="Arial" panose="020B0604020202020204" pitchFamily="34" charset="0"/>
              <a:buChar char="•"/>
            </a:pPr>
            <a:r>
              <a:rPr lang="en-US" sz="2400" b="0" i="0" dirty="0">
                <a:effectLst/>
                <a:latin typeface="Times New Roman" panose="02020603050405020304" pitchFamily="18" charset="0"/>
                <a:cs typeface="Times New Roman" panose="02020603050405020304" pitchFamily="18" charset="0"/>
              </a:rPr>
              <a:t> </a:t>
            </a:r>
            <a:r>
              <a:rPr lang="vi-VN" sz="2400" b="0" i="0" dirty="0">
                <a:effectLst/>
                <a:latin typeface="Times New Roman" panose="02020603050405020304" pitchFamily="18" charset="0"/>
                <a:cs typeface="Times New Roman" panose="02020603050405020304" pitchFamily="18" charset="0"/>
              </a:rPr>
              <a:t>Tập trung giải quyết các điểm yếu về năng suất, chất lượng sản phẩm, dịch bệnh, ô nhiễm môi trường và mở rộng thị trường xuất khẩu.</a:t>
            </a:r>
          </a:p>
          <a:p>
            <a:pPr algn="just"/>
            <a:r>
              <a:rPr lang="vi-VN" sz="2400" b="0" i="1" dirty="0">
                <a:effectLst/>
                <a:latin typeface="Times New Roman" panose="02020603050405020304" pitchFamily="18" charset="0"/>
                <a:cs typeface="Times New Roman" panose="02020603050405020304" pitchFamily="18" charset="0"/>
              </a:rPr>
              <a:t>Xu thế phát triển chăn nu</a:t>
            </a:r>
            <a:r>
              <a:rPr lang="en-US" sz="2400" i="1" dirty="0">
                <a:latin typeface="Times New Roman" panose="02020603050405020304" pitchFamily="18" charset="0"/>
                <a:cs typeface="Times New Roman" panose="02020603050405020304" pitchFamily="18" charset="0"/>
              </a:rPr>
              <a:t>ô</a:t>
            </a:r>
            <a:r>
              <a:rPr lang="vi-VN" sz="2400" b="0" i="1" dirty="0">
                <a:effectLst/>
                <a:latin typeface="Times New Roman" panose="02020603050405020304" pitchFamily="18" charset="0"/>
                <a:cs typeface="Times New Roman" panose="02020603050405020304" pitchFamily="18" charset="0"/>
              </a:rPr>
              <a:t>i trên thế giới:</a:t>
            </a:r>
            <a:endParaRPr lang="vi-VN" sz="2400" b="0" i="0" dirty="0">
              <a:effectLst/>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sz="2400" b="0" i="0" dirty="0">
                <a:effectLst/>
                <a:latin typeface="Times New Roman" panose="02020603050405020304" pitchFamily="18" charset="0"/>
                <a:cs typeface="Times New Roman" panose="02020603050405020304" pitchFamily="18" charset="0"/>
              </a:rPr>
              <a:t> </a:t>
            </a:r>
            <a:r>
              <a:rPr lang="vi-VN" sz="2400" b="0" i="0" dirty="0">
                <a:effectLst/>
                <a:latin typeface="Times New Roman" panose="02020603050405020304" pitchFamily="18" charset="0"/>
                <a:cs typeface="Times New Roman" panose="02020603050405020304" pitchFamily="18" charset="0"/>
              </a:rPr>
              <a:t>Giảm diện tích sản xuất và dân số làm nông nghiệp, nhưng sẽ làm gia tăng tiêu thụ sản phẩm chăn nuôi đông lạnh và chế biến.</a:t>
            </a:r>
          </a:p>
          <a:p>
            <a:pPr algn="just">
              <a:buFont typeface="Arial" panose="020B0604020202020204" pitchFamily="34" charset="0"/>
              <a:buChar char="•"/>
            </a:pPr>
            <a:r>
              <a:rPr lang="en-US" sz="2400" b="0" i="0" dirty="0">
                <a:effectLst/>
                <a:latin typeface="Times New Roman" panose="02020603050405020304" pitchFamily="18" charset="0"/>
                <a:cs typeface="Times New Roman" panose="02020603050405020304" pitchFamily="18" charset="0"/>
              </a:rPr>
              <a:t> </a:t>
            </a:r>
            <a:r>
              <a:rPr lang="vi-VN" sz="2400" b="0" i="0" dirty="0">
                <a:effectLst/>
                <a:latin typeface="Times New Roman" panose="02020603050405020304" pitchFamily="18" charset="0"/>
                <a:cs typeface="Times New Roman" panose="02020603050405020304" pitchFamily="18" charset="0"/>
              </a:rPr>
              <a:t>Phát triển hệ thống chăn nuôi trong những thập kỷ tới chắc chắn sẽ liên quan đến sự cân bằng giữa an ninh lương thực, nghèo đói, bình đẳng, bền vững Môi trường và phát triển kinh tế.</a:t>
            </a:r>
          </a:p>
          <a:p>
            <a:pPr algn="just">
              <a:buFont typeface="Arial" panose="020B0604020202020204" pitchFamily="34" charset="0"/>
              <a:buChar char="•"/>
            </a:pPr>
            <a:r>
              <a:rPr lang="en-US" sz="2400" b="0" i="0" dirty="0">
                <a:effectLst/>
                <a:latin typeface="Times New Roman" panose="02020603050405020304" pitchFamily="18" charset="0"/>
                <a:cs typeface="Times New Roman" panose="02020603050405020304" pitchFamily="18" charset="0"/>
              </a:rPr>
              <a:t> </a:t>
            </a:r>
            <a:r>
              <a:rPr lang="vi-VN" sz="2400" b="0" i="0" dirty="0">
                <a:effectLst/>
                <a:latin typeface="Times New Roman" panose="02020603050405020304" pitchFamily="18" charset="0"/>
                <a:cs typeface="Times New Roman" panose="02020603050405020304" pitchFamily="18" charset="0"/>
              </a:rPr>
              <a:t>Nâng cao chất lượng; sản xuất thực phẩm hữu cơ; thân thiện với môi trường và coi trọng phúc lợi động vật. </a:t>
            </a:r>
          </a:p>
        </p:txBody>
      </p:sp>
    </p:spTree>
    <p:extLst>
      <p:ext uri="{BB962C8B-B14F-4D97-AF65-F5344CB8AC3E}">
        <p14:creationId xmlns:p14="http://schemas.microsoft.com/office/powerpoint/2010/main" val="277064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7693"/>
            <a:ext cx="11887200" cy="6740307"/>
          </a:xfrm>
          <a:prstGeom prst="rect">
            <a:avLst/>
          </a:prstGeom>
        </p:spPr>
        <p:txBody>
          <a:bodyPr wrap="square">
            <a:spAutoFit/>
          </a:bodyPr>
          <a:lstStyle/>
          <a:p>
            <a:pPr algn="just"/>
            <a:r>
              <a:rPr lang="vi-VN" sz="2400" b="0" i="1" dirty="0">
                <a:effectLst/>
                <a:latin typeface="+mj-lt"/>
              </a:rPr>
              <a:t>Đặc điểm chăn nuôi bền vững:</a:t>
            </a:r>
            <a:endParaRPr lang="vi-VN" sz="2400" b="0" i="0" dirty="0">
              <a:effectLst/>
              <a:latin typeface="+mj-lt"/>
            </a:endParaRPr>
          </a:p>
          <a:p>
            <a:pPr algn="just">
              <a:buFont typeface="Arial" panose="020B0604020202020204" pitchFamily="34" charset="0"/>
              <a:buChar char="•"/>
            </a:pPr>
            <a:r>
              <a:rPr lang="vi-VN" sz="2400" b="0" i="0" dirty="0">
                <a:effectLst/>
                <a:latin typeface="+mj-lt"/>
              </a:rPr>
              <a:t>Vật nuôi được nuôi dưỡng và chăm sóc tốt, không bị ngược đãi, được tự do thể hiện các tập tính tự nhiên.</a:t>
            </a:r>
          </a:p>
          <a:p>
            <a:pPr algn="just">
              <a:buFont typeface="Arial" panose="020B0604020202020204" pitchFamily="34" charset="0"/>
              <a:buChar char="•"/>
            </a:pPr>
            <a:r>
              <a:rPr lang="vi-VN" sz="2400" b="0" i="0" dirty="0">
                <a:effectLst/>
                <a:latin typeface="+mj-lt"/>
              </a:rPr>
              <a:t>Cung cấp cho người tiêu dùng nguồn thực phẩm (thịt, trứng, sữa) chất lượng cao, an toàn, giá cả hợp lí.</a:t>
            </a:r>
          </a:p>
          <a:p>
            <a:pPr algn="just">
              <a:buFont typeface="Arial" panose="020B0604020202020204" pitchFamily="34" charset="0"/>
              <a:buChar char="•"/>
            </a:pPr>
            <a:r>
              <a:rPr lang="vi-VN" sz="2400" b="0" i="0" dirty="0">
                <a:effectLst/>
                <a:latin typeface="+mj-lt"/>
              </a:rPr>
              <a:t>Người chăn nuôi có lợi nhuận, môi trường được bảo vệ.</a:t>
            </a:r>
          </a:p>
          <a:p>
            <a:pPr algn="just">
              <a:buFont typeface="Arial" panose="020B0604020202020204" pitchFamily="34" charset="0"/>
              <a:buChar char="•"/>
            </a:pPr>
            <a:r>
              <a:rPr lang="vi-VN" sz="2400" b="0" i="0" dirty="0">
                <a:effectLst/>
                <a:latin typeface="+mj-lt"/>
              </a:rPr>
              <a:t>Luôn đảm bảo hài hòa về lợi ích của người chăn nuôi, người tiêu dùng, vật nuôi và bảo vệ môi trường.</a:t>
            </a:r>
          </a:p>
          <a:p>
            <a:pPr algn="just"/>
            <a:r>
              <a:rPr lang="vi-VN" sz="2400" b="0" i="1" dirty="0">
                <a:effectLst/>
                <a:latin typeface="+mj-lt"/>
              </a:rPr>
              <a:t>Đặc điểm chăn nuôi thông minh:</a:t>
            </a:r>
            <a:endParaRPr lang="vi-VN" sz="2400" b="0" i="0" dirty="0">
              <a:effectLst/>
              <a:latin typeface="+mj-lt"/>
            </a:endParaRPr>
          </a:p>
          <a:p>
            <a:pPr algn="just">
              <a:buFont typeface="Arial" panose="020B0604020202020204" pitchFamily="34" charset="0"/>
              <a:buChar char="•"/>
            </a:pPr>
            <a:r>
              <a:rPr lang="vi-VN" sz="2400" b="0" i="0" dirty="0">
                <a:effectLst/>
                <a:latin typeface="+mj-lt"/>
              </a:rPr>
              <a:t>Áp dụng đồng bộ các công nghệ thông minh như công nghệ cảm biến, trí tuệ nhân tạo, internet kết nối vạn vật, máy móc,... vào trong chăn nuôi.</a:t>
            </a:r>
          </a:p>
          <a:p>
            <a:pPr algn="just">
              <a:buFont typeface="Arial" panose="020B0604020202020204" pitchFamily="34" charset="0"/>
              <a:buChar char="•"/>
            </a:pPr>
            <a:r>
              <a:rPr lang="vi-VN" sz="2400" b="0" i="0" dirty="0">
                <a:effectLst/>
                <a:latin typeface="+mj-lt"/>
              </a:rPr>
              <a:t>Công nghệ được lựa chọn có tính khả thi cao, phù hợp với điều kiện, hoàn cảnh và khả năng của người chăn nuôi.</a:t>
            </a:r>
          </a:p>
          <a:p>
            <a:pPr algn="just">
              <a:buFont typeface="Arial" panose="020B0604020202020204" pitchFamily="34" charset="0"/>
              <a:buChar char="•"/>
            </a:pPr>
            <a:r>
              <a:rPr lang="vi-VN" sz="2400" b="0" i="0" dirty="0">
                <a:effectLst/>
                <a:latin typeface="+mj-lt"/>
              </a:rPr>
              <a:t>Liên kết chuỗi chăn nuôi khép kín “từ trang trại đến bàn ăn”, nghĩa là liên kết từ trại chăn nuôi kết nối với thu gom, giết mổ, chế biến và tiêu thụ sản phẩm chăn nuôi (kể cả xuất khẩu); liên kết năm nhà (Nhà nước, Nhà nông, Nhà doanh nghiệp, Nhà băng (ngân hàng) và Nhà khoa học).</a:t>
            </a:r>
          </a:p>
          <a:p>
            <a:pPr algn="just">
              <a:buFont typeface="Arial" panose="020B0604020202020204" pitchFamily="34" charset="0"/>
              <a:buChar char="•"/>
            </a:pPr>
            <a:r>
              <a:rPr lang="vi-VN" sz="2400" b="0" i="0" dirty="0">
                <a:effectLst/>
                <a:latin typeface="+mj-lt"/>
              </a:rPr>
              <a:t>Sản phẩm chăn nuôi an toàn, giá cả hợp lí, giúp cho ngành chăn nuôi phát triển bền vững.</a:t>
            </a:r>
          </a:p>
        </p:txBody>
      </p:sp>
    </p:spTree>
    <p:extLst>
      <p:ext uri="{BB962C8B-B14F-4D97-AF65-F5344CB8AC3E}">
        <p14:creationId xmlns:p14="http://schemas.microsoft.com/office/powerpoint/2010/main" val="759965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4605" y="293316"/>
            <a:ext cx="1628972" cy="523220"/>
          </a:xfrm>
          <a:prstGeom prst="rect">
            <a:avLst/>
          </a:prstGeom>
        </p:spPr>
        <p:txBody>
          <a:bodyPr wrap="none">
            <a:spAutoFit/>
          </a:bodyPr>
          <a:lstStyle/>
          <a:p>
            <a:pPr algn="ctr"/>
            <a:r>
              <a:rPr lang="en-US" sz="2800" i="0" u="sng" dirty="0" err="1">
                <a:effectLst/>
                <a:latin typeface="Times New Roman" panose="02020603050405020304" pitchFamily="18" charset="0"/>
                <a:cs typeface="Times New Roman" panose="02020603050405020304" pitchFamily="18" charset="0"/>
              </a:rPr>
              <a:t>Luyện</a:t>
            </a:r>
            <a:r>
              <a:rPr lang="en-US" sz="2800" i="0" u="sng" dirty="0">
                <a:effectLst/>
                <a:latin typeface="Times New Roman" panose="02020603050405020304" pitchFamily="18" charset="0"/>
                <a:cs typeface="Times New Roman" panose="02020603050405020304" pitchFamily="18" charset="0"/>
              </a:rPr>
              <a:t> </a:t>
            </a:r>
            <a:r>
              <a:rPr lang="en-US" sz="2800" i="0" u="sng" dirty="0" err="1">
                <a:effectLst/>
                <a:latin typeface="Times New Roman" panose="02020603050405020304" pitchFamily="18" charset="0"/>
                <a:cs typeface="Times New Roman" panose="02020603050405020304" pitchFamily="18" charset="0"/>
              </a:rPr>
              <a:t>tập</a:t>
            </a:r>
            <a:endParaRPr lang="en-US" sz="2800" i="0" u="sng" dirty="0">
              <a:effectLst/>
              <a:latin typeface="Times New Roman" panose="02020603050405020304" pitchFamily="18" charset="0"/>
              <a:cs typeface="Times New Roman" panose="02020603050405020304" pitchFamily="18" charset="0"/>
            </a:endParaRPr>
          </a:p>
        </p:txBody>
      </p:sp>
      <p:sp>
        <p:nvSpPr>
          <p:cNvPr id="5" name="Rectangle 4"/>
          <p:cNvSpPr/>
          <p:nvPr/>
        </p:nvSpPr>
        <p:spPr>
          <a:xfrm>
            <a:off x="526471" y="1152528"/>
            <a:ext cx="10293927" cy="1938992"/>
          </a:xfrm>
          <a:prstGeom prst="rect">
            <a:avLst/>
          </a:prstGeom>
        </p:spPr>
        <p:txBody>
          <a:bodyPr wrap="square">
            <a:spAutoFit/>
          </a:bodyPr>
          <a:lstStyle/>
          <a:p>
            <a:r>
              <a:rPr lang="en-US" sz="2400" b="0" i="0" dirty="0" err="1">
                <a:effectLst/>
                <a:latin typeface="Times New Roman" panose="02020603050405020304" pitchFamily="18" charset="0"/>
                <a:cs typeface="Times New Roman" panose="02020603050405020304" pitchFamily="18" charset="0"/>
              </a:rPr>
              <a:t>Câu</a:t>
            </a:r>
            <a:r>
              <a:rPr lang="en-US" sz="2400" b="0" i="0" dirty="0">
                <a:effectLst/>
                <a:latin typeface="Times New Roman" panose="02020603050405020304" pitchFamily="18" charset="0"/>
                <a:cs typeface="Times New Roman" panose="02020603050405020304" pitchFamily="18" charset="0"/>
              </a:rPr>
              <a:t> 1: </a:t>
            </a:r>
            <a:r>
              <a:rPr lang="vi-VN" sz="2400" b="0" i="0" dirty="0">
                <a:effectLst/>
                <a:latin typeface="Times New Roman" panose="02020603050405020304" pitchFamily="18" charset="0"/>
                <a:cs typeface="Times New Roman" panose="02020603050405020304" pitchFamily="18" charset="0"/>
              </a:rPr>
              <a:t>Nội dung nào sau đây không phải vai trò của chăn nuôi?</a:t>
            </a:r>
          </a:p>
          <a:p>
            <a:r>
              <a:rPr lang="vi-VN" sz="2400" b="0" i="0" dirty="0">
                <a:effectLst/>
                <a:latin typeface="Times New Roman" panose="02020603050405020304" pitchFamily="18" charset="0"/>
                <a:cs typeface="Times New Roman" panose="02020603050405020304" pitchFamily="18" charset="0"/>
              </a:rPr>
              <a:t>A. Cung cắp nguồn thực phẩm giàu protein (thịt, trứng, sữa) cho con người.</a:t>
            </a:r>
            <a:br>
              <a:rPr lang="vi-VN" sz="2400" b="0" i="0" dirty="0">
                <a:effectLst/>
                <a:latin typeface="Times New Roman" panose="02020603050405020304" pitchFamily="18" charset="0"/>
                <a:cs typeface="Times New Roman" panose="02020603050405020304" pitchFamily="18" charset="0"/>
              </a:rPr>
            </a:br>
            <a:r>
              <a:rPr lang="vi-VN" sz="2400" b="0" i="0" dirty="0">
                <a:effectLst/>
                <a:latin typeface="Times New Roman" panose="02020603050405020304" pitchFamily="18" charset="0"/>
                <a:cs typeface="Times New Roman" panose="02020603050405020304" pitchFamily="18" charset="0"/>
              </a:rPr>
              <a:t>B. Cung cấp nguyên liệu cho công nghiệp chế biến.</a:t>
            </a:r>
            <a:br>
              <a:rPr lang="vi-VN" sz="2400" b="0" i="0" dirty="0">
                <a:effectLst/>
                <a:latin typeface="Times New Roman" panose="02020603050405020304" pitchFamily="18" charset="0"/>
                <a:cs typeface="Times New Roman" panose="02020603050405020304" pitchFamily="18" charset="0"/>
              </a:rPr>
            </a:br>
            <a:r>
              <a:rPr lang="vi-VN" sz="2400" b="0" i="0" dirty="0">
                <a:effectLst/>
                <a:latin typeface="Times New Roman" panose="02020603050405020304" pitchFamily="18" charset="0"/>
                <a:cs typeface="Times New Roman" panose="02020603050405020304" pitchFamily="18" charset="0"/>
              </a:rPr>
              <a:t>C. Cung cấp lương thực cho xuất khẩu.</a:t>
            </a:r>
            <a:br>
              <a:rPr lang="vi-VN" sz="2400" b="0" i="0" dirty="0">
                <a:effectLst/>
                <a:latin typeface="Times New Roman" panose="02020603050405020304" pitchFamily="18" charset="0"/>
                <a:cs typeface="Times New Roman" panose="02020603050405020304" pitchFamily="18" charset="0"/>
              </a:rPr>
            </a:br>
            <a:r>
              <a:rPr lang="vi-VN" sz="2400" b="0" i="0" dirty="0">
                <a:effectLst/>
                <a:latin typeface="Times New Roman" panose="02020603050405020304" pitchFamily="18" charset="0"/>
                <a:cs typeface="Times New Roman" panose="02020603050405020304" pitchFamily="18" charset="0"/>
              </a:rPr>
              <a:t>D. Cung cấp sức kéo cho trồng trọt.</a:t>
            </a:r>
          </a:p>
        </p:txBody>
      </p:sp>
      <p:sp>
        <p:nvSpPr>
          <p:cNvPr id="6" name="Rectangle 5"/>
          <p:cNvSpPr/>
          <p:nvPr/>
        </p:nvSpPr>
        <p:spPr>
          <a:xfrm>
            <a:off x="526471" y="3826455"/>
            <a:ext cx="9407238" cy="1938992"/>
          </a:xfrm>
          <a:prstGeom prst="rect">
            <a:avLst/>
          </a:prstGeom>
        </p:spPr>
        <p:txBody>
          <a:bodyPr wrap="square">
            <a:spAutoFit/>
          </a:bodyPr>
          <a:lstStyle/>
          <a:p>
            <a:pPr algn="just"/>
            <a:r>
              <a:rPr lang="vi-VN" sz="2400" b="1" i="0" dirty="0">
                <a:effectLst/>
                <a:latin typeface="Times New Roman" panose="02020603050405020304" pitchFamily="18" charset="0"/>
              </a:rPr>
              <a:t>Câu </a:t>
            </a:r>
            <a:r>
              <a:rPr lang="en-US" sz="2400" b="1" i="0" dirty="0">
                <a:effectLst/>
                <a:latin typeface="Times New Roman" panose="02020603050405020304" pitchFamily="18" charset="0"/>
              </a:rPr>
              <a:t>2</a:t>
            </a:r>
            <a:r>
              <a:rPr lang="vi-VN" sz="2400" b="1" i="0" dirty="0">
                <a:effectLst/>
                <a:latin typeface="Times New Roman" panose="02020603050405020304" pitchFamily="18" charset="0"/>
              </a:rPr>
              <a:t>: </a:t>
            </a:r>
            <a:r>
              <a:rPr lang="vi-VN" sz="2400" b="0" i="0" dirty="0">
                <a:effectLst/>
                <a:latin typeface="Times New Roman" panose="02020603050405020304" pitchFamily="18" charset="0"/>
              </a:rPr>
              <a:t>Xác định đâu là nhiệm vụ của ngành chăn nuôi ở nước ta? </a:t>
            </a:r>
          </a:p>
          <a:p>
            <a:pPr algn="just"/>
            <a:r>
              <a:rPr lang="vi-VN" sz="2400" b="0" i="0" dirty="0">
                <a:effectLst/>
                <a:latin typeface="Times New Roman" panose="02020603050405020304" pitchFamily="18" charset="0"/>
              </a:rPr>
              <a:t>A. Phát triển chăn nuôi toàn diện.</a:t>
            </a:r>
          </a:p>
          <a:p>
            <a:pPr algn="just"/>
            <a:r>
              <a:rPr lang="vi-VN" sz="2400" b="0" i="0" dirty="0">
                <a:effectLst/>
                <a:latin typeface="Times New Roman" panose="02020603050405020304" pitchFamily="18" charset="0"/>
              </a:rPr>
              <a:t>B. Đẩy mạnh chuyển giao tiến bộ kĩ thuật vào sản xuất.</a:t>
            </a:r>
          </a:p>
          <a:p>
            <a:pPr algn="just"/>
            <a:r>
              <a:rPr lang="vi-VN" sz="2400" b="0" i="0" dirty="0">
                <a:effectLst/>
                <a:latin typeface="Times New Roman" panose="02020603050405020304" pitchFamily="18" charset="0"/>
              </a:rPr>
              <a:t>C. Tăng cường đầu tư cho nghiên cứu và quản lý</a:t>
            </a:r>
          </a:p>
          <a:p>
            <a:pPr algn="just"/>
            <a:r>
              <a:rPr lang="vi-VN" sz="2400" i="0" dirty="0">
                <a:effectLst/>
                <a:latin typeface="Times New Roman" panose="02020603050405020304" pitchFamily="18" charset="0"/>
              </a:rPr>
              <a:t>D. Cả 3 đáp án trên</a:t>
            </a:r>
          </a:p>
        </p:txBody>
      </p:sp>
      <p:sp>
        <p:nvSpPr>
          <p:cNvPr id="7" name="Oval 6"/>
          <p:cNvSpPr/>
          <p:nvPr/>
        </p:nvSpPr>
        <p:spPr>
          <a:xfrm>
            <a:off x="387927" y="2244437"/>
            <a:ext cx="484909" cy="415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84906" y="5349811"/>
            <a:ext cx="484909" cy="415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2382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1526</Words>
  <PresentationFormat>Widescreen</PresentationFormat>
  <Paragraphs>71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2023-07-11T00:50:52Z</dcterms:created>
  <dcterms:modified xsi:type="dcterms:W3CDTF">2023-07-12T14:44:19Z</dcterms:modified>
</cp:coreProperties>
</file>