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4" r:id="rId9"/>
    <p:sldId id="266" r:id="rId10"/>
    <p:sldId id="267" r:id="rId11"/>
    <p:sldId id="261" r:id="rId12"/>
    <p:sldId id="281" r:id="rId13"/>
    <p:sldId id="275" r:id="rId14"/>
    <p:sldId id="276" r:id="rId15"/>
    <p:sldId id="277" r:id="rId16"/>
    <p:sldId id="278" r:id="rId17"/>
    <p:sldId id="269" r:id="rId18"/>
    <p:sldId id="270" r:id="rId19"/>
    <p:sldId id="280" r:id="rId20"/>
    <p:sldId id="273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B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6F56F-2E03-4397-9601-E27A0E392E91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AD8-386E-42E2-9795-17C9E5259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7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6F56F-2E03-4397-9601-E27A0E392E91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AD8-386E-42E2-9795-17C9E5259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1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6F56F-2E03-4397-9601-E27A0E392E91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AD8-386E-42E2-9795-17C9E5259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2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6F56F-2E03-4397-9601-E27A0E392E91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AD8-386E-42E2-9795-17C9E5259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5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6F56F-2E03-4397-9601-E27A0E392E91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AD8-386E-42E2-9795-17C9E5259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80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6F56F-2E03-4397-9601-E27A0E392E91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AD8-386E-42E2-9795-17C9E5259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3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6F56F-2E03-4397-9601-E27A0E392E91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AD8-386E-42E2-9795-17C9E5259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3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6F56F-2E03-4397-9601-E27A0E392E91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AD8-386E-42E2-9795-17C9E5259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1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6F56F-2E03-4397-9601-E27A0E392E91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AD8-386E-42E2-9795-17C9E5259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1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6F56F-2E03-4397-9601-E27A0E392E91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AD8-386E-42E2-9795-17C9E5259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60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6F56F-2E03-4397-9601-E27A0E392E91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AD8-386E-42E2-9795-17C9E5259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3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6F56F-2E03-4397-9601-E27A0E392E91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65AD8-386E-42E2-9795-17C9E5259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4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5071" y="2085949"/>
            <a:ext cx="710877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HP001 4 hàng" pitchFamily="34" charset="0"/>
              </a:rPr>
              <a:t>Xin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0"/>
              </a:rPr>
              <a:t>!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683" y="484094"/>
            <a:ext cx="3476625" cy="439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72553" y="2138082"/>
            <a:ext cx="5903259" cy="2299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</a:t>
            </a:r>
            <a:endParaRPr lang="en-US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780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151" y="215153"/>
            <a:ext cx="4123765" cy="12729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TẬP ĐỌC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61128" y="2976282"/>
            <a:ext cx="7602072" cy="2438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Chú</a:t>
            </a:r>
            <a:r>
              <a:rPr lang="en-US" sz="6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gà</a:t>
            </a:r>
            <a:r>
              <a:rPr lang="en-US" sz="6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quan</a:t>
            </a:r>
            <a:r>
              <a:rPr lang="en-US" sz="6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trọng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6010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" y="318580"/>
            <a:ext cx="11781073" cy="672812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4889386" y="1213086"/>
            <a:ext cx="1963271" cy="2689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4291508" y="2473560"/>
            <a:ext cx="1406009" cy="1154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729520" y="1625219"/>
            <a:ext cx="1232405" cy="252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299736" y="4067164"/>
            <a:ext cx="1097452" cy="1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67280" y="2035898"/>
            <a:ext cx="1195754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67415" y="3228594"/>
            <a:ext cx="1195754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580062" y="2456518"/>
            <a:ext cx="347934" cy="1154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783321" y="2891797"/>
            <a:ext cx="534572" cy="1406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776138" y="4067164"/>
            <a:ext cx="778308" cy="1694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063034" y="2456517"/>
            <a:ext cx="1097452" cy="1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63034" y="2841221"/>
            <a:ext cx="1334154" cy="1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53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5600" y="2924944"/>
            <a:ext cx="7056784" cy="504056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 err="1" smtClean="0"/>
              <a:t>Nghe</a:t>
            </a:r>
            <a:r>
              <a:rPr lang="en-US" sz="3200" dirty="0" smtClean="0"/>
              <a:t> </a:t>
            </a:r>
            <a:r>
              <a:rPr lang="en-US" sz="3200" dirty="0" err="1" smtClean="0"/>
              <a:t>tiếng</a:t>
            </a:r>
            <a:r>
              <a:rPr lang="en-US" sz="3200" dirty="0" smtClean="0"/>
              <a:t> </a:t>
            </a:r>
            <a:r>
              <a:rPr lang="en-US" sz="3200" dirty="0" err="1" smtClean="0"/>
              <a:t>gáy</a:t>
            </a:r>
            <a:r>
              <a:rPr lang="en-US" sz="3200" dirty="0" smtClean="0"/>
              <a:t>, </a:t>
            </a:r>
            <a:r>
              <a:rPr lang="en-US" sz="3200" dirty="0" err="1" smtClean="0"/>
              <a:t>ai</a:t>
            </a:r>
            <a:r>
              <a:rPr lang="en-US" sz="3200" dirty="0" smtClean="0"/>
              <a:t> </a:t>
            </a:r>
            <a:r>
              <a:rPr lang="en-US" sz="3200" dirty="0" err="1" smtClean="0"/>
              <a:t>cũng</a:t>
            </a:r>
            <a:r>
              <a:rPr lang="en-US" sz="3200" dirty="0" smtClean="0"/>
              <a:t> </a:t>
            </a:r>
            <a:r>
              <a:rPr lang="en-US" sz="3200" dirty="0" err="1" smtClean="0"/>
              <a:t>tỉnh</a:t>
            </a:r>
            <a:r>
              <a:rPr lang="en-US" sz="3200" dirty="0" smtClean="0"/>
              <a:t> </a:t>
            </a:r>
            <a:r>
              <a:rPr lang="en-US" sz="3200" dirty="0" err="1" smtClean="0"/>
              <a:t>giấc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2495600" y="1596313"/>
            <a:ext cx="7056784" cy="504056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 err="1" smtClean="0"/>
              <a:t>Sáng</a:t>
            </a:r>
            <a:r>
              <a:rPr lang="en-US" sz="3200" dirty="0" smtClean="0"/>
              <a:t> </a:t>
            </a:r>
            <a:r>
              <a:rPr lang="en-US" sz="3200" dirty="0" err="1" smtClean="0"/>
              <a:t>sáng</a:t>
            </a:r>
            <a:r>
              <a:rPr lang="en-US" sz="3200" dirty="0" smtClean="0"/>
              <a:t>, </a:t>
            </a:r>
            <a:r>
              <a:rPr lang="en-US" sz="3200" dirty="0" err="1" smtClean="0"/>
              <a:t>gà</a:t>
            </a:r>
            <a:r>
              <a:rPr lang="en-US" sz="3200" dirty="0" smtClean="0"/>
              <a:t> </a:t>
            </a:r>
            <a:r>
              <a:rPr lang="en-US" sz="3200" dirty="0" err="1" smtClean="0"/>
              <a:t>trống</a:t>
            </a:r>
            <a:r>
              <a:rPr lang="en-US" sz="3200" dirty="0" smtClean="0"/>
              <a:t> </a:t>
            </a:r>
            <a:r>
              <a:rPr lang="en-US" sz="3200" dirty="0" err="1" smtClean="0"/>
              <a:t>gáy</a:t>
            </a:r>
            <a:r>
              <a:rPr lang="en-US" sz="3200" dirty="0" smtClean="0"/>
              <a:t> </a:t>
            </a:r>
            <a:r>
              <a:rPr lang="en-US" sz="3200" dirty="0" err="1" smtClean="0"/>
              <a:t>vang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585752" y="4505603"/>
            <a:ext cx="7056784" cy="1062879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 err="1" smtClean="0"/>
              <a:t>Vì</a:t>
            </a:r>
            <a:r>
              <a:rPr lang="en-US" sz="3200" dirty="0" smtClean="0"/>
              <a:t> </a:t>
            </a:r>
            <a:r>
              <a:rPr lang="en-US" sz="3200" dirty="0" err="1" smtClean="0"/>
              <a:t>thế</a:t>
            </a:r>
            <a:r>
              <a:rPr lang="en-US" sz="3200" dirty="0" smtClean="0"/>
              <a:t>, </a:t>
            </a:r>
            <a:r>
              <a:rPr lang="en-US" sz="3200" dirty="0" err="1" smtClean="0"/>
              <a:t>gà</a:t>
            </a:r>
            <a:r>
              <a:rPr lang="en-US" sz="3200" dirty="0" smtClean="0"/>
              <a:t> </a:t>
            </a:r>
            <a:r>
              <a:rPr lang="en-US" sz="3200" dirty="0" err="1" smtClean="0"/>
              <a:t>trống</a:t>
            </a:r>
            <a:r>
              <a:rPr lang="en-US" sz="3200" dirty="0" smtClean="0"/>
              <a:t> </a:t>
            </a:r>
            <a:r>
              <a:rPr lang="en-US" sz="3200" dirty="0" err="1" smtClean="0"/>
              <a:t>cho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mình</a:t>
            </a:r>
            <a:r>
              <a:rPr lang="en-US" sz="3200" dirty="0" smtClean="0"/>
              <a:t> </a:t>
            </a:r>
            <a:r>
              <a:rPr lang="en-US" sz="3200" dirty="0" err="1" smtClean="0"/>
              <a:t>rất</a:t>
            </a:r>
            <a:r>
              <a:rPr lang="en-US" sz="3200" dirty="0" smtClean="0"/>
              <a:t> </a:t>
            </a:r>
            <a:r>
              <a:rPr lang="en-US" sz="3200" dirty="0" err="1" smtClean="0"/>
              <a:t>quan</a:t>
            </a:r>
            <a:r>
              <a:rPr lang="en-US" sz="3200" dirty="0" smtClean="0"/>
              <a:t> </a:t>
            </a:r>
            <a:r>
              <a:rPr lang="en-US" sz="3200" dirty="0" err="1" smtClean="0"/>
              <a:t>trọng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956574" y="267682"/>
            <a:ext cx="4529826" cy="83712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từng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10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3541" y="2134297"/>
            <a:ext cx="7056784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</a:rPr>
              <a:t>Chú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ra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lệnh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cho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gà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mái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mơ</a:t>
            </a:r>
            <a:r>
              <a:rPr lang="en-US" sz="3600" dirty="0" smtClean="0">
                <a:solidFill>
                  <a:srgbClr val="0070C0"/>
                </a:solidFill>
              </a:rPr>
              <a:t>: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3541" y="3256892"/>
            <a:ext cx="7056784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</a:rPr>
              <a:t>Cô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dọn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cái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rác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này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đi</a:t>
            </a:r>
            <a:r>
              <a:rPr lang="en-US" sz="3600" dirty="0" smtClean="0">
                <a:solidFill>
                  <a:srgbClr val="0070C0"/>
                </a:solidFill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37631" y="4168787"/>
            <a:ext cx="7056784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</a:rPr>
              <a:t>Tiếp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đó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lại</a:t>
            </a:r>
            <a:r>
              <a:rPr lang="en-US" sz="3600" dirty="0" smtClean="0">
                <a:solidFill>
                  <a:srgbClr val="0070C0"/>
                </a:solidFill>
              </a:rPr>
              <a:t> quay sang </a:t>
            </a:r>
            <a:r>
              <a:rPr lang="en-US" sz="3600" dirty="0" err="1" smtClean="0">
                <a:solidFill>
                  <a:srgbClr val="0070C0"/>
                </a:solidFill>
              </a:rPr>
              <a:t>gà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mái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vàng</a:t>
            </a:r>
            <a:r>
              <a:rPr lang="en-US" sz="3600" dirty="0" smtClean="0">
                <a:solidFill>
                  <a:srgbClr val="0070C0"/>
                </a:solidFill>
              </a:rPr>
              <a:t>: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53541" y="5080683"/>
            <a:ext cx="7056784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</a:rPr>
              <a:t>Chị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đã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cho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bọn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trẻ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ăn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chưa</a:t>
            </a:r>
            <a:r>
              <a:rPr lang="en-US" sz="3600" dirty="0" smtClean="0">
                <a:solidFill>
                  <a:srgbClr val="0070C0"/>
                </a:solidFill>
              </a:rPr>
              <a:t> 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53541" y="924918"/>
            <a:ext cx="7056784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</a:rPr>
              <a:t>Chú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ưỡn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ngực</a:t>
            </a:r>
            <a:r>
              <a:rPr lang="en-US" sz="3600" dirty="0" smtClean="0">
                <a:solidFill>
                  <a:srgbClr val="0070C0"/>
                </a:solidFill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</a:rPr>
              <a:t>đi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đi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lại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lại</a:t>
            </a:r>
            <a:r>
              <a:rPr lang="en-US" sz="3600" dirty="0" smtClean="0">
                <a:solidFill>
                  <a:srgbClr val="0070C0"/>
                </a:solidFill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53541" y="5951249"/>
            <a:ext cx="7056784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</a:rPr>
              <a:t>Cứ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thế</a:t>
            </a:r>
            <a:r>
              <a:rPr lang="en-US" sz="3600" dirty="0" smtClean="0">
                <a:solidFill>
                  <a:srgbClr val="0070C0"/>
                </a:solidFill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</a:rPr>
              <a:t>chú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sai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khiến</a:t>
            </a:r>
            <a:r>
              <a:rPr lang="en-US" sz="3600" dirty="0" smtClean="0">
                <a:solidFill>
                  <a:srgbClr val="0070C0"/>
                </a:solidFill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</a:rPr>
              <a:t>dạy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dỗ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tất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cả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2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8186" y="566671"/>
            <a:ext cx="4997003" cy="73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ĐOẠN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9853" y="2421228"/>
            <a:ext cx="10586434" cy="33098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59099" y="1584101"/>
            <a:ext cx="3618963" cy="708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76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9854" y="1700011"/>
            <a:ext cx="11062952" cy="43015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ưỡn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52282" y="798490"/>
            <a:ext cx="3618963" cy="708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34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8" y="644151"/>
            <a:ext cx="10355466" cy="578152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2444722" y="2077482"/>
            <a:ext cx="1094891" cy="556427"/>
          </a:xfrm>
          <a:custGeom>
            <a:avLst/>
            <a:gdLst>
              <a:gd name="connsiteX0" fmla="*/ 818431 w 845615"/>
              <a:gd name="connsiteY0" fmla="*/ 486424 h 556427"/>
              <a:gd name="connsiteX1" fmla="*/ 11607 w 845615"/>
              <a:gd name="connsiteY1" fmla="*/ 468494 h 556427"/>
              <a:gd name="connsiteX2" fmla="*/ 352266 w 845615"/>
              <a:gd name="connsiteY2" fmla="*/ 56118 h 556427"/>
              <a:gd name="connsiteX3" fmla="*/ 513631 w 845615"/>
              <a:gd name="connsiteY3" fmla="*/ 56118 h 556427"/>
              <a:gd name="connsiteX4" fmla="*/ 836360 w 845615"/>
              <a:gd name="connsiteY4" fmla="*/ 540212 h 556427"/>
              <a:gd name="connsiteX5" fmla="*/ 764643 w 845615"/>
              <a:gd name="connsiteY5" fmla="*/ 450565 h 556427"/>
              <a:gd name="connsiteX6" fmla="*/ 800502 w 845615"/>
              <a:gd name="connsiteY6" fmla="*/ 396777 h 556427"/>
              <a:gd name="connsiteX7" fmla="*/ 746713 w 845615"/>
              <a:gd name="connsiteY7" fmla="*/ 486424 h 5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5615" h="556427">
                <a:moveTo>
                  <a:pt x="818431" y="486424"/>
                </a:moveTo>
                <a:cubicBezTo>
                  <a:pt x="453866" y="513318"/>
                  <a:pt x="89301" y="540212"/>
                  <a:pt x="11607" y="468494"/>
                </a:cubicBezTo>
                <a:cubicBezTo>
                  <a:pt x="-66087" y="396776"/>
                  <a:pt x="268595" y="124847"/>
                  <a:pt x="352266" y="56118"/>
                </a:cubicBezTo>
                <a:cubicBezTo>
                  <a:pt x="435937" y="-12611"/>
                  <a:pt x="432949" y="-24564"/>
                  <a:pt x="513631" y="56118"/>
                </a:cubicBezTo>
                <a:cubicBezTo>
                  <a:pt x="594313" y="136800"/>
                  <a:pt x="794525" y="474471"/>
                  <a:pt x="836360" y="540212"/>
                </a:cubicBezTo>
                <a:cubicBezTo>
                  <a:pt x="878195" y="605953"/>
                  <a:pt x="764643" y="450565"/>
                  <a:pt x="764643" y="450565"/>
                </a:cubicBezTo>
                <a:cubicBezTo>
                  <a:pt x="758667" y="426659"/>
                  <a:pt x="803490" y="390800"/>
                  <a:pt x="800502" y="396777"/>
                </a:cubicBezTo>
                <a:cubicBezTo>
                  <a:pt x="797514" y="402753"/>
                  <a:pt x="772113" y="444588"/>
                  <a:pt x="746713" y="486424"/>
                </a:cubicBezTo>
              </a:path>
            </a:pathLst>
          </a:cu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444722" y="4409768"/>
            <a:ext cx="1094891" cy="886659"/>
          </a:xfrm>
          <a:custGeom>
            <a:avLst/>
            <a:gdLst>
              <a:gd name="connsiteX0" fmla="*/ 818431 w 845615"/>
              <a:gd name="connsiteY0" fmla="*/ 486424 h 556427"/>
              <a:gd name="connsiteX1" fmla="*/ 11607 w 845615"/>
              <a:gd name="connsiteY1" fmla="*/ 468494 h 556427"/>
              <a:gd name="connsiteX2" fmla="*/ 352266 w 845615"/>
              <a:gd name="connsiteY2" fmla="*/ 56118 h 556427"/>
              <a:gd name="connsiteX3" fmla="*/ 513631 w 845615"/>
              <a:gd name="connsiteY3" fmla="*/ 56118 h 556427"/>
              <a:gd name="connsiteX4" fmla="*/ 836360 w 845615"/>
              <a:gd name="connsiteY4" fmla="*/ 540212 h 556427"/>
              <a:gd name="connsiteX5" fmla="*/ 764643 w 845615"/>
              <a:gd name="connsiteY5" fmla="*/ 450565 h 556427"/>
              <a:gd name="connsiteX6" fmla="*/ 800502 w 845615"/>
              <a:gd name="connsiteY6" fmla="*/ 396777 h 556427"/>
              <a:gd name="connsiteX7" fmla="*/ 746713 w 845615"/>
              <a:gd name="connsiteY7" fmla="*/ 486424 h 5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5615" h="556427">
                <a:moveTo>
                  <a:pt x="818431" y="486424"/>
                </a:moveTo>
                <a:cubicBezTo>
                  <a:pt x="453866" y="513318"/>
                  <a:pt x="89301" y="540212"/>
                  <a:pt x="11607" y="468494"/>
                </a:cubicBezTo>
                <a:cubicBezTo>
                  <a:pt x="-66087" y="396776"/>
                  <a:pt x="268595" y="124847"/>
                  <a:pt x="352266" y="56118"/>
                </a:cubicBezTo>
                <a:cubicBezTo>
                  <a:pt x="435937" y="-12611"/>
                  <a:pt x="432949" y="-24564"/>
                  <a:pt x="513631" y="56118"/>
                </a:cubicBezTo>
                <a:cubicBezTo>
                  <a:pt x="594313" y="136800"/>
                  <a:pt x="794525" y="474471"/>
                  <a:pt x="836360" y="540212"/>
                </a:cubicBezTo>
                <a:cubicBezTo>
                  <a:pt x="878195" y="605953"/>
                  <a:pt x="764643" y="450565"/>
                  <a:pt x="764643" y="450565"/>
                </a:cubicBezTo>
                <a:cubicBezTo>
                  <a:pt x="758667" y="426659"/>
                  <a:pt x="803490" y="390800"/>
                  <a:pt x="800502" y="396777"/>
                </a:cubicBezTo>
                <a:cubicBezTo>
                  <a:pt x="797514" y="402753"/>
                  <a:pt x="772113" y="444588"/>
                  <a:pt x="746713" y="486424"/>
                </a:cubicBezTo>
              </a:path>
            </a:pathLst>
          </a:cu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708339" y="180305"/>
            <a:ext cx="3670478" cy="7212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 HIỂU BÀI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534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2" y="0"/>
            <a:ext cx="11636188" cy="62215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16188" y="4518212"/>
            <a:ext cx="3532095" cy="148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5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64659" y="251013"/>
            <a:ext cx="8444753" cy="2241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 CÁC TIẾNG CÓ VẦN   </a:t>
            </a:r>
            <a:r>
              <a:rPr lang="en-US" sz="4400" b="1" dirty="0" err="1" smtClean="0">
                <a:ln w="0"/>
                <a:solidFill>
                  <a:srgbClr val="FF0000"/>
                </a:solidFill>
              </a:rPr>
              <a:t>ai</a:t>
            </a:r>
            <a:endParaRPr lang="en-US" sz="4400" b="1" dirty="0" smtClean="0">
              <a:ln w="0"/>
              <a:solidFill>
                <a:srgbClr val="FF0000"/>
              </a:solidFill>
            </a:endParaRPr>
          </a:p>
          <a:p>
            <a:pPr algn="ctr"/>
            <a:r>
              <a:rPr lang="en-US" sz="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 CÁC TIẾNG CÓ VẦN   </a:t>
            </a:r>
            <a:r>
              <a:rPr lang="en-US" sz="4400" b="1" dirty="0" smtClean="0">
                <a:ln w="0"/>
                <a:solidFill>
                  <a:srgbClr val="FF0000"/>
                </a:solidFill>
              </a:rPr>
              <a:t>ay</a:t>
            </a:r>
            <a:endParaRPr lang="en-US" sz="4400" b="1" dirty="0">
              <a:ln w="0"/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2282" y="2779059"/>
            <a:ext cx="9502589" cy="16136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Cai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bái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mài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nải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mại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bãi</a:t>
            </a:r>
            <a:endParaRPr lang="en-US" sz="4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52283" y="4679577"/>
            <a:ext cx="9502588" cy="138056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 smtClean="0">
                <a:ln/>
                <a:solidFill>
                  <a:schemeClr val="accent4"/>
                </a:solidFill>
              </a:rPr>
              <a:t>May, </a:t>
            </a:r>
            <a:r>
              <a:rPr lang="en-US" sz="4400" b="1" dirty="0" err="1" smtClean="0">
                <a:ln/>
                <a:solidFill>
                  <a:schemeClr val="accent4"/>
                </a:solidFill>
              </a:rPr>
              <a:t>bày</a:t>
            </a:r>
            <a:r>
              <a:rPr lang="en-US" sz="4400" b="1" dirty="0" smtClean="0">
                <a:ln/>
                <a:solidFill>
                  <a:schemeClr val="accent4"/>
                </a:solidFill>
              </a:rPr>
              <a:t>, </a:t>
            </a:r>
            <a:r>
              <a:rPr lang="en-US" sz="4400" b="1" dirty="0" err="1" smtClean="0">
                <a:ln/>
                <a:solidFill>
                  <a:schemeClr val="accent4"/>
                </a:solidFill>
              </a:rPr>
              <a:t>váy</a:t>
            </a:r>
            <a:r>
              <a:rPr lang="en-US" sz="4400" b="1" dirty="0" smtClean="0">
                <a:ln/>
                <a:solidFill>
                  <a:schemeClr val="accent4"/>
                </a:solidFill>
              </a:rPr>
              <a:t>,  </a:t>
            </a:r>
            <a:r>
              <a:rPr lang="en-US" sz="4400" b="1" dirty="0" err="1" smtClean="0">
                <a:ln/>
                <a:solidFill>
                  <a:schemeClr val="accent4"/>
                </a:solidFill>
              </a:rPr>
              <a:t>chảy</a:t>
            </a:r>
            <a:r>
              <a:rPr lang="en-US" sz="4400" b="1" dirty="0" smtClean="0">
                <a:ln/>
                <a:solidFill>
                  <a:schemeClr val="accent4"/>
                </a:solidFill>
              </a:rPr>
              <a:t>,  </a:t>
            </a:r>
            <a:r>
              <a:rPr lang="en-US" sz="4400" b="1" dirty="0" err="1" smtClean="0">
                <a:ln/>
                <a:solidFill>
                  <a:schemeClr val="accent4"/>
                </a:solidFill>
              </a:rPr>
              <a:t>lạy</a:t>
            </a:r>
            <a:r>
              <a:rPr lang="en-US" sz="4400" b="1" dirty="0" smtClean="0">
                <a:ln/>
                <a:solidFill>
                  <a:schemeClr val="accent4"/>
                </a:solidFill>
              </a:rPr>
              <a:t>, </a:t>
            </a:r>
            <a:r>
              <a:rPr lang="en-US" sz="4400" b="1" smtClean="0">
                <a:ln/>
                <a:solidFill>
                  <a:schemeClr val="accent4"/>
                </a:solidFill>
              </a:rPr>
              <a:t>hãy</a:t>
            </a:r>
            <a:endParaRPr lang="en-US" sz="4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4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fbb63f59c772f80c241f5a32592359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67424"/>
            <a:ext cx="11171349" cy="65038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8581" y="532228"/>
            <a:ext cx="5501433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 tra bµi cò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4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524001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0714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8542" y="1739153"/>
            <a:ext cx="96818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 smtClean="0">
                <a:solidFill>
                  <a:schemeClr val="accent4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9600" b="1" dirty="0" smtClean="0">
                <a:solidFill>
                  <a:schemeClr val="accent4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9600" b="1" dirty="0" err="1" smtClean="0">
                <a:solidFill>
                  <a:schemeClr val="accent4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9600" b="1" dirty="0" smtClean="0">
                <a:solidFill>
                  <a:schemeClr val="accent4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9600" b="1" dirty="0" err="1" smtClean="0">
                <a:solidFill>
                  <a:schemeClr val="accent4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9600" b="1" dirty="0" smtClean="0">
                <a:solidFill>
                  <a:schemeClr val="accent4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9600" b="1" dirty="0" err="1" smtClean="0">
                <a:solidFill>
                  <a:schemeClr val="accent4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9600" b="1" dirty="0" smtClean="0">
                <a:solidFill>
                  <a:schemeClr val="accent4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9600" b="1" dirty="0" err="1" smtClean="0">
                <a:solidFill>
                  <a:schemeClr val="accent4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9600" b="1" dirty="0" smtClean="0">
                <a:solidFill>
                  <a:schemeClr val="accent4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9600" b="1" dirty="0" err="1" smtClean="0">
                <a:solidFill>
                  <a:schemeClr val="accent4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9600" b="1" dirty="0">
                <a:solidFill>
                  <a:schemeClr val="accent4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9600" b="1" dirty="0" smtClean="0">
              <a:solidFill>
                <a:schemeClr val="accent4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228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8876" y="177079"/>
            <a:ext cx="9529689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  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  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2021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7483" y="1585150"/>
            <a:ext cx="8387863" cy="12044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97 :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- ay</a:t>
            </a:r>
            <a:endParaRPr lang="en-US" sz="54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69945" y="3063560"/>
            <a:ext cx="2022228" cy="206958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</a:t>
            </a:r>
            <a:endParaRPr lang="en-US" sz="7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7893150" y="3233190"/>
            <a:ext cx="2022228" cy="206958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919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719" y="0"/>
            <a:ext cx="4164038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57" y="0"/>
            <a:ext cx="5567662" cy="3956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29" y="3956595"/>
            <a:ext cx="6013362" cy="337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719" y="0"/>
            <a:ext cx="4164038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57" y="384716"/>
            <a:ext cx="5927884" cy="2874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97" y="3153219"/>
            <a:ext cx="5705663" cy="321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4435" y="161364"/>
            <a:ext cx="10824882" cy="119678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 NÀO CÓ VẦN </a:t>
            </a:r>
            <a:r>
              <a:rPr lang="en-US" sz="4800" b="1" dirty="0" err="1" smtClean="0">
                <a:ln w="0"/>
                <a:solidFill>
                  <a:srgbClr val="FF0000"/>
                </a:solidFill>
              </a:rPr>
              <a:t>ai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TIẾNG NÀO CÓ VẦN </a:t>
            </a:r>
            <a:r>
              <a:rPr lang="en-US" sz="4800" b="1" dirty="0" smtClean="0">
                <a:ln w="0"/>
                <a:solidFill>
                  <a:srgbClr val="FF0000"/>
                </a:solidFill>
              </a:rPr>
              <a:t>ay </a:t>
            </a:r>
            <a:r>
              <a:rPr lang="en-US" sz="3600" b="1" dirty="0" smtClean="0">
                <a:ln w="0"/>
                <a:solidFill>
                  <a:schemeClr val="tx1"/>
                </a:solidFill>
              </a:rPr>
              <a:t>?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68" y="1592120"/>
            <a:ext cx="7891626" cy="5645956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4164037" y="3474322"/>
            <a:ext cx="984592" cy="4586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975228" y="4316624"/>
            <a:ext cx="397437" cy="18719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884790" y="3559535"/>
            <a:ext cx="3129567" cy="3734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107265" y="3315304"/>
            <a:ext cx="932865" cy="4884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529797" y="4415098"/>
            <a:ext cx="2154984" cy="16379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040130" y="4520323"/>
            <a:ext cx="860205" cy="1668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618770" y="4425364"/>
            <a:ext cx="1529859" cy="14184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36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r="-14764"/>
          <a:stretch/>
        </p:blipFill>
        <p:spPr>
          <a:xfrm>
            <a:off x="3538826" y="0"/>
            <a:ext cx="5221925" cy="57754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26541" y="1882588"/>
            <a:ext cx="3460377" cy="249218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.VnCentury Schoolbook" panose="020B7200000000000000" pitchFamily="34" charset="0"/>
              </a:rPr>
              <a:t>THƯ GIÃN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.VnCentury Schoolbook" panose="020B7200000000000000" pitchFamily="34" charset="0"/>
            </a:endParaRPr>
          </a:p>
        </p:txBody>
      </p:sp>
      <p:pic>
        <p:nvPicPr>
          <p:cNvPr id="6" name="Con-Cao-Cao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3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31577" y="179294"/>
            <a:ext cx="4679576" cy="111162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</a:rPr>
              <a:t>TẬP VIẾT BẢNG CON</a:t>
            </a:r>
            <a:endParaRPr lang="en-US" sz="3600" b="1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5" y="1672152"/>
            <a:ext cx="12438013" cy="36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8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31577" y="179294"/>
            <a:ext cx="4679576" cy="111162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</a:rPr>
              <a:t>TẬP VIẾT BẢNG CON</a:t>
            </a:r>
            <a:endParaRPr lang="en-US" sz="3600" b="1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34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289</Words>
  <Application>Microsoft Office PowerPoint</Application>
  <PresentationFormat>Widescreen</PresentationFormat>
  <Paragraphs>40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.VnAvant</vt:lpstr>
      <vt:lpstr>.VnCentury Schoolbook</vt:lpstr>
      <vt:lpstr>Arial</vt:lpstr>
      <vt:lpstr>Calibri</vt:lpstr>
      <vt:lpstr>Calibri Light</vt:lpstr>
      <vt:lpstr>等线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25</cp:revision>
  <dcterms:created xsi:type="dcterms:W3CDTF">2020-08-16T02:31:43Z</dcterms:created>
  <dcterms:modified xsi:type="dcterms:W3CDTF">2020-08-24T17:02:33Z</dcterms:modified>
</cp:coreProperties>
</file>