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58" r:id="rId2"/>
    <p:sldId id="256" r:id="rId3"/>
    <p:sldId id="302" r:id="rId4"/>
    <p:sldId id="351" r:id="rId5"/>
    <p:sldId id="279" r:id="rId6"/>
    <p:sldId id="316" r:id="rId7"/>
    <p:sldId id="347" r:id="rId8"/>
    <p:sldId id="352" r:id="rId9"/>
    <p:sldId id="283" r:id="rId10"/>
    <p:sldId id="276" r:id="rId11"/>
    <p:sldId id="357" r:id="rId12"/>
    <p:sldId id="298" r:id="rId13"/>
    <p:sldId id="327" r:id="rId14"/>
    <p:sldId id="353" r:id="rId15"/>
    <p:sldId id="348" r:id="rId16"/>
    <p:sldId id="354" r:id="rId17"/>
    <p:sldId id="355" r:id="rId18"/>
    <p:sldId id="313" r:id="rId19"/>
    <p:sldId id="314" r:id="rId20"/>
    <p:sldId id="330" r:id="rId21"/>
    <p:sldId id="3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FB7BD"/>
    <a:srgbClr val="F16649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1299" autoAdjust="0"/>
  </p:normalViewPr>
  <p:slideViewPr>
    <p:cSldViewPr snapToGrid="0" showGuides="1">
      <p:cViewPr varScale="1">
        <p:scale>
          <a:sx n="102" d="100"/>
          <a:sy n="102" d="100"/>
        </p:scale>
        <p:origin x="10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song on speakers. </a:t>
            </a:r>
          </a:p>
          <a:p>
            <a:pPr lvl="0" fontAlgn="base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students sing along and point at the mentioned body parts in the song lyrics. Do 2-3 times and make it faster each time.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https://www.youtube.com/watch?v=YGi3f_fHIzg</a:t>
            </a:r>
          </a:p>
          <a:p>
            <a:pPr lvl="0" fontAlgn="base"/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2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4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5.mp3"/><Relationship Id="rId7" Type="http://schemas.microsoft.com/office/2007/relationships/media" Target="../media/media2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368" y="125494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068" y="1713390"/>
            <a:ext cx="7759632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That was a great idea, Nam.  </a:t>
            </a:r>
            <a:r>
              <a:rPr lang="en-US" sz="2200" spc="-100" dirty="0" smtClean="0"/>
              <a:t>I </a:t>
            </a:r>
            <a:r>
              <a:rPr lang="en-US" sz="2200" spc="-100" dirty="0"/>
              <a:t>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Thanks. What are you reading, </a:t>
            </a:r>
            <a:r>
              <a:rPr lang="en-US" sz="2200" spc="-100" dirty="0" err="1"/>
              <a:t>Phong</a:t>
            </a:r>
            <a:r>
              <a:rPr lang="en-US" sz="2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i="1" spc="-100" dirty="0"/>
              <a:t>4Teen</a:t>
            </a:r>
            <a:r>
              <a:rPr lang="en-US" sz="2200" spc="-100" dirty="0"/>
              <a:t>. It’s my </a:t>
            </a:r>
            <a:r>
              <a:rPr lang="en-US" sz="2200" spc="-100" dirty="0" err="1"/>
              <a:t>favourite</a:t>
            </a:r>
            <a:r>
              <a:rPr lang="en-US" sz="22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Hi there. This is my friend Chau. </a:t>
            </a:r>
            <a:endParaRPr lang="en-US" sz="2200" spc="-100" dirty="0" smtClean="0"/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Nam: </a:t>
            </a:r>
            <a:r>
              <a:rPr lang="en-US" sz="22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 </a:t>
            </a:r>
            <a:r>
              <a:rPr lang="en-US" sz="2200" spc="-100" dirty="0"/>
              <a:t>Nice to meet you, too</a:t>
            </a:r>
            <a:r>
              <a:rPr lang="en-US" sz="2200" spc="-100" dirty="0" smtClean="0"/>
              <a:t>.</a:t>
            </a:r>
            <a:endParaRPr lang="en-US" sz="2200" b="1" i="1" spc="-100" dirty="0"/>
          </a:p>
        </p:txBody>
      </p:sp>
      <p:sp>
        <p:nvSpPr>
          <p:cNvPr id="21" name="Rectangle 20"/>
          <p:cNvSpPr/>
          <p:nvPr/>
        </p:nvSpPr>
        <p:spPr>
          <a:xfrm>
            <a:off x="6593452" y="3801519"/>
            <a:ext cx="331683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smtClean="0"/>
              <a:t>Nam</a:t>
            </a:r>
            <a:r>
              <a:rPr lang="en-US" sz="2200" b="1" i="1" spc="-100" dirty="0"/>
              <a:t>: </a:t>
            </a:r>
            <a:r>
              <a:rPr lang="en-US" sz="22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</a:t>
            </a:r>
            <a:r>
              <a:rPr lang="en-US" sz="22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 : </a:t>
            </a:r>
            <a:r>
              <a:rPr lang="en-US" sz="2200" spc="-100" dirty="0"/>
              <a:t>Bye </a:t>
            </a:r>
            <a:r>
              <a:rPr lang="en-US" sz="2200" spc="-100" dirty="0" err="1"/>
              <a:t>bye</a:t>
            </a:r>
            <a:r>
              <a:rPr lang="en-US" sz="2200" spc="-100" dirty="0"/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86" y="906781"/>
            <a:ext cx="5638801" cy="3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7592" r="13407"/>
          <a:stretch/>
        </p:blipFill>
        <p:spPr>
          <a:xfrm>
            <a:off x="6910753" y="1274885"/>
            <a:ext cx="5600701" cy="49779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5389" y="633207"/>
            <a:ext cx="837586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1. </a:t>
            </a:r>
            <a:r>
              <a:rPr lang="en-US" sz="3600" smtClean="0"/>
              <a:t>What </a:t>
            </a:r>
            <a:r>
              <a:rPr lang="en-US" sz="3600" dirty="0"/>
              <a:t>are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doing</a:t>
            </a:r>
            <a:r>
              <a:rPr lang="en-US" sz="3600" smtClean="0"/>
              <a:t>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2. </a:t>
            </a:r>
            <a:r>
              <a:rPr lang="en-US" sz="3600" smtClean="0"/>
              <a:t>What </a:t>
            </a:r>
            <a:r>
              <a:rPr lang="en-US" sz="3600"/>
              <a:t>is </a:t>
            </a:r>
            <a:r>
              <a:rPr lang="en-US" sz="3600" smtClean="0"/>
              <a:t>Phong’s </a:t>
            </a:r>
            <a:r>
              <a:rPr lang="en-US" sz="3600" dirty="0" err="1"/>
              <a:t>favourite</a:t>
            </a:r>
            <a:r>
              <a:rPr lang="en-US" sz="3600" dirty="0"/>
              <a:t> </a:t>
            </a:r>
            <a:r>
              <a:rPr lang="en-US" sz="3600"/>
              <a:t>magazine</a:t>
            </a:r>
            <a:r>
              <a:rPr lang="en-US" sz="3600" smtClean="0"/>
              <a:t>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3</a:t>
            </a:r>
            <a:r>
              <a:rPr lang="en-US" sz="3600" b="1" smtClean="0">
                <a:solidFill>
                  <a:srgbClr val="0070C0"/>
                </a:solidFill>
              </a:rPr>
              <a:t>. </a:t>
            </a:r>
            <a:r>
              <a:rPr lang="en-US" sz="3600" smtClean="0"/>
              <a:t>Who </a:t>
            </a:r>
            <a:r>
              <a:rPr lang="en-US" sz="3600" dirty="0"/>
              <a:t>do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see</a:t>
            </a:r>
            <a:r>
              <a:rPr lang="en-US" sz="3600" smtClean="0"/>
              <a:t>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4</a:t>
            </a:r>
            <a:r>
              <a:rPr lang="en-US" sz="3600" b="1" smtClean="0">
                <a:solidFill>
                  <a:srgbClr val="0070C0"/>
                </a:solidFill>
              </a:rPr>
              <a:t>.</a:t>
            </a:r>
            <a:r>
              <a:rPr lang="en-US" sz="3600" smtClean="0"/>
              <a:t> Where </a:t>
            </a:r>
            <a:r>
              <a:rPr lang="en-US" sz="3600" dirty="0"/>
              <a:t>are the two girls going?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328" y="1934280"/>
            <a:ext cx="4762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00B050"/>
                </a:solidFill>
              </a:rPr>
              <a:t>They </a:t>
            </a:r>
            <a:r>
              <a:rPr lang="en-US" sz="3600">
                <a:solidFill>
                  <a:srgbClr val="00B050"/>
                </a:solidFill>
              </a:rPr>
              <a:t>are having a picnic.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328" y="3261080"/>
            <a:ext cx="2079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It’s </a:t>
            </a:r>
            <a:r>
              <a:rPr lang="en-US" sz="3600" smtClean="0">
                <a:solidFill>
                  <a:srgbClr val="00B050"/>
                </a:solidFill>
              </a:rPr>
              <a:t>4Teen.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5328" y="4659057"/>
            <a:ext cx="4347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They see their </a:t>
            </a:r>
            <a:r>
              <a:rPr lang="en-US" sz="3600" smtClean="0">
                <a:solidFill>
                  <a:srgbClr val="00B050"/>
                </a:solidFill>
              </a:rPr>
              <a:t>friends.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5328" y="5929653"/>
            <a:ext cx="6258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They are going to </a:t>
            </a:r>
            <a:r>
              <a:rPr lang="en-US" sz="3600" smtClean="0">
                <a:solidFill>
                  <a:srgbClr val="00B050"/>
                </a:solidFill>
              </a:rPr>
              <a:t>the bookstore.</a:t>
            </a:r>
            <a:endParaRPr lang="en-GB" sz="3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657476" y="2016230"/>
            <a:ext cx="949763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1. </a:t>
            </a:r>
            <a:r>
              <a:rPr lang="en-US" sz="3600" dirty="0" err="1" smtClean="0"/>
              <a:t>Phong</a:t>
            </a:r>
            <a:r>
              <a:rPr lang="en-US" sz="3600" dirty="0" smtClean="0"/>
              <a:t> </a:t>
            </a:r>
            <a:r>
              <a:rPr lang="en-US" sz="3600" dirty="0"/>
              <a:t>and Nam are having </a:t>
            </a:r>
            <a:r>
              <a:rPr lang="en-US" sz="3600"/>
              <a:t>a </a:t>
            </a:r>
            <a:r>
              <a:rPr lang="en-US" sz="3600" smtClean="0"/>
              <a:t>_______. </a:t>
            </a:r>
            <a:endParaRPr lang="en-US" sz="3600" dirty="0" smtClean="0"/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2.</a:t>
            </a:r>
            <a:r>
              <a:rPr lang="en-US" sz="3600" dirty="0" smtClean="0"/>
              <a:t> </a:t>
            </a:r>
            <a:r>
              <a:rPr lang="en-US" sz="3600" i="1" dirty="0"/>
              <a:t>4Teen</a:t>
            </a:r>
            <a:r>
              <a:rPr lang="en-US" sz="3600" dirty="0"/>
              <a:t> is </a:t>
            </a:r>
            <a:r>
              <a:rPr lang="en-US" sz="3600" err="1" smtClean="0"/>
              <a:t>Phong’s</a:t>
            </a:r>
            <a:r>
              <a:rPr lang="en-US" sz="3600"/>
              <a:t> </a:t>
            </a:r>
            <a:r>
              <a:rPr lang="en-US" sz="3600" smtClean="0"/>
              <a:t>__________________.</a:t>
            </a:r>
            <a:endParaRPr lang="en-US" sz="3600" dirty="0" smtClean="0"/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3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see </a:t>
            </a:r>
            <a:r>
              <a:rPr lang="en-US" sz="3600" smtClean="0"/>
              <a:t>_____ and</a:t>
            </a:r>
            <a:r>
              <a:rPr lang="en-US" sz="3600"/>
              <a:t> </a:t>
            </a:r>
            <a:r>
              <a:rPr lang="en-US" sz="3600" smtClean="0"/>
              <a:t>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Chau has </a:t>
            </a:r>
            <a:r>
              <a:rPr lang="en-US" sz="3600" dirty="0" smtClean="0"/>
              <a:t>_________ </a:t>
            </a:r>
            <a:r>
              <a:rPr lang="en-US" sz="3600" smtClean="0"/>
              <a:t>and _______________.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</a:t>
            </a:r>
            <a:r>
              <a:rPr lang="en-US" sz="3600" b="1" dirty="0">
                <a:solidFill>
                  <a:srgbClr val="F16649"/>
                </a:solidFill>
              </a:rPr>
              <a:t> </a:t>
            </a:r>
            <a:r>
              <a:rPr lang="en-US" sz="3600" dirty="0"/>
              <a:t>Mai and </a:t>
            </a:r>
            <a:r>
              <a:rPr lang="en-US" sz="3600" smtClean="0"/>
              <a:t>Chau</a:t>
            </a:r>
            <a:r>
              <a:rPr lang="en-US" sz="3600"/>
              <a:t> </a:t>
            </a:r>
            <a:r>
              <a:rPr lang="en-US" sz="3600" smtClean="0"/>
              <a:t>_____________ </a:t>
            </a:r>
            <a:r>
              <a:rPr lang="en-US" sz="3600" dirty="0" smtClean="0"/>
              <a:t>the bookshop.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6665395" y="2205700"/>
            <a:ext cx="13836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picnic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4399778" y="3035583"/>
            <a:ext cx="4014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 </a:t>
            </a: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magazine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5085618" y="3851691"/>
            <a:ext cx="11116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7041313" y="3845474"/>
            <a:ext cx="13729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</a:t>
            </a:r>
            <a:endParaRPr lang="en-US" sz="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167668" y="4671696"/>
            <a:ext cx="16805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5975118" y="4682271"/>
            <a:ext cx="35053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</a:t>
            </a:r>
            <a:r>
              <a:rPr lang="en-US" sz="3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</a:t>
            </a:r>
            <a:r>
              <a:rPr lang="en-US" sz="3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</a:t>
            </a:r>
            <a:endParaRPr lang="en-US" sz="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976156" y="5503473"/>
            <a:ext cx="26180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4" name="Group 343"/>
          <p:cNvGrpSpPr/>
          <p:nvPr/>
        </p:nvGrpSpPr>
        <p:grpSpPr>
          <a:xfrm>
            <a:off x="2145455" y="2030150"/>
            <a:ext cx="7738530" cy="4827850"/>
            <a:chOff x="219994" y="1480257"/>
            <a:chExt cx="8650650" cy="5396896"/>
          </a:xfrm>
        </p:grpSpPr>
        <p:grpSp>
          <p:nvGrpSpPr>
            <p:cNvPr id="345" name="Group 344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384" name="TextBox 383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6" name="Picture 3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347" name="Group 346"/>
            <p:cNvGrpSpPr/>
            <p:nvPr/>
          </p:nvGrpSpPr>
          <p:grpSpPr>
            <a:xfrm>
              <a:off x="219994" y="2499186"/>
              <a:ext cx="2214993" cy="516081"/>
              <a:chOff x="1072033" y="1708857"/>
              <a:chExt cx="2214993" cy="516081"/>
            </a:xfrm>
          </p:grpSpPr>
          <p:sp>
            <p:nvSpPr>
              <p:cNvPr id="382" name="TextBox 38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 347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81" name="Straight Connector 38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9" name="Group 348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378" name="TextBox 37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379" name="Straight Connector 3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 349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376" name="TextBox 375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1" name="Straight Connector 350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355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374" name="TextBox 373"/>
              <p:cNvSpPr txBox="1"/>
              <p:nvPr/>
            </p:nvSpPr>
            <p:spPr>
              <a:xfrm>
                <a:off x="887782" y="1708857"/>
                <a:ext cx="659081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375" name="Straight Connector 37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oup 356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372" name="TextBox 37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373" name="Straight Connector 3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8" name="Group 357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370" name="TextBox 36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371" name="Straight Connector 37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358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368" name="TextBox 36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369" name="Straight Connector 36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 359"/>
            <p:cNvGrpSpPr/>
            <p:nvPr/>
          </p:nvGrpSpPr>
          <p:grpSpPr>
            <a:xfrm>
              <a:off x="6520545" y="6207704"/>
              <a:ext cx="2350099" cy="516081"/>
              <a:chOff x="936927" y="1708857"/>
              <a:chExt cx="2350099" cy="516081"/>
            </a:xfrm>
          </p:grpSpPr>
          <p:sp>
            <p:nvSpPr>
              <p:cNvPr id="366" name="TextBox 365"/>
              <p:cNvSpPr txBox="1"/>
              <p:nvPr/>
            </p:nvSpPr>
            <p:spPr>
              <a:xfrm>
                <a:off x="936927" y="1708857"/>
                <a:ext cx="60993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1" name="Straight Connector 360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996179" y="2783705"/>
            <a:ext cx="1635972" cy="5715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5" y="5107503"/>
            <a:ext cx="1096159" cy="50636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70482" y="4783303"/>
            <a:ext cx="1150085" cy="5550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7673" y="6502469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876258" y="2856719"/>
            <a:ext cx="2280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Do you know any other words for body parts?</a:t>
            </a:r>
          </a:p>
        </p:txBody>
      </p: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8822" y="33592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36869" y="5011532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19857" y="328893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4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86076" y="6141476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20442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94146" y="52635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28304" y="2634730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33024" y="41076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92052" y="61800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739985" y="1758627"/>
            <a:ext cx="165043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5481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23841 0.56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1042 0.6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0625 0.520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69132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518" y="2500214"/>
            <a:ext cx="180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709860" y="2043014"/>
            <a:ext cx="4147318" cy="2002770"/>
            <a:chOff x="204958" y="1729980"/>
            <a:chExt cx="4147318" cy="200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0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9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arms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hair</a:t>
                  </a: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87057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long / short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08" y="2053538"/>
            <a:ext cx="4147318" cy="2002770"/>
            <a:chOff x="4762606" y="1740504"/>
            <a:chExt cx="4147318" cy="2002770"/>
          </a:xfrm>
        </p:grpSpPr>
        <p:grpSp>
          <p:nvGrpSpPr>
            <p:cNvPr id="44" name="Group 43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56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5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nose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eyes</a:t>
                  </a: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597502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big / small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03243" y="4533819"/>
            <a:ext cx="4147318" cy="2005002"/>
            <a:chOff x="2498341" y="4471163"/>
            <a:chExt cx="4147318" cy="2005002"/>
          </a:xfrm>
        </p:grpSpPr>
        <p:grpSp>
          <p:nvGrpSpPr>
            <p:cNvPr id="60" name="Group 59"/>
            <p:cNvGrpSpPr/>
            <p:nvPr/>
          </p:nvGrpSpPr>
          <p:grpSpPr>
            <a:xfrm>
              <a:off x="2498341" y="4471163"/>
              <a:ext cx="4147318" cy="2005002"/>
              <a:chOff x="204958" y="1727748"/>
              <a:chExt cx="4147318" cy="200500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04958" y="1727748"/>
                <a:ext cx="4147318" cy="2005002"/>
                <a:chOff x="204958" y="1727748"/>
                <a:chExt cx="4147318" cy="200500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72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>
                    <a:stCxn id="71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62222" y="1727748"/>
                  <a:ext cx="1057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blonde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curly</a:t>
                  </a:r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236078" y="5192020"/>
              <a:ext cx="963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hair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920795-D325-409B-B099-51E78ACFBCC7}"/>
              </a:ext>
            </a:extLst>
          </p:cNvPr>
          <p:cNvSpPr txBox="1"/>
          <p:nvPr/>
        </p:nvSpPr>
        <p:spPr>
          <a:xfrm>
            <a:off x="2730357" y="3508668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84982" y="3555574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hair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70238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6117968" y="3965183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6530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6"/>
            <a:endCxn id="126" idx="1"/>
          </p:cNvCxnSpPr>
          <p:nvPr/>
        </p:nvCxnSpPr>
        <p:spPr>
          <a:xfrm flipV="1">
            <a:off x="6793792" y="3290364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847253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6154447" y="2699025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4" idx="3"/>
            <a:endCxn id="110" idx="2"/>
          </p:cNvCxnSpPr>
          <p:nvPr/>
        </p:nvCxnSpPr>
        <p:spPr>
          <a:xfrm flipV="1">
            <a:off x="4297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763009" y="2665522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3835921" y="2131926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6154446" y="2104664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150050" y="3212209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2914323" y="3347629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341120" y="4563333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5489972" y="4897590"/>
            <a:ext cx="1508760" cy="594360"/>
            <a:chOff x="2424643" y="2542995"/>
            <a:chExt cx="1508760" cy="594360"/>
          </a:xfrm>
        </p:grpSpPr>
        <p:sp>
          <p:nvSpPr>
            <p:cNvPr id="119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7422901" y="4347390"/>
            <a:ext cx="1508760" cy="594360"/>
            <a:chOff x="2424643" y="2542995"/>
            <a:chExt cx="1508760" cy="594360"/>
          </a:xfrm>
        </p:grpSpPr>
        <p:sp>
          <p:nvSpPr>
            <p:cNvPr id="122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7548225" y="2999376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long</a:t>
              </a:r>
              <a:r>
                <a:rPr lang="en-US" sz="2800" smtClean="0"/>
                <a:t>/ short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53398" y="1279922"/>
            <a:ext cx="16467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/>
              <a:t>Guessing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8" name="Picture 4" descr="Find someone Images, Stock Photos &amp; Vectors | Shutterstock">
            <a:extLst>
              <a:ext uri="{FF2B5EF4-FFF2-40B4-BE49-F238E27FC236}">
                <a16:creationId xmlns:a16="http://schemas.microsoft.com/office/drawing/2014/main" id="{EEEB44F3-23BC-479B-9ECC-42B3DB13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714543" y="2349209"/>
            <a:ext cx="3307300" cy="31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31589" y="1759047"/>
            <a:ext cx="1024565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describe a classmate. Other group members guess who  he / she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763" y="2902809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0178" y="3541169"/>
            <a:ext cx="7317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That’s right.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98" t="26562" r="2092" b="12500"/>
          <a:stretch/>
        </p:blipFill>
        <p:spPr>
          <a:xfrm>
            <a:off x="1184375" y="1324016"/>
            <a:ext cx="1663452" cy="4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dirty="0" smtClean="0"/>
              <a:t>friends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</a:t>
            </a:r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FRIENDS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6649"/>
                </a:solidFill>
              </a:rPr>
              <a:t>A surprise guest</a:t>
            </a:r>
            <a:endParaRPr lang="en-US" sz="36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676" y="1916993"/>
            <a:ext cx="11333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/>
              <a:t>- Write </a:t>
            </a:r>
            <a:r>
              <a:rPr lang="en-US" sz="3600" dirty="0"/>
              <a:t>some sentences to describe at least 3 </a:t>
            </a:r>
            <a:r>
              <a:rPr lang="en-US" sz="3600"/>
              <a:t>classmates</a:t>
            </a:r>
            <a:r>
              <a:rPr lang="en-US" sz="360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</a:t>
            </a:r>
            <a:r>
              <a:rPr lang="en-US" sz="3600" smtClean="0"/>
              <a:t>unit.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18" y="317402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51569" y="2214811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359170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30704" y="485932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6060968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body part song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7393" y="2217877"/>
            <a:ext cx="6078745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0857" y="3206834"/>
            <a:ext cx="6075281" cy="137118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Fill the blanks with the words from the conversation.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Label the body parts with the words in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Work in groups. Complete the word webs.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9810" y="4912375"/>
            <a:ext cx="6063860" cy="6472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Guessing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64451" cy="80565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7" y="2523615"/>
            <a:ext cx="1164452" cy="106808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4" y="3892425"/>
            <a:ext cx="1243587" cy="9668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845857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160045"/>
            <a:ext cx="1243587" cy="68581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6060968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-1172" y="2492419"/>
            <a:ext cx="3034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The </a:t>
            </a:r>
            <a:endParaRPr lang="en-US" sz="4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4000" b="1">
                <a:solidFill>
                  <a:schemeClr val="accent2"/>
                </a:solidFill>
              </a:rPr>
              <a:t>b</a:t>
            </a:r>
            <a:r>
              <a:rPr lang="en-US" sz="4000" b="1" smtClean="0">
                <a:solidFill>
                  <a:schemeClr val="accent2"/>
                </a:solidFill>
              </a:rPr>
              <a:t>ody part </a:t>
            </a:r>
            <a:endParaRPr lang="en-US" sz="4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song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pic>
        <p:nvPicPr>
          <p:cNvPr id="2" name="Body Bop Bop Dance - Body Parts Song - Dance Along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04" end="165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6767" y="1289999"/>
            <a:ext cx="8816684" cy="49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13" y="490854"/>
            <a:ext cx="9144000" cy="604063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13650" y="3991506"/>
            <a:ext cx="80007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smtClean="0"/>
              <a:t>1. What </a:t>
            </a:r>
            <a:r>
              <a:rPr lang="en-US" sz="3600" dirty="0"/>
              <a:t>are </a:t>
            </a:r>
            <a:r>
              <a:rPr lang="en-US" sz="3600" dirty="0" err="1"/>
              <a:t>Phong</a:t>
            </a:r>
            <a:r>
              <a:rPr lang="en-US" sz="3600" dirty="0"/>
              <a:t> and Nam doing?</a:t>
            </a:r>
          </a:p>
          <a:p>
            <a:r>
              <a:rPr lang="en-US" sz="3600" smtClean="0"/>
              <a:t>2. What </a:t>
            </a:r>
            <a:r>
              <a:rPr lang="en-US" sz="3600"/>
              <a:t>is </a:t>
            </a:r>
            <a:r>
              <a:rPr lang="en-US" sz="3600" smtClean="0"/>
              <a:t>Phong’s </a:t>
            </a:r>
            <a:r>
              <a:rPr lang="en-US" sz="3600" dirty="0" err="1"/>
              <a:t>favourite</a:t>
            </a:r>
            <a:r>
              <a:rPr lang="en-US" sz="3600" dirty="0"/>
              <a:t> magazine?</a:t>
            </a:r>
          </a:p>
          <a:p>
            <a:r>
              <a:rPr lang="en-US" sz="3600"/>
              <a:t>3</a:t>
            </a:r>
            <a:r>
              <a:rPr lang="en-US" sz="3600" smtClean="0"/>
              <a:t>. Who </a:t>
            </a:r>
            <a:r>
              <a:rPr lang="en-US" sz="3600" dirty="0"/>
              <a:t>do </a:t>
            </a:r>
            <a:r>
              <a:rPr lang="en-US" sz="3600" dirty="0" err="1"/>
              <a:t>Phong</a:t>
            </a:r>
            <a:r>
              <a:rPr lang="en-US" sz="3600" dirty="0"/>
              <a:t> and Nam see?</a:t>
            </a:r>
          </a:p>
          <a:p>
            <a:r>
              <a:rPr lang="en-US" sz="3600"/>
              <a:t>4</a:t>
            </a:r>
            <a:r>
              <a:rPr lang="en-US" sz="3600" smtClean="0"/>
              <a:t>. Where </a:t>
            </a:r>
            <a:r>
              <a:rPr lang="en-US" sz="3600" dirty="0"/>
              <a:t>are the two girls going?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0321" y="234643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Answer the questions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0" y="1572419"/>
            <a:ext cx="610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FB7BD"/>
                </a:solidFill>
              </a:rPr>
              <a:t>A surprise guest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138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glasses</a:t>
            </a:r>
            <a:r>
              <a:rPr lang="en-US" sz="6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mắt</a:t>
            </a:r>
            <a:r>
              <a:rPr lang="en-US" sz="4800" dirty="0"/>
              <a:t> </a:t>
            </a:r>
            <a:r>
              <a:rPr lang="en-US" sz="4800" dirty="0" err="1"/>
              <a:t>kính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52565" y="3761137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ɡlɑːsɪz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mazon.com: grinderPUNCH - Non-Prescription Round Circle Frame Clear Lens  Glasses Large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7" y="2323070"/>
            <a:ext cx="5158340" cy="30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la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20" y="3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cheek</a:t>
            </a:r>
            <a:r>
              <a:rPr lang="en-US" sz="6600" b="1" dirty="0" smtClean="0"/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86289" y="3130480"/>
            <a:ext cx="1832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tʃiːk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534" y="3204542"/>
            <a:ext cx="635826" cy="635824"/>
          </a:xfrm>
          <a:prstGeom prst="rect">
            <a:avLst/>
          </a:prstGeom>
        </p:spPr>
      </p:pic>
      <p:pic>
        <p:nvPicPr>
          <p:cNvPr id="2056" name="Picture 8" descr="Portrait of little Asian kid girl keeping finger on cheek isolated on white  background. Photo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62" y="1312813"/>
            <a:ext cx="6248776" cy="4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379" y="1074804"/>
            <a:ext cx="6459566" cy="240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foot</a:t>
            </a:r>
            <a:r>
              <a:rPr lang="en-US" sz="6600" b="1" dirty="0" smtClean="0"/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(n-s)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feet</a:t>
            </a:r>
            <a:r>
              <a:rPr lang="en-US" sz="66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</a:t>
            </a:r>
            <a:r>
              <a:rPr lang="en-US" sz="6000" b="1" dirty="0" smtClean="0">
                <a:solidFill>
                  <a:srgbClr val="AD4F0F"/>
                </a:solidFill>
              </a:rPr>
              <a:t>n-p)</a:t>
            </a:r>
            <a:endParaRPr lang="en-US" sz="4800" b="1" dirty="0">
              <a:solidFill>
                <a:srgbClr val="AD4F0F"/>
              </a:solidFill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2142" y="542384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48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chân</a:t>
            </a:r>
            <a:r>
              <a:rPr lang="en-US" sz="4800" dirty="0" smtClean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553415" y="3685662"/>
            <a:ext cx="14814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fʊt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  <a:p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eet Stock Illustrations, Cliparts and Royalty Free Feet Vect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57" y="165758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138" y="3878046"/>
            <a:ext cx="549479" cy="549478"/>
          </a:xfrm>
          <a:prstGeom prst="rect">
            <a:avLst/>
          </a:prstGeom>
        </p:spPr>
      </p:pic>
      <p:pic>
        <p:nvPicPr>
          <p:cNvPr id="18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138" y="4650943"/>
            <a:ext cx="549477" cy="5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306493"/>
              </p:ext>
            </p:extLst>
          </p:nvPr>
        </p:nvGraphicFramePr>
        <p:xfrm>
          <a:off x="1333486" y="1988181"/>
          <a:ext cx="10031203" cy="357379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glasses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cheek (n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/tʃiːk/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foot (n-s)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feet </a:t>
                      </a: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(n-p)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/fʊt/ </a:t>
                      </a:r>
                      <a:endParaRPr lang="en-US" sz="3200" kern="120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fiːt/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 chân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575" y="4462463"/>
            <a:ext cx="457201" cy="457200"/>
          </a:xfrm>
          <a:prstGeom prst="rect">
            <a:avLst/>
          </a:prstGeom>
        </p:spPr>
      </p:pic>
      <p:pic>
        <p:nvPicPr>
          <p:cNvPr id="3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604" y="5051496"/>
            <a:ext cx="457199" cy="457200"/>
          </a:xfrm>
          <a:prstGeom prst="rect">
            <a:avLst/>
          </a:prstGeom>
        </p:spPr>
      </p:pic>
      <p:pic>
        <p:nvPicPr>
          <p:cNvPr id="5" name="cheek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440" y="3699461"/>
            <a:ext cx="487362" cy="487363"/>
          </a:xfrm>
          <a:prstGeom prst="rect">
            <a:avLst/>
          </a:prstGeom>
        </p:spPr>
      </p:pic>
      <p:pic>
        <p:nvPicPr>
          <p:cNvPr id="15" name="glass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321" y="2920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4511</TotalTime>
  <Words>890</Words>
  <PresentationFormat>Widescreen</PresentationFormat>
  <Paragraphs>252</Paragraphs>
  <Slides>21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2023-11-07T04:15:04Z</dcterms:modified>
</cp:coreProperties>
</file>