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01" r:id="rId2"/>
    <p:sldId id="257" r:id="rId3"/>
    <p:sldId id="284" r:id="rId4"/>
    <p:sldId id="305" r:id="rId5"/>
    <p:sldId id="270" r:id="rId6"/>
    <p:sldId id="327" r:id="rId7"/>
    <p:sldId id="322" r:id="rId8"/>
    <p:sldId id="306" r:id="rId9"/>
    <p:sldId id="309" r:id="rId10"/>
    <p:sldId id="328" r:id="rId11"/>
    <p:sldId id="329" r:id="rId12"/>
    <p:sldId id="323" r:id="rId13"/>
    <p:sldId id="271" r:id="rId14"/>
    <p:sldId id="330" r:id="rId15"/>
    <p:sldId id="315" r:id="rId16"/>
    <p:sldId id="272" r:id="rId17"/>
    <p:sldId id="332" r:id="rId18"/>
    <p:sldId id="331" r:id="rId19"/>
    <p:sldId id="324" r:id="rId20"/>
    <p:sldId id="318" r:id="rId21"/>
    <p:sldId id="294" r:id="rId22"/>
    <p:sldId id="333" r:id="rId23"/>
    <p:sldId id="269" r:id="rId24"/>
    <p:sldId id="295" r:id="rId2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5083" autoAdjust="0"/>
  </p:normalViewPr>
  <p:slideViewPr>
    <p:cSldViewPr snapToGrid="0" snapToObjects="1">
      <p:cViewPr varScale="1">
        <p:scale>
          <a:sx n="64" d="100"/>
          <a:sy n="64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 class into 2 teams</a:t>
            </a:r>
          </a:p>
          <a:p>
            <a:r>
              <a:rPr lang="en-US" dirty="0"/>
              <a:t>Ask each team to discuss and find down the answers ( as many as possible)</a:t>
            </a:r>
          </a:p>
          <a:p>
            <a:r>
              <a:rPr lang="en-US" dirty="0"/>
              <a:t>Remember: </a:t>
            </a:r>
            <a:r>
              <a:rPr lang="en-US" dirty="0" err="1"/>
              <a:t>sts</a:t>
            </a:r>
            <a:r>
              <a:rPr lang="en-US" dirty="0"/>
              <a:t> are not allowed to open the book</a:t>
            </a:r>
          </a:p>
          <a:p>
            <a:r>
              <a:rPr lang="en-US" dirty="0"/>
              <a:t>Compare the </a:t>
            </a:r>
            <a:r>
              <a:rPr lang="en-US" dirty="0" err="1"/>
              <a:t>sts’</a:t>
            </a:r>
            <a:r>
              <a:rPr lang="en-US" dirty="0"/>
              <a:t> answer to the sentences in picture (in the book) to find the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0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 class into 2 teams</a:t>
            </a:r>
          </a:p>
          <a:p>
            <a:r>
              <a:rPr lang="en-US" dirty="0"/>
              <a:t>Ask each team to discuss and find down the answers ( as many as possible)</a:t>
            </a:r>
          </a:p>
          <a:p>
            <a:r>
              <a:rPr lang="en-US" dirty="0"/>
              <a:t>Remember: </a:t>
            </a:r>
            <a:r>
              <a:rPr lang="en-US" dirty="0" err="1"/>
              <a:t>sts</a:t>
            </a:r>
            <a:r>
              <a:rPr lang="en-US" dirty="0"/>
              <a:t> are not allowed to open the book</a:t>
            </a:r>
          </a:p>
          <a:p>
            <a:r>
              <a:rPr lang="en-US" dirty="0"/>
              <a:t>Compare the </a:t>
            </a:r>
            <a:r>
              <a:rPr lang="en-US" dirty="0" err="1"/>
              <a:t>sts’</a:t>
            </a:r>
            <a:r>
              <a:rPr lang="en-US" dirty="0"/>
              <a:t> answer to the sentences in picture (in the book) to find the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9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53, activity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53, activity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53, activity 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14441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9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duhome.com.vn/DHALesson?idGrade=19&amp;idSubject=1&amp;idSeries=117&amp;idTheme=979&amp;IdLevel=1&amp;idThemeServer=66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0685" y="2457473"/>
            <a:ext cx="68449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9</a:t>
            </a:r>
            <a:r>
              <a:rPr lang="en-US" sz="4400" b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TRAVEL AND TOURISM</a:t>
            </a:r>
            <a:endParaRPr lang="en-US" sz="4400" b="1" dirty="0">
              <a:solidFill>
                <a:srgbClr val="0070C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78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80AA874-FCA3-28C4-5690-AC1C300F992F}"/>
              </a:ext>
            </a:extLst>
          </p:cNvPr>
          <p:cNvSpPr txBox="1"/>
          <p:nvPr/>
        </p:nvSpPr>
        <p:spPr>
          <a:xfrm>
            <a:off x="712922" y="1577992"/>
            <a:ext cx="83380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Example:</a:t>
            </a:r>
            <a:r>
              <a:rPr lang="en-US" i="1" dirty="0"/>
              <a:t>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We went to the beach</a:t>
            </a:r>
          </a:p>
          <a:p>
            <a:r>
              <a:rPr lang="en-US" sz="3600" b="1" i="0" dirty="0">
                <a:solidFill>
                  <a:srgbClr val="0070C0"/>
                </a:solidFill>
                <a:effectLst/>
              </a:rPr>
              <a:t>While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was swimming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, it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started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 to rain.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C388C-7FF2-F9EE-6185-FCE5EEE3179E}"/>
              </a:ext>
            </a:extLst>
          </p:cNvPr>
          <p:cNvSpPr txBox="1"/>
          <p:nvPr/>
        </p:nvSpPr>
        <p:spPr>
          <a:xfrm>
            <a:off x="428786" y="3748240"/>
            <a:ext cx="117632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→  Meaning 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and Use: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We can use 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while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to continue a story where the time period is important. We don't begin a story with 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while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02B65-A2AF-6EF8-B2E3-88383D152F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139" y="341103"/>
            <a:ext cx="6534553" cy="14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5C05B8-63AA-4A66-B7D8-2AFB102F85E0}"/>
              </a:ext>
            </a:extLst>
          </p:cNvPr>
          <p:cNvSpPr/>
          <p:nvPr/>
        </p:nvSpPr>
        <p:spPr>
          <a:xfrm>
            <a:off x="119166" y="384396"/>
            <a:ext cx="12072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Example: 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They went for a walk.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While</a:t>
            </a:r>
            <a:r>
              <a:rPr lang="en-US" sz="3600" dirty="0">
                <a:solidFill>
                  <a:srgbClr val="002060"/>
                </a:solidFill>
              </a:rPr>
              <a:t> they </a:t>
            </a:r>
            <a:r>
              <a:rPr lang="en-US" sz="3600" dirty="0">
                <a:solidFill>
                  <a:srgbClr val="FF0000"/>
                </a:solidFill>
              </a:rPr>
              <a:t>were walking </a:t>
            </a:r>
            <a:r>
              <a:rPr lang="en-US" sz="3600" dirty="0">
                <a:solidFill>
                  <a:srgbClr val="002060"/>
                </a:solidFill>
              </a:rPr>
              <a:t>along the beach, they </a:t>
            </a:r>
            <a:r>
              <a:rPr lang="en-US" sz="3600" dirty="0">
                <a:solidFill>
                  <a:srgbClr val="FF0000"/>
                </a:solidFill>
              </a:rPr>
              <a:t>saw</a:t>
            </a:r>
            <a:r>
              <a:rPr lang="en-US" sz="3600" dirty="0">
                <a:solidFill>
                  <a:srgbClr val="002060"/>
                </a:solidFill>
              </a:rPr>
              <a:t> a dolphin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CAE0310-90B0-48B5-A91E-FA097D351EBF}"/>
              </a:ext>
            </a:extLst>
          </p:cNvPr>
          <p:cNvSpPr/>
          <p:nvPr/>
        </p:nvSpPr>
        <p:spPr>
          <a:xfrm>
            <a:off x="3565779" y="2049499"/>
            <a:ext cx="304800" cy="1082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6BA5CF6-F982-480F-827D-E88534F1BDEB}"/>
              </a:ext>
            </a:extLst>
          </p:cNvPr>
          <p:cNvSpPr/>
          <p:nvPr/>
        </p:nvSpPr>
        <p:spPr>
          <a:xfrm>
            <a:off x="9134340" y="2013678"/>
            <a:ext cx="304800" cy="1082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C32E4-A918-4316-A9A7-2463DD483847}"/>
              </a:ext>
            </a:extLst>
          </p:cNvPr>
          <p:cNvSpPr txBox="1"/>
          <p:nvPr/>
        </p:nvSpPr>
        <p:spPr>
          <a:xfrm>
            <a:off x="1548649" y="3564980"/>
            <a:ext cx="492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While</a:t>
            </a:r>
            <a:r>
              <a:rPr lang="en-US" sz="3600" dirty="0">
                <a:solidFill>
                  <a:schemeClr val="accent1"/>
                </a:solidFill>
              </a:rPr>
              <a:t> + Past continuous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6048D-0CBA-42AE-BE9C-CB5B5964E8E0}"/>
              </a:ext>
            </a:extLst>
          </p:cNvPr>
          <p:cNvSpPr txBox="1"/>
          <p:nvPr/>
        </p:nvSpPr>
        <p:spPr>
          <a:xfrm>
            <a:off x="1979532" y="4365200"/>
            <a:ext cx="368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was/ were + V</a:t>
            </a:r>
            <a:r>
              <a:rPr lang="en-US" sz="3600" baseline="-25000" dirty="0">
                <a:solidFill>
                  <a:srgbClr val="FF0000"/>
                </a:solidFill>
              </a:rPr>
              <a:t>ing</a:t>
            </a:r>
            <a:r>
              <a:rPr lang="en-US" sz="4000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550BF-95BE-4DC3-BEC3-E6EDC8188CF8}"/>
              </a:ext>
            </a:extLst>
          </p:cNvPr>
          <p:cNvSpPr txBox="1"/>
          <p:nvPr/>
        </p:nvSpPr>
        <p:spPr>
          <a:xfrm>
            <a:off x="119165" y="2367938"/>
            <a:ext cx="211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Form: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56885-666D-4C6B-9363-7DC7E4F6C33B}"/>
              </a:ext>
            </a:extLst>
          </p:cNvPr>
          <p:cNvSpPr/>
          <p:nvPr/>
        </p:nvSpPr>
        <p:spPr>
          <a:xfrm>
            <a:off x="1396789" y="3428098"/>
            <a:ext cx="9964240" cy="26410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DF44CD-9AEE-470A-8846-5A852A250EFA}"/>
              </a:ext>
            </a:extLst>
          </p:cNvPr>
          <p:cNvCxnSpPr>
            <a:cxnSpLocks/>
          </p:cNvCxnSpPr>
          <p:nvPr/>
        </p:nvCxnSpPr>
        <p:spPr>
          <a:xfrm>
            <a:off x="6620975" y="3428852"/>
            <a:ext cx="0" cy="2641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AD07FD-9827-5C70-91BE-84B039FBF394}"/>
              </a:ext>
            </a:extLst>
          </p:cNvPr>
          <p:cNvSpPr txBox="1"/>
          <p:nvPr/>
        </p:nvSpPr>
        <p:spPr>
          <a:xfrm>
            <a:off x="8292266" y="3501237"/>
            <a:ext cx="259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Past Simple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89DEFB-A2D0-5614-E60F-C372D7B93FCB}"/>
              </a:ext>
            </a:extLst>
          </p:cNvPr>
          <p:cNvSpPr txBox="1"/>
          <p:nvPr/>
        </p:nvSpPr>
        <p:spPr>
          <a:xfrm>
            <a:off x="8602132" y="4211311"/>
            <a:ext cx="1643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V</a:t>
            </a:r>
            <a:r>
              <a:rPr lang="en-US" sz="4800" baseline="-25000" dirty="0">
                <a:solidFill>
                  <a:srgbClr val="FF0000"/>
                </a:solidFill>
              </a:rPr>
              <a:t>2</a:t>
            </a:r>
            <a:r>
              <a:rPr lang="en-US" sz="5400" baseline="-25000" dirty="0">
                <a:solidFill>
                  <a:srgbClr val="FF0000"/>
                </a:solidFill>
              </a:rPr>
              <a:t>/ed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2" grpId="0"/>
      <p:bldP spid="15" grpId="0" animBg="1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98524D-610D-BBDC-381A-2A27AA631997}"/>
              </a:ext>
            </a:extLst>
          </p:cNvPr>
          <p:cNvSpPr txBox="1"/>
          <p:nvPr/>
        </p:nvSpPr>
        <p:spPr>
          <a:xfrm>
            <a:off x="170481" y="500414"/>
            <a:ext cx="1185103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b. Combine the sentences using </a:t>
            </a:r>
            <a:r>
              <a:rPr lang="en-US" sz="3200" b="1" i="1" dirty="0">
                <a:solidFill>
                  <a:srgbClr val="002060"/>
                </a:solidFill>
                <a:effectLst/>
              </a:rPr>
              <a:t>when 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or </a:t>
            </a:r>
            <a:r>
              <a:rPr lang="en-US" sz="3200" b="1" i="1" dirty="0">
                <a:solidFill>
                  <a:srgbClr val="002060"/>
                </a:solidFill>
                <a:effectLst/>
              </a:rPr>
              <a:t>while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.</a:t>
            </a:r>
            <a:br>
              <a:rPr lang="en-US" sz="3200" b="1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1. I was waiting for my taxi. My luggage was stolen.</a:t>
            </a:r>
          </a:p>
          <a:p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(The family went to bed.) They were sleeping. The heater broke down.</a:t>
            </a:r>
          </a:p>
          <a:p>
            <a:endParaRPr lang="en-US" sz="3200" b="0" i="0" dirty="0">
              <a:solidFill>
                <a:srgbClr val="002060"/>
              </a:solidFill>
              <a:effectLst/>
            </a:endParaRPr>
          </a:p>
          <a:p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We were watching TV. We got a message saying that our flight was canceled.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58BF21-732C-B8DD-3A74-EA6FA41A064C}"/>
              </a:ext>
            </a:extLst>
          </p:cNvPr>
          <p:cNvSpPr txBox="1"/>
          <p:nvPr/>
        </p:nvSpPr>
        <p:spPr>
          <a:xfrm>
            <a:off x="10363199" y="330831"/>
            <a:ext cx="1813302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z="3200" dirty="0"/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CF0CF-B12C-06DD-162E-47BD1D8ECDFC}"/>
              </a:ext>
            </a:extLst>
          </p:cNvPr>
          <p:cNvSpPr txBox="1"/>
          <p:nvPr/>
        </p:nvSpPr>
        <p:spPr>
          <a:xfrm>
            <a:off x="626325" y="1483556"/>
            <a:ext cx="10470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was waiting for my taxi when my luggage was stolen.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C158A-2195-5E0E-A201-E891274797D8}"/>
              </a:ext>
            </a:extLst>
          </p:cNvPr>
          <p:cNvSpPr txBox="1"/>
          <p:nvPr/>
        </p:nvSpPr>
        <p:spPr>
          <a:xfrm>
            <a:off x="564333" y="2890391"/>
            <a:ext cx="11643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family went to bed. While they were sleeping, the heater broke down.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84F2D9-35F9-FA11-EF11-03CE71441930}"/>
              </a:ext>
            </a:extLst>
          </p:cNvPr>
          <p:cNvSpPr txBox="1"/>
          <p:nvPr/>
        </p:nvSpPr>
        <p:spPr>
          <a:xfrm>
            <a:off x="533337" y="4865176"/>
            <a:ext cx="11643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were watching TV when we got a message saying that our flight was canceled.</a:t>
            </a:r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98524D-610D-BBDC-381A-2A27AA631997}"/>
              </a:ext>
            </a:extLst>
          </p:cNvPr>
          <p:cNvSpPr txBox="1"/>
          <p:nvPr/>
        </p:nvSpPr>
        <p:spPr>
          <a:xfrm>
            <a:off x="449451" y="789717"/>
            <a:ext cx="119905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b. Combine the sentences using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when</a:t>
            </a:r>
            <a:r>
              <a:rPr lang="en-US" sz="3600" b="1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or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while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.</a:t>
            </a:r>
            <a:br>
              <a:rPr lang="en-US" sz="3600" b="1" i="0" dirty="0">
                <a:solidFill>
                  <a:srgbClr val="002060"/>
                </a:solidFill>
                <a:effectLst/>
              </a:rPr>
            </a:br>
            <a:br>
              <a:rPr lang="en-US" sz="3600" b="0" i="0" dirty="0">
                <a:solidFill>
                  <a:srgbClr val="002060"/>
                </a:solidFill>
                <a:effectLst/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4. (The waiter gave us a menu.) We were ordering. People started running to the bathroom.</a:t>
            </a:r>
          </a:p>
          <a:p>
            <a:endParaRPr lang="en-US" sz="3600" b="0" i="0" dirty="0">
              <a:solidFill>
                <a:srgbClr val="002060"/>
              </a:solidFill>
              <a:effectLst/>
            </a:endParaRPr>
          </a:p>
          <a:p>
            <a:endParaRPr lang="en-US" sz="3600" b="0" i="0" dirty="0">
              <a:solidFill>
                <a:srgbClr val="002060"/>
              </a:solidFill>
              <a:effectLst/>
            </a:endParaRPr>
          </a:p>
          <a:p>
            <a:br>
              <a:rPr lang="en-US" sz="3600" b="0" i="0" dirty="0">
                <a:solidFill>
                  <a:srgbClr val="002060"/>
                </a:solidFill>
                <a:effectLst/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5. He was taking photos. A camel chased after him.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58BF21-732C-B8DD-3A74-EA6FA41A064C}"/>
              </a:ext>
            </a:extLst>
          </p:cNvPr>
          <p:cNvSpPr txBox="1"/>
          <p:nvPr/>
        </p:nvSpPr>
        <p:spPr>
          <a:xfrm>
            <a:off x="5021450" y="280831"/>
            <a:ext cx="1813302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0C11E-AA86-2623-EC9D-5D1C467C67D6}"/>
              </a:ext>
            </a:extLst>
          </p:cNvPr>
          <p:cNvSpPr txBox="1"/>
          <p:nvPr/>
        </p:nvSpPr>
        <p:spPr>
          <a:xfrm>
            <a:off x="623130" y="3228026"/>
            <a:ext cx="1164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waiter gave us a menu. While we were ordering, people started running to the bathroom.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8F1DE-7343-0FF2-9299-04F29F8C84B6}"/>
              </a:ext>
            </a:extLst>
          </p:cNvPr>
          <p:cNvSpPr txBox="1"/>
          <p:nvPr/>
        </p:nvSpPr>
        <p:spPr>
          <a:xfrm>
            <a:off x="623130" y="5301905"/>
            <a:ext cx="102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 was taking photos when a camel chased after him. </a:t>
            </a:r>
          </a:p>
        </p:txBody>
      </p:sp>
    </p:spTree>
    <p:extLst>
      <p:ext uri="{BB962C8B-B14F-4D97-AF65-F5344CB8AC3E}">
        <p14:creationId xmlns:p14="http://schemas.microsoft.com/office/powerpoint/2010/main" val="6216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24F4A7-6D52-6C28-7C2B-2347242A0ABC}"/>
              </a:ext>
            </a:extLst>
          </p:cNvPr>
          <p:cNvSpPr txBox="1"/>
          <p:nvPr/>
        </p:nvSpPr>
        <p:spPr>
          <a:xfrm>
            <a:off x="0" y="677460"/>
            <a:ext cx="12507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c. Write sentences using the prompts and the correct form of the verbs.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73066-C3A0-775F-2E5B-C7FD14D8432B}"/>
              </a:ext>
            </a:extLst>
          </p:cNvPr>
          <p:cNvSpPr txBox="1"/>
          <p:nvPr/>
        </p:nvSpPr>
        <p:spPr>
          <a:xfrm>
            <a:off x="5021450" y="280831"/>
            <a:ext cx="1813302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EC836-E9E3-1142-4005-177EEC390A53}"/>
              </a:ext>
            </a:extLst>
          </p:cNvPr>
          <p:cNvSpPr txBox="1"/>
          <p:nvPr/>
        </p:nvSpPr>
        <p:spPr>
          <a:xfrm>
            <a:off x="325463" y="1307287"/>
            <a:ext cx="112052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1. I/swim/in the pool/when/the fire alarm/ring ______________________________________________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While/we/eat/my brother/start/feeling sick ______________________________________________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He/swim/in the sea/when/someone/steal/his clothes ______________________________________________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While/they/hike/it/start/raining/heavily ______________________________________________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5. We/buy/souvenirs/when/my favorite actor/walk/into the store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______________________________________________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177A1-0DDC-15D9-6E84-92E0721B3FB9}"/>
              </a:ext>
            </a:extLst>
          </p:cNvPr>
          <p:cNvSpPr txBox="1"/>
          <p:nvPr/>
        </p:nvSpPr>
        <p:spPr>
          <a:xfrm>
            <a:off x="464948" y="1775943"/>
            <a:ext cx="936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was swimming in the pool when the fire alarm rang.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8F716-5998-FA45-9667-69765A7F9464}"/>
              </a:ext>
            </a:extLst>
          </p:cNvPr>
          <p:cNvSpPr txBox="1"/>
          <p:nvPr/>
        </p:nvSpPr>
        <p:spPr>
          <a:xfrm>
            <a:off x="464948" y="2752111"/>
            <a:ext cx="936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While we were eating, my brother started feeling sick.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8F6CB-C322-9379-DFA7-9FC52CF2C9C2}"/>
              </a:ext>
            </a:extLst>
          </p:cNvPr>
          <p:cNvSpPr txBox="1"/>
          <p:nvPr/>
        </p:nvSpPr>
        <p:spPr>
          <a:xfrm>
            <a:off x="462367" y="3746170"/>
            <a:ext cx="1102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was swimming in the sea when someone stole his clothes.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3ECA6-8818-DD66-F6D3-6DC1B9848630}"/>
              </a:ext>
            </a:extLst>
          </p:cNvPr>
          <p:cNvSpPr txBox="1"/>
          <p:nvPr/>
        </p:nvSpPr>
        <p:spPr>
          <a:xfrm>
            <a:off x="462367" y="4709233"/>
            <a:ext cx="936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While they were hiking, it started raining heavily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15FD4-6891-BC8C-29B2-707306A68034}"/>
              </a:ext>
            </a:extLst>
          </p:cNvPr>
          <p:cNvSpPr txBox="1"/>
          <p:nvPr/>
        </p:nvSpPr>
        <p:spPr>
          <a:xfrm>
            <a:off x="198900" y="5690195"/>
            <a:ext cx="12507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were buying souvenirs when my favorite actor walked into the store.</a:t>
            </a:r>
          </a:p>
        </p:txBody>
      </p:sp>
    </p:spTree>
    <p:extLst>
      <p:ext uri="{BB962C8B-B14F-4D97-AF65-F5344CB8AC3E}">
        <p14:creationId xmlns:p14="http://schemas.microsoft.com/office/powerpoint/2010/main" val="14669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31" y="382994"/>
            <a:ext cx="3330659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 WB, p. 53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23D8B-57F2-F49A-376A-87FA8698FDAA}"/>
              </a:ext>
            </a:extLst>
          </p:cNvPr>
          <p:cNvSpPr txBox="1"/>
          <p:nvPr/>
        </p:nvSpPr>
        <p:spPr>
          <a:xfrm>
            <a:off x="98202" y="1431100"/>
            <a:ext cx="120006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I was taking pictures in the park. A monkey stole my camera.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____________________________________________________</a:t>
            </a:r>
          </a:p>
          <a:p>
            <a:pPr marL="514350" indent="-514350"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(I went to take a bath.) I was standing in the bathroom. The fire alarm rang.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___________________________________________________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     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Helen was writing an email to her boss. Her laptop crashed.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     ___________________________________________________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6C1915-3921-9D86-91F0-6F1388D4F593}"/>
              </a:ext>
            </a:extLst>
          </p:cNvPr>
          <p:cNvSpPr txBox="1"/>
          <p:nvPr/>
        </p:nvSpPr>
        <p:spPr>
          <a:xfrm>
            <a:off x="3816456" y="269914"/>
            <a:ext cx="8184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</a:rPr>
              <a:t>a. Combine the sentences using </a:t>
            </a:r>
            <a:r>
              <a:rPr lang="en-US" sz="3200" b="1" i="1" dirty="0">
                <a:solidFill>
                  <a:srgbClr val="242021"/>
                </a:solidFill>
                <a:effectLst/>
              </a:rPr>
              <a:t>when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or </a:t>
            </a:r>
            <a:r>
              <a:rPr lang="en-US" sz="3200" b="1" i="1" dirty="0">
                <a:solidFill>
                  <a:srgbClr val="242021"/>
                </a:solidFill>
                <a:effectLst/>
              </a:rPr>
              <a:t>while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.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64D081-1A9F-BC69-542B-A432288B8753}"/>
              </a:ext>
            </a:extLst>
          </p:cNvPr>
          <p:cNvSpPr txBox="1"/>
          <p:nvPr/>
        </p:nvSpPr>
        <p:spPr>
          <a:xfrm>
            <a:off x="587783" y="1904895"/>
            <a:ext cx="11905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was taking pictures in the park when a monkey stole my camera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709F55-1AEC-7421-DDE0-20011A20FF46}"/>
              </a:ext>
            </a:extLst>
          </p:cNvPr>
          <p:cNvSpPr txBox="1"/>
          <p:nvPr/>
        </p:nvSpPr>
        <p:spPr>
          <a:xfrm>
            <a:off x="682017" y="3370882"/>
            <a:ext cx="10827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went to take a bath. While I was standing in the bathroom,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 fire alarm rang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CB2185-C10E-8D0C-F8F0-756A5C2E5C55}"/>
              </a:ext>
            </a:extLst>
          </p:cNvPr>
          <p:cNvSpPr txBox="1"/>
          <p:nvPr/>
        </p:nvSpPr>
        <p:spPr>
          <a:xfrm>
            <a:off x="587783" y="4832250"/>
            <a:ext cx="1146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Helen was writing an email to her boss when her laptop crashed.</a:t>
            </a:r>
          </a:p>
        </p:txBody>
      </p:sp>
    </p:spTree>
    <p:extLst>
      <p:ext uri="{BB962C8B-B14F-4D97-AF65-F5344CB8AC3E}">
        <p14:creationId xmlns:p14="http://schemas.microsoft.com/office/powerpoint/2010/main" val="14658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31" y="382994"/>
            <a:ext cx="3330659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 WB, p. 53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23D8B-57F2-F49A-376A-87FA8698FDAA}"/>
              </a:ext>
            </a:extLst>
          </p:cNvPr>
          <p:cNvSpPr txBox="1"/>
          <p:nvPr/>
        </p:nvSpPr>
        <p:spPr>
          <a:xfrm>
            <a:off x="365640" y="1266276"/>
            <a:ext cx="114607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(Mr. Johnson went on a business trip.) He was in a meeting. He started feeling sick.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___________________________________________________</a:t>
            </a:r>
          </a:p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5. We were waiting at the airport. They announced that our plane was delayed.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______________________________________________________</a:t>
            </a:r>
          </a:p>
          <a:p>
            <a:r>
              <a:rPr lang="en-US" sz="3200" dirty="0">
                <a:solidFill>
                  <a:srgbClr val="002060"/>
                </a:solidFill>
              </a:rPr>
              <a:t>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6C1915-3921-9D86-91F0-6F1388D4F593}"/>
              </a:ext>
            </a:extLst>
          </p:cNvPr>
          <p:cNvSpPr txBox="1"/>
          <p:nvPr/>
        </p:nvSpPr>
        <p:spPr>
          <a:xfrm>
            <a:off x="3816456" y="269914"/>
            <a:ext cx="8184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</a:rPr>
              <a:t>a. Combine the sentences using </a:t>
            </a:r>
            <a:r>
              <a:rPr lang="en-US" sz="3200" b="1" i="1" dirty="0">
                <a:solidFill>
                  <a:srgbClr val="242021"/>
                </a:solidFill>
                <a:effectLst/>
              </a:rPr>
              <a:t>when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or </a:t>
            </a:r>
            <a:r>
              <a:rPr lang="en-US" sz="3200" b="1" i="1" dirty="0">
                <a:solidFill>
                  <a:srgbClr val="242021"/>
                </a:solidFill>
                <a:effectLst/>
              </a:rPr>
              <a:t>while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.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59EE5E-168E-C498-B559-5457C5737797}"/>
              </a:ext>
            </a:extLst>
          </p:cNvPr>
          <p:cNvSpPr txBox="1"/>
          <p:nvPr/>
        </p:nvSpPr>
        <p:spPr>
          <a:xfrm>
            <a:off x="498811" y="2733708"/>
            <a:ext cx="11460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Mr. Johnson went on a business trip. While he was in a meeting, he started feeling sick.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1090D-785B-2FAD-EB74-534191729B06}"/>
              </a:ext>
            </a:extLst>
          </p:cNvPr>
          <p:cNvSpPr txBox="1"/>
          <p:nvPr/>
        </p:nvSpPr>
        <p:spPr>
          <a:xfrm>
            <a:off x="365640" y="4677757"/>
            <a:ext cx="11273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were waiting at the airport when they announced that our plane was delayed.</a:t>
            </a:r>
          </a:p>
        </p:txBody>
      </p:sp>
    </p:spTree>
    <p:extLst>
      <p:ext uri="{BB962C8B-B14F-4D97-AF65-F5344CB8AC3E}">
        <p14:creationId xmlns:p14="http://schemas.microsoft.com/office/powerpoint/2010/main" val="10100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7E6C3C-70B3-69FF-252F-D5C94D7F9D94}"/>
              </a:ext>
            </a:extLst>
          </p:cNvPr>
          <p:cNvSpPr txBox="1"/>
          <p:nvPr/>
        </p:nvSpPr>
        <p:spPr>
          <a:xfrm>
            <a:off x="403049" y="920621"/>
            <a:ext cx="1138590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b. Fill in the blanks with the correct form of the verbs.</a:t>
            </a:r>
            <a:br>
              <a:rPr lang="en-US" sz="3200" b="1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1. The teacher _____________ (explain) a math problem when a bird ____ (fly) in.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Louisa and her son were at home. While Louisa ___________ (read) the magazine, her son ______ (start) to cry.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Everyone ___________ (watch) a gameshow when the TV ______ (turn) off.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I stopped at the station kiosk. While I ___________ (buy) magazines, someone _____ (steal) my bike.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5. They ____________ (sleep) when the fire alarm _____ (go) off.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0DC70-340D-1415-0EA5-CF357027BEA7}"/>
              </a:ext>
            </a:extLst>
          </p:cNvPr>
          <p:cNvSpPr txBox="1"/>
          <p:nvPr/>
        </p:nvSpPr>
        <p:spPr>
          <a:xfrm>
            <a:off x="191331" y="382994"/>
            <a:ext cx="3330659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 WB, p. 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4CEF8-A820-2D01-7D08-7C988C31B638}"/>
              </a:ext>
            </a:extLst>
          </p:cNvPr>
          <p:cNvSpPr txBox="1"/>
          <p:nvPr/>
        </p:nvSpPr>
        <p:spPr>
          <a:xfrm>
            <a:off x="2948552" y="1397468"/>
            <a:ext cx="2785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was explaining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CB037-3195-CF5E-2BBD-A89675D6537B}"/>
              </a:ext>
            </a:extLst>
          </p:cNvPr>
          <p:cNvSpPr txBox="1"/>
          <p:nvPr/>
        </p:nvSpPr>
        <p:spPr>
          <a:xfrm>
            <a:off x="1194661" y="1874315"/>
            <a:ext cx="928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flew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55559-671F-A7B7-F53C-F8ADE809FF89}"/>
              </a:ext>
            </a:extLst>
          </p:cNvPr>
          <p:cNvSpPr txBox="1"/>
          <p:nvPr/>
        </p:nvSpPr>
        <p:spPr>
          <a:xfrm>
            <a:off x="8757831" y="2371276"/>
            <a:ext cx="2168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was reading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B7C8A-A4C7-D1CA-779F-8A167680E913}"/>
              </a:ext>
            </a:extLst>
          </p:cNvPr>
          <p:cNvSpPr txBox="1"/>
          <p:nvPr/>
        </p:nvSpPr>
        <p:spPr>
          <a:xfrm>
            <a:off x="5250698" y="2852000"/>
            <a:ext cx="1504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started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EE445-CF47-A42F-50FB-86A071CC1FFD}"/>
              </a:ext>
            </a:extLst>
          </p:cNvPr>
          <p:cNvSpPr txBox="1"/>
          <p:nvPr/>
        </p:nvSpPr>
        <p:spPr>
          <a:xfrm>
            <a:off x="2422256" y="3359865"/>
            <a:ext cx="2521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was </a:t>
            </a:r>
            <a:r>
              <a:rPr lang="en-US" sz="3200" dirty="0">
                <a:solidFill>
                  <a:srgbClr val="FF0000"/>
                </a:solidFill>
              </a:rPr>
              <a:t>watch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1A273B-7BD9-D565-6E00-EE00F501E4DA}"/>
              </a:ext>
            </a:extLst>
          </p:cNvPr>
          <p:cNvSpPr txBox="1"/>
          <p:nvPr/>
        </p:nvSpPr>
        <p:spPr>
          <a:xfrm>
            <a:off x="453048" y="3852906"/>
            <a:ext cx="1468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turned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1AD17-7F6E-1280-AA82-2C007720A2AE}"/>
              </a:ext>
            </a:extLst>
          </p:cNvPr>
          <p:cNvSpPr txBox="1"/>
          <p:nvPr/>
        </p:nvSpPr>
        <p:spPr>
          <a:xfrm>
            <a:off x="7084662" y="4338556"/>
            <a:ext cx="2168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as buying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120D0-5892-A992-F5D0-2959A1B95726}"/>
              </a:ext>
            </a:extLst>
          </p:cNvPr>
          <p:cNvSpPr txBox="1"/>
          <p:nvPr/>
        </p:nvSpPr>
        <p:spPr>
          <a:xfrm>
            <a:off x="4015075" y="4814977"/>
            <a:ext cx="1123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stole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F3B2E4-ACEE-BC32-986F-6AEA3FF7856E}"/>
              </a:ext>
            </a:extLst>
          </p:cNvPr>
          <p:cNvSpPr txBox="1"/>
          <p:nvPr/>
        </p:nvSpPr>
        <p:spPr>
          <a:xfrm>
            <a:off x="1736457" y="5314549"/>
            <a:ext cx="2521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 sleeping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96EA6-9958-5608-8DFC-45912DFF4E90}"/>
              </a:ext>
            </a:extLst>
          </p:cNvPr>
          <p:cNvSpPr txBox="1"/>
          <p:nvPr/>
        </p:nvSpPr>
        <p:spPr>
          <a:xfrm>
            <a:off x="8863461" y="5312204"/>
            <a:ext cx="1123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went</a:t>
            </a:r>
          </a:p>
        </p:txBody>
      </p:sp>
    </p:spTree>
    <p:extLst>
      <p:ext uri="{BB962C8B-B14F-4D97-AF65-F5344CB8AC3E}">
        <p14:creationId xmlns:p14="http://schemas.microsoft.com/office/powerpoint/2010/main" val="17939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7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448" y="432660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94" y="1939994"/>
            <a:ext cx="2255359" cy="669332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506994" y="5512009"/>
            <a:ext cx="2488257" cy="661624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BD77D-4725-4DB2-9CCA-855804AC2FEF}"/>
              </a:ext>
            </a:extLst>
          </p:cNvPr>
          <p:cNvSpPr txBox="1"/>
          <p:nvPr/>
        </p:nvSpPr>
        <p:spPr>
          <a:xfrm>
            <a:off x="484814" y="2852820"/>
            <a:ext cx="3934378" cy="875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/>
              <a:t>Presentation: Meaning and use, Form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CF9522-3499-4105-9588-399569A42245}"/>
              </a:ext>
            </a:extLst>
          </p:cNvPr>
          <p:cNvSpPr txBox="1"/>
          <p:nvPr/>
        </p:nvSpPr>
        <p:spPr>
          <a:xfrm>
            <a:off x="495086" y="3990665"/>
            <a:ext cx="2500165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/>
              <a:t>Practice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E4125D-998E-4BA4-BE1A-621CB3EA8B2F}"/>
              </a:ext>
            </a:extLst>
          </p:cNvPr>
          <p:cNvSpPr txBox="1"/>
          <p:nvPr/>
        </p:nvSpPr>
        <p:spPr>
          <a:xfrm>
            <a:off x="506994" y="4757379"/>
            <a:ext cx="2488257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/>
              <a:t>Production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3C423B-18EC-AEF2-750D-F70C102F9A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8633"/>
            <a:ext cx="3044544" cy="650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344" y="470036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E6C36A-5979-46A5-B1C2-4EC0B6314D70}"/>
              </a:ext>
            </a:extLst>
          </p:cNvPr>
          <p:cNvSpPr txBox="1"/>
          <p:nvPr/>
        </p:nvSpPr>
        <p:spPr>
          <a:xfrm>
            <a:off x="2772501" y="2425481"/>
            <a:ext cx="252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Example: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8BAE6-4BD4-885B-E665-D3BB142598DA}"/>
              </a:ext>
            </a:extLst>
          </p:cNvPr>
          <p:cNvSpPr txBox="1"/>
          <p:nvPr/>
        </p:nvSpPr>
        <p:spPr>
          <a:xfrm>
            <a:off x="251882" y="744163"/>
            <a:ext cx="11354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d. In pairs: Describe something that happened on your last vacation.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1A9C1-DAC9-C505-5B51-22DD88DC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976" y="3552801"/>
            <a:ext cx="6957108" cy="18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8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562" y="778213"/>
            <a:ext cx="3764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7382" y="428013"/>
            <a:ext cx="25486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099909" y="529517"/>
            <a:ext cx="3407912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F9D9A-E7FA-F5A9-6679-73C5A73C1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291318"/>
            <a:ext cx="117062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03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2388" y="528443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314" y="1622651"/>
            <a:ext cx="1104537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Past simple and Past continuous with When and While </a:t>
            </a:r>
            <a:r>
              <a:rPr lang="en-US" sz="3600" dirty="0">
                <a:solidFill>
                  <a:schemeClr val="accent1"/>
                </a:solidFill>
              </a:rPr>
              <a:t>Form: 	</a:t>
            </a:r>
            <a:r>
              <a:rPr lang="en-US" sz="3600" dirty="0">
                <a:solidFill>
                  <a:srgbClr val="FF0000"/>
                </a:solidFill>
              </a:rPr>
              <a:t>When</a:t>
            </a:r>
            <a:r>
              <a:rPr lang="en-US" sz="3600" dirty="0">
                <a:solidFill>
                  <a:schemeClr val="accent1"/>
                </a:solidFill>
              </a:rPr>
              <a:t> Past Simple, Past continuous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		</a:t>
            </a:r>
            <a:r>
              <a:rPr lang="en-US" sz="3600" dirty="0">
                <a:solidFill>
                  <a:srgbClr val="FF0000"/>
                </a:solidFill>
              </a:rPr>
              <a:t>While</a:t>
            </a:r>
            <a:r>
              <a:rPr lang="en-US" sz="3600" dirty="0">
                <a:solidFill>
                  <a:schemeClr val="accent1"/>
                </a:solidFill>
              </a:rPr>
              <a:t> Past Continuous, Past Simple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Meaning and use: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	</a:t>
            </a:r>
            <a:r>
              <a:rPr lang="en-US" sz="3200" dirty="0">
                <a:solidFill>
                  <a:srgbClr val="FF0000"/>
                </a:solidFill>
              </a:rPr>
              <a:t>When</a:t>
            </a:r>
            <a:r>
              <a:rPr lang="en-US" sz="3200" dirty="0">
                <a:solidFill>
                  <a:srgbClr val="0070C0"/>
                </a:solidFill>
              </a:rPr>
              <a:t>: introduce an interruption to a past continuous action or start an interesting story.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	</a:t>
            </a:r>
            <a:r>
              <a:rPr lang="en-US" sz="3200" dirty="0">
                <a:solidFill>
                  <a:srgbClr val="FF0000"/>
                </a:solidFill>
              </a:rPr>
              <a:t>While</a:t>
            </a:r>
            <a:r>
              <a:rPr lang="en-US" sz="3200" dirty="0">
                <a:solidFill>
                  <a:srgbClr val="0070C0"/>
                </a:solidFill>
              </a:rPr>
              <a:t>: continue a story where the time period is important (don’t begin a story with while)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562" y="379376"/>
            <a:ext cx="2276272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72" y="1479914"/>
            <a:ext cx="11719571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2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2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Notebook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53</a:t>
            </a:r>
          </a:p>
          <a:p>
            <a:pPr marL="1028700" indent="-571500">
              <a:lnSpc>
                <a:spcPct val="130000"/>
              </a:lnSpc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Do the Writing exercises in workbook on page 53.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</a:t>
            </a:r>
            <a:r>
              <a:rPr lang="en-US" sz="3200" dirty="0">
                <a:solidFill>
                  <a:srgbClr val="0070C0"/>
                </a:solidFill>
              </a:rPr>
              <a:t>- Lesson 2.3 – Pronunciation &amp; Speaking (page 79).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Play the consolidation games in </a:t>
            </a:r>
            <a:r>
              <a:rPr lang="en-US" sz="3200" b="1" dirty="0" err="1">
                <a:solidFill>
                  <a:srgbClr val="0070C0"/>
                </a:solidFill>
              </a:rPr>
              <a:t>Tiếng</a:t>
            </a:r>
            <a:r>
              <a:rPr lang="en-US" sz="3200" b="1" dirty="0">
                <a:solidFill>
                  <a:srgbClr val="0070C0"/>
                </a:solidFill>
              </a:rPr>
              <a:t> Anh 10 </a:t>
            </a:r>
            <a:r>
              <a:rPr lang="en-US" sz="3200" b="1" dirty="0" err="1">
                <a:solidFill>
                  <a:srgbClr val="0070C0"/>
                </a:solidFill>
              </a:rPr>
              <a:t>i</a:t>
            </a:r>
            <a:r>
              <a:rPr lang="en-US" sz="3200" b="1" dirty="0">
                <a:solidFill>
                  <a:srgbClr val="0070C0"/>
                </a:solidFill>
              </a:rPr>
              <a:t>-Learn Smart World DHA App</a:t>
            </a:r>
            <a:r>
              <a:rPr lang="en-US" sz="3200" dirty="0">
                <a:solidFill>
                  <a:srgbClr val="0070C0"/>
                </a:solidFill>
              </a:rPr>
              <a:t> on </a:t>
            </a:r>
            <a:r>
              <a:rPr lang="en-US" sz="3200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5331" y="415010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46" y="4330383"/>
            <a:ext cx="1180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- practice and use Past simple and Past continuous with </a:t>
            </a:r>
            <a:r>
              <a:rPr lang="en-US" sz="3600" dirty="0">
                <a:solidFill>
                  <a:srgbClr val="FF0000"/>
                </a:solidFill>
              </a:rPr>
              <a:t>When</a:t>
            </a:r>
            <a:r>
              <a:rPr lang="en-US" sz="3600" dirty="0">
                <a:solidFill>
                  <a:srgbClr val="00206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While</a:t>
            </a:r>
            <a:r>
              <a:rPr lang="en-US" sz="3600" dirty="0">
                <a:solidFill>
                  <a:srgbClr val="002060"/>
                </a:solidFill>
              </a:rPr>
              <a:t> correctly.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46" y="415010"/>
            <a:ext cx="6011239" cy="38809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91A6DB-1499-451C-81F5-5E83AEC5472D}"/>
              </a:ext>
            </a:extLst>
          </p:cNvPr>
          <p:cNvSpPr/>
          <p:nvPr/>
        </p:nvSpPr>
        <p:spPr>
          <a:xfrm>
            <a:off x="300894" y="478719"/>
            <a:ext cx="2688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Guessing game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1F6FB-B2DE-43E9-B805-3FD4BE75F07C}"/>
              </a:ext>
            </a:extLst>
          </p:cNvPr>
          <p:cNvSpPr txBox="1"/>
          <p:nvPr/>
        </p:nvSpPr>
        <p:spPr>
          <a:xfrm>
            <a:off x="3563294" y="675927"/>
            <a:ext cx="6510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Look at the picture and guess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what happened to the woman.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99EDB-68DB-EF7D-96CF-1FB9EE1389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8673" y="2423160"/>
            <a:ext cx="8466488" cy="38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91A6DB-1499-451C-81F5-5E83AEC5472D}"/>
              </a:ext>
            </a:extLst>
          </p:cNvPr>
          <p:cNvSpPr/>
          <p:nvPr/>
        </p:nvSpPr>
        <p:spPr>
          <a:xfrm>
            <a:off x="2302822" y="1431072"/>
            <a:ext cx="2688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Answer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E51AB-5522-6187-4A6B-ED230E019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086" y="216974"/>
            <a:ext cx="7434020" cy="6192948"/>
          </a:xfrm>
          <a:prstGeom prst="rect">
            <a:avLst/>
          </a:prstGeom>
        </p:spPr>
      </p:pic>
      <p:pic>
        <p:nvPicPr>
          <p:cNvPr id="11" name="CD2-TRACK 31">
            <a:hlinkClick r:id="" action="ppaction://media"/>
            <a:extLst>
              <a:ext uri="{FF2B5EF4-FFF2-40B4-BE49-F238E27FC236}">
                <a16:creationId xmlns:a16="http://schemas.microsoft.com/office/drawing/2014/main" id="{A1D243A8-2161-24B6-061C-D8C0AAE52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2618" y="3429000"/>
            <a:ext cx="1059051" cy="10590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4DE03B-EAB6-14F7-8C6E-7BDB09B68642}"/>
              </a:ext>
            </a:extLst>
          </p:cNvPr>
          <p:cNvSpPr/>
          <p:nvPr/>
        </p:nvSpPr>
        <p:spPr>
          <a:xfrm>
            <a:off x="145974" y="3105834"/>
            <a:ext cx="2688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Listen and repeat.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1A6DB-1499-451C-81F5-5E83AEC5472D}"/>
              </a:ext>
            </a:extLst>
          </p:cNvPr>
          <p:cNvSpPr/>
          <p:nvPr/>
        </p:nvSpPr>
        <p:spPr>
          <a:xfrm>
            <a:off x="300894" y="478719"/>
            <a:ext cx="2688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Guessing game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945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8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0A7955-038C-11C6-C9F9-7E9A70432A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332" y="341987"/>
            <a:ext cx="6410433" cy="1502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0AA874-FCA3-28C4-5690-AC1C300F992F}"/>
              </a:ext>
            </a:extLst>
          </p:cNvPr>
          <p:cNvSpPr txBox="1"/>
          <p:nvPr/>
        </p:nvSpPr>
        <p:spPr>
          <a:xfrm>
            <a:off x="614766" y="1674674"/>
            <a:ext cx="113912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Example:</a:t>
            </a:r>
          </a:p>
          <a:p>
            <a:r>
              <a:rPr lang="en-US" sz="3600" dirty="0">
                <a:solidFill>
                  <a:srgbClr val="002060"/>
                </a:solidFill>
              </a:rPr>
              <a:t>(We went to the beach)</a:t>
            </a:r>
            <a:br>
              <a:rPr lang="en-US" sz="3600" dirty="0"/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We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were driving 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to the beach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when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 our car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broke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 down.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C388C-7FF2-F9EE-6185-FCE5EEE3179E}"/>
              </a:ext>
            </a:extLst>
          </p:cNvPr>
          <p:cNvSpPr txBox="1"/>
          <p:nvPr/>
        </p:nvSpPr>
        <p:spPr>
          <a:xfrm>
            <a:off x="428786" y="3748240"/>
            <a:ext cx="117632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→ Meaning and Use: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We can use 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when 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to introduce an interruption to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a past continuous action. We can use a sentence with 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when 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to start an interesting story.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5C05B8-63AA-4A66-B7D8-2AFB102F85E0}"/>
              </a:ext>
            </a:extLst>
          </p:cNvPr>
          <p:cNvSpPr/>
          <p:nvPr/>
        </p:nvSpPr>
        <p:spPr>
          <a:xfrm>
            <a:off x="119165" y="1006550"/>
            <a:ext cx="12072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Example:</a:t>
            </a:r>
          </a:p>
          <a:p>
            <a:r>
              <a:rPr lang="en-US" sz="3600" b="1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She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was talking 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on the phone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when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 a monkey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stole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 her bag.</a:t>
            </a:r>
            <a:br>
              <a:rPr lang="en-US" sz="3600" b="0" i="0" dirty="0">
                <a:solidFill>
                  <a:srgbClr val="002060"/>
                </a:solidFill>
                <a:effectLst/>
              </a:rPr>
            </a:b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CAE0310-90B0-48B5-A91E-FA097D351EBF}"/>
              </a:ext>
            </a:extLst>
          </p:cNvPr>
          <p:cNvSpPr/>
          <p:nvPr/>
        </p:nvSpPr>
        <p:spPr>
          <a:xfrm>
            <a:off x="2325915" y="2169954"/>
            <a:ext cx="304800" cy="1082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6BA5CF6-F982-480F-827D-E88534F1BDEB}"/>
              </a:ext>
            </a:extLst>
          </p:cNvPr>
          <p:cNvSpPr/>
          <p:nvPr/>
        </p:nvSpPr>
        <p:spPr>
          <a:xfrm>
            <a:off x="9193768" y="2148203"/>
            <a:ext cx="304800" cy="1082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C32E4-A918-4316-A9A7-2463DD483847}"/>
              </a:ext>
            </a:extLst>
          </p:cNvPr>
          <p:cNvSpPr txBox="1"/>
          <p:nvPr/>
        </p:nvSpPr>
        <p:spPr>
          <a:xfrm>
            <a:off x="1442261" y="3581569"/>
            <a:ext cx="347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 Past continuous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6048D-0CBA-42AE-BE9C-CB5B5964E8E0}"/>
              </a:ext>
            </a:extLst>
          </p:cNvPr>
          <p:cNvSpPr txBox="1"/>
          <p:nvPr/>
        </p:nvSpPr>
        <p:spPr>
          <a:xfrm>
            <a:off x="938017" y="4468729"/>
            <a:ext cx="4223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was/ were + V</a:t>
            </a:r>
            <a:r>
              <a:rPr lang="en-US" sz="4000" baseline="-25000" dirty="0">
                <a:solidFill>
                  <a:srgbClr val="FF0000"/>
                </a:solidFill>
              </a:rPr>
              <a:t>ing</a:t>
            </a:r>
            <a:r>
              <a:rPr lang="en-US" sz="4400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550BF-95BE-4DC3-BEC3-E6EDC8188CF8}"/>
              </a:ext>
            </a:extLst>
          </p:cNvPr>
          <p:cNvSpPr txBox="1"/>
          <p:nvPr/>
        </p:nvSpPr>
        <p:spPr>
          <a:xfrm>
            <a:off x="119165" y="2367938"/>
            <a:ext cx="211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Form: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56885-666D-4C6B-9363-7DC7E4F6C33B}"/>
              </a:ext>
            </a:extLst>
          </p:cNvPr>
          <p:cNvSpPr/>
          <p:nvPr/>
        </p:nvSpPr>
        <p:spPr>
          <a:xfrm>
            <a:off x="884571" y="3429000"/>
            <a:ext cx="9964240" cy="26410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DF44CD-9AEE-470A-8846-5A852A250EFA}"/>
              </a:ext>
            </a:extLst>
          </p:cNvPr>
          <p:cNvCxnSpPr>
            <a:cxnSpLocks/>
          </p:cNvCxnSpPr>
          <p:nvPr/>
        </p:nvCxnSpPr>
        <p:spPr>
          <a:xfrm>
            <a:off x="5954547" y="3428852"/>
            <a:ext cx="0" cy="2641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AD07FD-9827-5C70-91BE-84B039FBF394}"/>
              </a:ext>
            </a:extLst>
          </p:cNvPr>
          <p:cNvSpPr txBox="1"/>
          <p:nvPr/>
        </p:nvSpPr>
        <p:spPr>
          <a:xfrm>
            <a:off x="6096000" y="3579613"/>
            <a:ext cx="442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When</a:t>
            </a:r>
            <a:r>
              <a:rPr lang="en-US" sz="3600" dirty="0">
                <a:solidFill>
                  <a:schemeClr val="accent1"/>
                </a:solidFill>
              </a:rPr>
              <a:t> + Past Simple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89DEFB-A2D0-5614-E60F-C372D7B93FCB}"/>
              </a:ext>
            </a:extLst>
          </p:cNvPr>
          <p:cNvSpPr txBox="1"/>
          <p:nvPr/>
        </p:nvSpPr>
        <p:spPr>
          <a:xfrm>
            <a:off x="8309675" y="4206533"/>
            <a:ext cx="1643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V</a:t>
            </a:r>
            <a:r>
              <a:rPr lang="en-US" sz="4800" baseline="-25000" dirty="0">
                <a:solidFill>
                  <a:srgbClr val="FF0000"/>
                </a:solidFill>
              </a:rPr>
              <a:t>2</a:t>
            </a:r>
            <a:r>
              <a:rPr lang="en-US" sz="5400" baseline="-25000" dirty="0">
                <a:solidFill>
                  <a:srgbClr val="FF0000"/>
                </a:solidFill>
              </a:rPr>
              <a:t>/ed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2" grpId="0"/>
      <p:bldP spid="15" grpId="0" animBg="1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1284</Words>
  <Application>Microsoft Office PowerPoint</Application>
  <PresentationFormat>Màn hình rộng</PresentationFormat>
  <Paragraphs>129</Paragraphs>
  <Slides>24</Slides>
  <Notes>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530</cp:revision>
  <dcterms:created xsi:type="dcterms:W3CDTF">2022-02-12T14:14:43Z</dcterms:created>
  <dcterms:modified xsi:type="dcterms:W3CDTF">2022-07-26T04:02:12Z</dcterms:modified>
</cp:coreProperties>
</file>