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Montserrat Medium"/>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GoogleSlidesCustomDataVersion2">
      <go:slidesCustomData xmlns:go="http://customooxmlschemas.google.com/" r:id="rId35" roundtripDataSignature="AMtx7miEEP7a0H9hCSAABOP8Jbc/ZLgS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MontserratMedium-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https://www.youtube.com/watch?v=ahxRv5Rzhe4</a:t>
            </a:r>
            <a:endParaRPr/>
          </a:p>
        </p:txBody>
      </p:sp>
      <p:sp>
        <p:nvSpPr>
          <p:cNvPr id="126" name="Google Shape;12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3"/>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3"/>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32"/>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2"/>
          <p:cNvSpPr/>
          <p:nvPr>
            <p:ph idx="2" type="pic"/>
          </p:nvPr>
        </p:nvSpPr>
        <p:spPr>
          <a:xfrm>
            <a:off x="3887391" y="740570"/>
            <a:ext cx="4629150" cy="3655219"/>
          </a:xfrm>
          <a:prstGeom prst="rect">
            <a:avLst/>
          </a:prstGeom>
          <a:noFill/>
          <a:ln>
            <a:noFill/>
          </a:ln>
        </p:spPr>
      </p:sp>
      <p:sp>
        <p:nvSpPr>
          <p:cNvPr id="71" name="Google Shape;71;p32"/>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32"/>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2"/>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33"/>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3"/>
          <p:cNvSpPr txBox="1"/>
          <p:nvPr>
            <p:ph idx="1" type="body"/>
          </p:nvPr>
        </p:nvSpPr>
        <p:spPr>
          <a:xfrm rot="5400000">
            <a:off x="2940248" y="-942380"/>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3"/>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3"/>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34"/>
          <p:cNvSpPr txBox="1"/>
          <p:nvPr>
            <p:ph type="title"/>
          </p:nvPr>
        </p:nvSpPr>
        <p:spPr>
          <a:xfrm rot="5400000">
            <a:off x="5350074" y="1467445"/>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4"/>
          <p:cNvSpPr txBox="1"/>
          <p:nvPr>
            <p:ph idx="1" type="body"/>
          </p:nvPr>
        </p:nvSpPr>
        <p:spPr>
          <a:xfrm rot="5400000">
            <a:off x="1349574" y="-447080"/>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34"/>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4"/>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4"/>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4"/>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4"/>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4"/>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4"/>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body"/>
          </p:nvPr>
        </p:nvSpPr>
        <p:spPr>
          <a:xfrm>
            <a:off x="628650" y="1369218"/>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5"/>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with subtitle">
  <p:cSld name="Main point with subtitle">
    <p:spTree>
      <p:nvGrpSpPr>
        <p:cNvPr id="31" name="Shape 31"/>
        <p:cNvGrpSpPr/>
        <p:nvPr/>
      </p:nvGrpSpPr>
      <p:grpSpPr>
        <a:xfrm>
          <a:off x="0" y="0"/>
          <a:ext cx="0" cy="0"/>
          <a:chOff x="0" y="0"/>
          <a:chExt cx="0" cy="0"/>
        </a:xfrm>
      </p:grpSpPr>
      <p:sp>
        <p:nvSpPr>
          <p:cNvPr id="32" name="Google Shape;32;p26"/>
          <p:cNvSpPr txBox="1"/>
          <p:nvPr>
            <p:ph type="title"/>
          </p:nvPr>
        </p:nvSpPr>
        <p:spPr>
          <a:xfrm>
            <a:off x="1279375" y="1338763"/>
            <a:ext cx="6285300" cy="1956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6000"/>
              <a:buFont typeface="Calibri"/>
              <a:buNone/>
              <a:defRPr sz="6000"/>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33" name="Google Shape;33;p26"/>
          <p:cNvSpPr txBox="1"/>
          <p:nvPr>
            <p:ph idx="1" type="subTitle"/>
          </p:nvPr>
        </p:nvSpPr>
        <p:spPr>
          <a:xfrm>
            <a:off x="1279375" y="3457638"/>
            <a:ext cx="6285300" cy="347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2800"/>
              <a:buNone/>
              <a:defRPr>
                <a:latin typeface="Montserrat Medium"/>
                <a:ea typeface="Montserrat Medium"/>
                <a:cs typeface="Montserrat Medium"/>
                <a:sym typeface="Montserrat Medium"/>
              </a:defRPr>
            </a:lvl1pPr>
            <a:lvl2pPr lvl="1" algn="ctr">
              <a:lnSpc>
                <a:spcPct val="100000"/>
              </a:lnSpc>
              <a:spcBef>
                <a:spcPts val="0"/>
              </a:spcBef>
              <a:spcAft>
                <a:spcPts val="0"/>
              </a:spcAft>
              <a:buClr>
                <a:schemeClr val="dk1"/>
              </a:buClr>
              <a:buSzPts val="2400"/>
              <a:buNone/>
              <a:defRPr>
                <a:latin typeface="Montserrat Medium"/>
                <a:ea typeface="Montserrat Medium"/>
                <a:cs typeface="Montserrat Medium"/>
                <a:sym typeface="Montserrat Medium"/>
              </a:defRPr>
            </a:lvl2pPr>
            <a:lvl3pPr lvl="2" algn="ctr">
              <a:lnSpc>
                <a:spcPct val="100000"/>
              </a:lnSpc>
              <a:spcBef>
                <a:spcPts val="0"/>
              </a:spcBef>
              <a:spcAft>
                <a:spcPts val="0"/>
              </a:spcAft>
              <a:buClr>
                <a:schemeClr val="dk1"/>
              </a:buClr>
              <a:buSzPts val="2000"/>
              <a:buNone/>
              <a:defRPr>
                <a:latin typeface="Montserrat Medium"/>
                <a:ea typeface="Montserrat Medium"/>
                <a:cs typeface="Montserrat Medium"/>
                <a:sym typeface="Montserrat Medium"/>
              </a:defRPr>
            </a:lvl3pPr>
            <a:lvl4pPr lvl="3"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4pPr>
            <a:lvl5pPr lvl="4"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5pPr>
            <a:lvl6pPr lvl="5"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6pPr>
            <a:lvl7pPr lvl="6"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7pPr>
            <a:lvl8pPr lvl="7"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8pPr>
            <a:lvl9pPr lvl="8"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7"/>
          <p:cNvSpPr txBox="1"/>
          <p:nvPr>
            <p:ph type="title"/>
          </p:nvPr>
        </p:nvSpPr>
        <p:spPr>
          <a:xfrm>
            <a:off x="623888" y="1282305"/>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7"/>
          <p:cNvSpPr txBox="1"/>
          <p:nvPr>
            <p:ph idx="1" type="body"/>
          </p:nvPr>
        </p:nvSpPr>
        <p:spPr>
          <a:xfrm>
            <a:off x="623888" y="3442099"/>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7"/>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8"/>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8"/>
          <p:cNvSpPr txBox="1"/>
          <p:nvPr>
            <p:ph idx="1" type="body"/>
          </p:nvPr>
        </p:nvSpPr>
        <p:spPr>
          <a:xfrm>
            <a:off x="628650" y="1369218"/>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8"/>
          <p:cNvSpPr txBox="1"/>
          <p:nvPr>
            <p:ph idx="2" type="body"/>
          </p:nvPr>
        </p:nvSpPr>
        <p:spPr>
          <a:xfrm>
            <a:off x="4629150" y="1369218"/>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8"/>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9"/>
          <p:cNvSpPr txBox="1"/>
          <p:nvPr>
            <p:ph type="title"/>
          </p:nvPr>
        </p:nvSpPr>
        <p:spPr>
          <a:xfrm>
            <a:off x="629841" y="273845"/>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9"/>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9"/>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9"/>
          <p:cNvSpPr txBox="1"/>
          <p:nvPr>
            <p:ph idx="3" type="body"/>
          </p:nvPr>
        </p:nvSpPr>
        <p:spPr>
          <a:xfrm>
            <a:off x="4629151"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9"/>
          <p:cNvSpPr txBox="1"/>
          <p:nvPr>
            <p:ph idx="4" type="body"/>
          </p:nvPr>
        </p:nvSpPr>
        <p:spPr>
          <a:xfrm>
            <a:off x="4629151"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9"/>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9"/>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9"/>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0"/>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0"/>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3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txBox="1"/>
          <p:nvPr>
            <p:ph idx="1" type="body"/>
          </p:nvPr>
        </p:nvSpPr>
        <p:spPr>
          <a:xfrm>
            <a:off x="3887391" y="740570"/>
            <a:ext cx="4629150" cy="365521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31"/>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1"/>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628650" y="1369218"/>
            <a:ext cx="7886700" cy="326350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0"/>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0"/>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CULTURE</a:t>
            </a:r>
            <a:endParaRPr/>
          </a:p>
        </p:txBody>
      </p:sp>
      <p:sp>
        <p:nvSpPr>
          <p:cNvPr id="209" name="Google Shape;209;p10"/>
          <p:cNvSpPr/>
          <p:nvPr/>
        </p:nvSpPr>
        <p:spPr>
          <a:xfrm>
            <a:off x="431532" y="726625"/>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210" name="Google Shape;210;p10"/>
          <p:cNvSpPr txBox="1"/>
          <p:nvPr/>
        </p:nvSpPr>
        <p:spPr>
          <a:xfrm>
            <a:off x="443330" y="629464"/>
            <a:ext cx="33736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1</a:t>
            </a:r>
            <a:endParaRPr b="1" sz="3000">
              <a:solidFill>
                <a:schemeClr val="lt1"/>
              </a:solidFill>
              <a:latin typeface="Open Sans"/>
              <a:ea typeface="Open Sans"/>
              <a:cs typeface="Open Sans"/>
              <a:sym typeface="Open Sans"/>
            </a:endParaRPr>
          </a:p>
        </p:txBody>
      </p:sp>
      <p:sp>
        <p:nvSpPr>
          <p:cNvPr id="211" name="Google Shape;211;p10"/>
          <p:cNvSpPr txBox="1"/>
          <p:nvPr/>
        </p:nvSpPr>
        <p:spPr>
          <a:xfrm>
            <a:off x="820285" y="626526"/>
            <a:ext cx="83869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Read the text and complete the diagram with information from the text.</a:t>
            </a:r>
            <a:endParaRPr/>
          </a:p>
        </p:txBody>
      </p:sp>
      <p:grpSp>
        <p:nvGrpSpPr>
          <p:cNvPr id="212" name="Google Shape;212;p10"/>
          <p:cNvGrpSpPr/>
          <p:nvPr/>
        </p:nvGrpSpPr>
        <p:grpSpPr>
          <a:xfrm>
            <a:off x="70440" y="2092302"/>
            <a:ext cx="9003118" cy="2361450"/>
            <a:chOff x="4400" y="851274"/>
            <a:chExt cx="9003118" cy="2361450"/>
          </a:xfrm>
        </p:grpSpPr>
        <p:sp>
          <p:nvSpPr>
            <p:cNvPr id="213" name="Google Shape;213;p10"/>
            <p:cNvSpPr/>
            <p:nvPr/>
          </p:nvSpPr>
          <p:spPr>
            <a:xfrm>
              <a:off x="4400" y="851274"/>
              <a:ext cx="1364108" cy="236145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
            <p:cNvSpPr txBox="1"/>
            <p:nvPr/>
          </p:nvSpPr>
          <p:spPr>
            <a:xfrm>
              <a:off x="44353" y="891227"/>
              <a:ext cx="1284202" cy="228154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At 14</a:t>
              </a:r>
              <a:endParaRPr/>
            </a:p>
            <a:p>
              <a:pPr indent="0" lvl="0" marL="0" marR="0" rtl="0" algn="l">
                <a:lnSpc>
                  <a:spcPct val="90000"/>
                </a:lnSpc>
                <a:spcBef>
                  <a:spcPts val="84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left school</a:t>
              </a:r>
              <a:endParaRPr/>
            </a:p>
            <a:p>
              <a:pPr indent="0" lvl="0" marL="0" marR="0" rtl="0" algn="l">
                <a:lnSpc>
                  <a:spcPct val="90000"/>
                </a:lnSpc>
                <a:spcBef>
                  <a:spcPts val="63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didn’t finish secondary education</a:t>
              </a:r>
              <a:endParaRPr/>
            </a:p>
          </p:txBody>
        </p:sp>
        <p:sp>
          <p:nvSpPr>
            <p:cNvPr id="215" name="Google Shape;215;p10"/>
            <p:cNvSpPr/>
            <p:nvPr/>
          </p:nvSpPr>
          <p:spPr>
            <a:xfrm>
              <a:off x="1504920" y="1862850"/>
              <a:ext cx="289191" cy="338299"/>
            </a:xfrm>
            <a:prstGeom prst="rightArrow">
              <a:avLst>
                <a:gd fmla="val 60000" name="adj1"/>
                <a:gd fmla="val 50000" name="adj2"/>
              </a:avLst>
            </a:prstGeom>
            <a:solidFill>
              <a:srgbClr val="4372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
            <p:cNvSpPr txBox="1"/>
            <p:nvPr/>
          </p:nvSpPr>
          <p:spPr>
            <a:xfrm>
              <a:off x="1504920" y="1930510"/>
              <a:ext cx="202434" cy="2029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lt1"/>
                </a:solidFill>
                <a:latin typeface="Calibri"/>
                <a:ea typeface="Calibri"/>
                <a:cs typeface="Calibri"/>
                <a:sym typeface="Calibri"/>
              </a:endParaRPr>
            </a:p>
          </p:txBody>
        </p:sp>
        <p:sp>
          <p:nvSpPr>
            <p:cNvPr id="217" name="Google Shape;217;p10"/>
            <p:cNvSpPr/>
            <p:nvPr/>
          </p:nvSpPr>
          <p:spPr>
            <a:xfrm>
              <a:off x="1914152" y="851274"/>
              <a:ext cx="1364108" cy="2361450"/>
            </a:xfrm>
            <a:prstGeom prst="roundRect">
              <a:avLst>
                <a:gd fmla="val 10000" name="adj"/>
              </a:avLst>
            </a:prstGeom>
            <a:solidFill>
              <a:srgbClr val="43AEB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
            <p:cNvSpPr txBox="1"/>
            <p:nvPr/>
          </p:nvSpPr>
          <p:spPr>
            <a:xfrm>
              <a:off x="1954105" y="891227"/>
              <a:ext cx="1284202" cy="228154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At 60 </a:t>
              </a:r>
              <a:endParaRPr/>
            </a:p>
            <a:p>
              <a:pPr indent="0" lvl="0" marL="0" marR="0" rtl="0" algn="ctr">
                <a:lnSpc>
                  <a:spcPct val="90000"/>
                </a:lnSpc>
                <a:spcBef>
                  <a:spcPts val="84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(1) ________</a:t>
              </a:r>
              <a:endParaRPr/>
            </a:p>
          </p:txBody>
        </p:sp>
        <p:sp>
          <p:nvSpPr>
            <p:cNvPr id="219" name="Google Shape;219;p10"/>
            <p:cNvSpPr/>
            <p:nvPr/>
          </p:nvSpPr>
          <p:spPr>
            <a:xfrm>
              <a:off x="3414672" y="1862850"/>
              <a:ext cx="289191" cy="338299"/>
            </a:xfrm>
            <a:prstGeom prst="rightArrow">
              <a:avLst>
                <a:gd fmla="val 60000" name="adj1"/>
                <a:gd fmla="val 50000" name="adj2"/>
              </a:avLst>
            </a:prstGeom>
            <a:solidFill>
              <a:srgbClr val="4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txBox="1"/>
            <p:nvPr/>
          </p:nvSpPr>
          <p:spPr>
            <a:xfrm>
              <a:off x="3414672" y="1930510"/>
              <a:ext cx="202434" cy="2029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lt1"/>
                </a:solidFill>
                <a:latin typeface="Calibri"/>
                <a:ea typeface="Calibri"/>
                <a:cs typeface="Calibri"/>
                <a:sym typeface="Calibri"/>
              </a:endParaRPr>
            </a:p>
          </p:txBody>
        </p:sp>
        <p:sp>
          <p:nvSpPr>
            <p:cNvPr id="221" name="Google Shape;221;p10"/>
            <p:cNvSpPr/>
            <p:nvPr/>
          </p:nvSpPr>
          <p:spPr>
            <a:xfrm>
              <a:off x="3823905" y="851274"/>
              <a:ext cx="1364108" cy="2361450"/>
            </a:xfrm>
            <a:prstGeom prst="roundRect">
              <a:avLst>
                <a:gd fmla="val 10000" name="adj"/>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0"/>
            <p:cNvSpPr txBox="1"/>
            <p:nvPr/>
          </p:nvSpPr>
          <p:spPr>
            <a:xfrm>
              <a:off x="3863858" y="891227"/>
              <a:ext cx="1284202" cy="228154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At 70 </a:t>
              </a:r>
              <a:endParaRPr/>
            </a:p>
            <a:p>
              <a:pPr indent="0" lvl="0" marL="0" marR="0" rtl="0" algn="ctr">
                <a:lnSpc>
                  <a:spcPct val="90000"/>
                </a:lnSpc>
                <a:spcBef>
                  <a:spcPts val="84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(2) ________</a:t>
              </a:r>
              <a:endParaRPr/>
            </a:p>
          </p:txBody>
        </p:sp>
        <p:sp>
          <p:nvSpPr>
            <p:cNvPr id="223" name="Google Shape;223;p10"/>
            <p:cNvSpPr/>
            <p:nvPr/>
          </p:nvSpPr>
          <p:spPr>
            <a:xfrm>
              <a:off x="5324425" y="1862850"/>
              <a:ext cx="289191" cy="338299"/>
            </a:xfrm>
            <a:prstGeom prst="rightArrow">
              <a:avLst>
                <a:gd fmla="val 60000" name="adj1"/>
                <a:gd fmla="val 50000" name="adj2"/>
              </a:avLst>
            </a:prstGeom>
            <a:solidFill>
              <a:srgbClr val="45B3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
            <p:cNvSpPr txBox="1"/>
            <p:nvPr/>
          </p:nvSpPr>
          <p:spPr>
            <a:xfrm>
              <a:off x="5324425" y="1930510"/>
              <a:ext cx="202434" cy="2029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lt1"/>
                </a:solidFill>
                <a:latin typeface="Calibri"/>
                <a:ea typeface="Calibri"/>
                <a:cs typeface="Calibri"/>
                <a:sym typeface="Calibri"/>
              </a:endParaRPr>
            </a:p>
          </p:txBody>
        </p:sp>
        <p:sp>
          <p:nvSpPr>
            <p:cNvPr id="225" name="Google Shape;225;p10"/>
            <p:cNvSpPr/>
            <p:nvPr/>
          </p:nvSpPr>
          <p:spPr>
            <a:xfrm>
              <a:off x="5733658" y="851274"/>
              <a:ext cx="1364108" cy="2361450"/>
            </a:xfrm>
            <a:prstGeom prst="roundRect">
              <a:avLst>
                <a:gd fmla="val 10000" name="adj"/>
              </a:avLst>
            </a:prstGeom>
            <a:solidFill>
              <a:srgbClr val="45B1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
            <p:cNvSpPr txBox="1"/>
            <p:nvPr/>
          </p:nvSpPr>
          <p:spPr>
            <a:xfrm>
              <a:off x="5773611" y="891227"/>
              <a:ext cx="1284202" cy="228154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At 89</a:t>
              </a:r>
              <a:endParaRPr/>
            </a:p>
            <a:p>
              <a:pPr indent="0" lvl="0" marL="0" marR="0" rtl="0" algn="ctr">
                <a:lnSpc>
                  <a:spcPct val="90000"/>
                </a:lnSpc>
                <a:spcBef>
                  <a:spcPts val="84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(3) _________</a:t>
              </a:r>
              <a:endParaRPr/>
            </a:p>
          </p:txBody>
        </p:sp>
        <p:sp>
          <p:nvSpPr>
            <p:cNvPr id="227" name="Google Shape;227;p10"/>
            <p:cNvSpPr/>
            <p:nvPr/>
          </p:nvSpPr>
          <p:spPr>
            <a:xfrm>
              <a:off x="7234177" y="1862850"/>
              <a:ext cx="289191" cy="338299"/>
            </a:xfrm>
            <a:prstGeom prst="rightArrow">
              <a:avLst>
                <a:gd fmla="val 60000" name="adj1"/>
                <a:gd fmla="val 50000" name="adj2"/>
              </a:avLst>
            </a:prstGeom>
            <a:solidFill>
              <a:srgbClr val="6FA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
            <p:cNvSpPr txBox="1"/>
            <p:nvPr/>
          </p:nvSpPr>
          <p:spPr>
            <a:xfrm>
              <a:off x="7234177" y="1930510"/>
              <a:ext cx="202434" cy="2029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lt1"/>
                </a:solidFill>
                <a:latin typeface="Calibri"/>
                <a:ea typeface="Calibri"/>
                <a:cs typeface="Calibri"/>
                <a:sym typeface="Calibri"/>
              </a:endParaRPr>
            </a:p>
          </p:txBody>
        </p:sp>
        <p:sp>
          <p:nvSpPr>
            <p:cNvPr id="229" name="Google Shape;229;p10"/>
            <p:cNvSpPr/>
            <p:nvPr/>
          </p:nvSpPr>
          <p:spPr>
            <a:xfrm>
              <a:off x="7643410" y="851274"/>
              <a:ext cx="1364108" cy="2361450"/>
            </a:xfrm>
            <a:prstGeom prst="roundRect">
              <a:avLst>
                <a:gd fmla="val 10000" name="adj"/>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
            <p:cNvSpPr txBox="1"/>
            <p:nvPr/>
          </p:nvSpPr>
          <p:spPr>
            <a:xfrm>
              <a:off x="7683363" y="891227"/>
              <a:ext cx="1284202" cy="228154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At 91 </a:t>
              </a:r>
              <a:endParaRPr/>
            </a:p>
            <a:p>
              <a:pPr indent="0" lvl="0" marL="0" marR="0" rtl="0" algn="ctr">
                <a:lnSpc>
                  <a:spcPct val="90000"/>
                </a:lnSpc>
                <a:spcBef>
                  <a:spcPts val="84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(4) _________</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1"/>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1"/>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CULTURE</a:t>
            </a:r>
            <a:endParaRPr/>
          </a:p>
        </p:txBody>
      </p:sp>
      <p:sp>
        <p:nvSpPr>
          <p:cNvPr id="237" name="Google Shape;237;p11"/>
          <p:cNvSpPr/>
          <p:nvPr/>
        </p:nvSpPr>
        <p:spPr>
          <a:xfrm>
            <a:off x="431532" y="726625"/>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238" name="Google Shape;238;p11"/>
          <p:cNvSpPr txBox="1"/>
          <p:nvPr/>
        </p:nvSpPr>
        <p:spPr>
          <a:xfrm>
            <a:off x="443330" y="629464"/>
            <a:ext cx="33736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1</a:t>
            </a:r>
            <a:endParaRPr b="1" sz="3000">
              <a:solidFill>
                <a:schemeClr val="lt1"/>
              </a:solidFill>
              <a:latin typeface="Open Sans"/>
              <a:ea typeface="Open Sans"/>
              <a:cs typeface="Open Sans"/>
              <a:sym typeface="Open Sans"/>
            </a:endParaRPr>
          </a:p>
        </p:txBody>
      </p:sp>
      <p:sp>
        <p:nvSpPr>
          <p:cNvPr id="239" name="Google Shape;239;p11"/>
          <p:cNvSpPr txBox="1"/>
          <p:nvPr/>
        </p:nvSpPr>
        <p:spPr>
          <a:xfrm>
            <a:off x="820285" y="626526"/>
            <a:ext cx="83869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Read the text and complete the diagram with information from the text.</a:t>
            </a:r>
            <a:endParaRPr/>
          </a:p>
        </p:txBody>
      </p:sp>
      <p:grpSp>
        <p:nvGrpSpPr>
          <p:cNvPr id="240" name="Google Shape;240;p11"/>
          <p:cNvGrpSpPr/>
          <p:nvPr/>
        </p:nvGrpSpPr>
        <p:grpSpPr>
          <a:xfrm>
            <a:off x="1281035" y="1586231"/>
            <a:ext cx="6089169" cy="847688"/>
            <a:chOff x="5955" y="0"/>
            <a:chExt cx="6089169" cy="847688"/>
          </a:xfrm>
        </p:grpSpPr>
        <p:sp>
          <p:nvSpPr>
            <p:cNvPr id="241" name="Google Shape;241;p11"/>
            <p:cNvSpPr/>
            <p:nvPr/>
          </p:nvSpPr>
          <p:spPr>
            <a:xfrm>
              <a:off x="5955" y="0"/>
              <a:ext cx="6089169" cy="847688"/>
            </a:xfrm>
            <a:prstGeom prst="roundRect">
              <a:avLst>
                <a:gd fmla="val 1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txBox="1"/>
            <p:nvPr/>
          </p:nvSpPr>
          <p:spPr>
            <a:xfrm>
              <a:off x="30783" y="24828"/>
              <a:ext cx="6039513" cy="798032"/>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At 60 </a:t>
              </a:r>
              <a:endParaRPr/>
            </a:p>
            <a:p>
              <a:pPr indent="0" lvl="0" marL="0" marR="0" rtl="0" algn="ctr">
                <a:lnSpc>
                  <a:spcPct val="90000"/>
                </a:lnSpc>
                <a:spcBef>
                  <a:spcPts val="112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(1) ________</a:t>
              </a:r>
              <a:endParaRPr/>
            </a:p>
          </p:txBody>
        </p:sp>
      </p:grpSp>
      <p:sp>
        <p:nvSpPr>
          <p:cNvPr id="243" name="Google Shape;243;p11"/>
          <p:cNvSpPr txBox="1"/>
          <p:nvPr/>
        </p:nvSpPr>
        <p:spPr>
          <a:xfrm>
            <a:off x="2270760" y="1947138"/>
            <a:ext cx="4602480"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earned a BA in Psychology</a:t>
            </a:r>
            <a:endParaRPr sz="3200">
              <a:solidFill>
                <a:srgbClr val="FF0000"/>
              </a:solidFill>
              <a:latin typeface="Calibri"/>
              <a:ea typeface="Calibri"/>
              <a:cs typeface="Calibri"/>
              <a:sym typeface="Calibri"/>
            </a:endParaRPr>
          </a:p>
        </p:txBody>
      </p:sp>
      <p:pic>
        <p:nvPicPr>
          <p:cNvPr descr="A text on a piece of paper&#10;&#10;Description automatically generated" id="244" name="Google Shape;244;p11"/>
          <p:cNvPicPr preferRelativeResize="0"/>
          <p:nvPr/>
        </p:nvPicPr>
        <p:blipFill rotWithShape="1">
          <a:blip r:embed="rId3">
            <a:alphaModFix/>
          </a:blip>
          <a:srcRect b="0" l="0" r="0" t="0"/>
          <a:stretch/>
        </p:blipFill>
        <p:spPr>
          <a:xfrm>
            <a:off x="58827" y="2780795"/>
            <a:ext cx="9026346" cy="1958676"/>
          </a:xfrm>
          <a:prstGeom prst="rect">
            <a:avLst/>
          </a:prstGeom>
          <a:noFill/>
          <a:ln>
            <a:noFill/>
          </a:ln>
        </p:spPr>
      </p:pic>
      <p:pic>
        <p:nvPicPr>
          <p:cNvPr id="245" name="Google Shape;245;p11"/>
          <p:cNvPicPr preferRelativeResize="0"/>
          <p:nvPr/>
        </p:nvPicPr>
        <p:blipFill rotWithShape="1">
          <a:blip r:embed="rId4">
            <a:alphaModFix/>
          </a:blip>
          <a:srcRect b="0" l="0" r="0" t="0"/>
          <a:stretch/>
        </p:blipFill>
        <p:spPr>
          <a:xfrm>
            <a:off x="-799634" y="175216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941"/>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2"/>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CULTURE</a:t>
            </a:r>
            <a:endParaRPr/>
          </a:p>
        </p:txBody>
      </p:sp>
      <p:sp>
        <p:nvSpPr>
          <p:cNvPr id="252" name="Google Shape;252;p12"/>
          <p:cNvSpPr/>
          <p:nvPr/>
        </p:nvSpPr>
        <p:spPr>
          <a:xfrm>
            <a:off x="431532" y="726625"/>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253" name="Google Shape;253;p12"/>
          <p:cNvSpPr txBox="1"/>
          <p:nvPr/>
        </p:nvSpPr>
        <p:spPr>
          <a:xfrm>
            <a:off x="443330" y="629464"/>
            <a:ext cx="33736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1</a:t>
            </a:r>
            <a:endParaRPr b="1" sz="3000">
              <a:solidFill>
                <a:schemeClr val="lt1"/>
              </a:solidFill>
              <a:latin typeface="Open Sans"/>
              <a:ea typeface="Open Sans"/>
              <a:cs typeface="Open Sans"/>
              <a:sym typeface="Open Sans"/>
            </a:endParaRPr>
          </a:p>
        </p:txBody>
      </p:sp>
      <p:sp>
        <p:nvSpPr>
          <p:cNvPr id="254" name="Google Shape;254;p12"/>
          <p:cNvSpPr txBox="1"/>
          <p:nvPr/>
        </p:nvSpPr>
        <p:spPr>
          <a:xfrm>
            <a:off x="820285" y="626526"/>
            <a:ext cx="83869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Read the text and complete the diagram with information from the text.</a:t>
            </a:r>
            <a:endParaRPr/>
          </a:p>
        </p:txBody>
      </p:sp>
      <p:grpSp>
        <p:nvGrpSpPr>
          <p:cNvPr id="255" name="Google Shape;255;p12"/>
          <p:cNvGrpSpPr/>
          <p:nvPr/>
        </p:nvGrpSpPr>
        <p:grpSpPr>
          <a:xfrm>
            <a:off x="1586839" y="1533922"/>
            <a:ext cx="6155080" cy="1037828"/>
            <a:chOff x="12039" y="0"/>
            <a:chExt cx="6155080" cy="1037828"/>
          </a:xfrm>
        </p:grpSpPr>
        <p:sp>
          <p:nvSpPr>
            <p:cNvPr id="256" name="Google Shape;256;p12"/>
            <p:cNvSpPr/>
            <p:nvPr/>
          </p:nvSpPr>
          <p:spPr>
            <a:xfrm>
              <a:off x="12039" y="0"/>
              <a:ext cx="6155080" cy="1037828"/>
            </a:xfrm>
            <a:prstGeom prst="roundRect">
              <a:avLst>
                <a:gd fmla="val 1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2"/>
            <p:cNvSpPr txBox="1"/>
            <p:nvPr/>
          </p:nvSpPr>
          <p:spPr>
            <a:xfrm>
              <a:off x="42436" y="30397"/>
              <a:ext cx="6094286" cy="977034"/>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At 70 </a:t>
              </a:r>
              <a:endParaRPr/>
            </a:p>
            <a:p>
              <a:pPr indent="0" lvl="0" marL="0" marR="0" rtl="0" algn="ctr">
                <a:lnSpc>
                  <a:spcPct val="90000"/>
                </a:lnSpc>
                <a:spcBef>
                  <a:spcPts val="126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(2) ________</a:t>
              </a:r>
              <a:endParaRPr/>
            </a:p>
          </p:txBody>
        </p:sp>
      </p:grpSp>
      <p:sp>
        <p:nvSpPr>
          <p:cNvPr id="258" name="Google Shape;258;p12"/>
          <p:cNvSpPr txBox="1"/>
          <p:nvPr/>
        </p:nvSpPr>
        <p:spPr>
          <a:xfrm>
            <a:off x="1808480" y="1989010"/>
            <a:ext cx="569976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completed a BSc in Molecular Biology</a:t>
            </a:r>
            <a:endParaRPr sz="2800">
              <a:solidFill>
                <a:srgbClr val="FF0000"/>
              </a:solidFill>
              <a:latin typeface="Calibri"/>
              <a:ea typeface="Calibri"/>
              <a:cs typeface="Calibri"/>
              <a:sym typeface="Calibri"/>
            </a:endParaRPr>
          </a:p>
        </p:txBody>
      </p:sp>
      <p:pic>
        <p:nvPicPr>
          <p:cNvPr descr="A text on a piece of paper&#10;&#10;Description automatically generated" id="259" name="Google Shape;259;p12"/>
          <p:cNvPicPr preferRelativeResize="0"/>
          <p:nvPr/>
        </p:nvPicPr>
        <p:blipFill rotWithShape="1">
          <a:blip r:embed="rId3">
            <a:alphaModFix/>
          </a:blip>
          <a:srcRect b="0" l="0" r="0" t="52136"/>
          <a:stretch/>
        </p:blipFill>
        <p:spPr>
          <a:xfrm>
            <a:off x="-42377" y="3184510"/>
            <a:ext cx="9186377" cy="954107"/>
          </a:xfrm>
          <a:prstGeom prst="rect">
            <a:avLst/>
          </a:prstGeom>
          <a:noFill/>
          <a:ln>
            <a:noFill/>
          </a:ln>
        </p:spPr>
      </p:pic>
      <p:pic>
        <p:nvPicPr>
          <p:cNvPr id="260" name="Google Shape;260;p12"/>
          <p:cNvPicPr preferRelativeResize="0"/>
          <p:nvPr/>
        </p:nvPicPr>
        <p:blipFill rotWithShape="1">
          <a:blip r:embed="rId4">
            <a:alphaModFix/>
          </a:blip>
          <a:srcRect b="0" l="0" r="0" t="0"/>
          <a:stretch/>
        </p:blipFill>
        <p:spPr>
          <a:xfrm>
            <a:off x="-799634" y="175216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941"/>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3"/>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3"/>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CULTURE</a:t>
            </a:r>
            <a:endParaRPr/>
          </a:p>
        </p:txBody>
      </p:sp>
      <p:sp>
        <p:nvSpPr>
          <p:cNvPr id="267" name="Google Shape;267;p13"/>
          <p:cNvSpPr/>
          <p:nvPr/>
        </p:nvSpPr>
        <p:spPr>
          <a:xfrm>
            <a:off x="431532" y="726625"/>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268" name="Google Shape;268;p13"/>
          <p:cNvSpPr txBox="1"/>
          <p:nvPr/>
        </p:nvSpPr>
        <p:spPr>
          <a:xfrm>
            <a:off x="443330" y="629464"/>
            <a:ext cx="33736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1</a:t>
            </a:r>
            <a:endParaRPr b="1" sz="3000">
              <a:solidFill>
                <a:schemeClr val="lt1"/>
              </a:solidFill>
              <a:latin typeface="Open Sans"/>
              <a:ea typeface="Open Sans"/>
              <a:cs typeface="Open Sans"/>
              <a:sym typeface="Open Sans"/>
            </a:endParaRPr>
          </a:p>
        </p:txBody>
      </p:sp>
      <p:sp>
        <p:nvSpPr>
          <p:cNvPr id="269" name="Google Shape;269;p13"/>
          <p:cNvSpPr txBox="1"/>
          <p:nvPr/>
        </p:nvSpPr>
        <p:spPr>
          <a:xfrm>
            <a:off x="820285" y="626526"/>
            <a:ext cx="83869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Read the text and complete the diagram with information from the text.</a:t>
            </a:r>
            <a:endParaRPr/>
          </a:p>
        </p:txBody>
      </p:sp>
      <p:grpSp>
        <p:nvGrpSpPr>
          <p:cNvPr id="270" name="Google Shape;270;p13"/>
          <p:cNvGrpSpPr/>
          <p:nvPr/>
        </p:nvGrpSpPr>
        <p:grpSpPr>
          <a:xfrm>
            <a:off x="1585450" y="1533922"/>
            <a:ext cx="5445269" cy="1037828"/>
            <a:chOff x="10650" y="0"/>
            <a:chExt cx="5445269" cy="1037828"/>
          </a:xfrm>
        </p:grpSpPr>
        <p:sp>
          <p:nvSpPr>
            <p:cNvPr id="271" name="Google Shape;271;p13"/>
            <p:cNvSpPr/>
            <p:nvPr/>
          </p:nvSpPr>
          <p:spPr>
            <a:xfrm>
              <a:off x="10650" y="0"/>
              <a:ext cx="5445269" cy="1037828"/>
            </a:xfrm>
            <a:prstGeom prst="roundRect">
              <a:avLst>
                <a:gd fmla="val 1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txBox="1"/>
            <p:nvPr/>
          </p:nvSpPr>
          <p:spPr>
            <a:xfrm>
              <a:off x="41047" y="30397"/>
              <a:ext cx="5384475" cy="977034"/>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At 89 </a:t>
              </a:r>
              <a:endParaRPr/>
            </a:p>
            <a:p>
              <a:pPr indent="0" lvl="0" marL="0" marR="0" rtl="0" algn="ctr">
                <a:lnSpc>
                  <a:spcPct val="90000"/>
                </a:lnSpc>
                <a:spcBef>
                  <a:spcPts val="126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(3) ________</a:t>
              </a:r>
              <a:endParaRPr/>
            </a:p>
          </p:txBody>
        </p:sp>
      </p:grpSp>
      <p:pic>
        <p:nvPicPr>
          <p:cNvPr descr="A close up of a paper&#10;&#10;Description automatically generated" id="273" name="Google Shape;273;p13"/>
          <p:cNvPicPr preferRelativeResize="0"/>
          <p:nvPr/>
        </p:nvPicPr>
        <p:blipFill rotWithShape="1">
          <a:blip r:embed="rId3">
            <a:alphaModFix/>
          </a:blip>
          <a:srcRect b="0" l="0" r="0" t="0"/>
          <a:stretch/>
        </p:blipFill>
        <p:spPr>
          <a:xfrm>
            <a:off x="-1" y="3424544"/>
            <a:ext cx="9119379" cy="1383820"/>
          </a:xfrm>
          <a:prstGeom prst="rect">
            <a:avLst/>
          </a:prstGeom>
          <a:noFill/>
          <a:ln>
            <a:noFill/>
          </a:ln>
        </p:spPr>
      </p:pic>
      <p:sp>
        <p:nvSpPr>
          <p:cNvPr id="274" name="Google Shape;274;p13"/>
          <p:cNvSpPr txBox="1"/>
          <p:nvPr/>
        </p:nvSpPr>
        <p:spPr>
          <a:xfrm>
            <a:off x="2258448" y="2042393"/>
            <a:ext cx="460248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Calibri"/>
                <a:ea typeface="Calibri"/>
                <a:cs typeface="Calibri"/>
                <a:sym typeface="Calibri"/>
              </a:rPr>
              <a:t>started his Master’s degree</a:t>
            </a:r>
            <a:endParaRPr/>
          </a:p>
        </p:txBody>
      </p:sp>
      <p:pic>
        <p:nvPicPr>
          <p:cNvPr id="275" name="Google Shape;275;p13"/>
          <p:cNvPicPr preferRelativeResize="0"/>
          <p:nvPr/>
        </p:nvPicPr>
        <p:blipFill rotWithShape="1">
          <a:blip r:embed="rId4">
            <a:alphaModFix/>
          </a:blip>
          <a:srcRect b="0" l="0" r="0" t="0"/>
          <a:stretch/>
        </p:blipFill>
        <p:spPr>
          <a:xfrm>
            <a:off x="-799634" y="175216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941"/>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4"/>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4"/>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CULTURE</a:t>
            </a:r>
            <a:endParaRPr/>
          </a:p>
        </p:txBody>
      </p:sp>
      <p:sp>
        <p:nvSpPr>
          <p:cNvPr id="282" name="Google Shape;282;p14"/>
          <p:cNvSpPr/>
          <p:nvPr/>
        </p:nvSpPr>
        <p:spPr>
          <a:xfrm>
            <a:off x="431532" y="726625"/>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283" name="Google Shape;283;p14"/>
          <p:cNvSpPr txBox="1"/>
          <p:nvPr/>
        </p:nvSpPr>
        <p:spPr>
          <a:xfrm>
            <a:off x="443330" y="629464"/>
            <a:ext cx="33736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1</a:t>
            </a:r>
            <a:endParaRPr b="1" sz="3000">
              <a:solidFill>
                <a:schemeClr val="lt1"/>
              </a:solidFill>
              <a:latin typeface="Open Sans"/>
              <a:ea typeface="Open Sans"/>
              <a:cs typeface="Open Sans"/>
              <a:sym typeface="Open Sans"/>
            </a:endParaRPr>
          </a:p>
        </p:txBody>
      </p:sp>
      <p:sp>
        <p:nvSpPr>
          <p:cNvPr id="284" name="Google Shape;284;p14"/>
          <p:cNvSpPr txBox="1"/>
          <p:nvPr/>
        </p:nvSpPr>
        <p:spPr>
          <a:xfrm>
            <a:off x="820285" y="626526"/>
            <a:ext cx="83869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Read the text and complete the diagram with information from the text.</a:t>
            </a:r>
            <a:endParaRPr/>
          </a:p>
        </p:txBody>
      </p:sp>
      <p:grpSp>
        <p:nvGrpSpPr>
          <p:cNvPr id="285" name="Google Shape;285;p14"/>
          <p:cNvGrpSpPr/>
          <p:nvPr/>
        </p:nvGrpSpPr>
        <p:grpSpPr>
          <a:xfrm>
            <a:off x="1585450" y="1533922"/>
            <a:ext cx="5445269" cy="1037828"/>
            <a:chOff x="10650" y="0"/>
            <a:chExt cx="5445269" cy="1037828"/>
          </a:xfrm>
        </p:grpSpPr>
        <p:sp>
          <p:nvSpPr>
            <p:cNvPr id="286" name="Google Shape;286;p14"/>
            <p:cNvSpPr/>
            <p:nvPr/>
          </p:nvSpPr>
          <p:spPr>
            <a:xfrm>
              <a:off x="10650" y="0"/>
              <a:ext cx="5445269" cy="1037828"/>
            </a:xfrm>
            <a:prstGeom prst="roundRect">
              <a:avLst>
                <a:gd fmla="val 1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
            <p:cNvSpPr txBox="1"/>
            <p:nvPr/>
          </p:nvSpPr>
          <p:spPr>
            <a:xfrm>
              <a:off x="41047" y="30397"/>
              <a:ext cx="5384475" cy="977034"/>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At 91</a:t>
              </a:r>
              <a:endParaRPr/>
            </a:p>
            <a:p>
              <a:pPr indent="0" lvl="0" marL="0" marR="0" rtl="0" algn="ctr">
                <a:lnSpc>
                  <a:spcPct val="90000"/>
                </a:lnSpc>
                <a:spcBef>
                  <a:spcPts val="112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(4) ________</a:t>
              </a:r>
              <a:endParaRPr/>
            </a:p>
          </p:txBody>
        </p:sp>
      </p:grpSp>
      <p:pic>
        <p:nvPicPr>
          <p:cNvPr descr="A close up of a sign&#10;&#10;Description automatically generated" id="288" name="Google Shape;288;p14"/>
          <p:cNvPicPr preferRelativeResize="0"/>
          <p:nvPr/>
        </p:nvPicPr>
        <p:blipFill rotWithShape="1">
          <a:blip r:embed="rId3">
            <a:alphaModFix/>
          </a:blip>
          <a:srcRect b="0" l="0" r="0" t="0"/>
          <a:stretch/>
        </p:blipFill>
        <p:spPr>
          <a:xfrm>
            <a:off x="188803" y="3311063"/>
            <a:ext cx="8766394" cy="1330257"/>
          </a:xfrm>
          <a:prstGeom prst="rect">
            <a:avLst/>
          </a:prstGeom>
          <a:noFill/>
          <a:ln>
            <a:noFill/>
          </a:ln>
        </p:spPr>
      </p:pic>
      <p:sp>
        <p:nvSpPr>
          <p:cNvPr id="289" name="Google Shape;289;p14"/>
          <p:cNvSpPr txBox="1"/>
          <p:nvPr/>
        </p:nvSpPr>
        <p:spPr>
          <a:xfrm>
            <a:off x="2270760" y="2136933"/>
            <a:ext cx="4602480" cy="348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58928"/>
              </a:lnSpc>
              <a:spcBef>
                <a:spcPts val="0"/>
              </a:spcBef>
              <a:spcAft>
                <a:spcPts val="0"/>
              </a:spcAft>
              <a:buNone/>
            </a:pPr>
            <a:r>
              <a:rPr lang="en-US" sz="2800">
                <a:solidFill>
                  <a:srgbClr val="FF0000"/>
                </a:solidFill>
                <a:latin typeface="Calibri"/>
                <a:ea typeface="Calibri"/>
                <a:cs typeface="Calibri"/>
                <a:sym typeface="Calibri"/>
              </a:rPr>
              <a:t>received his Master’s degree</a:t>
            </a:r>
            <a:endParaRPr sz="2400">
              <a:solidFill>
                <a:schemeClr val="dk1"/>
              </a:solidFill>
              <a:latin typeface="Times New Roman"/>
              <a:ea typeface="Times New Roman"/>
              <a:cs typeface="Times New Roman"/>
              <a:sym typeface="Times New Roman"/>
            </a:endParaRPr>
          </a:p>
        </p:txBody>
      </p:sp>
      <p:pic>
        <p:nvPicPr>
          <p:cNvPr id="290" name="Google Shape;290;p14"/>
          <p:cNvPicPr preferRelativeResize="0"/>
          <p:nvPr/>
        </p:nvPicPr>
        <p:blipFill rotWithShape="1">
          <a:blip r:embed="rId4">
            <a:alphaModFix/>
          </a:blip>
          <a:srcRect b="0" l="0" r="0" t="0"/>
          <a:stretch/>
        </p:blipFill>
        <p:spPr>
          <a:xfrm>
            <a:off x="-799634" y="175216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941"/>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5"/>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5"/>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CULTURE</a:t>
            </a:r>
            <a:endParaRPr/>
          </a:p>
        </p:txBody>
      </p:sp>
      <p:sp>
        <p:nvSpPr>
          <p:cNvPr id="297" name="Google Shape;297;p15"/>
          <p:cNvSpPr/>
          <p:nvPr/>
        </p:nvSpPr>
        <p:spPr>
          <a:xfrm>
            <a:off x="431532" y="726625"/>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298" name="Google Shape;298;p15"/>
          <p:cNvSpPr txBox="1"/>
          <p:nvPr/>
        </p:nvSpPr>
        <p:spPr>
          <a:xfrm>
            <a:off x="443330" y="629464"/>
            <a:ext cx="33736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1</a:t>
            </a:r>
            <a:endParaRPr b="1" sz="3000">
              <a:solidFill>
                <a:schemeClr val="lt1"/>
              </a:solidFill>
              <a:latin typeface="Open Sans"/>
              <a:ea typeface="Open Sans"/>
              <a:cs typeface="Open Sans"/>
              <a:sym typeface="Open Sans"/>
            </a:endParaRPr>
          </a:p>
        </p:txBody>
      </p:sp>
      <p:sp>
        <p:nvSpPr>
          <p:cNvPr id="299" name="Google Shape;299;p15"/>
          <p:cNvSpPr txBox="1"/>
          <p:nvPr/>
        </p:nvSpPr>
        <p:spPr>
          <a:xfrm>
            <a:off x="820285" y="626526"/>
            <a:ext cx="838690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Look at the diagram again.</a:t>
            </a:r>
            <a:endParaRPr/>
          </a:p>
        </p:txBody>
      </p:sp>
      <p:grpSp>
        <p:nvGrpSpPr>
          <p:cNvPr id="300" name="Google Shape;300;p15"/>
          <p:cNvGrpSpPr/>
          <p:nvPr/>
        </p:nvGrpSpPr>
        <p:grpSpPr>
          <a:xfrm>
            <a:off x="70440" y="2092302"/>
            <a:ext cx="9003118" cy="2361450"/>
            <a:chOff x="4400" y="851274"/>
            <a:chExt cx="9003118" cy="2361450"/>
          </a:xfrm>
        </p:grpSpPr>
        <p:sp>
          <p:nvSpPr>
            <p:cNvPr id="301" name="Google Shape;301;p15"/>
            <p:cNvSpPr/>
            <p:nvPr/>
          </p:nvSpPr>
          <p:spPr>
            <a:xfrm>
              <a:off x="4400" y="851274"/>
              <a:ext cx="1364108" cy="236145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
            <p:cNvSpPr txBox="1"/>
            <p:nvPr/>
          </p:nvSpPr>
          <p:spPr>
            <a:xfrm>
              <a:off x="44353" y="891227"/>
              <a:ext cx="1284202" cy="228154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At 14</a:t>
              </a:r>
              <a:endParaRPr/>
            </a:p>
            <a:p>
              <a:pPr indent="0" lvl="0" marL="0" marR="0" rtl="0" algn="l">
                <a:lnSpc>
                  <a:spcPct val="90000"/>
                </a:lnSpc>
                <a:spcBef>
                  <a:spcPts val="84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left school</a:t>
              </a:r>
              <a:endParaRPr/>
            </a:p>
            <a:p>
              <a:pPr indent="0" lvl="0" marL="0" marR="0" rtl="0" algn="l">
                <a:lnSpc>
                  <a:spcPct val="90000"/>
                </a:lnSpc>
                <a:spcBef>
                  <a:spcPts val="63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didn’t finish secondary education</a:t>
              </a:r>
              <a:endParaRPr/>
            </a:p>
          </p:txBody>
        </p:sp>
        <p:sp>
          <p:nvSpPr>
            <p:cNvPr id="303" name="Google Shape;303;p15"/>
            <p:cNvSpPr/>
            <p:nvPr/>
          </p:nvSpPr>
          <p:spPr>
            <a:xfrm>
              <a:off x="1504920" y="1862850"/>
              <a:ext cx="289191" cy="338299"/>
            </a:xfrm>
            <a:prstGeom prst="rightArrow">
              <a:avLst>
                <a:gd fmla="val 60000" name="adj1"/>
                <a:gd fmla="val 50000" name="adj2"/>
              </a:avLst>
            </a:prstGeom>
            <a:solidFill>
              <a:srgbClr val="4372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5"/>
            <p:cNvSpPr txBox="1"/>
            <p:nvPr/>
          </p:nvSpPr>
          <p:spPr>
            <a:xfrm>
              <a:off x="1504920" y="1930510"/>
              <a:ext cx="202434" cy="2029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lt1"/>
                </a:solidFill>
                <a:latin typeface="Calibri"/>
                <a:ea typeface="Calibri"/>
                <a:cs typeface="Calibri"/>
                <a:sym typeface="Calibri"/>
              </a:endParaRPr>
            </a:p>
          </p:txBody>
        </p:sp>
        <p:sp>
          <p:nvSpPr>
            <p:cNvPr id="305" name="Google Shape;305;p15"/>
            <p:cNvSpPr/>
            <p:nvPr/>
          </p:nvSpPr>
          <p:spPr>
            <a:xfrm>
              <a:off x="1914152" y="851274"/>
              <a:ext cx="1364108" cy="2361450"/>
            </a:xfrm>
            <a:prstGeom prst="roundRect">
              <a:avLst>
                <a:gd fmla="val 10000" name="adj"/>
              </a:avLst>
            </a:prstGeom>
            <a:solidFill>
              <a:srgbClr val="43AEB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5"/>
            <p:cNvSpPr txBox="1"/>
            <p:nvPr/>
          </p:nvSpPr>
          <p:spPr>
            <a:xfrm>
              <a:off x="1954105" y="891227"/>
              <a:ext cx="1284202" cy="228154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At 60 </a:t>
              </a:r>
              <a:endParaRPr/>
            </a:p>
            <a:p>
              <a:pPr indent="0" lvl="0" marL="0" marR="0" rtl="0" algn="ctr">
                <a:lnSpc>
                  <a:spcPct val="90000"/>
                </a:lnSpc>
                <a:spcBef>
                  <a:spcPts val="84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earned a BA in Psychology</a:t>
              </a:r>
              <a:endParaRPr sz="1800">
                <a:solidFill>
                  <a:schemeClr val="lt1"/>
                </a:solidFill>
                <a:latin typeface="Calibri"/>
                <a:ea typeface="Calibri"/>
                <a:cs typeface="Calibri"/>
                <a:sym typeface="Calibri"/>
              </a:endParaRPr>
            </a:p>
          </p:txBody>
        </p:sp>
        <p:sp>
          <p:nvSpPr>
            <p:cNvPr id="307" name="Google Shape;307;p15"/>
            <p:cNvSpPr/>
            <p:nvPr/>
          </p:nvSpPr>
          <p:spPr>
            <a:xfrm>
              <a:off x="3414672" y="1862850"/>
              <a:ext cx="289191" cy="338299"/>
            </a:xfrm>
            <a:prstGeom prst="rightArrow">
              <a:avLst>
                <a:gd fmla="val 60000" name="adj1"/>
                <a:gd fmla="val 50000" name="adj2"/>
              </a:avLst>
            </a:prstGeom>
            <a:solidFill>
              <a:srgbClr val="43BC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5"/>
            <p:cNvSpPr txBox="1"/>
            <p:nvPr/>
          </p:nvSpPr>
          <p:spPr>
            <a:xfrm>
              <a:off x="3414672" y="1930510"/>
              <a:ext cx="202434" cy="2029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lt1"/>
                </a:solidFill>
                <a:latin typeface="Calibri"/>
                <a:ea typeface="Calibri"/>
                <a:cs typeface="Calibri"/>
                <a:sym typeface="Calibri"/>
              </a:endParaRPr>
            </a:p>
          </p:txBody>
        </p:sp>
        <p:sp>
          <p:nvSpPr>
            <p:cNvPr id="309" name="Google Shape;309;p15"/>
            <p:cNvSpPr/>
            <p:nvPr/>
          </p:nvSpPr>
          <p:spPr>
            <a:xfrm>
              <a:off x="3823905" y="851274"/>
              <a:ext cx="1364108" cy="2361450"/>
            </a:xfrm>
            <a:prstGeom prst="roundRect">
              <a:avLst>
                <a:gd fmla="val 10000" name="adj"/>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5"/>
            <p:cNvSpPr txBox="1"/>
            <p:nvPr/>
          </p:nvSpPr>
          <p:spPr>
            <a:xfrm>
              <a:off x="3863858" y="891227"/>
              <a:ext cx="1284202" cy="228154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At 70 </a:t>
              </a:r>
              <a:endParaRPr/>
            </a:p>
            <a:p>
              <a:pPr indent="0" lvl="0" marL="0" marR="0" rtl="0" algn="ctr">
                <a:lnSpc>
                  <a:spcPct val="90000"/>
                </a:lnSpc>
                <a:spcBef>
                  <a:spcPts val="84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completed a BSc in Molecular Biology</a:t>
              </a:r>
              <a:endParaRPr sz="1800">
                <a:solidFill>
                  <a:schemeClr val="lt1"/>
                </a:solidFill>
                <a:latin typeface="Calibri"/>
                <a:ea typeface="Calibri"/>
                <a:cs typeface="Calibri"/>
                <a:sym typeface="Calibri"/>
              </a:endParaRPr>
            </a:p>
          </p:txBody>
        </p:sp>
        <p:sp>
          <p:nvSpPr>
            <p:cNvPr id="311" name="Google Shape;311;p15"/>
            <p:cNvSpPr/>
            <p:nvPr/>
          </p:nvSpPr>
          <p:spPr>
            <a:xfrm>
              <a:off x="5324425" y="1862850"/>
              <a:ext cx="289191" cy="338299"/>
            </a:xfrm>
            <a:prstGeom prst="rightArrow">
              <a:avLst>
                <a:gd fmla="val 60000" name="adj1"/>
                <a:gd fmla="val 50000" name="adj2"/>
              </a:avLst>
            </a:prstGeom>
            <a:solidFill>
              <a:srgbClr val="45B3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5"/>
            <p:cNvSpPr txBox="1"/>
            <p:nvPr/>
          </p:nvSpPr>
          <p:spPr>
            <a:xfrm>
              <a:off x="5324425" y="1930510"/>
              <a:ext cx="202434" cy="2029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lt1"/>
                </a:solidFill>
                <a:latin typeface="Calibri"/>
                <a:ea typeface="Calibri"/>
                <a:cs typeface="Calibri"/>
                <a:sym typeface="Calibri"/>
              </a:endParaRPr>
            </a:p>
          </p:txBody>
        </p:sp>
        <p:sp>
          <p:nvSpPr>
            <p:cNvPr id="313" name="Google Shape;313;p15"/>
            <p:cNvSpPr/>
            <p:nvPr/>
          </p:nvSpPr>
          <p:spPr>
            <a:xfrm>
              <a:off x="5733658" y="851274"/>
              <a:ext cx="1364108" cy="2361450"/>
            </a:xfrm>
            <a:prstGeom prst="roundRect">
              <a:avLst>
                <a:gd fmla="val 10000" name="adj"/>
              </a:avLst>
            </a:prstGeom>
            <a:solidFill>
              <a:srgbClr val="45B1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5"/>
            <p:cNvSpPr txBox="1"/>
            <p:nvPr/>
          </p:nvSpPr>
          <p:spPr>
            <a:xfrm>
              <a:off x="5773611" y="891227"/>
              <a:ext cx="1284202" cy="228154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At 89</a:t>
              </a:r>
              <a:endParaRPr/>
            </a:p>
            <a:p>
              <a:pPr indent="0" lvl="0" marL="0" marR="0" rtl="0" algn="ctr">
                <a:lnSpc>
                  <a:spcPct val="90000"/>
                </a:lnSpc>
                <a:spcBef>
                  <a:spcPts val="84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started his Master’s degree</a:t>
              </a:r>
              <a:endParaRPr/>
            </a:p>
          </p:txBody>
        </p:sp>
        <p:sp>
          <p:nvSpPr>
            <p:cNvPr id="315" name="Google Shape;315;p15"/>
            <p:cNvSpPr/>
            <p:nvPr/>
          </p:nvSpPr>
          <p:spPr>
            <a:xfrm>
              <a:off x="7234177" y="1862850"/>
              <a:ext cx="289191" cy="338299"/>
            </a:xfrm>
            <a:prstGeom prst="rightArrow">
              <a:avLst>
                <a:gd fmla="val 60000" name="adj1"/>
                <a:gd fmla="val 50000" name="adj2"/>
              </a:avLst>
            </a:prstGeom>
            <a:solidFill>
              <a:srgbClr val="6FA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5"/>
            <p:cNvSpPr txBox="1"/>
            <p:nvPr/>
          </p:nvSpPr>
          <p:spPr>
            <a:xfrm>
              <a:off x="7234177" y="1930510"/>
              <a:ext cx="202434" cy="2029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lt1"/>
                </a:solidFill>
                <a:latin typeface="Calibri"/>
                <a:ea typeface="Calibri"/>
                <a:cs typeface="Calibri"/>
                <a:sym typeface="Calibri"/>
              </a:endParaRPr>
            </a:p>
          </p:txBody>
        </p:sp>
        <p:sp>
          <p:nvSpPr>
            <p:cNvPr id="317" name="Google Shape;317;p15"/>
            <p:cNvSpPr/>
            <p:nvPr/>
          </p:nvSpPr>
          <p:spPr>
            <a:xfrm>
              <a:off x="7643410" y="851274"/>
              <a:ext cx="1364108" cy="2361450"/>
            </a:xfrm>
            <a:prstGeom prst="roundRect">
              <a:avLst>
                <a:gd fmla="val 10000" name="adj"/>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5"/>
            <p:cNvSpPr txBox="1"/>
            <p:nvPr/>
          </p:nvSpPr>
          <p:spPr>
            <a:xfrm>
              <a:off x="7683363" y="891227"/>
              <a:ext cx="1284202" cy="228154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FF0000"/>
                </a:buClr>
                <a:buSzPts val="2400"/>
                <a:buFont typeface="Calibri"/>
                <a:buNone/>
              </a:pPr>
              <a:r>
                <a:rPr lang="en-US" sz="2400">
                  <a:solidFill>
                    <a:srgbClr val="FF0000"/>
                  </a:solidFill>
                  <a:latin typeface="Calibri"/>
                  <a:ea typeface="Calibri"/>
                  <a:cs typeface="Calibri"/>
                  <a:sym typeface="Calibri"/>
                </a:rPr>
                <a:t>At 91 </a:t>
              </a:r>
              <a:endParaRPr/>
            </a:p>
            <a:p>
              <a:pPr indent="0" lvl="0" marL="0" marR="0" rtl="0" algn="ctr">
                <a:lnSpc>
                  <a:spcPct val="90000"/>
                </a:lnSpc>
                <a:spcBef>
                  <a:spcPts val="84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received his Master’s degree</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6"/>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6"/>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CULTURE</a:t>
            </a:r>
            <a:endParaRPr/>
          </a:p>
        </p:txBody>
      </p:sp>
      <p:sp>
        <p:nvSpPr>
          <p:cNvPr id="325" name="Google Shape;325;p16"/>
          <p:cNvSpPr/>
          <p:nvPr/>
        </p:nvSpPr>
        <p:spPr>
          <a:xfrm>
            <a:off x="431532" y="726625"/>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326" name="Google Shape;326;p16"/>
          <p:cNvSpPr txBox="1"/>
          <p:nvPr/>
        </p:nvSpPr>
        <p:spPr>
          <a:xfrm>
            <a:off x="443330" y="629464"/>
            <a:ext cx="33736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2</a:t>
            </a:r>
            <a:endParaRPr/>
          </a:p>
        </p:txBody>
      </p:sp>
      <p:sp>
        <p:nvSpPr>
          <p:cNvPr id="327" name="Google Shape;327;p16"/>
          <p:cNvSpPr txBox="1"/>
          <p:nvPr/>
        </p:nvSpPr>
        <p:spPr>
          <a:xfrm>
            <a:off x="818442" y="708710"/>
            <a:ext cx="754323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Work in groups. Share stories of people you know who keep learning despite their old age.</a:t>
            </a:r>
            <a:endParaRPr/>
          </a:p>
        </p:txBody>
      </p:sp>
      <p:pic>
        <p:nvPicPr>
          <p:cNvPr descr="Questions with solid fill" id="328" name="Google Shape;328;p16"/>
          <p:cNvPicPr preferRelativeResize="0"/>
          <p:nvPr/>
        </p:nvPicPr>
        <p:blipFill rotWithShape="1">
          <a:blip r:embed="rId3">
            <a:alphaModFix/>
          </a:blip>
          <a:srcRect b="0" l="0" r="0" t="0"/>
          <a:stretch/>
        </p:blipFill>
        <p:spPr>
          <a:xfrm>
            <a:off x="0" y="3281680"/>
            <a:ext cx="1966033" cy="1966033"/>
          </a:xfrm>
          <a:prstGeom prst="rect">
            <a:avLst/>
          </a:prstGeom>
          <a:noFill/>
          <a:ln>
            <a:noFill/>
          </a:ln>
        </p:spPr>
      </p:pic>
      <p:sp>
        <p:nvSpPr>
          <p:cNvPr id="329" name="Google Shape;329;p16"/>
          <p:cNvSpPr txBox="1"/>
          <p:nvPr/>
        </p:nvSpPr>
        <p:spPr>
          <a:xfrm>
            <a:off x="1318260" y="1724784"/>
            <a:ext cx="7543238" cy="224676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000000"/>
              </a:buClr>
              <a:buSzPts val="2800"/>
              <a:buFont typeface="Arial"/>
              <a:buChar char="•"/>
            </a:pPr>
            <a:r>
              <a:rPr i="1" lang="en-US" sz="2800">
                <a:solidFill>
                  <a:srgbClr val="000000"/>
                </a:solidFill>
                <a:latin typeface="Calibri"/>
                <a:ea typeface="Calibri"/>
                <a:cs typeface="Calibri"/>
                <a:sym typeface="Calibri"/>
              </a:rPr>
              <a:t>How old was this person when he graduated? </a:t>
            </a:r>
            <a:endParaRPr/>
          </a:p>
          <a:p>
            <a:pPr indent="-457200" lvl="0" marL="457200" marR="0" rtl="0" algn="l">
              <a:spcBef>
                <a:spcPts val="0"/>
              </a:spcBef>
              <a:spcAft>
                <a:spcPts val="0"/>
              </a:spcAft>
              <a:buClr>
                <a:srgbClr val="000000"/>
              </a:buClr>
              <a:buSzPts val="2800"/>
              <a:buFont typeface="Arial"/>
              <a:buChar char="•"/>
            </a:pPr>
            <a:r>
              <a:rPr i="1" lang="en-US" sz="2800">
                <a:solidFill>
                  <a:srgbClr val="000000"/>
                </a:solidFill>
                <a:latin typeface="Calibri"/>
                <a:ea typeface="Calibri"/>
                <a:cs typeface="Calibri"/>
                <a:sym typeface="Calibri"/>
              </a:rPr>
              <a:t>Why did he study at university at such an old age? </a:t>
            </a:r>
            <a:endParaRPr/>
          </a:p>
          <a:p>
            <a:pPr indent="-457200" lvl="0" marL="457200" marR="0" rtl="0" algn="l">
              <a:spcBef>
                <a:spcPts val="0"/>
              </a:spcBef>
              <a:spcAft>
                <a:spcPts val="0"/>
              </a:spcAft>
              <a:buClr>
                <a:srgbClr val="000000"/>
              </a:buClr>
              <a:buSzPts val="2800"/>
              <a:buFont typeface="Arial"/>
              <a:buChar char="•"/>
            </a:pPr>
            <a:r>
              <a:rPr i="1" lang="en-US" sz="2800">
                <a:solidFill>
                  <a:srgbClr val="000000"/>
                </a:solidFill>
                <a:latin typeface="Calibri"/>
                <a:ea typeface="Calibri"/>
                <a:cs typeface="Calibri"/>
                <a:sym typeface="Calibri"/>
              </a:rPr>
              <a:t>How did he feel when he received his degree at such an old age?</a:t>
            </a: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7"/>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7"/>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CULTURE</a:t>
            </a:r>
            <a:endParaRPr/>
          </a:p>
        </p:txBody>
      </p:sp>
      <p:sp>
        <p:nvSpPr>
          <p:cNvPr id="336" name="Google Shape;336;p17"/>
          <p:cNvSpPr/>
          <p:nvPr/>
        </p:nvSpPr>
        <p:spPr>
          <a:xfrm>
            <a:off x="431532" y="726625"/>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337" name="Google Shape;337;p17"/>
          <p:cNvSpPr txBox="1"/>
          <p:nvPr/>
        </p:nvSpPr>
        <p:spPr>
          <a:xfrm>
            <a:off x="443330" y="629464"/>
            <a:ext cx="33736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2</a:t>
            </a:r>
            <a:endParaRPr/>
          </a:p>
        </p:txBody>
      </p:sp>
      <p:sp>
        <p:nvSpPr>
          <p:cNvPr id="338" name="Google Shape;338;p17"/>
          <p:cNvSpPr/>
          <p:nvPr/>
        </p:nvSpPr>
        <p:spPr>
          <a:xfrm>
            <a:off x="596917" y="1597059"/>
            <a:ext cx="7986287" cy="3002426"/>
          </a:xfrm>
          <a:prstGeom prst="wedgeRoundRectCallout">
            <a:avLst>
              <a:gd fmla="val -39466" name="adj1"/>
              <a:gd fmla="val 55065" name="adj2"/>
              <a:gd fmla="val 16667" name="adj3"/>
            </a:avLst>
          </a:prstGeom>
          <a:solidFill>
            <a:srgbClr val="F7DADE"/>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i="1" lang="en-US" sz="2800">
                <a:solidFill>
                  <a:schemeClr val="dk1"/>
                </a:solidFill>
                <a:latin typeface="Calibri"/>
                <a:ea typeface="Calibri"/>
                <a:cs typeface="Calibri"/>
                <a:sym typeface="Calibri"/>
              </a:rPr>
              <a:t>In our group, we all admire Tam’s grandfather. He retired 10 years ago. After he retired, he had more free time to pursue his interests. He really likes French literature, especially novels, so he registers for a course to brush up on his French to help him translate French novels into Vietnamese. He also managed to publish some of them.  </a:t>
            </a:r>
            <a:endParaRPr sz="2800">
              <a:solidFill>
                <a:schemeClr val="dk1"/>
              </a:solidFill>
              <a:latin typeface="Calibri"/>
              <a:ea typeface="Calibri"/>
              <a:cs typeface="Calibri"/>
              <a:sym typeface="Calibri"/>
            </a:endParaRPr>
          </a:p>
        </p:txBody>
      </p:sp>
      <p:pic>
        <p:nvPicPr>
          <p:cNvPr descr="Thought outline" id="339" name="Google Shape;339;p17"/>
          <p:cNvPicPr preferRelativeResize="0"/>
          <p:nvPr/>
        </p:nvPicPr>
        <p:blipFill rotWithShape="1">
          <a:blip r:embed="rId3">
            <a:alphaModFix/>
          </a:blip>
          <a:srcRect b="0" l="0" r="0" t="0"/>
          <a:stretch/>
        </p:blipFill>
        <p:spPr>
          <a:xfrm>
            <a:off x="121393" y="4040248"/>
            <a:ext cx="1142999" cy="1142999"/>
          </a:xfrm>
          <a:prstGeom prst="rect">
            <a:avLst/>
          </a:prstGeom>
          <a:noFill/>
          <a:ln>
            <a:noFill/>
          </a:ln>
        </p:spPr>
      </p:pic>
      <p:pic>
        <p:nvPicPr>
          <p:cNvPr descr="Thought outline" id="340" name="Google Shape;340;p17"/>
          <p:cNvPicPr preferRelativeResize="0"/>
          <p:nvPr/>
        </p:nvPicPr>
        <p:blipFill rotWithShape="1">
          <a:blip r:embed="rId4">
            <a:alphaModFix/>
          </a:blip>
          <a:srcRect b="0" l="0" r="0" t="0"/>
          <a:stretch/>
        </p:blipFill>
        <p:spPr>
          <a:xfrm>
            <a:off x="8001002" y="4040248"/>
            <a:ext cx="1142998" cy="1142998"/>
          </a:xfrm>
          <a:prstGeom prst="rect">
            <a:avLst/>
          </a:prstGeom>
          <a:noFill/>
          <a:ln>
            <a:noFill/>
          </a:ln>
        </p:spPr>
      </p:pic>
      <p:sp>
        <p:nvSpPr>
          <p:cNvPr id="341" name="Google Shape;341;p17"/>
          <p:cNvSpPr txBox="1"/>
          <p:nvPr/>
        </p:nvSpPr>
        <p:spPr>
          <a:xfrm>
            <a:off x="818442" y="708710"/>
            <a:ext cx="754323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Work in groups. Share stories of people you know who keep learning despite their old age.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8"/>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8"/>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EXTRA ACTIVITY</a:t>
            </a:r>
            <a:endParaRPr/>
          </a:p>
        </p:txBody>
      </p:sp>
      <p:sp>
        <p:nvSpPr>
          <p:cNvPr id="348" name="Google Shape;348;p18"/>
          <p:cNvSpPr/>
          <p:nvPr/>
        </p:nvSpPr>
        <p:spPr>
          <a:xfrm>
            <a:off x="828997" y="887303"/>
            <a:ext cx="5960281"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1"/>
                </a:solidFill>
                <a:latin typeface="Calibri"/>
                <a:ea typeface="Calibri"/>
                <a:cs typeface="Calibri"/>
                <a:sym typeface="Calibri"/>
              </a:rPr>
              <a:t>Discuss the questions</a:t>
            </a:r>
            <a:endParaRPr/>
          </a:p>
        </p:txBody>
      </p:sp>
      <p:sp>
        <p:nvSpPr>
          <p:cNvPr id="349" name="Google Shape;349;p18"/>
          <p:cNvSpPr txBox="1"/>
          <p:nvPr/>
        </p:nvSpPr>
        <p:spPr>
          <a:xfrm>
            <a:off x="828997" y="1598701"/>
            <a:ext cx="7535139" cy="2970685"/>
          </a:xfrm>
          <a:prstGeom prst="rect">
            <a:avLst/>
          </a:prstGeom>
          <a:solidFill>
            <a:srgbClr val="F7DADE"/>
          </a:solid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3200">
                <a:solidFill>
                  <a:srgbClr val="E45983"/>
                </a:solidFill>
                <a:latin typeface="Arial"/>
                <a:ea typeface="Arial"/>
                <a:cs typeface="Arial"/>
                <a:sym typeface="Arial"/>
              </a:rPr>
              <a:t>1. </a:t>
            </a:r>
            <a:r>
              <a:rPr b="0" i="0" lang="en-US" sz="3200">
                <a:solidFill>
                  <a:srgbClr val="000000"/>
                </a:solidFill>
                <a:latin typeface="Arial"/>
                <a:ea typeface="Arial"/>
                <a:cs typeface="Arial"/>
                <a:sym typeface="Arial"/>
              </a:rPr>
              <a:t>Do you think lifelong learning is important? </a:t>
            </a:r>
            <a:endParaRPr/>
          </a:p>
          <a:p>
            <a:pPr indent="0" lvl="0" marL="0" marR="0" rtl="0" algn="l">
              <a:lnSpc>
                <a:spcPct val="150000"/>
              </a:lnSpc>
              <a:spcBef>
                <a:spcPts val="0"/>
              </a:spcBef>
              <a:spcAft>
                <a:spcPts val="0"/>
              </a:spcAft>
              <a:buNone/>
            </a:pPr>
            <a:r>
              <a:rPr b="1" i="0" lang="en-US" sz="3200">
                <a:solidFill>
                  <a:srgbClr val="E45983"/>
                </a:solidFill>
                <a:latin typeface="Arial"/>
                <a:ea typeface="Arial"/>
                <a:cs typeface="Arial"/>
                <a:sym typeface="Arial"/>
              </a:rPr>
              <a:t>2. </a:t>
            </a:r>
            <a:r>
              <a:rPr b="0" i="0" lang="en-US" sz="3200">
                <a:solidFill>
                  <a:srgbClr val="000000"/>
                </a:solidFill>
                <a:latin typeface="Arial"/>
                <a:ea typeface="Arial"/>
                <a:cs typeface="Arial"/>
                <a:sym typeface="Arial"/>
              </a:rPr>
              <a:t>Why do some people still choose to learn even when they are older?</a:t>
            </a:r>
            <a:endParaRPr sz="3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9"/>
          <p:cNvSpPr/>
          <p:nvPr/>
        </p:nvSpPr>
        <p:spPr>
          <a:xfrm>
            <a:off x="430529" y="697362"/>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355" name="Google Shape;355;p19"/>
          <p:cNvSpPr txBox="1"/>
          <p:nvPr/>
        </p:nvSpPr>
        <p:spPr>
          <a:xfrm>
            <a:off x="440125" y="580461"/>
            <a:ext cx="33736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1</a:t>
            </a:r>
            <a:endParaRPr b="1" sz="3000">
              <a:solidFill>
                <a:schemeClr val="lt1"/>
              </a:solidFill>
              <a:latin typeface="Open Sans"/>
              <a:ea typeface="Open Sans"/>
              <a:cs typeface="Open Sans"/>
              <a:sym typeface="Open Sans"/>
            </a:endParaRPr>
          </a:p>
        </p:txBody>
      </p:sp>
      <p:sp>
        <p:nvSpPr>
          <p:cNvPr id="356" name="Google Shape;356;p19"/>
          <p:cNvSpPr/>
          <p:nvPr/>
        </p:nvSpPr>
        <p:spPr>
          <a:xfrm>
            <a:off x="837477" y="624230"/>
            <a:ext cx="596028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latin typeface="Calibri"/>
                <a:ea typeface="Calibri"/>
                <a:cs typeface="Calibri"/>
                <a:sym typeface="Calibri"/>
              </a:rPr>
              <a:t>Wrap-up</a:t>
            </a:r>
            <a:endParaRPr/>
          </a:p>
        </p:txBody>
      </p:sp>
      <p:sp>
        <p:nvSpPr>
          <p:cNvPr id="357" name="Google Shape;357;p19"/>
          <p:cNvSpPr txBox="1"/>
          <p:nvPr/>
        </p:nvSpPr>
        <p:spPr>
          <a:xfrm>
            <a:off x="299654" y="866401"/>
            <a:ext cx="7593030"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800">
                <a:solidFill>
                  <a:schemeClr val="dk1"/>
                </a:solidFill>
                <a:latin typeface="Calibri"/>
                <a:ea typeface="Calibri"/>
                <a:cs typeface="Calibri"/>
                <a:sym typeface="Calibri"/>
              </a:rPr>
              <a:t>What have you learned today?</a:t>
            </a:r>
            <a:endParaRPr sz="2800">
              <a:solidFill>
                <a:schemeClr val="dk1"/>
              </a:solidFill>
              <a:latin typeface="Calibri"/>
              <a:ea typeface="Calibri"/>
              <a:cs typeface="Calibri"/>
              <a:sym typeface="Calibri"/>
            </a:endParaRPr>
          </a:p>
        </p:txBody>
      </p:sp>
      <p:sp>
        <p:nvSpPr>
          <p:cNvPr id="358" name="Google Shape;358;p19"/>
          <p:cNvSpPr/>
          <p:nvPr/>
        </p:nvSpPr>
        <p:spPr>
          <a:xfrm>
            <a:off x="0" y="-22512"/>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9"/>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CONSOLIDATION</a:t>
            </a:r>
            <a:endParaRPr/>
          </a:p>
        </p:txBody>
      </p:sp>
      <p:sp>
        <p:nvSpPr>
          <p:cNvPr id="360" name="Google Shape;360;p19"/>
          <p:cNvSpPr txBox="1"/>
          <p:nvPr/>
        </p:nvSpPr>
        <p:spPr>
          <a:xfrm>
            <a:off x="608808" y="1864507"/>
            <a:ext cx="901271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I can’t thank you enough for….</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I’m really/ so grateful for…</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I really appreciate it.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You’re welcome./ It’s my please. / My pleasure.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Thank you/ Thanks for/ Many thanks!/ Thanks a million!</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No problem. Don’t mention it. Glad to help. </a:t>
            </a:r>
            <a:endParaRPr/>
          </a:p>
        </p:txBody>
      </p:sp>
      <p:sp>
        <p:nvSpPr>
          <p:cNvPr id="361" name="Google Shape;361;p19"/>
          <p:cNvSpPr txBox="1"/>
          <p:nvPr/>
        </p:nvSpPr>
        <p:spPr>
          <a:xfrm>
            <a:off x="235108" y="1436933"/>
            <a:ext cx="50647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Thanking and accepting thanks</a:t>
            </a:r>
            <a:endParaRPr/>
          </a:p>
        </p:txBody>
      </p:sp>
      <p:sp>
        <p:nvSpPr>
          <p:cNvPr id="362" name="Google Shape;362;p19"/>
          <p:cNvSpPr txBox="1"/>
          <p:nvPr/>
        </p:nvSpPr>
        <p:spPr>
          <a:xfrm>
            <a:off x="235108" y="4184190"/>
            <a:ext cx="50647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One of the oldest university graduates</a:t>
            </a:r>
            <a:endParaRPr/>
          </a:p>
        </p:txBody>
      </p:sp>
      <p:sp>
        <p:nvSpPr>
          <p:cNvPr id="363" name="Google Shape;363;p19"/>
          <p:cNvSpPr txBox="1"/>
          <p:nvPr/>
        </p:nvSpPr>
        <p:spPr>
          <a:xfrm>
            <a:off x="5397500" y="4184190"/>
            <a:ext cx="50647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=&gt; Bertie Gladwin</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grpSp>
        <p:nvGrpSpPr>
          <p:cNvPr id="96" name="Google Shape;96;p2"/>
          <p:cNvGrpSpPr/>
          <p:nvPr/>
        </p:nvGrpSpPr>
        <p:grpSpPr>
          <a:xfrm>
            <a:off x="0" y="0"/>
            <a:ext cx="9144000" cy="1706851"/>
            <a:chOff x="0" y="-15861"/>
            <a:chExt cx="12192000" cy="1940426"/>
          </a:xfrm>
        </p:grpSpPr>
        <p:sp>
          <p:nvSpPr>
            <p:cNvPr id="97" name="Google Shape;97;p2"/>
            <p:cNvSpPr/>
            <p:nvPr/>
          </p:nvSpPr>
          <p:spPr>
            <a:xfrm>
              <a:off x="0" y="177153"/>
              <a:ext cx="12192000" cy="1439719"/>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2"/>
            <p:cNvSpPr/>
            <p:nvPr/>
          </p:nvSpPr>
          <p:spPr>
            <a:xfrm>
              <a:off x="481381" y="-15861"/>
              <a:ext cx="2769819" cy="1940426"/>
            </a:xfrm>
            <a:prstGeom prst="parallelogram">
              <a:avLst>
                <a:gd fmla="val 25000" name="adj"/>
              </a:avLst>
            </a:prstGeom>
            <a:solidFill>
              <a:srgbClr val="E459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lt1"/>
                  </a:solidFill>
                  <a:latin typeface="Arial"/>
                  <a:ea typeface="Arial"/>
                  <a:cs typeface="Arial"/>
                  <a:sym typeface="Arial"/>
                </a:rPr>
                <a:t>Unit 10</a:t>
              </a:r>
              <a:endParaRPr/>
            </a:p>
          </p:txBody>
        </p:sp>
      </p:grpSp>
      <p:sp>
        <p:nvSpPr>
          <p:cNvPr id="99" name="Google Shape;99;p2"/>
          <p:cNvSpPr txBox="1"/>
          <p:nvPr/>
        </p:nvSpPr>
        <p:spPr>
          <a:xfrm>
            <a:off x="2438400" y="418267"/>
            <a:ext cx="531953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5400" u="none" cap="none" strike="noStrike">
                <a:solidFill>
                  <a:srgbClr val="FFFFFF"/>
                </a:solidFill>
                <a:latin typeface="Arial"/>
                <a:ea typeface="Arial"/>
                <a:cs typeface="Arial"/>
                <a:sym typeface="Arial"/>
              </a:rPr>
              <a:t>Lifelong learning</a:t>
            </a:r>
            <a:endParaRPr b="1" i="0" sz="5400">
              <a:solidFill>
                <a:srgbClr val="FFFFFF"/>
              </a:solidFill>
              <a:latin typeface="Arial"/>
              <a:ea typeface="Arial"/>
              <a:cs typeface="Arial"/>
              <a:sym typeface="Arial"/>
            </a:endParaRPr>
          </a:p>
        </p:txBody>
      </p:sp>
      <p:sp>
        <p:nvSpPr>
          <p:cNvPr id="100" name="Google Shape;100;p2"/>
          <p:cNvSpPr/>
          <p:nvPr/>
        </p:nvSpPr>
        <p:spPr>
          <a:xfrm>
            <a:off x="2610675" y="2049776"/>
            <a:ext cx="6352800" cy="741300"/>
          </a:xfrm>
          <a:prstGeom prst="rect">
            <a:avLst/>
          </a:prstGeom>
          <a:solidFill>
            <a:srgbClr val="E4598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COMMUNICATION AND CULTURE / CLIL</a:t>
            </a:r>
            <a:endParaRPr/>
          </a:p>
        </p:txBody>
      </p:sp>
      <p:sp>
        <p:nvSpPr>
          <p:cNvPr id="101" name="Google Shape;101;p2"/>
          <p:cNvSpPr/>
          <p:nvPr/>
        </p:nvSpPr>
        <p:spPr>
          <a:xfrm>
            <a:off x="422407" y="2163614"/>
            <a:ext cx="2082254" cy="606115"/>
          </a:xfrm>
          <a:prstGeom prst="rect">
            <a:avLst/>
          </a:prstGeom>
          <a:solidFill>
            <a:srgbClr val="F7DA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E45983"/>
                </a:solidFill>
                <a:latin typeface="Bookman Old Style"/>
                <a:ea typeface="Bookman Old Style"/>
                <a:cs typeface="Bookman Old Style"/>
                <a:sym typeface="Bookman Old Style"/>
              </a:rPr>
              <a:t>LESSON VII</a:t>
            </a:r>
            <a:endParaRPr/>
          </a:p>
        </p:txBody>
      </p:sp>
      <p:sp>
        <p:nvSpPr>
          <p:cNvPr id="102" name="Google Shape;102;p2"/>
          <p:cNvSpPr txBox="1"/>
          <p:nvPr/>
        </p:nvSpPr>
        <p:spPr>
          <a:xfrm>
            <a:off x="92765" y="3269170"/>
            <a:ext cx="887076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70C0"/>
                </a:solidFill>
                <a:latin typeface="Calibri"/>
                <a:ea typeface="Calibri"/>
                <a:cs typeface="Calibri"/>
                <a:sym typeface="Calibri"/>
              </a:rPr>
              <a:t>Thanking and accepting thanks</a:t>
            </a:r>
            <a:endParaRPr b="1" sz="4000">
              <a:solidFill>
                <a:srgbClr val="0070C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0"/>
          <p:cNvSpPr txBox="1"/>
          <p:nvPr>
            <p:ph idx="1" type="subTitle"/>
          </p:nvPr>
        </p:nvSpPr>
        <p:spPr>
          <a:xfrm>
            <a:off x="964461" y="1722849"/>
            <a:ext cx="7512789" cy="2153228"/>
          </a:xfrm>
          <a:prstGeom prst="rect">
            <a:avLst/>
          </a:prstGeom>
          <a:noFill/>
          <a:ln>
            <a:noFill/>
          </a:ln>
        </p:spPr>
        <p:txBody>
          <a:bodyPr anchorCtr="0" anchor="t" bIns="0" lIns="0" spcFirstLastPara="1" rIns="0" wrap="square" tIns="0">
            <a:noAutofit/>
          </a:bodyPr>
          <a:lstStyle/>
          <a:p>
            <a:pPr indent="-257175" lvl="0" marL="361950" rtl="0" algn="l">
              <a:lnSpc>
                <a:spcPct val="150000"/>
              </a:lnSpc>
              <a:spcBef>
                <a:spcPts val="0"/>
              </a:spcBef>
              <a:spcAft>
                <a:spcPts val="0"/>
              </a:spcAft>
              <a:buClr>
                <a:schemeClr val="dk1"/>
              </a:buClr>
              <a:buSzPts val="2800"/>
              <a:buFont typeface="Arial"/>
              <a:buChar char="•"/>
            </a:pPr>
            <a:r>
              <a:rPr lang="en-US">
                <a:latin typeface="Calibri"/>
                <a:ea typeface="Calibri"/>
                <a:cs typeface="Calibri"/>
                <a:sym typeface="Calibri"/>
              </a:rPr>
              <a:t>Do exercises in the workbook.</a:t>
            </a:r>
            <a:endParaRPr/>
          </a:p>
          <a:p>
            <a:pPr indent="-257175" lvl="0" marL="361950" rtl="0" algn="l">
              <a:lnSpc>
                <a:spcPct val="150000"/>
              </a:lnSpc>
              <a:spcBef>
                <a:spcPts val="0"/>
              </a:spcBef>
              <a:spcAft>
                <a:spcPts val="0"/>
              </a:spcAft>
              <a:buClr>
                <a:schemeClr val="dk1"/>
              </a:buClr>
              <a:buSzPts val="2800"/>
              <a:buFont typeface="Arial"/>
              <a:buChar char="•"/>
            </a:pPr>
            <a:r>
              <a:rPr lang="en-US">
                <a:latin typeface="Calibri"/>
                <a:ea typeface="Calibri"/>
                <a:cs typeface="Calibri"/>
                <a:sym typeface="Calibri"/>
              </a:rPr>
              <a:t>Prepare for the next lesson. </a:t>
            </a:r>
            <a:endParaRPr/>
          </a:p>
        </p:txBody>
      </p:sp>
      <p:sp>
        <p:nvSpPr>
          <p:cNvPr id="369" name="Google Shape;369;p20"/>
          <p:cNvSpPr/>
          <p:nvPr/>
        </p:nvSpPr>
        <p:spPr>
          <a:xfrm>
            <a:off x="604465" y="896700"/>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370" name="Google Shape;370;p20"/>
          <p:cNvSpPr txBox="1"/>
          <p:nvPr/>
        </p:nvSpPr>
        <p:spPr>
          <a:xfrm>
            <a:off x="627095" y="824965"/>
            <a:ext cx="33736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2</a:t>
            </a:r>
            <a:endParaRPr/>
          </a:p>
        </p:txBody>
      </p:sp>
      <p:sp>
        <p:nvSpPr>
          <p:cNvPr id="371" name="Google Shape;371;p20"/>
          <p:cNvSpPr/>
          <p:nvPr/>
        </p:nvSpPr>
        <p:spPr>
          <a:xfrm>
            <a:off x="1004050" y="824965"/>
            <a:ext cx="342900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latin typeface="Arial"/>
                <a:ea typeface="Arial"/>
                <a:cs typeface="Arial"/>
                <a:sym typeface="Arial"/>
              </a:rPr>
              <a:t>Homework</a:t>
            </a:r>
            <a:endParaRPr/>
          </a:p>
        </p:txBody>
      </p:sp>
      <p:sp>
        <p:nvSpPr>
          <p:cNvPr id="372" name="Google Shape;372;p20"/>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0"/>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CONSOLIDATION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21"/>
          <p:cNvPicPr preferRelativeResize="0"/>
          <p:nvPr/>
        </p:nvPicPr>
        <p:blipFill rotWithShape="1">
          <a:blip r:embed="rId3">
            <a:alphaModFix/>
          </a:blip>
          <a:srcRect b="0" l="0" r="0" t="0"/>
          <a:stretch/>
        </p:blipFill>
        <p:spPr>
          <a:xfrm>
            <a:off x="0" y="8164"/>
            <a:ext cx="9144000" cy="5143500"/>
          </a:xfrm>
          <a:prstGeom prst="rect">
            <a:avLst/>
          </a:prstGeom>
          <a:noFill/>
          <a:ln>
            <a:noFill/>
          </a:ln>
        </p:spPr>
      </p:pic>
      <p:sp>
        <p:nvSpPr>
          <p:cNvPr id="379" name="Google Shape;379;p21"/>
          <p:cNvSpPr/>
          <p:nvPr/>
        </p:nvSpPr>
        <p:spPr>
          <a:xfrm>
            <a:off x="2234536" y="4559201"/>
            <a:ext cx="440822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FFFF"/>
                </a:solidFill>
                <a:latin typeface="Calibri"/>
                <a:ea typeface="Calibri"/>
                <a:cs typeface="Calibri"/>
                <a:sym typeface="Calibri"/>
              </a:rPr>
              <a:t>Website: </a:t>
            </a:r>
            <a:r>
              <a:rPr b="1" i="1" lang="en-US" sz="1200">
                <a:solidFill>
                  <a:srgbClr val="FFFFFF"/>
                </a:solidFill>
                <a:latin typeface="Calibri"/>
                <a:ea typeface="Calibri"/>
                <a:cs typeface="Calibri"/>
                <a:sym typeface="Calibri"/>
              </a:rPr>
              <a:t>hoclieu.vn</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200">
                <a:solidFill>
                  <a:srgbClr val="FFFFFF"/>
                </a:solidFill>
                <a:latin typeface="Calibri"/>
                <a:ea typeface="Calibri"/>
                <a:cs typeface="Calibri"/>
                <a:sym typeface="Calibri"/>
              </a:rPr>
              <a:t>Fanpage: </a:t>
            </a:r>
            <a:r>
              <a:rPr b="1" i="1" lang="en-US" sz="1200">
                <a:solidFill>
                  <a:srgbClr val="FFFFFF"/>
                </a:solidFill>
                <a:latin typeface="Calibri"/>
                <a:ea typeface="Calibri"/>
                <a:cs typeface="Calibri"/>
                <a:sym typeface="Calibri"/>
              </a:rPr>
              <a:t>facebook.com/www.tienganhglobalsuccess.vn</a:t>
            </a:r>
            <a:endParaRPr sz="1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p:nvPr/>
        </p:nvSpPr>
        <p:spPr>
          <a:xfrm>
            <a:off x="1085927" y="867955"/>
            <a:ext cx="1412825" cy="491552"/>
          </a:xfrm>
          <a:prstGeom prst="roundRect">
            <a:avLst>
              <a:gd fmla="val 16667" name="adj"/>
            </a:avLst>
          </a:prstGeom>
          <a:solidFill>
            <a:srgbClr val="6593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lt1"/>
                </a:solidFill>
                <a:latin typeface="Calibri"/>
                <a:ea typeface="Calibri"/>
                <a:cs typeface="Calibri"/>
                <a:sym typeface="Calibri"/>
              </a:rPr>
              <a:t>WARM-UP</a:t>
            </a:r>
            <a:endParaRPr b="1" sz="1500">
              <a:solidFill>
                <a:schemeClr val="lt1"/>
              </a:solidFill>
              <a:latin typeface="Calibri"/>
              <a:ea typeface="Calibri"/>
              <a:cs typeface="Calibri"/>
              <a:sym typeface="Calibri"/>
            </a:endParaRPr>
          </a:p>
        </p:txBody>
      </p:sp>
      <p:sp>
        <p:nvSpPr>
          <p:cNvPr id="108" name="Google Shape;108;p3"/>
          <p:cNvSpPr/>
          <p:nvPr/>
        </p:nvSpPr>
        <p:spPr>
          <a:xfrm>
            <a:off x="2299725" y="1674214"/>
            <a:ext cx="1807888" cy="491552"/>
          </a:xfrm>
          <a:prstGeom prst="roundRect">
            <a:avLst>
              <a:gd fmla="val 16667" name="adj"/>
            </a:avLst>
          </a:prstGeom>
          <a:solidFill>
            <a:srgbClr val="6593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lt1"/>
                </a:solidFill>
                <a:latin typeface="Calibri"/>
                <a:ea typeface="Calibri"/>
                <a:cs typeface="Calibri"/>
                <a:sym typeface="Calibri"/>
              </a:rPr>
              <a:t>EVERYDAY ENGLISH</a:t>
            </a:r>
            <a:endParaRPr b="1" sz="1500">
              <a:solidFill>
                <a:schemeClr val="lt1"/>
              </a:solidFill>
              <a:latin typeface="Calibri"/>
              <a:ea typeface="Calibri"/>
              <a:cs typeface="Calibri"/>
              <a:sym typeface="Calibri"/>
            </a:endParaRPr>
          </a:p>
        </p:txBody>
      </p:sp>
      <p:sp>
        <p:nvSpPr>
          <p:cNvPr id="109" name="Google Shape;109;p3"/>
          <p:cNvSpPr/>
          <p:nvPr/>
        </p:nvSpPr>
        <p:spPr>
          <a:xfrm>
            <a:off x="578214" y="2923119"/>
            <a:ext cx="1463050" cy="532654"/>
          </a:xfrm>
          <a:prstGeom prst="roundRect">
            <a:avLst>
              <a:gd fmla="val 16667" name="adj"/>
            </a:avLst>
          </a:prstGeom>
          <a:solidFill>
            <a:srgbClr val="6593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lt1"/>
                </a:solidFill>
                <a:latin typeface="Calibri"/>
                <a:ea typeface="Calibri"/>
                <a:cs typeface="Calibri"/>
                <a:sym typeface="Calibri"/>
              </a:rPr>
              <a:t>CULTURE</a:t>
            </a:r>
            <a:endParaRPr b="1" sz="1500">
              <a:solidFill>
                <a:schemeClr val="lt1"/>
              </a:solidFill>
              <a:latin typeface="Calibri"/>
              <a:ea typeface="Calibri"/>
              <a:cs typeface="Calibri"/>
              <a:sym typeface="Calibri"/>
            </a:endParaRPr>
          </a:p>
        </p:txBody>
      </p:sp>
      <p:sp>
        <p:nvSpPr>
          <p:cNvPr id="110" name="Google Shape;110;p3"/>
          <p:cNvSpPr/>
          <p:nvPr/>
        </p:nvSpPr>
        <p:spPr>
          <a:xfrm>
            <a:off x="4505766" y="715149"/>
            <a:ext cx="4309620" cy="524456"/>
          </a:xfrm>
          <a:prstGeom prst="rect">
            <a:avLst/>
          </a:prstGeom>
          <a:solidFill>
            <a:srgbClr val="D0DEEC"/>
          </a:solid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350"/>
              <a:buFont typeface="Arial"/>
              <a:buChar char="•"/>
            </a:pPr>
            <a:r>
              <a:rPr lang="en-US" sz="1350">
                <a:solidFill>
                  <a:schemeClr val="dk1"/>
                </a:solidFill>
                <a:latin typeface="Calibri"/>
                <a:ea typeface="Calibri"/>
                <a:cs typeface="Calibri"/>
                <a:sym typeface="Calibri"/>
              </a:rPr>
              <a:t>Watching a video</a:t>
            </a:r>
            <a:endParaRPr sz="1350">
              <a:solidFill>
                <a:schemeClr val="dk1"/>
              </a:solidFill>
              <a:latin typeface="Calibri"/>
              <a:ea typeface="Calibri"/>
              <a:cs typeface="Calibri"/>
              <a:sym typeface="Calibri"/>
            </a:endParaRPr>
          </a:p>
        </p:txBody>
      </p:sp>
      <p:sp>
        <p:nvSpPr>
          <p:cNvPr id="111" name="Google Shape;111;p3"/>
          <p:cNvSpPr/>
          <p:nvPr/>
        </p:nvSpPr>
        <p:spPr>
          <a:xfrm>
            <a:off x="4505769" y="1311485"/>
            <a:ext cx="4309621" cy="1473772"/>
          </a:xfrm>
          <a:prstGeom prst="rect">
            <a:avLst/>
          </a:prstGeom>
          <a:solidFill>
            <a:srgbClr val="D0DEEC"/>
          </a:solidFill>
          <a:ln>
            <a:noFill/>
          </a:ln>
        </p:spPr>
        <p:txBody>
          <a:bodyPr anchorCtr="0" anchor="ctr" bIns="45700" lIns="91425" spcFirstLastPara="1" rIns="91425" wrap="square" tIns="45700">
            <a:noAutofit/>
          </a:bodyPr>
          <a:lstStyle/>
          <a:p>
            <a:pPr indent="-285750" lvl="0" marL="285750" marR="0" rtl="0" algn="just">
              <a:spcBef>
                <a:spcPts val="0"/>
              </a:spcBef>
              <a:spcAft>
                <a:spcPts val="0"/>
              </a:spcAft>
              <a:buClr>
                <a:schemeClr val="dk1"/>
              </a:buClr>
              <a:buSzPts val="1350"/>
              <a:buFont typeface="Arial"/>
              <a:buChar char="•"/>
            </a:pPr>
            <a:r>
              <a:rPr lang="en-US" sz="1350">
                <a:solidFill>
                  <a:schemeClr val="dk1"/>
                </a:solidFill>
                <a:latin typeface="Calibri"/>
                <a:ea typeface="Calibri"/>
                <a:cs typeface="Calibri"/>
                <a:sym typeface="Calibri"/>
              </a:rPr>
              <a:t>Task 1: </a:t>
            </a:r>
            <a:r>
              <a:rPr lang="en-US" sz="1400">
                <a:solidFill>
                  <a:schemeClr val="dk1"/>
                </a:solidFill>
                <a:latin typeface="Calibri"/>
                <a:ea typeface="Calibri"/>
                <a:cs typeface="Calibri"/>
                <a:sym typeface="Calibri"/>
              </a:rPr>
              <a:t>Listen and complete the conversations with the expressions in the box. Then practise them in pairs.</a:t>
            </a:r>
            <a:endParaRPr sz="135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350"/>
              <a:buFont typeface="Arial"/>
              <a:buChar char="•"/>
            </a:pPr>
            <a:r>
              <a:rPr lang="en-US" sz="1350">
                <a:solidFill>
                  <a:schemeClr val="dk1"/>
                </a:solidFill>
                <a:latin typeface="Calibri"/>
                <a:ea typeface="Calibri"/>
                <a:cs typeface="Calibri"/>
                <a:sym typeface="Calibri"/>
              </a:rPr>
              <a:t>Task 2: </a:t>
            </a:r>
            <a:r>
              <a:rPr lang="en-US" sz="1400">
                <a:solidFill>
                  <a:schemeClr val="dk1"/>
                </a:solidFill>
                <a:latin typeface="Calibri"/>
                <a:ea typeface="Calibri"/>
                <a:cs typeface="Calibri"/>
                <a:sym typeface="Calibri"/>
              </a:rPr>
              <a:t>Work in pairs. Use the models in 1 to make similar conversations for these situations. One of you is A, the other is B. Use the expressions below to help you.</a:t>
            </a:r>
            <a:endParaRPr sz="1350">
              <a:solidFill>
                <a:schemeClr val="dk1"/>
              </a:solidFill>
              <a:latin typeface="Calibri"/>
              <a:ea typeface="Calibri"/>
              <a:cs typeface="Calibri"/>
              <a:sym typeface="Calibri"/>
            </a:endParaRPr>
          </a:p>
        </p:txBody>
      </p:sp>
      <p:sp>
        <p:nvSpPr>
          <p:cNvPr id="112" name="Google Shape;112;p3"/>
          <p:cNvSpPr/>
          <p:nvPr/>
        </p:nvSpPr>
        <p:spPr>
          <a:xfrm>
            <a:off x="4505766" y="2857137"/>
            <a:ext cx="4309622" cy="854008"/>
          </a:xfrm>
          <a:prstGeom prst="rect">
            <a:avLst/>
          </a:prstGeom>
          <a:solidFill>
            <a:srgbClr val="D0DEEC"/>
          </a:solidFill>
          <a:ln>
            <a:noFill/>
          </a:ln>
        </p:spPr>
        <p:txBody>
          <a:bodyPr anchorCtr="0" anchor="ctr" bIns="45700" lIns="91425" spcFirstLastPara="1" rIns="91425" wrap="square" tIns="45700">
            <a:noAutofit/>
          </a:bodyPr>
          <a:lstStyle/>
          <a:p>
            <a:pPr indent="-285750" lvl="0" marL="285750" marR="0" rtl="0" algn="just">
              <a:spcBef>
                <a:spcPts val="0"/>
              </a:spcBef>
              <a:spcAft>
                <a:spcPts val="0"/>
              </a:spcAft>
              <a:buClr>
                <a:schemeClr val="dk1"/>
              </a:buClr>
              <a:buSzPts val="1350"/>
              <a:buFont typeface="Arial"/>
              <a:buChar char="•"/>
            </a:pPr>
            <a:r>
              <a:rPr lang="en-US" sz="1350">
                <a:solidFill>
                  <a:schemeClr val="dk1"/>
                </a:solidFill>
                <a:latin typeface="Calibri"/>
                <a:ea typeface="Calibri"/>
                <a:cs typeface="Calibri"/>
                <a:sym typeface="Calibri"/>
              </a:rPr>
              <a:t>Task 1: </a:t>
            </a:r>
            <a:r>
              <a:rPr lang="en-US" sz="1400">
                <a:solidFill>
                  <a:schemeClr val="dk1"/>
                </a:solidFill>
                <a:latin typeface="Calibri"/>
                <a:ea typeface="Calibri"/>
                <a:cs typeface="Calibri"/>
                <a:sym typeface="Calibri"/>
              </a:rPr>
              <a:t>Read the text and complete the diagram with information from the text.</a:t>
            </a:r>
            <a:endParaRPr sz="135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350"/>
              <a:buFont typeface="Arial"/>
              <a:buChar char="•"/>
            </a:pPr>
            <a:r>
              <a:rPr lang="en-US" sz="1350">
                <a:solidFill>
                  <a:schemeClr val="dk1"/>
                </a:solidFill>
                <a:latin typeface="Calibri"/>
                <a:ea typeface="Calibri"/>
                <a:cs typeface="Calibri"/>
                <a:sym typeface="Calibri"/>
              </a:rPr>
              <a:t>Task 2: </a:t>
            </a:r>
            <a:r>
              <a:rPr lang="en-US" sz="1400">
                <a:solidFill>
                  <a:schemeClr val="dk1"/>
                </a:solidFill>
                <a:latin typeface="Calibri"/>
                <a:ea typeface="Calibri"/>
                <a:cs typeface="Calibri"/>
                <a:sym typeface="Calibri"/>
              </a:rPr>
              <a:t>Work in groups. Share stories of people you know who keep learning despite their old age.</a:t>
            </a:r>
            <a:endParaRPr sz="1350">
              <a:solidFill>
                <a:schemeClr val="dk1"/>
              </a:solidFill>
              <a:latin typeface="Calibri"/>
              <a:ea typeface="Calibri"/>
              <a:cs typeface="Calibri"/>
              <a:sym typeface="Calibri"/>
            </a:endParaRPr>
          </a:p>
        </p:txBody>
      </p:sp>
      <p:cxnSp>
        <p:nvCxnSpPr>
          <p:cNvPr id="113" name="Google Shape;113;p3"/>
          <p:cNvCxnSpPr>
            <a:stCxn id="107" idx="3"/>
            <a:endCxn id="108" idx="0"/>
          </p:cNvCxnSpPr>
          <p:nvPr/>
        </p:nvCxnSpPr>
        <p:spPr>
          <a:xfrm>
            <a:off x="2498752" y="1113731"/>
            <a:ext cx="705000" cy="560400"/>
          </a:xfrm>
          <a:prstGeom prst="curvedConnector2">
            <a:avLst/>
          </a:prstGeom>
          <a:noFill/>
          <a:ln cap="flat" cmpd="sng" w="38100">
            <a:solidFill>
              <a:srgbClr val="A493C6"/>
            </a:solidFill>
            <a:prstDash val="solid"/>
            <a:miter lim="800000"/>
            <a:headEnd len="sm" w="sm" type="none"/>
            <a:tailEnd len="med" w="med" type="triangle"/>
          </a:ln>
        </p:spPr>
      </p:cxnSp>
      <p:cxnSp>
        <p:nvCxnSpPr>
          <p:cNvPr id="114" name="Google Shape;114;p3"/>
          <p:cNvCxnSpPr>
            <a:stCxn id="108" idx="1"/>
            <a:endCxn id="109" idx="0"/>
          </p:cNvCxnSpPr>
          <p:nvPr/>
        </p:nvCxnSpPr>
        <p:spPr>
          <a:xfrm flipH="1">
            <a:off x="1309725" y="1919990"/>
            <a:ext cx="990000" cy="1003200"/>
          </a:xfrm>
          <a:prstGeom prst="curvedConnector2">
            <a:avLst/>
          </a:prstGeom>
          <a:noFill/>
          <a:ln cap="flat" cmpd="sng" w="38100">
            <a:solidFill>
              <a:srgbClr val="A493C6"/>
            </a:solidFill>
            <a:prstDash val="solid"/>
            <a:miter lim="800000"/>
            <a:headEnd len="sm" w="sm" type="none"/>
            <a:tailEnd len="med" w="med" type="triangle"/>
          </a:ln>
        </p:spPr>
      </p:cxnSp>
      <p:sp>
        <p:nvSpPr>
          <p:cNvPr id="115" name="Google Shape;115;p3"/>
          <p:cNvSpPr/>
          <p:nvPr/>
        </p:nvSpPr>
        <p:spPr>
          <a:xfrm>
            <a:off x="2385044" y="3783029"/>
            <a:ext cx="1637250" cy="499612"/>
          </a:xfrm>
          <a:prstGeom prst="roundRect">
            <a:avLst>
              <a:gd fmla="val 16667" name="adj"/>
            </a:avLst>
          </a:prstGeom>
          <a:solidFill>
            <a:srgbClr val="6593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lt1"/>
                </a:solidFill>
                <a:latin typeface="Calibri"/>
                <a:ea typeface="Calibri"/>
                <a:cs typeface="Calibri"/>
                <a:sym typeface="Calibri"/>
              </a:rPr>
              <a:t>EXTRA ACTIVITY</a:t>
            </a:r>
            <a:endParaRPr b="1" sz="1500">
              <a:solidFill>
                <a:schemeClr val="lt1"/>
              </a:solidFill>
              <a:latin typeface="Calibri"/>
              <a:ea typeface="Calibri"/>
              <a:cs typeface="Calibri"/>
              <a:sym typeface="Calibri"/>
            </a:endParaRPr>
          </a:p>
        </p:txBody>
      </p:sp>
      <p:sp>
        <p:nvSpPr>
          <p:cNvPr id="116" name="Google Shape;116;p3"/>
          <p:cNvSpPr/>
          <p:nvPr/>
        </p:nvSpPr>
        <p:spPr>
          <a:xfrm>
            <a:off x="4505768" y="4354517"/>
            <a:ext cx="4309620" cy="513722"/>
          </a:xfrm>
          <a:prstGeom prst="rect">
            <a:avLst/>
          </a:prstGeom>
          <a:solidFill>
            <a:srgbClr val="D0DEEC"/>
          </a:solid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350"/>
              <a:buFont typeface="Arial"/>
              <a:buChar char="•"/>
            </a:pPr>
            <a:r>
              <a:rPr lang="en-US" sz="1350">
                <a:solidFill>
                  <a:schemeClr val="dk1"/>
                </a:solidFill>
                <a:latin typeface="Calibri"/>
                <a:ea typeface="Calibri"/>
                <a:cs typeface="Calibri"/>
                <a:sym typeface="Calibri"/>
              </a:rPr>
              <a:t>Wrap-up</a:t>
            </a:r>
            <a:endParaRPr/>
          </a:p>
          <a:p>
            <a:pPr indent="-285750" lvl="0" marL="285750" marR="0" rtl="0" algn="l">
              <a:spcBef>
                <a:spcPts val="0"/>
              </a:spcBef>
              <a:spcAft>
                <a:spcPts val="0"/>
              </a:spcAft>
              <a:buClr>
                <a:schemeClr val="dk1"/>
              </a:buClr>
              <a:buSzPts val="1350"/>
              <a:buFont typeface="Arial"/>
              <a:buChar char="•"/>
            </a:pPr>
            <a:r>
              <a:rPr lang="en-US" sz="1350">
                <a:solidFill>
                  <a:schemeClr val="dk1"/>
                </a:solidFill>
                <a:latin typeface="Calibri"/>
                <a:ea typeface="Calibri"/>
                <a:cs typeface="Calibri"/>
                <a:sym typeface="Calibri"/>
              </a:rPr>
              <a:t>Homework</a:t>
            </a:r>
            <a:endParaRPr sz="1350">
              <a:solidFill>
                <a:schemeClr val="dk1"/>
              </a:solidFill>
              <a:latin typeface="Calibri"/>
              <a:ea typeface="Calibri"/>
              <a:cs typeface="Calibri"/>
              <a:sym typeface="Calibri"/>
            </a:endParaRPr>
          </a:p>
        </p:txBody>
      </p:sp>
      <p:cxnSp>
        <p:nvCxnSpPr>
          <p:cNvPr id="117" name="Google Shape;117;p3"/>
          <p:cNvCxnSpPr>
            <a:stCxn id="115" idx="1"/>
            <a:endCxn id="118" idx="0"/>
          </p:cNvCxnSpPr>
          <p:nvPr/>
        </p:nvCxnSpPr>
        <p:spPr>
          <a:xfrm flipH="1">
            <a:off x="1222544" y="4032835"/>
            <a:ext cx="1162500" cy="321600"/>
          </a:xfrm>
          <a:prstGeom prst="curvedConnector2">
            <a:avLst/>
          </a:prstGeom>
          <a:noFill/>
          <a:ln cap="flat" cmpd="sng" w="38100">
            <a:solidFill>
              <a:srgbClr val="A493C6"/>
            </a:solidFill>
            <a:prstDash val="solid"/>
            <a:miter lim="800000"/>
            <a:headEnd len="sm" w="sm" type="none"/>
            <a:tailEnd len="med" w="med" type="triangle"/>
          </a:ln>
        </p:spPr>
      </p:cxnSp>
      <p:sp>
        <p:nvSpPr>
          <p:cNvPr id="118" name="Google Shape;118;p3"/>
          <p:cNvSpPr/>
          <p:nvPr/>
        </p:nvSpPr>
        <p:spPr>
          <a:xfrm>
            <a:off x="404014" y="4354517"/>
            <a:ext cx="1637250" cy="499612"/>
          </a:xfrm>
          <a:prstGeom prst="roundRect">
            <a:avLst>
              <a:gd fmla="val 16667" name="adj"/>
            </a:avLst>
          </a:prstGeom>
          <a:solidFill>
            <a:srgbClr val="6593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500">
                <a:solidFill>
                  <a:schemeClr val="lt1"/>
                </a:solidFill>
                <a:latin typeface="Calibri"/>
                <a:ea typeface="Calibri"/>
                <a:cs typeface="Calibri"/>
                <a:sym typeface="Calibri"/>
              </a:rPr>
              <a:t>CONSOLIDATION</a:t>
            </a:r>
            <a:endParaRPr b="1" sz="1500">
              <a:solidFill>
                <a:schemeClr val="lt1"/>
              </a:solidFill>
              <a:latin typeface="Calibri"/>
              <a:ea typeface="Calibri"/>
              <a:cs typeface="Calibri"/>
              <a:sym typeface="Calibri"/>
            </a:endParaRPr>
          </a:p>
        </p:txBody>
      </p:sp>
      <p:cxnSp>
        <p:nvCxnSpPr>
          <p:cNvPr id="119" name="Google Shape;119;p3"/>
          <p:cNvCxnSpPr>
            <a:stCxn id="109" idx="3"/>
            <a:endCxn id="115" idx="0"/>
          </p:cNvCxnSpPr>
          <p:nvPr/>
        </p:nvCxnSpPr>
        <p:spPr>
          <a:xfrm>
            <a:off x="2041264" y="3189446"/>
            <a:ext cx="1162500" cy="593700"/>
          </a:xfrm>
          <a:prstGeom prst="curvedConnector2">
            <a:avLst/>
          </a:prstGeom>
          <a:noFill/>
          <a:ln cap="flat" cmpd="sng" w="38100">
            <a:solidFill>
              <a:srgbClr val="A493C6"/>
            </a:solidFill>
            <a:prstDash val="solid"/>
            <a:miter lim="800000"/>
            <a:headEnd len="sm" w="sm" type="none"/>
            <a:tailEnd len="med" w="med" type="triangle"/>
          </a:ln>
        </p:spPr>
      </p:cxnSp>
      <p:sp>
        <p:nvSpPr>
          <p:cNvPr id="120" name="Google Shape;120;p3"/>
          <p:cNvSpPr/>
          <p:nvPr/>
        </p:nvSpPr>
        <p:spPr>
          <a:xfrm>
            <a:off x="4505766" y="3783025"/>
            <a:ext cx="4309620" cy="499612"/>
          </a:xfrm>
          <a:prstGeom prst="rect">
            <a:avLst/>
          </a:prstGeom>
          <a:solidFill>
            <a:srgbClr val="D0DEEC"/>
          </a:solid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350"/>
              <a:buFont typeface="Arial"/>
              <a:buChar char="•"/>
            </a:pPr>
            <a:r>
              <a:rPr lang="en-US" sz="1350">
                <a:solidFill>
                  <a:schemeClr val="dk1"/>
                </a:solidFill>
                <a:latin typeface="Calibri"/>
                <a:ea typeface="Calibri"/>
                <a:cs typeface="Calibri"/>
                <a:sym typeface="Calibri"/>
              </a:rPr>
              <a:t>Discussion</a:t>
            </a:r>
            <a:endParaRPr/>
          </a:p>
        </p:txBody>
      </p:sp>
      <p:sp>
        <p:nvSpPr>
          <p:cNvPr id="121" name="Google Shape;121;p3"/>
          <p:cNvSpPr/>
          <p:nvPr/>
        </p:nvSpPr>
        <p:spPr>
          <a:xfrm>
            <a:off x="4233063" y="230514"/>
            <a:ext cx="4368011" cy="338921"/>
          </a:xfrm>
          <a:prstGeom prst="rect">
            <a:avLst/>
          </a:prstGeom>
          <a:solidFill>
            <a:srgbClr val="E4598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COMMUNICATION AND CULTURE/CLIL</a:t>
            </a:r>
            <a:endParaRPr/>
          </a:p>
        </p:txBody>
      </p:sp>
      <p:sp>
        <p:nvSpPr>
          <p:cNvPr id="122" name="Google Shape;122;p3"/>
          <p:cNvSpPr/>
          <p:nvPr/>
        </p:nvSpPr>
        <p:spPr>
          <a:xfrm>
            <a:off x="2692057" y="239901"/>
            <a:ext cx="1415556" cy="329534"/>
          </a:xfrm>
          <a:prstGeom prst="rect">
            <a:avLst/>
          </a:prstGeom>
          <a:solidFill>
            <a:srgbClr val="F7DA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350">
                <a:solidFill>
                  <a:srgbClr val="E45983"/>
                </a:solidFill>
                <a:latin typeface="Bookman Old Style"/>
                <a:ea typeface="Bookman Old Style"/>
                <a:cs typeface="Bookman Old Style"/>
                <a:sym typeface="Bookman Old Style"/>
              </a:rPr>
              <a:t>LESSON VII</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4"/>
          <p:cNvSpPr txBox="1"/>
          <p:nvPr/>
        </p:nvSpPr>
        <p:spPr>
          <a:xfrm>
            <a:off x="380138" y="3719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WARM-UP</a:t>
            </a:r>
            <a:endParaRPr/>
          </a:p>
        </p:txBody>
      </p:sp>
      <p:sp>
        <p:nvSpPr>
          <p:cNvPr id="130" name="Google Shape;130;p4"/>
          <p:cNvSpPr txBox="1"/>
          <p:nvPr>
            <p:ph type="title"/>
          </p:nvPr>
        </p:nvSpPr>
        <p:spPr>
          <a:xfrm>
            <a:off x="720000" y="621973"/>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2E75B5"/>
              </a:buClr>
              <a:buSzPts val="3600"/>
              <a:buFont typeface="Calibri"/>
              <a:buNone/>
            </a:pPr>
            <a:r>
              <a:rPr b="1" lang="en-US" sz="3600">
                <a:solidFill>
                  <a:srgbClr val="2E75B5"/>
                </a:solidFill>
                <a:latin typeface="Calibri"/>
                <a:ea typeface="Calibri"/>
                <a:cs typeface="Calibri"/>
                <a:sym typeface="Calibri"/>
              </a:rPr>
              <a:t>What do you know about this woman? </a:t>
            </a:r>
            <a:endParaRPr b="1" sz="3600">
              <a:solidFill>
                <a:srgbClr val="2E75B5"/>
              </a:solidFill>
              <a:latin typeface="Calibri"/>
              <a:ea typeface="Calibri"/>
              <a:cs typeface="Calibri"/>
              <a:sym typeface="Calibri"/>
            </a:endParaRPr>
          </a:p>
        </p:txBody>
      </p:sp>
      <p:pic>
        <p:nvPicPr>
          <p:cNvPr id="131" name="Google Shape;131;p4"/>
          <p:cNvPicPr preferRelativeResize="0"/>
          <p:nvPr/>
        </p:nvPicPr>
        <p:blipFill rotWithShape="1">
          <a:blip r:embed="rId3">
            <a:alphaModFix/>
          </a:blip>
          <a:srcRect b="0" l="0" r="0" t="0"/>
          <a:stretch/>
        </p:blipFill>
        <p:spPr>
          <a:xfrm>
            <a:off x="995680" y="1120140"/>
            <a:ext cx="7152640" cy="40233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5"/>
          <p:cNvSpPr txBox="1"/>
          <p:nvPr/>
        </p:nvSpPr>
        <p:spPr>
          <a:xfrm>
            <a:off x="380137" y="61968"/>
            <a:ext cx="453641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EVERYDAY ENGLISH</a:t>
            </a:r>
            <a:endParaRPr/>
          </a:p>
        </p:txBody>
      </p:sp>
      <p:sp>
        <p:nvSpPr>
          <p:cNvPr id="139" name="Google Shape;139;p5"/>
          <p:cNvSpPr/>
          <p:nvPr/>
        </p:nvSpPr>
        <p:spPr>
          <a:xfrm>
            <a:off x="818442" y="685773"/>
            <a:ext cx="8157841"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Calibri"/>
                <a:ea typeface="Calibri"/>
                <a:cs typeface="Calibri"/>
                <a:sym typeface="Calibri"/>
              </a:rPr>
              <a:t>Listen and complete the conversations with the expressions in the box. Then practise them in pairs.</a:t>
            </a:r>
            <a:endParaRPr b="1" sz="2400">
              <a:solidFill>
                <a:schemeClr val="dk1"/>
              </a:solidFill>
              <a:latin typeface="Calibri"/>
              <a:ea typeface="Calibri"/>
              <a:cs typeface="Calibri"/>
              <a:sym typeface="Calibri"/>
            </a:endParaRPr>
          </a:p>
        </p:txBody>
      </p:sp>
      <p:sp>
        <p:nvSpPr>
          <p:cNvPr id="140" name="Google Shape;140;p5"/>
          <p:cNvSpPr/>
          <p:nvPr/>
        </p:nvSpPr>
        <p:spPr>
          <a:xfrm>
            <a:off x="403739" y="728766"/>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141" name="Google Shape;141;p5"/>
          <p:cNvSpPr txBox="1"/>
          <p:nvPr/>
        </p:nvSpPr>
        <p:spPr>
          <a:xfrm>
            <a:off x="373065" y="633747"/>
            <a:ext cx="43830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1</a:t>
            </a:r>
            <a:endParaRPr b="1" sz="3000">
              <a:solidFill>
                <a:schemeClr val="lt1"/>
              </a:solidFill>
              <a:latin typeface="Open Sans"/>
              <a:ea typeface="Open Sans"/>
              <a:cs typeface="Open Sans"/>
              <a:sym typeface="Open Sans"/>
            </a:endParaRPr>
          </a:p>
        </p:txBody>
      </p:sp>
      <p:sp>
        <p:nvSpPr>
          <p:cNvPr id="142" name="Google Shape;142;p5"/>
          <p:cNvSpPr txBox="1"/>
          <p:nvPr/>
        </p:nvSpPr>
        <p:spPr>
          <a:xfrm>
            <a:off x="514350" y="2520881"/>
            <a:ext cx="7995152" cy="1015663"/>
          </a:xfrm>
          <a:prstGeom prst="rect">
            <a:avLst/>
          </a:prstGeom>
          <a:solidFill>
            <a:srgbClr val="F7CAA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Calibri"/>
                <a:ea typeface="Calibri"/>
                <a:cs typeface="Calibri"/>
                <a:sym typeface="Calibri"/>
              </a:rPr>
              <a:t>Ms Lan: </a:t>
            </a:r>
            <a:r>
              <a:rPr lang="en-US" sz="2000">
                <a:solidFill>
                  <a:schemeClr val="dk1"/>
                </a:solidFill>
                <a:latin typeface="Calibri"/>
                <a:ea typeface="Calibri"/>
                <a:cs typeface="Calibri"/>
                <a:sym typeface="Calibri"/>
              </a:rPr>
              <a:t>Mai, the information about the online courses is very useful. Thank you for presenting it. (1) ____________________. </a:t>
            </a:r>
            <a:endParaRPr/>
          </a:p>
          <a:p>
            <a:pPr indent="0" lvl="0" marL="0" marR="0" rtl="0" algn="l">
              <a:spcBef>
                <a:spcPts val="0"/>
              </a:spcBef>
              <a:spcAft>
                <a:spcPts val="0"/>
              </a:spcAft>
              <a:buNone/>
            </a:pPr>
            <a:r>
              <a:rPr b="1" i="1" lang="en-US" sz="2000">
                <a:solidFill>
                  <a:schemeClr val="dk1"/>
                </a:solidFill>
                <a:latin typeface="Calibri"/>
                <a:ea typeface="Calibri"/>
                <a:cs typeface="Calibri"/>
                <a:sym typeface="Calibri"/>
              </a:rPr>
              <a:t>Mai: </a:t>
            </a:r>
            <a:r>
              <a:rPr lang="en-US" sz="2000">
                <a:solidFill>
                  <a:schemeClr val="dk1"/>
                </a:solidFill>
                <a:latin typeface="Calibri"/>
                <a:ea typeface="Calibri"/>
                <a:cs typeface="Calibri"/>
                <a:sym typeface="Calibri"/>
              </a:rPr>
              <a:t>(2) ____________________, Ms Lan. I’m glad you found it useful.</a:t>
            </a:r>
            <a:endParaRPr/>
          </a:p>
        </p:txBody>
      </p:sp>
      <p:sp>
        <p:nvSpPr>
          <p:cNvPr id="143" name="Google Shape;143;p5"/>
          <p:cNvSpPr/>
          <p:nvPr/>
        </p:nvSpPr>
        <p:spPr>
          <a:xfrm>
            <a:off x="902445" y="1497634"/>
            <a:ext cx="7444793" cy="830997"/>
          </a:xfrm>
          <a:prstGeom prst="roundRect">
            <a:avLst>
              <a:gd fmla="val 16667" name="adj"/>
            </a:avLst>
          </a:prstGeom>
          <a:solidFill>
            <a:schemeClr val="lt1"/>
          </a:solidFill>
          <a:ln cap="flat" cmpd="sng" w="12700">
            <a:solidFill>
              <a:srgbClr val="E459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rgbClr val="E45983"/>
                </a:solidFill>
                <a:latin typeface="Calibri"/>
                <a:ea typeface="Calibri"/>
                <a:cs typeface="Calibri"/>
                <a:sym typeface="Calibri"/>
              </a:rPr>
              <a:t>A. </a:t>
            </a:r>
            <a:r>
              <a:rPr lang="en-US" sz="2400">
                <a:solidFill>
                  <a:schemeClr val="dk1"/>
                </a:solidFill>
                <a:latin typeface="Calibri"/>
                <a:ea typeface="Calibri"/>
                <a:cs typeface="Calibri"/>
                <a:sym typeface="Calibri"/>
              </a:rPr>
              <a:t>Don’t mention it 		</a:t>
            </a:r>
            <a:r>
              <a:rPr lang="en-US" sz="2400">
                <a:solidFill>
                  <a:srgbClr val="E45983"/>
                </a:solidFill>
                <a:latin typeface="Calibri"/>
                <a:ea typeface="Calibri"/>
                <a:cs typeface="Calibri"/>
                <a:sym typeface="Calibri"/>
              </a:rPr>
              <a:t>B. </a:t>
            </a:r>
            <a:r>
              <a:rPr lang="en-US" sz="2400">
                <a:solidFill>
                  <a:schemeClr val="dk1"/>
                </a:solidFill>
                <a:latin typeface="Calibri"/>
                <a:ea typeface="Calibri"/>
                <a:cs typeface="Calibri"/>
                <a:sym typeface="Calibri"/>
              </a:rPr>
              <a:t>I really appreciate it </a:t>
            </a:r>
            <a:endParaRPr/>
          </a:p>
          <a:p>
            <a:pPr indent="0" lvl="0" marL="0" marR="0" rtl="0" algn="l">
              <a:spcBef>
                <a:spcPts val="0"/>
              </a:spcBef>
              <a:spcAft>
                <a:spcPts val="0"/>
              </a:spcAft>
              <a:buNone/>
            </a:pPr>
            <a:r>
              <a:rPr lang="en-US" sz="2400">
                <a:solidFill>
                  <a:srgbClr val="E45983"/>
                </a:solidFill>
                <a:latin typeface="Calibri"/>
                <a:ea typeface="Calibri"/>
                <a:cs typeface="Calibri"/>
                <a:sym typeface="Calibri"/>
              </a:rPr>
              <a:t>C. </a:t>
            </a:r>
            <a:r>
              <a:rPr lang="en-US" sz="2400">
                <a:solidFill>
                  <a:schemeClr val="dk1"/>
                </a:solidFill>
                <a:latin typeface="Calibri"/>
                <a:ea typeface="Calibri"/>
                <a:cs typeface="Calibri"/>
                <a:sym typeface="Calibri"/>
              </a:rPr>
              <a:t>It's my pleasure 		</a:t>
            </a:r>
            <a:r>
              <a:rPr lang="en-US" sz="2400">
                <a:solidFill>
                  <a:srgbClr val="E45983"/>
                </a:solidFill>
                <a:latin typeface="Calibri"/>
                <a:ea typeface="Calibri"/>
                <a:cs typeface="Calibri"/>
                <a:sym typeface="Calibri"/>
              </a:rPr>
              <a:t>D. </a:t>
            </a:r>
            <a:r>
              <a:rPr lang="en-US" sz="2400">
                <a:solidFill>
                  <a:schemeClr val="dk1"/>
                </a:solidFill>
                <a:latin typeface="Calibri"/>
                <a:ea typeface="Calibri"/>
                <a:cs typeface="Calibri"/>
                <a:sym typeface="Calibri"/>
              </a:rPr>
              <a:t>Thank you for inviting</a:t>
            </a:r>
            <a:endParaRPr/>
          </a:p>
        </p:txBody>
      </p:sp>
      <p:sp>
        <p:nvSpPr>
          <p:cNvPr id="144" name="Google Shape;144;p5"/>
          <p:cNvSpPr/>
          <p:nvPr/>
        </p:nvSpPr>
        <p:spPr>
          <a:xfrm>
            <a:off x="64294" y="2661880"/>
            <a:ext cx="349038" cy="364331"/>
          </a:xfrm>
          <a:prstGeom prst="ellipse">
            <a:avLst/>
          </a:prstGeom>
          <a:solidFill>
            <a:schemeClr val="lt1"/>
          </a:solidFill>
          <a:ln cap="flat" cmpd="sng" w="12700">
            <a:solidFill>
              <a:srgbClr val="EE86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145" name="Google Shape;145;p5"/>
          <p:cNvSpPr txBox="1"/>
          <p:nvPr/>
        </p:nvSpPr>
        <p:spPr>
          <a:xfrm>
            <a:off x="514350" y="3827717"/>
            <a:ext cx="7995152" cy="1015663"/>
          </a:xfrm>
          <a:prstGeom prst="rect">
            <a:avLst/>
          </a:prstGeom>
          <a:solidFill>
            <a:srgbClr val="C4E0B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Calibri"/>
                <a:ea typeface="Calibri"/>
                <a:cs typeface="Calibri"/>
                <a:sym typeface="Calibri"/>
              </a:rPr>
              <a:t>Nam: </a:t>
            </a:r>
            <a:r>
              <a:rPr lang="en-US" sz="2000">
                <a:solidFill>
                  <a:schemeClr val="dk1"/>
                </a:solidFill>
                <a:latin typeface="Calibri"/>
                <a:ea typeface="Calibri"/>
                <a:cs typeface="Calibri"/>
                <a:sym typeface="Calibri"/>
              </a:rPr>
              <a:t>Mark, I like the activities of the science club very much. (3) __________________________ me to join the club. </a:t>
            </a:r>
            <a:endParaRPr/>
          </a:p>
          <a:p>
            <a:pPr indent="0" lvl="0" marL="0" marR="0" rtl="0" algn="l">
              <a:spcBef>
                <a:spcPts val="0"/>
              </a:spcBef>
              <a:spcAft>
                <a:spcPts val="0"/>
              </a:spcAft>
              <a:buNone/>
            </a:pPr>
            <a:r>
              <a:rPr b="1" i="1" lang="en-US" sz="2000">
                <a:solidFill>
                  <a:schemeClr val="dk1"/>
                </a:solidFill>
                <a:latin typeface="Calibri"/>
                <a:ea typeface="Calibri"/>
                <a:cs typeface="Calibri"/>
                <a:sym typeface="Calibri"/>
              </a:rPr>
              <a:t>Mark: </a:t>
            </a:r>
            <a:r>
              <a:rPr lang="en-US" sz="2000">
                <a:solidFill>
                  <a:schemeClr val="dk1"/>
                </a:solidFill>
                <a:latin typeface="Calibri"/>
                <a:ea typeface="Calibri"/>
                <a:cs typeface="Calibri"/>
                <a:sym typeface="Calibri"/>
              </a:rPr>
              <a:t>(4) ________________________. Glad to help. </a:t>
            </a:r>
            <a:endParaRPr/>
          </a:p>
        </p:txBody>
      </p:sp>
      <p:sp>
        <p:nvSpPr>
          <p:cNvPr id="146" name="Google Shape;146;p5"/>
          <p:cNvSpPr/>
          <p:nvPr/>
        </p:nvSpPr>
        <p:spPr>
          <a:xfrm>
            <a:off x="72058" y="4153382"/>
            <a:ext cx="349038" cy="364331"/>
          </a:xfrm>
          <a:prstGeom prst="ellipse">
            <a:avLst/>
          </a:prstGeom>
          <a:solidFill>
            <a:schemeClr val="lt1"/>
          </a:solidFill>
          <a:ln cap="flat" cmpd="sng" w="12700">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2</a:t>
            </a:r>
            <a:endParaRPr/>
          </a:p>
        </p:txBody>
      </p:sp>
      <p:sp>
        <p:nvSpPr>
          <p:cNvPr id="147" name="Google Shape;147;p5"/>
          <p:cNvSpPr txBox="1"/>
          <p:nvPr/>
        </p:nvSpPr>
        <p:spPr>
          <a:xfrm>
            <a:off x="512999" y="4089588"/>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D. Thank you for inviting	</a:t>
            </a:r>
            <a:endParaRPr sz="2800">
              <a:solidFill>
                <a:srgbClr val="FF0000"/>
              </a:solidFill>
              <a:latin typeface="Calibri"/>
              <a:ea typeface="Calibri"/>
              <a:cs typeface="Calibri"/>
              <a:sym typeface="Calibri"/>
            </a:endParaRPr>
          </a:p>
        </p:txBody>
      </p:sp>
      <p:sp>
        <p:nvSpPr>
          <p:cNvPr id="148" name="Google Shape;148;p5"/>
          <p:cNvSpPr txBox="1"/>
          <p:nvPr/>
        </p:nvSpPr>
        <p:spPr>
          <a:xfrm>
            <a:off x="1407293" y="3074402"/>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C. It’s my pleasure		</a:t>
            </a:r>
            <a:endParaRPr sz="2800">
              <a:solidFill>
                <a:srgbClr val="FF0000"/>
              </a:solidFill>
              <a:latin typeface="Calibri"/>
              <a:ea typeface="Calibri"/>
              <a:cs typeface="Calibri"/>
              <a:sym typeface="Calibri"/>
            </a:endParaRPr>
          </a:p>
        </p:txBody>
      </p:sp>
      <p:sp>
        <p:nvSpPr>
          <p:cNvPr id="149" name="Google Shape;149;p5"/>
          <p:cNvSpPr txBox="1"/>
          <p:nvPr/>
        </p:nvSpPr>
        <p:spPr>
          <a:xfrm>
            <a:off x="3053465" y="2781161"/>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B. I really appreciate it	</a:t>
            </a:r>
            <a:endParaRPr sz="2800">
              <a:solidFill>
                <a:srgbClr val="FF0000"/>
              </a:solidFill>
              <a:latin typeface="Calibri"/>
              <a:ea typeface="Calibri"/>
              <a:cs typeface="Calibri"/>
              <a:sym typeface="Calibri"/>
            </a:endParaRPr>
          </a:p>
        </p:txBody>
      </p:sp>
      <p:sp>
        <p:nvSpPr>
          <p:cNvPr id="150" name="Google Shape;150;p5"/>
          <p:cNvSpPr txBox="1"/>
          <p:nvPr/>
        </p:nvSpPr>
        <p:spPr>
          <a:xfrm>
            <a:off x="1658080" y="4393645"/>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A. Don’t mention it</a:t>
            </a:r>
            <a:endParaRPr sz="2800">
              <a:solidFill>
                <a:srgbClr val="FF0000"/>
              </a:solidFill>
              <a:latin typeface="Calibri"/>
              <a:ea typeface="Calibri"/>
              <a:cs typeface="Calibri"/>
              <a:sym typeface="Calibri"/>
            </a:endParaRPr>
          </a:p>
        </p:txBody>
      </p:sp>
      <p:sp>
        <p:nvSpPr>
          <p:cNvPr id="151" name="Google Shape;151;p5"/>
          <p:cNvSpPr/>
          <p:nvPr/>
        </p:nvSpPr>
        <p:spPr>
          <a:xfrm>
            <a:off x="4624841" y="1564081"/>
            <a:ext cx="3086100" cy="3372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5"/>
          <p:cNvSpPr/>
          <p:nvPr/>
        </p:nvSpPr>
        <p:spPr>
          <a:xfrm>
            <a:off x="4624841" y="1966485"/>
            <a:ext cx="3086100" cy="2970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5"/>
          <p:cNvSpPr/>
          <p:nvPr/>
        </p:nvSpPr>
        <p:spPr>
          <a:xfrm>
            <a:off x="1002985" y="1594191"/>
            <a:ext cx="3086100" cy="3237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5"/>
          <p:cNvSpPr/>
          <p:nvPr/>
        </p:nvSpPr>
        <p:spPr>
          <a:xfrm>
            <a:off x="1002985" y="1974051"/>
            <a:ext cx="3086100" cy="2970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5" name="Google Shape;155;p5"/>
          <p:cNvPicPr preferRelativeResize="0"/>
          <p:nvPr/>
        </p:nvPicPr>
        <p:blipFill rotWithShape="1">
          <a:blip r:embed="rId3">
            <a:alphaModFix/>
          </a:blip>
          <a:srcRect b="0" l="0" r="0" t="0"/>
          <a:stretch/>
        </p:blipFill>
        <p:spPr>
          <a:xfrm>
            <a:off x="5570538" y="106170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6"/>
          <p:cNvSpPr txBox="1"/>
          <p:nvPr/>
        </p:nvSpPr>
        <p:spPr>
          <a:xfrm>
            <a:off x="380138" y="61968"/>
            <a:ext cx="463006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EVERYDAY ENGLISH</a:t>
            </a:r>
            <a:endParaRPr/>
          </a:p>
        </p:txBody>
      </p:sp>
      <p:sp>
        <p:nvSpPr>
          <p:cNvPr id="163" name="Google Shape;163;p6"/>
          <p:cNvSpPr txBox="1"/>
          <p:nvPr/>
        </p:nvSpPr>
        <p:spPr>
          <a:xfrm>
            <a:off x="1078707" y="752502"/>
            <a:ext cx="738001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THANKING AND ACCEPTING THANKS</a:t>
            </a:r>
            <a:endParaRPr sz="3200">
              <a:solidFill>
                <a:schemeClr val="dk1"/>
              </a:solidFill>
              <a:latin typeface="Calibri"/>
              <a:ea typeface="Calibri"/>
              <a:cs typeface="Calibri"/>
              <a:sym typeface="Calibri"/>
            </a:endParaRPr>
          </a:p>
        </p:txBody>
      </p:sp>
      <p:pic>
        <p:nvPicPr>
          <p:cNvPr descr="A chart with text on it&#10;&#10;Description automatically generated" id="164" name="Google Shape;164;p6"/>
          <p:cNvPicPr preferRelativeResize="0"/>
          <p:nvPr/>
        </p:nvPicPr>
        <p:blipFill rotWithShape="1">
          <a:blip r:embed="rId3">
            <a:alphaModFix/>
          </a:blip>
          <a:srcRect b="0" l="0" r="0" t="0"/>
          <a:stretch/>
        </p:blipFill>
        <p:spPr>
          <a:xfrm>
            <a:off x="380138" y="1337277"/>
            <a:ext cx="8354262" cy="35658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Asian cooking class | Thai chef | Ma Cuisine Thaï" id="170" name="Google Shape;170;p7"/>
          <p:cNvPicPr preferRelativeResize="0"/>
          <p:nvPr/>
        </p:nvPicPr>
        <p:blipFill rotWithShape="1">
          <a:blip r:embed="rId3">
            <a:alphaModFix/>
          </a:blip>
          <a:srcRect b="0" l="0" r="0" t="0"/>
          <a:stretch/>
        </p:blipFill>
        <p:spPr>
          <a:xfrm>
            <a:off x="2798897" y="2479022"/>
            <a:ext cx="3608329" cy="2266482"/>
          </a:xfrm>
          <a:prstGeom prst="rect">
            <a:avLst/>
          </a:prstGeom>
          <a:noFill/>
          <a:ln>
            <a:noFill/>
          </a:ln>
        </p:spPr>
      </p:pic>
      <p:sp>
        <p:nvSpPr>
          <p:cNvPr id="171" name="Google Shape;171;p7"/>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7"/>
          <p:cNvSpPr txBox="1"/>
          <p:nvPr/>
        </p:nvSpPr>
        <p:spPr>
          <a:xfrm>
            <a:off x="380137" y="61968"/>
            <a:ext cx="453641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EVERYDAY ENGLISH</a:t>
            </a:r>
            <a:endParaRPr/>
          </a:p>
        </p:txBody>
      </p:sp>
      <p:sp>
        <p:nvSpPr>
          <p:cNvPr id="173" name="Google Shape;173;p7"/>
          <p:cNvSpPr/>
          <p:nvPr/>
        </p:nvSpPr>
        <p:spPr>
          <a:xfrm>
            <a:off x="780694" y="646743"/>
            <a:ext cx="8157841"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Calibri"/>
                <a:ea typeface="Calibri"/>
                <a:cs typeface="Calibri"/>
                <a:sym typeface="Calibri"/>
              </a:rPr>
              <a:t>Work in pairs. Use the models in 1 to make similar conversations for these situations. One of you is A, the other is B. Use the expressions below to help you.</a:t>
            </a:r>
            <a:endParaRPr b="1" sz="2400">
              <a:solidFill>
                <a:schemeClr val="dk1"/>
              </a:solidFill>
              <a:latin typeface="Calibri"/>
              <a:ea typeface="Calibri"/>
              <a:cs typeface="Calibri"/>
              <a:sym typeface="Calibri"/>
            </a:endParaRPr>
          </a:p>
        </p:txBody>
      </p:sp>
      <p:sp>
        <p:nvSpPr>
          <p:cNvPr id="174" name="Google Shape;174;p7"/>
          <p:cNvSpPr/>
          <p:nvPr/>
        </p:nvSpPr>
        <p:spPr>
          <a:xfrm>
            <a:off x="403739" y="728766"/>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175" name="Google Shape;175;p7"/>
          <p:cNvSpPr txBox="1"/>
          <p:nvPr/>
        </p:nvSpPr>
        <p:spPr>
          <a:xfrm>
            <a:off x="373065" y="633747"/>
            <a:ext cx="43830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2</a:t>
            </a:r>
            <a:endParaRPr/>
          </a:p>
        </p:txBody>
      </p:sp>
      <p:sp>
        <p:nvSpPr>
          <p:cNvPr id="176" name="Google Shape;176;p7"/>
          <p:cNvSpPr/>
          <p:nvPr/>
        </p:nvSpPr>
        <p:spPr>
          <a:xfrm>
            <a:off x="152400" y="1929095"/>
            <a:ext cx="2151577" cy="1250757"/>
          </a:xfrm>
          <a:custGeom>
            <a:rect b="b" l="l" r="r" t="t"/>
            <a:pathLst>
              <a:path extrusionOk="0" h="120000" w="120000">
                <a:moveTo>
                  <a:pt x="0" y="0"/>
                </a:moveTo>
                <a:lnTo>
                  <a:pt x="120000" y="0"/>
                </a:lnTo>
                <a:lnTo>
                  <a:pt x="120000" y="120000"/>
                </a:lnTo>
                <a:lnTo>
                  <a:pt x="0" y="120000"/>
                </a:lnTo>
                <a:close/>
              </a:path>
              <a:path extrusionOk="0" fill="none" h="120000" w="120000">
                <a:moveTo>
                  <a:pt x="127144" y="61210"/>
                </a:moveTo>
                <a:lnTo>
                  <a:pt x="144461" y="61694"/>
                </a:lnTo>
                <a:lnTo>
                  <a:pt x="164651" y="121298"/>
                </a:lnTo>
              </a:path>
            </a:pathLst>
          </a:custGeom>
          <a:solidFill>
            <a:srgbClr val="A493C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A attends a cooking class taught by B. A thanks B for teaching her/him to cook a traditional dish.</a:t>
            </a:r>
            <a:endParaRPr/>
          </a:p>
        </p:txBody>
      </p:sp>
      <p:sp>
        <p:nvSpPr>
          <p:cNvPr id="177" name="Google Shape;177;p7"/>
          <p:cNvSpPr/>
          <p:nvPr/>
        </p:nvSpPr>
        <p:spPr>
          <a:xfrm>
            <a:off x="6902147" y="1929095"/>
            <a:ext cx="1977535" cy="1099855"/>
          </a:xfrm>
          <a:custGeom>
            <a:rect b="b" l="l" r="r" t="t"/>
            <a:pathLst>
              <a:path extrusionOk="0" h="120000" w="120000">
                <a:moveTo>
                  <a:pt x="0" y="0"/>
                </a:moveTo>
                <a:lnTo>
                  <a:pt x="120000" y="0"/>
                </a:lnTo>
                <a:lnTo>
                  <a:pt x="120000" y="120000"/>
                </a:lnTo>
                <a:lnTo>
                  <a:pt x="0" y="120000"/>
                </a:lnTo>
                <a:close/>
              </a:path>
              <a:path extrusionOk="0" fill="none" h="120000" w="120000">
                <a:moveTo>
                  <a:pt x="-3931" y="66926"/>
                </a:moveTo>
                <a:lnTo>
                  <a:pt x="-22168" y="67706"/>
                </a:lnTo>
                <a:lnTo>
                  <a:pt x="-56000" y="135000"/>
                </a:lnTo>
              </a:path>
            </a:pathLst>
          </a:custGeom>
          <a:solidFill>
            <a:srgbClr val="A493C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B replies by accepting thanks</a:t>
            </a:r>
            <a:endParaRPr/>
          </a:p>
        </p:txBody>
      </p:sp>
      <p:sp>
        <p:nvSpPr>
          <p:cNvPr id="178" name="Google Shape;178;p7"/>
          <p:cNvSpPr/>
          <p:nvPr/>
        </p:nvSpPr>
        <p:spPr>
          <a:xfrm>
            <a:off x="35478" y="3261875"/>
            <a:ext cx="2636760" cy="1831125"/>
          </a:xfrm>
          <a:prstGeom prst="wedgeEllipseCallout">
            <a:avLst>
              <a:gd fmla="val 55705" name="adj1"/>
              <a:gd fmla="val -49833" name="adj2"/>
            </a:avLst>
          </a:prstGeom>
          <a:solidFill>
            <a:srgbClr val="FBE4D4"/>
          </a:solidFill>
          <a:ln cap="flat" cmpd="sng" w="12700">
            <a:solidFill>
              <a:srgbClr val="1716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800">
                <a:solidFill>
                  <a:schemeClr val="dk1"/>
                </a:solidFill>
                <a:latin typeface="Calibri"/>
                <a:ea typeface="Calibri"/>
                <a:cs typeface="Calibri"/>
                <a:sym typeface="Calibri"/>
              </a:rPr>
              <a:t>Thank you very much for teaching me how to cook this fish soup. It’s so delicious.</a:t>
            </a:r>
            <a:endParaRPr/>
          </a:p>
        </p:txBody>
      </p:sp>
      <p:sp>
        <p:nvSpPr>
          <p:cNvPr id="179" name="Google Shape;179;p7"/>
          <p:cNvSpPr/>
          <p:nvPr/>
        </p:nvSpPr>
        <p:spPr>
          <a:xfrm>
            <a:off x="6534149" y="3515115"/>
            <a:ext cx="2553417" cy="1495862"/>
          </a:xfrm>
          <a:prstGeom prst="wedgeEllipseCallout">
            <a:avLst>
              <a:gd fmla="val -47078" name="adj1"/>
              <a:gd fmla="val -59148" name="adj2"/>
            </a:avLst>
          </a:prstGeom>
          <a:solidFill>
            <a:srgbClr val="F7DADE"/>
          </a:solidFill>
          <a:ln cap="flat" cmpd="sng" w="12700">
            <a:solidFill>
              <a:srgbClr val="1716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Don’t mention it. I’ glad you like my cooking style.</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8"/>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8"/>
          <p:cNvSpPr txBox="1"/>
          <p:nvPr/>
        </p:nvSpPr>
        <p:spPr>
          <a:xfrm>
            <a:off x="380137" y="61968"/>
            <a:ext cx="453641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EVERYDAY ENGLISH</a:t>
            </a:r>
            <a:endParaRPr/>
          </a:p>
        </p:txBody>
      </p:sp>
      <p:sp>
        <p:nvSpPr>
          <p:cNvPr id="187" name="Google Shape;187;p8"/>
          <p:cNvSpPr/>
          <p:nvPr/>
        </p:nvSpPr>
        <p:spPr>
          <a:xfrm>
            <a:off x="780694" y="646743"/>
            <a:ext cx="8157841"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Calibri"/>
                <a:ea typeface="Calibri"/>
                <a:cs typeface="Calibri"/>
                <a:sym typeface="Calibri"/>
              </a:rPr>
              <a:t>Work in pairs. Use the models in 1 to make similar conversations for these situations. One of you is A, the other is B. Use the expressions below to help you.</a:t>
            </a:r>
            <a:endParaRPr b="1" sz="2400">
              <a:solidFill>
                <a:schemeClr val="dk1"/>
              </a:solidFill>
              <a:latin typeface="Calibri"/>
              <a:ea typeface="Calibri"/>
              <a:cs typeface="Calibri"/>
              <a:sym typeface="Calibri"/>
            </a:endParaRPr>
          </a:p>
        </p:txBody>
      </p:sp>
      <p:sp>
        <p:nvSpPr>
          <p:cNvPr id="188" name="Google Shape;188;p8"/>
          <p:cNvSpPr/>
          <p:nvPr/>
        </p:nvSpPr>
        <p:spPr>
          <a:xfrm>
            <a:off x="403739" y="728766"/>
            <a:ext cx="376955" cy="376955"/>
          </a:xfrm>
          <a:prstGeom prst="roundRect">
            <a:avLst>
              <a:gd fmla="val 16667" name="adj"/>
            </a:avLst>
          </a:prstGeom>
          <a:solidFill>
            <a:srgbClr val="F265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48DA4"/>
              </a:solidFill>
              <a:latin typeface="Calibri"/>
              <a:ea typeface="Calibri"/>
              <a:cs typeface="Calibri"/>
              <a:sym typeface="Calibri"/>
            </a:endParaRPr>
          </a:p>
        </p:txBody>
      </p:sp>
      <p:sp>
        <p:nvSpPr>
          <p:cNvPr id="189" name="Google Shape;189;p8"/>
          <p:cNvSpPr txBox="1"/>
          <p:nvPr/>
        </p:nvSpPr>
        <p:spPr>
          <a:xfrm>
            <a:off x="373065" y="633747"/>
            <a:ext cx="43830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Open Sans"/>
                <a:ea typeface="Open Sans"/>
                <a:cs typeface="Open Sans"/>
                <a:sym typeface="Open Sans"/>
              </a:rPr>
              <a:t>2</a:t>
            </a:r>
            <a:endParaRPr/>
          </a:p>
        </p:txBody>
      </p:sp>
      <p:sp>
        <p:nvSpPr>
          <p:cNvPr id="190" name="Google Shape;190;p8"/>
          <p:cNvSpPr/>
          <p:nvPr/>
        </p:nvSpPr>
        <p:spPr>
          <a:xfrm>
            <a:off x="403739" y="1929095"/>
            <a:ext cx="1900238" cy="1250757"/>
          </a:xfrm>
          <a:custGeom>
            <a:rect b="b" l="l" r="r" t="t"/>
            <a:pathLst>
              <a:path extrusionOk="0" h="120000" w="120000">
                <a:moveTo>
                  <a:pt x="0" y="0"/>
                </a:moveTo>
                <a:lnTo>
                  <a:pt x="120000" y="0"/>
                </a:lnTo>
                <a:lnTo>
                  <a:pt x="120000" y="120000"/>
                </a:lnTo>
                <a:lnTo>
                  <a:pt x="0" y="120000"/>
                </a:lnTo>
                <a:close/>
              </a:path>
              <a:path extrusionOk="0" fill="none" h="120000" w="120000">
                <a:moveTo>
                  <a:pt x="127144" y="61210"/>
                </a:moveTo>
                <a:lnTo>
                  <a:pt x="144461" y="61694"/>
                </a:lnTo>
                <a:lnTo>
                  <a:pt x="164651" y="121298"/>
                </a:lnTo>
              </a:path>
            </a:pathLst>
          </a:custGeom>
          <a:solidFill>
            <a:srgbClr val="A493C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 replies by accepting thanks.</a:t>
            </a:r>
            <a:endParaRPr/>
          </a:p>
        </p:txBody>
      </p:sp>
      <p:sp>
        <p:nvSpPr>
          <p:cNvPr id="191" name="Google Shape;191;p8"/>
          <p:cNvSpPr/>
          <p:nvPr/>
        </p:nvSpPr>
        <p:spPr>
          <a:xfrm>
            <a:off x="6902147" y="1475809"/>
            <a:ext cx="2036388" cy="1820620"/>
          </a:xfrm>
          <a:custGeom>
            <a:rect b="b" l="l" r="r" t="t"/>
            <a:pathLst>
              <a:path extrusionOk="0" h="120000" w="120000">
                <a:moveTo>
                  <a:pt x="0" y="0"/>
                </a:moveTo>
                <a:lnTo>
                  <a:pt x="120000" y="0"/>
                </a:lnTo>
                <a:lnTo>
                  <a:pt x="120000" y="120000"/>
                </a:lnTo>
                <a:lnTo>
                  <a:pt x="0" y="120000"/>
                </a:lnTo>
                <a:close/>
              </a:path>
              <a:path extrusionOk="0" fill="none" h="120000" w="120000">
                <a:moveTo>
                  <a:pt x="-3931" y="66926"/>
                </a:moveTo>
                <a:lnTo>
                  <a:pt x="-22168" y="67706"/>
                </a:lnTo>
                <a:lnTo>
                  <a:pt x="-56000" y="135000"/>
                </a:lnTo>
              </a:path>
            </a:pathLst>
          </a:custGeom>
          <a:solidFill>
            <a:srgbClr val="A493C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 and B are friends. B thanks A for sharing information about an app for learning English.</a:t>
            </a:r>
            <a:endParaRPr/>
          </a:p>
        </p:txBody>
      </p:sp>
      <p:sp>
        <p:nvSpPr>
          <p:cNvPr id="192" name="Google Shape;192;p8"/>
          <p:cNvSpPr/>
          <p:nvPr/>
        </p:nvSpPr>
        <p:spPr>
          <a:xfrm>
            <a:off x="35478" y="3261875"/>
            <a:ext cx="2636760" cy="1831125"/>
          </a:xfrm>
          <a:prstGeom prst="wedgeEllipseCallout">
            <a:avLst>
              <a:gd fmla="val 55705" name="adj1"/>
              <a:gd fmla="val -49833" name="adj2"/>
            </a:avLst>
          </a:prstGeom>
          <a:solidFill>
            <a:srgbClr val="FBE4D4"/>
          </a:solidFill>
          <a:ln cap="flat" cmpd="sng" w="12700">
            <a:solidFill>
              <a:srgbClr val="1716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400">
                <a:solidFill>
                  <a:schemeClr val="dk1"/>
                </a:solidFill>
                <a:latin typeface="Calibri"/>
                <a:ea typeface="Calibri"/>
                <a:cs typeface="Calibri"/>
                <a:sym typeface="Calibri"/>
              </a:rPr>
              <a:t>My pleasure.</a:t>
            </a:r>
            <a:endParaRPr i="1" sz="2800">
              <a:solidFill>
                <a:schemeClr val="dk1"/>
              </a:solidFill>
              <a:latin typeface="Calibri"/>
              <a:ea typeface="Calibri"/>
              <a:cs typeface="Calibri"/>
              <a:sym typeface="Calibri"/>
            </a:endParaRPr>
          </a:p>
        </p:txBody>
      </p:sp>
      <p:sp>
        <p:nvSpPr>
          <p:cNvPr id="193" name="Google Shape;193;p8"/>
          <p:cNvSpPr/>
          <p:nvPr/>
        </p:nvSpPr>
        <p:spPr>
          <a:xfrm>
            <a:off x="6534149" y="3308596"/>
            <a:ext cx="2553417" cy="1820620"/>
          </a:xfrm>
          <a:prstGeom prst="wedgeEllipseCallout">
            <a:avLst>
              <a:gd fmla="val -47078" name="adj1"/>
              <a:gd fmla="val -59148" name="adj2"/>
            </a:avLst>
          </a:prstGeom>
          <a:solidFill>
            <a:srgbClr val="F7DADE"/>
          </a:solidFill>
          <a:ln cap="flat" cmpd="sng" w="12700">
            <a:solidFill>
              <a:srgbClr val="1716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800">
                <a:solidFill>
                  <a:schemeClr val="dk1"/>
                </a:solidFill>
                <a:latin typeface="Calibri"/>
                <a:ea typeface="Calibri"/>
                <a:cs typeface="Calibri"/>
                <a:sym typeface="Calibri"/>
              </a:rPr>
              <a:t>Thank you for sharing about Duolingo app. I like it very much, and I try to learn French every day.</a:t>
            </a:r>
            <a:endParaRPr/>
          </a:p>
        </p:txBody>
      </p:sp>
      <p:pic>
        <p:nvPicPr>
          <p:cNvPr id="194" name="Google Shape;194;p8"/>
          <p:cNvPicPr preferRelativeResize="0"/>
          <p:nvPr/>
        </p:nvPicPr>
        <p:blipFill rotWithShape="1">
          <a:blip r:embed="rId3">
            <a:alphaModFix/>
          </a:blip>
          <a:srcRect b="0" l="12873" r="15218" t="12320"/>
          <a:stretch/>
        </p:blipFill>
        <p:spPr>
          <a:xfrm>
            <a:off x="3032139" y="1967432"/>
            <a:ext cx="3079722" cy="31617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9"/>
          <p:cNvSpPr/>
          <p:nvPr/>
        </p:nvSpPr>
        <p:spPr>
          <a:xfrm>
            <a:off x="0" y="1"/>
            <a:ext cx="9144000" cy="646742"/>
          </a:xfrm>
          <a:prstGeom prst="rect">
            <a:avLst/>
          </a:prstGeom>
          <a:solidFill>
            <a:srgbClr val="A493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9"/>
          <p:cNvSpPr txBox="1"/>
          <p:nvPr/>
        </p:nvSpPr>
        <p:spPr>
          <a:xfrm>
            <a:off x="2401539" y="655941"/>
            <a:ext cx="61785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alibri"/>
                <a:ea typeface="Calibri"/>
                <a:cs typeface="Calibri"/>
                <a:sym typeface="Calibri"/>
              </a:rPr>
              <a:t>Answer these questions</a:t>
            </a:r>
            <a:endParaRPr/>
          </a:p>
        </p:txBody>
      </p:sp>
      <p:sp>
        <p:nvSpPr>
          <p:cNvPr id="201" name="Google Shape;201;p9"/>
          <p:cNvSpPr txBox="1"/>
          <p:nvPr/>
        </p:nvSpPr>
        <p:spPr>
          <a:xfrm>
            <a:off x="467360" y="1457053"/>
            <a:ext cx="8768080" cy="222939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3200"/>
              <a:buFont typeface="Noto Sans Symbols"/>
              <a:buChar char="∙"/>
            </a:pPr>
            <a:r>
              <a:rPr lang="en-US" sz="3200">
                <a:solidFill>
                  <a:srgbClr val="000000"/>
                </a:solidFill>
                <a:latin typeface="Calibri"/>
                <a:ea typeface="Calibri"/>
                <a:cs typeface="Calibri"/>
                <a:sym typeface="Calibri"/>
              </a:rPr>
              <a:t>Do you know any old-aged university students? </a:t>
            </a:r>
            <a:endParaRPr/>
          </a:p>
          <a:p>
            <a:pPr indent="-342900" lvl="0" marL="342900" marR="0" rtl="0" algn="l">
              <a:lnSpc>
                <a:spcPct val="150000"/>
              </a:lnSpc>
              <a:spcBef>
                <a:spcPts val="0"/>
              </a:spcBef>
              <a:spcAft>
                <a:spcPts val="0"/>
              </a:spcAft>
              <a:buClr>
                <a:srgbClr val="000000"/>
              </a:buClr>
              <a:buSzPts val="3200"/>
              <a:buFont typeface="Noto Sans Symbols"/>
              <a:buChar char="∙"/>
            </a:pPr>
            <a:r>
              <a:rPr lang="en-US" sz="3200">
                <a:solidFill>
                  <a:srgbClr val="000000"/>
                </a:solidFill>
                <a:latin typeface="Calibri"/>
                <a:ea typeface="Calibri"/>
                <a:cs typeface="Calibri"/>
                <a:sym typeface="Calibri"/>
              </a:rPr>
              <a:t>How old were they? </a:t>
            </a:r>
            <a:endParaRPr/>
          </a:p>
          <a:p>
            <a:pPr indent="-342900" lvl="0" marL="342900" marR="0" rtl="0" algn="l">
              <a:lnSpc>
                <a:spcPct val="150000"/>
              </a:lnSpc>
              <a:spcBef>
                <a:spcPts val="0"/>
              </a:spcBef>
              <a:spcAft>
                <a:spcPts val="0"/>
              </a:spcAft>
              <a:buClr>
                <a:srgbClr val="000000"/>
              </a:buClr>
              <a:buSzPts val="3200"/>
              <a:buFont typeface="Noto Sans Symbols"/>
              <a:buChar char="∙"/>
            </a:pPr>
            <a:r>
              <a:rPr lang="en-US" sz="3200">
                <a:solidFill>
                  <a:srgbClr val="000000"/>
                </a:solidFill>
                <a:latin typeface="Calibri"/>
                <a:ea typeface="Calibri"/>
                <a:cs typeface="Calibri"/>
                <a:sym typeface="Calibri"/>
              </a:rPr>
              <a:t>What did they study at university? </a:t>
            </a:r>
            <a:endParaRPr sz="2800">
              <a:solidFill>
                <a:schemeClr val="dk1"/>
              </a:solidFill>
              <a:latin typeface="Times New Roman"/>
              <a:ea typeface="Times New Roman"/>
              <a:cs typeface="Times New Roman"/>
              <a:sym typeface="Times New Roman"/>
            </a:endParaRPr>
          </a:p>
        </p:txBody>
      </p:sp>
      <p:sp>
        <p:nvSpPr>
          <p:cNvPr id="202" name="Google Shape;202;p9"/>
          <p:cNvSpPr txBox="1"/>
          <p:nvPr/>
        </p:nvSpPr>
        <p:spPr>
          <a:xfrm>
            <a:off x="380138" y="61968"/>
            <a:ext cx="3429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rial"/>
                <a:ea typeface="Arial"/>
                <a:cs typeface="Arial"/>
                <a:sym typeface="Arial"/>
              </a:rPr>
              <a:t>CULTURE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cp:coreProperties>
</file>